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58" r:id="rId4"/>
    <p:sldId id="257" r:id="rId5"/>
    <p:sldId id="259" r:id="rId6"/>
    <p:sldId id="268" r:id="rId7"/>
    <p:sldId id="266" r:id="rId8"/>
    <p:sldId id="264" r:id="rId9"/>
    <p:sldId id="267" r:id="rId10"/>
    <p:sldId id="269" r:id="rId11"/>
    <p:sldId id="265" r:id="rId12"/>
  </p:sldIdLst>
  <p:sldSz cx="9144000" cy="6858000" type="screen4x3"/>
  <p:notesSz cx="6858000" cy="9144000"/>
  <p:custDataLst>
    <p:tags r:id="rId13"/>
  </p:custDataLst>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5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192C54F7-5DC6-4EDC-8CED-70FD0B827084}" type="datetimeFigureOut">
              <a:rPr lang="hr-HR" smtClean="0"/>
              <a:pPr/>
              <a:t>12.7.2013.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0AC2B0C-6805-4E6C-8E33-4EB8D79B0611}"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192C54F7-5DC6-4EDC-8CED-70FD0B827084}" type="datetimeFigureOut">
              <a:rPr lang="hr-HR" smtClean="0"/>
              <a:pPr/>
              <a:t>12.7.2013.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0AC2B0C-6805-4E6C-8E33-4EB8D79B0611}"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192C54F7-5DC6-4EDC-8CED-70FD0B827084}" type="datetimeFigureOut">
              <a:rPr lang="hr-HR" smtClean="0"/>
              <a:pPr/>
              <a:t>12.7.2013.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0AC2B0C-6805-4E6C-8E33-4EB8D79B0611}" type="slidenum">
              <a:rPr lang="hr-HR" smtClean="0"/>
              <a:pPr/>
              <a:t>‹#›</a:t>
            </a:fld>
            <a:endParaRPr lang="hr-H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Disposition personnalisée">
    <p:spTree>
      <p:nvGrpSpPr>
        <p:cNvPr id="1" name=""/>
        <p:cNvGrpSpPr/>
        <p:nvPr/>
      </p:nvGrpSpPr>
      <p:grpSpPr>
        <a:xfrm>
          <a:off x="0" y="0"/>
          <a:ext cx="0" cy="0"/>
          <a:chOff x="0" y="0"/>
          <a:chExt cx="0" cy="0"/>
        </a:xfrm>
      </p:grpSpPr>
      <p:pic>
        <p:nvPicPr>
          <p:cNvPr id="4" name="Image 3" descr="ERS_CORP_2.tif"/>
          <p:cNvPicPr>
            <a:picLocks noChangeAspect="1"/>
          </p:cNvPicPr>
          <p:nvPr userDrawn="1"/>
        </p:nvPicPr>
        <p:blipFill>
          <a:blip r:embed="rId2" cstate="print"/>
          <a:srcRect/>
          <a:stretch>
            <a:fillRect/>
          </a:stretch>
        </p:blipFill>
        <p:spPr bwMode="auto">
          <a:xfrm>
            <a:off x="0" y="-6350"/>
            <a:ext cx="9144000" cy="6870700"/>
          </a:xfrm>
          <a:prstGeom prst="rect">
            <a:avLst/>
          </a:prstGeom>
          <a:noFill/>
          <a:ln w="9525">
            <a:noFill/>
            <a:miter lim="800000"/>
            <a:headEnd/>
            <a:tailEnd/>
          </a:ln>
        </p:spPr>
      </p:pic>
      <p:sp>
        <p:nvSpPr>
          <p:cNvPr id="6" name="Sous-titre 2"/>
          <p:cNvSpPr>
            <a:spLocks noGrp="1"/>
          </p:cNvSpPr>
          <p:nvPr>
            <p:ph type="subTitle" idx="1"/>
          </p:nvPr>
        </p:nvSpPr>
        <p:spPr>
          <a:xfrm>
            <a:off x="457200" y="3581400"/>
            <a:ext cx="8229600" cy="952500"/>
          </a:xfrm>
        </p:spPr>
        <p:txBody>
          <a:bodyPr/>
          <a:lstStyle>
            <a:lvl1pPr marL="0" indent="0" algn="ctr">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dirty="0" smtClean="0"/>
              <a:t>Cliquez pour modifier le style des sous-titres du masque</a:t>
            </a:r>
            <a:endParaRPr lang="fr-FR" dirty="0"/>
          </a:p>
        </p:txBody>
      </p:sp>
      <p:sp>
        <p:nvSpPr>
          <p:cNvPr id="7" name="Titre 1"/>
          <p:cNvSpPr>
            <a:spLocks noGrp="1"/>
          </p:cNvSpPr>
          <p:nvPr>
            <p:ph type="title"/>
          </p:nvPr>
        </p:nvSpPr>
        <p:spPr>
          <a:xfrm>
            <a:off x="457200" y="1981200"/>
            <a:ext cx="8229600" cy="1143000"/>
          </a:xfrm>
        </p:spPr>
        <p:txBody>
          <a:bodyPr/>
          <a:lstStyle>
            <a:lvl1pPr>
              <a:defRPr sz="2800" cap="all">
                <a:solidFill>
                  <a:schemeClr val="bg1"/>
                </a:solidFill>
              </a:defRPr>
            </a:lvl1pPr>
          </a:lstStyle>
          <a:p>
            <a:r>
              <a:rPr lang="fr-CH" dirty="0" smtClean="0"/>
              <a:t>Cliquez et modifiez le titre</a:t>
            </a:r>
            <a:endParaRPr lang="fr-F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192C54F7-5DC6-4EDC-8CED-70FD0B827084}" type="datetimeFigureOut">
              <a:rPr lang="hr-HR" smtClean="0"/>
              <a:pPr/>
              <a:t>12.7.2013.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0AC2B0C-6805-4E6C-8E33-4EB8D79B0611}"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2C54F7-5DC6-4EDC-8CED-70FD0B827084}" type="datetimeFigureOut">
              <a:rPr lang="hr-HR" smtClean="0"/>
              <a:pPr/>
              <a:t>12.7.2013.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0AC2B0C-6805-4E6C-8E33-4EB8D79B0611}"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192C54F7-5DC6-4EDC-8CED-70FD0B827084}" type="datetimeFigureOut">
              <a:rPr lang="hr-HR" smtClean="0"/>
              <a:pPr/>
              <a:t>12.7.2013.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0AC2B0C-6805-4E6C-8E33-4EB8D79B0611}"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192C54F7-5DC6-4EDC-8CED-70FD0B827084}" type="datetimeFigureOut">
              <a:rPr lang="hr-HR" smtClean="0"/>
              <a:pPr/>
              <a:t>12.7.2013.</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80AC2B0C-6805-4E6C-8E33-4EB8D79B0611}"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192C54F7-5DC6-4EDC-8CED-70FD0B827084}" type="datetimeFigureOut">
              <a:rPr lang="hr-HR" smtClean="0"/>
              <a:pPr/>
              <a:t>12.7.2013.</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80AC2B0C-6805-4E6C-8E33-4EB8D79B0611}"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2C54F7-5DC6-4EDC-8CED-70FD0B827084}" type="datetimeFigureOut">
              <a:rPr lang="hr-HR" smtClean="0"/>
              <a:pPr/>
              <a:t>12.7.2013.</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80AC2B0C-6805-4E6C-8E33-4EB8D79B0611}"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C54F7-5DC6-4EDC-8CED-70FD0B827084}" type="datetimeFigureOut">
              <a:rPr lang="hr-HR" smtClean="0"/>
              <a:pPr/>
              <a:t>12.7.2013.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0AC2B0C-6805-4E6C-8E33-4EB8D79B0611}"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C54F7-5DC6-4EDC-8CED-70FD0B827084}" type="datetimeFigureOut">
              <a:rPr lang="hr-HR" smtClean="0"/>
              <a:pPr/>
              <a:t>12.7.2013.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0AC2B0C-6805-4E6C-8E33-4EB8D79B0611}"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2C54F7-5DC6-4EDC-8CED-70FD0B827084}" type="datetimeFigureOut">
              <a:rPr lang="hr-HR" smtClean="0"/>
              <a:pPr/>
              <a:t>12.7.2013.</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AC2B0C-6805-4E6C-8E33-4EB8D79B0611}"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ChangeArrowheads="1"/>
          </p:cNvSpPr>
          <p:nvPr/>
        </p:nvSpPr>
        <p:spPr bwMode="auto">
          <a:xfrm>
            <a:off x="884238" y="1296988"/>
            <a:ext cx="7377112" cy="4264025"/>
          </a:xfrm>
          <a:prstGeom prst="rect">
            <a:avLst/>
          </a:prstGeom>
          <a:noFill/>
          <a:ln w="76200" cmpd="tri">
            <a:solidFill>
              <a:schemeClr val="bg1"/>
            </a:solidFill>
            <a:miter lim="800000"/>
            <a:headEnd/>
            <a:tailEnd/>
          </a:ln>
        </p:spPr>
        <p:txBody>
          <a:bodyPr lIns="91402" tIns="45701" rIns="91402" bIns="45701">
            <a:spAutoFit/>
          </a:bodyPr>
          <a:lstStyle/>
          <a:p>
            <a:pPr algn="ctr">
              <a:spcAft>
                <a:spcPct val="50000"/>
              </a:spcAft>
            </a:pPr>
            <a:r>
              <a:rPr lang="en-US" sz="3200">
                <a:solidFill>
                  <a:srgbClr val="FFFFFF"/>
                </a:solidFill>
              </a:rPr>
              <a:t>Thank you for viewing this presentation.</a:t>
            </a:r>
          </a:p>
          <a:p>
            <a:pPr algn="ctr">
              <a:spcAft>
                <a:spcPct val="50000"/>
              </a:spcAft>
            </a:pPr>
            <a:r>
              <a:rPr lang="fr-FR" sz="3200">
                <a:solidFill>
                  <a:srgbClr val="FFFFFF"/>
                </a:solidFill>
              </a:rPr>
              <a:t>We would like to remind you that this material is the property of the author.</a:t>
            </a:r>
            <a:br>
              <a:rPr lang="fr-FR" sz="3200">
                <a:solidFill>
                  <a:srgbClr val="FFFFFF"/>
                </a:solidFill>
              </a:rPr>
            </a:br>
            <a:r>
              <a:rPr lang="fr-FR" sz="3200">
                <a:solidFill>
                  <a:srgbClr val="FFFFFF"/>
                </a:solidFill>
              </a:rPr>
              <a:t>It is provided to you by the ERS for your personal use only, as submitted by the author. </a:t>
            </a:r>
          </a:p>
          <a:p>
            <a:pPr algn="ctr">
              <a:spcAft>
                <a:spcPct val="50000"/>
              </a:spcAft>
            </a:pPr>
            <a:endParaRPr lang="fr-CH" sz="1000">
              <a:solidFill>
                <a:srgbClr val="FFFFFF"/>
              </a:solidFill>
              <a:sym typeface="Symbol" pitchFamily="18" charset="2"/>
            </a:endParaRPr>
          </a:p>
          <a:p>
            <a:pPr algn="ctr">
              <a:spcAft>
                <a:spcPct val="50000"/>
              </a:spcAft>
              <a:buFont typeface="Symbol" pitchFamily="18" charset="2"/>
              <a:buChar char="Ó"/>
            </a:pPr>
            <a:r>
              <a:rPr lang="fr-FR" sz="3200">
                <a:solidFill>
                  <a:srgbClr val="FFFFFF"/>
                </a:solidFill>
              </a:rPr>
              <a:t> 2013 by the author</a:t>
            </a:r>
          </a:p>
        </p:txBody>
      </p:sp>
      <p:pic>
        <p:nvPicPr>
          <p:cNvPr id="27651" name="Picture 4" descr="L:\Learning Resources\20131\slide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Statistics</a:t>
            </a:r>
            <a:endParaRPr lang="hr-HR" dirty="0"/>
          </a:p>
        </p:txBody>
      </p:sp>
      <p:sp>
        <p:nvSpPr>
          <p:cNvPr id="3" name="Content Placeholder 2"/>
          <p:cNvSpPr>
            <a:spLocks noGrp="1"/>
          </p:cNvSpPr>
          <p:nvPr>
            <p:ph idx="1"/>
          </p:nvPr>
        </p:nvSpPr>
        <p:spPr/>
        <p:txBody>
          <a:bodyPr/>
          <a:lstStyle/>
          <a:p>
            <a:r>
              <a:rPr lang="hr-HR" dirty="0" smtClean="0"/>
              <a:t>Appropriate parametric and non-parametric statistical tests</a:t>
            </a:r>
            <a:endParaRPr lang="hr-H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11760" y="476672"/>
            <a:ext cx="338437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Contacts</a:t>
            </a:r>
            <a:endParaRPr lang="hr-HR" dirty="0"/>
          </a:p>
        </p:txBody>
      </p:sp>
      <p:sp>
        <p:nvSpPr>
          <p:cNvPr id="5" name="Rectangle 4"/>
          <p:cNvSpPr/>
          <p:nvPr/>
        </p:nvSpPr>
        <p:spPr>
          <a:xfrm>
            <a:off x="6516216" y="3789040"/>
            <a:ext cx="129614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3W</a:t>
            </a:r>
            <a:endParaRPr lang="hr-HR" dirty="0"/>
          </a:p>
        </p:txBody>
      </p:sp>
      <p:sp>
        <p:nvSpPr>
          <p:cNvPr id="6" name="Rectangle 5"/>
          <p:cNvSpPr/>
          <p:nvPr/>
        </p:nvSpPr>
        <p:spPr>
          <a:xfrm>
            <a:off x="5292080" y="1196752"/>
            <a:ext cx="338437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Exclusions</a:t>
            </a:r>
            <a:endParaRPr lang="hr-HR" dirty="0"/>
          </a:p>
        </p:txBody>
      </p:sp>
      <p:sp>
        <p:nvSpPr>
          <p:cNvPr id="7" name="Rectangle 6"/>
          <p:cNvSpPr/>
          <p:nvPr/>
        </p:nvSpPr>
        <p:spPr>
          <a:xfrm>
            <a:off x="4355976" y="2852936"/>
            <a:ext cx="338437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Randomised</a:t>
            </a:r>
            <a:endParaRPr lang="hr-HR" dirty="0"/>
          </a:p>
        </p:txBody>
      </p:sp>
      <p:sp>
        <p:nvSpPr>
          <p:cNvPr id="8" name="Rectangle 7"/>
          <p:cNvSpPr/>
          <p:nvPr/>
        </p:nvSpPr>
        <p:spPr>
          <a:xfrm>
            <a:off x="4283968" y="3789040"/>
            <a:ext cx="136815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3HR</a:t>
            </a:r>
            <a:endParaRPr lang="hr-HR" dirty="0"/>
          </a:p>
        </p:txBody>
      </p:sp>
      <p:sp>
        <p:nvSpPr>
          <p:cNvPr id="9" name="Rectangle 8"/>
          <p:cNvSpPr/>
          <p:nvPr/>
        </p:nvSpPr>
        <p:spPr>
          <a:xfrm>
            <a:off x="1763688" y="3068960"/>
            <a:ext cx="1872208" cy="11521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r-HR" dirty="0" smtClean="0"/>
              <a:t>Not consented to treatment but consent to follow up information</a:t>
            </a:r>
            <a:endParaRPr lang="hr-HR" dirty="0"/>
          </a:p>
        </p:txBody>
      </p:sp>
      <p:sp>
        <p:nvSpPr>
          <p:cNvPr id="10" name="Rectangle 9"/>
          <p:cNvSpPr/>
          <p:nvPr/>
        </p:nvSpPr>
        <p:spPr>
          <a:xfrm>
            <a:off x="4139952" y="5877272"/>
            <a:ext cx="172819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Active TB</a:t>
            </a:r>
            <a:endParaRPr lang="hr-HR" dirty="0"/>
          </a:p>
        </p:txBody>
      </p:sp>
      <p:cxnSp>
        <p:nvCxnSpPr>
          <p:cNvPr id="15" name="Straight Arrow Connector 14"/>
          <p:cNvCxnSpPr>
            <a:endCxn id="6" idx="1"/>
          </p:cNvCxnSpPr>
          <p:nvPr/>
        </p:nvCxnSpPr>
        <p:spPr>
          <a:xfrm>
            <a:off x="4139952" y="1484784"/>
            <a:ext cx="11521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6372200" y="5877272"/>
            <a:ext cx="172819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Active TB</a:t>
            </a:r>
            <a:endParaRPr lang="hr-HR" dirty="0"/>
          </a:p>
        </p:txBody>
      </p:sp>
      <p:sp>
        <p:nvSpPr>
          <p:cNvPr id="18" name="Rectangle 17"/>
          <p:cNvSpPr/>
          <p:nvPr/>
        </p:nvSpPr>
        <p:spPr>
          <a:xfrm>
            <a:off x="179512" y="1844824"/>
            <a:ext cx="1656184" cy="10801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r-HR" dirty="0" smtClean="0"/>
              <a:t>IGRA negative and consent to follow up info</a:t>
            </a:r>
            <a:endParaRPr lang="hr-HR" dirty="0"/>
          </a:p>
        </p:txBody>
      </p:sp>
      <p:sp>
        <p:nvSpPr>
          <p:cNvPr id="20" name="Rectangle 19"/>
          <p:cNvSpPr/>
          <p:nvPr/>
        </p:nvSpPr>
        <p:spPr>
          <a:xfrm>
            <a:off x="323528" y="5877272"/>
            <a:ext cx="1296144"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r-HR" dirty="0" smtClean="0"/>
              <a:t>Active TB</a:t>
            </a:r>
            <a:endParaRPr lang="hr-HR" dirty="0"/>
          </a:p>
        </p:txBody>
      </p:sp>
      <p:sp>
        <p:nvSpPr>
          <p:cNvPr id="22" name="Rectangle 21"/>
          <p:cNvSpPr/>
          <p:nvPr/>
        </p:nvSpPr>
        <p:spPr>
          <a:xfrm>
            <a:off x="3563888" y="1988840"/>
            <a:ext cx="2808312" cy="554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IGRA positive</a:t>
            </a:r>
            <a:endParaRPr lang="hr-HR" dirty="0"/>
          </a:p>
        </p:txBody>
      </p:sp>
      <p:sp>
        <p:nvSpPr>
          <p:cNvPr id="23" name="Rectangle 22"/>
          <p:cNvSpPr/>
          <p:nvPr/>
        </p:nvSpPr>
        <p:spPr>
          <a:xfrm>
            <a:off x="2195736" y="5877272"/>
            <a:ext cx="1296144"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r-HR" dirty="0" smtClean="0"/>
              <a:t>Active TB</a:t>
            </a:r>
            <a:endParaRPr lang="hr-HR" dirty="0"/>
          </a:p>
        </p:txBody>
      </p:sp>
      <p:cxnSp>
        <p:nvCxnSpPr>
          <p:cNvPr id="25" name="Elbow Connector 24"/>
          <p:cNvCxnSpPr>
            <a:stCxn id="4" idx="2"/>
            <a:endCxn id="22" idx="0"/>
          </p:cNvCxnSpPr>
          <p:nvPr/>
        </p:nvCxnSpPr>
        <p:spPr>
          <a:xfrm rot="16200000" flipH="1">
            <a:off x="4067944" y="1088740"/>
            <a:ext cx="936104" cy="864096"/>
          </a:xfrm>
          <a:prstGeom prst="bentConnector3">
            <a:avLst>
              <a:gd name="adj1" fmla="val 73538"/>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Elbow Connector 42"/>
          <p:cNvCxnSpPr>
            <a:endCxn id="18" idx="0"/>
          </p:cNvCxnSpPr>
          <p:nvPr/>
        </p:nvCxnSpPr>
        <p:spPr>
          <a:xfrm rot="10800000" flipV="1">
            <a:off x="1007604" y="1484784"/>
            <a:ext cx="3132348" cy="36004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22" idx="2"/>
            <a:endCxn id="7" idx="0"/>
          </p:cNvCxnSpPr>
          <p:nvPr/>
        </p:nvCxnSpPr>
        <p:spPr>
          <a:xfrm rot="16200000" flipH="1">
            <a:off x="5353236" y="2158008"/>
            <a:ext cx="309736" cy="108012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22" idx="2"/>
            <a:endCxn id="9" idx="0"/>
          </p:cNvCxnSpPr>
          <p:nvPr/>
        </p:nvCxnSpPr>
        <p:spPr>
          <a:xfrm rot="5400000">
            <a:off x="3571038" y="1671954"/>
            <a:ext cx="525760" cy="226825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8" idx="2"/>
            <a:endCxn id="10" idx="0"/>
          </p:cNvCxnSpPr>
          <p:nvPr/>
        </p:nvCxnSpPr>
        <p:spPr>
          <a:xfrm>
            <a:off x="4968044" y="4365104"/>
            <a:ext cx="36004"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18" idx="2"/>
            <a:endCxn id="20" idx="0"/>
          </p:cNvCxnSpPr>
          <p:nvPr/>
        </p:nvCxnSpPr>
        <p:spPr>
          <a:xfrm flipH="1">
            <a:off x="971600" y="2924944"/>
            <a:ext cx="36004" cy="29523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9" idx="2"/>
          </p:cNvCxnSpPr>
          <p:nvPr/>
        </p:nvCxnSpPr>
        <p:spPr>
          <a:xfrm>
            <a:off x="2699792" y="4221088"/>
            <a:ext cx="0" cy="16561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5" idx="2"/>
          </p:cNvCxnSpPr>
          <p:nvPr/>
        </p:nvCxnSpPr>
        <p:spPr>
          <a:xfrm>
            <a:off x="7164288" y="4365104"/>
            <a:ext cx="0"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Elbow Connector 91"/>
          <p:cNvCxnSpPr>
            <a:stCxn id="7" idx="2"/>
            <a:endCxn id="5" idx="0"/>
          </p:cNvCxnSpPr>
          <p:nvPr/>
        </p:nvCxnSpPr>
        <p:spPr>
          <a:xfrm rot="16200000" flipH="1">
            <a:off x="6426206" y="3050958"/>
            <a:ext cx="360040" cy="111612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Elbow Connector 94"/>
          <p:cNvCxnSpPr>
            <a:endCxn id="8" idx="0"/>
          </p:cNvCxnSpPr>
          <p:nvPr/>
        </p:nvCxnSpPr>
        <p:spPr>
          <a:xfrm rot="10800000" flipV="1">
            <a:off x="4968044" y="3573016"/>
            <a:ext cx="1116124" cy="21602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98" name="Rectangle 97"/>
          <p:cNvSpPr/>
          <p:nvPr/>
        </p:nvSpPr>
        <p:spPr>
          <a:xfrm>
            <a:off x="755576" y="4653136"/>
            <a:ext cx="7200800" cy="79208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hr-HR" dirty="0" smtClean="0"/>
              <a:t>24 months</a:t>
            </a:r>
            <a:endParaRPr lang="hr-H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548680"/>
            <a:ext cx="7772400" cy="1470025"/>
          </a:xfrm>
        </p:spPr>
        <p:txBody>
          <a:bodyPr/>
          <a:lstStyle/>
          <a:p>
            <a:r>
              <a:rPr lang="hr-HR" dirty="0" smtClean="0"/>
              <a:t>LTBI Protocol</a:t>
            </a:r>
            <a:endParaRPr lang="hr-HR" dirty="0"/>
          </a:p>
        </p:txBody>
      </p:sp>
      <p:sp>
        <p:nvSpPr>
          <p:cNvPr id="3" name="Subtitle 2"/>
          <p:cNvSpPr>
            <a:spLocks noGrp="1"/>
          </p:cNvSpPr>
          <p:nvPr>
            <p:ph type="subTitle" idx="1"/>
          </p:nvPr>
        </p:nvSpPr>
        <p:spPr>
          <a:xfrm>
            <a:off x="1371600" y="2204864"/>
            <a:ext cx="6400800" cy="3433936"/>
          </a:xfrm>
        </p:spPr>
        <p:txBody>
          <a:bodyPr>
            <a:normAutofit/>
          </a:bodyPr>
          <a:lstStyle/>
          <a:p>
            <a:r>
              <a:rPr lang="hr-HR" dirty="0" smtClean="0"/>
              <a:t>Wondermycin is new once weekly oral bactericidal antituberculous drug with good bioavailability and good safety profile at Phase II trials.</a:t>
            </a:r>
          </a:p>
          <a:p>
            <a:endParaRPr lang="hr-H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Hypotheses</a:t>
            </a:r>
            <a:endParaRPr lang="hr-HR" dirty="0"/>
          </a:p>
        </p:txBody>
      </p:sp>
      <p:sp>
        <p:nvSpPr>
          <p:cNvPr id="3" name="Content Placeholder 2"/>
          <p:cNvSpPr>
            <a:spLocks noGrp="1"/>
          </p:cNvSpPr>
          <p:nvPr>
            <p:ph idx="1"/>
          </p:nvPr>
        </p:nvSpPr>
        <p:spPr/>
        <p:txBody>
          <a:bodyPr>
            <a:normAutofit/>
          </a:bodyPr>
          <a:lstStyle/>
          <a:p>
            <a:r>
              <a:rPr lang="hr-HR" dirty="0" smtClean="0"/>
              <a:t>Wondermycin is as efficacious as 3HR in preventing progression to active tuberculosis in subjects with evidence of latent TB infection as defined by positive IGRA in absence of symptoms and normal chest X-ray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Setting</a:t>
            </a:r>
            <a:endParaRPr lang="hr-HR" dirty="0"/>
          </a:p>
        </p:txBody>
      </p:sp>
      <p:sp>
        <p:nvSpPr>
          <p:cNvPr id="3" name="Content Placeholder 2"/>
          <p:cNvSpPr>
            <a:spLocks noGrp="1"/>
          </p:cNvSpPr>
          <p:nvPr>
            <p:ph idx="1"/>
          </p:nvPr>
        </p:nvSpPr>
        <p:spPr/>
        <p:txBody>
          <a:bodyPr/>
          <a:lstStyle/>
          <a:p>
            <a:r>
              <a:rPr lang="hr-HR" dirty="0" smtClean="0"/>
              <a:t>Western European country</a:t>
            </a:r>
          </a:p>
          <a:p>
            <a:r>
              <a:rPr lang="hr-HR" dirty="0" smtClean="0"/>
              <a:t>5000 cases-yr</a:t>
            </a:r>
            <a:r>
              <a:rPr lang="hr-HR" dirty="0"/>
              <a:t> </a:t>
            </a:r>
            <a:r>
              <a:rPr lang="hr-HR" dirty="0" smtClean="0"/>
              <a:t>– 3000 Sm+ per year</a:t>
            </a:r>
          </a:p>
          <a:p>
            <a:r>
              <a:rPr lang="hr-HR" dirty="0" smtClean="0"/>
              <a:t>Contact investigation in place</a:t>
            </a:r>
          </a:p>
          <a:p>
            <a:r>
              <a:rPr lang="hr-HR" dirty="0" smtClean="0"/>
              <a:t>12% contacts have LTBI; (background LTBI 2%)</a:t>
            </a:r>
          </a:p>
          <a:p>
            <a:r>
              <a:rPr lang="hr-HR" dirty="0" smtClean="0"/>
              <a:t>Background prevalence of HIV is 0.5%</a:t>
            </a:r>
          </a:p>
          <a:p>
            <a:r>
              <a:rPr lang="hr-HR" dirty="0" smtClean="0"/>
              <a:t>Good follow up as notifiable disease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a:xfrm>
            <a:off x="457200" y="1268760"/>
            <a:ext cx="8229600" cy="5184576"/>
          </a:xfrm>
        </p:spPr>
        <p:txBody>
          <a:bodyPr>
            <a:normAutofit fontScale="92500" lnSpcReduction="20000"/>
          </a:bodyPr>
          <a:lstStyle/>
          <a:p>
            <a:r>
              <a:rPr lang="hr-HR" dirty="0" smtClean="0"/>
              <a:t>Inclusion criteria:</a:t>
            </a:r>
          </a:p>
          <a:p>
            <a:pPr lvl="1"/>
            <a:r>
              <a:rPr lang="hr-HR" dirty="0" smtClean="0"/>
              <a:t>Screen all contacts of culture positive, drug sensitive index cases</a:t>
            </a:r>
          </a:p>
          <a:p>
            <a:pPr lvl="1"/>
            <a:r>
              <a:rPr lang="hr-HR" dirty="0" smtClean="0"/>
              <a:t>Aged 18-60 years</a:t>
            </a:r>
          </a:p>
          <a:p>
            <a:r>
              <a:rPr lang="hr-HR" dirty="0" smtClean="0"/>
              <a:t>Exclusion criteria:</a:t>
            </a:r>
          </a:p>
          <a:p>
            <a:pPr lvl="1"/>
            <a:r>
              <a:rPr lang="hr-HR" dirty="0" smtClean="0"/>
              <a:t>Pregnant women</a:t>
            </a:r>
          </a:p>
          <a:p>
            <a:pPr lvl="1"/>
            <a:r>
              <a:rPr lang="hr-HR" dirty="0" smtClean="0"/>
              <a:t>Cannot give informed consent</a:t>
            </a:r>
          </a:p>
          <a:p>
            <a:pPr lvl="1"/>
            <a:r>
              <a:rPr lang="hr-HR" dirty="0" smtClean="0"/>
              <a:t>Contacts of MDR tuberculosis</a:t>
            </a:r>
          </a:p>
          <a:p>
            <a:pPr lvl="1"/>
            <a:r>
              <a:rPr lang="hr-HR" dirty="0" smtClean="0"/>
              <a:t>Undergoing treatment for active TB</a:t>
            </a:r>
          </a:p>
          <a:p>
            <a:pPr lvl="1"/>
            <a:r>
              <a:rPr lang="hr-HR" dirty="0" smtClean="0"/>
              <a:t>Previous treatment for active TB</a:t>
            </a:r>
          </a:p>
          <a:p>
            <a:pPr lvl="1"/>
            <a:r>
              <a:rPr lang="hr-HR" dirty="0" smtClean="0"/>
              <a:t>Chest X-ray suggestive of active TB</a:t>
            </a:r>
          </a:p>
          <a:p>
            <a:pPr lvl="1"/>
            <a:r>
              <a:rPr lang="hr-HR" dirty="0" smtClean="0"/>
              <a:t>Medications with drug interactions to rifampicin</a:t>
            </a:r>
          </a:p>
          <a:p>
            <a:pPr>
              <a:buNone/>
            </a:pPr>
            <a:endParaRPr lang="hr-H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Recruitment</a:t>
            </a:r>
            <a:endParaRPr lang="hr-HR" dirty="0"/>
          </a:p>
        </p:txBody>
      </p:sp>
      <p:sp>
        <p:nvSpPr>
          <p:cNvPr id="3" name="Content Placeholder 2"/>
          <p:cNvSpPr>
            <a:spLocks noGrp="1"/>
          </p:cNvSpPr>
          <p:nvPr>
            <p:ph idx="1"/>
          </p:nvPr>
        </p:nvSpPr>
        <p:spPr/>
        <p:txBody>
          <a:bodyPr/>
          <a:lstStyle/>
          <a:p>
            <a:r>
              <a:rPr lang="hr-HR" dirty="0" smtClean="0"/>
              <a:t>3000 IGRA positive contacts in each arm</a:t>
            </a:r>
          </a:p>
          <a:p>
            <a:r>
              <a:rPr lang="hr-HR" dirty="0" smtClean="0"/>
              <a:t>Randomised at IGRA positivity</a:t>
            </a:r>
          </a:p>
          <a:p>
            <a:r>
              <a:rPr lang="hr-HR" dirty="0" smtClean="0"/>
              <a:t>Written consent</a:t>
            </a:r>
          </a:p>
          <a:p>
            <a:r>
              <a:rPr lang="hr-HR" dirty="0" smtClean="0"/>
              <a:t>GP letters</a:t>
            </a:r>
            <a:endParaRPr lang="hr-H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Outcome</a:t>
            </a:r>
            <a:endParaRPr lang="hr-HR" dirty="0"/>
          </a:p>
        </p:txBody>
      </p:sp>
      <p:sp>
        <p:nvSpPr>
          <p:cNvPr id="3" name="Content Placeholder 2"/>
          <p:cNvSpPr>
            <a:spLocks noGrp="1"/>
          </p:cNvSpPr>
          <p:nvPr>
            <p:ph idx="1"/>
          </p:nvPr>
        </p:nvSpPr>
        <p:spPr>
          <a:xfrm>
            <a:off x="457200" y="1268760"/>
            <a:ext cx="8229600" cy="4857403"/>
          </a:xfrm>
        </p:spPr>
        <p:txBody>
          <a:bodyPr>
            <a:normAutofit fontScale="85000" lnSpcReduction="20000"/>
          </a:bodyPr>
          <a:lstStyle/>
          <a:p>
            <a:r>
              <a:rPr lang="hr-HR" dirty="0" smtClean="0"/>
              <a:t>Primary outcome:</a:t>
            </a:r>
          </a:p>
          <a:p>
            <a:pPr lvl="1"/>
            <a:r>
              <a:rPr lang="hr-HR" dirty="0" smtClean="0"/>
              <a:t>Cases of active TB (necessitating antituberculous treatment)</a:t>
            </a:r>
          </a:p>
          <a:p>
            <a:endParaRPr lang="hr-HR" dirty="0"/>
          </a:p>
          <a:p>
            <a:r>
              <a:rPr lang="hr-HR" dirty="0" smtClean="0"/>
              <a:t>Secondary outcomes:</a:t>
            </a:r>
          </a:p>
          <a:p>
            <a:pPr lvl="1"/>
            <a:r>
              <a:rPr lang="hr-HR" dirty="0" smtClean="0"/>
              <a:t>Microbiologically confirmed active TB</a:t>
            </a:r>
          </a:p>
          <a:p>
            <a:pPr lvl="1"/>
            <a:r>
              <a:rPr lang="hr-HR" dirty="0" smtClean="0"/>
              <a:t>Compliance </a:t>
            </a:r>
          </a:p>
          <a:p>
            <a:pPr lvl="1"/>
            <a:r>
              <a:rPr lang="hr-HR" dirty="0" smtClean="0"/>
              <a:t>Quality of life</a:t>
            </a:r>
          </a:p>
          <a:p>
            <a:pPr lvl="1"/>
            <a:r>
              <a:rPr lang="hr-HR" dirty="0" smtClean="0"/>
              <a:t>Side effect profile (inc hepatotoxicity)</a:t>
            </a:r>
          </a:p>
          <a:p>
            <a:pPr lvl="1"/>
            <a:r>
              <a:rPr lang="hr-HR" dirty="0" smtClean="0"/>
              <a:t>Mortality (all cause)</a:t>
            </a:r>
          </a:p>
          <a:p>
            <a:pPr lvl="1"/>
            <a:r>
              <a:rPr lang="hr-HR" dirty="0" smtClean="0"/>
              <a:t>Costs of treatment</a:t>
            </a:r>
          </a:p>
          <a:p>
            <a:pPr lvl="1"/>
            <a:r>
              <a:rPr lang="hr-HR" dirty="0" smtClean="0"/>
              <a:t>Withdrawls</a:t>
            </a:r>
          </a:p>
          <a:p>
            <a:pPr>
              <a:buNone/>
            </a:pPr>
            <a:endParaRPr lang="hr-HR" dirty="0"/>
          </a:p>
          <a:p>
            <a:endParaRPr lang="hr-H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Design</a:t>
            </a:r>
            <a:endParaRPr lang="hr-HR" dirty="0"/>
          </a:p>
        </p:txBody>
      </p:sp>
      <p:sp>
        <p:nvSpPr>
          <p:cNvPr id="3" name="Content Placeholder 2"/>
          <p:cNvSpPr>
            <a:spLocks noGrp="1"/>
          </p:cNvSpPr>
          <p:nvPr>
            <p:ph idx="1"/>
          </p:nvPr>
        </p:nvSpPr>
        <p:spPr/>
        <p:txBody>
          <a:bodyPr>
            <a:normAutofit lnSpcReduction="10000"/>
          </a:bodyPr>
          <a:lstStyle/>
          <a:p>
            <a:r>
              <a:rPr lang="hr-HR" dirty="0" smtClean="0"/>
              <a:t>Phase III clinical trial, non inferiority trial (5%) against the 3 months daily oral rifampicin and isoniazid (3HR) in contacts</a:t>
            </a:r>
          </a:p>
          <a:p>
            <a:r>
              <a:rPr lang="hr-HR" dirty="0" smtClean="0"/>
              <a:t>Open (non-blinded)</a:t>
            </a:r>
          </a:p>
          <a:p>
            <a:r>
              <a:rPr lang="hr-HR" dirty="0" smtClean="0"/>
              <a:t>Test with:</a:t>
            </a:r>
          </a:p>
          <a:p>
            <a:pPr lvl="1"/>
            <a:r>
              <a:rPr lang="hr-HR" dirty="0" smtClean="0"/>
              <a:t>Individual symptom questionnaire</a:t>
            </a:r>
          </a:p>
          <a:p>
            <a:pPr lvl="1"/>
            <a:r>
              <a:rPr lang="hr-HR" dirty="0" smtClean="0"/>
              <a:t>Testing with HIV test, IGRA, chest X ray, symptom questionnaire</a:t>
            </a:r>
          </a:p>
          <a:p>
            <a:pPr lvl="1"/>
            <a:r>
              <a:rPr lang="hr-HR" dirty="0" smtClean="0"/>
              <a:t>Baseline renal function, liver function</a:t>
            </a:r>
            <a:endParaRPr lang="hr-H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a:xfrm>
            <a:off x="457200" y="1600200"/>
            <a:ext cx="8229600" cy="4781128"/>
          </a:xfrm>
        </p:spPr>
        <p:txBody>
          <a:bodyPr>
            <a:normAutofit/>
          </a:bodyPr>
          <a:lstStyle/>
          <a:p>
            <a:r>
              <a:rPr lang="hr-HR" dirty="0" smtClean="0"/>
              <a:t>Follow up at day 0, 7, 14, 28 then monthly to 3 months</a:t>
            </a:r>
          </a:p>
          <a:p>
            <a:r>
              <a:rPr lang="hr-HR" dirty="0" smtClean="0"/>
              <a:t>One month drug supply at each appointment</a:t>
            </a:r>
            <a:endParaRPr lang="hr-HR" dirty="0"/>
          </a:p>
          <a:p>
            <a:r>
              <a:rPr lang="hr-HR" dirty="0" smtClean="0"/>
              <a:t>Follow up with U&amp;Es, LFTs, FBC, quality of life score, side effect questionnaire</a:t>
            </a:r>
          </a:p>
          <a:p>
            <a:r>
              <a:rPr lang="hr-HR" dirty="0" smtClean="0"/>
              <a:t>Follow up at 12 and 24 months (with X ray) from date of positive IGRA and linked to public health database for notification (for incidental active tuberculosis)</a:t>
            </a:r>
            <a:endParaRPr lang="hr-HR"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707dfc2efdc55cf2f50277f6afd407811bd2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396</Words>
  <Application>Microsoft Office PowerPoint</Application>
  <PresentationFormat>On-screen Show (4:3)</PresentationFormat>
  <Paragraphs>69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LTBI Protocol</vt:lpstr>
      <vt:lpstr>Hypotheses</vt:lpstr>
      <vt:lpstr>Setting</vt:lpstr>
      <vt:lpstr>Slide 5</vt:lpstr>
      <vt:lpstr>Recruitment</vt:lpstr>
      <vt:lpstr>Outcome</vt:lpstr>
      <vt:lpstr>Design</vt:lpstr>
      <vt:lpstr>Slide 9</vt:lpstr>
      <vt:lpstr>Statistics</vt:lpstr>
      <vt:lpstr>Slide 11</vt:lpstr>
    </vt:vector>
  </TitlesOfParts>
  <Company>PSD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LTBI Protocol</dc:title>
  <dc:creator>Učionica 6-2</dc:creator>
  <cp:lastModifiedBy>amerzouk</cp:lastModifiedBy>
  <cp:revision>18</cp:revision>
  <dcterms:created xsi:type="dcterms:W3CDTF">2013-05-31T09:07:17Z</dcterms:created>
  <dcterms:modified xsi:type="dcterms:W3CDTF">2013-07-12T13:23:47Z</dcterms:modified>
</cp:coreProperties>
</file>