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95" r:id="rId2"/>
  </p:sldMasterIdLst>
  <p:notesMasterIdLst>
    <p:notesMasterId r:id="rId47"/>
  </p:notesMasterIdLst>
  <p:handoutMasterIdLst>
    <p:handoutMasterId r:id="rId48"/>
  </p:handoutMasterIdLst>
  <p:sldIdLst>
    <p:sldId id="332" r:id="rId3"/>
    <p:sldId id="256" r:id="rId4"/>
    <p:sldId id="278" r:id="rId5"/>
    <p:sldId id="279" r:id="rId6"/>
    <p:sldId id="280" r:id="rId7"/>
    <p:sldId id="293" r:id="rId8"/>
    <p:sldId id="331" r:id="rId9"/>
    <p:sldId id="295" r:id="rId10"/>
    <p:sldId id="303" r:id="rId11"/>
    <p:sldId id="302" r:id="rId12"/>
    <p:sldId id="300" r:id="rId13"/>
    <p:sldId id="301" r:id="rId14"/>
    <p:sldId id="304" r:id="rId15"/>
    <p:sldId id="305" r:id="rId16"/>
    <p:sldId id="306" r:id="rId17"/>
    <p:sldId id="328" r:id="rId18"/>
    <p:sldId id="297" r:id="rId19"/>
    <p:sldId id="298" r:id="rId20"/>
    <p:sldId id="299" r:id="rId21"/>
    <p:sldId id="287" r:id="rId22"/>
    <p:sldId id="288" r:id="rId23"/>
    <p:sldId id="289" r:id="rId24"/>
    <p:sldId id="290" r:id="rId25"/>
    <p:sldId id="307" r:id="rId26"/>
    <p:sldId id="292" r:id="rId27"/>
    <p:sldId id="309" r:id="rId28"/>
    <p:sldId id="324" r:id="rId29"/>
    <p:sldId id="325" r:id="rId30"/>
    <p:sldId id="312" r:id="rId31"/>
    <p:sldId id="326" r:id="rId32"/>
    <p:sldId id="313" r:id="rId33"/>
    <p:sldId id="314" r:id="rId34"/>
    <p:sldId id="327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30" r:id="rId43"/>
    <p:sldId id="329" r:id="rId44"/>
    <p:sldId id="323" r:id="rId45"/>
    <p:sldId id="308" r:id="rId46"/>
  </p:sldIdLst>
  <p:sldSz cx="9144000" cy="6858000" type="screen4x3"/>
  <p:notesSz cx="6858000" cy="9144000"/>
  <p:custDataLst>
    <p:tags r:id="rId49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1"/>
    <a:srgbClr val="00396C"/>
    <a:srgbClr val="4C4C4C"/>
    <a:srgbClr val="B20533"/>
    <a:srgbClr val="CE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3" autoAdjust="0"/>
  </p:normalViewPr>
  <p:slideViewPr>
    <p:cSldViewPr snapToObjects="1">
      <p:cViewPr varScale="1">
        <p:scale>
          <a:sx n="60" d="100"/>
          <a:sy n="60" d="100"/>
        </p:scale>
        <p:origin x="7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3056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0B1EB9E-10D7-41AF-81DE-404A861B8B32}" type="datetime1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A6E6DE-AA0A-4870-B2E8-43C11F8B87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8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8D8ECC-7999-43DF-8D38-630F20B6AA33}" type="datetime1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8E4EF86-8ED1-4A29-BF94-22E59837CA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77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prstGeom prst="rect">
            <a:avLst/>
          </a:prstGeo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CH" altLang="fr-F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4987" cy="509588"/>
          </a:xfrm>
          <a:prstGeom prst="rect">
            <a:avLst/>
          </a:prstGeom>
          <a:noFill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0604FB0-781A-4EA0-9CD9-0E90E2A8D985}" type="slidenum">
              <a:rPr lang="en-US" altLang="fr-FR">
                <a:solidFill>
                  <a:srgbClr val="FFFFFF"/>
                </a:solidFill>
                <a:latin typeface="Arial" charset="0"/>
                <a:ea typeface="+mn-ea"/>
              </a:rPr>
              <a:pPr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</a:t>
            </a:fld>
            <a:endParaRPr lang="en-US" altLang="fr-FR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484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Bibliography of 258 studies about patients’ and clinicians’ research priorities studies.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4EF86-8ED1-4A29-BF94-22E59837CA8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3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Times New Roman" pitchFamily="-102" charset="0"/>
              <a:ea typeface="ＭＳ Ｐゴシック" pitchFamily="-10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28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 txBox="1">
            <a:spLocks noGrp="1" noChangeArrowheads="1"/>
          </p:cNvSpPr>
          <p:nvPr/>
        </p:nvSpPr>
        <p:spPr bwMode="auto">
          <a:xfrm>
            <a:off x="3885893" y="8686182"/>
            <a:ext cx="2972108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/>
            <a:fld id="{3736FA6D-D244-483E-8F1C-6929BCC17645}" type="slidenum">
              <a:rPr lang="en-GB" sz="1200">
                <a:latin typeface="Times New Roman" pitchFamily="18" charset="0"/>
              </a:rPr>
              <a:pPr algn="r"/>
              <a:t>12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6323" name="Rectangle 1031"/>
          <p:cNvSpPr txBox="1">
            <a:spLocks noGrp="1" noChangeArrowheads="1"/>
          </p:cNvSpPr>
          <p:nvPr/>
        </p:nvSpPr>
        <p:spPr bwMode="auto">
          <a:xfrm>
            <a:off x="3885893" y="8686182"/>
            <a:ext cx="2972108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/>
            <a:fld id="{59A1F1BD-A235-4513-8ED9-DDEBF175C5F4}" type="slidenum">
              <a:rPr lang="en-GB" sz="1200">
                <a:latin typeface="Times New Roman" pitchFamily="18" charset="0"/>
              </a:rPr>
              <a:pPr algn="r"/>
              <a:t>12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45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Based on your personal experience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4EF86-8ED1-4A29-BF94-22E59837CA8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27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The one answered question relates to the chemo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drug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pemetrexed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which has been shown to be effective in mesothelioma.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4EF86-8ED1-4A29-BF94-22E59837CA8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14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1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124200" y="59594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617DF0-4065-46FA-B04F-AB95D247ED2D}" type="datetime1">
              <a:rPr lang="fr-FR"/>
              <a:pPr>
                <a:defRPr/>
              </a:pPr>
              <a:t>20/11/2014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302626" cy="1362075"/>
          </a:xfrm>
        </p:spPr>
        <p:txBody>
          <a:bodyPr anchor="t"/>
          <a:lstStyle>
            <a:lvl1pPr algn="ctr">
              <a:defRPr sz="28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302626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rgbClr val="00529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83185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76676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3008313" cy="666750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8350"/>
            <a:ext cx="5111750" cy="53943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7275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68349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Cliquez sur l'icône pour ajouter une image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9533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ED62-3743-475A-8762-A2A188F5D5A8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8B29-9E2B-4649-8858-50084CD1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39BFB7-0F1D-4F56-B52C-997069C8B8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12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6A49BE-FE6A-4BAA-B117-AE32162CF26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0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38CBE7-3741-4026-8D23-0C61523014C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05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512002-A922-47E8-962C-084AFAA4D5A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0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08A57D-0065-4A0C-82B2-AEC9242A49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E685C2-8178-4BF1-A921-8A4CE310EA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79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BFF57-61B3-43C9-BF02-83FCC6B8972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604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255CA6-3456-400F-AA22-BC1BAB582B6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750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A9B072-869C-4C72-AA61-8CD9F5759D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9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7B6300-49FC-4B6B-BE9E-F21F2967DE8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81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EF0B5A-90AA-49D0-B7BD-339A0AF74BB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58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6725"/>
            <a:ext cx="7770813" cy="191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9988"/>
            <a:ext cx="2894013" cy="474662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53163"/>
            <a:ext cx="2132013" cy="474662"/>
          </a:xfrm>
        </p:spPr>
        <p:txBody>
          <a:bodyPr/>
          <a:lstStyle>
            <a:lvl1pPr>
              <a:defRPr/>
            </a:lvl1pPr>
          </a:lstStyle>
          <a:p>
            <a:fld id="{EE0A90CE-162D-4F1B-988B-7F6D6D24C75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812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1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57200" y="20955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8253984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457200" y="5410200"/>
            <a:ext cx="82296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1430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6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254125"/>
            <a:ext cx="82296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2724150"/>
            <a:ext cx="822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47675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50"/>
            <a:ext cx="82296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05100"/>
            <a:ext cx="8229600" cy="26098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49"/>
            <a:ext cx="8229600" cy="84772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Barcelone_3B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349"/>
            <a:ext cx="82296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1013"/>
            <a:ext cx="8229600" cy="4411662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add a TITLE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51013"/>
            <a:ext cx="82296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add a sub-title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CH" altLang="fr-FR" smtClean="0"/>
              <a:t>Fourth level</a:t>
            </a:r>
            <a:endParaRPr lang="fr-FR" altLang="fr-FR" smtClean="0"/>
          </a:p>
          <a:p>
            <a:pPr lvl="4"/>
            <a:r>
              <a:rPr lang="fr-FR" altLang="fr-F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79" r:id="rId15"/>
    <p:sldLayoutId id="2147484394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CE003C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005291"/>
          </a:solidFill>
          <a:latin typeface="Arial"/>
          <a:ea typeface="MS PGothic" pitchFamily="34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1" cy="1670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8" cy="810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8" cy="968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6" cy="2084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7" cy="538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135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322" y="1341"/>
              <a:ext cx="1824" cy="1536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135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fr-CH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0"/>
              <a:ext cx="5757" cy="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fr-CH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36725"/>
            <a:ext cx="7770813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49263">
              <a:buClr>
                <a:srgbClr val="000000"/>
              </a:buClr>
            </a:pPr>
            <a:endParaRPr lang="fr-FR">
              <a:ea typeface="+mn-ea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9988"/>
            <a:ext cx="2894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49263">
              <a:buClr>
                <a:srgbClr val="000000"/>
              </a:buClr>
            </a:pPr>
            <a:endParaRPr lang="fr-FR">
              <a:ea typeface="+mn-ea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49263">
              <a:buClr>
                <a:srgbClr val="000000"/>
              </a:buClr>
            </a:pPr>
            <a:fld id="{E9ECE1FD-1B90-4D97-905E-44480664F4D9}" type="slidenum">
              <a:rPr lang="fr-FR">
                <a:ea typeface="+mn-ea"/>
              </a:rPr>
              <a:pPr defTabSz="449263">
                <a:buClr>
                  <a:srgbClr val="000000"/>
                </a:buClr>
              </a:pPr>
              <a:t>‹#›</a:t>
            </a:fld>
            <a:endParaRPr lang="fr-FR">
              <a:ea typeface="+mn-ea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19706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8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ightlosspsp.org.uk/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jlaguidebook.org/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jla.nihr.ac.uk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hyperlink" Target="http://www.capsmg.cochrane.org/" TargetMode="External"/><Relationship Id="rId4" Type="http://schemas.openxmlformats.org/officeDocument/2006/relationships/hyperlink" Target="http://www.psp.nihr.ac.uk/mesothelioma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884238" y="1296988"/>
            <a:ext cx="7377112" cy="42640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pPr algn="ctr">
              <a:spcAft>
                <a:spcPct val="50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fr-FR" sz="3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Thank you for viewing this presentation.</a:t>
            </a:r>
          </a:p>
          <a:p>
            <a:pPr algn="ctr">
              <a:spcAft>
                <a:spcPct val="50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altLang="fr-FR" sz="3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We would like to remind you that this material is the property of the author.</a:t>
            </a:r>
            <a:br>
              <a:rPr lang="fr-FR" altLang="fr-FR" sz="3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fr-FR" altLang="fr-FR" sz="3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It is provided to you by the ERS for your personal use only, as submitted by the author. </a:t>
            </a:r>
          </a:p>
          <a:p>
            <a:pPr algn="ctr">
              <a:spcAft>
                <a:spcPct val="50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CH" altLang="fr-FR" sz="1000">
              <a:solidFill>
                <a:srgbClr val="FFFFFF"/>
              </a:solidFill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pPr algn="ctr">
              <a:spcAft>
                <a:spcPct val="50000"/>
              </a:spcAft>
              <a:buClr>
                <a:srgbClr val="000000"/>
              </a:buClr>
              <a:buSzPct val="100000"/>
              <a:buFont typeface="Symbol" pitchFamily="18" charset="2"/>
              <a:buChar char="Ó"/>
            </a:pPr>
            <a:r>
              <a:rPr lang="fr-FR" altLang="fr-FR" sz="32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 2014 by the author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4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Are patients involved?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Stewart R, Oliver S (2008)  A Systematic map of studies of patients’ and clinicians’ research priorities, London: James Lind Alliance</a:t>
            </a:r>
          </a:p>
          <a:p>
            <a:r>
              <a:rPr lang="en-GB" altLang="fr-FR" b="0" dirty="0" smtClean="0">
                <a:latin typeface="Arial" pitchFamily="34" charset="0"/>
              </a:rPr>
              <a:t>Patients less likely to be consulted as to their research priorities than clinicians (18.2% as opposed to 88.5%)</a:t>
            </a:r>
          </a:p>
          <a:p>
            <a:r>
              <a:rPr lang="en-GB" altLang="fr-FR" b="0" dirty="0" smtClean="0">
                <a:latin typeface="Arial" pitchFamily="34" charset="0"/>
              </a:rPr>
              <a:t>Clinicians and patients are more likely to work separately on identifying research topics, than collaboratively</a:t>
            </a:r>
          </a:p>
          <a:p>
            <a:r>
              <a:rPr lang="en-GB" altLang="fr-FR" b="0" dirty="0" smtClean="0">
                <a:latin typeface="Arial" pitchFamily="34" charset="0"/>
              </a:rPr>
              <a:t>The James Lind Alliance Partnerships are highly distinctive</a:t>
            </a:r>
          </a:p>
          <a:p>
            <a:endParaRPr lang="en-GB" altLang="fr-FR" b="0" dirty="0" smtClean="0">
              <a:latin typeface="Arial" pitchFamily="34" charset="0"/>
            </a:endParaRP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149350" y="2909888"/>
            <a:ext cx="6662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5F5F5F"/>
                </a:solidFill>
              </a:rPr>
              <a:t>Iain Chalmers and Paul Glasziou</a:t>
            </a:r>
            <a:endParaRPr lang="en-GB" b="1">
              <a:solidFill>
                <a:srgbClr val="5F5F5F"/>
              </a:solidFill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543550"/>
            <a:ext cx="8712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28613"/>
            <a:ext cx="88931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900" y="1487488"/>
            <a:ext cx="3848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6" name="Picture 2" descr="http://a3.twimg.com/profile_images/1567571275/ScreenHunter_04_Oct._01_15.5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6426" y="3505200"/>
            <a:ext cx="147350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908" name="Picture 4" descr="http://www.brookes.ac.uk/about/honorary/profiles/iain_chalmers/about/honorary/images/ian_chalm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505200"/>
            <a:ext cx="1238250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7235825" y="2682875"/>
            <a:ext cx="1800225" cy="295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300">
                <a:solidFill>
                  <a:schemeClr val="bg1"/>
                </a:solidFill>
              </a:rPr>
              <a:t>Over 30% of  trial interventions not sufficiently described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Over 50% of  planned study outcomes not reported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Most new research not interpreted in the context of systematic assessment of other relevant evidence </a:t>
            </a:r>
            <a:endParaRPr lang="en-US" sz="1300">
              <a:solidFill>
                <a:schemeClr val="bg1"/>
              </a:solidFill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7235825" y="1027113"/>
            <a:ext cx="18002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Unbiased and </a:t>
            </a:r>
          </a:p>
          <a:p>
            <a:pPr algn="ctr"/>
            <a:r>
              <a:rPr lang="en-GB" b="1"/>
              <a:t>usable report?</a:t>
            </a:r>
            <a:endParaRPr lang="en-US" b="1"/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214313" y="6099175"/>
            <a:ext cx="8929687" cy="7588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Calibri" pitchFamily="34" charset="0"/>
              </a:rPr>
              <a:t>85% Research waste = over $85 Billion / year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69" name="Rectangle 18"/>
          <p:cNvSpPr>
            <a:spLocks noGrp="1" noChangeArrowheads="1"/>
          </p:cNvSpPr>
          <p:nvPr>
            <p:ph type="title"/>
          </p:nvPr>
        </p:nvSpPr>
        <p:spPr>
          <a:xfrm>
            <a:off x="142874" y="0"/>
            <a:ext cx="8893175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/>
              <a:t>Waste at four stages of research</a:t>
            </a:r>
            <a:endParaRPr lang="en-US" sz="3600" dirty="0" smtClean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249238" y="2682875"/>
            <a:ext cx="1800225" cy="295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300">
                <a:solidFill>
                  <a:schemeClr val="bg1"/>
                </a:solidFill>
              </a:rPr>
              <a:t>Low priority questions addressed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Important outcomes not assessed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Clinicians and patients not involved in setting research agendas</a:t>
            </a:r>
          </a:p>
          <a:p>
            <a:endParaRPr lang="en-GB" sz="14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249238" y="1027113"/>
            <a:ext cx="18002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b="1"/>
              <a:t>Questions relevant</a:t>
            </a:r>
          </a:p>
          <a:p>
            <a:pPr algn="ctr"/>
            <a:r>
              <a:rPr lang="en-GB" b="1"/>
              <a:t>to clinicians &amp; patients?</a:t>
            </a:r>
            <a:endParaRPr lang="en-US" b="1"/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2606675" y="2698750"/>
            <a:ext cx="1800225" cy="295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 sz="1300">
              <a:solidFill>
                <a:schemeClr val="bg1"/>
              </a:solidFill>
            </a:endParaRP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Over 50% studies designed without reference to </a:t>
            </a:r>
          </a:p>
          <a:p>
            <a:r>
              <a:rPr lang="en-GB" sz="1300">
                <a:solidFill>
                  <a:schemeClr val="bg1"/>
                </a:solidFill>
              </a:rPr>
              <a:t>systematic reviews of existing evidence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Over 50% of studies fail to take adequate steps to reduce biases, e.g. unconcealed treatment allocation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2606675" y="1042988"/>
            <a:ext cx="18002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Appropriate </a:t>
            </a:r>
            <a:br>
              <a:rPr lang="en-GB" b="1"/>
            </a:br>
            <a:r>
              <a:rPr lang="en-GB" b="1"/>
              <a:t>design and </a:t>
            </a:r>
          </a:p>
          <a:p>
            <a:pPr algn="ctr"/>
            <a:r>
              <a:rPr lang="en-GB" b="1"/>
              <a:t>methods? </a:t>
            </a:r>
            <a:endParaRPr lang="en-US" b="1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4949825" y="2682875"/>
            <a:ext cx="1800225" cy="295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Over 50% of studies never published in full</a:t>
            </a:r>
          </a:p>
          <a:p>
            <a:endParaRPr lang="en-GB" sz="1300">
              <a:solidFill>
                <a:schemeClr val="bg1"/>
              </a:solidFill>
            </a:endParaRPr>
          </a:p>
          <a:p>
            <a:r>
              <a:rPr lang="en-GB" sz="1300">
                <a:solidFill>
                  <a:schemeClr val="bg1"/>
                </a:solidFill>
              </a:rPr>
              <a:t>Biased under-reporting of studies with disappointing results</a:t>
            </a:r>
          </a:p>
          <a:p>
            <a:endParaRPr lang="en-GB" sz="1400">
              <a:solidFill>
                <a:schemeClr val="bg1"/>
              </a:solidFill>
            </a:endParaRPr>
          </a:p>
          <a:p>
            <a:endParaRPr lang="en-GB" sz="1400">
              <a:solidFill>
                <a:schemeClr val="bg1"/>
              </a:solidFill>
            </a:endParaRPr>
          </a:p>
          <a:p>
            <a:endParaRPr lang="en-GB" sz="1400">
              <a:solidFill>
                <a:schemeClr val="bg1"/>
              </a:solidFill>
            </a:endParaRPr>
          </a:p>
          <a:p>
            <a:endParaRPr lang="en-GB" sz="1400">
              <a:solidFill>
                <a:schemeClr val="bg1"/>
              </a:solidFill>
            </a:endParaRPr>
          </a:p>
          <a:p>
            <a:endParaRPr lang="en-GB" sz="1400">
              <a:solidFill>
                <a:schemeClr val="bg1"/>
              </a:solidFill>
            </a:endParaRPr>
          </a:p>
          <a:p>
            <a:r>
              <a:rPr lang="en-GB" sz="1400">
                <a:solidFill>
                  <a:schemeClr val="bg1"/>
                </a:solidFill>
              </a:rPr>
              <a:t>   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4949825" y="1027113"/>
            <a:ext cx="18002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Accessible </a:t>
            </a:r>
          </a:p>
          <a:p>
            <a:pPr algn="ctr"/>
            <a:r>
              <a:rPr lang="en-GB" b="1"/>
              <a:t>full publication?</a:t>
            </a:r>
            <a:endParaRPr lang="en-US" b="1"/>
          </a:p>
        </p:txBody>
      </p:sp>
      <p:sp>
        <p:nvSpPr>
          <p:cNvPr id="12" name="Right Arrow 11"/>
          <p:cNvSpPr/>
          <p:nvPr/>
        </p:nvSpPr>
        <p:spPr>
          <a:xfrm>
            <a:off x="2178050" y="1757363"/>
            <a:ext cx="357188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35488" y="1757363"/>
            <a:ext cx="357187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21488" y="1757363"/>
            <a:ext cx="357187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279" name="Down Arrow 14"/>
          <p:cNvSpPr>
            <a:spLocks noChangeArrowheads="1"/>
          </p:cNvSpPr>
          <p:nvPr/>
        </p:nvSpPr>
        <p:spPr bwMode="auto">
          <a:xfrm>
            <a:off x="963613" y="5643563"/>
            <a:ext cx="536575" cy="400050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7F4D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1280" name="Down Arrow 15"/>
          <p:cNvSpPr>
            <a:spLocks noChangeArrowheads="1"/>
          </p:cNvSpPr>
          <p:nvPr/>
        </p:nvSpPr>
        <p:spPr bwMode="auto">
          <a:xfrm>
            <a:off x="2916238" y="5661025"/>
            <a:ext cx="1370012" cy="411163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7F4D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81" name="Down Arrow 15"/>
          <p:cNvSpPr>
            <a:spLocks noChangeArrowheads="1"/>
          </p:cNvSpPr>
          <p:nvPr/>
        </p:nvSpPr>
        <p:spPr bwMode="auto">
          <a:xfrm>
            <a:off x="5221288" y="5661025"/>
            <a:ext cx="1422400" cy="411163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7F4D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82" name="Down Arrow 15"/>
          <p:cNvSpPr>
            <a:spLocks noChangeArrowheads="1"/>
          </p:cNvSpPr>
          <p:nvPr/>
        </p:nvSpPr>
        <p:spPr bwMode="auto">
          <a:xfrm>
            <a:off x="7524750" y="5661025"/>
            <a:ext cx="1619250" cy="411163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7F4D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83" name="TextBox 20"/>
          <p:cNvSpPr txBox="1">
            <a:spLocks noChangeArrowheads="1"/>
          </p:cNvSpPr>
          <p:nvPr/>
        </p:nvSpPr>
        <p:spPr bwMode="auto">
          <a:xfrm>
            <a:off x="928688" y="714375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/>
              <a:t>1		        2			   3		         4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Are patients involved?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Staley K, Hanley B (2008) Scoping research priority setting (and the presence of PPI) with UK clinical research organisations and funders, Oxford: James Lind Alliance</a:t>
            </a:r>
            <a:endParaRPr lang="en-GB" altLang="fr-FR" b="0" dirty="0" smtClean="0">
              <a:latin typeface="Arial" pitchFamily="34" charset="0"/>
            </a:endParaRPr>
          </a:p>
          <a:p>
            <a:r>
              <a:rPr lang="en-GB" altLang="fr-FR" b="0" dirty="0" smtClean="0">
                <a:latin typeface="Arial" pitchFamily="34" charset="0"/>
              </a:rPr>
              <a:t>The majority of research funding bodies (31 out of 52) operate in a responsive mode and rely on researchers to submit ideas for research and use a process of peer review to decide which applications to fund</a:t>
            </a:r>
          </a:p>
          <a:p>
            <a:endParaRPr lang="fr-CH" altLang="fr-F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smtClean="0">
                <a:latin typeface="Arial" pitchFamily="34" charset="0"/>
                <a:cs typeface="Arial" pitchFamily="34" charset="0"/>
              </a:rPr>
              <a:t>What is the James Lind Alliance (JLA)?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altLang="fr-FR" b="0" i="1" dirty="0" err="1" smtClean="0">
                <a:latin typeface="Arial" pitchFamily="34" charset="0"/>
              </a:rPr>
              <a:t>Tackling</a:t>
            </a:r>
            <a:r>
              <a:rPr lang="fr-CH" altLang="fr-FR" b="0" i="1" dirty="0" smtClean="0">
                <a:latin typeface="Arial" pitchFamily="34" charset="0"/>
              </a:rPr>
              <a:t> </a:t>
            </a:r>
            <a:r>
              <a:rPr lang="fr-CH" altLang="fr-FR" b="0" i="1" dirty="0" err="1" smtClean="0">
                <a:latin typeface="Arial" pitchFamily="34" charset="0"/>
              </a:rPr>
              <a:t>treatment</a:t>
            </a:r>
            <a:r>
              <a:rPr lang="fr-CH" altLang="fr-FR" b="0" i="1" dirty="0" smtClean="0">
                <a:latin typeface="Arial" pitchFamily="34" charset="0"/>
              </a:rPr>
              <a:t> </a:t>
            </a:r>
            <a:r>
              <a:rPr lang="fr-CH" altLang="fr-FR" b="0" i="1" dirty="0" err="1" smtClean="0">
                <a:latin typeface="Arial" pitchFamily="34" charset="0"/>
              </a:rPr>
              <a:t>uncertainties</a:t>
            </a:r>
            <a:r>
              <a:rPr lang="fr-CH" altLang="fr-FR" b="0" i="1" dirty="0" smtClean="0">
                <a:latin typeface="Arial" pitchFamily="34" charset="0"/>
              </a:rPr>
              <a:t> </a:t>
            </a:r>
            <a:r>
              <a:rPr lang="fr-CH" altLang="fr-FR" b="0" i="1" dirty="0" err="1" smtClean="0">
                <a:latin typeface="Arial" pitchFamily="34" charset="0"/>
              </a:rPr>
              <a:t>together</a:t>
            </a:r>
            <a:endParaRPr lang="fr-CH" altLang="fr-FR" b="0" i="1" dirty="0" smtClean="0">
              <a:latin typeface="Arial" pitchFamily="34" charset="0"/>
            </a:endParaRPr>
          </a:p>
          <a:p>
            <a:r>
              <a:rPr lang="en-GB" altLang="fr-FR" b="0" dirty="0" smtClean="0">
                <a:latin typeface="Arial" pitchFamily="34" charset="0"/>
              </a:rPr>
              <a:t>Finding out what research is important to: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Patients / service users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Carers / relatives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Clinicians / healthcare professionals </a:t>
            </a:r>
          </a:p>
          <a:p>
            <a:endParaRPr lang="fr-CH" altLang="fr-FR" b="0" i="1" dirty="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32" y="4005064"/>
            <a:ext cx="373106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What is the JLA?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Established in 2004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Royal Society of Medicine – Dr John Scadding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The Cochrane Collaboration/James Lind Library - Sir Iain Chalmers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INVOLVE – Sir Nick Partridge</a:t>
            </a:r>
          </a:p>
          <a:p>
            <a:r>
              <a:rPr lang="en-GB" altLang="fr-FR" b="0" dirty="0" smtClean="0">
                <a:latin typeface="Arial" pitchFamily="34" charset="0"/>
              </a:rPr>
              <a:t>Since April 2013: part of the NIHR Evaluation, Trials and Studies Coordinating Centre (NETSCC)</a:t>
            </a:r>
          </a:p>
          <a:p>
            <a:endParaRPr lang="fr-CH" altLang="fr-FR" b="0" dirty="0" smtClean="0">
              <a:latin typeface="Arial" pitchFamily="34" charset="0"/>
            </a:endParaRPr>
          </a:p>
        </p:txBody>
      </p:sp>
      <p:pic>
        <p:nvPicPr>
          <p:cNvPr id="4" name="Picture 3" descr="NIH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21088"/>
            <a:ext cx="4167739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32" y="4005064"/>
            <a:ext cx="3731068" cy="1872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Who was James Lind?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624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fr-FR" dirty="0" smtClean="0">
                <a:latin typeface="Arial" pitchFamily="34" charset="0"/>
              </a:rPr>
              <a:t>A Swedish anatomist?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r-FR" dirty="0" smtClean="0">
                <a:latin typeface="Arial" pitchFamily="34" charset="0"/>
              </a:rPr>
              <a:t>A Danish lawyer and politician?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fr-FR" dirty="0" smtClean="0">
                <a:latin typeface="Arial" pitchFamily="34" charset="0"/>
              </a:rPr>
              <a:t>A Scottish naval surgeon?</a:t>
            </a:r>
          </a:p>
          <a:p>
            <a:endParaRPr lang="en-US" altLang="fr-FR" dirty="0" smtClean="0">
              <a:latin typeface="Arial" pitchFamily="34" charset="0"/>
            </a:endParaRPr>
          </a:p>
        </p:txBody>
      </p:sp>
      <p:pic>
        <p:nvPicPr>
          <p:cNvPr id="5" name="Content Placeholder 4" descr="James_Lind_by_Chalmer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0712" y="2236787"/>
            <a:ext cx="2794000" cy="32893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What does the JLA do?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Priority Setting Partnerships </a:t>
            </a:r>
          </a:p>
          <a:p>
            <a:r>
              <a:rPr lang="en-GB" altLang="fr-FR" b="0" dirty="0" smtClean="0">
                <a:latin typeface="Arial" pitchFamily="34" charset="0"/>
              </a:rPr>
              <a:t>Patients, carers and clinicians </a:t>
            </a:r>
          </a:p>
          <a:p>
            <a:r>
              <a:rPr lang="en-GB" altLang="fr-FR" b="0" dirty="0" smtClean="0">
                <a:latin typeface="Arial" pitchFamily="34" charset="0"/>
              </a:rPr>
              <a:t>Focusing on single conditions or areas</a:t>
            </a:r>
          </a:p>
          <a:p>
            <a:r>
              <a:rPr lang="en-GB" altLang="fr-FR" b="0" dirty="0" smtClean="0">
                <a:latin typeface="Arial" pitchFamily="34" charset="0"/>
              </a:rPr>
              <a:t>Identifying uncertainties about treatments</a:t>
            </a:r>
          </a:p>
          <a:p>
            <a:r>
              <a:rPr lang="en-GB" altLang="fr-FR" b="0" dirty="0" smtClean="0">
                <a:latin typeface="Arial" pitchFamily="34" charset="0"/>
              </a:rPr>
              <a:t>Prioritising the ones they think are most important for research to address</a:t>
            </a:r>
          </a:p>
          <a:p>
            <a:r>
              <a:rPr lang="en-GB" altLang="fr-FR" b="0" dirty="0" smtClean="0">
                <a:latin typeface="Arial" pitchFamily="34" charset="0"/>
              </a:rPr>
              <a:t>A top 10</a:t>
            </a:r>
          </a:p>
          <a:p>
            <a:endParaRPr lang="fr-CH" altLang="fr-F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332656"/>
            <a:ext cx="8229600" cy="93610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Completed Partnerships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 numCol="2"/>
          <a:lstStyle/>
          <a:p>
            <a:r>
              <a:rPr lang="fr-CH" altLang="fr-FR" dirty="0" err="1" smtClean="0">
                <a:latin typeface="Arial" pitchFamily="34" charset="0"/>
              </a:rPr>
              <a:t>Asthma</a:t>
            </a:r>
            <a:endParaRPr lang="fr-CH" altLang="fr-FR" dirty="0" smtClean="0">
              <a:latin typeface="Arial" pitchFamily="34" charset="0"/>
            </a:endParaRPr>
          </a:p>
          <a:p>
            <a:r>
              <a:rPr lang="fr-CH" altLang="fr-FR" b="0" dirty="0" err="1" smtClean="0">
                <a:latin typeface="Arial" pitchFamily="34" charset="0"/>
              </a:rPr>
              <a:t>Urinary</a:t>
            </a:r>
            <a:r>
              <a:rPr lang="fr-CH" altLang="fr-FR" b="0" dirty="0" smtClean="0">
                <a:latin typeface="Arial" pitchFamily="34" charset="0"/>
              </a:rPr>
              <a:t> incontinence</a:t>
            </a:r>
          </a:p>
          <a:p>
            <a:r>
              <a:rPr lang="fr-CH" altLang="fr-FR" b="0" dirty="0" smtClean="0">
                <a:latin typeface="Arial" pitchFamily="34" charset="0"/>
              </a:rPr>
              <a:t>Vitiligo</a:t>
            </a:r>
          </a:p>
          <a:p>
            <a:r>
              <a:rPr lang="fr-CH" altLang="fr-FR" b="0" dirty="0" smtClean="0">
                <a:latin typeface="Arial" pitchFamily="34" charset="0"/>
              </a:rPr>
              <a:t>Prostate cancer</a:t>
            </a:r>
          </a:p>
          <a:p>
            <a:r>
              <a:rPr lang="fr-CH" altLang="fr-FR" b="0" dirty="0" err="1" smtClean="0">
                <a:latin typeface="Arial" pitchFamily="34" charset="0"/>
              </a:rPr>
              <a:t>Schizophrenia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smtClean="0">
                <a:latin typeface="Arial" pitchFamily="34" charset="0"/>
              </a:rPr>
              <a:t>Type 1 </a:t>
            </a:r>
            <a:r>
              <a:rPr lang="fr-CH" altLang="fr-FR" b="0" dirty="0" err="1" smtClean="0">
                <a:latin typeface="Arial" pitchFamily="34" charset="0"/>
              </a:rPr>
              <a:t>diabetes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smtClean="0">
                <a:latin typeface="Arial" pitchFamily="34" charset="0"/>
              </a:rPr>
              <a:t>ENT aspects of balance</a:t>
            </a:r>
          </a:p>
          <a:p>
            <a:r>
              <a:rPr lang="fr-CH" altLang="fr-FR" b="0" dirty="0" smtClean="0">
                <a:latin typeface="Arial" pitchFamily="34" charset="0"/>
              </a:rPr>
              <a:t>Life </a:t>
            </a:r>
            <a:r>
              <a:rPr lang="fr-CH" altLang="fr-FR" b="0" dirty="0" err="1" smtClean="0">
                <a:latin typeface="Arial" pitchFamily="34" charset="0"/>
              </a:rPr>
              <a:t>after</a:t>
            </a:r>
            <a:r>
              <a:rPr lang="fr-CH" altLang="fr-FR" b="0" dirty="0" smtClean="0">
                <a:latin typeface="Arial" pitchFamily="34" charset="0"/>
              </a:rPr>
              <a:t> stroke</a:t>
            </a:r>
          </a:p>
          <a:p>
            <a:r>
              <a:rPr lang="fr-CH" altLang="fr-FR" b="0" dirty="0" err="1" smtClean="0">
                <a:latin typeface="Arial" pitchFamily="34" charset="0"/>
              </a:rPr>
              <a:t>Eczema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err="1" smtClean="0">
                <a:latin typeface="Arial" pitchFamily="34" charset="0"/>
              </a:rPr>
              <a:t>Tinnitus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err="1" smtClean="0">
                <a:latin typeface="Arial" pitchFamily="34" charset="0"/>
              </a:rPr>
              <a:t>Cleft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lip</a:t>
            </a:r>
            <a:r>
              <a:rPr lang="fr-CH" altLang="fr-FR" b="0" dirty="0" smtClean="0">
                <a:latin typeface="Arial" pitchFamily="34" charset="0"/>
              </a:rPr>
              <a:t> and </a:t>
            </a:r>
            <a:r>
              <a:rPr lang="fr-CH" altLang="fr-FR" b="0" dirty="0" err="1" smtClean="0">
                <a:latin typeface="Arial" pitchFamily="34" charset="0"/>
              </a:rPr>
              <a:t>palate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err="1" smtClean="0">
                <a:latin typeface="Arial" pitchFamily="34" charset="0"/>
              </a:rPr>
              <a:t>Lyme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disease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smtClean="0">
                <a:latin typeface="Arial" pitchFamily="34" charset="0"/>
              </a:rPr>
              <a:t>Pressure </a:t>
            </a:r>
            <a:r>
              <a:rPr lang="fr-CH" altLang="fr-FR" b="0" dirty="0" err="1" smtClean="0">
                <a:latin typeface="Arial" pitchFamily="34" charset="0"/>
              </a:rPr>
              <a:t>ulcers</a:t>
            </a:r>
            <a:endParaRPr lang="fr-CH" altLang="fr-FR" b="0" dirty="0" smtClean="0">
              <a:latin typeface="Arial" pitchFamily="34" charset="0"/>
            </a:endParaRPr>
          </a:p>
          <a:p>
            <a:endParaRPr lang="fr-CH" altLang="fr-FR" b="0" dirty="0" smtClean="0">
              <a:latin typeface="Arial" pitchFamily="34" charset="0"/>
            </a:endParaRPr>
          </a:p>
          <a:p>
            <a:endParaRPr lang="fr-CH" altLang="fr-FR" b="0" dirty="0" smtClean="0">
              <a:latin typeface="Arial" pitchFamily="34" charset="0"/>
            </a:endParaRPr>
          </a:p>
          <a:p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err="1" smtClean="0">
                <a:latin typeface="Arial" pitchFamily="34" charset="0"/>
              </a:rPr>
              <a:t>Sight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loss</a:t>
            </a:r>
            <a:r>
              <a:rPr lang="fr-CH" altLang="fr-FR" b="0" dirty="0" smtClean="0">
                <a:latin typeface="Arial" pitchFamily="34" charset="0"/>
              </a:rPr>
              <a:t> and vision </a:t>
            </a:r>
          </a:p>
          <a:p>
            <a:r>
              <a:rPr lang="fr-CH" altLang="fr-FR" b="0" dirty="0" err="1" smtClean="0">
                <a:latin typeface="Arial" pitchFamily="34" charset="0"/>
              </a:rPr>
              <a:t>Dementia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err="1" smtClean="0">
                <a:latin typeface="Arial" pitchFamily="34" charset="0"/>
              </a:rPr>
              <a:t>Dialysis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fr-CH" altLang="fr-FR" b="0" dirty="0" smtClean="0">
                <a:latin typeface="Arial" pitchFamily="34" charset="0"/>
              </a:rPr>
              <a:t>Multiple </a:t>
            </a:r>
            <a:r>
              <a:rPr lang="fr-CH" altLang="fr-FR" b="0" dirty="0" err="1" smtClean="0">
                <a:latin typeface="Arial" pitchFamily="34" charset="0"/>
              </a:rPr>
              <a:t>sclerosis</a:t>
            </a:r>
            <a:r>
              <a:rPr lang="fr-CH" altLang="fr-FR" b="0" dirty="0" smtClean="0">
                <a:latin typeface="Arial" pitchFamily="34" charset="0"/>
              </a:rPr>
              <a:t> </a:t>
            </a:r>
          </a:p>
          <a:p>
            <a:r>
              <a:rPr lang="fr-CH" altLang="fr-FR" b="0" dirty="0" err="1" smtClean="0">
                <a:latin typeface="Arial" pitchFamily="34" charset="0"/>
              </a:rPr>
              <a:t>Hidradenitis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Suppurativa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it-IT" altLang="fr-FR" b="0" dirty="0" smtClean="0">
                <a:latin typeface="Arial" pitchFamily="34" charset="0"/>
              </a:rPr>
              <a:t>Acne </a:t>
            </a:r>
          </a:p>
          <a:p>
            <a:r>
              <a:rPr lang="it-IT" altLang="fr-FR" b="0" dirty="0" smtClean="0">
                <a:latin typeface="Arial" pitchFamily="34" charset="0"/>
              </a:rPr>
              <a:t>Anaesthesia &amp; perioperative medicine </a:t>
            </a:r>
          </a:p>
          <a:p>
            <a:r>
              <a:rPr lang="it-IT" altLang="fr-FR" b="0" dirty="0" smtClean="0">
                <a:latin typeface="Arial" pitchFamily="34" charset="0"/>
              </a:rPr>
              <a:t>Childhood disability </a:t>
            </a:r>
          </a:p>
          <a:p>
            <a:r>
              <a:rPr lang="en-GB" altLang="fr-FR" b="0" dirty="0" smtClean="0">
                <a:latin typeface="Arial" pitchFamily="34" charset="0"/>
              </a:rPr>
              <a:t>Hip and knee replacement for osteoarthritis</a:t>
            </a:r>
          </a:p>
          <a:p>
            <a:r>
              <a:rPr lang="en-GB" altLang="fr-FR" b="0" dirty="0" smtClean="0">
                <a:latin typeface="Arial" pitchFamily="34" charset="0"/>
              </a:rPr>
              <a:t>Parkinson’s disease </a:t>
            </a:r>
          </a:p>
          <a:p>
            <a:r>
              <a:rPr lang="en-GB" altLang="fr-FR" b="0" dirty="0" smtClean="0">
                <a:latin typeface="Arial" pitchFamily="34" charset="0"/>
              </a:rPr>
              <a:t>Pre-term birth</a:t>
            </a:r>
          </a:p>
          <a:p>
            <a:r>
              <a:rPr lang="en-GB" altLang="fr-FR" b="0" dirty="0" smtClean="0">
                <a:latin typeface="Arial" pitchFamily="34" charset="0"/>
              </a:rPr>
              <a:t>Spinal cord injury</a:t>
            </a:r>
          </a:p>
          <a:p>
            <a:endParaRPr lang="fr-CH" altLang="fr-FR" b="0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Current Partnerships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altLang="fr-FR" b="0" dirty="0" smtClean="0">
                <a:latin typeface="Arial" pitchFamily="34" charset="0"/>
              </a:rPr>
              <a:t>Bipolar</a:t>
            </a:r>
          </a:p>
          <a:p>
            <a:r>
              <a:rPr lang="en-GB" altLang="fr-FR" b="0" dirty="0" smtClean="0">
                <a:latin typeface="Arial" pitchFamily="34" charset="0"/>
              </a:rPr>
              <a:t>Depression</a:t>
            </a:r>
          </a:p>
          <a:p>
            <a:r>
              <a:rPr lang="en-GB" altLang="fr-FR" b="0" dirty="0" smtClean="0">
                <a:latin typeface="Arial" pitchFamily="34" charset="0"/>
              </a:rPr>
              <a:t>Endometrial cancer</a:t>
            </a:r>
          </a:p>
          <a:p>
            <a:r>
              <a:rPr lang="en-GB" altLang="fr-FR" b="0" dirty="0" smtClean="0">
                <a:latin typeface="Arial" pitchFamily="34" charset="0"/>
              </a:rPr>
              <a:t>Hair loss</a:t>
            </a:r>
          </a:p>
          <a:p>
            <a:r>
              <a:rPr lang="en-GB" altLang="fr-FR" b="0" dirty="0" smtClean="0">
                <a:latin typeface="Arial" pitchFamily="34" charset="0"/>
              </a:rPr>
              <a:t>Inflammatory bowel disease</a:t>
            </a:r>
          </a:p>
          <a:p>
            <a:r>
              <a:rPr lang="en-GB" altLang="fr-FR" b="0" dirty="0" smtClean="0">
                <a:latin typeface="Arial" pitchFamily="34" charset="0"/>
              </a:rPr>
              <a:t>Intensive care</a:t>
            </a:r>
          </a:p>
          <a:p>
            <a:r>
              <a:rPr lang="en-GB" altLang="fr-FR" b="0" dirty="0" smtClean="0">
                <a:latin typeface="Arial" pitchFamily="34" charset="0"/>
              </a:rPr>
              <a:t>Kidney transplant</a:t>
            </a:r>
          </a:p>
          <a:p>
            <a:r>
              <a:rPr lang="en-GB" altLang="fr-FR" b="0" dirty="0" smtClean="0">
                <a:latin typeface="Arial" pitchFamily="34" charset="0"/>
              </a:rPr>
              <a:t>Late stillbirth </a:t>
            </a:r>
          </a:p>
          <a:p>
            <a:endParaRPr lang="en-GB" altLang="fr-FR" dirty="0" smtClean="0">
              <a:latin typeface="Arial" pitchFamily="34" charset="0"/>
            </a:endParaRPr>
          </a:p>
          <a:p>
            <a:endParaRPr lang="en-GB" altLang="fr-FR" dirty="0" smtClean="0">
              <a:latin typeface="Arial" pitchFamily="34" charset="0"/>
            </a:endParaRPr>
          </a:p>
          <a:p>
            <a:endParaRPr lang="en-GB" altLang="fr-FR" dirty="0" smtClean="0">
              <a:latin typeface="Arial" pitchFamily="34" charset="0"/>
            </a:endParaRPr>
          </a:p>
          <a:p>
            <a:r>
              <a:rPr lang="en-GB" altLang="fr-FR" dirty="0" smtClean="0">
                <a:latin typeface="Arial" pitchFamily="34" charset="0"/>
              </a:rPr>
              <a:t>Mesothelioma </a:t>
            </a:r>
          </a:p>
          <a:p>
            <a:r>
              <a:rPr lang="en-GB" altLang="fr-FR" b="0" dirty="0" smtClean="0">
                <a:latin typeface="Arial" pitchFamily="34" charset="0"/>
              </a:rPr>
              <a:t>Mild to moderate hearing loss</a:t>
            </a:r>
          </a:p>
          <a:p>
            <a:r>
              <a:rPr lang="en-GB" altLang="fr-FR" b="0" dirty="0" err="1" smtClean="0">
                <a:latin typeface="Arial" pitchFamily="34" charset="0"/>
              </a:rPr>
              <a:t>Neuro</a:t>
            </a:r>
            <a:r>
              <a:rPr lang="en-GB" altLang="fr-FR" b="0" dirty="0" smtClean="0">
                <a:latin typeface="Arial" pitchFamily="34" charset="0"/>
              </a:rPr>
              <a:t>-oncology </a:t>
            </a:r>
          </a:p>
          <a:p>
            <a:r>
              <a:rPr lang="en-GB" altLang="fr-FR" b="0" dirty="0" smtClean="0">
                <a:latin typeface="Arial" pitchFamily="34" charset="0"/>
              </a:rPr>
              <a:t>Palliative and end of life care</a:t>
            </a:r>
          </a:p>
          <a:p>
            <a:r>
              <a:rPr lang="en-GB" altLang="fr-FR" b="0" dirty="0" smtClean="0">
                <a:latin typeface="Arial" pitchFamily="34" charset="0"/>
              </a:rPr>
              <a:t>Surgery for common shoulder problems</a:t>
            </a:r>
          </a:p>
          <a:p>
            <a:endParaRPr lang="en-GB" altLang="fr-FR" b="0" dirty="0" smtClean="0">
              <a:latin typeface="Arial" pitchFamily="34" charset="0"/>
            </a:endParaRP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ea typeface="MS PGothic" pitchFamily="34" charset="-128"/>
                <a:cs typeface="Arial Bold"/>
              </a:rPr>
              <a:t>6 </a:t>
            </a:r>
            <a:r>
              <a:rPr lang="fr-FR" altLang="fr-FR" dirty="0" err="1" smtClean="0">
                <a:latin typeface="Arial" pitchFamily="34" charset="0"/>
                <a:ea typeface="MS PGothic" pitchFamily="34" charset="-128"/>
                <a:cs typeface="Arial Bold"/>
              </a:rPr>
              <a:t>November</a:t>
            </a:r>
            <a:r>
              <a:rPr lang="fr-FR" altLang="fr-FR" dirty="0" smtClean="0">
                <a:latin typeface="Arial" pitchFamily="34" charset="0"/>
                <a:ea typeface="MS PGothic" pitchFamily="34" charset="-128"/>
                <a:cs typeface="Arial Bold"/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The JLA priority setting process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Set up steering group </a:t>
            </a:r>
          </a:p>
          <a:p>
            <a:r>
              <a:rPr lang="en-GB" altLang="fr-FR" b="0" dirty="0" smtClean="0">
                <a:latin typeface="Arial" pitchFamily="34" charset="0"/>
              </a:rPr>
              <a:t>Invite partners</a:t>
            </a:r>
          </a:p>
          <a:p>
            <a:r>
              <a:rPr lang="en-GB" altLang="fr-FR" b="0" dirty="0" smtClean="0">
                <a:latin typeface="Arial" pitchFamily="34" charset="0"/>
              </a:rPr>
              <a:t>Gather uncertainties</a:t>
            </a:r>
          </a:p>
          <a:p>
            <a:r>
              <a:rPr lang="en-GB" altLang="fr-FR" b="0" dirty="0" smtClean="0">
                <a:latin typeface="Arial" pitchFamily="34" charset="0"/>
              </a:rPr>
              <a:t>Prioritise uncertainties </a:t>
            </a:r>
          </a:p>
          <a:p>
            <a:r>
              <a:rPr lang="en-GB" altLang="fr-FR" b="0" dirty="0" smtClean="0">
                <a:latin typeface="Arial" pitchFamily="34" charset="0"/>
              </a:rPr>
              <a:t>Promote priorities to researchers and funders</a:t>
            </a: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Set up steering group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Patient, carer and clinician representatives </a:t>
            </a:r>
          </a:p>
          <a:p>
            <a:r>
              <a:rPr lang="en-GB" altLang="fr-FR" b="0" dirty="0" smtClean="0">
                <a:latin typeface="Arial" pitchFamily="34" charset="0"/>
              </a:rPr>
              <a:t>Resources and expertise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Regular meetings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Publicising the project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Overseeing the process 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Responsible for dissemination of results </a:t>
            </a:r>
          </a:p>
          <a:p>
            <a:r>
              <a:rPr lang="en-GB" altLang="fr-FR" b="0" dirty="0" smtClean="0">
                <a:latin typeface="Arial" pitchFamily="34" charset="0"/>
              </a:rPr>
              <a:t>JLA chair – a neutral facilitator </a:t>
            </a:r>
          </a:p>
          <a:p>
            <a:r>
              <a:rPr lang="en-GB" altLang="fr-FR" b="0" dirty="0" smtClean="0">
                <a:latin typeface="Arial" pitchFamily="34" charset="0"/>
              </a:rPr>
              <a:t>Protocol </a:t>
            </a: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altLang="fr-FR" dirty="0" err="1" smtClean="0">
                <a:latin typeface="Arial" pitchFamily="34" charset="0"/>
              </a:rPr>
              <a:t>Steering</a:t>
            </a:r>
            <a:r>
              <a:rPr lang="fr-CH" altLang="fr-FR" dirty="0" smtClean="0">
                <a:latin typeface="Arial" pitchFamily="34" charset="0"/>
              </a:rPr>
              <a:t> group</a:t>
            </a:r>
          </a:p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69079"/>
            <a:ext cx="6755445" cy="159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5144"/>
            <a:ext cx="2660789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Invite partners to get involved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Patients, carers, clinicians and their representatives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Consultative body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Promote and participate in the process </a:t>
            </a:r>
          </a:p>
          <a:p>
            <a:r>
              <a:rPr lang="en-GB" altLang="fr-FR" b="0" dirty="0" smtClean="0">
                <a:latin typeface="Arial" pitchFamily="34" charset="0"/>
              </a:rPr>
              <a:t>Declaration of interests</a:t>
            </a:r>
          </a:p>
          <a:p>
            <a:r>
              <a:rPr lang="en-GB" altLang="fr-FR" b="0" dirty="0" smtClean="0">
                <a:latin typeface="Arial" pitchFamily="34" charset="0"/>
              </a:rPr>
              <a:t>Exclusions </a:t>
            </a: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90865" cy="4562475"/>
          </a:xfrm>
        </p:spPr>
        <p:txBody>
          <a:bodyPr/>
          <a:lstStyle/>
          <a:p>
            <a:r>
              <a:rPr lang="en-GB" b="0" dirty="0" smtClean="0"/>
              <a:t>Launched in London, December 2013</a:t>
            </a:r>
          </a:p>
          <a:p>
            <a:r>
              <a:rPr lang="en-GB" b="0" dirty="0" smtClean="0"/>
              <a:t>Videos - www.psp.nihr.ac.uk/mesothelioma</a:t>
            </a:r>
          </a:p>
          <a:p>
            <a:r>
              <a:rPr lang="en-GB" b="0" dirty="0" smtClean="0"/>
              <a:t>50 attendees</a:t>
            </a:r>
          </a:p>
          <a:p>
            <a:r>
              <a:rPr lang="en-GB" b="0" dirty="0" smtClean="0"/>
              <a:t>20 partner organisations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787" t="11920" r="53671" b="4837"/>
          <a:stretch>
            <a:fillRect/>
          </a:stretch>
        </p:blipFill>
        <p:spPr bwMode="auto">
          <a:xfrm>
            <a:off x="4929495" y="1600200"/>
            <a:ext cx="3757305" cy="4562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JLA Mesothelioma PSP la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437112"/>
            <a:ext cx="4762500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Gather treatment uncertainties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What are treatment uncertainties?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no up-to-date, reliable systematic reviews of research evidence addressing the uncertainty about the effects of treatment exists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up-to-date systematic reviews of research evidence show that uncertainty exists</a:t>
            </a:r>
          </a:p>
          <a:p>
            <a:endParaRPr lang="fr-CH" altLang="fr-F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Gather treatment uncertainties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Survey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Patients and carers 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Clinicians </a:t>
            </a:r>
          </a:p>
          <a:p>
            <a:r>
              <a:rPr lang="en-GB" altLang="fr-FR" dirty="0" smtClean="0">
                <a:latin typeface="Arial" pitchFamily="34" charset="0"/>
              </a:rPr>
              <a:t>Research recommendations</a:t>
            </a:r>
          </a:p>
          <a:p>
            <a:r>
              <a:rPr lang="en-GB" altLang="fr-FR" dirty="0" smtClean="0">
                <a:latin typeface="Arial" pitchFamily="34" charset="0"/>
              </a:rPr>
              <a:t>UK Database of Uncertainties about the Effects of Treatments (UK DUETs)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www.library.nhs.uk/duets</a:t>
            </a:r>
          </a:p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3" descr="DUETs 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19662"/>
            <a:ext cx="141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5223" t="10288" r="40823" b="4837"/>
          <a:stretch>
            <a:fillRect/>
          </a:stretch>
        </p:blipFill>
        <p:spPr bwMode="auto">
          <a:xfrm>
            <a:off x="5044303" y="1600200"/>
            <a:ext cx="3246393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Do you have questions or comments about your experience of the </a:t>
            </a:r>
            <a:r>
              <a:rPr lang="en-GB" altLang="fr-FR" dirty="0" smtClean="0">
                <a:latin typeface="Arial" pitchFamily="34" charset="0"/>
              </a:rPr>
              <a:t>diagnosis</a:t>
            </a:r>
            <a:r>
              <a:rPr lang="en-GB" altLang="fr-FR" b="0" dirty="0" smtClean="0">
                <a:latin typeface="Arial" pitchFamily="34" charset="0"/>
              </a:rPr>
              <a:t> of mesothelioma? </a:t>
            </a:r>
          </a:p>
          <a:p>
            <a:r>
              <a:rPr lang="en-GB" altLang="fr-FR" b="0" dirty="0" smtClean="0">
                <a:latin typeface="Arial" pitchFamily="34" charset="0"/>
              </a:rPr>
              <a:t>Do you have questions or comments about your experience of mesothelioma </a:t>
            </a:r>
            <a:r>
              <a:rPr lang="en-GB" altLang="fr-FR" dirty="0" smtClean="0">
                <a:latin typeface="Arial" pitchFamily="34" charset="0"/>
              </a:rPr>
              <a:t>treatments</a:t>
            </a:r>
            <a:r>
              <a:rPr lang="en-GB" altLang="fr-FR" b="0" dirty="0" smtClean="0">
                <a:latin typeface="Arial" pitchFamily="34" charset="0"/>
              </a:rPr>
              <a:t>? </a:t>
            </a:r>
          </a:p>
          <a:p>
            <a:r>
              <a:rPr lang="en-GB" altLang="fr-FR" b="0" dirty="0" smtClean="0">
                <a:latin typeface="Arial" pitchFamily="34" charset="0"/>
              </a:rPr>
              <a:t>Do you have any other questions or comments about your experience of the </a:t>
            </a:r>
            <a:r>
              <a:rPr lang="en-GB" altLang="fr-FR" dirty="0" smtClean="0">
                <a:latin typeface="Arial" pitchFamily="34" charset="0"/>
              </a:rPr>
              <a:t>care</a:t>
            </a:r>
            <a:r>
              <a:rPr lang="en-GB" altLang="fr-FR" b="0" dirty="0" smtClean="0">
                <a:latin typeface="Arial" pitchFamily="34" charset="0"/>
              </a:rPr>
              <a:t> of someone with mesothelioma? </a:t>
            </a:r>
            <a:endParaRPr lang="en-US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Respondent type</a:t>
            </a:r>
          </a:p>
          <a:p>
            <a:r>
              <a:rPr lang="en-GB" altLang="fr-FR" b="0" dirty="0" smtClean="0">
                <a:latin typeface="Arial" pitchFamily="34" charset="0"/>
              </a:rPr>
              <a:t>Prior involvement in research</a:t>
            </a:r>
          </a:p>
          <a:p>
            <a:r>
              <a:rPr lang="en-GB" altLang="fr-FR" b="0" dirty="0" smtClean="0">
                <a:latin typeface="Arial" pitchFamily="34" charset="0"/>
              </a:rPr>
              <a:t>Location</a:t>
            </a:r>
          </a:p>
          <a:p>
            <a:r>
              <a:rPr lang="en-GB" altLang="fr-FR" b="0" dirty="0" smtClean="0">
                <a:latin typeface="Arial" pitchFamily="34" charset="0"/>
              </a:rPr>
              <a:t>Patients/carers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Gender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Age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Age at diagnosis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Type of mesothelioma</a:t>
            </a:r>
          </a:p>
          <a:p>
            <a:r>
              <a:rPr lang="en-GB" altLang="fr-FR" b="0" dirty="0" smtClean="0">
                <a:latin typeface="Arial" pitchFamily="34" charset="0"/>
              </a:rPr>
              <a:t>Clinicians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Profession</a:t>
            </a:r>
            <a:endParaRPr lang="en-US" altLang="fr-FR" b="0" dirty="0" smtClean="0"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731" t="10828" r="40510" b="6855"/>
          <a:stretch>
            <a:fillRect/>
          </a:stretch>
        </p:blipFill>
        <p:spPr bwMode="auto">
          <a:xfrm>
            <a:off x="5003474" y="1600200"/>
            <a:ext cx="3328051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Check the uncertainties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Prepare the dataset</a:t>
            </a:r>
          </a:p>
          <a:p>
            <a:r>
              <a:rPr lang="en-GB" altLang="fr-FR" b="0" dirty="0" smtClean="0">
                <a:latin typeface="Arial" pitchFamily="34" charset="0"/>
              </a:rPr>
              <a:t>Remove out of scope submissions</a:t>
            </a:r>
          </a:p>
          <a:p>
            <a:r>
              <a:rPr lang="en-GB" altLang="fr-FR" b="0" dirty="0" smtClean="0">
                <a:latin typeface="Arial" pitchFamily="34" charset="0"/>
              </a:rPr>
              <a:t>Categorise eligible submissions</a:t>
            </a:r>
          </a:p>
          <a:p>
            <a:r>
              <a:rPr lang="en-GB" altLang="fr-FR" b="0" dirty="0" smtClean="0">
                <a:latin typeface="Arial" pitchFamily="34" charset="0"/>
              </a:rPr>
              <a:t>Format the submissions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PICO questions: Patient/Problem, Intervention, Comparator, Outcome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“Lumping and splitting” </a:t>
            </a:r>
          </a:p>
          <a:p>
            <a:r>
              <a:rPr lang="en-GB" altLang="fr-FR" b="0" dirty="0" smtClean="0">
                <a:latin typeface="Arial" pitchFamily="34" charset="0"/>
              </a:rPr>
              <a:t>Verify the uncertainties</a:t>
            </a:r>
          </a:p>
          <a:p>
            <a:r>
              <a:rPr lang="en-GB" altLang="fr-FR" b="0" dirty="0" smtClean="0">
                <a:latin typeface="Arial" pitchFamily="34" charset="0"/>
              </a:rPr>
              <a:t>Identify research recommendations</a:t>
            </a:r>
          </a:p>
          <a:p>
            <a:r>
              <a:rPr lang="en-GB" altLang="fr-FR" b="0" dirty="0" smtClean="0">
                <a:latin typeface="Arial" pitchFamily="34" charset="0"/>
              </a:rPr>
              <a:t>Prepare the long list</a:t>
            </a: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GB" b="1" smtClean="0"/>
              <a:t>Involving patients in setting priorities for research: </a:t>
            </a:r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the James Lind Alliance approach</a:t>
            </a:r>
            <a:endParaRPr lang="en-GB"/>
          </a:p>
        </p:txBody>
      </p:sp>
      <p:sp>
        <p:nvSpPr>
          <p:cNvPr id="17411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fr-FR" smtClean="0">
                <a:latin typeface="Arial" pitchFamily="34" charset="0"/>
              </a:rPr>
              <a:t>Katherine Cowan</a:t>
            </a:r>
          </a:p>
        </p:txBody>
      </p:sp>
      <p:sp>
        <p:nvSpPr>
          <p:cNvPr id="17412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fr-FR" smtClean="0">
                <a:latin typeface="Times" charset="0"/>
                <a:cs typeface="Times" charset="0"/>
              </a:rPr>
              <a:t>Senior Adviser to the James Lind Alliance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b="0" dirty="0" smtClean="0">
                <a:latin typeface="Arial" pitchFamily="34" charset="0"/>
              </a:rPr>
              <a:t>453 respondents, including: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103 patients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82 health or social care professionals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242 carers or bereaved carers</a:t>
            </a:r>
          </a:p>
          <a:p>
            <a:r>
              <a:rPr lang="en-GB" altLang="fr-FR" b="0" dirty="0" smtClean="0">
                <a:latin typeface="Arial" pitchFamily="34" charset="0"/>
              </a:rPr>
              <a:t>820 questions submitted</a:t>
            </a:r>
          </a:p>
          <a:p>
            <a:r>
              <a:rPr lang="en-GB" altLang="fr-FR" b="0" dirty="0" smtClean="0">
                <a:latin typeface="Arial" pitchFamily="34" charset="0"/>
              </a:rPr>
              <a:t>52 verified unanswered questions </a:t>
            </a:r>
          </a:p>
          <a:p>
            <a:r>
              <a:rPr lang="en-GB" altLang="fr-FR" b="0" dirty="0" smtClean="0">
                <a:latin typeface="Arial" pitchFamily="34" charset="0"/>
              </a:rPr>
              <a:t>46 out-of-scope questions</a:t>
            </a:r>
          </a:p>
          <a:p>
            <a:r>
              <a:rPr lang="en-GB" altLang="fr-FR" b="0" dirty="0" smtClean="0">
                <a:latin typeface="Arial" pitchFamily="34" charset="0"/>
              </a:rPr>
              <a:t>5 questions identified from systematic reviews</a:t>
            </a:r>
          </a:p>
          <a:p>
            <a:r>
              <a:rPr lang="en-GB" altLang="fr-FR" b="0" dirty="0" smtClean="0">
                <a:latin typeface="Arial" pitchFamily="34" charset="0"/>
              </a:rPr>
              <a:t>1 question which was already answered (</a:t>
            </a:r>
            <a:r>
              <a:rPr lang="en-GB" altLang="fr-FR" b="0" dirty="0" err="1" smtClean="0">
                <a:latin typeface="Arial" pitchFamily="34" charset="0"/>
              </a:rPr>
              <a:t>Pemetrexed</a:t>
            </a:r>
            <a:r>
              <a:rPr lang="en-GB" altLang="fr-FR" b="0" dirty="0" smtClean="0">
                <a:latin typeface="Arial" pitchFamily="34" charset="0"/>
              </a:rPr>
              <a:t>)</a:t>
            </a:r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altLang="fr-FR" dirty="0" err="1" smtClean="0">
                <a:latin typeface="Arial" pitchFamily="34" charset="0"/>
              </a:rPr>
              <a:t>Submissions</a:t>
            </a:r>
            <a:r>
              <a:rPr lang="fr-CH" altLang="fr-FR" dirty="0" smtClean="0">
                <a:latin typeface="Arial" pitchFamily="34" charset="0"/>
              </a:rPr>
              <a:t> </a:t>
            </a:r>
            <a:r>
              <a:rPr lang="fr-CH" altLang="fr-FR" dirty="0" err="1" smtClean="0">
                <a:latin typeface="Arial" pitchFamily="34" charset="0"/>
              </a:rPr>
              <a:t>from</a:t>
            </a:r>
            <a:r>
              <a:rPr lang="fr-CH" altLang="fr-FR" dirty="0" smtClean="0">
                <a:latin typeface="Arial" pitchFamily="34" charset="0"/>
              </a:rPr>
              <a:t> patients and </a:t>
            </a:r>
            <a:r>
              <a:rPr lang="fr-CH" altLang="fr-FR" dirty="0" err="1" smtClean="0">
                <a:latin typeface="Arial" pitchFamily="34" charset="0"/>
              </a:rPr>
              <a:t>carers</a:t>
            </a:r>
            <a:endParaRPr lang="fr-CH" altLang="fr-FR" dirty="0" smtClean="0">
              <a:latin typeface="Arial" pitchFamily="34" charset="0"/>
            </a:endParaRPr>
          </a:p>
          <a:p>
            <a:pPr lvl="1"/>
            <a:r>
              <a:rPr lang="en-GB" altLang="fr-FR" b="0" dirty="0" smtClean="0">
                <a:latin typeface="Arial" pitchFamily="34" charset="0"/>
              </a:rPr>
              <a:t>“My own personal experience is dealing with the breathing”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“Around September and October 2002 my husband's breathing deteriorated”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“Breathing exercises helped, given by the Hospice”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“It is a nightmare disease to watch and care for as they struggle for breath”</a:t>
            </a:r>
          </a:p>
          <a:p>
            <a:r>
              <a:rPr lang="en-GB" altLang="fr-FR" dirty="0" smtClean="0">
                <a:latin typeface="Arial" pitchFamily="34" charset="0"/>
              </a:rPr>
              <a:t>Interventions described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Breathing exercises, physical activity, </a:t>
            </a:r>
            <a:r>
              <a:rPr lang="en-GB" altLang="fr-FR" b="0" dirty="0" err="1" smtClean="0">
                <a:latin typeface="Arial" pitchFamily="34" charset="0"/>
              </a:rPr>
              <a:t>pilates</a:t>
            </a:r>
            <a:r>
              <a:rPr lang="en-GB" altLang="fr-FR" b="0" dirty="0" smtClean="0">
                <a:latin typeface="Arial" pitchFamily="34" charset="0"/>
              </a:rPr>
              <a:t>, yoga, oxygen, chest drain, acupuncture, relaxation, sitting near a fan</a:t>
            </a:r>
          </a:p>
          <a:p>
            <a:r>
              <a:rPr lang="en-GB" altLang="fr-FR" dirty="0" smtClean="0">
                <a:latin typeface="Arial" pitchFamily="34" charset="0"/>
              </a:rPr>
              <a:t>Question formulated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What is the best current treatment for breathlessness (e.g. exercise, handheld fans, etc)?</a:t>
            </a:r>
            <a:endParaRPr lang="fr-CH" altLang="fr-F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Prioritisation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– step 1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Interim prioritisation </a:t>
            </a:r>
          </a:p>
          <a:p>
            <a:r>
              <a:rPr lang="en-GB" altLang="fr-FR" b="0" dirty="0" smtClean="0">
                <a:latin typeface="Arial" pitchFamily="34" charset="0"/>
              </a:rPr>
              <a:t>From a long list to a short list </a:t>
            </a:r>
          </a:p>
          <a:p>
            <a:r>
              <a:rPr lang="en-GB" altLang="fr-FR" b="0" dirty="0" smtClean="0">
                <a:latin typeface="Arial" pitchFamily="34" charset="0"/>
              </a:rPr>
              <a:t>Top 10 uncertainties chosen by partners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As individuals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On behalf of members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On behalf of colleagues</a:t>
            </a:r>
          </a:p>
          <a:p>
            <a:pPr lvl="1"/>
            <a:r>
              <a:rPr lang="en-GB" altLang="fr-FR" b="0" dirty="0" smtClean="0">
                <a:latin typeface="Arial" pitchFamily="34" charset="0"/>
              </a:rPr>
              <a:t>Representing an organisation </a:t>
            </a:r>
          </a:p>
          <a:p>
            <a:endParaRPr lang="fr-CH" altLang="fr-FR" b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Mesothelioma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Priority Setting Partnership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0" i="1" dirty="0" smtClean="0"/>
              <a:t>We would like you to consider each question and rate it according to how much of a priority you think it is for research to answer it, based on what is important for you.</a:t>
            </a:r>
          </a:p>
          <a:p>
            <a:r>
              <a:rPr lang="en-US" altLang="fr-FR" b="0" dirty="0" smtClean="0">
                <a:latin typeface="Arial" pitchFamily="34" charset="0"/>
              </a:rPr>
              <a:t>38 patients</a:t>
            </a:r>
          </a:p>
          <a:p>
            <a:r>
              <a:rPr lang="en-US" altLang="fr-FR" b="0" dirty="0" smtClean="0">
                <a:latin typeface="Arial" pitchFamily="34" charset="0"/>
              </a:rPr>
              <a:t>98 </a:t>
            </a:r>
            <a:r>
              <a:rPr lang="en-US" altLang="fr-FR" b="0" dirty="0" err="1" smtClean="0">
                <a:latin typeface="Arial" pitchFamily="34" charset="0"/>
              </a:rPr>
              <a:t>carers</a:t>
            </a:r>
            <a:r>
              <a:rPr lang="en-US" altLang="fr-FR" b="0" dirty="0" smtClean="0">
                <a:latin typeface="Arial" pitchFamily="34" charset="0"/>
              </a:rPr>
              <a:t>, bereaved </a:t>
            </a:r>
            <a:r>
              <a:rPr lang="en-US" altLang="fr-FR" b="0" dirty="0" err="1" smtClean="0">
                <a:latin typeface="Arial" pitchFamily="34" charset="0"/>
              </a:rPr>
              <a:t>carers</a:t>
            </a:r>
            <a:r>
              <a:rPr lang="en-US" altLang="fr-FR" b="0" dirty="0" smtClean="0">
                <a:latin typeface="Arial" pitchFamily="34" charset="0"/>
              </a:rPr>
              <a:t> and family members</a:t>
            </a:r>
          </a:p>
          <a:p>
            <a:r>
              <a:rPr lang="en-US" altLang="fr-FR" b="0" dirty="0" smtClean="0">
                <a:latin typeface="Arial" pitchFamily="34" charset="0"/>
              </a:rPr>
              <a:t>50 healthcare professionals</a:t>
            </a:r>
          </a:p>
          <a:p>
            <a:r>
              <a:rPr lang="en-US" altLang="fr-FR" b="0" dirty="0" smtClean="0">
                <a:latin typeface="Arial" pitchFamily="34" charset="0"/>
              </a:rPr>
              <a:t>16 </a:t>
            </a:r>
            <a:r>
              <a:rPr lang="en-US" altLang="fr-FR" b="0" dirty="0" err="1" smtClean="0">
                <a:latin typeface="Arial" pitchFamily="34" charset="0"/>
              </a:rPr>
              <a:t>organisations</a:t>
            </a:r>
            <a:r>
              <a:rPr lang="en-US" altLang="fr-FR" b="0" dirty="0" smtClean="0">
                <a:latin typeface="Arial" pitchFamily="34" charset="0"/>
              </a:rPr>
              <a:t> </a:t>
            </a:r>
          </a:p>
          <a:p>
            <a:endParaRPr lang="en-US" altLang="fr-FR" dirty="0" smtClean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448" t="15750" r="27228" b="9439"/>
          <a:stretch>
            <a:fillRect/>
          </a:stretch>
        </p:blipFill>
        <p:spPr bwMode="auto">
          <a:xfrm>
            <a:off x="4648200" y="1600200"/>
            <a:ext cx="4038600" cy="2815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1458" t="13552" r="26140" b="11366"/>
          <a:stretch>
            <a:fillRect/>
          </a:stretch>
        </p:blipFill>
        <p:spPr bwMode="auto">
          <a:xfrm>
            <a:off x="4495800" y="3429000"/>
            <a:ext cx="4345526" cy="293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err="1" smtClean="0">
                <a:latin typeface="Arial" pitchFamily="34" charset="0"/>
                <a:cs typeface="Arial" pitchFamily="34" charset="0"/>
              </a:rPr>
              <a:t>Prioritisation</a:t>
            </a:r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 – step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Final priority setting </a:t>
            </a:r>
          </a:p>
          <a:p>
            <a:r>
              <a:rPr lang="en-GB" b="0" dirty="0" smtClean="0"/>
              <a:t>Priority setting workshop </a:t>
            </a:r>
          </a:p>
          <a:p>
            <a:r>
              <a:rPr lang="en-GB" b="0" dirty="0" smtClean="0"/>
              <a:t>Patients, carers and clinicians </a:t>
            </a:r>
          </a:p>
          <a:p>
            <a:r>
              <a:rPr lang="en-GB" b="0" dirty="0" smtClean="0"/>
              <a:t>A day of democratic discussion and ranking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Nominal Group Technique</a:t>
            </a:r>
          </a:p>
          <a:p>
            <a:r>
              <a:rPr lang="en-GB" b="0" dirty="0" smtClean="0"/>
              <a:t>Prioritise the remaining uncertainties</a:t>
            </a:r>
          </a:p>
          <a:p>
            <a:r>
              <a:rPr lang="en-GB" b="0" dirty="0" smtClean="0"/>
              <a:t>Agree the top 10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Final priority setting workshop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5" descr="2FF0BAB8-521A-4DB0-90AF-27AF888AFF58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3384550" cy="252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2C93C3C-B6AB-4490-90FD-87466D6445F1@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457575" cy="259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Final priority setting workshop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6" descr="type 1 small group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type 1 plenar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438400"/>
            <a:ext cx="4421188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Final priority setting workshop</a:t>
            </a:r>
          </a:p>
        </p:txBody>
      </p:sp>
      <p:pic>
        <p:nvPicPr>
          <p:cNvPr id="4" name="Content Placeholder 3" descr="psp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46263"/>
            <a:ext cx="8229600" cy="342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What difference does it make?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4000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GB" sz="4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BREATHE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Breathing </a:t>
            </a:r>
            <a:r>
              <a:rPr lang="en-GB" dirty="0" err="1" smtClean="0"/>
              <a:t>REtraining</a:t>
            </a:r>
            <a:r>
              <a:rPr lang="en-GB" dirty="0" smtClean="0"/>
              <a:t> for Asthma Trial of Home Exercises</a:t>
            </a:r>
          </a:p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3" descr="asthm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2080" y="4129659"/>
            <a:ext cx="3048000" cy="203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What difference does it make?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0" dirty="0" smtClean="0"/>
          </a:p>
          <a:p>
            <a:pPr>
              <a:buNone/>
            </a:pPr>
            <a:r>
              <a:rPr lang="en-GB" sz="4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HI Light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Home Intervention of Light therapy</a:t>
            </a:r>
          </a:p>
          <a:p>
            <a:pPr>
              <a:buNone/>
            </a:pPr>
            <a:endParaRPr lang="en-GB" b="0" dirty="0" smtClean="0"/>
          </a:p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7" name="Picture 6" descr="maxin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24235">
            <a:off x="5934948" y="2199469"/>
            <a:ext cx="2232248" cy="3211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ogo-hi-light-vitili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84015" y="4320461"/>
            <a:ext cx="324802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smtClean="0">
                <a:latin typeface="Arial" pitchFamily="34" charset="0"/>
                <a:cs typeface="Arial" pitchFamily="34" charset="0"/>
              </a:rPr>
              <a:t>Faculty disclosure</a:t>
            </a:r>
          </a:p>
        </p:txBody>
      </p:sp>
      <p:sp>
        <p:nvSpPr>
          <p:cNvPr id="1843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altLang="fr-FR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What difference does it make?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altLang="fr-FR" dirty="0" err="1" smtClean="0">
                <a:latin typeface="Arial" pitchFamily="34" charset="0"/>
              </a:rPr>
              <a:t>Sight</a:t>
            </a:r>
            <a:r>
              <a:rPr lang="fr-CH" altLang="fr-FR" dirty="0" smtClean="0">
                <a:latin typeface="Arial" pitchFamily="34" charset="0"/>
              </a:rPr>
              <a:t> </a:t>
            </a:r>
            <a:r>
              <a:rPr lang="fr-CH" altLang="fr-FR" dirty="0" err="1" smtClean="0">
                <a:latin typeface="Arial" pitchFamily="34" charset="0"/>
              </a:rPr>
              <a:t>Loss</a:t>
            </a:r>
            <a:r>
              <a:rPr lang="fr-CH" altLang="fr-FR" dirty="0" smtClean="0">
                <a:latin typeface="Arial" pitchFamily="34" charset="0"/>
              </a:rPr>
              <a:t> and Vision </a:t>
            </a:r>
            <a:r>
              <a:rPr lang="fr-CH" altLang="fr-FR" dirty="0" err="1" smtClean="0">
                <a:latin typeface="Arial" pitchFamily="34" charset="0"/>
              </a:rPr>
              <a:t>Priority</a:t>
            </a:r>
            <a:r>
              <a:rPr lang="fr-CH" altLang="fr-FR" dirty="0" smtClean="0">
                <a:latin typeface="Arial" pitchFamily="34" charset="0"/>
              </a:rPr>
              <a:t> Setting </a:t>
            </a:r>
            <a:r>
              <a:rPr lang="fr-CH" altLang="fr-FR" dirty="0" err="1" smtClean="0">
                <a:latin typeface="Arial" pitchFamily="34" charset="0"/>
              </a:rPr>
              <a:t>Partnership</a:t>
            </a:r>
            <a:endParaRPr lang="fr-CH" altLang="fr-FR" b="0" dirty="0" smtClean="0">
              <a:latin typeface="Arial" pitchFamily="34" charset="0"/>
            </a:endParaRPr>
          </a:p>
          <a:p>
            <a:r>
              <a:rPr lang="en-GB" altLang="fr-FR" b="0" dirty="0" smtClean="0">
                <a:latin typeface="Arial" pitchFamily="34" charset="0"/>
              </a:rPr>
              <a:t>12 categories covering 100+ eye conditions </a:t>
            </a:r>
          </a:p>
          <a:p>
            <a:r>
              <a:rPr lang="en-GB" altLang="fr-FR" b="0" dirty="0" smtClean="0">
                <a:latin typeface="Arial" pitchFamily="34" charset="0"/>
              </a:rPr>
              <a:t>October 2013: parliamentary reception at the House of Lords</a:t>
            </a:r>
          </a:p>
          <a:p>
            <a:r>
              <a:rPr lang="en-GB" altLang="fr-FR" b="0" dirty="0" smtClean="0">
                <a:latin typeface="Arial" pitchFamily="34" charset="0"/>
              </a:rPr>
              <a:t>Since May 2014: £3,131,257 awarded by Fight for Sight to 46 projects in 10 of the 12 categories</a:t>
            </a:r>
          </a:p>
          <a:p>
            <a:r>
              <a:rPr lang="en-GB" altLang="fr-FR" b="0" dirty="0" smtClean="0">
                <a:latin typeface="Arial" pitchFamily="34" charset="0"/>
                <a:hlinkClick r:id="rId2"/>
              </a:rPr>
              <a:t>www.sightlosspsp.org.uk</a:t>
            </a:r>
            <a:r>
              <a:rPr lang="en-GB" altLang="fr-FR" b="0" dirty="0" smtClean="0">
                <a:latin typeface="Arial" pitchFamily="34" charset="0"/>
              </a:rPr>
              <a:t> </a:t>
            </a:r>
          </a:p>
          <a:p>
            <a:endParaRPr lang="fr-CH" altLang="fr-FR" dirty="0" smtClean="0">
              <a:latin typeface="Arial" pitchFamily="34" charset="0"/>
            </a:endParaRPr>
          </a:p>
          <a:p>
            <a:pPr>
              <a:buNone/>
            </a:pPr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3" descr="PSP-report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429000"/>
            <a:ext cx="2108448" cy="2957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What difference does it make?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altLang="fr-FR" dirty="0" smtClean="0">
                <a:latin typeface="Arial" pitchFamily="34" charset="0"/>
              </a:rPr>
              <a:t>Andrew Higgins, patient, </a:t>
            </a:r>
            <a:r>
              <a:rPr lang="fr-CH" altLang="fr-FR" dirty="0" err="1" smtClean="0">
                <a:latin typeface="Arial" pitchFamily="34" charset="0"/>
              </a:rPr>
              <a:t>Ear</a:t>
            </a:r>
            <a:r>
              <a:rPr lang="fr-CH" altLang="fr-FR" dirty="0" smtClean="0">
                <a:latin typeface="Arial" pitchFamily="34" charset="0"/>
              </a:rPr>
              <a:t>, </a:t>
            </a:r>
            <a:r>
              <a:rPr lang="fr-CH" altLang="fr-FR" dirty="0" err="1" smtClean="0">
                <a:latin typeface="Arial" pitchFamily="34" charset="0"/>
              </a:rPr>
              <a:t>Nose</a:t>
            </a:r>
            <a:r>
              <a:rPr lang="fr-CH" altLang="fr-FR" dirty="0" smtClean="0">
                <a:latin typeface="Arial" pitchFamily="34" charset="0"/>
              </a:rPr>
              <a:t> &amp; </a:t>
            </a:r>
            <a:r>
              <a:rPr lang="fr-CH" altLang="fr-FR" dirty="0" err="1" smtClean="0">
                <a:latin typeface="Arial" pitchFamily="34" charset="0"/>
              </a:rPr>
              <a:t>Throat</a:t>
            </a:r>
            <a:r>
              <a:rPr lang="fr-CH" altLang="fr-FR" dirty="0" smtClean="0">
                <a:latin typeface="Arial" pitchFamily="34" charset="0"/>
              </a:rPr>
              <a:t> Aspects Balance </a:t>
            </a:r>
            <a:r>
              <a:rPr lang="fr-CH" altLang="fr-FR" dirty="0" err="1" smtClean="0">
                <a:latin typeface="Arial" pitchFamily="34" charset="0"/>
              </a:rPr>
              <a:t>Priority</a:t>
            </a:r>
            <a:r>
              <a:rPr lang="fr-CH" altLang="fr-FR" dirty="0" smtClean="0">
                <a:latin typeface="Arial" pitchFamily="34" charset="0"/>
              </a:rPr>
              <a:t> Setting </a:t>
            </a:r>
            <a:r>
              <a:rPr lang="fr-CH" altLang="fr-FR" dirty="0" err="1" smtClean="0">
                <a:latin typeface="Arial" pitchFamily="34" charset="0"/>
              </a:rPr>
              <a:t>Partnership</a:t>
            </a:r>
            <a:endParaRPr lang="fr-CH" altLang="fr-FR" b="0" dirty="0" smtClean="0">
              <a:latin typeface="Arial" pitchFamily="34" charset="0"/>
            </a:endParaRPr>
          </a:p>
          <a:p>
            <a:pPr lvl="1">
              <a:buNone/>
            </a:pPr>
            <a:r>
              <a:rPr lang="en-GB" altLang="fr-FR" b="0" dirty="0" smtClean="0">
                <a:latin typeface="Arial" pitchFamily="34" charset="0"/>
              </a:rPr>
              <a:t>	</a:t>
            </a:r>
            <a:r>
              <a:rPr lang="en-GB" altLang="fr-FR" sz="1600" b="0" dirty="0" smtClean="0">
                <a:latin typeface="Arial" pitchFamily="34" charset="0"/>
              </a:rPr>
              <a:t>“The dynamic was good. I felt that clinicians and patients realised they needed each other and I was very struck how much we all respected each other’s opinions. Everyone’s views were listened to very carefully and there was a surprising degree of mutual understanding.”</a:t>
            </a:r>
            <a:endParaRPr lang="fr-CH" altLang="fr-FR" sz="1600" b="0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  <a:p>
            <a:pPr>
              <a:buNone/>
            </a:pPr>
            <a:r>
              <a:rPr lang="fr-CH" altLang="fr-FR" dirty="0" err="1" smtClean="0">
                <a:latin typeface="Arial" pitchFamily="34" charset="0"/>
              </a:rPr>
              <a:t>Irenie</a:t>
            </a:r>
            <a:r>
              <a:rPr lang="fr-CH" altLang="fr-FR" dirty="0" smtClean="0">
                <a:latin typeface="Arial" pitchFamily="34" charset="0"/>
              </a:rPr>
              <a:t> </a:t>
            </a:r>
            <a:r>
              <a:rPr lang="fr-CH" altLang="fr-FR" dirty="0" err="1" smtClean="0">
                <a:latin typeface="Arial" pitchFamily="34" charset="0"/>
              </a:rPr>
              <a:t>Ekkeshis</a:t>
            </a:r>
            <a:r>
              <a:rPr lang="fr-CH" altLang="fr-FR" dirty="0" smtClean="0">
                <a:latin typeface="Arial" pitchFamily="34" charset="0"/>
              </a:rPr>
              <a:t>, patient, </a:t>
            </a:r>
            <a:r>
              <a:rPr lang="fr-CH" altLang="fr-FR" dirty="0" err="1" smtClean="0">
                <a:latin typeface="Arial" pitchFamily="34" charset="0"/>
              </a:rPr>
              <a:t>Sight</a:t>
            </a:r>
            <a:r>
              <a:rPr lang="fr-CH" altLang="fr-FR" dirty="0" smtClean="0">
                <a:latin typeface="Arial" pitchFamily="34" charset="0"/>
              </a:rPr>
              <a:t> </a:t>
            </a:r>
            <a:r>
              <a:rPr lang="fr-CH" altLang="fr-FR" dirty="0" err="1" smtClean="0">
                <a:latin typeface="Arial" pitchFamily="34" charset="0"/>
              </a:rPr>
              <a:t>Loss</a:t>
            </a:r>
            <a:r>
              <a:rPr lang="fr-CH" altLang="fr-FR" dirty="0" smtClean="0">
                <a:latin typeface="Arial" pitchFamily="34" charset="0"/>
              </a:rPr>
              <a:t> and Vision </a:t>
            </a:r>
            <a:r>
              <a:rPr lang="fr-CH" altLang="fr-FR" dirty="0" err="1" smtClean="0">
                <a:latin typeface="Arial" pitchFamily="34" charset="0"/>
              </a:rPr>
              <a:t>Priority</a:t>
            </a:r>
            <a:r>
              <a:rPr lang="fr-CH" altLang="fr-FR" dirty="0" smtClean="0">
                <a:latin typeface="Arial" pitchFamily="34" charset="0"/>
              </a:rPr>
              <a:t> Setting </a:t>
            </a:r>
            <a:r>
              <a:rPr lang="fr-CH" altLang="fr-FR" dirty="0" err="1" smtClean="0">
                <a:latin typeface="Arial" pitchFamily="34" charset="0"/>
              </a:rPr>
              <a:t>Partnership</a:t>
            </a:r>
            <a:endParaRPr lang="fr-CH" altLang="fr-FR" dirty="0" smtClean="0">
              <a:latin typeface="Arial" pitchFamily="34" charset="0"/>
            </a:endParaRPr>
          </a:p>
          <a:p>
            <a:pPr lvl="1">
              <a:buNone/>
            </a:pPr>
            <a:r>
              <a:rPr lang="en-GB" altLang="fr-FR" sz="1600" dirty="0" smtClean="0">
                <a:latin typeface="Arial" pitchFamily="34" charset="0"/>
              </a:rPr>
              <a:t>“I found that being involved in such an important initiative has given me back an element of control over my illness – in terms of empowering me to contribute to the future of corneal research. This is so much more than I imagined I could ever have done when I first became ill. The workshop left me feeling that we patients have an important contribution to make, and, in the right environment, can add enormous value.”</a:t>
            </a:r>
            <a:endParaRPr lang="fr-CH" altLang="fr-FR" sz="1600" b="0" dirty="0" smtClean="0">
              <a:latin typeface="Arial" pitchFamily="34" charset="0"/>
            </a:endParaRPr>
          </a:p>
        </p:txBody>
      </p:sp>
      <p:pic>
        <p:nvPicPr>
          <p:cNvPr id="5" name="Picture 4" descr="Andrew with dogs.JPG"/>
          <p:cNvPicPr/>
          <p:nvPr/>
        </p:nvPicPr>
        <p:blipFill>
          <a:blip r:embed="rId2" cstate="print"/>
          <a:srcRect t="5720" b="26384"/>
          <a:stretch>
            <a:fillRect/>
          </a:stretch>
        </p:blipFill>
        <p:spPr>
          <a:xfrm>
            <a:off x="251520" y="2492896"/>
            <a:ext cx="910952" cy="119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584470"/>
            <a:ext cx="770706" cy="106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5"/>
          <p:cNvSpPr>
            <a:spLocks noGrp="1"/>
          </p:cNvSpPr>
          <p:nvPr>
            <p:ph type="title"/>
          </p:nvPr>
        </p:nvSpPr>
        <p:spPr bwMode="auto">
          <a:xfrm>
            <a:off x="457200" y="476673"/>
            <a:ext cx="8229600" cy="720080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22531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821907"/>
          </a:xfrm>
        </p:spPr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A process which encourages inclusion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Balance of perspectives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Aims to be accessible</a:t>
            </a:r>
          </a:p>
          <a:p>
            <a:r>
              <a:rPr lang="en-GB" altLang="fr-FR" dirty="0" smtClean="0">
                <a:latin typeface="Arial" pitchFamily="34" charset="0"/>
              </a:rPr>
              <a:t>Supporting patient participation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Recognises a range of capacities, skills and interests</a:t>
            </a:r>
          </a:p>
          <a:p>
            <a:r>
              <a:rPr lang="en-GB" altLang="fr-FR" dirty="0" smtClean="0">
                <a:latin typeface="Arial" pitchFamily="34" charset="0"/>
              </a:rPr>
              <a:t>Transparent and democratic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Agreed protocol and declaration of interests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Neutral facilitation </a:t>
            </a:r>
          </a:p>
          <a:p>
            <a:pPr lvl="1"/>
            <a:r>
              <a:rPr lang="en-GB" altLang="fr-FR" dirty="0" smtClean="0">
                <a:latin typeface="Arial" pitchFamily="34" charset="0"/>
              </a:rPr>
              <a:t>Data sharing</a:t>
            </a:r>
          </a:p>
          <a:p>
            <a:r>
              <a:rPr lang="en-GB" altLang="fr-FR" dirty="0" smtClean="0">
                <a:latin typeface="Arial" pitchFamily="34" charset="0"/>
              </a:rPr>
              <a:t>Reflexive but still evolving </a:t>
            </a:r>
          </a:p>
          <a:p>
            <a:pPr lvl="1"/>
            <a:r>
              <a:rPr lang="fr-CH" altLang="fr-FR" dirty="0" smtClean="0">
                <a:latin typeface="Arial" pitchFamily="34" charset="0"/>
              </a:rPr>
              <a:t>Challenges of </a:t>
            </a:r>
            <a:r>
              <a:rPr lang="fr-CH" altLang="fr-FR" dirty="0" err="1" smtClean="0">
                <a:latin typeface="Arial" pitchFamily="34" charset="0"/>
              </a:rPr>
              <a:t>capturing</a:t>
            </a:r>
            <a:r>
              <a:rPr lang="fr-CH" altLang="fr-FR" dirty="0" smtClean="0">
                <a:latin typeface="Arial" pitchFamily="34" charset="0"/>
              </a:rPr>
              <a:t> and sharing </a:t>
            </a:r>
            <a:r>
              <a:rPr lang="fr-CH" altLang="fr-FR" dirty="0" err="1" smtClean="0">
                <a:latin typeface="Arial" pitchFamily="34" charset="0"/>
              </a:rPr>
              <a:t>learning</a:t>
            </a:r>
            <a:r>
              <a:rPr lang="fr-CH" altLang="fr-FR" dirty="0" smtClean="0">
                <a:latin typeface="Arial" pitchFamily="34" charset="0"/>
              </a:rPr>
              <a:t> </a:t>
            </a:r>
          </a:p>
          <a:p>
            <a:pPr lvl="1"/>
            <a:r>
              <a:rPr lang="fr-CH" altLang="fr-FR" dirty="0" smtClean="0">
                <a:latin typeface="Arial" pitchFamily="34" charset="0"/>
              </a:rPr>
              <a:t>Evaluation </a:t>
            </a:r>
            <a:r>
              <a:rPr lang="fr-CH" altLang="fr-FR" dirty="0" err="1" smtClean="0">
                <a:latin typeface="Arial" pitchFamily="34" charset="0"/>
              </a:rPr>
              <a:t>needs</a:t>
            </a:r>
            <a:r>
              <a:rPr lang="fr-CH" altLang="fr-FR" dirty="0" smtClean="0">
                <a:latin typeface="Arial" pitchFamily="34" charset="0"/>
              </a:rPr>
              <a:t> to </a:t>
            </a:r>
            <a:r>
              <a:rPr lang="fr-CH" altLang="fr-FR" dirty="0" err="1" smtClean="0">
                <a:latin typeface="Arial" pitchFamily="34" charset="0"/>
              </a:rPr>
              <a:t>improve</a:t>
            </a:r>
            <a:r>
              <a:rPr lang="fr-CH" altLang="fr-FR" dirty="0" smtClean="0">
                <a:latin typeface="Arial" pitchFamily="34" charset="0"/>
              </a:rPr>
              <a:t> </a:t>
            </a:r>
          </a:p>
          <a:p>
            <a:pPr lvl="1"/>
            <a:r>
              <a:rPr lang="fr-CH" altLang="fr-FR" dirty="0" smtClean="0">
                <a:latin typeface="Arial" pitchFamily="34" charset="0"/>
              </a:rPr>
              <a:t>Not </a:t>
            </a:r>
            <a:r>
              <a:rPr lang="fr-CH" altLang="fr-FR" dirty="0" err="1" smtClean="0">
                <a:latin typeface="Arial" pitchFamily="34" charset="0"/>
              </a:rPr>
              <a:t>always</a:t>
            </a:r>
            <a:r>
              <a:rPr lang="fr-CH" altLang="fr-FR" dirty="0" smtClean="0">
                <a:latin typeface="Arial" pitchFamily="34" charset="0"/>
              </a:rPr>
              <a:t> </a:t>
            </a:r>
            <a:r>
              <a:rPr lang="fr-CH" altLang="fr-FR" dirty="0" err="1" smtClean="0">
                <a:latin typeface="Arial" pitchFamily="34" charset="0"/>
              </a:rPr>
              <a:t>reaching</a:t>
            </a:r>
            <a:r>
              <a:rPr lang="fr-CH" altLang="fr-FR" dirty="0" smtClean="0">
                <a:latin typeface="Arial" pitchFamily="34" charset="0"/>
              </a:rPr>
              <a:t> </a:t>
            </a:r>
            <a:r>
              <a:rPr lang="fr-CH" altLang="fr-FR" dirty="0" err="1" smtClean="0">
                <a:latin typeface="Arial" pitchFamily="34" charset="0"/>
              </a:rPr>
              <a:t>seldom</a:t>
            </a:r>
            <a:r>
              <a:rPr lang="fr-CH" altLang="fr-FR" dirty="0" smtClean="0">
                <a:latin typeface="Arial" pitchFamily="34" charset="0"/>
              </a:rPr>
              <a:t>-</a:t>
            </a:r>
            <a:r>
              <a:rPr lang="fr-CH" altLang="fr-FR" dirty="0" err="1" smtClean="0">
                <a:latin typeface="Arial" pitchFamily="34" charset="0"/>
              </a:rPr>
              <a:t>heard</a:t>
            </a:r>
            <a:r>
              <a:rPr lang="fr-CH" altLang="fr-FR" dirty="0" smtClean="0">
                <a:latin typeface="Arial" pitchFamily="34" charset="0"/>
              </a:rPr>
              <a:t> groups</a:t>
            </a:r>
          </a:p>
          <a:p>
            <a:endParaRPr lang="fr-CH" altLang="fr-FR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For more information 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altLang="fr-FR" dirty="0" smtClean="0">
                <a:latin typeface="Arial" pitchFamily="34" charset="0"/>
              </a:rPr>
              <a:t>JLA</a:t>
            </a:r>
            <a:r>
              <a:rPr lang="fr-CH" altLang="fr-FR" b="0" dirty="0" smtClean="0">
                <a:latin typeface="Arial" pitchFamily="34" charset="0"/>
              </a:rPr>
              <a:t>: </a:t>
            </a:r>
            <a:r>
              <a:rPr lang="fr-CH" altLang="fr-FR" b="0" dirty="0" smtClean="0">
                <a:latin typeface="Arial" pitchFamily="34" charset="0"/>
                <a:hlinkClick r:id="rId2"/>
              </a:rPr>
              <a:t>www.jla.nihr.ac.uk</a:t>
            </a:r>
            <a:r>
              <a:rPr lang="fr-CH" altLang="fr-FR" b="0" dirty="0" smtClean="0">
                <a:latin typeface="Arial" pitchFamily="34" charset="0"/>
              </a:rPr>
              <a:t>  </a:t>
            </a:r>
          </a:p>
          <a:p>
            <a:r>
              <a:rPr lang="fr-CH" altLang="fr-FR" dirty="0" smtClean="0">
                <a:latin typeface="Arial" pitchFamily="34" charset="0"/>
              </a:rPr>
              <a:t>JLA </a:t>
            </a:r>
            <a:r>
              <a:rPr lang="fr-CH" altLang="fr-FR" dirty="0" err="1" smtClean="0">
                <a:latin typeface="Arial" pitchFamily="34" charset="0"/>
              </a:rPr>
              <a:t>Guidebook</a:t>
            </a:r>
            <a:r>
              <a:rPr lang="fr-CH" altLang="fr-FR" b="0" dirty="0" smtClean="0">
                <a:latin typeface="Arial" pitchFamily="34" charset="0"/>
              </a:rPr>
              <a:t>: </a:t>
            </a:r>
            <a:r>
              <a:rPr lang="fr-CH" altLang="fr-FR" b="0" dirty="0" smtClean="0">
                <a:latin typeface="Arial" pitchFamily="34" charset="0"/>
                <a:hlinkClick r:id="rId3"/>
              </a:rPr>
              <a:t>www.JLAguidebook.org</a:t>
            </a:r>
            <a:r>
              <a:rPr lang="fr-CH" altLang="fr-FR" b="0" dirty="0" smtClean="0">
                <a:latin typeface="Arial" pitchFamily="34" charset="0"/>
              </a:rPr>
              <a:t> </a:t>
            </a:r>
          </a:p>
          <a:p>
            <a:r>
              <a:rPr lang="fr-CH" altLang="fr-FR" dirty="0" err="1" smtClean="0">
                <a:latin typeface="Arial" pitchFamily="34" charset="0"/>
              </a:rPr>
              <a:t>Mesothelioma</a:t>
            </a:r>
            <a:r>
              <a:rPr lang="fr-CH" altLang="fr-FR" dirty="0" smtClean="0">
                <a:latin typeface="Arial" pitchFamily="34" charset="0"/>
              </a:rPr>
              <a:t> PSP</a:t>
            </a:r>
            <a:r>
              <a:rPr lang="fr-CH" altLang="fr-FR" b="0" dirty="0" smtClean="0">
                <a:latin typeface="Arial" pitchFamily="34" charset="0"/>
              </a:rPr>
              <a:t>: </a:t>
            </a:r>
            <a:r>
              <a:rPr lang="fr-CH" altLang="fr-FR" b="0" dirty="0" smtClean="0">
                <a:latin typeface="Arial" pitchFamily="34" charset="0"/>
                <a:hlinkClick r:id="rId4"/>
              </a:rPr>
              <a:t>www.psp.nihr.ac.uk/mesothelioma</a:t>
            </a:r>
            <a:r>
              <a:rPr lang="fr-CH" altLang="fr-FR" b="0" dirty="0" smtClean="0">
                <a:latin typeface="Arial" pitchFamily="34" charset="0"/>
              </a:rPr>
              <a:t>  </a:t>
            </a:r>
          </a:p>
          <a:p>
            <a:r>
              <a:rPr lang="en-GB" dirty="0" smtClean="0"/>
              <a:t>Cochrane Agenda and Priority Setting Methods Group</a:t>
            </a:r>
            <a:r>
              <a:rPr lang="en-GB" b="0" dirty="0" smtClean="0"/>
              <a:t>: </a:t>
            </a:r>
            <a:r>
              <a:rPr lang="en-GB" b="0" dirty="0" smtClean="0">
                <a:hlinkClick r:id="rId5"/>
              </a:rPr>
              <a:t>www.capsmg.cochrane.org</a:t>
            </a:r>
            <a:r>
              <a:rPr lang="en-GB" b="0" dirty="0" smtClean="0"/>
              <a:t> </a:t>
            </a:r>
          </a:p>
          <a:p>
            <a:endParaRPr lang="fr-CH" altLang="fr-FR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  <a:p>
            <a:r>
              <a:rPr lang="fr-CH" altLang="fr-FR" dirty="0" smtClean="0">
                <a:latin typeface="Arial" pitchFamily="34" charset="0"/>
              </a:rPr>
              <a:t>@</a:t>
            </a:r>
            <a:r>
              <a:rPr lang="fr-CH" altLang="fr-FR" dirty="0" err="1" smtClean="0">
                <a:latin typeface="Arial" pitchFamily="34" charset="0"/>
              </a:rPr>
              <a:t>LindAlliance</a:t>
            </a:r>
            <a:endParaRPr lang="fr-CH" altLang="fr-FR" dirty="0" smtClean="0">
              <a:latin typeface="Arial" pitchFamily="34" charset="0"/>
            </a:endParaRPr>
          </a:p>
          <a:p>
            <a:r>
              <a:rPr lang="fr-CH" altLang="fr-FR" dirty="0" smtClean="0">
                <a:latin typeface="Arial" pitchFamily="34" charset="0"/>
              </a:rPr>
              <a:t>@</a:t>
            </a:r>
            <a:r>
              <a:rPr lang="fr-CH" altLang="fr-FR" dirty="0" err="1" smtClean="0">
                <a:latin typeface="Arial" pitchFamily="34" charset="0"/>
              </a:rPr>
              <a:t>Katherine_JLA</a:t>
            </a:r>
            <a:endParaRPr lang="fr-CH" altLang="fr-FR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419288"/>
            <a:ext cx="3389870" cy="184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3336" y="3876676"/>
            <a:ext cx="2756646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7" descr="full_logo_blu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299420"/>
            <a:ext cx="1905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518878" cy="126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smtClean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9459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fr-CH" altLang="fr-FR" err="1" smtClean="0">
                <a:latin typeface="Arial" pitchFamily="34" charset="0"/>
              </a:rPr>
              <a:t>Aims</a:t>
            </a:r>
            <a:r>
              <a:rPr lang="fr-CH" altLang="fr-FR" smtClean="0">
                <a:latin typeface="Arial" pitchFamily="34" charset="0"/>
              </a:rPr>
              <a:t/>
            </a:r>
            <a:br>
              <a:rPr lang="fr-CH" altLang="fr-FR" smtClean="0">
                <a:latin typeface="Arial" pitchFamily="34" charset="0"/>
              </a:rPr>
            </a:br>
            <a:endParaRPr lang="fr-CH" altLang="fr-FR" smtClean="0">
              <a:latin typeface="Arial" pitchFamily="34" charset="0"/>
            </a:endParaRPr>
          </a:p>
          <a:p>
            <a:r>
              <a:rPr lang="en-GB" altLang="fr-FR" b="0" smtClean="0">
                <a:latin typeface="Arial" pitchFamily="34" charset="0"/>
              </a:rPr>
              <a:t>To explain the rationale for involving patients in setting priorities for research and to examine the current picture.</a:t>
            </a:r>
          </a:p>
          <a:p>
            <a:r>
              <a:rPr lang="en-GB" altLang="fr-FR" b="0" smtClean="0">
                <a:latin typeface="Arial" pitchFamily="34" charset="0"/>
              </a:rPr>
              <a:t>To describe the James Lind Alliance method, detailing the process and providing examples, including the Mesothelioma Priority Setting Partnership.</a:t>
            </a:r>
          </a:p>
          <a:p>
            <a:r>
              <a:rPr lang="en-GB" altLang="fr-FR" b="0" smtClean="0">
                <a:latin typeface="Arial" pitchFamily="34" charset="0"/>
              </a:rPr>
              <a:t>To explore how patient involvement in research priority setting can make a difference, looking specifically at impacts and outcomes for James Lind Alliance Priority Setting Partnerships.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altLang="fr-FR" cap="none" smtClean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0483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62475"/>
          </a:xfrm>
        </p:spPr>
        <p:txBody>
          <a:bodyPr/>
          <a:lstStyle/>
          <a:p>
            <a:pPr>
              <a:buNone/>
            </a:pPr>
            <a:r>
              <a:rPr lang="en-US" altLang="fr-FR" dirty="0" smtClean="0">
                <a:latin typeface="Arial" pitchFamily="34" charset="0"/>
              </a:rPr>
              <a:t>Who am I?</a:t>
            </a:r>
            <a:endParaRPr lang="en-US" altLang="fr-FR" b="0" dirty="0" smtClean="0">
              <a:latin typeface="Arial" pitchFamily="34" charset="0"/>
            </a:endParaRPr>
          </a:p>
          <a:p>
            <a:r>
              <a:rPr lang="en-US" altLang="fr-FR" b="0" dirty="0" smtClean="0">
                <a:latin typeface="Arial" pitchFamily="34" charset="0"/>
              </a:rPr>
              <a:t>Independent facilitator and coach</a:t>
            </a:r>
          </a:p>
          <a:p>
            <a:r>
              <a:rPr lang="en-US" altLang="fr-FR" b="0" dirty="0" smtClean="0">
                <a:latin typeface="Arial" pitchFamily="34" charset="0"/>
              </a:rPr>
              <a:t>Background in social research</a:t>
            </a:r>
          </a:p>
          <a:p>
            <a:r>
              <a:rPr lang="en-US" altLang="fr-FR" b="0" dirty="0" smtClean="0">
                <a:latin typeface="Arial" pitchFamily="34" charset="0"/>
              </a:rPr>
              <a:t>Joined the JLA in 2008</a:t>
            </a:r>
          </a:p>
          <a:p>
            <a:r>
              <a:rPr lang="en-US" altLang="fr-FR" b="0" dirty="0" smtClean="0">
                <a:latin typeface="Arial" pitchFamily="34" charset="0"/>
              </a:rPr>
              <a:t>Not a healthcare professional or a medical researcher</a:t>
            </a:r>
          </a:p>
          <a:p>
            <a:r>
              <a:rPr lang="en-US" altLang="fr-FR" b="0" dirty="0" smtClean="0">
                <a:latin typeface="Arial" pitchFamily="34" charset="0"/>
              </a:rPr>
              <a:t>Interested in public participation and inclusion</a:t>
            </a:r>
          </a:p>
        </p:txBody>
      </p:sp>
      <p:pic>
        <p:nvPicPr>
          <p:cNvPr id="5" name="Content Placeholder 4" descr="katherinecowan_smal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0" y="2452687"/>
            <a:ext cx="1905000" cy="28575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Why involve patients in research priority setting?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altLang="fr-FR" dirty="0" err="1" smtClean="0">
                <a:latin typeface="Arial" pitchFamily="34" charset="0"/>
              </a:rPr>
              <a:t>Economics</a:t>
            </a:r>
            <a:r>
              <a:rPr lang="fr-CH" altLang="fr-FR" b="0" dirty="0" smtClean="0">
                <a:latin typeface="Arial" pitchFamily="34" charset="0"/>
              </a:rPr>
              <a:t> – </a:t>
            </a:r>
            <a:r>
              <a:rPr lang="fr-CH" altLang="fr-FR" b="0" dirty="0" err="1" smtClean="0">
                <a:latin typeface="Arial" pitchFamily="34" charset="0"/>
              </a:rPr>
              <a:t>it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ensures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research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is</a:t>
            </a:r>
            <a:r>
              <a:rPr lang="fr-CH" altLang="fr-FR" b="0" dirty="0" smtClean="0">
                <a:latin typeface="Arial" pitchFamily="34" charset="0"/>
              </a:rPr>
              <a:t> relevant and applicable to the end user.</a:t>
            </a:r>
          </a:p>
          <a:p>
            <a:pPr marL="457200" indent="-457200">
              <a:buFont typeface="+mj-lt"/>
              <a:buAutoNum type="arabicPeriod"/>
            </a:pPr>
            <a:r>
              <a:rPr lang="fr-CH" altLang="fr-FR" dirty="0" err="1" smtClean="0">
                <a:latin typeface="Arial" pitchFamily="34" charset="0"/>
              </a:rPr>
              <a:t>Funding</a:t>
            </a:r>
            <a:r>
              <a:rPr lang="fr-CH" altLang="fr-FR" b="0" dirty="0" smtClean="0">
                <a:latin typeface="Arial" pitchFamily="34" charset="0"/>
              </a:rPr>
              <a:t> – </a:t>
            </a:r>
            <a:r>
              <a:rPr lang="fr-CH" altLang="fr-FR" b="0" dirty="0" err="1" smtClean="0">
                <a:latin typeface="Arial" pitchFamily="34" charset="0"/>
              </a:rPr>
              <a:t>research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funders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want</a:t>
            </a:r>
            <a:r>
              <a:rPr lang="fr-CH" altLang="fr-FR" b="0" dirty="0" smtClean="0">
                <a:latin typeface="Arial" pitchFamily="34" charset="0"/>
              </a:rPr>
              <a:t> to </a:t>
            </a:r>
            <a:r>
              <a:rPr lang="fr-CH" altLang="fr-FR" b="0" dirty="0" err="1" smtClean="0">
                <a:latin typeface="Arial" pitchFamily="34" charset="0"/>
              </a:rPr>
              <a:t>see</a:t>
            </a:r>
            <a:r>
              <a:rPr lang="fr-CH" altLang="fr-FR" b="0" dirty="0" smtClean="0">
                <a:latin typeface="Arial" pitchFamily="34" charset="0"/>
              </a:rPr>
              <a:t> patient </a:t>
            </a:r>
            <a:r>
              <a:rPr lang="fr-CH" altLang="fr-FR" b="0" dirty="0" err="1" smtClean="0">
                <a:latin typeface="Arial" pitchFamily="34" charset="0"/>
              </a:rPr>
              <a:t>involvement</a:t>
            </a:r>
            <a:r>
              <a:rPr lang="fr-CH" altLang="fr-FR" b="0" dirty="0" smtClean="0">
                <a:latin typeface="Arial" pitchFamily="34" charset="0"/>
              </a:rPr>
              <a:t> in </a:t>
            </a:r>
            <a:r>
              <a:rPr lang="fr-CH" altLang="fr-FR" b="0" dirty="0" err="1" smtClean="0">
                <a:latin typeface="Arial" pitchFamily="34" charset="0"/>
              </a:rPr>
              <a:t>researchers</a:t>
            </a:r>
            <a:r>
              <a:rPr lang="fr-CH" altLang="fr-FR" b="0" dirty="0" smtClean="0">
                <a:latin typeface="Arial" pitchFamily="34" charset="0"/>
              </a:rPr>
              <a:t>’ </a:t>
            </a:r>
            <a:r>
              <a:rPr lang="fr-CH" altLang="fr-FR" b="0" dirty="0" err="1" smtClean="0">
                <a:latin typeface="Arial" pitchFamily="34" charset="0"/>
              </a:rPr>
              <a:t>proposals</a:t>
            </a:r>
            <a:r>
              <a:rPr lang="fr-CH" altLang="fr-FR" b="0" dirty="0" smtClean="0">
                <a:latin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altLang="fr-FR" dirty="0" err="1" smtClean="0">
                <a:latin typeface="Arial" pitchFamily="34" charset="0"/>
              </a:rPr>
              <a:t>Ethics</a:t>
            </a:r>
            <a:r>
              <a:rPr lang="fr-CH" altLang="fr-FR" b="0" dirty="0" smtClean="0">
                <a:latin typeface="Arial" pitchFamily="34" charset="0"/>
              </a:rPr>
              <a:t> – </a:t>
            </a:r>
            <a:r>
              <a:rPr lang="fr-CH" altLang="fr-FR" b="0" dirty="0" err="1" smtClean="0">
                <a:latin typeface="Arial" pitchFamily="34" charset="0"/>
              </a:rPr>
              <a:t>research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is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funded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with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people’s</a:t>
            </a:r>
            <a:r>
              <a:rPr lang="fr-CH" altLang="fr-FR" b="0" dirty="0" smtClean="0">
                <a:latin typeface="Arial" pitchFamily="34" charset="0"/>
              </a:rPr>
              <a:t> taxes and </a:t>
            </a:r>
            <a:r>
              <a:rPr lang="fr-CH" altLang="fr-FR" b="0" dirty="0" err="1" smtClean="0">
                <a:latin typeface="Arial" pitchFamily="34" charset="0"/>
              </a:rPr>
              <a:t>charity</a:t>
            </a:r>
            <a:r>
              <a:rPr lang="fr-CH" altLang="fr-FR" b="0" dirty="0" smtClean="0">
                <a:latin typeface="Arial" pitchFamily="34" charset="0"/>
              </a:rPr>
              <a:t> donations, </a:t>
            </a:r>
            <a:r>
              <a:rPr lang="fr-CH" altLang="fr-FR" b="0" dirty="0" err="1" smtClean="0">
                <a:latin typeface="Arial" pitchFamily="34" charset="0"/>
              </a:rPr>
              <a:t>so</a:t>
            </a:r>
            <a:r>
              <a:rPr lang="fr-CH" altLang="fr-FR" b="0" dirty="0" smtClean="0">
                <a:latin typeface="Arial" pitchFamily="34" charset="0"/>
              </a:rPr>
              <a:t> </a:t>
            </a:r>
            <a:r>
              <a:rPr lang="fr-CH" altLang="fr-FR" b="0" dirty="0" err="1" smtClean="0">
                <a:latin typeface="Arial" pitchFamily="34" charset="0"/>
              </a:rPr>
              <a:t>it’s</a:t>
            </a:r>
            <a:r>
              <a:rPr lang="fr-CH" altLang="fr-FR" b="0" dirty="0" smtClean="0">
                <a:latin typeface="Arial" pitchFamily="34" charset="0"/>
              </a:rPr>
              <a:t> the right </a:t>
            </a:r>
            <a:r>
              <a:rPr lang="fr-CH" altLang="fr-FR" b="0" dirty="0" err="1" smtClean="0">
                <a:latin typeface="Arial" pitchFamily="34" charset="0"/>
              </a:rPr>
              <a:t>thing</a:t>
            </a:r>
            <a:r>
              <a:rPr lang="fr-CH" altLang="fr-FR" b="0" dirty="0" smtClean="0">
                <a:latin typeface="Arial" pitchFamily="34" charset="0"/>
              </a:rPr>
              <a:t> to do. </a:t>
            </a:r>
            <a:endParaRPr lang="fr-CH" altLang="fr-FR" dirty="0" smtClean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Are patients involved?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604" y="1751013"/>
            <a:ext cx="5693692" cy="41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1600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Tallon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 D. </a:t>
            </a:r>
            <a:r>
              <a:rPr lang="en-US" sz="1600" i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et al.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(2000) ‘Relation between agendas of the research community and the research consumer’, </a:t>
            </a:r>
            <a:r>
              <a:rPr lang="en-US" sz="1600" i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Lancet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 Vol. 355. pp. 2037-40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5"/>
          <p:cNvSpPr>
            <a:spLocks noGrp="1"/>
          </p:cNvSpPr>
          <p:nvPr>
            <p:ph type="title"/>
          </p:nvPr>
        </p:nvSpPr>
        <p:spPr bwMode="auto">
          <a:xfrm>
            <a:off x="457200" y="768350"/>
            <a:ext cx="8229600" cy="982663"/>
          </a:xfrm>
        </p:spPr>
        <p:txBody>
          <a:bodyPr/>
          <a:lstStyle/>
          <a:p>
            <a:r>
              <a:rPr lang="en-US" altLang="fr-FR" cap="none" dirty="0" smtClean="0">
                <a:latin typeface="Arial" pitchFamily="34" charset="0"/>
                <a:cs typeface="Arial" pitchFamily="34" charset="0"/>
              </a:rPr>
              <a:t>Are patients involved?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fr-FR" dirty="0" smtClean="0">
                <a:latin typeface="Arial" pitchFamily="34" charset="0"/>
              </a:rPr>
              <a:t>Oliver S, Gray J (2006) A bibliography of research reports about patients’, clinicians’ and researchers’ priorities for new research , London: James Lind Alliance</a:t>
            </a:r>
            <a:endParaRPr lang="en-GB" altLang="fr-FR" b="0" dirty="0" smtClean="0">
              <a:latin typeface="Arial" pitchFamily="34" charset="0"/>
            </a:endParaRPr>
          </a:p>
          <a:p>
            <a:r>
              <a:rPr lang="en-GB" altLang="fr-FR" b="0" dirty="0" smtClean="0">
                <a:latin typeface="Arial" pitchFamily="34" charset="0"/>
              </a:rPr>
              <a:t>Out of 334 studies only 6 compared patients’ priorities with researchers’ priorities</a:t>
            </a:r>
          </a:p>
          <a:p>
            <a:r>
              <a:rPr lang="en-GB" altLang="fr-FR" b="0" dirty="0" smtClean="0">
                <a:latin typeface="Arial" pitchFamily="34" charset="0"/>
              </a:rPr>
              <a:t>Only 3 compared clinicians’ and researchers’ priorities</a:t>
            </a:r>
          </a:p>
          <a:p>
            <a:endParaRPr lang="en-GB" altLang="fr-FR" dirty="0" smtClean="0">
              <a:latin typeface="Arial" pitchFamily="34" charset="0"/>
            </a:endParaRPr>
          </a:p>
          <a:p>
            <a:endParaRPr lang="fr-CH" altLang="fr-FR" dirty="0" smtClean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3"/>
  <p:tag name="ISPRING_RESOURCE_PATHS_HASH_PRESENTER" val="38dff9e9dccf8ab9d1a3395f9132a283bfc8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1535</Words>
  <Application>Microsoft Office PowerPoint</Application>
  <PresentationFormat>On-screen Show (4:3)</PresentationFormat>
  <Paragraphs>314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ＭＳ Ｐゴシック</vt:lpstr>
      <vt:lpstr>ＭＳ Ｐゴシック</vt:lpstr>
      <vt:lpstr>Aharoni</vt:lpstr>
      <vt:lpstr>Arial</vt:lpstr>
      <vt:lpstr>Arial Bold</vt:lpstr>
      <vt:lpstr>Calibri</vt:lpstr>
      <vt:lpstr>Comic Sans MS</vt:lpstr>
      <vt:lpstr>Lucida Sans Unicode</vt:lpstr>
      <vt:lpstr>Symbol</vt:lpstr>
      <vt:lpstr>Times</vt:lpstr>
      <vt:lpstr>Times New Roman</vt:lpstr>
      <vt:lpstr>Wingdings</vt:lpstr>
      <vt:lpstr>Thème Office</vt:lpstr>
      <vt:lpstr>Modèle par défaut</vt:lpstr>
      <vt:lpstr>PowerPoint Presentation</vt:lpstr>
      <vt:lpstr>PowerPoint Presentation</vt:lpstr>
      <vt:lpstr>Involving patients in setting priorities for research:  the James Lind Alliance approach</vt:lpstr>
      <vt:lpstr>Faculty disclosure</vt:lpstr>
      <vt:lpstr>Introduction</vt:lpstr>
      <vt:lpstr>Introduction</vt:lpstr>
      <vt:lpstr>Why involve patients in research priority setting?</vt:lpstr>
      <vt:lpstr>Are patients involved?</vt:lpstr>
      <vt:lpstr>Are patients involved?</vt:lpstr>
      <vt:lpstr>Are patients involved?</vt:lpstr>
      <vt:lpstr>PowerPoint Presentation</vt:lpstr>
      <vt:lpstr>Waste at four stages of research</vt:lpstr>
      <vt:lpstr>Are patients involved?</vt:lpstr>
      <vt:lpstr>What is the James Lind Alliance (JLA)?</vt:lpstr>
      <vt:lpstr>What is the JLA?</vt:lpstr>
      <vt:lpstr>Who was James Lind?</vt:lpstr>
      <vt:lpstr>What does the JLA do?</vt:lpstr>
      <vt:lpstr>Completed Partnerships</vt:lpstr>
      <vt:lpstr>Current Partnerships</vt:lpstr>
      <vt:lpstr>The JLA priority setting process</vt:lpstr>
      <vt:lpstr>Set up steering group</vt:lpstr>
      <vt:lpstr>Mesothelioma Priority Setting Partnership</vt:lpstr>
      <vt:lpstr>Invite partners to get involved</vt:lpstr>
      <vt:lpstr>Mesothelioma Priority Setting Partnership</vt:lpstr>
      <vt:lpstr>Gather treatment uncertainties</vt:lpstr>
      <vt:lpstr>Gather treatment uncertainties</vt:lpstr>
      <vt:lpstr>Mesothelioma Priority Setting Partnership</vt:lpstr>
      <vt:lpstr>Mesothelioma Priority Setting Partnership</vt:lpstr>
      <vt:lpstr>Check the uncertainties</vt:lpstr>
      <vt:lpstr>Mesothelioma Priority Setting Partnership</vt:lpstr>
      <vt:lpstr>Mesothelioma Priority Setting Partnership</vt:lpstr>
      <vt:lpstr>Prioritisation – step 1</vt:lpstr>
      <vt:lpstr>Mesothelioma Priority Setting Partnership</vt:lpstr>
      <vt:lpstr>Prioritisation – step 2</vt:lpstr>
      <vt:lpstr>Final priority setting workshop</vt:lpstr>
      <vt:lpstr>Final priority setting workshop</vt:lpstr>
      <vt:lpstr>Final priority setting workshop</vt:lpstr>
      <vt:lpstr>What difference does it make?</vt:lpstr>
      <vt:lpstr>What difference does it make?</vt:lpstr>
      <vt:lpstr>What difference does it make?</vt:lpstr>
      <vt:lpstr>What difference does it make?</vt:lpstr>
      <vt:lpstr>Conclusion</vt:lpstr>
      <vt:lpstr>For more information </vt:lpstr>
      <vt:lpstr>Thank you!</vt:lpstr>
    </vt:vector>
  </TitlesOfParts>
  <Company>----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Stephen H</dc:creator>
  <cp:lastModifiedBy>Ali Merzouk</cp:lastModifiedBy>
  <cp:revision>175</cp:revision>
  <dcterms:created xsi:type="dcterms:W3CDTF">2010-04-13T21:58:03Z</dcterms:created>
  <dcterms:modified xsi:type="dcterms:W3CDTF">2014-11-20T17:23:52Z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95110DF3-4EE5-4864-B73C-692588F9454B</vt:lpwstr>
  </property>
  <property fmtid="{D5CDD505-2E9C-101B-9397-08002B2CF9AE}" pid="3" name="ArticulatePath">
    <vt:lpwstr>2.2_Katherine Cowan</vt:lpwstr>
  </property>
</Properties>
</file>