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14" r:id="rId2"/>
    <p:sldMasterId id="2147483828" r:id="rId3"/>
    <p:sldMasterId id="2147484737" r:id="rId4"/>
    <p:sldMasterId id="2147484750" r:id="rId5"/>
    <p:sldMasterId id="2147484838" r:id="rId6"/>
    <p:sldMasterId id="2147484850" r:id="rId7"/>
  </p:sldMasterIdLst>
  <p:notesMasterIdLst>
    <p:notesMasterId r:id="rId52"/>
  </p:notesMasterIdLst>
  <p:handoutMasterIdLst>
    <p:handoutMasterId r:id="rId53"/>
  </p:handoutMasterIdLst>
  <p:sldIdLst>
    <p:sldId id="1064" r:id="rId8"/>
    <p:sldId id="865" r:id="rId9"/>
    <p:sldId id="1026" r:id="rId10"/>
    <p:sldId id="1033" r:id="rId11"/>
    <p:sldId id="1027" r:id="rId12"/>
    <p:sldId id="1028" r:id="rId13"/>
    <p:sldId id="1034" r:id="rId14"/>
    <p:sldId id="1030" r:id="rId15"/>
    <p:sldId id="1031" r:id="rId16"/>
    <p:sldId id="866" r:id="rId17"/>
    <p:sldId id="867" r:id="rId18"/>
    <p:sldId id="1036" r:id="rId19"/>
    <p:sldId id="1037" r:id="rId20"/>
    <p:sldId id="1038" r:id="rId21"/>
    <p:sldId id="1039" r:id="rId22"/>
    <p:sldId id="1040" r:id="rId23"/>
    <p:sldId id="1041" r:id="rId24"/>
    <p:sldId id="1042" r:id="rId25"/>
    <p:sldId id="1043" r:id="rId26"/>
    <p:sldId id="1044" r:id="rId27"/>
    <p:sldId id="1059" r:id="rId28"/>
    <p:sldId id="1060" r:id="rId29"/>
    <p:sldId id="1061" r:id="rId30"/>
    <p:sldId id="1062" r:id="rId31"/>
    <p:sldId id="1063" r:id="rId32"/>
    <p:sldId id="1055" r:id="rId33"/>
    <p:sldId id="1056" r:id="rId34"/>
    <p:sldId id="1057" r:id="rId35"/>
    <p:sldId id="1058" r:id="rId36"/>
    <p:sldId id="1054" r:id="rId37"/>
    <p:sldId id="1035" r:id="rId38"/>
    <p:sldId id="932" r:id="rId39"/>
    <p:sldId id="965" r:id="rId40"/>
    <p:sldId id="918" r:id="rId41"/>
    <p:sldId id="936" r:id="rId42"/>
    <p:sldId id="938" r:id="rId43"/>
    <p:sldId id="966" r:id="rId44"/>
    <p:sldId id="968" r:id="rId45"/>
    <p:sldId id="967" r:id="rId46"/>
    <p:sldId id="924" r:id="rId47"/>
    <p:sldId id="979" r:id="rId48"/>
    <p:sldId id="977" r:id="rId49"/>
    <p:sldId id="1024" r:id="rId50"/>
    <p:sldId id="901" r:id="rId51"/>
  </p:sldIdLst>
  <p:sldSz cx="9144000" cy="6858000" type="screen4x3"/>
  <p:notesSz cx="6781800" cy="9926638"/>
  <p:custDataLst>
    <p:tags r:id="rId54"/>
  </p:custDataLst>
  <p:defaultTextStyle>
    <a:defPPr>
      <a:defRPr lang="en-GB"/>
    </a:defPPr>
    <a:lvl1pPr algn="ctr" rtl="0" fontAlgn="base">
      <a:spcBef>
        <a:spcPct val="0"/>
      </a:spcBef>
      <a:spcAft>
        <a:spcPct val="0"/>
      </a:spcAft>
      <a:defRPr sz="2400" kern="1200">
        <a:solidFill>
          <a:schemeClr val="bg2"/>
        </a:solidFill>
        <a:latin typeface="Times New Roman" pitchFamily="18" charset="0"/>
        <a:ea typeface="+mn-ea"/>
        <a:cs typeface="+mn-cs"/>
      </a:defRPr>
    </a:lvl1pPr>
    <a:lvl2pPr marL="457200" algn="ctr" rtl="0" fontAlgn="base">
      <a:spcBef>
        <a:spcPct val="0"/>
      </a:spcBef>
      <a:spcAft>
        <a:spcPct val="0"/>
      </a:spcAft>
      <a:defRPr sz="2400" kern="1200">
        <a:solidFill>
          <a:schemeClr val="bg2"/>
        </a:solidFill>
        <a:latin typeface="Times New Roman" pitchFamily="18" charset="0"/>
        <a:ea typeface="+mn-ea"/>
        <a:cs typeface="+mn-cs"/>
      </a:defRPr>
    </a:lvl2pPr>
    <a:lvl3pPr marL="914400" algn="ctr" rtl="0" fontAlgn="base">
      <a:spcBef>
        <a:spcPct val="0"/>
      </a:spcBef>
      <a:spcAft>
        <a:spcPct val="0"/>
      </a:spcAft>
      <a:defRPr sz="2400" kern="1200">
        <a:solidFill>
          <a:schemeClr val="bg2"/>
        </a:solidFill>
        <a:latin typeface="Times New Roman" pitchFamily="18" charset="0"/>
        <a:ea typeface="+mn-ea"/>
        <a:cs typeface="+mn-cs"/>
      </a:defRPr>
    </a:lvl3pPr>
    <a:lvl4pPr marL="1371600" algn="ctr" rtl="0" fontAlgn="base">
      <a:spcBef>
        <a:spcPct val="0"/>
      </a:spcBef>
      <a:spcAft>
        <a:spcPct val="0"/>
      </a:spcAft>
      <a:defRPr sz="2400" kern="1200">
        <a:solidFill>
          <a:schemeClr val="bg2"/>
        </a:solidFill>
        <a:latin typeface="Times New Roman" pitchFamily="18" charset="0"/>
        <a:ea typeface="+mn-ea"/>
        <a:cs typeface="+mn-cs"/>
      </a:defRPr>
    </a:lvl4pPr>
    <a:lvl5pPr marL="1828800" algn="ctr" rtl="0" fontAlgn="base">
      <a:spcBef>
        <a:spcPct val="0"/>
      </a:spcBef>
      <a:spcAft>
        <a:spcPct val="0"/>
      </a:spcAft>
      <a:defRPr sz="2400" kern="1200">
        <a:solidFill>
          <a:schemeClr val="bg2"/>
        </a:solidFill>
        <a:latin typeface="Times New Roman" pitchFamily="18" charset="0"/>
        <a:ea typeface="+mn-ea"/>
        <a:cs typeface="+mn-cs"/>
      </a:defRPr>
    </a:lvl5pPr>
    <a:lvl6pPr marL="2286000" algn="l" defTabSz="914400" rtl="0" eaLnBrk="1" latinLnBrk="0" hangingPunct="1">
      <a:defRPr sz="2400" kern="1200">
        <a:solidFill>
          <a:schemeClr val="bg2"/>
        </a:solidFill>
        <a:latin typeface="Times New Roman" pitchFamily="18" charset="0"/>
        <a:ea typeface="+mn-ea"/>
        <a:cs typeface="+mn-cs"/>
      </a:defRPr>
    </a:lvl6pPr>
    <a:lvl7pPr marL="2743200" algn="l" defTabSz="914400" rtl="0" eaLnBrk="1" latinLnBrk="0" hangingPunct="1">
      <a:defRPr sz="2400" kern="1200">
        <a:solidFill>
          <a:schemeClr val="bg2"/>
        </a:solidFill>
        <a:latin typeface="Times New Roman" pitchFamily="18" charset="0"/>
        <a:ea typeface="+mn-ea"/>
        <a:cs typeface="+mn-cs"/>
      </a:defRPr>
    </a:lvl7pPr>
    <a:lvl8pPr marL="3200400" algn="l" defTabSz="914400" rtl="0" eaLnBrk="1" latinLnBrk="0" hangingPunct="1">
      <a:defRPr sz="2400" kern="1200">
        <a:solidFill>
          <a:schemeClr val="bg2"/>
        </a:solidFill>
        <a:latin typeface="Times New Roman" pitchFamily="18" charset="0"/>
        <a:ea typeface="+mn-ea"/>
        <a:cs typeface="+mn-cs"/>
      </a:defRPr>
    </a:lvl8pPr>
    <a:lvl9pPr marL="3657600" algn="l" defTabSz="914400" rtl="0" eaLnBrk="1" latinLnBrk="0" hangingPunct="1">
      <a:defRPr sz="2400" kern="1200">
        <a:solidFill>
          <a:schemeClr val="bg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8E5B6"/>
    <a:srgbClr val="D9CEBF"/>
    <a:srgbClr val="FF3300"/>
    <a:srgbClr val="00FFFF"/>
    <a:srgbClr val="FFFF00"/>
    <a:srgbClr val="66FF33"/>
    <a:srgbClr val="CC0000"/>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94719" autoAdjust="0"/>
  </p:normalViewPr>
  <p:slideViewPr>
    <p:cSldViewPr snapToGrid="0">
      <p:cViewPr varScale="1">
        <p:scale>
          <a:sx n="60" d="100"/>
          <a:sy n="60" d="100"/>
        </p:scale>
        <p:origin x="-78"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C6107-3F8C-468C-A26E-F99A173B0D0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325460B4-3D51-46A2-9BB9-8D643DF2230D}">
      <dgm:prSet phldrT="[Text]" custT="1"/>
      <dgm:spPr/>
      <dgm:t>
        <a:bodyPr/>
        <a:lstStyle/>
        <a:p>
          <a:r>
            <a:rPr lang="en-GB" sz="1800" b="1" dirty="0" smtClean="0"/>
            <a:t>Small airway Domains</a:t>
          </a:r>
          <a:endParaRPr lang="en-GB" sz="1800" b="1" dirty="0"/>
        </a:p>
      </dgm:t>
    </dgm:pt>
    <dgm:pt modelId="{F7ED6A58-6564-4523-AD03-EF93454048FC}" type="parTrans" cxnId="{EBD83AB9-03A7-4BF9-9AD5-9B6331F8C336}">
      <dgm:prSet/>
      <dgm:spPr/>
      <dgm:t>
        <a:bodyPr/>
        <a:lstStyle/>
        <a:p>
          <a:endParaRPr lang="en-GB" sz="1800"/>
        </a:p>
      </dgm:t>
    </dgm:pt>
    <dgm:pt modelId="{FBF49773-367C-4DA9-8A46-BDD6491DDA4D}" type="sibTrans" cxnId="{EBD83AB9-03A7-4BF9-9AD5-9B6331F8C336}">
      <dgm:prSet/>
      <dgm:spPr/>
      <dgm:t>
        <a:bodyPr/>
        <a:lstStyle/>
        <a:p>
          <a:endParaRPr lang="en-GB" sz="1800"/>
        </a:p>
      </dgm:t>
    </dgm:pt>
    <dgm:pt modelId="{D2305019-3949-4A98-83A9-61764DF66057}">
      <dgm:prSet phldrT="[Text]" custT="1"/>
      <dgm:spPr/>
      <dgm:t>
        <a:bodyPr/>
        <a:lstStyle/>
        <a:p>
          <a:r>
            <a:rPr lang="en-GB" sz="1800" b="1" dirty="0" smtClean="0">
              <a:solidFill>
                <a:schemeClr val="tx1"/>
              </a:solidFill>
            </a:rPr>
            <a:t>Small Airway Impedence</a:t>
          </a:r>
        </a:p>
      </dgm:t>
    </dgm:pt>
    <dgm:pt modelId="{16561973-92FF-4DAF-B9EF-AF71A508A8A7}" type="parTrans" cxnId="{85CE13B8-2E98-48CF-AA9B-5E1263E89A21}">
      <dgm:prSet/>
      <dgm:spPr/>
      <dgm:t>
        <a:bodyPr/>
        <a:lstStyle/>
        <a:p>
          <a:endParaRPr lang="en-GB" sz="1800"/>
        </a:p>
      </dgm:t>
    </dgm:pt>
    <dgm:pt modelId="{E2FE6BC4-C0E2-4A1E-B029-6DCD065DA122}" type="sibTrans" cxnId="{85CE13B8-2E98-48CF-AA9B-5E1263E89A21}">
      <dgm:prSet/>
      <dgm:spPr/>
      <dgm:t>
        <a:bodyPr/>
        <a:lstStyle/>
        <a:p>
          <a:endParaRPr lang="en-GB" sz="1800"/>
        </a:p>
      </dgm:t>
    </dgm:pt>
    <dgm:pt modelId="{32D05A2B-1E54-4C77-9761-674BDEE1B3D4}">
      <dgm:prSet phldrT="[Text]" custT="1"/>
      <dgm:spPr>
        <a:solidFill>
          <a:schemeClr val="accent6">
            <a:lumMod val="50000"/>
          </a:schemeClr>
        </a:solidFill>
      </dgm:spPr>
      <dgm:t>
        <a:bodyPr/>
        <a:lstStyle/>
        <a:p>
          <a:endParaRPr lang="en-GB" sz="1800" b="1" dirty="0" smtClean="0">
            <a:solidFill>
              <a:schemeClr val="tx1"/>
            </a:solidFill>
          </a:endParaRPr>
        </a:p>
        <a:p>
          <a:r>
            <a:rPr lang="en-GB" sz="1800" b="1" dirty="0" smtClean="0">
              <a:solidFill>
                <a:schemeClr val="tx1"/>
              </a:solidFill>
            </a:rPr>
            <a:t>Ventilation Heterogeneity</a:t>
          </a:r>
        </a:p>
        <a:p>
          <a:endParaRPr lang="en-GB" sz="1800" b="1" dirty="0" smtClean="0">
            <a:solidFill>
              <a:schemeClr val="tx1"/>
            </a:solidFill>
          </a:endParaRPr>
        </a:p>
      </dgm:t>
    </dgm:pt>
    <dgm:pt modelId="{0BA1220A-BEBB-4610-B4B6-ED1EBC1A5605}" type="parTrans" cxnId="{39BA54DF-686B-4905-B1E3-2720C5513415}">
      <dgm:prSet/>
      <dgm:spPr/>
      <dgm:t>
        <a:bodyPr/>
        <a:lstStyle/>
        <a:p>
          <a:endParaRPr lang="en-GB" sz="1800"/>
        </a:p>
      </dgm:t>
    </dgm:pt>
    <dgm:pt modelId="{267699B8-E7D7-4A22-BD62-EDCB20040464}" type="sibTrans" cxnId="{39BA54DF-686B-4905-B1E3-2720C5513415}">
      <dgm:prSet/>
      <dgm:spPr/>
      <dgm:t>
        <a:bodyPr/>
        <a:lstStyle/>
        <a:p>
          <a:endParaRPr lang="en-GB" sz="1800"/>
        </a:p>
      </dgm:t>
    </dgm:pt>
    <dgm:pt modelId="{D817C495-243C-4624-80C4-EDBB4D48A6AE}">
      <dgm:prSet phldrT="[Text]" custT="1"/>
      <dgm:spPr>
        <a:solidFill>
          <a:schemeClr val="accent3">
            <a:lumMod val="50000"/>
          </a:schemeClr>
        </a:solidFill>
      </dgm:spPr>
      <dgm:t>
        <a:bodyPr/>
        <a:lstStyle/>
        <a:p>
          <a:r>
            <a:rPr lang="en-GB" sz="1800" b="1" dirty="0" smtClean="0">
              <a:solidFill>
                <a:schemeClr val="tx1"/>
              </a:solidFill>
            </a:rPr>
            <a:t>Alveolar structure</a:t>
          </a:r>
        </a:p>
        <a:p>
          <a:r>
            <a:rPr lang="en-GB" sz="1800" b="1" dirty="0" smtClean="0">
              <a:solidFill>
                <a:schemeClr val="tx1"/>
              </a:solidFill>
            </a:rPr>
            <a:t>Air Trapping</a:t>
          </a:r>
        </a:p>
      </dgm:t>
    </dgm:pt>
    <dgm:pt modelId="{0877A94F-9E90-4CA3-BD54-4B9A9768B72C}" type="parTrans" cxnId="{C9F952CC-C38A-4F64-9708-A3063941E5DA}">
      <dgm:prSet/>
      <dgm:spPr/>
      <dgm:t>
        <a:bodyPr/>
        <a:lstStyle/>
        <a:p>
          <a:endParaRPr lang="en-GB" sz="1800"/>
        </a:p>
      </dgm:t>
    </dgm:pt>
    <dgm:pt modelId="{205E34B4-CE80-4513-A5CE-BE80A63F2073}" type="sibTrans" cxnId="{C9F952CC-C38A-4F64-9708-A3063941E5DA}">
      <dgm:prSet/>
      <dgm:spPr/>
      <dgm:t>
        <a:bodyPr/>
        <a:lstStyle/>
        <a:p>
          <a:endParaRPr lang="en-GB" sz="1800"/>
        </a:p>
      </dgm:t>
    </dgm:pt>
    <dgm:pt modelId="{7F3DA4AB-10DF-4689-A4C7-9AE3F4F016FC}">
      <dgm:prSet phldrT="[Text]" custT="1"/>
      <dgm:spPr>
        <a:solidFill>
          <a:srgbClr val="B15B74"/>
        </a:solidFill>
      </dgm:spPr>
      <dgm:t>
        <a:bodyPr/>
        <a:lstStyle/>
        <a:p>
          <a:r>
            <a:rPr lang="en-GB" sz="1800" b="1" dirty="0" smtClean="0">
              <a:solidFill>
                <a:schemeClr val="tx1"/>
              </a:solidFill>
            </a:rPr>
            <a:t>Inflammation</a:t>
          </a:r>
        </a:p>
      </dgm:t>
    </dgm:pt>
    <dgm:pt modelId="{367287C0-C4C3-48C3-8234-2340DF64E33F}" type="parTrans" cxnId="{6FF48EBE-C57B-43B6-8254-BC7EC7F42371}">
      <dgm:prSet/>
      <dgm:spPr/>
      <dgm:t>
        <a:bodyPr/>
        <a:lstStyle/>
        <a:p>
          <a:endParaRPr lang="en-GB" sz="1800"/>
        </a:p>
      </dgm:t>
    </dgm:pt>
    <dgm:pt modelId="{CC1F7F37-A0E2-47A2-96C2-223711F5F2BC}" type="sibTrans" cxnId="{6FF48EBE-C57B-43B6-8254-BC7EC7F42371}">
      <dgm:prSet/>
      <dgm:spPr/>
      <dgm:t>
        <a:bodyPr/>
        <a:lstStyle/>
        <a:p>
          <a:endParaRPr lang="en-GB" sz="1800"/>
        </a:p>
      </dgm:t>
    </dgm:pt>
    <dgm:pt modelId="{13E6BB1C-414C-4EA8-B5BD-6DF61F9844A4}" type="pres">
      <dgm:prSet presAssocID="{CB0C6107-3F8C-468C-A26E-F99A173B0D02}" presName="diagram" presStyleCnt="0">
        <dgm:presLayoutVars>
          <dgm:chMax val="1"/>
          <dgm:dir/>
          <dgm:animLvl val="ctr"/>
          <dgm:resizeHandles val="exact"/>
        </dgm:presLayoutVars>
      </dgm:prSet>
      <dgm:spPr/>
      <dgm:t>
        <a:bodyPr/>
        <a:lstStyle/>
        <a:p>
          <a:endParaRPr lang="en-GB"/>
        </a:p>
      </dgm:t>
    </dgm:pt>
    <dgm:pt modelId="{BD725971-19C0-492A-9D6A-7FDACF73BD7B}" type="pres">
      <dgm:prSet presAssocID="{CB0C6107-3F8C-468C-A26E-F99A173B0D02}" presName="matrix" presStyleCnt="0"/>
      <dgm:spPr/>
    </dgm:pt>
    <dgm:pt modelId="{5555A425-19C2-4737-B588-6F0CA49DC83E}" type="pres">
      <dgm:prSet presAssocID="{CB0C6107-3F8C-468C-A26E-F99A173B0D02}" presName="tile1" presStyleLbl="node1" presStyleIdx="0" presStyleCnt="4"/>
      <dgm:spPr/>
      <dgm:t>
        <a:bodyPr/>
        <a:lstStyle/>
        <a:p>
          <a:endParaRPr lang="en-GB"/>
        </a:p>
      </dgm:t>
    </dgm:pt>
    <dgm:pt modelId="{584B32A4-2A35-4F7F-9E66-5E8A8CBC46F5}" type="pres">
      <dgm:prSet presAssocID="{CB0C6107-3F8C-468C-A26E-F99A173B0D02}" presName="tile1text" presStyleLbl="node1" presStyleIdx="0" presStyleCnt="4">
        <dgm:presLayoutVars>
          <dgm:chMax val="0"/>
          <dgm:chPref val="0"/>
          <dgm:bulletEnabled val="1"/>
        </dgm:presLayoutVars>
      </dgm:prSet>
      <dgm:spPr/>
      <dgm:t>
        <a:bodyPr/>
        <a:lstStyle/>
        <a:p>
          <a:endParaRPr lang="en-GB"/>
        </a:p>
      </dgm:t>
    </dgm:pt>
    <dgm:pt modelId="{FA2FA7A5-0267-4230-BFA4-7221AD7CA539}" type="pres">
      <dgm:prSet presAssocID="{CB0C6107-3F8C-468C-A26E-F99A173B0D02}" presName="tile2" presStyleLbl="node1" presStyleIdx="1" presStyleCnt="4" custLinFactNeighborX="2227"/>
      <dgm:spPr/>
      <dgm:t>
        <a:bodyPr/>
        <a:lstStyle/>
        <a:p>
          <a:endParaRPr lang="en-GB"/>
        </a:p>
      </dgm:t>
    </dgm:pt>
    <dgm:pt modelId="{32A5EDD1-E521-4986-9E03-56B4EA2BC552}" type="pres">
      <dgm:prSet presAssocID="{CB0C6107-3F8C-468C-A26E-F99A173B0D02}" presName="tile2text" presStyleLbl="node1" presStyleIdx="1" presStyleCnt="4">
        <dgm:presLayoutVars>
          <dgm:chMax val="0"/>
          <dgm:chPref val="0"/>
          <dgm:bulletEnabled val="1"/>
        </dgm:presLayoutVars>
      </dgm:prSet>
      <dgm:spPr/>
      <dgm:t>
        <a:bodyPr/>
        <a:lstStyle/>
        <a:p>
          <a:endParaRPr lang="en-GB"/>
        </a:p>
      </dgm:t>
    </dgm:pt>
    <dgm:pt modelId="{37470C29-DBC0-4440-A7B1-49112D4C685F}" type="pres">
      <dgm:prSet presAssocID="{CB0C6107-3F8C-468C-A26E-F99A173B0D02}" presName="tile3" presStyleLbl="node1" presStyleIdx="2" presStyleCnt="4" custLinFactNeighborX="-7572" custLinFactNeighborY="0"/>
      <dgm:spPr/>
      <dgm:t>
        <a:bodyPr/>
        <a:lstStyle/>
        <a:p>
          <a:endParaRPr lang="en-GB"/>
        </a:p>
      </dgm:t>
    </dgm:pt>
    <dgm:pt modelId="{07EF359D-8FB7-4818-8428-12122E14A8AE}" type="pres">
      <dgm:prSet presAssocID="{CB0C6107-3F8C-468C-A26E-F99A173B0D02}" presName="tile3text" presStyleLbl="node1" presStyleIdx="2" presStyleCnt="4">
        <dgm:presLayoutVars>
          <dgm:chMax val="0"/>
          <dgm:chPref val="0"/>
          <dgm:bulletEnabled val="1"/>
        </dgm:presLayoutVars>
      </dgm:prSet>
      <dgm:spPr/>
      <dgm:t>
        <a:bodyPr/>
        <a:lstStyle/>
        <a:p>
          <a:endParaRPr lang="en-GB"/>
        </a:p>
      </dgm:t>
    </dgm:pt>
    <dgm:pt modelId="{E74C5DC3-3E5C-4EFF-9BBC-995829B8A652}" type="pres">
      <dgm:prSet presAssocID="{CB0C6107-3F8C-468C-A26E-F99A173B0D02}" presName="tile4" presStyleLbl="node1" presStyleIdx="3" presStyleCnt="4" custLinFactNeighborX="4255"/>
      <dgm:spPr/>
      <dgm:t>
        <a:bodyPr/>
        <a:lstStyle/>
        <a:p>
          <a:endParaRPr lang="en-GB"/>
        </a:p>
      </dgm:t>
    </dgm:pt>
    <dgm:pt modelId="{B492885E-77FB-4A6A-B92A-B0B57A3A0139}" type="pres">
      <dgm:prSet presAssocID="{CB0C6107-3F8C-468C-A26E-F99A173B0D02}" presName="tile4text" presStyleLbl="node1" presStyleIdx="3" presStyleCnt="4">
        <dgm:presLayoutVars>
          <dgm:chMax val="0"/>
          <dgm:chPref val="0"/>
          <dgm:bulletEnabled val="1"/>
        </dgm:presLayoutVars>
      </dgm:prSet>
      <dgm:spPr/>
      <dgm:t>
        <a:bodyPr/>
        <a:lstStyle/>
        <a:p>
          <a:endParaRPr lang="en-GB"/>
        </a:p>
      </dgm:t>
    </dgm:pt>
    <dgm:pt modelId="{3105FF1D-306F-46D4-928E-B99E51B88E29}" type="pres">
      <dgm:prSet presAssocID="{CB0C6107-3F8C-468C-A26E-F99A173B0D02}" presName="centerTile" presStyleLbl="fgShp" presStyleIdx="0" presStyleCnt="1" custScaleX="120572" custScaleY="125000">
        <dgm:presLayoutVars>
          <dgm:chMax val="0"/>
          <dgm:chPref val="0"/>
        </dgm:presLayoutVars>
      </dgm:prSet>
      <dgm:spPr/>
      <dgm:t>
        <a:bodyPr/>
        <a:lstStyle/>
        <a:p>
          <a:endParaRPr lang="en-GB"/>
        </a:p>
      </dgm:t>
    </dgm:pt>
  </dgm:ptLst>
  <dgm:cxnLst>
    <dgm:cxn modelId="{42076AB1-29E1-430C-A5A3-ADF014F92FFA}" type="presOf" srcId="{CB0C6107-3F8C-468C-A26E-F99A173B0D02}" destId="{13E6BB1C-414C-4EA8-B5BD-6DF61F9844A4}" srcOrd="0" destOrd="0" presId="urn:microsoft.com/office/officeart/2005/8/layout/matrix1"/>
    <dgm:cxn modelId="{3886D496-3D51-47AA-93D4-2D5909CBABC5}" type="presOf" srcId="{7F3DA4AB-10DF-4689-A4C7-9AE3F4F016FC}" destId="{E74C5DC3-3E5C-4EFF-9BBC-995829B8A652}" srcOrd="0" destOrd="0" presId="urn:microsoft.com/office/officeart/2005/8/layout/matrix1"/>
    <dgm:cxn modelId="{9CCF0503-0B99-4283-A4A5-308B8850436C}" type="presOf" srcId="{7F3DA4AB-10DF-4689-A4C7-9AE3F4F016FC}" destId="{B492885E-77FB-4A6A-B92A-B0B57A3A0139}" srcOrd="1" destOrd="0" presId="urn:microsoft.com/office/officeart/2005/8/layout/matrix1"/>
    <dgm:cxn modelId="{3B9B5989-1DC4-4E83-BA66-CBDE71666407}" type="presOf" srcId="{D2305019-3949-4A98-83A9-61764DF66057}" destId="{5555A425-19C2-4737-B588-6F0CA49DC83E}" srcOrd="0" destOrd="0" presId="urn:microsoft.com/office/officeart/2005/8/layout/matrix1"/>
    <dgm:cxn modelId="{EBD83AB9-03A7-4BF9-9AD5-9B6331F8C336}" srcId="{CB0C6107-3F8C-468C-A26E-F99A173B0D02}" destId="{325460B4-3D51-46A2-9BB9-8D643DF2230D}" srcOrd="0" destOrd="0" parTransId="{F7ED6A58-6564-4523-AD03-EF93454048FC}" sibTransId="{FBF49773-367C-4DA9-8A46-BDD6491DDA4D}"/>
    <dgm:cxn modelId="{8B2AFA68-664B-420F-887A-D3D7E75CB3E2}" type="presOf" srcId="{D2305019-3949-4A98-83A9-61764DF66057}" destId="{584B32A4-2A35-4F7F-9E66-5E8A8CBC46F5}" srcOrd="1" destOrd="0" presId="urn:microsoft.com/office/officeart/2005/8/layout/matrix1"/>
    <dgm:cxn modelId="{FB538635-5D57-46A8-B9A5-E36615CC0B97}" type="presOf" srcId="{D817C495-243C-4624-80C4-EDBB4D48A6AE}" destId="{37470C29-DBC0-4440-A7B1-49112D4C685F}" srcOrd="0" destOrd="0" presId="urn:microsoft.com/office/officeart/2005/8/layout/matrix1"/>
    <dgm:cxn modelId="{85CE13B8-2E98-48CF-AA9B-5E1263E89A21}" srcId="{325460B4-3D51-46A2-9BB9-8D643DF2230D}" destId="{D2305019-3949-4A98-83A9-61764DF66057}" srcOrd="0" destOrd="0" parTransId="{16561973-92FF-4DAF-B9EF-AF71A508A8A7}" sibTransId="{E2FE6BC4-C0E2-4A1E-B029-6DCD065DA122}"/>
    <dgm:cxn modelId="{BBC408B8-4D7C-4B3F-A732-69C96296D8C6}" type="presOf" srcId="{D817C495-243C-4624-80C4-EDBB4D48A6AE}" destId="{07EF359D-8FB7-4818-8428-12122E14A8AE}" srcOrd="1" destOrd="0" presId="urn:microsoft.com/office/officeart/2005/8/layout/matrix1"/>
    <dgm:cxn modelId="{8E33D548-F60B-4553-9357-2701A5D284AA}" type="presOf" srcId="{32D05A2B-1E54-4C77-9761-674BDEE1B3D4}" destId="{32A5EDD1-E521-4986-9E03-56B4EA2BC552}" srcOrd="1" destOrd="0" presId="urn:microsoft.com/office/officeart/2005/8/layout/matrix1"/>
    <dgm:cxn modelId="{339005AC-B476-4956-BC82-DB6C281E1BFA}" type="presOf" srcId="{32D05A2B-1E54-4C77-9761-674BDEE1B3D4}" destId="{FA2FA7A5-0267-4230-BFA4-7221AD7CA539}" srcOrd="0" destOrd="0" presId="urn:microsoft.com/office/officeart/2005/8/layout/matrix1"/>
    <dgm:cxn modelId="{1F16F9F9-9EE0-42EB-A8E9-BC3F01985230}" type="presOf" srcId="{325460B4-3D51-46A2-9BB9-8D643DF2230D}" destId="{3105FF1D-306F-46D4-928E-B99E51B88E29}" srcOrd="0" destOrd="0" presId="urn:microsoft.com/office/officeart/2005/8/layout/matrix1"/>
    <dgm:cxn modelId="{6FF48EBE-C57B-43B6-8254-BC7EC7F42371}" srcId="{325460B4-3D51-46A2-9BB9-8D643DF2230D}" destId="{7F3DA4AB-10DF-4689-A4C7-9AE3F4F016FC}" srcOrd="3" destOrd="0" parTransId="{367287C0-C4C3-48C3-8234-2340DF64E33F}" sibTransId="{CC1F7F37-A0E2-47A2-96C2-223711F5F2BC}"/>
    <dgm:cxn modelId="{C9F952CC-C38A-4F64-9708-A3063941E5DA}" srcId="{325460B4-3D51-46A2-9BB9-8D643DF2230D}" destId="{D817C495-243C-4624-80C4-EDBB4D48A6AE}" srcOrd="2" destOrd="0" parTransId="{0877A94F-9E90-4CA3-BD54-4B9A9768B72C}" sibTransId="{205E34B4-CE80-4513-A5CE-BE80A63F2073}"/>
    <dgm:cxn modelId="{39BA54DF-686B-4905-B1E3-2720C5513415}" srcId="{325460B4-3D51-46A2-9BB9-8D643DF2230D}" destId="{32D05A2B-1E54-4C77-9761-674BDEE1B3D4}" srcOrd="1" destOrd="0" parTransId="{0BA1220A-BEBB-4610-B4B6-ED1EBC1A5605}" sibTransId="{267699B8-E7D7-4A22-BD62-EDCB20040464}"/>
    <dgm:cxn modelId="{B3180E10-9111-4B2C-9B80-73B182B6C8FF}" type="presParOf" srcId="{13E6BB1C-414C-4EA8-B5BD-6DF61F9844A4}" destId="{BD725971-19C0-492A-9D6A-7FDACF73BD7B}" srcOrd="0" destOrd="0" presId="urn:microsoft.com/office/officeart/2005/8/layout/matrix1"/>
    <dgm:cxn modelId="{32B4CD9B-6037-4B1C-820C-7B0C85B9CD4B}" type="presParOf" srcId="{BD725971-19C0-492A-9D6A-7FDACF73BD7B}" destId="{5555A425-19C2-4737-B588-6F0CA49DC83E}" srcOrd="0" destOrd="0" presId="urn:microsoft.com/office/officeart/2005/8/layout/matrix1"/>
    <dgm:cxn modelId="{1EA5ADC6-8877-41EC-B1C4-BD5C5D6739C5}" type="presParOf" srcId="{BD725971-19C0-492A-9D6A-7FDACF73BD7B}" destId="{584B32A4-2A35-4F7F-9E66-5E8A8CBC46F5}" srcOrd="1" destOrd="0" presId="urn:microsoft.com/office/officeart/2005/8/layout/matrix1"/>
    <dgm:cxn modelId="{D4C183B3-394B-4F7B-926F-918EBE701F08}" type="presParOf" srcId="{BD725971-19C0-492A-9D6A-7FDACF73BD7B}" destId="{FA2FA7A5-0267-4230-BFA4-7221AD7CA539}" srcOrd="2" destOrd="0" presId="urn:microsoft.com/office/officeart/2005/8/layout/matrix1"/>
    <dgm:cxn modelId="{CF84A2B5-2EF4-430E-A0B4-574570549BA2}" type="presParOf" srcId="{BD725971-19C0-492A-9D6A-7FDACF73BD7B}" destId="{32A5EDD1-E521-4986-9E03-56B4EA2BC552}" srcOrd="3" destOrd="0" presId="urn:microsoft.com/office/officeart/2005/8/layout/matrix1"/>
    <dgm:cxn modelId="{8EB1DF51-2654-44D9-98D1-E3469868C8D3}" type="presParOf" srcId="{BD725971-19C0-492A-9D6A-7FDACF73BD7B}" destId="{37470C29-DBC0-4440-A7B1-49112D4C685F}" srcOrd="4" destOrd="0" presId="urn:microsoft.com/office/officeart/2005/8/layout/matrix1"/>
    <dgm:cxn modelId="{A2C64990-DF32-4883-A57A-F7AD5A37E555}" type="presParOf" srcId="{BD725971-19C0-492A-9D6A-7FDACF73BD7B}" destId="{07EF359D-8FB7-4818-8428-12122E14A8AE}" srcOrd="5" destOrd="0" presId="urn:microsoft.com/office/officeart/2005/8/layout/matrix1"/>
    <dgm:cxn modelId="{482A9061-C77E-4720-B442-371BAB6D25AF}" type="presParOf" srcId="{BD725971-19C0-492A-9D6A-7FDACF73BD7B}" destId="{E74C5DC3-3E5C-4EFF-9BBC-995829B8A652}" srcOrd="6" destOrd="0" presId="urn:microsoft.com/office/officeart/2005/8/layout/matrix1"/>
    <dgm:cxn modelId="{8CC6C5D2-5553-4FC3-884A-555EB4D9F753}" type="presParOf" srcId="{BD725971-19C0-492A-9D6A-7FDACF73BD7B}" destId="{B492885E-77FB-4A6A-B92A-B0B57A3A0139}" srcOrd="7" destOrd="0" presId="urn:microsoft.com/office/officeart/2005/8/layout/matrix1"/>
    <dgm:cxn modelId="{3DDDACFE-9889-4F25-B418-0CADB9864285}" type="presParOf" srcId="{13E6BB1C-414C-4EA8-B5BD-6DF61F9844A4}" destId="{3105FF1D-306F-46D4-928E-B99E51B88E29}" srcOrd="1" destOrd="0" presId="urn:microsoft.com/office/officeart/2005/8/layout/matrix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GB"/>
          </a:p>
        </p:txBody>
      </p:sp>
      <p:sp>
        <p:nvSpPr>
          <p:cNvPr id="103427"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103428" name="Rectangle 4"/>
          <p:cNvSpPr>
            <a:spLocks noGrp="1" noChangeArrowheads="1"/>
          </p:cNvSpPr>
          <p:nvPr>
            <p:ph type="ftr" sz="quarter" idx="2"/>
          </p:nvPr>
        </p:nvSpPr>
        <p:spPr bwMode="auto">
          <a:xfrm>
            <a:off x="0" y="9429750"/>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GB"/>
          </a:p>
        </p:txBody>
      </p:sp>
      <p:sp>
        <p:nvSpPr>
          <p:cNvPr id="103429" name="Rectangle 5"/>
          <p:cNvSpPr>
            <a:spLocks noGrp="1" noChangeArrowheads="1"/>
          </p:cNvSpPr>
          <p:nvPr>
            <p:ph type="sldNum" sz="quarter" idx="3"/>
          </p:nvPr>
        </p:nvSpPr>
        <p:spPr bwMode="auto">
          <a:xfrm>
            <a:off x="3843338" y="9429750"/>
            <a:ext cx="293846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342E6163-3A51-443F-91A9-BC03D13D91F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pPr>
              <a:defRPr/>
            </a:pPr>
            <a:endParaRPr lang="en-GB"/>
          </a:p>
        </p:txBody>
      </p:sp>
      <p:sp>
        <p:nvSpPr>
          <p:cNvPr id="5123"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GB"/>
          </a:p>
        </p:txBody>
      </p:sp>
      <p:sp>
        <p:nvSpPr>
          <p:cNvPr id="61444"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4875" y="4714875"/>
            <a:ext cx="49720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29750"/>
            <a:ext cx="293846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pPr>
              <a:defRPr/>
            </a:pPr>
            <a:endParaRPr lang="en-GB"/>
          </a:p>
        </p:txBody>
      </p:sp>
      <p:sp>
        <p:nvSpPr>
          <p:cNvPr id="5127" name="Rectangle 7"/>
          <p:cNvSpPr>
            <a:spLocks noGrp="1" noChangeArrowheads="1"/>
          </p:cNvSpPr>
          <p:nvPr>
            <p:ph type="sldNum" sz="quarter" idx="5"/>
          </p:nvPr>
        </p:nvSpPr>
        <p:spPr bwMode="auto">
          <a:xfrm>
            <a:off x="3843338" y="9429750"/>
            <a:ext cx="293846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ABE47C63-4A4A-4715-ABE5-0C9F55194E2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1E1DF07-0312-4165-8775-C89206B155F9}" type="slidenum">
              <a:rPr lang="en-GB" smtClean="0"/>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2C2BAF0E-E21D-4A4A-8968-6418D7883A94}" type="slidenum">
              <a:rPr lang="en-GB" smtClean="0"/>
              <a:pPr/>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6411500-1978-4E87-B355-4932E13075D1}"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smtClean="0"/>
          </a:p>
        </p:txBody>
      </p:sp>
      <p:sp>
        <p:nvSpPr>
          <p:cNvPr id="78852" name="Slide Number Placeholder 3"/>
          <p:cNvSpPr>
            <a:spLocks noGrp="1"/>
          </p:cNvSpPr>
          <p:nvPr>
            <p:ph type="sldNum" sz="quarter" idx="5"/>
          </p:nvPr>
        </p:nvSpPr>
        <p:spPr>
          <a:noFill/>
        </p:spPr>
        <p:txBody>
          <a:bodyPr/>
          <a:lstStyle/>
          <a:p>
            <a:fld id="{61B84D8E-A6F9-448E-AB6C-6B461C3522E6}" type="slidenum">
              <a:rPr lang="en-GB" smtClean="0"/>
              <a:pPr/>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Slide Number Placeholder 3"/>
          <p:cNvSpPr>
            <a:spLocks noGrp="1"/>
          </p:cNvSpPr>
          <p:nvPr>
            <p:ph type="sldNum" sz="quarter" idx="5"/>
          </p:nvPr>
        </p:nvSpPr>
        <p:spPr>
          <a:noFill/>
        </p:spPr>
        <p:txBody>
          <a:bodyPr/>
          <a:lstStyle/>
          <a:p>
            <a:fld id="{77BA550F-9A6E-4F49-9DD4-7CFB8DAA00F0}" type="slidenum">
              <a:rPr lang="en-GB" smtClean="0"/>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D058AAB5-3BB9-4F5B-AEB1-2CBAE4F69BB7}" type="slidenum">
              <a:rPr lang="en-GB" smtClean="0"/>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CCC8110C-C8FD-475E-82A6-E28C0916F597}" type="slidenum">
              <a:rPr lang="en-GB" smtClean="0"/>
              <a:pPr/>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7A704651-FABA-40C9-B499-ABDACEC2FDCC}" type="slidenum">
              <a:rPr lang="en-GB" smtClean="0"/>
              <a:pPr/>
              <a:t>17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84F31980-C269-4B4F-A674-5B7BC880F755}" type="slidenum">
              <a:rPr lang="en-GB" smtClean="0"/>
              <a:pPr/>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63553F-7372-4F4F-BDB9-F7184022823D}"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1B64399B-AF11-42B5-80DE-55D759A0BACF}" type="slidenum">
              <a:rPr lang="en-GB" smtClean="0"/>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A788962-7749-4DC8-9649-8AFB938A42F5}"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6411500-1978-4E87-B355-4932E13075D1}"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690F3C8B-680B-49F2-A015-4B1F964AC307}" type="slidenum">
              <a:rPr lang="en-GB" smtClean="0"/>
              <a:pPr/>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2F59CA29-663E-4F02-9B8C-85B73E8FFE5D}" type="slidenum">
              <a:rPr lang="en-GB" smtClean="0"/>
              <a:pPr/>
              <a:t>23</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GB" smtClean="0"/>
              <a:t>Bacteria – potential pathogenic micro-organism (PsA, HI, SA, SP, MC) or CFU </a:t>
            </a:r>
            <a:r>
              <a:rPr lang="en-GB" smtClean="0">
                <a:latin typeface="Tahoma" pitchFamily="34" charset="0"/>
                <a:cs typeface="Tahoma" pitchFamily="34" charset="0"/>
              </a:rPr>
              <a:t>≥ 10</a:t>
            </a:r>
            <a:r>
              <a:rPr lang="en-GB" baseline="30000" smtClean="0">
                <a:latin typeface="Tahoma" pitchFamily="34" charset="0"/>
                <a:cs typeface="Tahoma" pitchFamily="34" charset="0"/>
              </a:rPr>
              <a:t>7</a:t>
            </a:r>
          </a:p>
          <a:p>
            <a:r>
              <a:rPr lang="en-GB" smtClean="0">
                <a:latin typeface="Tahoma" pitchFamily="34" charset="0"/>
                <a:cs typeface="Tahoma" pitchFamily="34" charset="0"/>
              </a:rPr>
              <a:t>Sputum markers – dashed</a:t>
            </a:r>
          </a:p>
          <a:p>
            <a:r>
              <a:rPr lang="en-GB" smtClean="0">
                <a:latin typeface="Tahoma" pitchFamily="34" charset="0"/>
                <a:cs typeface="Tahoma" pitchFamily="34" charset="0"/>
              </a:rPr>
              <a:t>Serum Markers - not dashed</a:t>
            </a:r>
          </a:p>
          <a:p>
            <a:r>
              <a:rPr lang="en-GB" smtClean="0">
                <a:latin typeface="Tahoma" pitchFamily="34" charset="0"/>
                <a:cs typeface="Tahoma" pitchFamily="34" charset="0"/>
              </a:rPr>
              <a:t>Differentially expressed markers plotted only</a:t>
            </a:r>
          </a:p>
          <a:p>
            <a:r>
              <a:rPr lang="en-GB" smtClean="0">
                <a:latin typeface="Tahoma" pitchFamily="34" charset="0"/>
                <a:cs typeface="Tahoma" pitchFamily="34" charset="0"/>
              </a:rPr>
              <a:t>Descending order</a:t>
            </a:r>
          </a:p>
          <a:p>
            <a:endParaRPr lang="en-GB" smtClean="0">
              <a:latin typeface="Tahoma" pitchFamily="34" charset="0"/>
              <a:cs typeface="Tahoma" pitchFamily="34" charset="0"/>
            </a:endParaRPr>
          </a:p>
          <a:p>
            <a:r>
              <a:rPr lang="en-GB" smtClean="0">
                <a:latin typeface="Tahoma" pitchFamily="34" charset="0"/>
                <a:cs typeface="Tahoma" pitchFamily="34" charset="0"/>
              </a:rPr>
              <a:t>Sputum TCC – 0.74</a:t>
            </a:r>
          </a:p>
          <a:p>
            <a:r>
              <a:rPr lang="en-GB" smtClean="0">
                <a:latin typeface="Tahoma" pitchFamily="34" charset="0"/>
                <a:cs typeface="Tahoma" pitchFamily="34" charset="0"/>
              </a:rPr>
              <a:t>Sput Neut % - 0.81</a:t>
            </a:r>
          </a:p>
          <a:p>
            <a:r>
              <a:rPr lang="en-GB" smtClean="0">
                <a:latin typeface="Tahoma" pitchFamily="34" charset="0"/>
                <a:cs typeface="Tahoma" pitchFamily="34" charset="0"/>
              </a:rPr>
              <a:t>Serum IL6 – 0.67</a:t>
            </a:r>
          </a:p>
          <a:p>
            <a:r>
              <a:rPr lang="en-GB" smtClean="0">
                <a:latin typeface="Tahoma" pitchFamily="34" charset="0"/>
                <a:cs typeface="Tahoma" pitchFamily="34" charset="0"/>
              </a:rPr>
              <a:t>Sput IL1b – 0.89</a:t>
            </a:r>
          </a:p>
          <a:p>
            <a:r>
              <a:rPr lang="en-GB" smtClean="0">
                <a:latin typeface="Tahoma" pitchFamily="34" charset="0"/>
                <a:cs typeface="Tahoma" pitchFamily="34" charset="0"/>
              </a:rPr>
              <a:t>Sput  TNFa – 0.86</a:t>
            </a:r>
          </a:p>
          <a:p>
            <a:r>
              <a:rPr lang="en-GB" smtClean="0">
                <a:latin typeface="Tahoma" pitchFamily="34" charset="0"/>
                <a:cs typeface="Tahoma" pitchFamily="34" charset="0"/>
              </a:rPr>
              <a:t>Sput MMP9 – 0.86</a:t>
            </a:r>
            <a:endParaRPr lang="en-GB" smtClean="0"/>
          </a:p>
        </p:txBody>
      </p:sp>
      <p:sp>
        <p:nvSpPr>
          <p:cNvPr id="80900" name="Slide Number Placeholder 3"/>
          <p:cNvSpPr>
            <a:spLocks noGrp="1"/>
          </p:cNvSpPr>
          <p:nvPr>
            <p:ph type="sldNum" sz="quarter" idx="5"/>
          </p:nvPr>
        </p:nvSpPr>
        <p:spPr>
          <a:noFill/>
        </p:spPr>
        <p:txBody>
          <a:bodyPr/>
          <a:lstStyle/>
          <a:p>
            <a:fld id="{777A5085-CA0F-43A3-9D71-D3C30DC49A20}" type="slidenum">
              <a:rPr lang="en-GB" smtClean="0"/>
              <a:pPr/>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EC9603A6-0957-4C44-A842-B4EA3A80B083}" type="slidenum">
              <a:rPr lang="en-GB" smtClean="0"/>
              <a:pPr/>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6411500-1978-4E87-B355-4932E13075D1}" type="slidenum">
              <a:rPr lang="en-GB" smtClean="0"/>
              <a:pPr>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690F3C8B-680B-49F2-A015-4B1F964AC307}" type="slidenum">
              <a:rPr lang="en-GB" smtClean="0"/>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6411500-1978-4E87-B355-4932E13075D1}" type="slidenum">
              <a:rPr lang="en-GB" smtClean="0"/>
              <a:pPr>
                <a:defRPr/>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D6411500-1978-4E87-B355-4932E13075D1}" type="slidenum">
              <a:rPr lang="en-GB" smtClean="0"/>
              <a:pPr>
                <a:defRPr/>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F40B485B-AA99-4596-BB36-BA9677A19C0F}" type="slidenum">
              <a:rPr lang="en-GB" smtClean="0"/>
              <a:pPr/>
              <a:t>30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dirty="0" smtClean="0"/>
              <a:t>Abstract. </a:t>
            </a:r>
            <a:endParaRPr lang="en-GB" dirty="0" smtClean="0"/>
          </a:p>
          <a:p>
            <a:r>
              <a:rPr lang="en-US" dirty="0" smtClean="0"/>
              <a:t>The airways diseases asthma and chronic obstructive pulmonary disease affect over 400 million people world-wide and cause considerable morbidity and mortality. Airways disease costs the European Union in excess of €56 billion per annum. Current therapies are inadequate and we do not have sufficient tools to predict disease progression or response to current or future therapies. </a:t>
            </a:r>
            <a:r>
              <a:rPr lang="en-GB" dirty="0" smtClean="0"/>
              <a:t>Our consortium, </a:t>
            </a:r>
            <a:r>
              <a:rPr lang="en-US" dirty="0" smtClean="0"/>
              <a:t>Airway Disease </a:t>
            </a:r>
            <a:r>
              <a:rPr lang="en-US" dirty="0" err="1" smtClean="0"/>
              <a:t>PRedicting</a:t>
            </a:r>
            <a:r>
              <a:rPr lang="en-US" dirty="0" smtClean="0"/>
              <a:t> Outcomes through Patient Specific Computational </a:t>
            </a:r>
            <a:r>
              <a:rPr lang="en-US" dirty="0" err="1" smtClean="0"/>
              <a:t>Modelling</a:t>
            </a:r>
            <a:r>
              <a:rPr lang="en-US" dirty="0" smtClean="0"/>
              <a:t> (</a:t>
            </a:r>
            <a:r>
              <a:rPr lang="en-GB" dirty="0" err="1" smtClean="0"/>
              <a:t>AirPROM</a:t>
            </a:r>
            <a:r>
              <a:rPr lang="en-GB" dirty="0" smtClean="0"/>
              <a:t>), </a:t>
            </a:r>
            <a:r>
              <a:rPr lang="en-US" dirty="0" smtClean="0"/>
              <a:t>brings together the </a:t>
            </a:r>
            <a:r>
              <a:rPr lang="en-US" dirty="0" err="1" smtClean="0"/>
              <a:t>exisiting</a:t>
            </a:r>
            <a:r>
              <a:rPr lang="en-US" dirty="0" smtClean="0"/>
              <a:t> clinical consortia (</a:t>
            </a:r>
            <a:r>
              <a:rPr lang="en-US" dirty="0" err="1" smtClean="0"/>
              <a:t>EvA</a:t>
            </a:r>
            <a:r>
              <a:rPr lang="en-US" dirty="0" smtClean="0"/>
              <a:t> FP7, U-BIOPRED IMI and BTS Severe Asthma), and expertise in physiology, radiology, image analysis, bioengineering, data harmonization, data security and ethics, computational modeling and systems biology. We shall develop an integrated multi-scale model building upon existing models. This airway model will be comprised of an integrated ‘micro-scale’ and ‘macro-scale’ airway model informed and validated by ‘</a:t>
            </a:r>
            <a:r>
              <a:rPr lang="en-US" dirty="0" err="1" smtClean="0"/>
              <a:t>omic</a:t>
            </a:r>
            <a:r>
              <a:rPr lang="en-US" dirty="0" smtClean="0"/>
              <a:t> data and </a:t>
            </a:r>
            <a:r>
              <a:rPr lang="en-US" i="1" dirty="0" smtClean="0"/>
              <a:t>ex vivo</a:t>
            </a:r>
            <a:r>
              <a:rPr lang="en-US" dirty="0" smtClean="0"/>
              <a:t> models at the genome-</a:t>
            </a:r>
            <a:r>
              <a:rPr lang="en-US" dirty="0" err="1" smtClean="0"/>
              <a:t>transcriptome</a:t>
            </a:r>
            <a:r>
              <a:rPr lang="en-US" dirty="0" smtClean="0"/>
              <a:t>-cell-tissue scale and by CT and functional MRI imaging coupled to detailed physiology at the tissue-organ scale </a:t>
            </a:r>
            <a:r>
              <a:rPr lang="en-US" dirty="0" err="1" smtClean="0"/>
              <a:t>utilising</a:t>
            </a:r>
            <a:r>
              <a:rPr lang="en-US" dirty="0" smtClean="0"/>
              <a:t> Europe’s largest airway disease cohort. Validation will be undertaken cross-</a:t>
            </a:r>
            <a:r>
              <a:rPr lang="en-US" dirty="0" err="1" smtClean="0"/>
              <a:t>sectionally</a:t>
            </a:r>
            <a:r>
              <a:rPr lang="en-US" dirty="0" smtClean="0"/>
              <a:t>, following interventions and after longitudinal follow-up to incorporate both spatial and temporal dimensions. </a:t>
            </a:r>
            <a:r>
              <a:rPr lang="en-US" dirty="0" err="1" smtClean="0"/>
              <a:t>AirPROM</a:t>
            </a:r>
            <a:r>
              <a:rPr lang="en-US" dirty="0" smtClean="0"/>
              <a:t> has a comprehensive data management platform and a well-developed </a:t>
            </a:r>
            <a:r>
              <a:rPr lang="en-US" dirty="0" err="1" smtClean="0"/>
              <a:t>ethico</a:t>
            </a:r>
            <a:r>
              <a:rPr lang="en-US" dirty="0" smtClean="0"/>
              <a:t>-legal framework. Critically, </a:t>
            </a:r>
            <a:r>
              <a:rPr lang="en-US" dirty="0" err="1" smtClean="0"/>
              <a:t>AirPROM</a:t>
            </a:r>
            <a:r>
              <a:rPr lang="en-US" dirty="0" smtClean="0"/>
              <a:t> has an extensive exploitation plan, involving at its inception and throughout its evolution those that will ‘develop’ and ‘use’ the technologies emerging from this project. </a:t>
            </a:r>
            <a:r>
              <a:rPr lang="en-GB" dirty="0" err="1" smtClean="0"/>
              <a:t>AirPROM</a:t>
            </a:r>
            <a:r>
              <a:rPr lang="en-GB" dirty="0" smtClean="0"/>
              <a:t> therefore will bridge the critical gaps in our clinical management of airways disease, by providing validated models to predict disease progression and response to treatment and the platform to translate these patient-specific tools, so as to pave the way to improved, personalised management of airways disease.</a:t>
            </a:r>
          </a:p>
          <a:p>
            <a:endParaRPr lang="en-GB" dirty="0"/>
          </a:p>
        </p:txBody>
      </p:sp>
      <p:sp>
        <p:nvSpPr>
          <p:cNvPr id="4" name="Slide Number Placeholder 3"/>
          <p:cNvSpPr>
            <a:spLocks noGrp="1"/>
          </p:cNvSpPr>
          <p:nvPr>
            <p:ph type="sldNum" sz="quarter" idx="10"/>
          </p:nvPr>
        </p:nvSpPr>
        <p:spPr/>
        <p:txBody>
          <a:bodyPr/>
          <a:lstStyle/>
          <a:p>
            <a:fld id="{B6FB7230-F473-41E6-BE25-2017E5E8B16C}" type="slidenum">
              <a:rPr lang="en-GB" smtClean="0"/>
              <a:pPr/>
              <a:t>4</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8F978F1-21C0-46CB-A2DD-D678907CBDD4}"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2 metric of diffusion can be measured: short range and long range ADC.</a:t>
            </a:r>
          </a:p>
          <a:p>
            <a:pPr>
              <a:spcBef>
                <a:spcPct val="0"/>
              </a:spcBef>
            </a:pPr>
            <a:r>
              <a:rPr lang="en-GB" smtClean="0"/>
              <a:t>The clinical interpretation of short range ADC is well established in both animal models studies and human studies. In contrast the anatomic correlates of long range ADC are poorly understood, this metric is probably a function of alveolar interconnectivity and may also encorporate information about the alveolar duct.</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E59997-5AAE-4860-8D44-A0E06DFFAFB5}" type="slidenum">
              <a:rPr lang="en-GB"/>
              <a:pPr fontAlgn="base">
                <a:spcBef>
                  <a:spcPct val="0"/>
                </a:spcBef>
                <a:spcAft>
                  <a:spcPct val="0"/>
                </a:spcAft>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A788962-7749-4DC8-9649-8AFB938A42F5}" type="slidenum">
              <a:rPr lang="en-GB" smtClean="0"/>
              <a:pPr>
                <a:defRPr/>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b="1" dirty="0" smtClean="0"/>
              <a:t>Framework:</a:t>
            </a:r>
            <a:r>
              <a:rPr lang="en-GB" dirty="0" smtClean="0"/>
              <a:t>  </a:t>
            </a:r>
          </a:p>
          <a:p>
            <a:r>
              <a:rPr lang="en-GB" dirty="0" smtClean="0"/>
              <a:t>One of the largest risks for this project is the failure of the models to integrate.  In order to mitigate this risk, the first phase of the project will be the establishment of a framework consisting of simplified versions of the existing models that are connected.  This framework will be established during the first 6 months of the project concurrently with the development of the knowledge management and project management infrastructure.  Mid-way through this period during the organizational meeting a central focus will be the development of the framework to optimise connectivity of the models across the scales.  </a:t>
            </a:r>
          </a:p>
          <a:p>
            <a:r>
              <a:rPr lang="en-GB" b="1" dirty="0" smtClean="0"/>
              <a:t> </a:t>
            </a:r>
            <a:endParaRPr lang="en-GB" dirty="0" smtClean="0"/>
          </a:p>
          <a:p>
            <a:r>
              <a:rPr lang="en-GB" b="1" dirty="0" smtClean="0"/>
              <a:t>Iterative cycle #1:</a:t>
            </a:r>
            <a:r>
              <a:rPr lang="en-GB" dirty="0" smtClean="0"/>
              <a:t>  The work will then enter into a series of iterative cycles that will work to develop further detail in the models and strengthening their integration.   This first cycle will concentrate on strengthening the integration between the molecular and cellular level [WP3] and the tissue to organ level [WP4-6, 8].  During this initial cycle the results of high dimensional analyses and detailed lung function and imaging [WP1,2]  will be used to inform the patient-specific models and with the resulting model extensions being used to plan the validation that will occur in the second iterative cycle. This will include deep sequencing of select phenotypes in familial clusters.  The extensions for each model will be evaluated for their contribution to the individual model with attention to their potential to further integrate the multiple scales.  Towards the conclusion of this cycle, the consortium partners will meet in a two day workshop where the models of the different scales are discussed and plans for how to integrate them decided with focus on integration both up and down the scales. The discussions of the workshop will be carried forward in WP 8 to create the first cycle patient-specific model. In the same iterative cycle the existing </a:t>
            </a:r>
            <a:r>
              <a:rPr lang="en-GB" i="1" dirty="0" smtClean="0"/>
              <a:t>ex vivo</a:t>
            </a:r>
            <a:r>
              <a:rPr lang="en-GB" dirty="0" smtClean="0"/>
              <a:t> and </a:t>
            </a:r>
            <a:r>
              <a:rPr lang="en-GB" i="1" dirty="0" smtClean="0"/>
              <a:t>in </a:t>
            </a:r>
            <a:r>
              <a:rPr lang="en-GB" i="1" dirty="0" err="1" smtClean="0"/>
              <a:t>silico</a:t>
            </a:r>
            <a:r>
              <a:rPr lang="en-GB" dirty="0" smtClean="0"/>
              <a:t> models will be extended and the CFD platform optimised towards high-throughput automation. </a:t>
            </a:r>
          </a:p>
          <a:p>
            <a:r>
              <a:rPr lang="en-GB" b="1" dirty="0" smtClean="0"/>
              <a:t> </a:t>
            </a:r>
            <a:endParaRPr lang="en-GB" dirty="0" smtClean="0"/>
          </a:p>
          <a:p>
            <a:r>
              <a:rPr lang="en-GB" b="1" dirty="0" err="1" smtClean="0"/>
              <a:t>Interative</a:t>
            </a:r>
            <a:r>
              <a:rPr lang="en-GB" b="1" dirty="0" smtClean="0"/>
              <a:t> cycle #2:</a:t>
            </a:r>
            <a:r>
              <a:rPr lang="en-GB" dirty="0" smtClean="0"/>
              <a:t>   The second iterative cycle will then see the further integration across all scales molecular to cellular, cellular to tissue, and tissue to organ. Deep sequencing of RNA and DNA analysis will be undertaken to further inform and validate the models.  Platform technologies and experimental models will be further developed. Again prior to the development of the 2</a:t>
            </a:r>
            <a:r>
              <a:rPr lang="en-GB" baseline="30000" dirty="0" smtClean="0"/>
              <a:t>nd</a:t>
            </a:r>
            <a:r>
              <a:rPr lang="en-GB" dirty="0" smtClean="0"/>
              <a:t> cycle patient-specific model a workshop will be held to discuss model integration and results of validations.</a:t>
            </a:r>
          </a:p>
          <a:p>
            <a:r>
              <a:rPr lang="en-GB" b="1" dirty="0" smtClean="0"/>
              <a:t> </a:t>
            </a:r>
            <a:endParaRPr lang="en-GB" dirty="0" smtClean="0"/>
          </a:p>
          <a:p>
            <a:r>
              <a:rPr lang="en-GB" b="1" dirty="0" smtClean="0"/>
              <a:t>Iterative cycle # 3:</a:t>
            </a:r>
            <a:r>
              <a:rPr lang="en-GB" dirty="0" smtClean="0"/>
              <a:t>  Further refinement and validation will be undertaken in the third iterative cycle to provide a validated predictive patient-specific model. </a:t>
            </a:r>
          </a:p>
          <a:p>
            <a:endParaRPr lang="en-GB" dirty="0"/>
          </a:p>
        </p:txBody>
      </p:sp>
      <p:sp>
        <p:nvSpPr>
          <p:cNvPr id="4" name="Slide Number Placeholder 3"/>
          <p:cNvSpPr>
            <a:spLocks noGrp="1"/>
          </p:cNvSpPr>
          <p:nvPr>
            <p:ph type="sldNum" sz="quarter" idx="10"/>
          </p:nvPr>
        </p:nvSpPr>
        <p:spPr/>
        <p:txBody>
          <a:bodyPr/>
          <a:lstStyle/>
          <a:p>
            <a:fld id="{B6FB7230-F473-41E6-BE25-2017E5E8B16C}" type="slidenum">
              <a:rPr lang="en-GB" smtClean="0"/>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2 metric of diffusion can be measured: short range and long range ADC.</a:t>
            </a:r>
          </a:p>
          <a:p>
            <a:pPr>
              <a:spcBef>
                <a:spcPct val="0"/>
              </a:spcBef>
            </a:pPr>
            <a:r>
              <a:rPr lang="en-GB" smtClean="0"/>
              <a:t>The clinical interpretation of short range ADC is well established in both animal models studies and human studies. In contrast the anatomic correlates of long range ADC are poorly understood, this metric is probably a function of alveolar interconnectivity and may also encorporate information about the alveolar duct.</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E59997-5AAE-4860-8D44-A0E06DFFAFB5}" type="slidenum">
              <a:rPr lang="en-GB"/>
              <a:pPr fontAlgn="base">
                <a:spcBef>
                  <a:spcPct val="0"/>
                </a:spcBef>
                <a:spcAft>
                  <a:spcPct val="0"/>
                </a:spcAft>
              </a:pPr>
              <a:t>35</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endParaRPr lang="en-GB" dirty="0"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C5AC45-4869-4D27-9E63-95CEB5351757}" type="slidenum">
              <a:rPr lang="en-GB"/>
              <a:pPr fontAlgn="base">
                <a:spcBef>
                  <a:spcPct val="0"/>
                </a:spcBef>
                <a:spcAft>
                  <a:spcPct val="0"/>
                </a:spcAft>
              </a:pPr>
              <a:t>36</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BCC3431-AB78-47BE-93D9-F03BC1631A35}" type="slidenum">
              <a:rPr lang="en-GB" smtClean="0"/>
              <a:pPr>
                <a:defRPr/>
              </a:pPr>
              <a:t>37</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65540" name="Slide Number Placeholder 3"/>
          <p:cNvSpPr>
            <a:spLocks noGrp="1"/>
          </p:cNvSpPr>
          <p:nvPr>
            <p:ph type="sldNum" sz="quarter" idx="4294967295"/>
          </p:nvPr>
        </p:nvSpPr>
        <p:spPr bwMode="auto">
          <a:xfrm>
            <a:off x="3841083" y="9428427"/>
            <a:ext cx="2939334" cy="496646"/>
          </a:xfrm>
          <a:prstGeom prst="rect">
            <a:avLst/>
          </a:prstGeom>
          <a:noFill/>
          <a:ln>
            <a:miter lim="800000"/>
            <a:headEnd/>
            <a:tailEnd/>
          </a:ln>
        </p:spPr>
        <p:txBody>
          <a:bodyPr lIns="95558" tIns="47780" rIns="95558" bIns="47780"/>
          <a:lstStyle/>
          <a:p>
            <a:fld id="{0E4DF08E-D175-4022-B4EA-6A8DD344313B}" type="slidenum">
              <a:rPr lang="en-GB">
                <a:ea typeface="msgothic" charset="0"/>
                <a:cs typeface="msgothic" charset="0"/>
              </a:rPr>
              <a:pPr/>
              <a:t>38</a:t>
            </a:fld>
            <a:endParaRPr lang="en-GB">
              <a:ea typeface="msgothic" charset="0"/>
              <a:cs typeface="ms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1A788962-7749-4DC8-9649-8AFB938A42F5}" type="slidenum">
              <a:rPr lang="en-GB" smtClean="0"/>
              <a:pPr>
                <a:defRPr/>
              </a:pPr>
              <a:t>39</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GB" b="1" dirty="0" smtClean="0"/>
              <a:t>Framework:</a:t>
            </a:r>
            <a:r>
              <a:rPr lang="en-GB" dirty="0" smtClean="0"/>
              <a:t>  </a:t>
            </a:r>
          </a:p>
          <a:p>
            <a:pPr fontAlgn="auto">
              <a:spcBef>
                <a:spcPts val="0"/>
              </a:spcBef>
              <a:spcAft>
                <a:spcPts val="0"/>
              </a:spcAft>
              <a:defRPr/>
            </a:pPr>
            <a:r>
              <a:rPr lang="en-GB" dirty="0" smtClean="0"/>
              <a:t>One of the largest risks for this project is the failure of the models to integrate.  In order to mitigate this risk, the first phase of the project will be the establishment of a framework consisting of simplified versions of the existing models that are connected.  This framework will be established during the first 6 months of the project concurrently with the development of the knowledge management and project management infrastructure.  Mid-way through this period during the organizational meeting a central focus will be the development of the framework to optimise connectivity of the models across the scales.  </a:t>
            </a:r>
          </a:p>
          <a:p>
            <a:pPr fontAlgn="auto">
              <a:spcBef>
                <a:spcPts val="0"/>
              </a:spcBef>
              <a:spcAft>
                <a:spcPts val="0"/>
              </a:spcAft>
              <a:defRPr/>
            </a:pPr>
            <a:r>
              <a:rPr lang="en-GB" b="1" dirty="0" smtClean="0"/>
              <a:t> </a:t>
            </a:r>
            <a:endParaRPr lang="en-GB" dirty="0" smtClean="0"/>
          </a:p>
          <a:p>
            <a:pPr fontAlgn="auto">
              <a:spcBef>
                <a:spcPts val="0"/>
              </a:spcBef>
              <a:spcAft>
                <a:spcPts val="0"/>
              </a:spcAft>
              <a:defRPr/>
            </a:pPr>
            <a:r>
              <a:rPr lang="en-GB" b="1" dirty="0" smtClean="0"/>
              <a:t>Iterative cycle #1:</a:t>
            </a:r>
            <a:r>
              <a:rPr lang="en-GB" dirty="0" smtClean="0"/>
              <a:t>  The work will then enter into a series of iterative cycles that will work to develop further detail in the models and strengthening their integration.   This first cycle will concentrate on strengthening the integration between the molecular and cellular level [WP3] and the tissue to organ level [WP4-6, 8].  During this initial cycle the results of high dimensional analyses and detailed lung function and imaging [WP1,2]  will be used to inform the patient-specific models and with the resulting model extensions being used to plan the validation that will occur in the second iterative cycle. This will include deep sequencing of select phenotypes in familial clusters.  The extensions for each model will be evaluated for their contribution to the individual model with attention to their potential to further integrate the multiple scales.  Towards the conclusion of this cycle, the consortium partners will meet in a two day workshop where the models of the different scales are discussed and plans for how to integrate them decided with focus on integration both up and down the scales. The discussions of the workshop will be carried forward in WP 8 to create the first cycle patient-specific model. In the same iterative cycle the existing </a:t>
            </a:r>
            <a:r>
              <a:rPr lang="en-GB" i="1" dirty="0" smtClean="0"/>
              <a:t>ex vivo</a:t>
            </a:r>
            <a:r>
              <a:rPr lang="en-GB" dirty="0" smtClean="0"/>
              <a:t> and </a:t>
            </a:r>
            <a:r>
              <a:rPr lang="en-GB" i="1" dirty="0" smtClean="0"/>
              <a:t>in </a:t>
            </a:r>
            <a:r>
              <a:rPr lang="en-GB" i="1" dirty="0" err="1" smtClean="0"/>
              <a:t>silico</a:t>
            </a:r>
            <a:r>
              <a:rPr lang="en-GB" dirty="0" smtClean="0"/>
              <a:t> models will be extended and the CFD platform optimised towards high-throughput automation. </a:t>
            </a:r>
          </a:p>
          <a:p>
            <a:pPr fontAlgn="auto">
              <a:spcBef>
                <a:spcPts val="0"/>
              </a:spcBef>
              <a:spcAft>
                <a:spcPts val="0"/>
              </a:spcAft>
              <a:defRPr/>
            </a:pPr>
            <a:r>
              <a:rPr lang="en-GB" b="1" dirty="0" smtClean="0"/>
              <a:t> </a:t>
            </a:r>
            <a:endParaRPr lang="en-GB" dirty="0" smtClean="0"/>
          </a:p>
          <a:p>
            <a:pPr fontAlgn="auto">
              <a:spcBef>
                <a:spcPts val="0"/>
              </a:spcBef>
              <a:spcAft>
                <a:spcPts val="0"/>
              </a:spcAft>
              <a:defRPr/>
            </a:pPr>
            <a:r>
              <a:rPr lang="en-GB" b="1" dirty="0" err="1" smtClean="0"/>
              <a:t>Interative</a:t>
            </a:r>
            <a:r>
              <a:rPr lang="en-GB" b="1" dirty="0" smtClean="0"/>
              <a:t> cycle #2:</a:t>
            </a:r>
            <a:r>
              <a:rPr lang="en-GB" dirty="0" smtClean="0"/>
              <a:t>   The second iterative cycle will then see the further integration across all scales molecular to cellular, cellular to tissue, and tissue to organ. Deep sequencing of RNA and DNA analysis will be undertaken to further inform and validate the models.  Platform technologies and experimental models will be further developed. Again prior to the development of the 2</a:t>
            </a:r>
            <a:r>
              <a:rPr lang="en-GB" baseline="30000" dirty="0" smtClean="0"/>
              <a:t>nd</a:t>
            </a:r>
            <a:r>
              <a:rPr lang="en-GB" dirty="0" smtClean="0"/>
              <a:t> cycle patient-specific model a workshop will be held to discuss model integration and results of validations.</a:t>
            </a:r>
          </a:p>
          <a:p>
            <a:pPr fontAlgn="auto">
              <a:spcBef>
                <a:spcPts val="0"/>
              </a:spcBef>
              <a:spcAft>
                <a:spcPts val="0"/>
              </a:spcAft>
              <a:defRPr/>
            </a:pPr>
            <a:r>
              <a:rPr lang="en-GB" b="1" dirty="0" smtClean="0"/>
              <a:t> </a:t>
            </a:r>
            <a:endParaRPr lang="en-GB" dirty="0" smtClean="0"/>
          </a:p>
          <a:p>
            <a:pPr fontAlgn="auto">
              <a:spcBef>
                <a:spcPts val="0"/>
              </a:spcBef>
              <a:spcAft>
                <a:spcPts val="0"/>
              </a:spcAft>
              <a:defRPr/>
            </a:pPr>
            <a:r>
              <a:rPr lang="en-GB" b="1" dirty="0" smtClean="0"/>
              <a:t>Iterative cycle # 3:</a:t>
            </a:r>
            <a:r>
              <a:rPr lang="en-GB" dirty="0" smtClean="0"/>
              <a:t>  Further refinement and validation will be undertaken in the third iterative cycle to provide a validated predictive patient-specific model. </a:t>
            </a:r>
          </a:p>
          <a:p>
            <a:pPr fontAlgn="auto">
              <a:spcBef>
                <a:spcPts val="0"/>
              </a:spcBef>
              <a:spcAft>
                <a:spcPts val="0"/>
              </a:spcAft>
              <a:defRPr/>
            </a:pPr>
            <a:endParaRPr lang="en-GB"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64DBF7-7BCC-4146-AE53-84E76F721DD1}" type="slidenum">
              <a:rPr lang="en-GB">
                <a:cs typeface="Arial" charset="0"/>
              </a:rPr>
              <a:pPr fontAlgn="base">
                <a:spcBef>
                  <a:spcPct val="0"/>
                </a:spcBef>
                <a:spcAft>
                  <a:spcPct val="0"/>
                </a:spcAft>
              </a:pPr>
              <a:t>40</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dirty="0" smtClean="0"/>
              <a:t>Abstract. </a:t>
            </a:r>
            <a:endParaRPr lang="en-GB" dirty="0" smtClean="0"/>
          </a:p>
          <a:p>
            <a:r>
              <a:rPr lang="en-US" dirty="0" smtClean="0"/>
              <a:t>The airways diseases asthma and chronic obstructive pulmonary disease affect over 400 million people world-wide and cause considerable morbidity and mortality. Airways disease costs the European Union in excess of €56 billion per annum. Current therapies are inadequate and we do not have sufficient tools to predict disease progression or response to current or future therapies. </a:t>
            </a:r>
            <a:r>
              <a:rPr lang="en-GB" dirty="0" smtClean="0"/>
              <a:t>Our consortium, </a:t>
            </a:r>
            <a:r>
              <a:rPr lang="en-US" dirty="0" smtClean="0"/>
              <a:t>Airway Disease </a:t>
            </a:r>
            <a:r>
              <a:rPr lang="en-US" dirty="0" err="1" smtClean="0"/>
              <a:t>PRedicting</a:t>
            </a:r>
            <a:r>
              <a:rPr lang="en-US" dirty="0" smtClean="0"/>
              <a:t> Outcomes through Patient Specific Computational </a:t>
            </a:r>
            <a:r>
              <a:rPr lang="en-US" dirty="0" err="1" smtClean="0"/>
              <a:t>Modelling</a:t>
            </a:r>
            <a:r>
              <a:rPr lang="en-US" dirty="0" smtClean="0"/>
              <a:t> (</a:t>
            </a:r>
            <a:r>
              <a:rPr lang="en-GB" dirty="0" err="1" smtClean="0"/>
              <a:t>AirPROM</a:t>
            </a:r>
            <a:r>
              <a:rPr lang="en-GB" dirty="0" smtClean="0"/>
              <a:t>), </a:t>
            </a:r>
            <a:r>
              <a:rPr lang="en-US" dirty="0" smtClean="0"/>
              <a:t>brings together the </a:t>
            </a:r>
            <a:r>
              <a:rPr lang="en-US" dirty="0" err="1" smtClean="0"/>
              <a:t>exisiting</a:t>
            </a:r>
            <a:r>
              <a:rPr lang="en-US" dirty="0" smtClean="0"/>
              <a:t> clinical consortia (</a:t>
            </a:r>
            <a:r>
              <a:rPr lang="en-US" dirty="0" err="1" smtClean="0"/>
              <a:t>EvA</a:t>
            </a:r>
            <a:r>
              <a:rPr lang="en-US" dirty="0" smtClean="0"/>
              <a:t> FP7, U-BIOPRED IMI and BTS Severe Asthma), and expertise in physiology, radiology, image analysis, bioengineering, data harmonization, data security and ethics, computational modeling and systems biology. We shall develop an integrated multi-scale model building upon existing models. This airway model will be comprised of an integrated ‘micro-scale’ and ‘macro-scale’ airway model informed and validated by ‘</a:t>
            </a:r>
            <a:r>
              <a:rPr lang="en-US" dirty="0" err="1" smtClean="0"/>
              <a:t>omic</a:t>
            </a:r>
            <a:r>
              <a:rPr lang="en-US" dirty="0" smtClean="0"/>
              <a:t> data and </a:t>
            </a:r>
            <a:r>
              <a:rPr lang="en-US" i="1" dirty="0" smtClean="0"/>
              <a:t>ex vivo</a:t>
            </a:r>
            <a:r>
              <a:rPr lang="en-US" dirty="0" smtClean="0"/>
              <a:t> models at the genome-</a:t>
            </a:r>
            <a:r>
              <a:rPr lang="en-US" dirty="0" err="1" smtClean="0"/>
              <a:t>transcriptome</a:t>
            </a:r>
            <a:r>
              <a:rPr lang="en-US" dirty="0" smtClean="0"/>
              <a:t>-cell-tissue scale and by CT and functional MRI imaging coupled to detailed physiology at the tissue-organ scale </a:t>
            </a:r>
            <a:r>
              <a:rPr lang="en-US" dirty="0" err="1" smtClean="0"/>
              <a:t>utilising</a:t>
            </a:r>
            <a:r>
              <a:rPr lang="en-US" dirty="0" smtClean="0"/>
              <a:t> Europe’s largest airway disease cohort. Validation will be undertaken cross-</a:t>
            </a:r>
            <a:r>
              <a:rPr lang="en-US" dirty="0" err="1" smtClean="0"/>
              <a:t>sectionally</a:t>
            </a:r>
            <a:r>
              <a:rPr lang="en-US" dirty="0" smtClean="0"/>
              <a:t>, following interventions and after longitudinal follow-up to incorporate both spatial and temporal dimensions. </a:t>
            </a:r>
            <a:r>
              <a:rPr lang="en-US" dirty="0" err="1" smtClean="0"/>
              <a:t>AirPROM</a:t>
            </a:r>
            <a:r>
              <a:rPr lang="en-US" dirty="0" smtClean="0"/>
              <a:t> has a comprehensive data management platform and a well-developed </a:t>
            </a:r>
            <a:r>
              <a:rPr lang="en-US" dirty="0" err="1" smtClean="0"/>
              <a:t>ethico</a:t>
            </a:r>
            <a:r>
              <a:rPr lang="en-US" dirty="0" smtClean="0"/>
              <a:t>-legal framework. Critically, </a:t>
            </a:r>
            <a:r>
              <a:rPr lang="en-US" dirty="0" err="1" smtClean="0"/>
              <a:t>AirPROM</a:t>
            </a:r>
            <a:r>
              <a:rPr lang="en-US" dirty="0" smtClean="0"/>
              <a:t> has an extensive exploitation plan, involving at its inception and throughout its evolution those that will ‘develop’ and ‘use’ the technologies emerging from this project. </a:t>
            </a:r>
            <a:r>
              <a:rPr lang="en-GB" dirty="0" err="1" smtClean="0"/>
              <a:t>AirPROM</a:t>
            </a:r>
            <a:r>
              <a:rPr lang="en-GB" dirty="0" smtClean="0"/>
              <a:t> therefore will bridge the critical gaps in our clinical management of airways disease, by providing validated models to predict disease progression and response to treatment and the platform to translate these patient-specific tools, so as to pave the way to improved, personalised management of airways disease.</a:t>
            </a:r>
          </a:p>
          <a:p>
            <a:endParaRPr lang="en-GB" dirty="0"/>
          </a:p>
        </p:txBody>
      </p:sp>
      <p:sp>
        <p:nvSpPr>
          <p:cNvPr id="4" name="Slide Number Placeholder 3"/>
          <p:cNvSpPr>
            <a:spLocks noGrp="1"/>
          </p:cNvSpPr>
          <p:nvPr>
            <p:ph type="sldNum" sz="quarter" idx="10"/>
          </p:nvPr>
        </p:nvSpPr>
        <p:spPr/>
        <p:txBody>
          <a:bodyPr/>
          <a:lstStyle/>
          <a:p>
            <a:fld id="{B6FB7230-F473-41E6-BE25-2017E5E8B16C}" type="slidenum">
              <a:rPr lang="en-GB" smtClean="0"/>
              <a:pPr/>
              <a:t>5</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B963553F-7372-4F4F-BDB9-F7184022823D}" type="slidenum">
              <a:rPr lang="en-GB" smtClean="0"/>
              <a:pPr>
                <a:defRPr/>
              </a:pPr>
              <a:t>41</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2 metric of diffusion can be measured: short range and long range ADC.</a:t>
            </a:r>
          </a:p>
          <a:p>
            <a:pPr>
              <a:spcBef>
                <a:spcPct val="0"/>
              </a:spcBef>
            </a:pPr>
            <a:r>
              <a:rPr lang="en-GB" smtClean="0"/>
              <a:t>The clinical interpretation of short range ADC is well established in both animal models studies and human studies. In contrast the anatomic correlates of long range ADC are poorly understood, this metric is probably a function of alveolar interconnectivity and may also encorporate information about the alveolar duct.</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E59997-5AAE-4860-8D44-A0E06DFFAFB5}" type="slidenum">
              <a:rPr lang="en-GB"/>
              <a:pPr fontAlgn="base">
                <a:spcBef>
                  <a:spcPct val="0"/>
                </a:spcBef>
                <a:spcAft>
                  <a:spcPct val="0"/>
                </a:spcAft>
              </a:pPr>
              <a:t>42</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5CDD4891-3B98-4E86-8B6D-5B0C1750FA61}" type="slidenum">
              <a:rPr lang="en-GB" smtClean="0"/>
              <a:pPr/>
              <a:t>43</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C162FBF-2918-4783-B771-5B53A066D7DA}" type="slidenum">
              <a:rPr lang="en-GB" smtClean="0"/>
              <a:pPr/>
              <a:t>44</a:t>
            </a:fld>
            <a:endParaRPr lang="en-GB"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87914360-CF1F-407B-81A1-8AFAB606582B}" type="slidenum">
              <a:rPr lang="en-GB" smtClean="0"/>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97649CD5-EEB8-4BED-A9F8-30CD81F4A437}" type="slidenum">
              <a:rPr lang="en-GB" smtClean="0"/>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6E4076B3-1FA1-4A64-BC0A-A3DFE3F4BB62}" type="slidenum">
              <a:rPr lang="en-GB" smtClean="0"/>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A83FA0CA-4F1C-4135-8D12-6EC7A8A14295}" type="slidenum">
              <a:rPr lang="en-GB" smtClean="0"/>
              <a:pPr/>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3E9EE44D-B938-4BF6-A779-9A93783857E5}" type="slidenum">
              <a:rPr lang="en-GB" smtClean="0"/>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722313" y="1225550"/>
            <a:ext cx="8421687" cy="1588"/>
          </a:xfrm>
          <a:prstGeom prst="line">
            <a:avLst/>
          </a:prstGeom>
          <a:noFill/>
          <a:ln w="57150">
            <a:solidFill>
              <a:srgbClr val="FF0000"/>
            </a:solidFill>
            <a:round/>
            <a:headEnd/>
            <a:tailEnd/>
          </a:ln>
          <a:effectLst/>
        </p:spPr>
        <p:txBody>
          <a:bodyPr wrap="none" anchor="ctr"/>
          <a:lstStyle/>
          <a:p>
            <a:pPr>
              <a:defRPr/>
            </a:pPr>
            <a:endParaRPr lang="en-GB"/>
          </a:p>
        </p:txBody>
      </p:sp>
      <p:sp>
        <p:nvSpPr>
          <p:cNvPr id="4" name="Line 4"/>
          <p:cNvSpPr>
            <a:spLocks noChangeShapeType="1"/>
          </p:cNvSpPr>
          <p:nvPr/>
        </p:nvSpPr>
        <p:spPr bwMode="auto">
          <a:xfrm>
            <a:off x="0" y="1225550"/>
            <a:ext cx="933450" cy="0"/>
          </a:xfrm>
          <a:prstGeom prst="line">
            <a:avLst/>
          </a:prstGeom>
          <a:noFill/>
          <a:ln w="57150">
            <a:solidFill>
              <a:srgbClr val="FF0000"/>
            </a:solidFill>
            <a:round/>
            <a:headEnd/>
            <a:tailEnd/>
          </a:ln>
          <a:effectLst/>
        </p:spPr>
        <p:txBody>
          <a:bodyPr wrap="none" anchor="ctr"/>
          <a:lstStyle/>
          <a:p>
            <a:pPr>
              <a:defRPr/>
            </a:pPr>
            <a:endParaRPr lang="en-GB"/>
          </a:p>
        </p:txBody>
      </p:sp>
      <p:sp>
        <p:nvSpPr>
          <p:cNvPr id="538626" name="Rectangle 2"/>
          <p:cNvSpPr>
            <a:spLocks noGrp="1" noChangeArrowheads="1"/>
          </p:cNvSpPr>
          <p:nvPr>
            <p:ph type="ctrTitle"/>
          </p:nvPr>
        </p:nvSpPr>
        <p:spPr>
          <a:xfrm>
            <a:off x="677863" y="2286000"/>
            <a:ext cx="7788275" cy="1828800"/>
          </a:xfrm>
        </p:spPr>
        <p:txBody>
          <a:bodyPr/>
          <a:lstStyle>
            <a:lvl1pPr algn="ctr">
              <a:lnSpc>
                <a:spcPct val="90000"/>
              </a:lnSpc>
              <a:defRPr sz="4100"/>
            </a:lvl1pPr>
          </a:lstStyle>
          <a:p>
            <a:r>
              <a:rPr lang="en-US" alt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38" y="260350"/>
            <a:ext cx="1846262" cy="5835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73150" y="260350"/>
            <a:ext cx="5386388"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073150" y="1579563"/>
            <a:ext cx="3616325" cy="451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841875" y="1579563"/>
            <a:ext cx="3616325" cy="4516437"/>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sposition personnalisée">
    <p:spTree>
      <p:nvGrpSpPr>
        <p:cNvPr id="1" name=""/>
        <p:cNvGrpSpPr/>
        <p:nvPr/>
      </p:nvGrpSpPr>
      <p:grpSpPr>
        <a:xfrm>
          <a:off x="0" y="0"/>
          <a:ext cx="0" cy="0"/>
          <a:chOff x="0" y="0"/>
          <a:chExt cx="0" cy="0"/>
        </a:xfrm>
      </p:grpSpPr>
      <p:pic>
        <p:nvPicPr>
          <p:cNvPr id="4" name="Image 3" descr="ERS_CORP_2.tif"/>
          <p:cNvPicPr>
            <a:picLocks noChangeAspect="1"/>
          </p:cNvPicPr>
          <p:nvPr userDrawn="1"/>
        </p:nvPicPr>
        <p:blipFill>
          <a:blip r:embed="rId2" cstate="print"/>
          <a:srcRect/>
          <a:stretch>
            <a:fillRect/>
          </a:stretch>
        </p:blipFill>
        <p:spPr bwMode="auto">
          <a:xfrm>
            <a:off x="0" y="-6350"/>
            <a:ext cx="9144000" cy="6870700"/>
          </a:xfrm>
          <a:prstGeom prst="rect">
            <a:avLst/>
          </a:prstGeom>
          <a:noFill/>
          <a:ln w="9525">
            <a:noFill/>
            <a:miter lim="800000"/>
            <a:headEnd/>
            <a:tailEnd/>
          </a:ln>
        </p:spPr>
      </p:pic>
      <p:sp>
        <p:nvSpPr>
          <p:cNvPr id="6" name="Sous-titre 2"/>
          <p:cNvSpPr>
            <a:spLocks noGrp="1"/>
          </p:cNvSpPr>
          <p:nvPr>
            <p:ph type="subTitle" idx="1"/>
          </p:nvPr>
        </p:nvSpPr>
        <p:spPr>
          <a:xfrm>
            <a:off x="457200" y="3581400"/>
            <a:ext cx="8229600" cy="952500"/>
          </a:xfrm>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lang="fr-FR" dirty="0"/>
          </a:p>
        </p:txBody>
      </p:sp>
      <p:sp>
        <p:nvSpPr>
          <p:cNvPr id="7" name="Titre 1"/>
          <p:cNvSpPr>
            <a:spLocks noGrp="1"/>
          </p:cNvSpPr>
          <p:nvPr>
            <p:ph type="title"/>
          </p:nvPr>
        </p:nvSpPr>
        <p:spPr>
          <a:xfrm>
            <a:off x="457200" y="1981200"/>
            <a:ext cx="8229600" cy="1143000"/>
          </a:xfrm>
        </p:spPr>
        <p:txBody>
          <a:bodyPr/>
          <a:lstStyle>
            <a:lvl1pPr>
              <a:defRPr sz="2800" cap="all">
                <a:solidFill>
                  <a:schemeClr val="bg1"/>
                </a:solidFill>
              </a:defRPr>
            </a:lvl1pPr>
          </a:lstStyle>
          <a:p>
            <a:r>
              <a:rPr lang="fr-CH" dirty="0" smtClean="0"/>
              <a:t>Cliquez et modifiez le titre</a:t>
            </a:r>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46E21E-2E2A-4707-83BF-56A151051B4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5B260-190E-49DC-98E8-BB72099F992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EB3E2E-76B0-451F-BAEA-94582318A79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CAF73-500D-4DB6-855B-63A235F974C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9B3D83-B2CE-42EE-805E-2D8C9D8AC99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4197C7-C597-43AF-9D61-3C791142E5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423BC9B-1926-4EEE-BAAB-2814AB90C55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BB88EE-547B-4336-AA8D-C7260A47E33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94034D-C120-499A-B524-6F4B537D5AF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568A1-885A-4572-87B7-16A7A150AF6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88DA4A-0A09-4E56-86CF-8DDDB535724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BFFEA-9A8C-4BA3-8EC3-8816F300243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6C7D13C-A2C6-4D3B-A466-842D4CC36B2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722313" y="1225550"/>
            <a:ext cx="8421687" cy="1588"/>
          </a:xfrm>
          <a:prstGeom prst="line">
            <a:avLst/>
          </a:prstGeom>
          <a:noFill/>
          <a:ln w="57150">
            <a:solidFill>
              <a:srgbClr val="FF0000"/>
            </a:solidFill>
            <a:round/>
            <a:headEnd/>
            <a:tailEnd/>
          </a:ln>
          <a:effectLst/>
        </p:spPr>
        <p:txBody>
          <a:bodyPr wrap="none" anchor="ctr"/>
          <a:lstStyle/>
          <a:p>
            <a:pPr>
              <a:defRPr/>
            </a:pPr>
            <a:endParaRPr lang="en-GB"/>
          </a:p>
        </p:txBody>
      </p:sp>
      <p:sp>
        <p:nvSpPr>
          <p:cNvPr id="4" name="Line 4"/>
          <p:cNvSpPr>
            <a:spLocks noChangeShapeType="1"/>
          </p:cNvSpPr>
          <p:nvPr/>
        </p:nvSpPr>
        <p:spPr bwMode="auto">
          <a:xfrm>
            <a:off x="0" y="1225550"/>
            <a:ext cx="933450" cy="0"/>
          </a:xfrm>
          <a:prstGeom prst="line">
            <a:avLst/>
          </a:prstGeom>
          <a:noFill/>
          <a:ln w="57150">
            <a:solidFill>
              <a:srgbClr val="FF0000"/>
            </a:solidFill>
            <a:round/>
            <a:headEnd/>
            <a:tailEnd/>
          </a:ln>
          <a:effectLst/>
        </p:spPr>
        <p:txBody>
          <a:bodyPr wrap="none" anchor="ctr"/>
          <a:lstStyle/>
          <a:p>
            <a:pPr>
              <a:defRPr/>
            </a:pPr>
            <a:endParaRPr lang="en-GB"/>
          </a:p>
        </p:txBody>
      </p:sp>
      <p:sp>
        <p:nvSpPr>
          <p:cNvPr id="766978" name="Rectangle 2"/>
          <p:cNvSpPr>
            <a:spLocks noGrp="1" noChangeArrowheads="1"/>
          </p:cNvSpPr>
          <p:nvPr>
            <p:ph type="ctrTitle"/>
          </p:nvPr>
        </p:nvSpPr>
        <p:spPr>
          <a:xfrm>
            <a:off x="677863" y="2286000"/>
            <a:ext cx="7788275" cy="1828800"/>
          </a:xfrm>
        </p:spPr>
        <p:txBody>
          <a:bodyPr/>
          <a:lstStyle>
            <a:lvl1pPr algn="ctr">
              <a:lnSpc>
                <a:spcPct val="90000"/>
              </a:lnSpc>
              <a:defRPr sz="4100"/>
            </a:lvl1pPr>
          </a:lstStyle>
          <a:p>
            <a:r>
              <a:rPr lang="en-US" alt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73150" y="1579563"/>
            <a:ext cx="3616325"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41875" y="1579563"/>
            <a:ext cx="3616325"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38" y="260350"/>
            <a:ext cx="1846262" cy="5835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73150" y="260350"/>
            <a:ext cx="5386388"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D26ECEF-91E5-460B-9914-E69AD4BFBC19}" type="datetimeFigureOut">
              <a:rPr lang="en-US"/>
              <a:pPr>
                <a:defRPr/>
              </a:pPr>
              <a:t>9/21/2012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A0DCF3-A99D-4CB5-BC76-0FC906E2C196}" type="slidenum">
              <a:rPr lang="en-GB"/>
              <a:pPr>
                <a:defRPr/>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BC7382A-111F-4B52-9333-EECD787E51D3}" type="datetimeFigureOut">
              <a:rPr lang="en-US"/>
              <a:pPr>
                <a:defRPr/>
              </a:pPr>
              <a:t>9/21/2012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6B8ED8-714B-4492-8B3D-9C08C06CBB58}"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73150" y="1579563"/>
            <a:ext cx="3616325"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41875" y="1579563"/>
            <a:ext cx="3616325"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45FF38-4351-4990-8B81-B7FEF26EBEE7}" type="datetimeFigureOut">
              <a:rPr lang="en-US"/>
              <a:pPr>
                <a:defRPr/>
              </a:pPr>
              <a:t>9/21/2012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9147C26-2A81-48AB-A1ED-3EB6A6D172BA}"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1FDE8B6-7C25-4C93-83AF-DF40FAFACAAE}" type="datetimeFigureOut">
              <a:rPr lang="en-US"/>
              <a:pPr>
                <a:defRPr/>
              </a:pPr>
              <a:t>9/21/2012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A974999-927B-4D05-B295-439C30053009}"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2D8071D-AE03-438D-8AC3-2A66E1F2F9CD}" type="datetimeFigureOut">
              <a:rPr lang="en-US"/>
              <a:pPr>
                <a:defRPr/>
              </a:pPr>
              <a:t>9/21/2012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6BC313F-C6C7-4F71-B36E-9FECA2FF0228}"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394E679-B30A-462F-8711-2B77D533446A}" type="datetimeFigureOut">
              <a:rPr lang="en-US"/>
              <a:pPr>
                <a:defRPr/>
              </a:pPr>
              <a:t>9/21/2012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1941DFD-25C1-4480-ADEF-56029D7A2A9E}"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2693DC-376B-4F34-95DC-12D486847743}" type="datetimeFigureOut">
              <a:rPr lang="en-US"/>
              <a:pPr>
                <a:defRPr/>
              </a:pPr>
              <a:t>9/21/2012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58A2F4E-ECED-40A0-8ED1-737A1BFA23FF}"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FF7DC0-F9B8-4358-ABF7-59A9A0D48E67}" type="datetimeFigureOut">
              <a:rPr lang="en-US"/>
              <a:pPr>
                <a:defRPr/>
              </a:pPr>
              <a:t>9/21/2012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F91EB52-DD84-4A93-910A-7F3D0B94A09E}"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FFD178-B8B8-47FF-8999-84A864C031F9}" type="datetimeFigureOut">
              <a:rPr lang="en-US"/>
              <a:pPr>
                <a:defRPr/>
              </a:pPr>
              <a:t>9/21/2012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0C3FC22-F248-4214-B1A7-F7A02CE44CAE}"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DB6895-F584-495C-BEC9-7938F932BFE6}" type="datetimeFigureOut">
              <a:rPr lang="en-US"/>
              <a:pPr>
                <a:defRPr/>
              </a:pPr>
              <a:t>9/21/2012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3B01B8-56BC-413A-8B1A-34753135DD2C}"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F9A43AC-5D30-40F7-825A-410E23C9B920}" type="datetimeFigureOut">
              <a:rPr lang="en-US"/>
              <a:pPr>
                <a:defRPr/>
              </a:pPr>
              <a:t>9/21/2012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705921-6388-4165-91DD-CE86EF8312BC}"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F5A50-B1D2-4FC1-8989-A60748F717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12BF8D-D1BA-4983-B8E5-0632D85A0432}"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85E22-4EBB-45DA-99B1-B1B815659F8A}"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0FDA0D-D831-411F-BD2E-80580017E06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93AD47-437E-4F27-8C04-AA97F46E1D4B}"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29946E-2065-4999-BCC0-20EDFE1E64C1}"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25613E-AE14-4953-B18C-698B7469FA9B}"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65FAB0-77E4-4222-A069-4C2FE7C422D6}"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C5F2FC-A901-467A-AB48-B74072DE79E5}"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F06D92-27D6-45B2-AF12-1C331DD48997}"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B2E02B-EC58-4DE9-B429-0419E94C76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336373-5877-4E08-8313-AEC42149B994}"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3CB694-489C-4581-B58E-4ABB5E5746F3}" type="datetimeFigureOut">
              <a:rPr lang="en-US" smtClean="0"/>
              <a:pPr/>
              <a:t>9/21/2012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CB694-489C-4581-B58E-4ABB5E5746F3}" type="datetimeFigureOut">
              <a:rPr lang="en-US" smtClean="0"/>
              <a:pPr/>
              <a:t>9/21/2012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CB694-489C-4581-B58E-4ABB5E5746F3}" type="datetimeFigureOut">
              <a:rPr lang="en-US" smtClean="0"/>
              <a:pPr/>
              <a:t>9/21/2012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3CB694-489C-4581-B58E-4ABB5E5746F3}" type="datetimeFigureOut">
              <a:rPr lang="en-US" smtClean="0"/>
              <a:pPr/>
              <a:t>9/21/2012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3CB694-489C-4581-B58E-4ABB5E5746F3}" type="datetimeFigureOut">
              <a:rPr lang="en-US" smtClean="0"/>
              <a:pPr/>
              <a:t>9/21/2012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3CB694-489C-4581-B58E-4ABB5E5746F3}" type="datetimeFigureOut">
              <a:rPr lang="en-US" smtClean="0"/>
              <a:pPr/>
              <a:t>9/21/2012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CB694-489C-4581-B58E-4ABB5E5746F3}" type="datetimeFigureOut">
              <a:rPr lang="en-US" smtClean="0"/>
              <a:pPr/>
              <a:t>9/21/2012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CB694-489C-4581-B58E-4ABB5E5746F3}" type="datetimeFigureOut">
              <a:rPr lang="en-US" smtClean="0"/>
              <a:pPr/>
              <a:t>9/21/2012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CB694-489C-4581-B58E-4ABB5E5746F3}" type="datetimeFigureOut">
              <a:rPr lang="en-US" smtClean="0"/>
              <a:pPr/>
              <a:t>9/21/2012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CB694-489C-4581-B58E-4ABB5E5746F3}" type="datetimeFigureOut">
              <a:rPr lang="en-US" smtClean="0"/>
              <a:pPr/>
              <a:t>9/21/2012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3CB694-489C-4581-B58E-4ABB5E5746F3}" type="datetimeFigureOut">
              <a:rPr lang="en-US" smtClean="0"/>
              <a:pPr/>
              <a:t>9/21/2012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D49885-D372-4275-81F4-F8C108167889}" type="slidenum">
              <a:rPr lang="en-GB" smtClean="0"/>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3"/>
          <p:cNvSpPr>
            <a:spLocks noChangeShapeType="1"/>
          </p:cNvSpPr>
          <p:nvPr/>
        </p:nvSpPr>
        <p:spPr bwMode="auto">
          <a:xfrm>
            <a:off x="722313" y="1225550"/>
            <a:ext cx="8421687" cy="1588"/>
          </a:xfrm>
          <a:prstGeom prst="line">
            <a:avLst/>
          </a:prstGeom>
          <a:noFill/>
          <a:ln w="57150">
            <a:solidFill>
              <a:srgbClr val="FF0000"/>
            </a:solidFill>
            <a:round/>
            <a:headEnd/>
            <a:tailEnd/>
          </a:ln>
          <a:effectLst/>
        </p:spPr>
        <p:txBody>
          <a:bodyPr wrap="none" anchor="ctr"/>
          <a:lstStyle/>
          <a:p>
            <a:pPr>
              <a:defRPr/>
            </a:pPr>
            <a:endParaRPr lang="en-GB"/>
          </a:p>
        </p:txBody>
      </p:sp>
      <p:sp>
        <p:nvSpPr>
          <p:cNvPr id="4" name="Line 4"/>
          <p:cNvSpPr>
            <a:spLocks noChangeShapeType="1"/>
          </p:cNvSpPr>
          <p:nvPr/>
        </p:nvSpPr>
        <p:spPr bwMode="auto">
          <a:xfrm>
            <a:off x="0" y="1225550"/>
            <a:ext cx="933450" cy="0"/>
          </a:xfrm>
          <a:prstGeom prst="line">
            <a:avLst/>
          </a:prstGeom>
          <a:noFill/>
          <a:ln w="57150">
            <a:solidFill>
              <a:srgbClr val="FF0000"/>
            </a:solidFill>
            <a:round/>
            <a:headEnd/>
            <a:tailEnd/>
          </a:ln>
          <a:effectLst/>
        </p:spPr>
        <p:txBody>
          <a:bodyPr wrap="none" anchor="ctr"/>
          <a:lstStyle/>
          <a:p>
            <a:pPr>
              <a:defRPr/>
            </a:pPr>
            <a:endParaRPr lang="en-GB"/>
          </a:p>
        </p:txBody>
      </p:sp>
      <p:sp>
        <p:nvSpPr>
          <p:cNvPr id="538626" name="Rectangle 2"/>
          <p:cNvSpPr>
            <a:spLocks noGrp="1" noChangeArrowheads="1"/>
          </p:cNvSpPr>
          <p:nvPr>
            <p:ph type="ctrTitle"/>
          </p:nvPr>
        </p:nvSpPr>
        <p:spPr>
          <a:xfrm>
            <a:off x="677863" y="2286000"/>
            <a:ext cx="7788275" cy="1828800"/>
          </a:xfrm>
        </p:spPr>
        <p:txBody>
          <a:bodyPr/>
          <a:lstStyle>
            <a:lvl1pPr algn="ctr">
              <a:lnSpc>
                <a:spcPct val="90000"/>
              </a:lnSpc>
              <a:defRPr sz="4100"/>
            </a:lvl1pPr>
          </a:lstStyle>
          <a:p>
            <a:r>
              <a:rPr lang="en-US" altLang="en-US"/>
              <a:t>CLICK TO EDIT MASTER 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73150" y="1579563"/>
            <a:ext cx="3616325"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41875" y="1579563"/>
            <a:ext cx="3616325"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938" y="260350"/>
            <a:ext cx="1846262" cy="58356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73150" y="260350"/>
            <a:ext cx="5386388"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073150" y="1579563"/>
            <a:ext cx="7385050" cy="4516437"/>
          </a:xfrm>
        </p:spPr>
        <p:txBody>
          <a:bodyPr/>
          <a:lstStyle/>
          <a:p>
            <a:pPr lvl="0"/>
            <a:endParaRPr lang="en-GB" noProof="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bwMode="auto">
          <a:xfrm>
            <a:off x="1073150" y="260350"/>
            <a:ext cx="7385050" cy="977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a:t>
            </a:r>
            <a:br>
              <a:rPr lang="en-US" altLang="en-US" smtClean="0"/>
            </a:br>
            <a:r>
              <a:rPr lang="en-US" altLang="en-US" smtClean="0"/>
              <a:t>TITLE STYLE</a:t>
            </a:r>
          </a:p>
        </p:txBody>
      </p:sp>
      <p:sp>
        <p:nvSpPr>
          <p:cNvPr id="11267" name="Rectangle 3"/>
          <p:cNvSpPr>
            <a:spLocks noGrp="1" noChangeArrowheads="1"/>
          </p:cNvSpPr>
          <p:nvPr>
            <p:ph type="body" idx="1"/>
          </p:nvPr>
        </p:nvSpPr>
        <p:spPr bwMode="auto">
          <a:xfrm>
            <a:off x="1073150" y="1579563"/>
            <a:ext cx="7385050" cy="4516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537604" name="Line 4"/>
          <p:cNvSpPr>
            <a:spLocks noChangeShapeType="1"/>
          </p:cNvSpPr>
          <p:nvPr/>
        </p:nvSpPr>
        <p:spPr bwMode="auto">
          <a:xfrm>
            <a:off x="722313" y="1225550"/>
            <a:ext cx="8421687" cy="1588"/>
          </a:xfrm>
          <a:prstGeom prst="line">
            <a:avLst/>
          </a:prstGeom>
          <a:noFill/>
          <a:ln w="57150">
            <a:solidFill>
              <a:srgbClr val="FF0000"/>
            </a:solidFill>
            <a:round/>
            <a:headEnd/>
            <a:tailEnd/>
          </a:ln>
          <a:effectLst/>
        </p:spPr>
        <p:txBody>
          <a:bodyPr wrap="none" anchor="ctr"/>
          <a:lstStyle/>
          <a:p>
            <a:pPr>
              <a:defRPr/>
            </a:pPr>
            <a:endParaRPr lang="en-GB"/>
          </a:p>
        </p:txBody>
      </p:sp>
      <p:sp>
        <p:nvSpPr>
          <p:cNvPr id="537605" name="Line 5"/>
          <p:cNvSpPr>
            <a:spLocks noChangeShapeType="1"/>
          </p:cNvSpPr>
          <p:nvPr/>
        </p:nvSpPr>
        <p:spPr bwMode="auto">
          <a:xfrm>
            <a:off x="0" y="1225550"/>
            <a:ext cx="933450" cy="0"/>
          </a:xfrm>
          <a:prstGeom prst="line">
            <a:avLst/>
          </a:prstGeom>
          <a:noFill/>
          <a:ln w="57150">
            <a:solidFill>
              <a:srgbClr val="FF0000"/>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669"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578" r:id="rId12"/>
    <p:sldLayoutId id="2147484863" r:id="rId13"/>
  </p:sldLayoutIdLst>
  <p:txStyles>
    <p:titleStyle>
      <a:lvl1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mj-lt"/>
          <a:ea typeface="+mj-ea"/>
          <a:cs typeface="+mj-cs"/>
        </a:defRPr>
      </a:lvl1pPr>
      <a:lvl2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2pPr>
      <a:lvl3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3pPr>
      <a:lvl4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4pPr>
      <a:lvl5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5pPr>
      <a:lvl6pPr marL="4572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6pPr>
      <a:lvl7pPr marL="9144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7pPr>
      <a:lvl8pPr marL="13716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8pPr>
      <a:lvl9pPr marL="18288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lnSpc>
          <a:spcPct val="85000"/>
        </a:lnSpc>
        <a:spcBef>
          <a:spcPct val="20000"/>
        </a:spcBef>
        <a:spcAft>
          <a:spcPct val="0"/>
        </a:spcAft>
        <a:buClr>
          <a:srgbClr val="FFCC00"/>
        </a:buClr>
        <a:buChar char="•"/>
        <a:defRPr sz="3200">
          <a:solidFill>
            <a:schemeClr val="bg1"/>
          </a:solidFill>
          <a:latin typeface="+mn-lt"/>
          <a:ea typeface="+mn-ea"/>
          <a:cs typeface="+mn-cs"/>
        </a:defRPr>
      </a:lvl1pPr>
      <a:lvl2pPr marL="742950" indent="-285750" algn="l" rtl="0" eaLnBrk="0" fontAlgn="base" hangingPunct="0">
        <a:lnSpc>
          <a:spcPct val="85000"/>
        </a:lnSpc>
        <a:spcBef>
          <a:spcPct val="0"/>
        </a:spcBef>
        <a:spcAft>
          <a:spcPct val="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lr>
          <a:srgbClr val="FFCC00"/>
        </a:buClr>
        <a:buChar char="•"/>
        <a:defRPr sz="2400">
          <a:solidFill>
            <a:schemeClr val="bg1"/>
          </a:solidFill>
          <a:latin typeface="+mn-lt"/>
        </a:defRPr>
      </a:lvl3pPr>
      <a:lvl4pPr marL="1600200" indent="-228600" algn="l" rtl="0" eaLnBrk="0" fontAlgn="base" hangingPunct="0">
        <a:spcBef>
          <a:spcPct val="20000"/>
        </a:spcBef>
        <a:spcAft>
          <a:spcPct val="0"/>
        </a:spcAft>
        <a:buClr>
          <a:srgbClr val="FFCC00"/>
        </a:buClr>
        <a:buChar char="–"/>
        <a:defRPr sz="2000">
          <a:solidFill>
            <a:schemeClr val="bg1"/>
          </a:solidFill>
          <a:latin typeface="+mn-lt"/>
        </a:defRPr>
      </a:lvl4pPr>
      <a:lvl5pPr marL="2057400" indent="-228600" algn="l" rtl="0" eaLnBrk="0" fontAlgn="base" hangingPunct="0">
        <a:spcBef>
          <a:spcPct val="20000"/>
        </a:spcBef>
        <a:spcAft>
          <a:spcPct val="0"/>
        </a:spcAft>
        <a:buClr>
          <a:srgbClr val="FFCC00"/>
        </a:buClr>
        <a:buChar char="»"/>
        <a:defRPr sz="2000">
          <a:solidFill>
            <a:schemeClr val="bg1"/>
          </a:solidFill>
          <a:latin typeface="+mn-lt"/>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563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563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501CE6E2-C369-4259-87AA-188300523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5954" name="Rectangle 2"/>
          <p:cNvSpPr>
            <a:spLocks noGrp="1" noChangeArrowheads="1"/>
          </p:cNvSpPr>
          <p:nvPr>
            <p:ph type="title"/>
          </p:nvPr>
        </p:nvSpPr>
        <p:spPr bwMode="auto">
          <a:xfrm>
            <a:off x="1073150" y="260350"/>
            <a:ext cx="7385050" cy="977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a:t>
            </a:r>
            <a:br>
              <a:rPr lang="en-US" altLang="en-US" smtClean="0"/>
            </a:br>
            <a:r>
              <a:rPr lang="en-US" altLang="en-US" smtClean="0"/>
              <a:t>TITLE STYLE</a:t>
            </a:r>
          </a:p>
        </p:txBody>
      </p:sp>
      <p:sp>
        <p:nvSpPr>
          <p:cNvPr id="13315" name="Rectangle 3"/>
          <p:cNvSpPr>
            <a:spLocks noGrp="1" noChangeArrowheads="1"/>
          </p:cNvSpPr>
          <p:nvPr>
            <p:ph type="body" idx="1"/>
          </p:nvPr>
        </p:nvSpPr>
        <p:spPr bwMode="auto">
          <a:xfrm>
            <a:off x="1073150" y="1579563"/>
            <a:ext cx="7385050" cy="4516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765956" name="Line 4"/>
          <p:cNvSpPr>
            <a:spLocks noChangeShapeType="1"/>
          </p:cNvSpPr>
          <p:nvPr/>
        </p:nvSpPr>
        <p:spPr bwMode="auto">
          <a:xfrm>
            <a:off x="722313" y="1225550"/>
            <a:ext cx="8421687" cy="1588"/>
          </a:xfrm>
          <a:prstGeom prst="line">
            <a:avLst/>
          </a:prstGeom>
          <a:noFill/>
          <a:ln w="57150">
            <a:solidFill>
              <a:srgbClr val="FF0000"/>
            </a:solidFill>
            <a:round/>
            <a:headEnd/>
            <a:tailEnd/>
          </a:ln>
          <a:effectLst/>
        </p:spPr>
        <p:txBody>
          <a:bodyPr wrap="none" anchor="ctr"/>
          <a:lstStyle/>
          <a:p>
            <a:pPr>
              <a:defRPr/>
            </a:pPr>
            <a:endParaRPr lang="en-GB"/>
          </a:p>
        </p:txBody>
      </p:sp>
      <p:sp>
        <p:nvSpPr>
          <p:cNvPr id="765957" name="Line 5"/>
          <p:cNvSpPr>
            <a:spLocks noChangeShapeType="1"/>
          </p:cNvSpPr>
          <p:nvPr/>
        </p:nvSpPr>
        <p:spPr bwMode="auto">
          <a:xfrm>
            <a:off x="0" y="1225550"/>
            <a:ext cx="933450" cy="0"/>
          </a:xfrm>
          <a:prstGeom prst="line">
            <a:avLst/>
          </a:prstGeom>
          <a:noFill/>
          <a:ln w="57150">
            <a:solidFill>
              <a:srgbClr val="FF0000"/>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670"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txStyles>
    <p:titleStyle>
      <a:lvl1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mj-lt"/>
          <a:ea typeface="+mj-ea"/>
          <a:cs typeface="+mj-cs"/>
        </a:defRPr>
      </a:lvl1pPr>
      <a:lvl2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2pPr>
      <a:lvl3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3pPr>
      <a:lvl4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4pPr>
      <a:lvl5pPr algn="l" rtl="0" eaLnBrk="0" fontAlgn="base" hangingPunct="0">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5pPr>
      <a:lvl6pPr marL="4572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6pPr>
      <a:lvl7pPr marL="9144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7pPr>
      <a:lvl8pPr marL="13716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8pPr>
      <a:lvl9pPr marL="1828800" algn="l" rtl="0" fontAlgn="base">
        <a:lnSpc>
          <a:spcPct val="75000"/>
        </a:lnSpc>
        <a:spcBef>
          <a:spcPct val="0"/>
        </a:spcBef>
        <a:spcAft>
          <a:spcPct val="0"/>
        </a:spcAft>
        <a:defRPr sz="3400" b="1">
          <a:solidFill>
            <a:srgbClr val="FFCC00"/>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lnSpc>
          <a:spcPct val="85000"/>
        </a:lnSpc>
        <a:spcBef>
          <a:spcPct val="20000"/>
        </a:spcBef>
        <a:spcAft>
          <a:spcPct val="0"/>
        </a:spcAft>
        <a:buClr>
          <a:srgbClr val="FFCC00"/>
        </a:buClr>
        <a:buChar char="•"/>
        <a:defRPr sz="3200">
          <a:solidFill>
            <a:schemeClr val="bg1"/>
          </a:solidFill>
          <a:latin typeface="+mn-lt"/>
          <a:ea typeface="+mn-ea"/>
          <a:cs typeface="+mn-cs"/>
        </a:defRPr>
      </a:lvl1pPr>
      <a:lvl2pPr marL="742950" indent="-285750" algn="l" rtl="0" eaLnBrk="0" fontAlgn="base" hangingPunct="0">
        <a:lnSpc>
          <a:spcPct val="85000"/>
        </a:lnSpc>
        <a:spcBef>
          <a:spcPct val="0"/>
        </a:spcBef>
        <a:spcAft>
          <a:spcPct val="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lr>
          <a:srgbClr val="FFCC00"/>
        </a:buClr>
        <a:buChar char="•"/>
        <a:defRPr sz="2400">
          <a:solidFill>
            <a:schemeClr val="bg1"/>
          </a:solidFill>
          <a:latin typeface="+mn-lt"/>
        </a:defRPr>
      </a:lvl3pPr>
      <a:lvl4pPr marL="1600200" indent="-228600" algn="l" rtl="0" eaLnBrk="0" fontAlgn="base" hangingPunct="0">
        <a:spcBef>
          <a:spcPct val="20000"/>
        </a:spcBef>
        <a:spcAft>
          <a:spcPct val="0"/>
        </a:spcAft>
        <a:buClr>
          <a:srgbClr val="FFCC00"/>
        </a:buClr>
        <a:buChar char="–"/>
        <a:defRPr sz="2000">
          <a:solidFill>
            <a:schemeClr val="bg1"/>
          </a:solidFill>
          <a:latin typeface="+mn-lt"/>
        </a:defRPr>
      </a:lvl4pPr>
      <a:lvl5pPr marL="2057400" indent="-228600" algn="l" rtl="0" eaLnBrk="0" fontAlgn="base" hangingPunct="0">
        <a:spcBef>
          <a:spcPct val="20000"/>
        </a:spcBef>
        <a:spcAft>
          <a:spcPct val="0"/>
        </a:spcAft>
        <a:buClr>
          <a:srgbClr val="FFCC00"/>
        </a:buClr>
        <a:buChar char="»"/>
        <a:defRPr sz="2000">
          <a:solidFill>
            <a:schemeClr val="bg1"/>
          </a:solidFill>
          <a:latin typeface="+mn-lt"/>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1B819B7-E483-4F6E-BEA4-D01968DCEB79}" type="datetimeFigureOut">
              <a:rPr lang="en-US"/>
              <a:pPr>
                <a:defRPr/>
              </a:pPr>
              <a:t>9/21/2012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29916F5-B3B1-4F36-9DB9-A79631A0B54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65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65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F4EB83BF-8D9E-4816-B172-E75E673D6B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 id="21474847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CB694-489C-4581-B58E-4ABB5E5746F3}" type="datetimeFigureOut">
              <a:rPr lang="en-US" smtClean="0"/>
              <a:pPr/>
              <a:t>9/21/2012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49885-D372-4275-81F4-F8C10816788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0A"/>
            </a:gs>
          </a:gsLst>
          <a:lin ang="5400000" scaled="1"/>
        </a:gra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bwMode="auto">
          <a:xfrm>
            <a:off x="1073150" y="260350"/>
            <a:ext cx="7385050" cy="977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a:t>
            </a:r>
            <a:br>
              <a:rPr lang="en-US" altLang="en-US" smtClean="0"/>
            </a:br>
            <a:r>
              <a:rPr lang="en-US" altLang="en-US" smtClean="0"/>
              <a:t>TITLE STYLE</a:t>
            </a:r>
          </a:p>
        </p:txBody>
      </p:sp>
      <p:sp>
        <p:nvSpPr>
          <p:cNvPr id="3075" name="Rectangle 3"/>
          <p:cNvSpPr>
            <a:spLocks noGrp="1" noChangeArrowheads="1"/>
          </p:cNvSpPr>
          <p:nvPr>
            <p:ph type="body" idx="1"/>
          </p:nvPr>
        </p:nvSpPr>
        <p:spPr bwMode="auto">
          <a:xfrm>
            <a:off x="1073150" y="1579563"/>
            <a:ext cx="7385050" cy="4516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537604" name="Line 4"/>
          <p:cNvSpPr>
            <a:spLocks noChangeShapeType="1"/>
          </p:cNvSpPr>
          <p:nvPr/>
        </p:nvSpPr>
        <p:spPr bwMode="auto">
          <a:xfrm>
            <a:off x="722313" y="1225550"/>
            <a:ext cx="8421687" cy="1588"/>
          </a:xfrm>
          <a:prstGeom prst="line">
            <a:avLst/>
          </a:prstGeom>
          <a:noFill/>
          <a:ln w="57150">
            <a:solidFill>
              <a:srgbClr val="FF0000"/>
            </a:solidFill>
            <a:round/>
            <a:headEnd/>
            <a:tailEnd/>
          </a:ln>
          <a:effectLst/>
        </p:spPr>
        <p:txBody>
          <a:bodyPr wrap="none" anchor="ctr"/>
          <a:lstStyle/>
          <a:p>
            <a:pPr>
              <a:defRPr/>
            </a:pPr>
            <a:endParaRPr lang="en-GB"/>
          </a:p>
        </p:txBody>
      </p:sp>
      <p:sp>
        <p:nvSpPr>
          <p:cNvPr id="537605" name="Line 5"/>
          <p:cNvSpPr>
            <a:spLocks noChangeShapeType="1"/>
          </p:cNvSpPr>
          <p:nvPr/>
        </p:nvSpPr>
        <p:spPr bwMode="auto">
          <a:xfrm>
            <a:off x="0" y="1225550"/>
            <a:ext cx="933450" cy="0"/>
          </a:xfrm>
          <a:prstGeom prst="line">
            <a:avLst/>
          </a:prstGeom>
          <a:noFill/>
          <a:ln w="57150">
            <a:solidFill>
              <a:srgbClr val="FF0000"/>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4851" r:id="rId1"/>
    <p:sldLayoutId id="2147484852" r:id="rId2"/>
    <p:sldLayoutId id="2147484853" r:id="rId3"/>
    <p:sldLayoutId id="2147484854" r:id="rId4"/>
    <p:sldLayoutId id="2147484855" r:id="rId5"/>
    <p:sldLayoutId id="2147484856" r:id="rId6"/>
    <p:sldLayoutId id="2147484857" r:id="rId7"/>
    <p:sldLayoutId id="2147484858" r:id="rId8"/>
    <p:sldLayoutId id="2147484859" r:id="rId9"/>
    <p:sldLayoutId id="2147484860" r:id="rId10"/>
    <p:sldLayoutId id="2147484861" r:id="rId11"/>
    <p:sldLayoutId id="2147484862" r:id="rId12"/>
  </p:sldLayoutIdLst>
  <p:txStyles>
    <p:titleStyle>
      <a:lvl1pPr algn="l" rtl="0" eaLnBrk="0" fontAlgn="base" hangingPunct="0">
        <a:lnSpc>
          <a:spcPct val="75000"/>
        </a:lnSpc>
        <a:spcBef>
          <a:spcPct val="0"/>
        </a:spcBef>
        <a:spcAft>
          <a:spcPct val="0"/>
        </a:spcAft>
        <a:defRPr sz="3400" b="1">
          <a:solidFill>
            <a:srgbClr val="FFCC00"/>
          </a:solidFill>
          <a:effectLst>
            <a:outerShdw blurRad="38100" dist="38100" dir="2700000" algn="tl">
              <a:srgbClr val="000000"/>
            </a:outerShdw>
          </a:effectLst>
          <a:latin typeface="+mj-lt"/>
          <a:ea typeface="+mj-ea"/>
          <a:cs typeface="+mj-cs"/>
        </a:defRPr>
      </a:lvl1pPr>
      <a:lvl2pPr algn="l" rtl="0" eaLnBrk="0" fontAlgn="base" hangingPunct="0">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2pPr>
      <a:lvl3pPr algn="l" rtl="0" eaLnBrk="0" fontAlgn="base" hangingPunct="0">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3pPr>
      <a:lvl4pPr algn="l" rtl="0" eaLnBrk="0" fontAlgn="base" hangingPunct="0">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4pPr>
      <a:lvl5pPr algn="l" rtl="0" eaLnBrk="0" fontAlgn="base" hangingPunct="0">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5pPr>
      <a:lvl6pPr marL="457200" algn="l" rtl="0" fontAlgn="base">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6pPr>
      <a:lvl7pPr marL="914400" algn="l" rtl="0" fontAlgn="base">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7pPr>
      <a:lvl8pPr marL="1371600" algn="l" rtl="0" fontAlgn="base">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8pPr>
      <a:lvl9pPr marL="1828800" algn="l" rtl="0" fontAlgn="base">
        <a:lnSpc>
          <a:spcPct val="75000"/>
        </a:lnSpc>
        <a:spcBef>
          <a:spcPct val="0"/>
        </a:spcBef>
        <a:spcAft>
          <a:spcPct val="0"/>
        </a:spcAft>
        <a:defRPr sz="3400" b="1">
          <a:solidFill>
            <a:srgbClr val="FFCC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lnSpc>
          <a:spcPct val="85000"/>
        </a:lnSpc>
        <a:spcBef>
          <a:spcPct val="20000"/>
        </a:spcBef>
        <a:spcAft>
          <a:spcPct val="0"/>
        </a:spcAft>
        <a:buClr>
          <a:srgbClr val="FFCC00"/>
        </a:buClr>
        <a:buChar char="•"/>
        <a:defRPr sz="3200">
          <a:solidFill>
            <a:schemeClr val="bg1"/>
          </a:solidFill>
          <a:latin typeface="+mn-lt"/>
          <a:ea typeface="+mn-ea"/>
          <a:cs typeface="+mn-cs"/>
        </a:defRPr>
      </a:lvl1pPr>
      <a:lvl2pPr marL="742950" indent="-285750" algn="l" rtl="0" eaLnBrk="0" fontAlgn="base" hangingPunct="0">
        <a:lnSpc>
          <a:spcPct val="85000"/>
        </a:lnSpc>
        <a:spcBef>
          <a:spcPct val="0"/>
        </a:spcBef>
        <a:spcAft>
          <a:spcPct val="0"/>
        </a:spcAft>
        <a:buClr>
          <a:schemeClr val="bg1"/>
        </a:buClr>
        <a:buChar char="–"/>
        <a:defRPr sz="2800">
          <a:solidFill>
            <a:schemeClr val="bg1"/>
          </a:solidFill>
          <a:latin typeface="+mn-lt"/>
        </a:defRPr>
      </a:lvl2pPr>
      <a:lvl3pPr marL="1143000" indent="-228600" algn="l" rtl="0" eaLnBrk="0" fontAlgn="base" hangingPunct="0">
        <a:spcBef>
          <a:spcPct val="20000"/>
        </a:spcBef>
        <a:spcAft>
          <a:spcPct val="0"/>
        </a:spcAft>
        <a:buClr>
          <a:srgbClr val="FFCC00"/>
        </a:buClr>
        <a:buChar char="•"/>
        <a:defRPr sz="2400">
          <a:solidFill>
            <a:schemeClr val="bg1"/>
          </a:solidFill>
          <a:latin typeface="+mn-lt"/>
        </a:defRPr>
      </a:lvl3pPr>
      <a:lvl4pPr marL="1600200" indent="-228600" algn="l" rtl="0" eaLnBrk="0" fontAlgn="base" hangingPunct="0">
        <a:spcBef>
          <a:spcPct val="20000"/>
        </a:spcBef>
        <a:spcAft>
          <a:spcPct val="0"/>
        </a:spcAft>
        <a:buClr>
          <a:srgbClr val="FFCC00"/>
        </a:buClr>
        <a:buChar char="–"/>
        <a:defRPr sz="2000">
          <a:solidFill>
            <a:schemeClr val="bg1"/>
          </a:solidFill>
          <a:latin typeface="+mn-lt"/>
        </a:defRPr>
      </a:lvl4pPr>
      <a:lvl5pPr marL="2057400" indent="-228600" algn="l" rtl="0" eaLnBrk="0" fontAlgn="base" hangingPunct="0">
        <a:spcBef>
          <a:spcPct val="20000"/>
        </a:spcBef>
        <a:spcAft>
          <a:spcPct val="0"/>
        </a:spcAft>
        <a:buClr>
          <a:srgbClr val="FFCC00"/>
        </a:buClr>
        <a:buChar char="»"/>
        <a:defRPr sz="2000">
          <a:solidFill>
            <a:schemeClr val="bg1"/>
          </a:solidFill>
          <a:latin typeface="+mn-lt"/>
        </a:defRPr>
      </a:lvl5pPr>
      <a:lvl6pPr marL="2514600" indent="-228600" algn="l" rtl="0" fontAlgn="base">
        <a:spcBef>
          <a:spcPct val="20000"/>
        </a:spcBef>
        <a:spcAft>
          <a:spcPct val="0"/>
        </a:spcAft>
        <a:buClr>
          <a:srgbClr val="FFCC00"/>
        </a:buClr>
        <a:buChar char="»"/>
        <a:defRPr sz="2000">
          <a:solidFill>
            <a:schemeClr val="bg1"/>
          </a:solidFill>
          <a:latin typeface="+mn-lt"/>
        </a:defRPr>
      </a:lvl6pPr>
      <a:lvl7pPr marL="2971800" indent="-228600" algn="l" rtl="0" fontAlgn="base">
        <a:spcBef>
          <a:spcPct val="20000"/>
        </a:spcBef>
        <a:spcAft>
          <a:spcPct val="0"/>
        </a:spcAft>
        <a:buClr>
          <a:srgbClr val="FFCC00"/>
        </a:buClr>
        <a:buChar char="»"/>
        <a:defRPr sz="2000">
          <a:solidFill>
            <a:schemeClr val="bg1"/>
          </a:solidFill>
          <a:latin typeface="+mn-lt"/>
        </a:defRPr>
      </a:lvl7pPr>
      <a:lvl8pPr marL="3429000" indent="-228600" algn="l" rtl="0" fontAlgn="base">
        <a:spcBef>
          <a:spcPct val="20000"/>
        </a:spcBef>
        <a:spcAft>
          <a:spcPct val="0"/>
        </a:spcAft>
        <a:buClr>
          <a:srgbClr val="FFCC00"/>
        </a:buClr>
        <a:buChar char="»"/>
        <a:defRPr sz="2000">
          <a:solidFill>
            <a:schemeClr val="bg1"/>
          </a:solidFill>
          <a:latin typeface="+mn-lt"/>
        </a:defRPr>
      </a:lvl8pPr>
      <a:lvl9pPr marL="3886200" indent="-228600" algn="l" rtl="0" fontAlgn="base">
        <a:spcBef>
          <a:spcPct val="20000"/>
        </a:spcBef>
        <a:spcAft>
          <a:spcPct val="0"/>
        </a:spcAft>
        <a:buClr>
          <a:srgbClr val="FF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3.png"/><Relationship Id="rId7"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62.xml"/><Relationship Id="rId6" Type="http://schemas.openxmlformats.org/officeDocument/2006/relationships/image" Target="../media/image14.jpeg"/><Relationship Id="rId11" Type="http://schemas.openxmlformats.org/officeDocument/2006/relationships/image" Target="../media/image7.jpeg"/><Relationship Id="rId5" Type="http://schemas.openxmlformats.org/officeDocument/2006/relationships/image" Target="../media/image35.png"/><Relationship Id="rId10" Type="http://schemas.openxmlformats.org/officeDocument/2006/relationships/image" Target="../media/image17.jpeg"/><Relationship Id="rId4" Type="http://schemas.openxmlformats.org/officeDocument/2006/relationships/image" Target="../media/image34.png"/><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2.xml"/><Relationship Id="rId5" Type="http://schemas.openxmlformats.org/officeDocument/2006/relationships/image" Target="../media/image39.gif"/><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3.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34.xml"/><Relationship Id="rId1" Type="http://schemas.openxmlformats.org/officeDocument/2006/relationships/slideLayout" Target="../slideLayouts/slideLayout42.xml"/><Relationship Id="rId5" Type="http://schemas.openxmlformats.org/officeDocument/2006/relationships/image" Target="../media/image46.tiff"/><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5.xml"/><Relationship Id="rId7" Type="http://schemas.openxmlformats.org/officeDocument/2006/relationships/diagramQuickStyle" Target="../diagrams/quickStyle1.xml"/><Relationship Id="rId2" Type="http://schemas.openxmlformats.org/officeDocument/2006/relationships/slideLayout" Target="../slideLayouts/slideLayout41.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7.jpeg"/><Relationship Id="rId9" Type="http://schemas.microsoft.com/office/2007/relationships/diagramDrawing" Target="../diagrams/drawing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9.gif"/></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40.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3.jpeg"/><Relationship Id="rId5" Type="http://schemas.openxmlformats.org/officeDocument/2006/relationships/image" Target="../media/image33.png"/><Relationship Id="rId4" Type="http://schemas.openxmlformats.org/officeDocument/2006/relationships/image" Target="../media/image7.jpeg"/><Relationship Id="rId9" Type="http://schemas.openxmlformats.org/officeDocument/2006/relationships/image" Target="../media/image54.jpeg"/></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42.xml"/><Relationship Id="rId5" Type="http://schemas.openxmlformats.org/officeDocument/2006/relationships/image" Target="../media/image57.jpeg"/><Relationship Id="rId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6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6.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884238" y="1296988"/>
            <a:ext cx="7377112" cy="4264025"/>
          </a:xfrm>
          <a:prstGeom prst="rect">
            <a:avLst/>
          </a:prstGeom>
          <a:noFill/>
          <a:ln w="76200" cmpd="tri">
            <a:solidFill>
              <a:schemeClr val="bg1"/>
            </a:solidFill>
            <a:miter lim="800000"/>
            <a:headEnd/>
            <a:tailEnd/>
          </a:ln>
        </p:spPr>
        <p:txBody>
          <a:bodyPr lIns="91402" tIns="45701" rIns="91402" bIns="45701">
            <a:spAutoFit/>
          </a:bodyPr>
          <a:lstStyle/>
          <a:p>
            <a:pPr algn="ctr" defTabSz="457200" eaLnBrk="1" hangingPunct="1">
              <a:spcAft>
                <a:spcPct val="50000"/>
              </a:spcAft>
            </a:pPr>
            <a:r>
              <a:rPr lang="en-US" sz="3200">
                <a:solidFill>
                  <a:srgbClr val="FFFFFF"/>
                </a:solidFill>
                <a:latin typeface="Arial" pitchFamily="34" charset="0"/>
                <a:cs typeface="Arial" pitchFamily="34" charset="0"/>
              </a:rPr>
              <a:t>Thank you for viewing this presentation.</a:t>
            </a:r>
          </a:p>
          <a:p>
            <a:pPr algn="ctr" defTabSz="457200" eaLnBrk="1" hangingPunct="1">
              <a:spcAft>
                <a:spcPct val="50000"/>
              </a:spcAft>
            </a:pPr>
            <a:r>
              <a:rPr lang="fr-FR" sz="3200">
                <a:solidFill>
                  <a:srgbClr val="FFFFFF"/>
                </a:solidFill>
                <a:latin typeface="Arial" pitchFamily="34" charset="0"/>
                <a:cs typeface="Arial" pitchFamily="34" charset="0"/>
              </a:rPr>
              <a:t>We would like to remind you that this material is the property of the author.</a:t>
            </a:r>
            <a:br>
              <a:rPr lang="fr-FR" sz="3200">
                <a:solidFill>
                  <a:srgbClr val="FFFFFF"/>
                </a:solidFill>
                <a:latin typeface="Arial" pitchFamily="34" charset="0"/>
                <a:cs typeface="Arial" pitchFamily="34" charset="0"/>
              </a:rPr>
            </a:br>
            <a:r>
              <a:rPr lang="fr-FR" sz="3200">
                <a:solidFill>
                  <a:srgbClr val="FFFFFF"/>
                </a:solidFill>
                <a:latin typeface="Arial" pitchFamily="34" charset="0"/>
                <a:cs typeface="Arial" pitchFamily="34" charset="0"/>
              </a:rPr>
              <a:t>It is provided to you by the ERS for your personal use only, as submitted by the author. </a:t>
            </a:r>
          </a:p>
          <a:p>
            <a:pPr algn="ctr" defTabSz="457200" eaLnBrk="1" hangingPunct="1">
              <a:spcAft>
                <a:spcPct val="50000"/>
              </a:spcAft>
            </a:pPr>
            <a:endParaRPr lang="fr-CH" sz="1000">
              <a:solidFill>
                <a:srgbClr val="FFFFFF"/>
              </a:solidFill>
              <a:latin typeface="Arial" pitchFamily="34" charset="0"/>
              <a:cs typeface="Arial" pitchFamily="34" charset="0"/>
              <a:sym typeface="Symbol" pitchFamily="18" charset="2"/>
            </a:endParaRPr>
          </a:p>
          <a:p>
            <a:pPr algn="ctr" defTabSz="457200" eaLnBrk="1" hangingPunct="1">
              <a:spcAft>
                <a:spcPct val="50000"/>
              </a:spcAft>
              <a:buFont typeface="Symbol" pitchFamily="18" charset="2"/>
              <a:buChar char="Ó"/>
            </a:pPr>
            <a:r>
              <a:rPr lang="fr-FR" sz="3200">
                <a:solidFill>
                  <a:srgbClr val="FFFFFF"/>
                </a:solidFill>
                <a:latin typeface="Arial" pitchFamily="34" charset="0"/>
                <a:cs typeface="Arial" pitchFamily="34" charset="0"/>
              </a:rPr>
              <a:t> 2012 by the author</a:t>
            </a:r>
          </a:p>
        </p:txBody>
      </p:sp>
      <p:pic>
        <p:nvPicPr>
          <p:cNvPr id="16387" name="Picture 3" descr="slid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5400" dirty="0" smtClean="0">
                <a:solidFill>
                  <a:schemeClr val="tx1"/>
                </a:solidFill>
              </a:rPr>
              <a:t>What is a Phenotype?</a:t>
            </a:r>
            <a:endParaRPr lang="en-GB" sz="5400" dirty="0">
              <a:solidFill>
                <a:schemeClr val="tx1"/>
              </a:solidFill>
            </a:endParaRPr>
          </a:p>
        </p:txBody>
      </p:sp>
      <p:sp>
        <p:nvSpPr>
          <p:cNvPr id="16387" name="Rectangle 2"/>
          <p:cNvSpPr>
            <a:spLocks noChangeArrowheads="1"/>
          </p:cNvSpPr>
          <p:nvPr/>
        </p:nvSpPr>
        <p:spPr bwMode="auto">
          <a:xfrm>
            <a:off x="419100" y="2286000"/>
            <a:ext cx="8496300" cy="3170238"/>
          </a:xfrm>
          <a:prstGeom prst="rect">
            <a:avLst/>
          </a:prstGeom>
          <a:noFill/>
          <a:ln w="9525">
            <a:noFill/>
            <a:miter lim="800000"/>
            <a:headEnd/>
            <a:tailEnd/>
          </a:ln>
        </p:spPr>
        <p:txBody>
          <a:bodyPr>
            <a:spAutoFit/>
          </a:bodyPr>
          <a:lstStyle/>
          <a:p>
            <a:pPr algn="just"/>
            <a:r>
              <a:rPr lang="en-GB" sz="4000">
                <a:solidFill>
                  <a:schemeClr val="tx1"/>
                </a:solidFill>
              </a:rPr>
              <a:t>A </a:t>
            </a:r>
            <a:r>
              <a:rPr lang="en-GB" sz="4000" b="1">
                <a:solidFill>
                  <a:schemeClr val="tx1"/>
                </a:solidFill>
              </a:rPr>
              <a:t>phenotype</a:t>
            </a:r>
            <a:r>
              <a:rPr lang="en-GB" sz="4000">
                <a:solidFill>
                  <a:schemeClr val="tx1"/>
                </a:solidFill>
              </a:rPr>
              <a:t> is any </a:t>
            </a:r>
            <a:r>
              <a:rPr lang="en-GB" sz="4000" i="1" u="sng">
                <a:solidFill>
                  <a:schemeClr val="tx1"/>
                </a:solidFill>
              </a:rPr>
              <a:t>observable characteristic</a:t>
            </a:r>
            <a:r>
              <a:rPr lang="en-GB" sz="4000">
                <a:solidFill>
                  <a:schemeClr val="tx1"/>
                </a:solidFill>
              </a:rPr>
              <a:t> that results from the genetic background as well as the influence of environmental factors and possible interactions between the two.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9" name="Text Box 3"/>
          <p:cNvSpPr txBox="1">
            <a:spLocks noChangeArrowheads="1"/>
          </p:cNvSpPr>
          <p:nvPr/>
        </p:nvSpPr>
        <p:spPr bwMode="auto">
          <a:xfrm>
            <a:off x="3725750" y="3068638"/>
            <a:ext cx="2087563" cy="954107"/>
          </a:xfrm>
          <a:prstGeom prst="rect">
            <a:avLst/>
          </a:prstGeom>
          <a:noFill/>
          <a:ln w="9525">
            <a:noFill/>
            <a:miter lim="800000"/>
            <a:headEnd/>
            <a:tailEnd/>
          </a:ln>
          <a:effectLst/>
        </p:spPr>
        <p:txBody>
          <a:bodyPr>
            <a:spAutoFit/>
          </a:bodyPr>
          <a:lstStyle/>
          <a:p>
            <a:pPr eaLnBrk="0" hangingPunct="0">
              <a:spcBef>
                <a:spcPct val="50000"/>
              </a:spcBef>
              <a:defRPr/>
            </a:pPr>
            <a:r>
              <a:rPr lang="en-US" sz="2800" b="1" dirty="0" smtClean="0">
                <a:solidFill>
                  <a:srgbClr val="FF0000"/>
                </a:solidFill>
                <a:effectLst>
                  <a:outerShdw blurRad="38100" dist="38100" dir="2700000" algn="tl">
                    <a:srgbClr val="000000"/>
                  </a:outerShdw>
                </a:effectLst>
                <a:latin typeface="Arial" pitchFamily="34" charset="0"/>
              </a:rPr>
              <a:t>AIRWAY DISEASE</a:t>
            </a:r>
            <a:endParaRPr lang="en-US" sz="2800" b="1" dirty="0">
              <a:solidFill>
                <a:srgbClr val="FF0000"/>
              </a:solidFill>
              <a:effectLst>
                <a:outerShdw blurRad="38100" dist="38100" dir="2700000" algn="tl">
                  <a:srgbClr val="000000"/>
                </a:outerShdw>
              </a:effectLst>
              <a:latin typeface="Arial" pitchFamily="34" charset="0"/>
            </a:endParaRPr>
          </a:p>
        </p:txBody>
      </p:sp>
      <p:grpSp>
        <p:nvGrpSpPr>
          <p:cNvPr id="2" name="Group 4"/>
          <p:cNvGrpSpPr>
            <a:grpSpLocks/>
          </p:cNvGrpSpPr>
          <p:nvPr/>
        </p:nvGrpSpPr>
        <p:grpSpPr bwMode="auto">
          <a:xfrm>
            <a:off x="1349263" y="1844675"/>
            <a:ext cx="2016125" cy="1685925"/>
            <a:chOff x="612" y="1026"/>
            <a:chExt cx="1270" cy="1062"/>
          </a:xfrm>
        </p:grpSpPr>
        <p:grpSp>
          <p:nvGrpSpPr>
            <p:cNvPr id="3" name="Group 5"/>
            <p:cNvGrpSpPr>
              <a:grpSpLocks/>
            </p:cNvGrpSpPr>
            <p:nvPr/>
          </p:nvGrpSpPr>
          <p:grpSpPr bwMode="auto">
            <a:xfrm>
              <a:off x="612" y="1026"/>
              <a:ext cx="1270" cy="635"/>
              <a:chOff x="612" y="1026"/>
              <a:chExt cx="1270" cy="635"/>
            </a:xfrm>
          </p:grpSpPr>
          <p:sp>
            <p:nvSpPr>
              <p:cNvPr id="30740" name="Oval 6"/>
              <p:cNvSpPr>
                <a:spLocks noChangeArrowheads="1"/>
              </p:cNvSpPr>
              <p:nvPr/>
            </p:nvSpPr>
            <p:spPr bwMode="auto">
              <a:xfrm>
                <a:off x="612" y="1026"/>
                <a:ext cx="1270" cy="635"/>
              </a:xfrm>
              <a:prstGeom prst="ellipse">
                <a:avLst/>
              </a:prstGeom>
              <a:solidFill>
                <a:srgbClr val="FF9900"/>
              </a:solidFill>
              <a:ln w="9525">
                <a:noFill/>
                <a:round/>
                <a:headEnd/>
                <a:tailEnd/>
              </a:ln>
            </p:spPr>
            <p:txBody>
              <a:bodyPr wrap="none" anchor="ctr"/>
              <a:lstStyle/>
              <a:p>
                <a:endParaRPr lang="en-US">
                  <a:solidFill>
                    <a:schemeClr val="tx1"/>
                  </a:solidFill>
                </a:endParaRPr>
              </a:p>
            </p:txBody>
          </p:sp>
          <p:sp>
            <p:nvSpPr>
              <p:cNvPr id="30741" name="Text Box 7"/>
              <p:cNvSpPr txBox="1">
                <a:spLocks noChangeArrowheads="1"/>
              </p:cNvSpPr>
              <p:nvPr/>
            </p:nvSpPr>
            <p:spPr bwMode="auto">
              <a:xfrm>
                <a:off x="612" y="1117"/>
                <a:ext cx="1270" cy="404"/>
              </a:xfrm>
              <a:prstGeom prst="rect">
                <a:avLst/>
              </a:prstGeom>
              <a:noFill/>
              <a:ln w="9525">
                <a:noFill/>
                <a:miter lim="800000"/>
                <a:headEnd/>
                <a:tailEnd/>
              </a:ln>
            </p:spPr>
            <p:txBody>
              <a:bodyPr>
                <a:spAutoFit/>
              </a:bodyPr>
              <a:lstStyle/>
              <a:p>
                <a:pPr eaLnBrk="0" hangingPunct="0">
                  <a:spcBef>
                    <a:spcPct val="50000"/>
                  </a:spcBef>
                </a:pPr>
                <a:r>
                  <a:rPr lang="en-US" sz="1800">
                    <a:solidFill>
                      <a:schemeClr val="tx1"/>
                    </a:solidFill>
                    <a:latin typeface="Arial" charset="0"/>
                  </a:rPr>
                  <a:t>CHRONIC INFLAMMATION</a:t>
                </a:r>
              </a:p>
            </p:txBody>
          </p:sp>
        </p:grpSp>
        <p:sp>
          <p:nvSpPr>
            <p:cNvPr id="30739" name="Text Box 8"/>
            <p:cNvSpPr txBox="1">
              <a:spLocks noChangeArrowheads="1"/>
            </p:cNvSpPr>
            <p:nvPr/>
          </p:nvSpPr>
          <p:spPr bwMode="auto">
            <a:xfrm>
              <a:off x="663" y="1797"/>
              <a:ext cx="992" cy="291"/>
            </a:xfrm>
            <a:prstGeom prst="rect">
              <a:avLst/>
            </a:prstGeom>
            <a:noFill/>
            <a:ln w="9525">
              <a:noFill/>
              <a:miter lim="800000"/>
              <a:headEnd/>
              <a:tailEnd/>
            </a:ln>
          </p:spPr>
          <p:txBody>
            <a:bodyPr wrap="square">
              <a:spAutoFit/>
            </a:bodyPr>
            <a:lstStyle/>
            <a:p>
              <a:pPr eaLnBrk="0" hangingPunct="0">
                <a:spcBef>
                  <a:spcPct val="50000"/>
                </a:spcBef>
              </a:pPr>
              <a:r>
                <a:rPr lang="en-US" i="1" dirty="0">
                  <a:solidFill>
                    <a:schemeClr val="tx1"/>
                  </a:solidFill>
                  <a:latin typeface="Arial" charset="0"/>
                </a:rPr>
                <a:t>Pathology</a:t>
              </a:r>
            </a:p>
          </p:txBody>
        </p:sp>
      </p:grpSp>
      <p:grpSp>
        <p:nvGrpSpPr>
          <p:cNvPr id="4" name="Group 9"/>
          <p:cNvGrpSpPr>
            <a:grpSpLocks/>
          </p:cNvGrpSpPr>
          <p:nvPr/>
        </p:nvGrpSpPr>
        <p:grpSpPr bwMode="auto">
          <a:xfrm>
            <a:off x="2933588" y="4445000"/>
            <a:ext cx="3671887" cy="2439953"/>
            <a:chOff x="1610" y="2478"/>
            <a:chExt cx="2313" cy="1734"/>
          </a:xfrm>
        </p:grpSpPr>
        <p:sp>
          <p:nvSpPr>
            <p:cNvPr id="30734" name="Oval 10"/>
            <p:cNvSpPr>
              <a:spLocks noChangeArrowheads="1"/>
            </p:cNvSpPr>
            <p:nvPr/>
          </p:nvSpPr>
          <p:spPr bwMode="auto">
            <a:xfrm>
              <a:off x="1610" y="2478"/>
              <a:ext cx="2313" cy="1316"/>
            </a:xfrm>
            <a:prstGeom prst="ellipse">
              <a:avLst/>
            </a:prstGeom>
            <a:solidFill>
              <a:srgbClr val="0099FF"/>
            </a:solidFill>
            <a:ln w="9525">
              <a:noFill/>
              <a:round/>
              <a:headEnd/>
              <a:tailEnd/>
            </a:ln>
          </p:spPr>
          <p:txBody>
            <a:bodyPr wrap="none" anchor="ctr"/>
            <a:lstStyle/>
            <a:p>
              <a:endParaRPr lang="en-US">
                <a:solidFill>
                  <a:schemeClr val="tx1"/>
                </a:solidFill>
              </a:endParaRPr>
            </a:p>
          </p:txBody>
        </p:sp>
        <p:sp>
          <p:nvSpPr>
            <p:cNvPr id="30735" name="Text Box 11"/>
            <p:cNvSpPr txBox="1">
              <a:spLocks noChangeArrowheads="1"/>
            </p:cNvSpPr>
            <p:nvPr/>
          </p:nvSpPr>
          <p:spPr bwMode="auto">
            <a:xfrm>
              <a:off x="1791" y="2807"/>
              <a:ext cx="2041" cy="262"/>
            </a:xfrm>
            <a:prstGeom prst="rect">
              <a:avLst/>
            </a:prstGeom>
            <a:noFill/>
            <a:ln w="9525">
              <a:noFill/>
              <a:miter lim="800000"/>
              <a:headEnd/>
              <a:tailEnd/>
            </a:ln>
          </p:spPr>
          <p:txBody>
            <a:bodyPr>
              <a:spAutoFit/>
            </a:bodyPr>
            <a:lstStyle/>
            <a:p>
              <a:pPr eaLnBrk="0" hangingPunct="0">
                <a:spcBef>
                  <a:spcPct val="50000"/>
                </a:spcBef>
              </a:pPr>
              <a:r>
                <a:rPr lang="en-US" sz="1800" dirty="0" smtClean="0">
                  <a:solidFill>
                    <a:schemeClr val="tx1"/>
                  </a:solidFill>
                  <a:latin typeface="Arial" charset="0"/>
                </a:rPr>
                <a:t>AIRFLOW </a:t>
              </a:r>
              <a:r>
                <a:rPr lang="en-US" sz="1800" dirty="0">
                  <a:solidFill>
                    <a:schemeClr val="tx1"/>
                  </a:solidFill>
                  <a:latin typeface="Arial" charset="0"/>
                </a:rPr>
                <a:t>OBSTRUCTION</a:t>
              </a:r>
            </a:p>
          </p:txBody>
        </p:sp>
        <p:sp>
          <p:nvSpPr>
            <p:cNvPr id="30736" name="Text Box 12"/>
            <p:cNvSpPr txBox="1">
              <a:spLocks noChangeArrowheads="1"/>
            </p:cNvSpPr>
            <p:nvPr/>
          </p:nvSpPr>
          <p:spPr bwMode="auto">
            <a:xfrm>
              <a:off x="1655" y="3159"/>
              <a:ext cx="2268" cy="459"/>
            </a:xfrm>
            <a:prstGeom prst="rect">
              <a:avLst/>
            </a:prstGeom>
            <a:noFill/>
            <a:ln w="9525">
              <a:noFill/>
              <a:miter lim="800000"/>
              <a:headEnd/>
              <a:tailEnd/>
            </a:ln>
          </p:spPr>
          <p:txBody>
            <a:bodyPr>
              <a:spAutoFit/>
            </a:bodyPr>
            <a:lstStyle/>
            <a:p>
              <a:pPr eaLnBrk="0" hangingPunct="0">
                <a:spcBef>
                  <a:spcPct val="50000"/>
                </a:spcBef>
              </a:pPr>
              <a:r>
                <a:rPr lang="en-US" sz="1800">
                  <a:solidFill>
                    <a:schemeClr val="tx1"/>
                  </a:solidFill>
                  <a:latin typeface="Arial" charset="0"/>
                </a:rPr>
                <a:t>AIRWAY HYPERRESPONSIVENESS</a:t>
              </a:r>
            </a:p>
          </p:txBody>
        </p:sp>
        <p:sp>
          <p:nvSpPr>
            <p:cNvPr id="30737" name="Text Box 13"/>
            <p:cNvSpPr txBox="1">
              <a:spLocks noChangeArrowheads="1"/>
            </p:cNvSpPr>
            <p:nvPr/>
          </p:nvSpPr>
          <p:spPr bwMode="auto">
            <a:xfrm>
              <a:off x="2290" y="3884"/>
              <a:ext cx="1158" cy="328"/>
            </a:xfrm>
            <a:prstGeom prst="rect">
              <a:avLst/>
            </a:prstGeom>
            <a:noFill/>
            <a:ln w="9525">
              <a:noFill/>
              <a:miter lim="800000"/>
              <a:headEnd/>
              <a:tailEnd/>
            </a:ln>
          </p:spPr>
          <p:txBody>
            <a:bodyPr wrap="square">
              <a:spAutoFit/>
            </a:bodyPr>
            <a:lstStyle/>
            <a:p>
              <a:pPr eaLnBrk="0" hangingPunct="0">
                <a:spcBef>
                  <a:spcPct val="50000"/>
                </a:spcBef>
              </a:pPr>
              <a:r>
                <a:rPr lang="en-US" i="1" dirty="0">
                  <a:solidFill>
                    <a:schemeClr val="tx1"/>
                  </a:solidFill>
                  <a:latin typeface="Arial" charset="0"/>
                </a:rPr>
                <a:t>Physiology</a:t>
              </a:r>
            </a:p>
          </p:txBody>
        </p:sp>
      </p:grpSp>
      <p:grpSp>
        <p:nvGrpSpPr>
          <p:cNvPr id="5" name="Group 14"/>
          <p:cNvGrpSpPr>
            <a:grpSpLocks/>
          </p:cNvGrpSpPr>
          <p:nvPr/>
        </p:nvGrpSpPr>
        <p:grpSpPr bwMode="auto">
          <a:xfrm>
            <a:off x="6008576" y="1855798"/>
            <a:ext cx="2274888" cy="2045484"/>
            <a:chOff x="3379" y="1026"/>
            <a:chExt cx="1433" cy="850"/>
          </a:xfrm>
        </p:grpSpPr>
        <p:grpSp>
          <p:nvGrpSpPr>
            <p:cNvPr id="6" name="Group 15"/>
            <p:cNvGrpSpPr>
              <a:grpSpLocks/>
            </p:cNvGrpSpPr>
            <p:nvPr/>
          </p:nvGrpSpPr>
          <p:grpSpPr bwMode="auto">
            <a:xfrm>
              <a:off x="3379" y="1026"/>
              <a:ext cx="1433" cy="499"/>
              <a:chOff x="3379" y="1026"/>
              <a:chExt cx="1433" cy="499"/>
            </a:xfrm>
          </p:grpSpPr>
          <p:sp>
            <p:nvSpPr>
              <p:cNvPr id="30732" name="Oval 16"/>
              <p:cNvSpPr>
                <a:spLocks noChangeArrowheads="1"/>
              </p:cNvSpPr>
              <p:nvPr/>
            </p:nvSpPr>
            <p:spPr bwMode="auto">
              <a:xfrm>
                <a:off x="3379" y="1026"/>
                <a:ext cx="1406" cy="499"/>
              </a:xfrm>
              <a:prstGeom prst="ellipse">
                <a:avLst/>
              </a:prstGeom>
              <a:solidFill>
                <a:srgbClr val="00FF00"/>
              </a:solidFill>
              <a:ln w="9525">
                <a:noFill/>
                <a:round/>
                <a:headEnd/>
                <a:tailEnd/>
              </a:ln>
            </p:spPr>
            <p:txBody>
              <a:bodyPr wrap="none" anchor="ctr"/>
              <a:lstStyle/>
              <a:p>
                <a:endParaRPr lang="en-US">
                  <a:solidFill>
                    <a:schemeClr val="tx1"/>
                  </a:solidFill>
                </a:endParaRPr>
              </a:p>
            </p:txBody>
          </p:sp>
          <p:sp>
            <p:nvSpPr>
              <p:cNvPr id="30733" name="Text Box 17"/>
              <p:cNvSpPr txBox="1">
                <a:spLocks noChangeArrowheads="1"/>
              </p:cNvSpPr>
              <p:nvPr/>
            </p:nvSpPr>
            <p:spPr bwMode="auto">
              <a:xfrm>
                <a:off x="3451" y="1086"/>
                <a:ext cx="1361" cy="326"/>
              </a:xfrm>
              <a:prstGeom prst="rect">
                <a:avLst/>
              </a:prstGeom>
              <a:noFill/>
              <a:ln w="9525">
                <a:noFill/>
                <a:miter lim="800000"/>
                <a:headEnd/>
                <a:tailEnd/>
              </a:ln>
            </p:spPr>
            <p:txBody>
              <a:bodyPr wrap="square">
                <a:spAutoFit/>
              </a:bodyPr>
              <a:lstStyle/>
              <a:p>
                <a:pPr eaLnBrk="0" hangingPunct="0">
                  <a:spcBef>
                    <a:spcPct val="50000"/>
                  </a:spcBef>
                </a:pPr>
                <a:r>
                  <a:rPr lang="en-US" sz="1800" dirty="0" smtClean="0">
                    <a:solidFill>
                      <a:schemeClr val="tx1"/>
                    </a:solidFill>
                    <a:latin typeface="Arial" charset="0"/>
                  </a:rPr>
                  <a:t>SYMPTOMS</a:t>
                </a:r>
              </a:p>
              <a:p>
                <a:pPr eaLnBrk="0" hangingPunct="0">
                  <a:spcBef>
                    <a:spcPct val="50000"/>
                  </a:spcBef>
                </a:pPr>
                <a:r>
                  <a:rPr lang="en-US" sz="1800" dirty="0" smtClean="0">
                    <a:solidFill>
                      <a:schemeClr val="tx1"/>
                    </a:solidFill>
                    <a:latin typeface="Arial" charset="0"/>
                  </a:rPr>
                  <a:t>EXACERBATIONS</a:t>
                </a:r>
                <a:endParaRPr lang="en-US" sz="1800" dirty="0">
                  <a:solidFill>
                    <a:schemeClr val="tx1"/>
                  </a:solidFill>
                  <a:latin typeface="Arial" charset="0"/>
                </a:endParaRPr>
              </a:p>
            </p:txBody>
          </p:sp>
        </p:grpSp>
        <p:sp>
          <p:nvSpPr>
            <p:cNvPr id="30731" name="Text Box 18"/>
            <p:cNvSpPr txBox="1">
              <a:spLocks noChangeArrowheads="1"/>
            </p:cNvSpPr>
            <p:nvPr/>
          </p:nvSpPr>
          <p:spPr bwMode="auto">
            <a:xfrm>
              <a:off x="3573" y="1531"/>
              <a:ext cx="1186" cy="345"/>
            </a:xfrm>
            <a:prstGeom prst="rect">
              <a:avLst/>
            </a:prstGeom>
            <a:noFill/>
            <a:ln w="9525">
              <a:noFill/>
              <a:miter lim="800000"/>
              <a:headEnd/>
              <a:tailEnd/>
            </a:ln>
          </p:spPr>
          <p:txBody>
            <a:bodyPr wrap="square">
              <a:spAutoFit/>
            </a:bodyPr>
            <a:lstStyle/>
            <a:p>
              <a:pPr eaLnBrk="0" hangingPunct="0">
                <a:spcBef>
                  <a:spcPct val="50000"/>
                </a:spcBef>
              </a:pPr>
              <a:r>
                <a:rPr lang="en-US" i="1" dirty="0">
                  <a:solidFill>
                    <a:schemeClr val="tx1"/>
                  </a:solidFill>
                  <a:latin typeface="Arial" charset="0"/>
                </a:rPr>
                <a:t>Clinical Expression</a:t>
              </a:r>
            </a:p>
          </p:txBody>
        </p:sp>
      </p:grpSp>
      <p:sp>
        <p:nvSpPr>
          <p:cNvPr id="30726" name="Line 19"/>
          <p:cNvSpPr>
            <a:spLocks noChangeShapeType="1"/>
          </p:cNvSpPr>
          <p:nvPr/>
        </p:nvSpPr>
        <p:spPr bwMode="auto">
          <a:xfrm>
            <a:off x="3436825" y="2708275"/>
            <a:ext cx="504825" cy="288925"/>
          </a:xfrm>
          <a:prstGeom prst="line">
            <a:avLst/>
          </a:prstGeom>
          <a:noFill/>
          <a:ln w="19050">
            <a:solidFill>
              <a:srgbClr val="FF0000"/>
            </a:solidFill>
            <a:round/>
            <a:headEnd type="stealth" w="lg" len="lg"/>
            <a:tailEnd/>
          </a:ln>
        </p:spPr>
        <p:txBody>
          <a:bodyPr/>
          <a:lstStyle/>
          <a:p>
            <a:endParaRPr lang="en-GB">
              <a:solidFill>
                <a:schemeClr val="tx1"/>
              </a:solidFill>
            </a:endParaRPr>
          </a:p>
        </p:txBody>
      </p:sp>
      <p:sp>
        <p:nvSpPr>
          <p:cNvPr id="30727" name="Line 20"/>
          <p:cNvSpPr>
            <a:spLocks noChangeShapeType="1"/>
          </p:cNvSpPr>
          <p:nvPr/>
        </p:nvSpPr>
        <p:spPr bwMode="auto">
          <a:xfrm flipH="1">
            <a:off x="5525975" y="2636838"/>
            <a:ext cx="431800" cy="361950"/>
          </a:xfrm>
          <a:prstGeom prst="line">
            <a:avLst/>
          </a:prstGeom>
          <a:noFill/>
          <a:ln w="19050">
            <a:solidFill>
              <a:srgbClr val="FF0000"/>
            </a:solidFill>
            <a:round/>
            <a:headEnd type="stealth" w="lg" len="lg"/>
            <a:tailEnd/>
          </a:ln>
        </p:spPr>
        <p:txBody>
          <a:bodyPr/>
          <a:lstStyle/>
          <a:p>
            <a:endParaRPr lang="en-GB"/>
          </a:p>
        </p:txBody>
      </p:sp>
      <p:sp>
        <p:nvSpPr>
          <p:cNvPr id="30728" name="Line 21"/>
          <p:cNvSpPr>
            <a:spLocks noChangeShapeType="1"/>
          </p:cNvSpPr>
          <p:nvPr/>
        </p:nvSpPr>
        <p:spPr bwMode="auto">
          <a:xfrm flipV="1">
            <a:off x="4805250" y="3929063"/>
            <a:ext cx="0" cy="503237"/>
          </a:xfrm>
          <a:prstGeom prst="line">
            <a:avLst/>
          </a:prstGeom>
          <a:noFill/>
          <a:ln w="19050">
            <a:solidFill>
              <a:srgbClr val="FF0000"/>
            </a:solidFill>
            <a:round/>
            <a:headEnd type="stealth" w="lg" len="lg"/>
            <a:tailEnd/>
          </a:ln>
        </p:spPr>
        <p:txBody>
          <a:bodyPr/>
          <a:lstStyle/>
          <a:p>
            <a:endParaRPr lang="en-GB"/>
          </a:p>
        </p:txBody>
      </p:sp>
      <p:sp>
        <p:nvSpPr>
          <p:cNvPr id="720920" name="Rectangle 24"/>
          <p:cNvSpPr>
            <a:spLocks noChangeArrowheads="1"/>
          </p:cNvSpPr>
          <p:nvPr/>
        </p:nvSpPr>
        <p:spPr bwMode="auto">
          <a:xfrm>
            <a:off x="409434" y="269875"/>
            <a:ext cx="8980226" cy="839788"/>
          </a:xfrm>
          <a:prstGeom prst="rect">
            <a:avLst/>
          </a:prstGeom>
          <a:noFill/>
          <a:ln w="9525">
            <a:noFill/>
            <a:miter lim="800000"/>
            <a:headEnd/>
            <a:tailEnd/>
          </a:ln>
          <a:effectLst/>
        </p:spPr>
        <p:txBody>
          <a:bodyPr anchor="b"/>
          <a:lstStyle/>
          <a:p>
            <a:pPr algn="l">
              <a:lnSpc>
                <a:spcPct val="75000"/>
              </a:lnSpc>
              <a:defRPr/>
            </a:pPr>
            <a:r>
              <a:rPr lang="en-GB" sz="5400" b="1" dirty="0" smtClean="0">
                <a:solidFill>
                  <a:schemeClr val="tx1"/>
                </a:solidFill>
                <a:effectLst>
                  <a:outerShdw blurRad="38100" dist="38100" dir="2700000" algn="tl">
                    <a:srgbClr val="000000">
                      <a:alpha val="43137"/>
                    </a:srgbClr>
                  </a:outerShdw>
                </a:effectLst>
                <a:latin typeface="+mj-lt"/>
              </a:rPr>
              <a:t>Airway Disease Domains</a:t>
            </a:r>
            <a:endParaRPr lang="en-GB" sz="5400" b="1" dirty="0">
              <a:solidFill>
                <a:schemeClr val="tx1"/>
              </a:solidFill>
              <a:effectLst>
                <a:outerShdw blurRad="38100" dist="38100" dir="2700000" algn="tl">
                  <a:srgbClr val="000000">
                    <a:alpha val="43137"/>
                  </a:srgbClr>
                </a:outerShdw>
              </a:effectLst>
              <a:latin typeface="+mj-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1298" name="Rectangle 2"/>
          <p:cNvSpPr>
            <a:spLocks noGrp="1" noChangeArrowheads="1"/>
          </p:cNvSpPr>
          <p:nvPr>
            <p:ph type="title"/>
          </p:nvPr>
        </p:nvSpPr>
        <p:spPr>
          <a:xfrm>
            <a:off x="0" y="158750"/>
            <a:ext cx="9144000" cy="977900"/>
          </a:xfrm>
        </p:spPr>
        <p:txBody>
          <a:bodyPr/>
          <a:lstStyle/>
          <a:p>
            <a:pPr algn="ctr" eaLnBrk="1" hangingPunct="1">
              <a:defRPr/>
            </a:pPr>
            <a:r>
              <a:rPr lang="en-GB" sz="4800" dirty="0" smtClean="0">
                <a:solidFill>
                  <a:schemeClr val="tx1"/>
                </a:solidFill>
                <a:effectLst>
                  <a:outerShdw blurRad="38100" dist="38100" dir="2700000" algn="tl">
                    <a:srgbClr val="000000">
                      <a:alpha val="43137"/>
                    </a:srgbClr>
                  </a:outerShdw>
                </a:effectLst>
              </a:rPr>
              <a:t>Inflammatory Phenotypes</a:t>
            </a:r>
          </a:p>
        </p:txBody>
      </p:sp>
      <p:pic>
        <p:nvPicPr>
          <p:cNvPr id="13315" name="Picture 3" descr="neutrophilic"/>
          <p:cNvPicPr>
            <a:picLocks noChangeAspect="1" noChangeArrowheads="1"/>
          </p:cNvPicPr>
          <p:nvPr/>
        </p:nvPicPr>
        <p:blipFill>
          <a:blip r:embed="rId3" cstate="print"/>
          <a:srcRect/>
          <a:stretch>
            <a:fillRect/>
          </a:stretch>
        </p:blipFill>
        <p:spPr bwMode="auto">
          <a:xfrm>
            <a:off x="250825" y="2276475"/>
            <a:ext cx="1981200" cy="1524000"/>
          </a:xfrm>
          <a:prstGeom prst="rect">
            <a:avLst/>
          </a:prstGeom>
          <a:noFill/>
          <a:ln w="9525">
            <a:noFill/>
            <a:miter lim="800000"/>
            <a:headEnd/>
            <a:tailEnd/>
          </a:ln>
        </p:spPr>
      </p:pic>
      <p:pic>
        <p:nvPicPr>
          <p:cNvPr id="13316" name="Picture 4" descr="eosinophilic"/>
          <p:cNvPicPr>
            <a:picLocks noChangeAspect="1" noChangeArrowheads="1"/>
          </p:cNvPicPr>
          <p:nvPr/>
        </p:nvPicPr>
        <p:blipFill>
          <a:blip r:embed="rId4" cstate="print"/>
          <a:srcRect/>
          <a:stretch>
            <a:fillRect/>
          </a:stretch>
        </p:blipFill>
        <p:spPr bwMode="auto">
          <a:xfrm>
            <a:off x="250825" y="3789363"/>
            <a:ext cx="1981200" cy="1524000"/>
          </a:xfrm>
          <a:prstGeom prst="rect">
            <a:avLst/>
          </a:prstGeom>
          <a:noFill/>
          <a:ln w="9525">
            <a:noFill/>
            <a:miter lim="800000"/>
            <a:headEnd/>
            <a:tailEnd/>
          </a:ln>
        </p:spPr>
      </p:pic>
      <p:pic>
        <p:nvPicPr>
          <p:cNvPr id="13317" name="Picture 5" descr="non-granulocytic"/>
          <p:cNvPicPr>
            <a:picLocks noChangeAspect="1" noChangeArrowheads="1"/>
          </p:cNvPicPr>
          <p:nvPr/>
        </p:nvPicPr>
        <p:blipFill>
          <a:blip r:embed="rId5" cstate="print"/>
          <a:srcRect/>
          <a:stretch>
            <a:fillRect/>
          </a:stretch>
        </p:blipFill>
        <p:spPr bwMode="auto">
          <a:xfrm>
            <a:off x="2232025" y="3800475"/>
            <a:ext cx="1981200" cy="1524000"/>
          </a:xfrm>
          <a:prstGeom prst="rect">
            <a:avLst/>
          </a:prstGeom>
          <a:noFill/>
          <a:ln w="9525">
            <a:noFill/>
            <a:miter lim="800000"/>
            <a:headEnd/>
            <a:tailEnd/>
          </a:ln>
        </p:spPr>
      </p:pic>
      <p:pic>
        <p:nvPicPr>
          <p:cNvPr id="13318" name="Picture 6" descr="granulocytic"/>
          <p:cNvPicPr>
            <a:picLocks noChangeAspect="1" noChangeArrowheads="1"/>
          </p:cNvPicPr>
          <p:nvPr/>
        </p:nvPicPr>
        <p:blipFill>
          <a:blip r:embed="rId6" cstate="print"/>
          <a:srcRect/>
          <a:stretch>
            <a:fillRect/>
          </a:stretch>
        </p:blipFill>
        <p:spPr bwMode="auto">
          <a:xfrm>
            <a:off x="2234702" y="2276475"/>
            <a:ext cx="1981200" cy="1524000"/>
          </a:xfrm>
          <a:prstGeom prst="rect">
            <a:avLst/>
          </a:prstGeom>
          <a:noFill/>
          <a:ln w="9525">
            <a:noFill/>
            <a:miter lim="800000"/>
            <a:headEnd/>
            <a:tailEnd/>
          </a:ln>
        </p:spPr>
      </p:pic>
      <p:sp>
        <p:nvSpPr>
          <p:cNvPr id="13319" name="Rectangle 7"/>
          <p:cNvSpPr>
            <a:spLocks noChangeArrowheads="1"/>
          </p:cNvSpPr>
          <p:nvPr/>
        </p:nvSpPr>
        <p:spPr bwMode="auto">
          <a:xfrm>
            <a:off x="250825" y="2276475"/>
            <a:ext cx="3962400" cy="3048000"/>
          </a:xfrm>
          <a:prstGeom prst="rect">
            <a:avLst/>
          </a:prstGeom>
          <a:noFill/>
          <a:ln w="12700">
            <a:solidFill>
              <a:srgbClr val="000000"/>
            </a:solidFill>
            <a:miter lim="800000"/>
            <a:headEnd/>
            <a:tailEnd/>
          </a:ln>
        </p:spPr>
        <p:txBody>
          <a:bodyPr wrap="none" anchor="ctr"/>
          <a:lstStyle/>
          <a:p>
            <a:endParaRPr lang="en-US">
              <a:solidFill>
                <a:schemeClr val="tx1"/>
              </a:solidFill>
            </a:endParaRPr>
          </a:p>
        </p:txBody>
      </p:sp>
      <p:sp>
        <p:nvSpPr>
          <p:cNvPr id="13320" name="Line 8"/>
          <p:cNvSpPr>
            <a:spLocks noChangeShapeType="1"/>
          </p:cNvSpPr>
          <p:nvPr/>
        </p:nvSpPr>
        <p:spPr bwMode="auto">
          <a:xfrm>
            <a:off x="250825" y="3800475"/>
            <a:ext cx="3962400" cy="0"/>
          </a:xfrm>
          <a:prstGeom prst="line">
            <a:avLst/>
          </a:prstGeom>
          <a:noFill/>
          <a:ln w="9525">
            <a:solidFill>
              <a:srgbClr val="000000"/>
            </a:solidFill>
            <a:round/>
            <a:headEnd/>
            <a:tailEnd/>
          </a:ln>
        </p:spPr>
        <p:txBody>
          <a:bodyPr/>
          <a:lstStyle/>
          <a:p>
            <a:endParaRPr lang="en-GB">
              <a:solidFill>
                <a:schemeClr val="tx1"/>
              </a:solidFill>
            </a:endParaRPr>
          </a:p>
        </p:txBody>
      </p:sp>
      <p:sp>
        <p:nvSpPr>
          <p:cNvPr id="13321" name="Line 9"/>
          <p:cNvSpPr>
            <a:spLocks noChangeShapeType="1"/>
          </p:cNvSpPr>
          <p:nvPr/>
        </p:nvSpPr>
        <p:spPr bwMode="auto">
          <a:xfrm>
            <a:off x="2232025" y="2276475"/>
            <a:ext cx="0" cy="3048000"/>
          </a:xfrm>
          <a:prstGeom prst="line">
            <a:avLst/>
          </a:prstGeom>
          <a:noFill/>
          <a:ln w="9525">
            <a:solidFill>
              <a:srgbClr val="000000"/>
            </a:solidFill>
            <a:round/>
            <a:headEnd/>
            <a:tailEnd/>
          </a:ln>
        </p:spPr>
        <p:txBody>
          <a:bodyPr/>
          <a:lstStyle/>
          <a:p>
            <a:endParaRPr lang="en-GB">
              <a:solidFill>
                <a:schemeClr val="tx1"/>
              </a:solidFill>
            </a:endParaRPr>
          </a:p>
        </p:txBody>
      </p:sp>
      <p:sp>
        <p:nvSpPr>
          <p:cNvPr id="13322" name="Text Box 10"/>
          <p:cNvSpPr txBox="1">
            <a:spLocks noChangeArrowheads="1"/>
          </p:cNvSpPr>
          <p:nvPr/>
        </p:nvSpPr>
        <p:spPr bwMode="auto">
          <a:xfrm>
            <a:off x="204526" y="5522604"/>
            <a:ext cx="4160113" cy="646331"/>
          </a:xfrm>
          <a:prstGeom prst="rect">
            <a:avLst/>
          </a:prstGeom>
          <a:noFill/>
          <a:ln w="12700">
            <a:noFill/>
            <a:miter lim="800000"/>
            <a:headEnd/>
            <a:tailEnd/>
          </a:ln>
        </p:spPr>
        <p:txBody>
          <a:bodyPr wrap="none">
            <a:spAutoFit/>
          </a:bodyPr>
          <a:lstStyle/>
          <a:p>
            <a:pPr eaLnBrk="0" hangingPunct="0"/>
            <a:r>
              <a:rPr lang="en-GB" sz="1800" b="1" dirty="0" err="1">
                <a:solidFill>
                  <a:schemeClr val="tx1"/>
                </a:solidFill>
                <a:latin typeface="+mj-lt"/>
              </a:rPr>
              <a:t>Brightling</a:t>
            </a:r>
            <a:r>
              <a:rPr lang="en-GB" sz="1800" b="1" dirty="0">
                <a:solidFill>
                  <a:schemeClr val="tx1"/>
                </a:solidFill>
                <a:latin typeface="+mj-lt"/>
              </a:rPr>
              <a:t> Chest 2006;129(5):1344-8 </a:t>
            </a:r>
          </a:p>
          <a:p>
            <a:pPr eaLnBrk="0" hangingPunct="0"/>
            <a:endParaRPr lang="en-GB" sz="1800" b="1" dirty="0">
              <a:solidFill>
                <a:schemeClr val="tx1"/>
              </a:solidFill>
              <a:latin typeface="+mj-lt"/>
            </a:endParaRPr>
          </a:p>
        </p:txBody>
      </p:sp>
      <p:sp>
        <p:nvSpPr>
          <p:cNvPr id="13323" name="Rectangle 413"/>
          <p:cNvSpPr>
            <a:spLocks noChangeArrowheads="1"/>
          </p:cNvSpPr>
          <p:nvPr/>
        </p:nvSpPr>
        <p:spPr bwMode="auto">
          <a:xfrm>
            <a:off x="3203575" y="6186488"/>
            <a:ext cx="2846388" cy="334962"/>
          </a:xfrm>
          <a:prstGeom prst="rect">
            <a:avLst/>
          </a:prstGeom>
          <a:noFill/>
          <a:ln w="9525">
            <a:noFill/>
            <a:miter lim="800000"/>
            <a:headEnd/>
            <a:tailEnd/>
          </a:ln>
        </p:spPr>
        <p:txBody>
          <a:bodyPr/>
          <a:lstStyle/>
          <a:p>
            <a:endParaRPr lang="en-US">
              <a:solidFill>
                <a:schemeClr val="tx1"/>
              </a:solidFill>
            </a:endParaRPr>
          </a:p>
        </p:txBody>
      </p:sp>
      <p:grpSp>
        <p:nvGrpSpPr>
          <p:cNvPr id="2" name="Group 489"/>
          <p:cNvGrpSpPr/>
          <p:nvPr/>
        </p:nvGrpSpPr>
        <p:grpSpPr>
          <a:xfrm>
            <a:off x="4656932" y="1916113"/>
            <a:ext cx="4328318" cy="4881562"/>
            <a:chOff x="4656932" y="1916113"/>
            <a:chExt cx="4328318" cy="4881562"/>
          </a:xfrm>
        </p:grpSpPr>
        <p:sp>
          <p:nvSpPr>
            <p:cNvPr id="13325" name="Rectangle 13"/>
            <p:cNvSpPr>
              <a:spLocks noChangeArrowheads="1"/>
            </p:cNvSpPr>
            <p:nvPr/>
          </p:nvSpPr>
          <p:spPr bwMode="auto">
            <a:xfrm>
              <a:off x="5354638" y="4918075"/>
              <a:ext cx="19050" cy="328612"/>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26" name="Rectangle 14"/>
            <p:cNvSpPr>
              <a:spLocks noChangeArrowheads="1"/>
            </p:cNvSpPr>
            <p:nvPr/>
          </p:nvSpPr>
          <p:spPr bwMode="auto">
            <a:xfrm>
              <a:off x="5354638" y="2003425"/>
              <a:ext cx="19050" cy="2868612"/>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27" name="Rectangle 15"/>
            <p:cNvSpPr>
              <a:spLocks noChangeArrowheads="1"/>
            </p:cNvSpPr>
            <p:nvPr/>
          </p:nvSpPr>
          <p:spPr bwMode="auto">
            <a:xfrm>
              <a:off x="5310188" y="4911725"/>
              <a:ext cx="107950" cy="12700"/>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28" name="Rectangle 16"/>
            <p:cNvSpPr>
              <a:spLocks noChangeArrowheads="1"/>
            </p:cNvSpPr>
            <p:nvPr/>
          </p:nvSpPr>
          <p:spPr bwMode="auto">
            <a:xfrm>
              <a:off x="5310188" y="4862513"/>
              <a:ext cx="107950" cy="15875"/>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29" name="Rectangle 17"/>
            <p:cNvSpPr>
              <a:spLocks noChangeArrowheads="1"/>
            </p:cNvSpPr>
            <p:nvPr/>
          </p:nvSpPr>
          <p:spPr bwMode="auto">
            <a:xfrm>
              <a:off x="5297488" y="5237163"/>
              <a:ext cx="76200" cy="15875"/>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30" name="Rectangle 18"/>
            <p:cNvSpPr>
              <a:spLocks noChangeArrowheads="1"/>
            </p:cNvSpPr>
            <p:nvPr/>
          </p:nvSpPr>
          <p:spPr bwMode="auto">
            <a:xfrm>
              <a:off x="5297488" y="4537075"/>
              <a:ext cx="76200" cy="12700"/>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31" name="Rectangle 19"/>
            <p:cNvSpPr>
              <a:spLocks noChangeArrowheads="1"/>
            </p:cNvSpPr>
            <p:nvPr/>
          </p:nvSpPr>
          <p:spPr bwMode="auto">
            <a:xfrm>
              <a:off x="5297488" y="4010025"/>
              <a:ext cx="76200" cy="14287"/>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32" name="Rectangle 20"/>
            <p:cNvSpPr>
              <a:spLocks noChangeArrowheads="1"/>
            </p:cNvSpPr>
            <p:nvPr/>
          </p:nvSpPr>
          <p:spPr bwMode="auto">
            <a:xfrm>
              <a:off x="5297488" y="3529013"/>
              <a:ext cx="76200" cy="14287"/>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33" name="Rectangle 21"/>
            <p:cNvSpPr>
              <a:spLocks noChangeArrowheads="1"/>
            </p:cNvSpPr>
            <p:nvPr/>
          </p:nvSpPr>
          <p:spPr bwMode="auto">
            <a:xfrm>
              <a:off x="5297488" y="3006725"/>
              <a:ext cx="76200" cy="12700"/>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34" name="Rectangle 22"/>
            <p:cNvSpPr>
              <a:spLocks noChangeArrowheads="1"/>
            </p:cNvSpPr>
            <p:nvPr/>
          </p:nvSpPr>
          <p:spPr bwMode="auto">
            <a:xfrm>
              <a:off x="5297488" y="2525713"/>
              <a:ext cx="76200" cy="12700"/>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35" name="Rectangle 23"/>
            <p:cNvSpPr>
              <a:spLocks noChangeArrowheads="1"/>
            </p:cNvSpPr>
            <p:nvPr/>
          </p:nvSpPr>
          <p:spPr bwMode="auto">
            <a:xfrm>
              <a:off x="5297488" y="2000250"/>
              <a:ext cx="76200" cy="12700"/>
            </a:xfrm>
            <a:prstGeom prst="rect">
              <a:avLst/>
            </a:prstGeom>
            <a:solidFill>
              <a:schemeClr val="tx1"/>
            </a:solidFill>
            <a:ln w="3175">
              <a:solidFill>
                <a:schemeClr val="tx1"/>
              </a:solidFill>
              <a:miter lim="800000"/>
              <a:headEnd/>
              <a:tailEnd/>
            </a:ln>
          </p:spPr>
          <p:txBody>
            <a:bodyPr/>
            <a:lstStyle/>
            <a:p>
              <a:endParaRPr lang="en-US">
                <a:solidFill>
                  <a:schemeClr val="tx1"/>
                </a:solidFill>
              </a:endParaRPr>
            </a:p>
          </p:txBody>
        </p:sp>
        <p:sp>
          <p:nvSpPr>
            <p:cNvPr id="13336" name="Rectangle 24"/>
            <p:cNvSpPr>
              <a:spLocks noChangeArrowheads="1"/>
            </p:cNvSpPr>
            <p:nvPr/>
          </p:nvSpPr>
          <p:spPr bwMode="auto">
            <a:xfrm>
              <a:off x="5165725" y="5156200"/>
              <a:ext cx="79375" cy="212725"/>
            </a:xfrm>
            <a:prstGeom prst="rect">
              <a:avLst/>
            </a:prstGeom>
            <a:noFill/>
            <a:ln w="9525">
              <a:noFill/>
              <a:miter lim="800000"/>
              <a:headEnd/>
              <a:tailEnd/>
            </a:ln>
          </p:spPr>
          <p:txBody>
            <a:bodyPr/>
            <a:lstStyle/>
            <a:p>
              <a:endParaRPr lang="en-US">
                <a:solidFill>
                  <a:schemeClr val="tx1"/>
                </a:solidFill>
              </a:endParaRPr>
            </a:p>
          </p:txBody>
        </p:sp>
        <p:sp>
          <p:nvSpPr>
            <p:cNvPr id="13337" name="Rectangle 25"/>
            <p:cNvSpPr>
              <a:spLocks noChangeArrowheads="1"/>
            </p:cNvSpPr>
            <p:nvPr/>
          </p:nvSpPr>
          <p:spPr bwMode="auto">
            <a:xfrm>
              <a:off x="5187950" y="5164138"/>
              <a:ext cx="99386" cy="215444"/>
            </a:xfrm>
            <a:prstGeom prst="rect">
              <a:avLst/>
            </a:prstGeom>
            <a:noFill/>
            <a:ln w="9525">
              <a:noFill/>
              <a:miter lim="800000"/>
              <a:headEnd/>
              <a:tailEnd/>
            </a:ln>
          </p:spPr>
          <p:txBody>
            <a:bodyPr wrap="none" lIns="0" tIns="0" rIns="0" bIns="0">
              <a:spAutoFit/>
            </a:bodyPr>
            <a:lstStyle/>
            <a:p>
              <a:pPr eaLnBrk="0" hangingPunct="0"/>
              <a:r>
                <a:rPr lang="en-GB" sz="1400" b="1">
                  <a:solidFill>
                    <a:schemeClr val="tx1"/>
                  </a:solidFill>
                  <a:latin typeface="Arial" charset="0"/>
                </a:rPr>
                <a:t>0</a:t>
              </a:r>
              <a:endParaRPr lang="en-GB">
                <a:solidFill>
                  <a:schemeClr val="tx1"/>
                </a:solidFill>
                <a:latin typeface="Times" pitchFamily="18" charset="0"/>
              </a:endParaRPr>
            </a:p>
          </p:txBody>
        </p:sp>
        <p:sp>
          <p:nvSpPr>
            <p:cNvPr id="13338" name="Rectangle 26"/>
            <p:cNvSpPr>
              <a:spLocks noChangeArrowheads="1"/>
            </p:cNvSpPr>
            <p:nvPr/>
          </p:nvSpPr>
          <p:spPr bwMode="auto">
            <a:xfrm>
              <a:off x="5051425" y="4452938"/>
              <a:ext cx="193675" cy="212725"/>
            </a:xfrm>
            <a:prstGeom prst="rect">
              <a:avLst/>
            </a:prstGeom>
            <a:noFill/>
            <a:ln w="9525">
              <a:noFill/>
              <a:miter lim="800000"/>
              <a:headEnd/>
              <a:tailEnd/>
            </a:ln>
          </p:spPr>
          <p:txBody>
            <a:bodyPr/>
            <a:lstStyle/>
            <a:p>
              <a:endParaRPr lang="en-US">
                <a:solidFill>
                  <a:schemeClr val="tx1"/>
                </a:solidFill>
              </a:endParaRPr>
            </a:p>
          </p:txBody>
        </p:sp>
        <p:sp>
          <p:nvSpPr>
            <p:cNvPr id="13339" name="Rectangle 27"/>
            <p:cNvSpPr>
              <a:spLocks noChangeArrowheads="1"/>
            </p:cNvSpPr>
            <p:nvPr/>
          </p:nvSpPr>
          <p:spPr bwMode="auto">
            <a:xfrm>
              <a:off x="5059363" y="4459288"/>
              <a:ext cx="248466" cy="215444"/>
            </a:xfrm>
            <a:prstGeom prst="rect">
              <a:avLst/>
            </a:prstGeom>
            <a:noFill/>
            <a:ln w="9525">
              <a:noFill/>
              <a:miter lim="800000"/>
              <a:headEnd/>
              <a:tailEnd/>
            </a:ln>
          </p:spPr>
          <p:txBody>
            <a:bodyPr wrap="none" lIns="0" tIns="0" rIns="0" bIns="0">
              <a:spAutoFit/>
            </a:bodyPr>
            <a:lstStyle/>
            <a:p>
              <a:pPr eaLnBrk="0" hangingPunct="0"/>
              <a:r>
                <a:rPr lang="en-GB" sz="1400" b="1">
                  <a:solidFill>
                    <a:schemeClr val="tx1"/>
                  </a:solidFill>
                  <a:latin typeface="Arial" charset="0"/>
                </a:rPr>
                <a:t>0.3</a:t>
              </a:r>
              <a:endParaRPr lang="en-GB">
                <a:solidFill>
                  <a:schemeClr val="tx1"/>
                </a:solidFill>
                <a:latin typeface="Times" pitchFamily="18" charset="0"/>
              </a:endParaRPr>
            </a:p>
          </p:txBody>
        </p:sp>
        <p:sp>
          <p:nvSpPr>
            <p:cNvPr id="13340" name="Rectangle 28"/>
            <p:cNvSpPr>
              <a:spLocks noChangeArrowheads="1"/>
            </p:cNvSpPr>
            <p:nvPr/>
          </p:nvSpPr>
          <p:spPr bwMode="auto">
            <a:xfrm>
              <a:off x="5165725" y="3927475"/>
              <a:ext cx="79375" cy="212725"/>
            </a:xfrm>
            <a:prstGeom prst="rect">
              <a:avLst/>
            </a:prstGeom>
            <a:noFill/>
            <a:ln w="9525">
              <a:noFill/>
              <a:miter lim="800000"/>
              <a:headEnd/>
              <a:tailEnd/>
            </a:ln>
          </p:spPr>
          <p:txBody>
            <a:bodyPr/>
            <a:lstStyle/>
            <a:p>
              <a:endParaRPr lang="en-US">
                <a:solidFill>
                  <a:schemeClr val="tx1"/>
                </a:solidFill>
              </a:endParaRPr>
            </a:p>
          </p:txBody>
        </p:sp>
        <p:sp>
          <p:nvSpPr>
            <p:cNvPr id="13341" name="Rectangle 29"/>
            <p:cNvSpPr>
              <a:spLocks noChangeArrowheads="1"/>
            </p:cNvSpPr>
            <p:nvPr/>
          </p:nvSpPr>
          <p:spPr bwMode="auto">
            <a:xfrm>
              <a:off x="5187950" y="3933825"/>
              <a:ext cx="99386" cy="215444"/>
            </a:xfrm>
            <a:prstGeom prst="rect">
              <a:avLst/>
            </a:prstGeom>
            <a:noFill/>
            <a:ln w="9525">
              <a:noFill/>
              <a:miter lim="800000"/>
              <a:headEnd/>
              <a:tailEnd/>
            </a:ln>
          </p:spPr>
          <p:txBody>
            <a:bodyPr wrap="none" lIns="0" tIns="0" rIns="0" bIns="0">
              <a:spAutoFit/>
            </a:bodyPr>
            <a:lstStyle/>
            <a:p>
              <a:pPr eaLnBrk="0" hangingPunct="0"/>
              <a:r>
                <a:rPr lang="en-GB" sz="1400" b="1">
                  <a:solidFill>
                    <a:schemeClr val="tx1"/>
                  </a:solidFill>
                  <a:latin typeface="Arial" charset="0"/>
                </a:rPr>
                <a:t>1</a:t>
              </a:r>
              <a:endParaRPr lang="en-GB">
                <a:solidFill>
                  <a:schemeClr val="tx1"/>
                </a:solidFill>
                <a:latin typeface="Times" pitchFamily="18" charset="0"/>
              </a:endParaRPr>
            </a:p>
          </p:txBody>
        </p:sp>
        <p:sp>
          <p:nvSpPr>
            <p:cNvPr id="13342" name="Rectangle 30"/>
            <p:cNvSpPr>
              <a:spLocks noChangeArrowheads="1"/>
            </p:cNvSpPr>
            <p:nvPr/>
          </p:nvSpPr>
          <p:spPr bwMode="auto">
            <a:xfrm>
              <a:off x="5187950" y="3454400"/>
              <a:ext cx="99386" cy="215444"/>
            </a:xfrm>
            <a:prstGeom prst="rect">
              <a:avLst/>
            </a:prstGeom>
            <a:noFill/>
            <a:ln w="9525">
              <a:noFill/>
              <a:miter lim="800000"/>
              <a:headEnd/>
              <a:tailEnd/>
            </a:ln>
          </p:spPr>
          <p:txBody>
            <a:bodyPr wrap="none" lIns="0" tIns="0" rIns="0" bIns="0">
              <a:spAutoFit/>
            </a:bodyPr>
            <a:lstStyle/>
            <a:p>
              <a:pPr eaLnBrk="0" hangingPunct="0"/>
              <a:r>
                <a:rPr lang="en-GB" sz="1400" b="1">
                  <a:solidFill>
                    <a:schemeClr val="tx1"/>
                  </a:solidFill>
                  <a:latin typeface="Arial" charset="0"/>
                </a:rPr>
                <a:t>3</a:t>
              </a:r>
              <a:endParaRPr lang="en-GB">
                <a:solidFill>
                  <a:schemeClr val="tx1"/>
                </a:solidFill>
                <a:latin typeface="Times" pitchFamily="18" charset="0"/>
              </a:endParaRPr>
            </a:p>
          </p:txBody>
        </p:sp>
        <p:sp>
          <p:nvSpPr>
            <p:cNvPr id="13343" name="Rectangle 31"/>
            <p:cNvSpPr>
              <a:spLocks noChangeArrowheads="1"/>
            </p:cNvSpPr>
            <p:nvPr/>
          </p:nvSpPr>
          <p:spPr bwMode="auto">
            <a:xfrm>
              <a:off x="5089525" y="2922588"/>
              <a:ext cx="155575" cy="212725"/>
            </a:xfrm>
            <a:prstGeom prst="rect">
              <a:avLst/>
            </a:prstGeom>
            <a:noFill/>
            <a:ln w="9525">
              <a:noFill/>
              <a:miter lim="800000"/>
              <a:headEnd/>
              <a:tailEnd/>
            </a:ln>
          </p:spPr>
          <p:txBody>
            <a:bodyPr/>
            <a:lstStyle/>
            <a:p>
              <a:endParaRPr lang="en-US">
                <a:solidFill>
                  <a:schemeClr val="tx1"/>
                </a:solidFill>
              </a:endParaRPr>
            </a:p>
          </p:txBody>
        </p:sp>
        <p:sp>
          <p:nvSpPr>
            <p:cNvPr id="13344" name="Rectangle 32"/>
            <p:cNvSpPr>
              <a:spLocks noChangeArrowheads="1"/>
            </p:cNvSpPr>
            <p:nvPr/>
          </p:nvSpPr>
          <p:spPr bwMode="auto">
            <a:xfrm>
              <a:off x="5100638" y="2928938"/>
              <a:ext cx="198772" cy="215444"/>
            </a:xfrm>
            <a:prstGeom prst="rect">
              <a:avLst/>
            </a:prstGeom>
            <a:noFill/>
            <a:ln w="9525">
              <a:noFill/>
              <a:miter lim="800000"/>
              <a:headEnd/>
              <a:tailEnd/>
            </a:ln>
          </p:spPr>
          <p:txBody>
            <a:bodyPr wrap="none" lIns="0" tIns="0" rIns="0" bIns="0">
              <a:spAutoFit/>
            </a:bodyPr>
            <a:lstStyle/>
            <a:p>
              <a:pPr eaLnBrk="0" hangingPunct="0"/>
              <a:r>
                <a:rPr lang="en-GB" sz="1400" b="1">
                  <a:solidFill>
                    <a:schemeClr val="tx1"/>
                  </a:solidFill>
                  <a:latin typeface="Arial" charset="0"/>
                </a:rPr>
                <a:t>10</a:t>
              </a:r>
              <a:endParaRPr lang="en-GB">
                <a:solidFill>
                  <a:schemeClr val="tx1"/>
                </a:solidFill>
                <a:latin typeface="Times" pitchFamily="18" charset="0"/>
              </a:endParaRPr>
            </a:p>
          </p:txBody>
        </p:sp>
        <p:sp>
          <p:nvSpPr>
            <p:cNvPr id="13345" name="Rectangle 33"/>
            <p:cNvSpPr>
              <a:spLocks noChangeArrowheads="1"/>
            </p:cNvSpPr>
            <p:nvPr/>
          </p:nvSpPr>
          <p:spPr bwMode="auto">
            <a:xfrm>
              <a:off x="5011738" y="1916113"/>
              <a:ext cx="233362" cy="212725"/>
            </a:xfrm>
            <a:prstGeom prst="rect">
              <a:avLst/>
            </a:prstGeom>
            <a:noFill/>
            <a:ln w="9525">
              <a:noFill/>
              <a:miter lim="800000"/>
              <a:headEnd/>
              <a:tailEnd/>
            </a:ln>
          </p:spPr>
          <p:txBody>
            <a:bodyPr/>
            <a:lstStyle/>
            <a:p>
              <a:endParaRPr lang="en-US">
                <a:solidFill>
                  <a:schemeClr val="tx1"/>
                </a:solidFill>
              </a:endParaRPr>
            </a:p>
          </p:txBody>
        </p:sp>
        <p:sp>
          <p:nvSpPr>
            <p:cNvPr id="13346" name="Rectangle 34"/>
            <p:cNvSpPr>
              <a:spLocks noChangeArrowheads="1"/>
            </p:cNvSpPr>
            <p:nvPr/>
          </p:nvSpPr>
          <p:spPr bwMode="auto">
            <a:xfrm>
              <a:off x="5011738" y="1920875"/>
              <a:ext cx="298159" cy="215444"/>
            </a:xfrm>
            <a:prstGeom prst="rect">
              <a:avLst/>
            </a:prstGeom>
            <a:noFill/>
            <a:ln w="9525">
              <a:noFill/>
              <a:miter lim="800000"/>
              <a:headEnd/>
              <a:tailEnd/>
            </a:ln>
          </p:spPr>
          <p:txBody>
            <a:bodyPr wrap="none" lIns="0" tIns="0" rIns="0" bIns="0">
              <a:spAutoFit/>
            </a:bodyPr>
            <a:lstStyle/>
            <a:p>
              <a:pPr eaLnBrk="0" hangingPunct="0"/>
              <a:r>
                <a:rPr lang="en-GB" sz="1400" b="1">
                  <a:solidFill>
                    <a:schemeClr val="tx1"/>
                  </a:solidFill>
                  <a:latin typeface="Arial" charset="0"/>
                </a:rPr>
                <a:t>100</a:t>
              </a:r>
              <a:endParaRPr lang="en-GB">
                <a:solidFill>
                  <a:schemeClr val="tx1"/>
                </a:solidFill>
                <a:latin typeface="Times" pitchFamily="18" charset="0"/>
              </a:endParaRPr>
            </a:p>
          </p:txBody>
        </p:sp>
        <p:sp>
          <p:nvSpPr>
            <p:cNvPr id="13347" name="Freeform 35"/>
            <p:cNvSpPr>
              <a:spLocks/>
            </p:cNvSpPr>
            <p:nvPr/>
          </p:nvSpPr>
          <p:spPr bwMode="auto">
            <a:xfrm>
              <a:off x="6669088" y="2081213"/>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3" name="Group 36"/>
            <p:cNvGrpSpPr>
              <a:grpSpLocks/>
            </p:cNvGrpSpPr>
            <p:nvPr/>
          </p:nvGrpSpPr>
          <p:grpSpPr bwMode="auto">
            <a:xfrm>
              <a:off x="6669088" y="2081213"/>
              <a:ext cx="57150" cy="63500"/>
              <a:chOff x="2626" y="866"/>
              <a:chExt cx="41" cy="40"/>
            </a:xfrm>
            <a:solidFill>
              <a:srgbClr val="0070C0"/>
            </a:solidFill>
          </p:grpSpPr>
          <p:sp>
            <p:nvSpPr>
              <p:cNvPr id="13800" name="Freeform 37"/>
              <p:cNvSpPr>
                <a:spLocks/>
              </p:cNvSpPr>
              <p:nvPr/>
            </p:nvSpPr>
            <p:spPr bwMode="auto">
              <a:xfrm>
                <a:off x="2626" y="866"/>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801" name="Freeform 38"/>
              <p:cNvSpPr>
                <a:spLocks/>
              </p:cNvSpPr>
              <p:nvPr/>
            </p:nvSpPr>
            <p:spPr bwMode="auto">
              <a:xfrm>
                <a:off x="2626" y="866"/>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49" name="Freeform 39"/>
            <p:cNvSpPr>
              <a:spLocks/>
            </p:cNvSpPr>
            <p:nvPr/>
          </p:nvSpPr>
          <p:spPr bwMode="auto">
            <a:xfrm>
              <a:off x="6669088" y="2135188"/>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4" name="Group 40"/>
            <p:cNvGrpSpPr>
              <a:grpSpLocks/>
            </p:cNvGrpSpPr>
            <p:nvPr/>
          </p:nvGrpSpPr>
          <p:grpSpPr bwMode="auto">
            <a:xfrm>
              <a:off x="6669088" y="2135188"/>
              <a:ext cx="57150" cy="58737"/>
              <a:chOff x="2626" y="900"/>
              <a:chExt cx="41" cy="38"/>
            </a:xfrm>
            <a:solidFill>
              <a:srgbClr val="0070C0"/>
            </a:solidFill>
          </p:grpSpPr>
          <p:sp>
            <p:nvSpPr>
              <p:cNvPr id="13798" name="Freeform 41"/>
              <p:cNvSpPr>
                <a:spLocks/>
              </p:cNvSpPr>
              <p:nvPr/>
            </p:nvSpPr>
            <p:spPr bwMode="auto">
              <a:xfrm>
                <a:off x="2626" y="900"/>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99" name="Freeform 42"/>
              <p:cNvSpPr>
                <a:spLocks/>
              </p:cNvSpPr>
              <p:nvPr/>
            </p:nvSpPr>
            <p:spPr bwMode="auto">
              <a:xfrm>
                <a:off x="2626" y="900"/>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51" name="Freeform 43"/>
            <p:cNvSpPr>
              <a:spLocks/>
            </p:cNvSpPr>
            <p:nvPr/>
          </p:nvSpPr>
          <p:spPr bwMode="auto">
            <a:xfrm>
              <a:off x="6669088" y="2484438"/>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5" name="Group 44"/>
            <p:cNvGrpSpPr>
              <a:grpSpLocks/>
            </p:cNvGrpSpPr>
            <p:nvPr/>
          </p:nvGrpSpPr>
          <p:grpSpPr bwMode="auto">
            <a:xfrm>
              <a:off x="6669088" y="2484438"/>
              <a:ext cx="57150" cy="63500"/>
              <a:chOff x="2626" y="1124"/>
              <a:chExt cx="41" cy="40"/>
            </a:xfrm>
            <a:solidFill>
              <a:srgbClr val="0070C0"/>
            </a:solidFill>
          </p:grpSpPr>
          <p:sp>
            <p:nvSpPr>
              <p:cNvPr id="13796" name="Freeform 45"/>
              <p:cNvSpPr>
                <a:spLocks/>
              </p:cNvSpPr>
              <p:nvPr/>
            </p:nvSpPr>
            <p:spPr bwMode="auto">
              <a:xfrm>
                <a:off x="2626" y="112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97" name="Freeform 46"/>
              <p:cNvSpPr>
                <a:spLocks/>
              </p:cNvSpPr>
              <p:nvPr/>
            </p:nvSpPr>
            <p:spPr bwMode="auto">
              <a:xfrm>
                <a:off x="2626" y="112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53" name="Freeform 47"/>
            <p:cNvSpPr>
              <a:spLocks/>
            </p:cNvSpPr>
            <p:nvPr/>
          </p:nvSpPr>
          <p:spPr bwMode="auto">
            <a:xfrm>
              <a:off x="6669088" y="2568575"/>
              <a:ext cx="57150" cy="60325"/>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6" name="Group 48"/>
            <p:cNvGrpSpPr>
              <a:grpSpLocks/>
            </p:cNvGrpSpPr>
            <p:nvPr/>
          </p:nvGrpSpPr>
          <p:grpSpPr bwMode="auto">
            <a:xfrm>
              <a:off x="6669088" y="2568575"/>
              <a:ext cx="57150" cy="60325"/>
              <a:chOff x="2626" y="1178"/>
              <a:chExt cx="41" cy="38"/>
            </a:xfrm>
            <a:solidFill>
              <a:srgbClr val="0070C0"/>
            </a:solidFill>
          </p:grpSpPr>
          <p:sp>
            <p:nvSpPr>
              <p:cNvPr id="13794" name="Freeform 49"/>
              <p:cNvSpPr>
                <a:spLocks/>
              </p:cNvSpPr>
              <p:nvPr/>
            </p:nvSpPr>
            <p:spPr bwMode="auto">
              <a:xfrm>
                <a:off x="2626" y="117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95" name="Freeform 50"/>
              <p:cNvSpPr>
                <a:spLocks/>
              </p:cNvSpPr>
              <p:nvPr/>
            </p:nvSpPr>
            <p:spPr bwMode="auto">
              <a:xfrm>
                <a:off x="2626" y="117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55" name="Freeform 51"/>
            <p:cNvSpPr>
              <a:spLocks/>
            </p:cNvSpPr>
            <p:nvPr/>
          </p:nvSpPr>
          <p:spPr bwMode="auto">
            <a:xfrm>
              <a:off x="6756400" y="2597150"/>
              <a:ext cx="53975" cy="61912"/>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7" name="Group 52"/>
            <p:cNvGrpSpPr>
              <a:grpSpLocks/>
            </p:cNvGrpSpPr>
            <p:nvPr/>
          </p:nvGrpSpPr>
          <p:grpSpPr bwMode="auto">
            <a:xfrm>
              <a:off x="6756400" y="2597150"/>
              <a:ext cx="53975" cy="61912"/>
              <a:chOff x="2688" y="1196"/>
              <a:chExt cx="39" cy="40"/>
            </a:xfrm>
            <a:solidFill>
              <a:srgbClr val="0070C0"/>
            </a:solidFill>
          </p:grpSpPr>
          <p:sp>
            <p:nvSpPr>
              <p:cNvPr id="13792" name="Freeform 53"/>
              <p:cNvSpPr>
                <a:spLocks/>
              </p:cNvSpPr>
              <p:nvPr/>
            </p:nvSpPr>
            <p:spPr bwMode="auto">
              <a:xfrm>
                <a:off x="2688" y="1196"/>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93" name="Freeform 54"/>
              <p:cNvSpPr>
                <a:spLocks/>
              </p:cNvSpPr>
              <p:nvPr/>
            </p:nvSpPr>
            <p:spPr bwMode="auto">
              <a:xfrm>
                <a:off x="2688" y="1196"/>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57" name="Freeform 55"/>
            <p:cNvSpPr>
              <a:spLocks/>
            </p:cNvSpPr>
            <p:nvPr/>
          </p:nvSpPr>
          <p:spPr bwMode="auto">
            <a:xfrm>
              <a:off x="6583363" y="2713038"/>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8" name="Group 56"/>
            <p:cNvGrpSpPr>
              <a:grpSpLocks/>
            </p:cNvGrpSpPr>
            <p:nvPr/>
          </p:nvGrpSpPr>
          <p:grpSpPr bwMode="auto">
            <a:xfrm>
              <a:off x="6583363" y="2713038"/>
              <a:ext cx="57150" cy="58737"/>
              <a:chOff x="2565" y="1270"/>
              <a:chExt cx="41" cy="38"/>
            </a:xfrm>
            <a:solidFill>
              <a:srgbClr val="0070C0"/>
            </a:solidFill>
          </p:grpSpPr>
          <p:sp>
            <p:nvSpPr>
              <p:cNvPr id="13790" name="Freeform 57"/>
              <p:cNvSpPr>
                <a:spLocks/>
              </p:cNvSpPr>
              <p:nvPr/>
            </p:nvSpPr>
            <p:spPr bwMode="auto">
              <a:xfrm>
                <a:off x="2565" y="127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91" name="Freeform 58"/>
              <p:cNvSpPr>
                <a:spLocks/>
              </p:cNvSpPr>
              <p:nvPr/>
            </p:nvSpPr>
            <p:spPr bwMode="auto">
              <a:xfrm>
                <a:off x="2565" y="127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59" name="Freeform 59"/>
            <p:cNvSpPr>
              <a:spLocks/>
            </p:cNvSpPr>
            <p:nvPr/>
          </p:nvSpPr>
          <p:spPr bwMode="auto">
            <a:xfrm>
              <a:off x="6669088" y="2747963"/>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9" name="Group 60"/>
            <p:cNvGrpSpPr>
              <a:grpSpLocks/>
            </p:cNvGrpSpPr>
            <p:nvPr/>
          </p:nvGrpSpPr>
          <p:grpSpPr bwMode="auto">
            <a:xfrm>
              <a:off x="6669088" y="2747963"/>
              <a:ext cx="57150" cy="58737"/>
              <a:chOff x="2626" y="1292"/>
              <a:chExt cx="41" cy="38"/>
            </a:xfrm>
            <a:solidFill>
              <a:srgbClr val="0070C0"/>
            </a:solidFill>
          </p:grpSpPr>
          <p:sp>
            <p:nvSpPr>
              <p:cNvPr id="13788" name="Freeform 61"/>
              <p:cNvSpPr>
                <a:spLocks/>
              </p:cNvSpPr>
              <p:nvPr/>
            </p:nvSpPr>
            <p:spPr bwMode="auto">
              <a:xfrm>
                <a:off x="2626" y="129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89" name="Freeform 62"/>
              <p:cNvSpPr>
                <a:spLocks/>
              </p:cNvSpPr>
              <p:nvPr/>
            </p:nvSpPr>
            <p:spPr bwMode="auto">
              <a:xfrm>
                <a:off x="2626" y="129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61" name="Freeform 63"/>
            <p:cNvSpPr>
              <a:spLocks/>
            </p:cNvSpPr>
            <p:nvPr/>
          </p:nvSpPr>
          <p:spPr bwMode="auto">
            <a:xfrm>
              <a:off x="6756400" y="2762250"/>
              <a:ext cx="53975" cy="60325"/>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0" name="Group 64"/>
            <p:cNvGrpSpPr>
              <a:grpSpLocks/>
            </p:cNvGrpSpPr>
            <p:nvPr/>
          </p:nvGrpSpPr>
          <p:grpSpPr bwMode="auto">
            <a:xfrm>
              <a:off x="6756400" y="2762250"/>
              <a:ext cx="53975" cy="60325"/>
              <a:chOff x="2688" y="1302"/>
              <a:chExt cx="39" cy="38"/>
            </a:xfrm>
            <a:solidFill>
              <a:srgbClr val="0070C0"/>
            </a:solidFill>
          </p:grpSpPr>
          <p:sp>
            <p:nvSpPr>
              <p:cNvPr id="13786" name="Freeform 65"/>
              <p:cNvSpPr>
                <a:spLocks/>
              </p:cNvSpPr>
              <p:nvPr/>
            </p:nvSpPr>
            <p:spPr bwMode="auto">
              <a:xfrm>
                <a:off x="2688" y="1302"/>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87" name="Freeform 66"/>
              <p:cNvSpPr>
                <a:spLocks/>
              </p:cNvSpPr>
              <p:nvPr/>
            </p:nvSpPr>
            <p:spPr bwMode="auto">
              <a:xfrm>
                <a:off x="2688" y="1302"/>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63" name="Freeform 67"/>
            <p:cNvSpPr>
              <a:spLocks/>
            </p:cNvSpPr>
            <p:nvPr/>
          </p:nvSpPr>
          <p:spPr bwMode="auto">
            <a:xfrm>
              <a:off x="6838950" y="2765425"/>
              <a:ext cx="58737" cy="60325"/>
            </a:xfrm>
            <a:custGeom>
              <a:avLst/>
              <a:gdLst>
                <a:gd name="T0" fmla="*/ 0 w 41"/>
                <a:gd name="T1" fmla="*/ 38 h 38"/>
                <a:gd name="T2" fmla="*/ 18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18"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1" name="Group 68"/>
            <p:cNvGrpSpPr>
              <a:grpSpLocks/>
            </p:cNvGrpSpPr>
            <p:nvPr/>
          </p:nvGrpSpPr>
          <p:grpSpPr bwMode="auto">
            <a:xfrm>
              <a:off x="6838950" y="2765425"/>
              <a:ext cx="58737" cy="60325"/>
              <a:chOff x="2748" y="1304"/>
              <a:chExt cx="41" cy="38"/>
            </a:xfrm>
            <a:solidFill>
              <a:srgbClr val="0070C0"/>
            </a:solidFill>
          </p:grpSpPr>
          <p:sp>
            <p:nvSpPr>
              <p:cNvPr id="13784" name="Freeform 69"/>
              <p:cNvSpPr>
                <a:spLocks/>
              </p:cNvSpPr>
              <p:nvPr/>
            </p:nvSpPr>
            <p:spPr bwMode="auto">
              <a:xfrm>
                <a:off x="2748" y="1304"/>
                <a:ext cx="41" cy="38"/>
              </a:xfrm>
              <a:custGeom>
                <a:avLst/>
                <a:gdLst>
                  <a:gd name="T0" fmla="*/ 0 w 41"/>
                  <a:gd name="T1" fmla="*/ 38 h 38"/>
                  <a:gd name="T2" fmla="*/ 18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18"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85" name="Freeform 70"/>
              <p:cNvSpPr>
                <a:spLocks/>
              </p:cNvSpPr>
              <p:nvPr/>
            </p:nvSpPr>
            <p:spPr bwMode="auto">
              <a:xfrm>
                <a:off x="2748" y="1304"/>
                <a:ext cx="41" cy="38"/>
              </a:xfrm>
              <a:custGeom>
                <a:avLst/>
                <a:gdLst>
                  <a:gd name="T0" fmla="*/ 0 w 41"/>
                  <a:gd name="T1" fmla="*/ 38 h 38"/>
                  <a:gd name="T2" fmla="*/ 18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18"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65" name="Freeform 71"/>
            <p:cNvSpPr>
              <a:spLocks/>
            </p:cNvSpPr>
            <p:nvPr/>
          </p:nvSpPr>
          <p:spPr bwMode="auto">
            <a:xfrm>
              <a:off x="6669088" y="2794000"/>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2" name="Group 72"/>
            <p:cNvGrpSpPr>
              <a:grpSpLocks/>
            </p:cNvGrpSpPr>
            <p:nvPr/>
          </p:nvGrpSpPr>
          <p:grpSpPr bwMode="auto">
            <a:xfrm>
              <a:off x="6669088" y="2794000"/>
              <a:ext cx="57150" cy="58737"/>
              <a:chOff x="2626" y="1322"/>
              <a:chExt cx="41" cy="38"/>
            </a:xfrm>
            <a:solidFill>
              <a:srgbClr val="0070C0"/>
            </a:solidFill>
          </p:grpSpPr>
          <p:sp>
            <p:nvSpPr>
              <p:cNvPr id="13782" name="Freeform 73"/>
              <p:cNvSpPr>
                <a:spLocks/>
              </p:cNvSpPr>
              <p:nvPr/>
            </p:nvSpPr>
            <p:spPr bwMode="auto">
              <a:xfrm>
                <a:off x="2626" y="132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83" name="Freeform 74"/>
              <p:cNvSpPr>
                <a:spLocks/>
              </p:cNvSpPr>
              <p:nvPr/>
            </p:nvSpPr>
            <p:spPr bwMode="auto">
              <a:xfrm>
                <a:off x="2626" y="132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67" name="Freeform 75"/>
            <p:cNvSpPr>
              <a:spLocks/>
            </p:cNvSpPr>
            <p:nvPr/>
          </p:nvSpPr>
          <p:spPr bwMode="auto">
            <a:xfrm>
              <a:off x="6669088" y="2900363"/>
              <a:ext cx="57150" cy="61912"/>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 name="Group 76"/>
            <p:cNvGrpSpPr>
              <a:grpSpLocks/>
            </p:cNvGrpSpPr>
            <p:nvPr/>
          </p:nvGrpSpPr>
          <p:grpSpPr bwMode="auto">
            <a:xfrm>
              <a:off x="6669088" y="2900363"/>
              <a:ext cx="57150" cy="61912"/>
              <a:chOff x="2626" y="1390"/>
              <a:chExt cx="41" cy="40"/>
            </a:xfrm>
            <a:solidFill>
              <a:srgbClr val="0070C0"/>
            </a:solidFill>
          </p:grpSpPr>
          <p:sp>
            <p:nvSpPr>
              <p:cNvPr id="13780" name="Freeform 77"/>
              <p:cNvSpPr>
                <a:spLocks/>
              </p:cNvSpPr>
              <p:nvPr/>
            </p:nvSpPr>
            <p:spPr bwMode="auto">
              <a:xfrm>
                <a:off x="2626" y="139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81" name="Freeform 78"/>
              <p:cNvSpPr>
                <a:spLocks/>
              </p:cNvSpPr>
              <p:nvPr/>
            </p:nvSpPr>
            <p:spPr bwMode="auto">
              <a:xfrm>
                <a:off x="2626" y="139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69" name="Freeform 79"/>
            <p:cNvSpPr>
              <a:spLocks/>
            </p:cNvSpPr>
            <p:nvPr/>
          </p:nvSpPr>
          <p:spPr bwMode="auto">
            <a:xfrm>
              <a:off x="6669088" y="2981325"/>
              <a:ext cx="57150" cy="60325"/>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4" name="Group 80"/>
            <p:cNvGrpSpPr>
              <a:grpSpLocks/>
            </p:cNvGrpSpPr>
            <p:nvPr/>
          </p:nvGrpSpPr>
          <p:grpSpPr bwMode="auto">
            <a:xfrm>
              <a:off x="6669088" y="2981325"/>
              <a:ext cx="57150" cy="60325"/>
              <a:chOff x="2626" y="1442"/>
              <a:chExt cx="41" cy="38"/>
            </a:xfrm>
            <a:solidFill>
              <a:srgbClr val="0070C0"/>
            </a:solidFill>
          </p:grpSpPr>
          <p:sp>
            <p:nvSpPr>
              <p:cNvPr id="13778" name="Freeform 81"/>
              <p:cNvSpPr>
                <a:spLocks/>
              </p:cNvSpPr>
              <p:nvPr/>
            </p:nvSpPr>
            <p:spPr bwMode="auto">
              <a:xfrm>
                <a:off x="2626" y="144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79" name="Freeform 82"/>
              <p:cNvSpPr>
                <a:spLocks/>
              </p:cNvSpPr>
              <p:nvPr/>
            </p:nvSpPr>
            <p:spPr bwMode="auto">
              <a:xfrm>
                <a:off x="2626" y="144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71" name="Freeform 83"/>
            <p:cNvSpPr>
              <a:spLocks/>
            </p:cNvSpPr>
            <p:nvPr/>
          </p:nvSpPr>
          <p:spPr bwMode="auto">
            <a:xfrm>
              <a:off x="6669088" y="3071813"/>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5" name="Group 84"/>
            <p:cNvGrpSpPr>
              <a:grpSpLocks/>
            </p:cNvGrpSpPr>
            <p:nvPr/>
          </p:nvGrpSpPr>
          <p:grpSpPr bwMode="auto">
            <a:xfrm>
              <a:off x="6669088" y="3071813"/>
              <a:ext cx="57150" cy="63500"/>
              <a:chOff x="2626" y="1500"/>
              <a:chExt cx="41" cy="40"/>
            </a:xfrm>
            <a:solidFill>
              <a:srgbClr val="0070C0"/>
            </a:solidFill>
          </p:grpSpPr>
          <p:sp>
            <p:nvSpPr>
              <p:cNvPr id="13776" name="Freeform 85"/>
              <p:cNvSpPr>
                <a:spLocks/>
              </p:cNvSpPr>
              <p:nvPr/>
            </p:nvSpPr>
            <p:spPr bwMode="auto">
              <a:xfrm>
                <a:off x="2626" y="150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77" name="Freeform 86"/>
              <p:cNvSpPr>
                <a:spLocks/>
              </p:cNvSpPr>
              <p:nvPr/>
            </p:nvSpPr>
            <p:spPr bwMode="auto">
              <a:xfrm>
                <a:off x="2626" y="150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73" name="Freeform 87"/>
            <p:cNvSpPr>
              <a:spLocks/>
            </p:cNvSpPr>
            <p:nvPr/>
          </p:nvSpPr>
          <p:spPr bwMode="auto">
            <a:xfrm>
              <a:off x="6583363" y="3090863"/>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6" name="Group 88"/>
            <p:cNvGrpSpPr>
              <a:grpSpLocks/>
            </p:cNvGrpSpPr>
            <p:nvPr/>
          </p:nvGrpSpPr>
          <p:grpSpPr bwMode="auto">
            <a:xfrm>
              <a:off x="6583363" y="3090863"/>
              <a:ext cx="57150" cy="58737"/>
              <a:chOff x="2565" y="1512"/>
              <a:chExt cx="41" cy="38"/>
            </a:xfrm>
            <a:solidFill>
              <a:srgbClr val="0070C0"/>
            </a:solidFill>
          </p:grpSpPr>
          <p:sp>
            <p:nvSpPr>
              <p:cNvPr id="13774" name="Freeform 89"/>
              <p:cNvSpPr>
                <a:spLocks/>
              </p:cNvSpPr>
              <p:nvPr/>
            </p:nvSpPr>
            <p:spPr bwMode="auto">
              <a:xfrm>
                <a:off x="2565" y="1512"/>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75" name="Freeform 90"/>
              <p:cNvSpPr>
                <a:spLocks/>
              </p:cNvSpPr>
              <p:nvPr/>
            </p:nvSpPr>
            <p:spPr bwMode="auto">
              <a:xfrm>
                <a:off x="2565" y="1512"/>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75" name="Freeform 91"/>
            <p:cNvSpPr>
              <a:spLocks/>
            </p:cNvSpPr>
            <p:nvPr/>
          </p:nvSpPr>
          <p:spPr bwMode="auto">
            <a:xfrm>
              <a:off x="6756400" y="3125788"/>
              <a:ext cx="53975" cy="58737"/>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7" name="Group 92"/>
            <p:cNvGrpSpPr>
              <a:grpSpLocks/>
            </p:cNvGrpSpPr>
            <p:nvPr/>
          </p:nvGrpSpPr>
          <p:grpSpPr bwMode="auto">
            <a:xfrm>
              <a:off x="6756400" y="3125788"/>
              <a:ext cx="53975" cy="58737"/>
              <a:chOff x="2688" y="1534"/>
              <a:chExt cx="39" cy="38"/>
            </a:xfrm>
            <a:solidFill>
              <a:srgbClr val="0070C0"/>
            </a:solidFill>
          </p:grpSpPr>
          <p:sp>
            <p:nvSpPr>
              <p:cNvPr id="13772" name="Freeform 93"/>
              <p:cNvSpPr>
                <a:spLocks/>
              </p:cNvSpPr>
              <p:nvPr/>
            </p:nvSpPr>
            <p:spPr bwMode="auto">
              <a:xfrm>
                <a:off x="2688" y="1534"/>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73" name="Freeform 94"/>
              <p:cNvSpPr>
                <a:spLocks/>
              </p:cNvSpPr>
              <p:nvPr/>
            </p:nvSpPr>
            <p:spPr bwMode="auto">
              <a:xfrm>
                <a:off x="2688" y="1534"/>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77" name="Freeform 95"/>
            <p:cNvSpPr>
              <a:spLocks/>
            </p:cNvSpPr>
            <p:nvPr/>
          </p:nvSpPr>
          <p:spPr bwMode="auto">
            <a:xfrm>
              <a:off x="6669088" y="3132138"/>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8" name="Group 96"/>
            <p:cNvGrpSpPr>
              <a:grpSpLocks/>
            </p:cNvGrpSpPr>
            <p:nvPr/>
          </p:nvGrpSpPr>
          <p:grpSpPr bwMode="auto">
            <a:xfrm>
              <a:off x="6669088" y="3132138"/>
              <a:ext cx="57150" cy="58737"/>
              <a:chOff x="2626" y="1538"/>
              <a:chExt cx="41" cy="38"/>
            </a:xfrm>
            <a:solidFill>
              <a:srgbClr val="0070C0"/>
            </a:solidFill>
          </p:grpSpPr>
          <p:sp>
            <p:nvSpPr>
              <p:cNvPr id="13770" name="Freeform 97"/>
              <p:cNvSpPr>
                <a:spLocks/>
              </p:cNvSpPr>
              <p:nvPr/>
            </p:nvSpPr>
            <p:spPr bwMode="auto">
              <a:xfrm>
                <a:off x="2626" y="153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71" name="Freeform 98"/>
              <p:cNvSpPr>
                <a:spLocks/>
              </p:cNvSpPr>
              <p:nvPr/>
            </p:nvSpPr>
            <p:spPr bwMode="auto">
              <a:xfrm>
                <a:off x="2626" y="153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79" name="Freeform 99"/>
            <p:cNvSpPr>
              <a:spLocks/>
            </p:cNvSpPr>
            <p:nvPr/>
          </p:nvSpPr>
          <p:spPr bwMode="auto">
            <a:xfrm>
              <a:off x="6583363" y="3155950"/>
              <a:ext cx="57150" cy="6350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9" name="Group 100"/>
            <p:cNvGrpSpPr>
              <a:grpSpLocks/>
            </p:cNvGrpSpPr>
            <p:nvPr/>
          </p:nvGrpSpPr>
          <p:grpSpPr bwMode="auto">
            <a:xfrm>
              <a:off x="6583363" y="3155950"/>
              <a:ext cx="57150" cy="63500"/>
              <a:chOff x="2565" y="1554"/>
              <a:chExt cx="41" cy="40"/>
            </a:xfrm>
            <a:solidFill>
              <a:srgbClr val="0070C0"/>
            </a:solidFill>
          </p:grpSpPr>
          <p:sp>
            <p:nvSpPr>
              <p:cNvPr id="13768" name="Freeform 101"/>
              <p:cNvSpPr>
                <a:spLocks/>
              </p:cNvSpPr>
              <p:nvPr/>
            </p:nvSpPr>
            <p:spPr bwMode="auto">
              <a:xfrm>
                <a:off x="2565" y="155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69" name="Freeform 102"/>
              <p:cNvSpPr>
                <a:spLocks/>
              </p:cNvSpPr>
              <p:nvPr/>
            </p:nvSpPr>
            <p:spPr bwMode="auto">
              <a:xfrm>
                <a:off x="2565" y="155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81" name="Freeform 103"/>
            <p:cNvSpPr>
              <a:spLocks/>
            </p:cNvSpPr>
            <p:nvPr/>
          </p:nvSpPr>
          <p:spPr bwMode="auto">
            <a:xfrm>
              <a:off x="6669088" y="3155950"/>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0" name="Group 104"/>
            <p:cNvGrpSpPr>
              <a:grpSpLocks/>
            </p:cNvGrpSpPr>
            <p:nvPr/>
          </p:nvGrpSpPr>
          <p:grpSpPr bwMode="auto">
            <a:xfrm>
              <a:off x="6669088" y="3155950"/>
              <a:ext cx="57150" cy="63500"/>
              <a:chOff x="2626" y="1554"/>
              <a:chExt cx="41" cy="40"/>
            </a:xfrm>
            <a:solidFill>
              <a:srgbClr val="0070C0"/>
            </a:solidFill>
          </p:grpSpPr>
          <p:sp>
            <p:nvSpPr>
              <p:cNvPr id="13766" name="Freeform 105"/>
              <p:cNvSpPr>
                <a:spLocks/>
              </p:cNvSpPr>
              <p:nvPr/>
            </p:nvSpPr>
            <p:spPr bwMode="auto">
              <a:xfrm>
                <a:off x="2626" y="155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67" name="Freeform 106"/>
              <p:cNvSpPr>
                <a:spLocks/>
              </p:cNvSpPr>
              <p:nvPr/>
            </p:nvSpPr>
            <p:spPr bwMode="auto">
              <a:xfrm>
                <a:off x="2626" y="155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83" name="Freeform 107"/>
            <p:cNvSpPr>
              <a:spLocks/>
            </p:cNvSpPr>
            <p:nvPr/>
          </p:nvSpPr>
          <p:spPr bwMode="auto">
            <a:xfrm>
              <a:off x="6669088" y="3238500"/>
              <a:ext cx="57150" cy="61912"/>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1" name="Group 108"/>
            <p:cNvGrpSpPr>
              <a:grpSpLocks/>
            </p:cNvGrpSpPr>
            <p:nvPr/>
          </p:nvGrpSpPr>
          <p:grpSpPr bwMode="auto">
            <a:xfrm>
              <a:off x="6669088" y="3238500"/>
              <a:ext cx="57150" cy="61912"/>
              <a:chOff x="2626" y="1606"/>
              <a:chExt cx="41" cy="40"/>
            </a:xfrm>
            <a:solidFill>
              <a:srgbClr val="0070C0"/>
            </a:solidFill>
          </p:grpSpPr>
          <p:sp>
            <p:nvSpPr>
              <p:cNvPr id="13764" name="Freeform 109"/>
              <p:cNvSpPr>
                <a:spLocks/>
              </p:cNvSpPr>
              <p:nvPr/>
            </p:nvSpPr>
            <p:spPr bwMode="auto">
              <a:xfrm>
                <a:off x="2626" y="1606"/>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65" name="Freeform 110"/>
              <p:cNvSpPr>
                <a:spLocks/>
              </p:cNvSpPr>
              <p:nvPr/>
            </p:nvSpPr>
            <p:spPr bwMode="auto">
              <a:xfrm>
                <a:off x="2626" y="1606"/>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85" name="Freeform 111"/>
            <p:cNvSpPr>
              <a:spLocks/>
            </p:cNvSpPr>
            <p:nvPr/>
          </p:nvSpPr>
          <p:spPr bwMode="auto">
            <a:xfrm>
              <a:off x="6583363" y="3238500"/>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2" name="Group 112"/>
            <p:cNvGrpSpPr>
              <a:grpSpLocks/>
            </p:cNvGrpSpPr>
            <p:nvPr/>
          </p:nvGrpSpPr>
          <p:grpSpPr bwMode="auto">
            <a:xfrm>
              <a:off x="6583363" y="3238500"/>
              <a:ext cx="57150" cy="61912"/>
              <a:chOff x="2565" y="1606"/>
              <a:chExt cx="41" cy="40"/>
            </a:xfrm>
            <a:solidFill>
              <a:srgbClr val="0070C0"/>
            </a:solidFill>
          </p:grpSpPr>
          <p:sp>
            <p:nvSpPr>
              <p:cNvPr id="13762" name="Freeform 113"/>
              <p:cNvSpPr>
                <a:spLocks/>
              </p:cNvSpPr>
              <p:nvPr/>
            </p:nvSpPr>
            <p:spPr bwMode="auto">
              <a:xfrm>
                <a:off x="2565" y="1606"/>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63" name="Freeform 114"/>
              <p:cNvSpPr>
                <a:spLocks/>
              </p:cNvSpPr>
              <p:nvPr/>
            </p:nvSpPr>
            <p:spPr bwMode="auto">
              <a:xfrm>
                <a:off x="2565" y="1606"/>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87" name="Freeform 115"/>
            <p:cNvSpPr>
              <a:spLocks/>
            </p:cNvSpPr>
            <p:nvPr/>
          </p:nvSpPr>
          <p:spPr bwMode="auto">
            <a:xfrm>
              <a:off x="6669088" y="3271838"/>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3" name="Group 116"/>
            <p:cNvGrpSpPr>
              <a:grpSpLocks/>
            </p:cNvGrpSpPr>
            <p:nvPr/>
          </p:nvGrpSpPr>
          <p:grpSpPr bwMode="auto">
            <a:xfrm>
              <a:off x="6669088" y="3271838"/>
              <a:ext cx="57150" cy="63500"/>
              <a:chOff x="2626" y="1628"/>
              <a:chExt cx="41" cy="40"/>
            </a:xfrm>
            <a:solidFill>
              <a:srgbClr val="0070C0"/>
            </a:solidFill>
          </p:grpSpPr>
          <p:sp>
            <p:nvSpPr>
              <p:cNvPr id="13760" name="Freeform 117"/>
              <p:cNvSpPr>
                <a:spLocks/>
              </p:cNvSpPr>
              <p:nvPr/>
            </p:nvSpPr>
            <p:spPr bwMode="auto">
              <a:xfrm>
                <a:off x="2626" y="1628"/>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61" name="Freeform 118"/>
              <p:cNvSpPr>
                <a:spLocks/>
              </p:cNvSpPr>
              <p:nvPr/>
            </p:nvSpPr>
            <p:spPr bwMode="auto">
              <a:xfrm>
                <a:off x="2626" y="1628"/>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89" name="Freeform 119"/>
            <p:cNvSpPr>
              <a:spLocks/>
            </p:cNvSpPr>
            <p:nvPr/>
          </p:nvSpPr>
          <p:spPr bwMode="auto">
            <a:xfrm>
              <a:off x="6583363" y="3290888"/>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4" name="Group 120"/>
            <p:cNvGrpSpPr>
              <a:grpSpLocks/>
            </p:cNvGrpSpPr>
            <p:nvPr/>
          </p:nvGrpSpPr>
          <p:grpSpPr bwMode="auto">
            <a:xfrm>
              <a:off x="6583363" y="3290888"/>
              <a:ext cx="57150" cy="58737"/>
              <a:chOff x="2565" y="1640"/>
              <a:chExt cx="41" cy="38"/>
            </a:xfrm>
            <a:solidFill>
              <a:srgbClr val="0070C0"/>
            </a:solidFill>
          </p:grpSpPr>
          <p:sp>
            <p:nvSpPr>
              <p:cNvPr id="13758" name="Freeform 121"/>
              <p:cNvSpPr>
                <a:spLocks/>
              </p:cNvSpPr>
              <p:nvPr/>
            </p:nvSpPr>
            <p:spPr bwMode="auto">
              <a:xfrm>
                <a:off x="2565" y="164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59" name="Freeform 122"/>
              <p:cNvSpPr>
                <a:spLocks/>
              </p:cNvSpPr>
              <p:nvPr/>
            </p:nvSpPr>
            <p:spPr bwMode="auto">
              <a:xfrm>
                <a:off x="2565" y="164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91" name="Freeform 123"/>
            <p:cNvSpPr>
              <a:spLocks/>
            </p:cNvSpPr>
            <p:nvPr/>
          </p:nvSpPr>
          <p:spPr bwMode="auto">
            <a:xfrm>
              <a:off x="6669088" y="3328988"/>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5" name="Group 124"/>
            <p:cNvGrpSpPr>
              <a:grpSpLocks/>
            </p:cNvGrpSpPr>
            <p:nvPr/>
          </p:nvGrpSpPr>
          <p:grpSpPr bwMode="auto">
            <a:xfrm>
              <a:off x="6669088" y="3328988"/>
              <a:ext cx="57150" cy="58737"/>
              <a:chOff x="2626" y="1664"/>
              <a:chExt cx="41" cy="38"/>
            </a:xfrm>
            <a:solidFill>
              <a:srgbClr val="0070C0"/>
            </a:solidFill>
          </p:grpSpPr>
          <p:sp>
            <p:nvSpPr>
              <p:cNvPr id="13756" name="Freeform 125"/>
              <p:cNvSpPr>
                <a:spLocks/>
              </p:cNvSpPr>
              <p:nvPr/>
            </p:nvSpPr>
            <p:spPr bwMode="auto">
              <a:xfrm>
                <a:off x="2626" y="1664"/>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57" name="Freeform 126"/>
              <p:cNvSpPr>
                <a:spLocks/>
              </p:cNvSpPr>
              <p:nvPr/>
            </p:nvSpPr>
            <p:spPr bwMode="auto">
              <a:xfrm>
                <a:off x="2626" y="1664"/>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93" name="Freeform 127"/>
            <p:cNvSpPr>
              <a:spLocks/>
            </p:cNvSpPr>
            <p:nvPr/>
          </p:nvSpPr>
          <p:spPr bwMode="auto">
            <a:xfrm>
              <a:off x="6669088" y="3390900"/>
              <a:ext cx="57150" cy="61912"/>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6" name="Group 128"/>
            <p:cNvGrpSpPr>
              <a:grpSpLocks/>
            </p:cNvGrpSpPr>
            <p:nvPr/>
          </p:nvGrpSpPr>
          <p:grpSpPr bwMode="auto">
            <a:xfrm>
              <a:off x="6669088" y="3390900"/>
              <a:ext cx="57150" cy="61912"/>
              <a:chOff x="2626" y="1704"/>
              <a:chExt cx="41" cy="40"/>
            </a:xfrm>
            <a:solidFill>
              <a:srgbClr val="0070C0"/>
            </a:solidFill>
          </p:grpSpPr>
          <p:sp>
            <p:nvSpPr>
              <p:cNvPr id="13754" name="Freeform 129"/>
              <p:cNvSpPr>
                <a:spLocks/>
              </p:cNvSpPr>
              <p:nvPr/>
            </p:nvSpPr>
            <p:spPr bwMode="auto">
              <a:xfrm>
                <a:off x="2626" y="170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55" name="Freeform 130"/>
              <p:cNvSpPr>
                <a:spLocks/>
              </p:cNvSpPr>
              <p:nvPr/>
            </p:nvSpPr>
            <p:spPr bwMode="auto">
              <a:xfrm>
                <a:off x="2626" y="170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95" name="Freeform 131"/>
            <p:cNvSpPr>
              <a:spLocks/>
            </p:cNvSpPr>
            <p:nvPr/>
          </p:nvSpPr>
          <p:spPr bwMode="auto">
            <a:xfrm>
              <a:off x="6583363" y="3440113"/>
              <a:ext cx="57150" cy="60325"/>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7" name="Group 132"/>
            <p:cNvGrpSpPr>
              <a:grpSpLocks/>
            </p:cNvGrpSpPr>
            <p:nvPr/>
          </p:nvGrpSpPr>
          <p:grpSpPr bwMode="auto">
            <a:xfrm>
              <a:off x="6583363" y="3440113"/>
              <a:ext cx="57150" cy="60325"/>
              <a:chOff x="2565" y="1736"/>
              <a:chExt cx="41" cy="38"/>
            </a:xfrm>
            <a:solidFill>
              <a:srgbClr val="0070C0"/>
            </a:solidFill>
          </p:grpSpPr>
          <p:sp>
            <p:nvSpPr>
              <p:cNvPr id="13752" name="Freeform 133"/>
              <p:cNvSpPr>
                <a:spLocks/>
              </p:cNvSpPr>
              <p:nvPr/>
            </p:nvSpPr>
            <p:spPr bwMode="auto">
              <a:xfrm>
                <a:off x="2565" y="1736"/>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53" name="Freeform 134"/>
              <p:cNvSpPr>
                <a:spLocks/>
              </p:cNvSpPr>
              <p:nvPr/>
            </p:nvSpPr>
            <p:spPr bwMode="auto">
              <a:xfrm>
                <a:off x="2565" y="1736"/>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397" name="Freeform 135"/>
            <p:cNvSpPr>
              <a:spLocks/>
            </p:cNvSpPr>
            <p:nvPr/>
          </p:nvSpPr>
          <p:spPr bwMode="auto">
            <a:xfrm>
              <a:off x="6669088" y="3494088"/>
              <a:ext cx="57150" cy="61912"/>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8" name="Group 136"/>
            <p:cNvGrpSpPr>
              <a:grpSpLocks/>
            </p:cNvGrpSpPr>
            <p:nvPr/>
          </p:nvGrpSpPr>
          <p:grpSpPr bwMode="auto">
            <a:xfrm>
              <a:off x="6669088" y="3494088"/>
              <a:ext cx="57150" cy="61912"/>
              <a:chOff x="2626" y="1770"/>
              <a:chExt cx="41" cy="40"/>
            </a:xfrm>
            <a:solidFill>
              <a:srgbClr val="0070C0"/>
            </a:solidFill>
          </p:grpSpPr>
          <p:sp>
            <p:nvSpPr>
              <p:cNvPr id="13750" name="Freeform 137"/>
              <p:cNvSpPr>
                <a:spLocks/>
              </p:cNvSpPr>
              <p:nvPr/>
            </p:nvSpPr>
            <p:spPr bwMode="auto">
              <a:xfrm>
                <a:off x="2626" y="177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51" name="Freeform 138"/>
              <p:cNvSpPr>
                <a:spLocks/>
              </p:cNvSpPr>
              <p:nvPr/>
            </p:nvSpPr>
            <p:spPr bwMode="auto">
              <a:xfrm>
                <a:off x="2626" y="177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399" name="Freeform 139"/>
            <p:cNvSpPr>
              <a:spLocks/>
            </p:cNvSpPr>
            <p:nvPr/>
          </p:nvSpPr>
          <p:spPr bwMode="auto">
            <a:xfrm>
              <a:off x="6583363" y="3494088"/>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29" name="Group 140"/>
            <p:cNvGrpSpPr>
              <a:grpSpLocks/>
            </p:cNvGrpSpPr>
            <p:nvPr/>
          </p:nvGrpSpPr>
          <p:grpSpPr bwMode="auto">
            <a:xfrm>
              <a:off x="6583363" y="3494088"/>
              <a:ext cx="57150" cy="61912"/>
              <a:chOff x="2565" y="1770"/>
              <a:chExt cx="41" cy="40"/>
            </a:xfrm>
            <a:solidFill>
              <a:srgbClr val="0070C0"/>
            </a:solidFill>
          </p:grpSpPr>
          <p:sp>
            <p:nvSpPr>
              <p:cNvPr id="13748" name="Freeform 141"/>
              <p:cNvSpPr>
                <a:spLocks/>
              </p:cNvSpPr>
              <p:nvPr/>
            </p:nvSpPr>
            <p:spPr bwMode="auto">
              <a:xfrm>
                <a:off x="2565" y="177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49" name="Freeform 142"/>
              <p:cNvSpPr>
                <a:spLocks/>
              </p:cNvSpPr>
              <p:nvPr/>
            </p:nvSpPr>
            <p:spPr bwMode="auto">
              <a:xfrm>
                <a:off x="2565" y="177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01" name="Freeform 143"/>
            <p:cNvSpPr>
              <a:spLocks/>
            </p:cNvSpPr>
            <p:nvPr/>
          </p:nvSpPr>
          <p:spPr bwMode="auto">
            <a:xfrm>
              <a:off x="6583363" y="3494088"/>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30" name="Group 144"/>
            <p:cNvGrpSpPr>
              <a:grpSpLocks/>
            </p:cNvGrpSpPr>
            <p:nvPr/>
          </p:nvGrpSpPr>
          <p:grpSpPr bwMode="auto">
            <a:xfrm>
              <a:off x="6583363" y="3494088"/>
              <a:ext cx="57150" cy="61912"/>
              <a:chOff x="2565" y="1770"/>
              <a:chExt cx="41" cy="40"/>
            </a:xfrm>
            <a:solidFill>
              <a:srgbClr val="0070C0"/>
            </a:solidFill>
          </p:grpSpPr>
          <p:sp>
            <p:nvSpPr>
              <p:cNvPr id="13746" name="Freeform 145"/>
              <p:cNvSpPr>
                <a:spLocks/>
              </p:cNvSpPr>
              <p:nvPr/>
            </p:nvSpPr>
            <p:spPr bwMode="auto">
              <a:xfrm>
                <a:off x="2565" y="177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47" name="Freeform 146"/>
              <p:cNvSpPr>
                <a:spLocks/>
              </p:cNvSpPr>
              <p:nvPr/>
            </p:nvSpPr>
            <p:spPr bwMode="auto">
              <a:xfrm>
                <a:off x="2565" y="177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03" name="Freeform 147"/>
            <p:cNvSpPr>
              <a:spLocks/>
            </p:cNvSpPr>
            <p:nvPr/>
          </p:nvSpPr>
          <p:spPr bwMode="auto">
            <a:xfrm>
              <a:off x="6669088" y="3525838"/>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31" name="Group 148"/>
            <p:cNvGrpSpPr>
              <a:grpSpLocks/>
            </p:cNvGrpSpPr>
            <p:nvPr/>
          </p:nvGrpSpPr>
          <p:grpSpPr bwMode="auto">
            <a:xfrm>
              <a:off x="6669088" y="3525838"/>
              <a:ext cx="57150" cy="58737"/>
              <a:chOff x="2626" y="1790"/>
              <a:chExt cx="41" cy="38"/>
            </a:xfrm>
            <a:solidFill>
              <a:srgbClr val="0070C0"/>
            </a:solidFill>
          </p:grpSpPr>
          <p:sp>
            <p:nvSpPr>
              <p:cNvPr id="13744" name="Freeform 149"/>
              <p:cNvSpPr>
                <a:spLocks/>
              </p:cNvSpPr>
              <p:nvPr/>
            </p:nvSpPr>
            <p:spPr bwMode="auto">
              <a:xfrm>
                <a:off x="2626" y="1790"/>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45" name="Freeform 150"/>
              <p:cNvSpPr>
                <a:spLocks/>
              </p:cNvSpPr>
              <p:nvPr/>
            </p:nvSpPr>
            <p:spPr bwMode="auto">
              <a:xfrm>
                <a:off x="2626" y="1790"/>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05" name="Freeform 151"/>
            <p:cNvSpPr>
              <a:spLocks/>
            </p:cNvSpPr>
            <p:nvPr/>
          </p:nvSpPr>
          <p:spPr bwMode="auto">
            <a:xfrm>
              <a:off x="6756400" y="3540125"/>
              <a:ext cx="53975" cy="60325"/>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12" name="Group 152"/>
            <p:cNvGrpSpPr>
              <a:grpSpLocks/>
            </p:cNvGrpSpPr>
            <p:nvPr/>
          </p:nvGrpSpPr>
          <p:grpSpPr bwMode="auto">
            <a:xfrm>
              <a:off x="6756400" y="3540125"/>
              <a:ext cx="53975" cy="60325"/>
              <a:chOff x="2688" y="1800"/>
              <a:chExt cx="39" cy="38"/>
            </a:xfrm>
            <a:solidFill>
              <a:srgbClr val="0070C0"/>
            </a:solidFill>
          </p:grpSpPr>
          <p:sp>
            <p:nvSpPr>
              <p:cNvPr id="13742" name="Freeform 153"/>
              <p:cNvSpPr>
                <a:spLocks/>
              </p:cNvSpPr>
              <p:nvPr/>
            </p:nvSpPr>
            <p:spPr bwMode="auto">
              <a:xfrm>
                <a:off x="2688" y="1800"/>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43" name="Freeform 154"/>
              <p:cNvSpPr>
                <a:spLocks/>
              </p:cNvSpPr>
              <p:nvPr/>
            </p:nvSpPr>
            <p:spPr bwMode="auto">
              <a:xfrm>
                <a:off x="2688" y="1800"/>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07" name="Freeform 155"/>
            <p:cNvSpPr>
              <a:spLocks/>
            </p:cNvSpPr>
            <p:nvPr/>
          </p:nvSpPr>
          <p:spPr bwMode="auto">
            <a:xfrm>
              <a:off x="6583363" y="3540125"/>
              <a:ext cx="57150" cy="60325"/>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13" name="Group 156"/>
            <p:cNvGrpSpPr>
              <a:grpSpLocks/>
            </p:cNvGrpSpPr>
            <p:nvPr/>
          </p:nvGrpSpPr>
          <p:grpSpPr bwMode="auto">
            <a:xfrm>
              <a:off x="6583363" y="3540125"/>
              <a:ext cx="57150" cy="60325"/>
              <a:chOff x="2565" y="1800"/>
              <a:chExt cx="41" cy="38"/>
            </a:xfrm>
            <a:solidFill>
              <a:srgbClr val="0070C0"/>
            </a:solidFill>
          </p:grpSpPr>
          <p:sp>
            <p:nvSpPr>
              <p:cNvPr id="13740" name="Freeform 157"/>
              <p:cNvSpPr>
                <a:spLocks/>
              </p:cNvSpPr>
              <p:nvPr/>
            </p:nvSpPr>
            <p:spPr bwMode="auto">
              <a:xfrm>
                <a:off x="2565" y="180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41" name="Freeform 158"/>
              <p:cNvSpPr>
                <a:spLocks/>
              </p:cNvSpPr>
              <p:nvPr/>
            </p:nvSpPr>
            <p:spPr bwMode="auto">
              <a:xfrm>
                <a:off x="2565" y="180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09" name="Freeform 159"/>
            <p:cNvSpPr>
              <a:spLocks/>
            </p:cNvSpPr>
            <p:nvPr/>
          </p:nvSpPr>
          <p:spPr bwMode="auto">
            <a:xfrm>
              <a:off x="6669088" y="3556000"/>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14" name="Group 160"/>
            <p:cNvGrpSpPr>
              <a:grpSpLocks/>
            </p:cNvGrpSpPr>
            <p:nvPr/>
          </p:nvGrpSpPr>
          <p:grpSpPr bwMode="auto">
            <a:xfrm>
              <a:off x="6669088" y="3556000"/>
              <a:ext cx="57150" cy="63500"/>
              <a:chOff x="2626" y="1810"/>
              <a:chExt cx="41" cy="40"/>
            </a:xfrm>
            <a:solidFill>
              <a:srgbClr val="0070C0"/>
            </a:solidFill>
          </p:grpSpPr>
          <p:sp>
            <p:nvSpPr>
              <p:cNvPr id="13738" name="Freeform 161"/>
              <p:cNvSpPr>
                <a:spLocks/>
              </p:cNvSpPr>
              <p:nvPr/>
            </p:nvSpPr>
            <p:spPr bwMode="auto">
              <a:xfrm>
                <a:off x="2626" y="181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39" name="Freeform 162"/>
              <p:cNvSpPr>
                <a:spLocks/>
              </p:cNvSpPr>
              <p:nvPr/>
            </p:nvSpPr>
            <p:spPr bwMode="auto">
              <a:xfrm>
                <a:off x="2626" y="181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11" name="Freeform 163"/>
            <p:cNvSpPr>
              <a:spLocks/>
            </p:cNvSpPr>
            <p:nvPr/>
          </p:nvSpPr>
          <p:spPr bwMode="auto">
            <a:xfrm>
              <a:off x="6756400" y="3575050"/>
              <a:ext cx="53975" cy="61912"/>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24" name="Group 164"/>
            <p:cNvGrpSpPr>
              <a:grpSpLocks/>
            </p:cNvGrpSpPr>
            <p:nvPr/>
          </p:nvGrpSpPr>
          <p:grpSpPr bwMode="auto">
            <a:xfrm>
              <a:off x="6756400" y="3575050"/>
              <a:ext cx="53975" cy="61912"/>
              <a:chOff x="2688" y="1822"/>
              <a:chExt cx="39" cy="40"/>
            </a:xfrm>
            <a:solidFill>
              <a:srgbClr val="0070C0"/>
            </a:solidFill>
          </p:grpSpPr>
          <p:sp>
            <p:nvSpPr>
              <p:cNvPr id="13736" name="Freeform 165"/>
              <p:cNvSpPr>
                <a:spLocks/>
              </p:cNvSpPr>
              <p:nvPr/>
            </p:nvSpPr>
            <p:spPr bwMode="auto">
              <a:xfrm>
                <a:off x="2688" y="1822"/>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37" name="Freeform 166"/>
              <p:cNvSpPr>
                <a:spLocks/>
              </p:cNvSpPr>
              <p:nvPr/>
            </p:nvSpPr>
            <p:spPr bwMode="auto">
              <a:xfrm>
                <a:off x="2688" y="1822"/>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13" name="Freeform 167"/>
            <p:cNvSpPr>
              <a:spLocks/>
            </p:cNvSpPr>
            <p:nvPr/>
          </p:nvSpPr>
          <p:spPr bwMode="auto">
            <a:xfrm>
              <a:off x="6583363" y="3575050"/>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48" name="Group 168"/>
            <p:cNvGrpSpPr>
              <a:grpSpLocks/>
            </p:cNvGrpSpPr>
            <p:nvPr/>
          </p:nvGrpSpPr>
          <p:grpSpPr bwMode="auto">
            <a:xfrm>
              <a:off x="6583363" y="3575050"/>
              <a:ext cx="57150" cy="61912"/>
              <a:chOff x="2565" y="1822"/>
              <a:chExt cx="41" cy="40"/>
            </a:xfrm>
            <a:solidFill>
              <a:srgbClr val="0070C0"/>
            </a:solidFill>
          </p:grpSpPr>
          <p:sp>
            <p:nvSpPr>
              <p:cNvPr id="13734" name="Freeform 169"/>
              <p:cNvSpPr>
                <a:spLocks/>
              </p:cNvSpPr>
              <p:nvPr/>
            </p:nvSpPr>
            <p:spPr bwMode="auto">
              <a:xfrm>
                <a:off x="2565" y="1822"/>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35" name="Freeform 170"/>
              <p:cNvSpPr>
                <a:spLocks/>
              </p:cNvSpPr>
              <p:nvPr/>
            </p:nvSpPr>
            <p:spPr bwMode="auto">
              <a:xfrm>
                <a:off x="2565" y="1822"/>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15" name="Freeform 171"/>
            <p:cNvSpPr>
              <a:spLocks/>
            </p:cNvSpPr>
            <p:nvPr/>
          </p:nvSpPr>
          <p:spPr bwMode="auto">
            <a:xfrm>
              <a:off x="6669088" y="3575050"/>
              <a:ext cx="57150" cy="61912"/>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50" name="Group 172"/>
            <p:cNvGrpSpPr>
              <a:grpSpLocks/>
            </p:cNvGrpSpPr>
            <p:nvPr/>
          </p:nvGrpSpPr>
          <p:grpSpPr bwMode="auto">
            <a:xfrm>
              <a:off x="6669088" y="3575050"/>
              <a:ext cx="57150" cy="61912"/>
              <a:chOff x="2626" y="1822"/>
              <a:chExt cx="41" cy="40"/>
            </a:xfrm>
            <a:solidFill>
              <a:srgbClr val="0070C0"/>
            </a:solidFill>
          </p:grpSpPr>
          <p:sp>
            <p:nvSpPr>
              <p:cNvPr id="13732" name="Freeform 173"/>
              <p:cNvSpPr>
                <a:spLocks/>
              </p:cNvSpPr>
              <p:nvPr/>
            </p:nvSpPr>
            <p:spPr bwMode="auto">
              <a:xfrm>
                <a:off x="2626" y="1822"/>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33" name="Freeform 174"/>
              <p:cNvSpPr>
                <a:spLocks/>
              </p:cNvSpPr>
              <p:nvPr/>
            </p:nvSpPr>
            <p:spPr bwMode="auto">
              <a:xfrm>
                <a:off x="2626" y="1822"/>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17" name="Freeform 175"/>
            <p:cNvSpPr>
              <a:spLocks/>
            </p:cNvSpPr>
            <p:nvPr/>
          </p:nvSpPr>
          <p:spPr bwMode="auto">
            <a:xfrm>
              <a:off x="6756400" y="3590925"/>
              <a:ext cx="53975" cy="61912"/>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52" name="Group 176"/>
            <p:cNvGrpSpPr>
              <a:grpSpLocks/>
            </p:cNvGrpSpPr>
            <p:nvPr/>
          </p:nvGrpSpPr>
          <p:grpSpPr bwMode="auto">
            <a:xfrm>
              <a:off x="6756400" y="3590925"/>
              <a:ext cx="53975" cy="61912"/>
              <a:chOff x="2688" y="1832"/>
              <a:chExt cx="39" cy="40"/>
            </a:xfrm>
            <a:solidFill>
              <a:srgbClr val="0070C0"/>
            </a:solidFill>
          </p:grpSpPr>
          <p:sp>
            <p:nvSpPr>
              <p:cNvPr id="13730" name="Freeform 177"/>
              <p:cNvSpPr>
                <a:spLocks/>
              </p:cNvSpPr>
              <p:nvPr/>
            </p:nvSpPr>
            <p:spPr bwMode="auto">
              <a:xfrm>
                <a:off x="2688" y="1832"/>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31" name="Freeform 178"/>
              <p:cNvSpPr>
                <a:spLocks/>
              </p:cNvSpPr>
              <p:nvPr/>
            </p:nvSpPr>
            <p:spPr bwMode="auto">
              <a:xfrm>
                <a:off x="2688" y="1832"/>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19" name="Freeform 179"/>
            <p:cNvSpPr>
              <a:spLocks/>
            </p:cNvSpPr>
            <p:nvPr/>
          </p:nvSpPr>
          <p:spPr bwMode="auto">
            <a:xfrm>
              <a:off x="6583363" y="3609975"/>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54" name="Group 180"/>
            <p:cNvGrpSpPr>
              <a:grpSpLocks/>
            </p:cNvGrpSpPr>
            <p:nvPr/>
          </p:nvGrpSpPr>
          <p:grpSpPr bwMode="auto">
            <a:xfrm>
              <a:off x="6583363" y="3609975"/>
              <a:ext cx="57150" cy="61912"/>
              <a:chOff x="2565" y="1844"/>
              <a:chExt cx="41" cy="40"/>
            </a:xfrm>
            <a:solidFill>
              <a:srgbClr val="0070C0"/>
            </a:solidFill>
          </p:grpSpPr>
          <p:sp>
            <p:nvSpPr>
              <p:cNvPr id="13728" name="Freeform 181"/>
              <p:cNvSpPr>
                <a:spLocks/>
              </p:cNvSpPr>
              <p:nvPr/>
            </p:nvSpPr>
            <p:spPr bwMode="auto">
              <a:xfrm>
                <a:off x="2565" y="184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29" name="Freeform 182"/>
              <p:cNvSpPr>
                <a:spLocks/>
              </p:cNvSpPr>
              <p:nvPr/>
            </p:nvSpPr>
            <p:spPr bwMode="auto">
              <a:xfrm>
                <a:off x="2565" y="184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21" name="Freeform 183"/>
            <p:cNvSpPr>
              <a:spLocks/>
            </p:cNvSpPr>
            <p:nvPr/>
          </p:nvSpPr>
          <p:spPr bwMode="auto">
            <a:xfrm>
              <a:off x="6669088" y="3649663"/>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56" name="Group 184"/>
            <p:cNvGrpSpPr>
              <a:grpSpLocks/>
            </p:cNvGrpSpPr>
            <p:nvPr/>
          </p:nvGrpSpPr>
          <p:grpSpPr bwMode="auto">
            <a:xfrm>
              <a:off x="6669088" y="3649663"/>
              <a:ext cx="57150" cy="63500"/>
              <a:chOff x="2626" y="1870"/>
              <a:chExt cx="41" cy="40"/>
            </a:xfrm>
            <a:solidFill>
              <a:srgbClr val="0070C0"/>
            </a:solidFill>
          </p:grpSpPr>
          <p:sp>
            <p:nvSpPr>
              <p:cNvPr id="13726" name="Freeform 185"/>
              <p:cNvSpPr>
                <a:spLocks/>
              </p:cNvSpPr>
              <p:nvPr/>
            </p:nvSpPr>
            <p:spPr bwMode="auto">
              <a:xfrm>
                <a:off x="2626" y="187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27" name="Freeform 186"/>
              <p:cNvSpPr>
                <a:spLocks/>
              </p:cNvSpPr>
              <p:nvPr/>
            </p:nvSpPr>
            <p:spPr bwMode="auto">
              <a:xfrm>
                <a:off x="2626" y="187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23" name="Freeform 187"/>
            <p:cNvSpPr>
              <a:spLocks/>
            </p:cNvSpPr>
            <p:nvPr/>
          </p:nvSpPr>
          <p:spPr bwMode="auto">
            <a:xfrm>
              <a:off x="6756400" y="3649663"/>
              <a:ext cx="53975" cy="6350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58" name="Group 188"/>
            <p:cNvGrpSpPr>
              <a:grpSpLocks/>
            </p:cNvGrpSpPr>
            <p:nvPr/>
          </p:nvGrpSpPr>
          <p:grpSpPr bwMode="auto">
            <a:xfrm>
              <a:off x="6756400" y="3649663"/>
              <a:ext cx="53975" cy="63500"/>
              <a:chOff x="2688" y="1870"/>
              <a:chExt cx="39" cy="40"/>
            </a:xfrm>
            <a:solidFill>
              <a:srgbClr val="0070C0"/>
            </a:solidFill>
          </p:grpSpPr>
          <p:sp>
            <p:nvSpPr>
              <p:cNvPr id="13724" name="Freeform 189"/>
              <p:cNvSpPr>
                <a:spLocks/>
              </p:cNvSpPr>
              <p:nvPr/>
            </p:nvSpPr>
            <p:spPr bwMode="auto">
              <a:xfrm>
                <a:off x="2688" y="1870"/>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25" name="Freeform 190"/>
              <p:cNvSpPr>
                <a:spLocks/>
              </p:cNvSpPr>
              <p:nvPr/>
            </p:nvSpPr>
            <p:spPr bwMode="auto">
              <a:xfrm>
                <a:off x="2688" y="1870"/>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25" name="Freeform 191"/>
            <p:cNvSpPr>
              <a:spLocks/>
            </p:cNvSpPr>
            <p:nvPr/>
          </p:nvSpPr>
          <p:spPr bwMode="auto">
            <a:xfrm>
              <a:off x="6583363" y="3649663"/>
              <a:ext cx="57150" cy="6350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60" name="Group 192"/>
            <p:cNvGrpSpPr>
              <a:grpSpLocks/>
            </p:cNvGrpSpPr>
            <p:nvPr/>
          </p:nvGrpSpPr>
          <p:grpSpPr bwMode="auto">
            <a:xfrm>
              <a:off x="6583363" y="3649663"/>
              <a:ext cx="57150" cy="63500"/>
              <a:chOff x="2565" y="1870"/>
              <a:chExt cx="41" cy="40"/>
            </a:xfrm>
            <a:solidFill>
              <a:srgbClr val="0070C0"/>
            </a:solidFill>
          </p:grpSpPr>
          <p:sp>
            <p:nvSpPr>
              <p:cNvPr id="13722" name="Freeform 193"/>
              <p:cNvSpPr>
                <a:spLocks/>
              </p:cNvSpPr>
              <p:nvPr/>
            </p:nvSpPr>
            <p:spPr bwMode="auto">
              <a:xfrm>
                <a:off x="2565" y="187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23" name="Freeform 194"/>
              <p:cNvSpPr>
                <a:spLocks/>
              </p:cNvSpPr>
              <p:nvPr/>
            </p:nvSpPr>
            <p:spPr bwMode="auto">
              <a:xfrm>
                <a:off x="2565" y="187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27" name="Freeform 195"/>
            <p:cNvSpPr>
              <a:spLocks/>
            </p:cNvSpPr>
            <p:nvPr/>
          </p:nvSpPr>
          <p:spPr bwMode="auto">
            <a:xfrm>
              <a:off x="6669088" y="3671888"/>
              <a:ext cx="57150" cy="61912"/>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62" name="Group 196"/>
            <p:cNvGrpSpPr>
              <a:grpSpLocks/>
            </p:cNvGrpSpPr>
            <p:nvPr/>
          </p:nvGrpSpPr>
          <p:grpSpPr bwMode="auto">
            <a:xfrm>
              <a:off x="6669088" y="3671888"/>
              <a:ext cx="57150" cy="61912"/>
              <a:chOff x="2626" y="1884"/>
              <a:chExt cx="41" cy="40"/>
            </a:xfrm>
            <a:solidFill>
              <a:srgbClr val="0070C0"/>
            </a:solidFill>
          </p:grpSpPr>
          <p:sp>
            <p:nvSpPr>
              <p:cNvPr id="13720" name="Freeform 197"/>
              <p:cNvSpPr>
                <a:spLocks/>
              </p:cNvSpPr>
              <p:nvPr/>
            </p:nvSpPr>
            <p:spPr bwMode="auto">
              <a:xfrm>
                <a:off x="2626" y="188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21" name="Freeform 198"/>
              <p:cNvSpPr>
                <a:spLocks/>
              </p:cNvSpPr>
              <p:nvPr/>
            </p:nvSpPr>
            <p:spPr bwMode="auto">
              <a:xfrm>
                <a:off x="2626" y="188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29" name="Freeform 199"/>
            <p:cNvSpPr>
              <a:spLocks/>
            </p:cNvSpPr>
            <p:nvPr/>
          </p:nvSpPr>
          <p:spPr bwMode="auto">
            <a:xfrm>
              <a:off x="6756400" y="3671888"/>
              <a:ext cx="53975" cy="61912"/>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64" name="Group 200"/>
            <p:cNvGrpSpPr>
              <a:grpSpLocks/>
            </p:cNvGrpSpPr>
            <p:nvPr/>
          </p:nvGrpSpPr>
          <p:grpSpPr bwMode="auto">
            <a:xfrm>
              <a:off x="6756400" y="3671888"/>
              <a:ext cx="53975" cy="61912"/>
              <a:chOff x="2688" y="1884"/>
              <a:chExt cx="39" cy="40"/>
            </a:xfrm>
            <a:solidFill>
              <a:srgbClr val="0070C0"/>
            </a:solidFill>
          </p:grpSpPr>
          <p:sp>
            <p:nvSpPr>
              <p:cNvPr id="13718" name="Freeform 201"/>
              <p:cNvSpPr>
                <a:spLocks/>
              </p:cNvSpPr>
              <p:nvPr/>
            </p:nvSpPr>
            <p:spPr bwMode="auto">
              <a:xfrm>
                <a:off x="2688" y="1884"/>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19" name="Freeform 202"/>
              <p:cNvSpPr>
                <a:spLocks/>
              </p:cNvSpPr>
              <p:nvPr/>
            </p:nvSpPr>
            <p:spPr bwMode="auto">
              <a:xfrm>
                <a:off x="2688" y="1884"/>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31" name="Freeform 203"/>
            <p:cNvSpPr>
              <a:spLocks/>
            </p:cNvSpPr>
            <p:nvPr/>
          </p:nvSpPr>
          <p:spPr bwMode="auto">
            <a:xfrm>
              <a:off x="6583363" y="3694113"/>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66" name="Group 204"/>
            <p:cNvGrpSpPr>
              <a:grpSpLocks/>
            </p:cNvGrpSpPr>
            <p:nvPr/>
          </p:nvGrpSpPr>
          <p:grpSpPr bwMode="auto">
            <a:xfrm>
              <a:off x="6583363" y="3694113"/>
              <a:ext cx="57150" cy="61912"/>
              <a:chOff x="2565" y="1898"/>
              <a:chExt cx="41" cy="40"/>
            </a:xfrm>
            <a:solidFill>
              <a:srgbClr val="0070C0"/>
            </a:solidFill>
          </p:grpSpPr>
          <p:sp>
            <p:nvSpPr>
              <p:cNvPr id="13716" name="Freeform 205"/>
              <p:cNvSpPr>
                <a:spLocks/>
              </p:cNvSpPr>
              <p:nvPr/>
            </p:nvSpPr>
            <p:spPr bwMode="auto">
              <a:xfrm>
                <a:off x="2565" y="1898"/>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17" name="Freeform 206"/>
              <p:cNvSpPr>
                <a:spLocks/>
              </p:cNvSpPr>
              <p:nvPr/>
            </p:nvSpPr>
            <p:spPr bwMode="auto">
              <a:xfrm>
                <a:off x="2565" y="1898"/>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33" name="Freeform 207"/>
            <p:cNvSpPr>
              <a:spLocks/>
            </p:cNvSpPr>
            <p:nvPr/>
          </p:nvSpPr>
          <p:spPr bwMode="auto">
            <a:xfrm>
              <a:off x="6669088" y="3743325"/>
              <a:ext cx="57150" cy="60325"/>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68" name="Group 208"/>
            <p:cNvGrpSpPr>
              <a:grpSpLocks/>
            </p:cNvGrpSpPr>
            <p:nvPr/>
          </p:nvGrpSpPr>
          <p:grpSpPr bwMode="auto">
            <a:xfrm>
              <a:off x="6669088" y="3743325"/>
              <a:ext cx="57150" cy="60325"/>
              <a:chOff x="2626" y="1930"/>
              <a:chExt cx="41" cy="38"/>
            </a:xfrm>
            <a:solidFill>
              <a:srgbClr val="0070C0"/>
            </a:solidFill>
          </p:grpSpPr>
          <p:sp>
            <p:nvSpPr>
              <p:cNvPr id="13714" name="Freeform 209"/>
              <p:cNvSpPr>
                <a:spLocks/>
              </p:cNvSpPr>
              <p:nvPr/>
            </p:nvSpPr>
            <p:spPr bwMode="auto">
              <a:xfrm>
                <a:off x="2626" y="1930"/>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15" name="Freeform 210"/>
              <p:cNvSpPr>
                <a:spLocks/>
              </p:cNvSpPr>
              <p:nvPr/>
            </p:nvSpPr>
            <p:spPr bwMode="auto">
              <a:xfrm>
                <a:off x="2626" y="1930"/>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35" name="Freeform 211"/>
            <p:cNvSpPr>
              <a:spLocks/>
            </p:cNvSpPr>
            <p:nvPr/>
          </p:nvSpPr>
          <p:spPr bwMode="auto">
            <a:xfrm>
              <a:off x="6756400" y="3859213"/>
              <a:ext cx="53975" cy="6350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70" name="Group 212"/>
            <p:cNvGrpSpPr>
              <a:grpSpLocks/>
            </p:cNvGrpSpPr>
            <p:nvPr/>
          </p:nvGrpSpPr>
          <p:grpSpPr bwMode="auto">
            <a:xfrm>
              <a:off x="6756400" y="3859213"/>
              <a:ext cx="53975" cy="63500"/>
              <a:chOff x="2688" y="2004"/>
              <a:chExt cx="39" cy="40"/>
            </a:xfrm>
            <a:solidFill>
              <a:srgbClr val="0070C0"/>
            </a:solidFill>
          </p:grpSpPr>
          <p:sp>
            <p:nvSpPr>
              <p:cNvPr id="13712" name="Freeform 213"/>
              <p:cNvSpPr>
                <a:spLocks/>
              </p:cNvSpPr>
              <p:nvPr/>
            </p:nvSpPr>
            <p:spPr bwMode="auto">
              <a:xfrm>
                <a:off x="2688" y="2004"/>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13" name="Freeform 214"/>
              <p:cNvSpPr>
                <a:spLocks/>
              </p:cNvSpPr>
              <p:nvPr/>
            </p:nvSpPr>
            <p:spPr bwMode="auto">
              <a:xfrm>
                <a:off x="2688" y="2004"/>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37" name="Freeform 215"/>
            <p:cNvSpPr>
              <a:spLocks/>
            </p:cNvSpPr>
            <p:nvPr/>
          </p:nvSpPr>
          <p:spPr bwMode="auto">
            <a:xfrm>
              <a:off x="6583363" y="3894138"/>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72" name="Group 216"/>
            <p:cNvGrpSpPr>
              <a:grpSpLocks/>
            </p:cNvGrpSpPr>
            <p:nvPr/>
          </p:nvGrpSpPr>
          <p:grpSpPr bwMode="auto">
            <a:xfrm>
              <a:off x="6583363" y="3894138"/>
              <a:ext cx="57150" cy="61912"/>
              <a:chOff x="2565" y="2026"/>
              <a:chExt cx="41" cy="40"/>
            </a:xfrm>
            <a:solidFill>
              <a:srgbClr val="0070C0"/>
            </a:solidFill>
          </p:grpSpPr>
          <p:sp>
            <p:nvSpPr>
              <p:cNvPr id="13710" name="Freeform 217"/>
              <p:cNvSpPr>
                <a:spLocks/>
              </p:cNvSpPr>
              <p:nvPr/>
            </p:nvSpPr>
            <p:spPr bwMode="auto">
              <a:xfrm>
                <a:off x="2565" y="2026"/>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11" name="Freeform 218"/>
              <p:cNvSpPr>
                <a:spLocks/>
              </p:cNvSpPr>
              <p:nvPr/>
            </p:nvSpPr>
            <p:spPr bwMode="auto">
              <a:xfrm>
                <a:off x="2565" y="2026"/>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39" name="Freeform 219"/>
            <p:cNvSpPr>
              <a:spLocks/>
            </p:cNvSpPr>
            <p:nvPr/>
          </p:nvSpPr>
          <p:spPr bwMode="auto">
            <a:xfrm>
              <a:off x="6669088" y="3930650"/>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74" name="Group 220"/>
            <p:cNvGrpSpPr>
              <a:grpSpLocks/>
            </p:cNvGrpSpPr>
            <p:nvPr/>
          </p:nvGrpSpPr>
          <p:grpSpPr bwMode="auto">
            <a:xfrm>
              <a:off x="6669088" y="3930650"/>
              <a:ext cx="57150" cy="63500"/>
              <a:chOff x="2626" y="2050"/>
              <a:chExt cx="41" cy="40"/>
            </a:xfrm>
            <a:solidFill>
              <a:srgbClr val="0070C0"/>
            </a:solidFill>
          </p:grpSpPr>
          <p:sp>
            <p:nvSpPr>
              <p:cNvPr id="13708" name="Freeform 221"/>
              <p:cNvSpPr>
                <a:spLocks/>
              </p:cNvSpPr>
              <p:nvPr/>
            </p:nvSpPr>
            <p:spPr bwMode="auto">
              <a:xfrm>
                <a:off x="2626" y="205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709" name="Freeform 222"/>
              <p:cNvSpPr>
                <a:spLocks/>
              </p:cNvSpPr>
              <p:nvPr/>
            </p:nvSpPr>
            <p:spPr bwMode="auto">
              <a:xfrm>
                <a:off x="2626" y="2050"/>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41" name="Freeform 223"/>
            <p:cNvSpPr>
              <a:spLocks/>
            </p:cNvSpPr>
            <p:nvPr/>
          </p:nvSpPr>
          <p:spPr bwMode="auto">
            <a:xfrm>
              <a:off x="6756400" y="3975100"/>
              <a:ext cx="53975" cy="58737"/>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76" name="Group 224"/>
            <p:cNvGrpSpPr>
              <a:grpSpLocks/>
            </p:cNvGrpSpPr>
            <p:nvPr/>
          </p:nvGrpSpPr>
          <p:grpSpPr bwMode="auto">
            <a:xfrm>
              <a:off x="6756400" y="3975100"/>
              <a:ext cx="53975" cy="58737"/>
              <a:chOff x="2688" y="2078"/>
              <a:chExt cx="39" cy="38"/>
            </a:xfrm>
            <a:solidFill>
              <a:srgbClr val="0070C0"/>
            </a:solidFill>
          </p:grpSpPr>
          <p:sp>
            <p:nvSpPr>
              <p:cNvPr id="13706" name="Freeform 225"/>
              <p:cNvSpPr>
                <a:spLocks/>
              </p:cNvSpPr>
              <p:nvPr/>
            </p:nvSpPr>
            <p:spPr bwMode="auto">
              <a:xfrm>
                <a:off x="2688" y="2078"/>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07" name="Freeform 226"/>
              <p:cNvSpPr>
                <a:spLocks/>
              </p:cNvSpPr>
              <p:nvPr/>
            </p:nvSpPr>
            <p:spPr bwMode="auto">
              <a:xfrm>
                <a:off x="2688" y="2078"/>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43" name="Freeform 227"/>
            <p:cNvSpPr>
              <a:spLocks/>
            </p:cNvSpPr>
            <p:nvPr/>
          </p:nvSpPr>
          <p:spPr bwMode="auto">
            <a:xfrm>
              <a:off x="6583363" y="3975100"/>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78" name="Group 228"/>
            <p:cNvGrpSpPr>
              <a:grpSpLocks/>
            </p:cNvGrpSpPr>
            <p:nvPr/>
          </p:nvGrpSpPr>
          <p:grpSpPr bwMode="auto">
            <a:xfrm>
              <a:off x="6583363" y="3975100"/>
              <a:ext cx="57150" cy="58737"/>
              <a:chOff x="2565" y="2078"/>
              <a:chExt cx="41" cy="38"/>
            </a:xfrm>
            <a:solidFill>
              <a:srgbClr val="0070C0"/>
            </a:solidFill>
          </p:grpSpPr>
          <p:sp>
            <p:nvSpPr>
              <p:cNvPr id="13704" name="Freeform 229"/>
              <p:cNvSpPr>
                <a:spLocks/>
              </p:cNvSpPr>
              <p:nvPr/>
            </p:nvSpPr>
            <p:spPr bwMode="auto">
              <a:xfrm>
                <a:off x="2565" y="207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05" name="Freeform 230"/>
              <p:cNvSpPr>
                <a:spLocks/>
              </p:cNvSpPr>
              <p:nvPr/>
            </p:nvSpPr>
            <p:spPr bwMode="auto">
              <a:xfrm>
                <a:off x="2565" y="207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45" name="Freeform 231"/>
            <p:cNvSpPr>
              <a:spLocks/>
            </p:cNvSpPr>
            <p:nvPr/>
          </p:nvSpPr>
          <p:spPr bwMode="auto">
            <a:xfrm>
              <a:off x="6669088" y="3975100"/>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80" name="Group 232"/>
            <p:cNvGrpSpPr>
              <a:grpSpLocks/>
            </p:cNvGrpSpPr>
            <p:nvPr/>
          </p:nvGrpSpPr>
          <p:grpSpPr bwMode="auto">
            <a:xfrm>
              <a:off x="6669088" y="3975100"/>
              <a:ext cx="57150" cy="58737"/>
              <a:chOff x="2626" y="2078"/>
              <a:chExt cx="41" cy="38"/>
            </a:xfrm>
            <a:solidFill>
              <a:srgbClr val="0070C0"/>
            </a:solidFill>
          </p:grpSpPr>
          <p:sp>
            <p:nvSpPr>
              <p:cNvPr id="13702" name="Freeform 233"/>
              <p:cNvSpPr>
                <a:spLocks/>
              </p:cNvSpPr>
              <p:nvPr/>
            </p:nvSpPr>
            <p:spPr bwMode="auto">
              <a:xfrm>
                <a:off x="2626" y="207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03" name="Freeform 234"/>
              <p:cNvSpPr>
                <a:spLocks/>
              </p:cNvSpPr>
              <p:nvPr/>
            </p:nvSpPr>
            <p:spPr bwMode="auto">
              <a:xfrm>
                <a:off x="2626" y="207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47" name="Freeform 235"/>
            <p:cNvSpPr>
              <a:spLocks/>
            </p:cNvSpPr>
            <p:nvPr/>
          </p:nvSpPr>
          <p:spPr bwMode="auto">
            <a:xfrm>
              <a:off x="6756400" y="3975100"/>
              <a:ext cx="53975" cy="58737"/>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82" name="Group 236"/>
            <p:cNvGrpSpPr>
              <a:grpSpLocks/>
            </p:cNvGrpSpPr>
            <p:nvPr/>
          </p:nvGrpSpPr>
          <p:grpSpPr bwMode="auto">
            <a:xfrm>
              <a:off x="6756400" y="3975100"/>
              <a:ext cx="53975" cy="58737"/>
              <a:chOff x="2688" y="2078"/>
              <a:chExt cx="39" cy="38"/>
            </a:xfrm>
            <a:solidFill>
              <a:srgbClr val="0070C0"/>
            </a:solidFill>
          </p:grpSpPr>
          <p:sp>
            <p:nvSpPr>
              <p:cNvPr id="13700" name="Freeform 237"/>
              <p:cNvSpPr>
                <a:spLocks/>
              </p:cNvSpPr>
              <p:nvPr/>
            </p:nvSpPr>
            <p:spPr bwMode="auto">
              <a:xfrm>
                <a:off x="2688" y="2078"/>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701" name="Freeform 238"/>
              <p:cNvSpPr>
                <a:spLocks/>
              </p:cNvSpPr>
              <p:nvPr/>
            </p:nvSpPr>
            <p:spPr bwMode="auto">
              <a:xfrm>
                <a:off x="2688" y="2078"/>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49" name="Freeform 239"/>
            <p:cNvSpPr>
              <a:spLocks/>
            </p:cNvSpPr>
            <p:nvPr/>
          </p:nvSpPr>
          <p:spPr bwMode="auto">
            <a:xfrm>
              <a:off x="6583363" y="4022725"/>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84" name="Group 240"/>
            <p:cNvGrpSpPr>
              <a:grpSpLocks/>
            </p:cNvGrpSpPr>
            <p:nvPr/>
          </p:nvGrpSpPr>
          <p:grpSpPr bwMode="auto">
            <a:xfrm>
              <a:off x="6583363" y="4022725"/>
              <a:ext cx="57150" cy="58737"/>
              <a:chOff x="2565" y="2108"/>
              <a:chExt cx="41" cy="38"/>
            </a:xfrm>
            <a:solidFill>
              <a:srgbClr val="0070C0"/>
            </a:solidFill>
          </p:grpSpPr>
          <p:sp>
            <p:nvSpPr>
              <p:cNvPr id="13698" name="Freeform 241"/>
              <p:cNvSpPr>
                <a:spLocks/>
              </p:cNvSpPr>
              <p:nvPr/>
            </p:nvSpPr>
            <p:spPr bwMode="auto">
              <a:xfrm>
                <a:off x="2565" y="210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99" name="Freeform 242"/>
              <p:cNvSpPr>
                <a:spLocks/>
              </p:cNvSpPr>
              <p:nvPr/>
            </p:nvSpPr>
            <p:spPr bwMode="auto">
              <a:xfrm>
                <a:off x="2565" y="210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51" name="Freeform 243"/>
            <p:cNvSpPr>
              <a:spLocks/>
            </p:cNvSpPr>
            <p:nvPr/>
          </p:nvSpPr>
          <p:spPr bwMode="auto">
            <a:xfrm>
              <a:off x="6669088" y="4022725"/>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86" name="Group 244"/>
            <p:cNvGrpSpPr>
              <a:grpSpLocks/>
            </p:cNvGrpSpPr>
            <p:nvPr/>
          </p:nvGrpSpPr>
          <p:grpSpPr bwMode="auto">
            <a:xfrm>
              <a:off x="6669088" y="4022725"/>
              <a:ext cx="57150" cy="58737"/>
              <a:chOff x="2626" y="2108"/>
              <a:chExt cx="41" cy="38"/>
            </a:xfrm>
            <a:solidFill>
              <a:srgbClr val="0070C0"/>
            </a:solidFill>
          </p:grpSpPr>
          <p:sp>
            <p:nvSpPr>
              <p:cNvPr id="13696" name="Freeform 245"/>
              <p:cNvSpPr>
                <a:spLocks/>
              </p:cNvSpPr>
              <p:nvPr/>
            </p:nvSpPr>
            <p:spPr bwMode="auto">
              <a:xfrm>
                <a:off x="2626" y="210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97" name="Freeform 246"/>
              <p:cNvSpPr>
                <a:spLocks/>
              </p:cNvSpPr>
              <p:nvPr/>
            </p:nvSpPr>
            <p:spPr bwMode="auto">
              <a:xfrm>
                <a:off x="2626" y="210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53" name="Freeform 247"/>
            <p:cNvSpPr>
              <a:spLocks/>
            </p:cNvSpPr>
            <p:nvPr/>
          </p:nvSpPr>
          <p:spPr bwMode="auto">
            <a:xfrm>
              <a:off x="6756400" y="4130675"/>
              <a:ext cx="53975" cy="6350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88" name="Group 248"/>
            <p:cNvGrpSpPr>
              <a:grpSpLocks/>
            </p:cNvGrpSpPr>
            <p:nvPr/>
          </p:nvGrpSpPr>
          <p:grpSpPr bwMode="auto">
            <a:xfrm>
              <a:off x="6756400" y="4130675"/>
              <a:ext cx="53975" cy="63500"/>
              <a:chOff x="2688" y="2178"/>
              <a:chExt cx="39" cy="40"/>
            </a:xfrm>
            <a:solidFill>
              <a:srgbClr val="0070C0"/>
            </a:solidFill>
          </p:grpSpPr>
          <p:sp>
            <p:nvSpPr>
              <p:cNvPr id="13694" name="Freeform 249"/>
              <p:cNvSpPr>
                <a:spLocks/>
              </p:cNvSpPr>
              <p:nvPr/>
            </p:nvSpPr>
            <p:spPr bwMode="auto">
              <a:xfrm>
                <a:off x="2688" y="2178"/>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695" name="Freeform 250"/>
              <p:cNvSpPr>
                <a:spLocks/>
              </p:cNvSpPr>
              <p:nvPr/>
            </p:nvSpPr>
            <p:spPr bwMode="auto">
              <a:xfrm>
                <a:off x="2688" y="2178"/>
                <a:ext cx="39" cy="40"/>
              </a:xfrm>
              <a:custGeom>
                <a:avLst/>
                <a:gdLst>
                  <a:gd name="T0" fmla="*/ 0 w 39"/>
                  <a:gd name="T1" fmla="*/ 40 h 40"/>
                  <a:gd name="T2" fmla="*/ 20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20" y="0"/>
                    </a:lnTo>
                    <a:lnTo>
                      <a:pt x="39"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55" name="Freeform 251"/>
            <p:cNvSpPr>
              <a:spLocks/>
            </p:cNvSpPr>
            <p:nvPr/>
          </p:nvSpPr>
          <p:spPr bwMode="auto">
            <a:xfrm>
              <a:off x="6583363" y="4197350"/>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90" name="Group 252"/>
            <p:cNvGrpSpPr>
              <a:grpSpLocks/>
            </p:cNvGrpSpPr>
            <p:nvPr/>
          </p:nvGrpSpPr>
          <p:grpSpPr bwMode="auto">
            <a:xfrm>
              <a:off x="6583363" y="4197350"/>
              <a:ext cx="57150" cy="61912"/>
              <a:chOff x="2565" y="2220"/>
              <a:chExt cx="41" cy="40"/>
            </a:xfrm>
            <a:solidFill>
              <a:srgbClr val="0070C0"/>
            </a:solidFill>
          </p:grpSpPr>
          <p:sp>
            <p:nvSpPr>
              <p:cNvPr id="13692" name="Freeform 253"/>
              <p:cNvSpPr>
                <a:spLocks/>
              </p:cNvSpPr>
              <p:nvPr/>
            </p:nvSpPr>
            <p:spPr bwMode="auto">
              <a:xfrm>
                <a:off x="2565" y="222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693" name="Freeform 254"/>
              <p:cNvSpPr>
                <a:spLocks/>
              </p:cNvSpPr>
              <p:nvPr/>
            </p:nvSpPr>
            <p:spPr bwMode="auto">
              <a:xfrm>
                <a:off x="2565" y="2220"/>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57" name="Freeform 255"/>
            <p:cNvSpPr>
              <a:spLocks/>
            </p:cNvSpPr>
            <p:nvPr/>
          </p:nvSpPr>
          <p:spPr bwMode="auto">
            <a:xfrm>
              <a:off x="6669088" y="4278313"/>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92" name="Group 256"/>
            <p:cNvGrpSpPr>
              <a:grpSpLocks/>
            </p:cNvGrpSpPr>
            <p:nvPr/>
          </p:nvGrpSpPr>
          <p:grpSpPr bwMode="auto">
            <a:xfrm>
              <a:off x="6669088" y="4278313"/>
              <a:ext cx="57150" cy="58737"/>
              <a:chOff x="2626" y="2272"/>
              <a:chExt cx="41" cy="38"/>
            </a:xfrm>
            <a:solidFill>
              <a:srgbClr val="0070C0"/>
            </a:solidFill>
          </p:grpSpPr>
          <p:sp>
            <p:nvSpPr>
              <p:cNvPr id="13690" name="Freeform 257"/>
              <p:cNvSpPr>
                <a:spLocks/>
              </p:cNvSpPr>
              <p:nvPr/>
            </p:nvSpPr>
            <p:spPr bwMode="auto">
              <a:xfrm>
                <a:off x="2626" y="227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91" name="Freeform 258"/>
              <p:cNvSpPr>
                <a:spLocks/>
              </p:cNvSpPr>
              <p:nvPr/>
            </p:nvSpPr>
            <p:spPr bwMode="auto">
              <a:xfrm>
                <a:off x="2626" y="2272"/>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59" name="Freeform 259"/>
            <p:cNvSpPr>
              <a:spLocks/>
            </p:cNvSpPr>
            <p:nvPr/>
          </p:nvSpPr>
          <p:spPr bwMode="auto">
            <a:xfrm>
              <a:off x="6756400" y="4297363"/>
              <a:ext cx="53975" cy="58737"/>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94" name="Group 260"/>
            <p:cNvGrpSpPr>
              <a:grpSpLocks/>
            </p:cNvGrpSpPr>
            <p:nvPr/>
          </p:nvGrpSpPr>
          <p:grpSpPr bwMode="auto">
            <a:xfrm>
              <a:off x="6756400" y="4297363"/>
              <a:ext cx="53975" cy="58737"/>
              <a:chOff x="2688" y="2284"/>
              <a:chExt cx="39" cy="38"/>
            </a:xfrm>
            <a:solidFill>
              <a:srgbClr val="0070C0"/>
            </a:solidFill>
          </p:grpSpPr>
          <p:sp>
            <p:nvSpPr>
              <p:cNvPr id="13688" name="Freeform 261"/>
              <p:cNvSpPr>
                <a:spLocks/>
              </p:cNvSpPr>
              <p:nvPr/>
            </p:nvSpPr>
            <p:spPr bwMode="auto">
              <a:xfrm>
                <a:off x="2688" y="2284"/>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89" name="Freeform 262"/>
              <p:cNvSpPr>
                <a:spLocks/>
              </p:cNvSpPr>
              <p:nvPr/>
            </p:nvSpPr>
            <p:spPr bwMode="auto">
              <a:xfrm>
                <a:off x="2688" y="2284"/>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61" name="Freeform 263"/>
            <p:cNvSpPr>
              <a:spLocks/>
            </p:cNvSpPr>
            <p:nvPr/>
          </p:nvSpPr>
          <p:spPr bwMode="auto">
            <a:xfrm>
              <a:off x="6583363" y="4503738"/>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96" name="Group 264"/>
            <p:cNvGrpSpPr>
              <a:grpSpLocks/>
            </p:cNvGrpSpPr>
            <p:nvPr/>
          </p:nvGrpSpPr>
          <p:grpSpPr bwMode="auto">
            <a:xfrm>
              <a:off x="6583363" y="4503738"/>
              <a:ext cx="57150" cy="58737"/>
              <a:chOff x="2565" y="2416"/>
              <a:chExt cx="41" cy="38"/>
            </a:xfrm>
            <a:solidFill>
              <a:srgbClr val="0070C0"/>
            </a:solidFill>
          </p:grpSpPr>
          <p:sp>
            <p:nvSpPr>
              <p:cNvPr id="13686" name="Freeform 265"/>
              <p:cNvSpPr>
                <a:spLocks/>
              </p:cNvSpPr>
              <p:nvPr/>
            </p:nvSpPr>
            <p:spPr bwMode="auto">
              <a:xfrm>
                <a:off x="2565" y="2416"/>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87" name="Freeform 266"/>
              <p:cNvSpPr>
                <a:spLocks/>
              </p:cNvSpPr>
              <p:nvPr/>
            </p:nvSpPr>
            <p:spPr bwMode="auto">
              <a:xfrm>
                <a:off x="2565" y="2416"/>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63" name="Freeform 267"/>
            <p:cNvSpPr>
              <a:spLocks/>
            </p:cNvSpPr>
            <p:nvPr/>
          </p:nvSpPr>
          <p:spPr bwMode="auto">
            <a:xfrm>
              <a:off x="6669088" y="4503738"/>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398" name="Group 268"/>
            <p:cNvGrpSpPr>
              <a:grpSpLocks/>
            </p:cNvGrpSpPr>
            <p:nvPr/>
          </p:nvGrpSpPr>
          <p:grpSpPr bwMode="auto">
            <a:xfrm>
              <a:off x="6669088" y="4503738"/>
              <a:ext cx="57150" cy="58737"/>
              <a:chOff x="2626" y="2416"/>
              <a:chExt cx="41" cy="38"/>
            </a:xfrm>
            <a:solidFill>
              <a:srgbClr val="0070C0"/>
            </a:solidFill>
          </p:grpSpPr>
          <p:sp>
            <p:nvSpPr>
              <p:cNvPr id="13684" name="Freeform 269"/>
              <p:cNvSpPr>
                <a:spLocks/>
              </p:cNvSpPr>
              <p:nvPr/>
            </p:nvSpPr>
            <p:spPr bwMode="auto">
              <a:xfrm>
                <a:off x="2626" y="2416"/>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85" name="Freeform 270"/>
              <p:cNvSpPr>
                <a:spLocks/>
              </p:cNvSpPr>
              <p:nvPr/>
            </p:nvSpPr>
            <p:spPr bwMode="auto">
              <a:xfrm>
                <a:off x="2626" y="2416"/>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65" name="Freeform 271"/>
            <p:cNvSpPr>
              <a:spLocks/>
            </p:cNvSpPr>
            <p:nvPr/>
          </p:nvSpPr>
          <p:spPr bwMode="auto">
            <a:xfrm>
              <a:off x="6756400" y="4581525"/>
              <a:ext cx="53975" cy="58737"/>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400" name="Group 272"/>
            <p:cNvGrpSpPr>
              <a:grpSpLocks/>
            </p:cNvGrpSpPr>
            <p:nvPr/>
          </p:nvGrpSpPr>
          <p:grpSpPr bwMode="auto">
            <a:xfrm>
              <a:off x="6756400" y="4581525"/>
              <a:ext cx="53975" cy="58737"/>
              <a:chOff x="2688" y="2466"/>
              <a:chExt cx="39" cy="38"/>
            </a:xfrm>
            <a:solidFill>
              <a:srgbClr val="0070C0"/>
            </a:solidFill>
          </p:grpSpPr>
          <p:sp>
            <p:nvSpPr>
              <p:cNvPr id="13682" name="Freeform 273"/>
              <p:cNvSpPr>
                <a:spLocks/>
              </p:cNvSpPr>
              <p:nvPr/>
            </p:nvSpPr>
            <p:spPr bwMode="auto">
              <a:xfrm>
                <a:off x="2688" y="2466"/>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83" name="Freeform 274"/>
              <p:cNvSpPr>
                <a:spLocks/>
              </p:cNvSpPr>
              <p:nvPr/>
            </p:nvSpPr>
            <p:spPr bwMode="auto">
              <a:xfrm>
                <a:off x="2688" y="2466"/>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67" name="Freeform 275"/>
            <p:cNvSpPr>
              <a:spLocks/>
            </p:cNvSpPr>
            <p:nvPr/>
          </p:nvSpPr>
          <p:spPr bwMode="auto">
            <a:xfrm>
              <a:off x="6583363" y="4678363"/>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402" name="Group 276"/>
            <p:cNvGrpSpPr>
              <a:grpSpLocks/>
            </p:cNvGrpSpPr>
            <p:nvPr/>
          </p:nvGrpSpPr>
          <p:grpSpPr bwMode="auto">
            <a:xfrm>
              <a:off x="6583363" y="4678363"/>
              <a:ext cx="57150" cy="58737"/>
              <a:chOff x="2565" y="2528"/>
              <a:chExt cx="41" cy="38"/>
            </a:xfrm>
            <a:solidFill>
              <a:srgbClr val="0070C0"/>
            </a:solidFill>
          </p:grpSpPr>
          <p:sp>
            <p:nvSpPr>
              <p:cNvPr id="13680" name="Freeform 277"/>
              <p:cNvSpPr>
                <a:spLocks/>
              </p:cNvSpPr>
              <p:nvPr/>
            </p:nvSpPr>
            <p:spPr bwMode="auto">
              <a:xfrm>
                <a:off x="2565" y="252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81" name="Freeform 278"/>
              <p:cNvSpPr>
                <a:spLocks/>
              </p:cNvSpPr>
              <p:nvPr/>
            </p:nvSpPr>
            <p:spPr bwMode="auto">
              <a:xfrm>
                <a:off x="2565" y="252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69" name="Freeform 279"/>
            <p:cNvSpPr>
              <a:spLocks/>
            </p:cNvSpPr>
            <p:nvPr/>
          </p:nvSpPr>
          <p:spPr bwMode="auto">
            <a:xfrm>
              <a:off x="6669088" y="4678363"/>
              <a:ext cx="57150" cy="58737"/>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404" name="Group 280"/>
            <p:cNvGrpSpPr>
              <a:grpSpLocks/>
            </p:cNvGrpSpPr>
            <p:nvPr/>
          </p:nvGrpSpPr>
          <p:grpSpPr bwMode="auto">
            <a:xfrm>
              <a:off x="6669088" y="4678363"/>
              <a:ext cx="57150" cy="58737"/>
              <a:chOff x="2626" y="2528"/>
              <a:chExt cx="41" cy="38"/>
            </a:xfrm>
            <a:solidFill>
              <a:srgbClr val="0070C0"/>
            </a:solidFill>
          </p:grpSpPr>
          <p:sp>
            <p:nvSpPr>
              <p:cNvPr id="13678" name="Freeform 281"/>
              <p:cNvSpPr>
                <a:spLocks/>
              </p:cNvSpPr>
              <p:nvPr/>
            </p:nvSpPr>
            <p:spPr bwMode="auto">
              <a:xfrm>
                <a:off x="2626" y="252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79" name="Freeform 282"/>
              <p:cNvSpPr>
                <a:spLocks/>
              </p:cNvSpPr>
              <p:nvPr/>
            </p:nvSpPr>
            <p:spPr bwMode="auto">
              <a:xfrm>
                <a:off x="2626" y="2528"/>
                <a:ext cx="41" cy="38"/>
              </a:xfrm>
              <a:custGeom>
                <a:avLst/>
                <a:gdLst>
                  <a:gd name="T0" fmla="*/ 0 w 41"/>
                  <a:gd name="T1" fmla="*/ 38 h 38"/>
                  <a:gd name="T2" fmla="*/ 21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1"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71" name="Freeform 283"/>
            <p:cNvSpPr>
              <a:spLocks/>
            </p:cNvSpPr>
            <p:nvPr/>
          </p:nvSpPr>
          <p:spPr bwMode="auto">
            <a:xfrm>
              <a:off x="6756400" y="4678363"/>
              <a:ext cx="53975" cy="58737"/>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406" name="Group 284"/>
            <p:cNvGrpSpPr>
              <a:grpSpLocks/>
            </p:cNvGrpSpPr>
            <p:nvPr/>
          </p:nvGrpSpPr>
          <p:grpSpPr bwMode="auto">
            <a:xfrm>
              <a:off x="6756400" y="4678363"/>
              <a:ext cx="53975" cy="58737"/>
              <a:chOff x="2688" y="2528"/>
              <a:chExt cx="39" cy="38"/>
            </a:xfrm>
            <a:solidFill>
              <a:srgbClr val="0070C0"/>
            </a:solidFill>
          </p:grpSpPr>
          <p:sp>
            <p:nvSpPr>
              <p:cNvPr id="13676" name="Freeform 285"/>
              <p:cNvSpPr>
                <a:spLocks/>
              </p:cNvSpPr>
              <p:nvPr/>
            </p:nvSpPr>
            <p:spPr bwMode="auto">
              <a:xfrm>
                <a:off x="2688" y="2528"/>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77" name="Freeform 286"/>
              <p:cNvSpPr>
                <a:spLocks/>
              </p:cNvSpPr>
              <p:nvPr/>
            </p:nvSpPr>
            <p:spPr bwMode="auto">
              <a:xfrm>
                <a:off x="2688" y="2528"/>
                <a:ext cx="39" cy="38"/>
              </a:xfrm>
              <a:custGeom>
                <a:avLst/>
                <a:gdLst>
                  <a:gd name="T0" fmla="*/ 0 w 39"/>
                  <a:gd name="T1" fmla="*/ 38 h 38"/>
                  <a:gd name="T2" fmla="*/ 20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20" y="0"/>
                    </a:lnTo>
                    <a:lnTo>
                      <a:pt x="39"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73" name="Freeform 287"/>
            <p:cNvSpPr>
              <a:spLocks/>
            </p:cNvSpPr>
            <p:nvPr/>
          </p:nvSpPr>
          <p:spPr bwMode="auto">
            <a:xfrm>
              <a:off x="6583363" y="4678363"/>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408" name="Group 288"/>
            <p:cNvGrpSpPr>
              <a:grpSpLocks/>
            </p:cNvGrpSpPr>
            <p:nvPr/>
          </p:nvGrpSpPr>
          <p:grpSpPr bwMode="auto">
            <a:xfrm>
              <a:off x="6583363" y="4678363"/>
              <a:ext cx="57150" cy="58737"/>
              <a:chOff x="2565" y="2528"/>
              <a:chExt cx="41" cy="38"/>
            </a:xfrm>
            <a:solidFill>
              <a:srgbClr val="0070C0"/>
            </a:solidFill>
          </p:grpSpPr>
          <p:sp>
            <p:nvSpPr>
              <p:cNvPr id="13674" name="Freeform 289"/>
              <p:cNvSpPr>
                <a:spLocks/>
              </p:cNvSpPr>
              <p:nvPr/>
            </p:nvSpPr>
            <p:spPr bwMode="auto">
              <a:xfrm>
                <a:off x="2565" y="252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70C0"/>
                </a:solidFill>
                <a:round/>
                <a:headEnd/>
                <a:tailEnd/>
              </a:ln>
            </p:spPr>
            <p:txBody>
              <a:bodyPr/>
              <a:lstStyle/>
              <a:p>
                <a:endParaRPr lang="en-US">
                  <a:solidFill>
                    <a:schemeClr val="tx1"/>
                  </a:solidFill>
                </a:endParaRPr>
              </a:p>
            </p:txBody>
          </p:sp>
          <p:sp>
            <p:nvSpPr>
              <p:cNvPr id="13675" name="Freeform 290"/>
              <p:cNvSpPr>
                <a:spLocks/>
              </p:cNvSpPr>
              <p:nvPr/>
            </p:nvSpPr>
            <p:spPr bwMode="auto">
              <a:xfrm>
                <a:off x="2565" y="252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70C0"/>
                </a:solidFill>
                <a:round/>
                <a:headEnd/>
                <a:tailEnd/>
              </a:ln>
            </p:spPr>
            <p:txBody>
              <a:bodyPr/>
              <a:lstStyle/>
              <a:p>
                <a:endParaRPr lang="en-US">
                  <a:solidFill>
                    <a:schemeClr val="tx1"/>
                  </a:solidFill>
                </a:endParaRPr>
              </a:p>
            </p:txBody>
          </p:sp>
        </p:grpSp>
        <p:sp>
          <p:nvSpPr>
            <p:cNvPr id="13475" name="Freeform 291"/>
            <p:cNvSpPr>
              <a:spLocks/>
            </p:cNvSpPr>
            <p:nvPr/>
          </p:nvSpPr>
          <p:spPr bwMode="auto">
            <a:xfrm>
              <a:off x="6669088" y="5202238"/>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410" name="Group 292"/>
            <p:cNvGrpSpPr>
              <a:grpSpLocks/>
            </p:cNvGrpSpPr>
            <p:nvPr/>
          </p:nvGrpSpPr>
          <p:grpSpPr bwMode="auto">
            <a:xfrm>
              <a:off x="6669088" y="5202238"/>
              <a:ext cx="57150" cy="63500"/>
              <a:chOff x="2626" y="2864"/>
              <a:chExt cx="41" cy="40"/>
            </a:xfrm>
            <a:solidFill>
              <a:srgbClr val="0070C0"/>
            </a:solidFill>
          </p:grpSpPr>
          <p:sp>
            <p:nvSpPr>
              <p:cNvPr id="13672" name="Freeform 293"/>
              <p:cNvSpPr>
                <a:spLocks/>
              </p:cNvSpPr>
              <p:nvPr/>
            </p:nvSpPr>
            <p:spPr bwMode="auto">
              <a:xfrm>
                <a:off x="2626" y="286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673" name="Freeform 294"/>
              <p:cNvSpPr>
                <a:spLocks/>
              </p:cNvSpPr>
              <p:nvPr/>
            </p:nvSpPr>
            <p:spPr bwMode="auto">
              <a:xfrm>
                <a:off x="2626" y="286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477" name="Freeform 295"/>
            <p:cNvSpPr>
              <a:spLocks/>
            </p:cNvSpPr>
            <p:nvPr/>
          </p:nvSpPr>
          <p:spPr bwMode="auto">
            <a:xfrm>
              <a:off x="8367713" y="3575050"/>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12" name="Group 296"/>
            <p:cNvGrpSpPr>
              <a:grpSpLocks/>
            </p:cNvGrpSpPr>
            <p:nvPr/>
          </p:nvGrpSpPr>
          <p:grpSpPr bwMode="auto">
            <a:xfrm>
              <a:off x="8367713" y="3575050"/>
              <a:ext cx="57150" cy="61912"/>
              <a:chOff x="3840" y="1822"/>
              <a:chExt cx="41" cy="40"/>
            </a:xfrm>
            <a:solidFill>
              <a:schemeClr val="accent1">
                <a:lumMod val="75000"/>
              </a:schemeClr>
            </a:solidFill>
          </p:grpSpPr>
          <p:sp>
            <p:nvSpPr>
              <p:cNvPr id="13670" name="Freeform 297"/>
              <p:cNvSpPr>
                <a:spLocks/>
              </p:cNvSpPr>
              <p:nvPr/>
            </p:nvSpPr>
            <p:spPr bwMode="auto">
              <a:xfrm>
                <a:off x="3840" y="1822"/>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71" name="Freeform 298"/>
              <p:cNvSpPr>
                <a:spLocks/>
              </p:cNvSpPr>
              <p:nvPr/>
            </p:nvSpPr>
            <p:spPr bwMode="auto">
              <a:xfrm>
                <a:off x="3840" y="1822"/>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479" name="Freeform 299"/>
            <p:cNvSpPr>
              <a:spLocks/>
            </p:cNvSpPr>
            <p:nvPr/>
          </p:nvSpPr>
          <p:spPr bwMode="auto">
            <a:xfrm>
              <a:off x="8367713" y="3743325"/>
              <a:ext cx="57150" cy="60325"/>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14" name="Group 300"/>
            <p:cNvGrpSpPr>
              <a:grpSpLocks/>
            </p:cNvGrpSpPr>
            <p:nvPr/>
          </p:nvGrpSpPr>
          <p:grpSpPr bwMode="auto">
            <a:xfrm>
              <a:off x="8367713" y="3743325"/>
              <a:ext cx="57150" cy="60325"/>
              <a:chOff x="3840" y="1930"/>
              <a:chExt cx="41" cy="38"/>
            </a:xfrm>
            <a:solidFill>
              <a:schemeClr val="accent1">
                <a:lumMod val="75000"/>
              </a:schemeClr>
            </a:solidFill>
          </p:grpSpPr>
          <p:sp>
            <p:nvSpPr>
              <p:cNvPr id="13668" name="Freeform 301"/>
              <p:cNvSpPr>
                <a:spLocks/>
              </p:cNvSpPr>
              <p:nvPr/>
            </p:nvSpPr>
            <p:spPr bwMode="auto">
              <a:xfrm>
                <a:off x="3840" y="193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69" name="Freeform 302"/>
              <p:cNvSpPr>
                <a:spLocks/>
              </p:cNvSpPr>
              <p:nvPr/>
            </p:nvSpPr>
            <p:spPr bwMode="auto">
              <a:xfrm>
                <a:off x="3840" y="1930"/>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81" name="Freeform 303"/>
            <p:cNvSpPr>
              <a:spLocks/>
            </p:cNvSpPr>
            <p:nvPr/>
          </p:nvSpPr>
          <p:spPr bwMode="auto">
            <a:xfrm>
              <a:off x="8283575" y="4022725"/>
              <a:ext cx="55562" cy="58737"/>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16" name="Group 304"/>
            <p:cNvGrpSpPr>
              <a:grpSpLocks/>
            </p:cNvGrpSpPr>
            <p:nvPr/>
          </p:nvGrpSpPr>
          <p:grpSpPr bwMode="auto">
            <a:xfrm>
              <a:off x="8283575" y="4022725"/>
              <a:ext cx="55562" cy="58737"/>
              <a:chOff x="3780" y="2108"/>
              <a:chExt cx="39" cy="38"/>
            </a:xfrm>
            <a:solidFill>
              <a:schemeClr val="accent1">
                <a:lumMod val="75000"/>
              </a:schemeClr>
            </a:solidFill>
          </p:grpSpPr>
          <p:sp>
            <p:nvSpPr>
              <p:cNvPr id="13666" name="Freeform 305"/>
              <p:cNvSpPr>
                <a:spLocks/>
              </p:cNvSpPr>
              <p:nvPr/>
            </p:nvSpPr>
            <p:spPr bwMode="auto">
              <a:xfrm>
                <a:off x="3780" y="2108"/>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67" name="Freeform 306"/>
              <p:cNvSpPr>
                <a:spLocks/>
              </p:cNvSpPr>
              <p:nvPr/>
            </p:nvSpPr>
            <p:spPr bwMode="auto">
              <a:xfrm>
                <a:off x="3780" y="2108"/>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83" name="Freeform 307"/>
            <p:cNvSpPr>
              <a:spLocks/>
            </p:cNvSpPr>
            <p:nvPr/>
          </p:nvSpPr>
          <p:spPr bwMode="auto">
            <a:xfrm>
              <a:off x="8367713" y="4100513"/>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18" name="Group 308"/>
            <p:cNvGrpSpPr>
              <a:grpSpLocks/>
            </p:cNvGrpSpPr>
            <p:nvPr/>
          </p:nvGrpSpPr>
          <p:grpSpPr bwMode="auto">
            <a:xfrm>
              <a:off x="8367713" y="4100513"/>
              <a:ext cx="57150" cy="61912"/>
              <a:chOff x="3840" y="2158"/>
              <a:chExt cx="41" cy="40"/>
            </a:xfrm>
            <a:solidFill>
              <a:schemeClr val="accent1">
                <a:lumMod val="75000"/>
              </a:schemeClr>
            </a:solidFill>
          </p:grpSpPr>
          <p:sp>
            <p:nvSpPr>
              <p:cNvPr id="13664" name="Freeform 309"/>
              <p:cNvSpPr>
                <a:spLocks/>
              </p:cNvSpPr>
              <p:nvPr/>
            </p:nvSpPr>
            <p:spPr bwMode="auto">
              <a:xfrm>
                <a:off x="3840" y="2158"/>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65" name="Freeform 310"/>
              <p:cNvSpPr>
                <a:spLocks/>
              </p:cNvSpPr>
              <p:nvPr/>
            </p:nvSpPr>
            <p:spPr bwMode="auto">
              <a:xfrm>
                <a:off x="3840" y="2158"/>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485" name="Freeform 311"/>
            <p:cNvSpPr>
              <a:spLocks/>
            </p:cNvSpPr>
            <p:nvPr/>
          </p:nvSpPr>
          <p:spPr bwMode="auto">
            <a:xfrm>
              <a:off x="8451850" y="4197350"/>
              <a:ext cx="57150" cy="61912"/>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20" name="Group 312"/>
            <p:cNvGrpSpPr>
              <a:grpSpLocks/>
            </p:cNvGrpSpPr>
            <p:nvPr/>
          </p:nvGrpSpPr>
          <p:grpSpPr bwMode="auto">
            <a:xfrm>
              <a:off x="8451850" y="4197350"/>
              <a:ext cx="57150" cy="61912"/>
              <a:chOff x="3900" y="2220"/>
              <a:chExt cx="41" cy="40"/>
            </a:xfrm>
            <a:solidFill>
              <a:schemeClr val="accent1">
                <a:lumMod val="75000"/>
              </a:schemeClr>
            </a:solidFill>
          </p:grpSpPr>
          <p:sp>
            <p:nvSpPr>
              <p:cNvPr id="13662" name="Freeform 313"/>
              <p:cNvSpPr>
                <a:spLocks/>
              </p:cNvSpPr>
              <p:nvPr/>
            </p:nvSpPr>
            <p:spPr bwMode="auto">
              <a:xfrm>
                <a:off x="3900" y="2220"/>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63" name="Freeform 314"/>
              <p:cNvSpPr>
                <a:spLocks/>
              </p:cNvSpPr>
              <p:nvPr/>
            </p:nvSpPr>
            <p:spPr bwMode="auto">
              <a:xfrm>
                <a:off x="3900" y="2220"/>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487" name="Freeform 315"/>
            <p:cNvSpPr>
              <a:spLocks/>
            </p:cNvSpPr>
            <p:nvPr/>
          </p:nvSpPr>
          <p:spPr bwMode="auto">
            <a:xfrm>
              <a:off x="8283575" y="4278313"/>
              <a:ext cx="55562" cy="58737"/>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22" name="Group 316"/>
            <p:cNvGrpSpPr>
              <a:grpSpLocks/>
            </p:cNvGrpSpPr>
            <p:nvPr/>
          </p:nvGrpSpPr>
          <p:grpSpPr bwMode="auto">
            <a:xfrm>
              <a:off x="8283575" y="4278313"/>
              <a:ext cx="55562" cy="58737"/>
              <a:chOff x="3780" y="2272"/>
              <a:chExt cx="39" cy="38"/>
            </a:xfrm>
            <a:solidFill>
              <a:schemeClr val="accent1">
                <a:lumMod val="75000"/>
              </a:schemeClr>
            </a:solidFill>
          </p:grpSpPr>
          <p:sp>
            <p:nvSpPr>
              <p:cNvPr id="13660" name="Freeform 317"/>
              <p:cNvSpPr>
                <a:spLocks/>
              </p:cNvSpPr>
              <p:nvPr/>
            </p:nvSpPr>
            <p:spPr bwMode="auto">
              <a:xfrm>
                <a:off x="3780" y="2272"/>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61" name="Freeform 318"/>
              <p:cNvSpPr>
                <a:spLocks/>
              </p:cNvSpPr>
              <p:nvPr/>
            </p:nvSpPr>
            <p:spPr bwMode="auto">
              <a:xfrm>
                <a:off x="3780" y="2272"/>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89" name="Freeform 319"/>
            <p:cNvSpPr>
              <a:spLocks/>
            </p:cNvSpPr>
            <p:nvPr/>
          </p:nvSpPr>
          <p:spPr bwMode="auto">
            <a:xfrm>
              <a:off x="8367713" y="4375150"/>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24" name="Group 320"/>
            <p:cNvGrpSpPr>
              <a:grpSpLocks/>
            </p:cNvGrpSpPr>
            <p:nvPr/>
          </p:nvGrpSpPr>
          <p:grpSpPr bwMode="auto">
            <a:xfrm>
              <a:off x="8367713" y="4375150"/>
              <a:ext cx="57150" cy="58737"/>
              <a:chOff x="3840" y="2334"/>
              <a:chExt cx="41" cy="38"/>
            </a:xfrm>
            <a:solidFill>
              <a:schemeClr val="accent1">
                <a:lumMod val="75000"/>
              </a:schemeClr>
            </a:solidFill>
          </p:grpSpPr>
          <p:sp>
            <p:nvSpPr>
              <p:cNvPr id="13658" name="Freeform 321"/>
              <p:cNvSpPr>
                <a:spLocks/>
              </p:cNvSpPr>
              <p:nvPr/>
            </p:nvSpPr>
            <p:spPr bwMode="auto">
              <a:xfrm>
                <a:off x="3840" y="2334"/>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59" name="Freeform 322"/>
              <p:cNvSpPr>
                <a:spLocks/>
              </p:cNvSpPr>
              <p:nvPr/>
            </p:nvSpPr>
            <p:spPr bwMode="auto">
              <a:xfrm>
                <a:off x="3840" y="2334"/>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91" name="Freeform 323"/>
            <p:cNvSpPr>
              <a:spLocks/>
            </p:cNvSpPr>
            <p:nvPr/>
          </p:nvSpPr>
          <p:spPr bwMode="auto">
            <a:xfrm>
              <a:off x="8451850" y="4375150"/>
              <a:ext cx="57150" cy="58737"/>
            </a:xfrm>
            <a:custGeom>
              <a:avLst/>
              <a:gdLst>
                <a:gd name="T0" fmla="*/ 0 w 41"/>
                <a:gd name="T1" fmla="*/ 38 h 38"/>
                <a:gd name="T2" fmla="*/ 22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2" y="0"/>
                  </a:lnTo>
                  <a:lnTo>
                    <a:pt x="41"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26" name="Group 324"/>
            <p:cNvGrpSpPr>
              <a:grpSpLocks/>
            </p:cNvGrpSpPr>
            <p:nvPr/>
          </p:nvGrpSpPr>
          <p:grpSpPr bwMode="auto">
            <a:xfrm>
              <a:off x="8451850" y="4375150"/>
              <a:ext cx="57150" cy="58737"/>
              <a:chOff x="3900" y="2334"/>
              <a:chExt cx="41" cy="38"/>
            </a:xfrm>
            <a:solidFill>
              <a:schemeClr val="accent1">
                <a:lumMod val="75000"/>
              </a:schemeClr>
            </a:solidFill>
          </p:grpSpPr>
          <p:sp>
            <p:nvSpPr>
              <p:cNvPr id="13656" name="Freeform 325"/>
              <p:cNvSpPr>
                <a:spLocks/>
              </p:cNvSpPr>
              <p:nvPr/>
            </p:nvSpPr>
            <p:spPr bwMode="auto">
              <a:xfrm>
                <a:off x="3900" y="2334"/>
                <a:ext cx="41" cy="38"/>
              </a:xfrm>
              <a:custGeom>
                <a:avLst/>
                <a:gdLst>
                  <a:gd name="T0" fmla="*/ 0 w 41"/>
                  <a:gd name="T1" fmla="*/ 38 h 38"/>
                  <a:gd name="T2" fmla="*/ 22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2" y="0"/>
                    </a:lnTo>
                    <a:lnTo>
                      <a:pt x="41"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57" name="Freeform 326"/>
              <p:cNvSpPr>
                <a:spLocks/>
              </p:cNvSpPr>
              <p:nvPr/>
            </p:nvSpPr>
            <p:spPr bwMode="auto">
              <a:xfrm>
                <a:off x="3900" y="2334"/>
                <a:ext cx="41" cy="38"/>
              </a:xfrm>
              <a:custGeom>
                <a:avLst/>
                <a:gdLst>
                  <a:gd name="T0" fmla="*/ 0 w 41"/>
                  <a:gd name="T1" fmla="*/ 38 h 38"/>
                  <a:gd name="T2" fmla="*/ 22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2" y="0"/>
                    </a:lnTo>
                    <a:lnTo>
                      <a:pt x="41"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93" name="Freeform 327"/>
            <p:cNvSpPr>
              <a:spLocks/>
            </p:cNvSpPr>
            <p:nvPr/>
          </p:nvSpPr>
          <p:spPr bwMode="auto">
            <a:xfrm>
              <a:off x="8283575" y="4678363"/>
              <a:ext cx="55562" cy="58737"/>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28" name="Group 328"/>
            <p:cNvGrpSpPr>
              <a:grpSpLocks/>
            </p:cNvGrpSpPr>
            <p:nvPr/>
          </p:nvGrpSpPr>
          <p:grpSpPr bwMode="auto">
            <a:xfrm>
              <a:off x="8283575" y="4678363"/>
              <a:ext cx="55562" cy="58737"/>
              <a:chOff x="3780" y="2528"/>
              <a:chExt cx="39" cy="38"/>
            </a:xfrm>
            <a:solidFill>
              <a:schemeClr val="accent1">
                <a:lumMod val="75000"/>
              </a:schemeClr>
            </a:solidFill>
          </p:grpSpPr>
          <p:sp>
            <p:nvSpPr>
              <p:cNvPr id="13654" name="Freeform 329"/>
              <p:cNvSpPr>
                <a:spLocks/>
              </p:cNvSpPr>
              <p:nvPr/>
            </p:nvSpPr>
            <p:spPr bwMode="auto">
              <a:xfrm>
                <a:off x="3780" y="2528"/>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55" name="Freeform 330"/>
              <p:cNvSpPr>
                <a:spLocks/>
              </p:cNvSpPr>
              <p:nvPr/>
            </p:nvSpPr>
            <p:spPr bwMode="auto">
              <a:xfrm>
                <a:off x="3780" y="2528"/>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95" name="Freeform 331"/>
            <p:cNvSpPr>
              <a:spLocks/>
            </p:cNvSpPr>
            <p:nvPr/>
          </p:nvSpPr>
          <p:spPr bwMode="auto">
            <a:xfrm>
              <a:off x="8367713" y="4678363"/>
              <a:ext cx="57150" cy="58737"/>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30" name="Group 332"/>
            <p:cNvGrpSpPr>
              <a:grpSpLocks/>
            </p:cNvGrpSpPr>
            <p:nvPr/>
          </p:nvGrpSpPr>
          <p:grpSpPr bwMode="auto">
            <a:xfrm>
              <a:off x="8367713" y="4678363"/>
              <a:ext cx="57150" cy="58737"/>
              <a:chOff x="3840" y="2528"/>
              <a:chExt cx="41" cy="38"/>
            </a:xfrm>
            <a:solidFill>
              <a:schemeClr val="accent1">
                <a:lumMod val="75000"/>
              </a:schemeClr>
            </a:solidFill>
          </p:grpSpPr>
          <p:sp>
            <p:nvSpPr>
              <p:cNvPr id="13652" name="Freeform 333"/>
              <p:cNvSpPr>
                <a:spLocks/>
              </p:cNvSpPr>
              <p:nvPr/>
            </p:nvSpPr>
            <p:spPr bwMode="auto">
              <a:xfrm>
                <a:off x="3840" y="252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53" name="Freeform 334"/>
              <p:cNvSpPr>
                <a:spLocks/>
              </p:cNvSpPr>
              <p:nvPr/>
            </p:nvSpPr>
            <p:spPr bwMode="auto">
              <a:xfrm>
                <a:off x="3840" y="2528"/>
                <a:ext cx="41" cy="38"/>
              </a:xfrm>
              <a:custGeom>
                <a:avLst/>
                <a:gdLst>
                  <a:gd name="T0" fmla="*/ 0 w 41"/>
                  <a:gd name="T1" fmla="*/ 38 h 38"/>
                  <a:gd name="T2" fmla="*/ 20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0" y="0"/>
                    </a:lnTo>
                    <a:lnTo>
                      <a:pt x="41"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97" name="Freeform 335"/>
            <p:cNvSpPr>
              <a:spLocks/>
            </p:cNvSpPr>
            <p:nvPr/>
          </p:nvSpPr>
          <p:spPr bwMode="auto">
            <a:xfrm>
              <a:off x="8451850" y="4678363"/>
              <a:ext cx="57150" cy="58737"/>
            </a:xfrm>
            <a:custGeom>
              <a:avLst/>
              <a:gdLst>
                <a:gd name="T0" fmla="*/ 0 w 41"/>
                <a:gd name="T1" fmla="*/ 38 h 38"/>
                <a:gd name="T2" fmla="*/ 22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2" y="0"/>
                  </a:lnTo>
                  <a:lnTo>
                    <a:pt x="41"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32" name="Group 336"/>
            <p:cNvGrpSpPr>
              <a:grpSpLocks/>
            </p:cNvGrpSpPr>
            <p:nvPr/>
          </p:nvGrpSpPr>
          <p:grpSpPr bwMode="auto">
            <a:xfrm>
              <a:off x="8451850" y="4678363"/>
              <a:ext cx="57150" cy="58737"/>
              <a:chOff x="3900" y="2528"/>
              <a:chExt cx="41" cy="38"/>
            </a:xfrm>
            <a:solidFill>
              <a:schemeClr val="accent1">
                <a:lumMod val="75000"/>
              </a:schemeClr>
            </a:solidFill>
          </p:grpSpPr>
          <p:sp>
            <p:nvSpPr>
              <p:cNvPr id="13650" name="Freeform 337"/>
              <p:cNvSpPr>
                <a:spLocks/>
              </p:cNvSpPr>
              <p:nvPr/>
            </p:nvSpPr>
            <p:spPr bwMode="auto">
              <a:xfrm>
                <a:off x="3900" y="2528"/>
                <a:ext cx="41" cy="38"/>
              </a:xfrm>
              <a:custGeom>
                <a:avLst/>
                <a:gdLst>
                  <a:gd name="T0" fmla="*/ 0 w 41"/>
                  <a:gd name="T1" fmla="*/ 38 h 38"/>
                  <a:gd name="T2" fmla="*/ 22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2" y="0"/>
                    </a:lnTo>
                    <a:lnTo>
                      <a:pt x="41"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51" name="Freeform 338"/>
              <p:cNvSpPr>
                <a:spLocks/>
              </p:cNvSpPr>
              <p:nvPr/>
            </p:nvSpPr>
            <p:spPr bwMode="auto">
              <a:xfrm>
                <a:off x="3900" y="2528"/>
                <a:ext cx="41" cy="38"/>
              </a:xfrm>
              <a:custGeom>
                <a:avLst/>
                <a:gdLst>
                  <a:gd name="T0" fmla="*/ 0 w 41"/>
                  <a:gd name="T1" fmla="*/ 38 h 38"/>
                  <a:gd name="T2" fmla="*/ 22 w 41"/>
                  <a:gd name="T3" fmla="*/ 0 h 38"/>
                  <a:gd name="T4" fmla="*/ 41 w 41"/>
                  <a:gd name="T5" fmla="*/ 38 h 38"/>
                  <a:gd name="T6" fmla="*/ 0 w 41"/>
                  <a:gd name="T7" fmla="*/ 38 h 38"/>
                  <a:gd name="T8" fmla="*/ 0 60000 65536"/>
                  <a:gd name="T9" fmla="*/ 0 60000 65536"/>
                  <a:gd name="T10" fmla="*/ 0 60000 65536"/>
                  <a:gd name="T11" fmla="*/ 0 60000 65536"/>
                  <a:gd name="T12" fmla="*/ 0 w 41"/>
                  <a:gd name="T13" fmla="*/ 0 h 38"/>
                  <a:gd name="T14" fmla="*/ 41 w 41"/>
                  <a:gd name="T15" fmla="*/ 38 h 38"/>
                </a:gdLst>
                <a:ahLst/>
                <a:cxnLst>
                  <a:cxn ang="T8">
                    <a:pos x="T0" y="T1"/>
                  </a:cxn>
                  <a:cxn ang="T9">
                    <a:pos x="T2" y="T3"/>
                  </a:cxn>
                  <a:cxn ang="T10">
                    <a:pos x="T4" y="T5"/>
                  </a:cxn>
                  <a:cxn ang="T11">
                    <a:pos x="T6" y="T7"/>
                  </a:cxn>
                </a:cxnLst>
                <a:rect l="T12" t="T13" r="T14" b="T15"/>
                <a:pathLst>
                  <a:path w="41" h="38">
                    <a:moveTo>
                      <a:pt x="0" y="38"/>
                    </a:moveTo>
                    <a:lnTo>
                      <a:pt x="22" y="0"/>
                    </a:lnTo>
                    <a:lnTo>
                      <a:pt x="41"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499" name="Freeform 339"/>
            <p:cNvSpPr>
              <a:spLocks/>
            </p:cNvSpPr>
            <p:nvPr/>
          </p:nvSpPr>
          <p:spPr bwMode="auto">
            <a:xfrm>
              <a:off x="8283575" y="4678363"/>
              <a:ext cx="55562" cy="58737"/>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34" name="Group 340"/>
            <p:cNvGrpSpPr>
              <a:grpSpLocks/>
            </p:cNvGrpSpPr>
            <p:nvPr/>
          </p:nvGrpSpPr>
          <p:grpSpPr bwMode="auto">
            <a:xfrm>
              <a:off x="8283575" y="4678363"/>
              <a:ext cx="55562" cy="58737"/>
              <a:chOff x="3780" y="2528"/>
              <a:chExt cx="39" cy="38"/>
            </a:xfrm>
            <a:solidFill>
              <a:schemeClr val="accent1">
                <a:lumMod val="75000"/>
              </a:schemeClr>
            </a:solidFill>
          </p:grpSpPr>
          <p:sp>
            <p:nvSpPr>
              <p:cNvPr id="13648" name="Freeform 341"/>
              <p:cNvSpPr>
                <a:spLocks/>
              </p:cNvSpPr>
              <p:nvPr/>
            </p:nvSpPr>
            <p:spPr bwMode="auto">
              <a:xfrm>
                <a:off x="3780" y="2528"/>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close/>
                  </a:path>
                </a:pathLst>
              </a:custGeom>
              <a:grpFill/>
              <a:ln w="9525">
                <a:solidFill>
                  <a:srgbClr val="00B050"/>
                </a:solidFill>
                <a:round/>
                <a:headEnd/>
                <a:tailEnd/>
              </a:ln>
            </p:spPr>
            <p:txBody>
              <a:bodyPr/>
              <a:lstStyle/>
              <a:p>
                <a:endParaRPr lang="en-US">
                  <a:solidFill>
                    <a:schemeClr val="tx1"/>
                  </a:solidFill>
                </a:endParaRPr>
              </a:p>
            </p:txBody>
          </p:sp>
          <p:sp>
            <p:nvSpPr>
              <p:cNvPr id="13649" name="Freeform 342"/>
              <p:cNvSpPr>
                <a:spLocks/>
              </p:cNvSpPr>
              <p:nvPr/>
            </p:nvSpPr>
            <p:spPr bwMode="auto">
              <a:xfrm>
                <a:off x="3780" y="2528"/>
                <a:ext cx="39" cy="38"/>
              </a:xfrm>
              <a:custGeom>
                <a:avLst/>
                <a:gdLst>
                  <a:gd name="T0" fmla="*/ 0 w 39"/>
                  <a:gd name="T1" fmla="*/ 38 h 38"/>
                  <a:gd name="T2" fmla="*/ 19 w 39"/>
                  <a:gd name="T3" fmla="*/ 0 h 38"/>
                  <a:gd name="T4" fmla="*/ 39 w 39"/>
                  <a:gd name="T5" fmla="*/ 38 h 38"/>
                  <a:gd name="T6" fmla="*/ 0 w 39"/>
                  <a:gd name="T7" fmla="*/ 38 h 38"/>
                  <a:gd name="T8" fmla="*/ 0 60000 65536"/>
                  <a:gd name="T9" fmla="*/ 0 60000 65536"/>
                  <a:gd name="T10" fmla="*/ 0 60000 65536"/>
                  <a:gd name="T11" fmla="*/ 0 60000 65536"/>
                  <a:gd name="T12" fmla="*/ 0 w 39"/>
                  <a:gd name="T13" fmla="*/ 0 h 38"/>
                  <a:gd name="T14" fmla="*/ 39 w 39"/>
                  <a:gd name="T15" fmla="*/ 38 h 38"/>
                </a:gdLst>
                <a:ahLst/>
                <a:cxnLst>
                  <a:cxn ang="T8">
                    <a:pos x="T0" y="T1"/>
                  </a:cxn>
                  <a:cxn ang="T9">
                    <a:pos x="T2" y="T3"/>
                  </a:cxn>
                  <a:cxn ang="T10">
                    <a:pos x="T4" y="T5"/>
                  </a:cxn>
                  <a:cxn ang="T11">
                    <a:pos x="T6" y="T7"/>
                  </a:cxn>
                </a:cxnLst>
                <a:rect l="T12" t="T13" r="T14" b="T15"/>
                <a:pathLst>
                  <a:path w="39" h="38">
                    <a:moveTo>
                      <a:pt x="0" y="38"/>
                    </a:moveTo>
                    <a:lnTo>
                      <a:pt x="19" y="0"/>
                    </a:lnTo>
                    <a:lnTo>
                      <a:pt x="39" y="38"/>
                    </a:lnTo>
                    <a:lnTo>
                      <a:pt x="0" y="38"/>
                    </a:lnTo>
                  </a:path>
                </a:pathLst>
              </a:custGeom>
              <a:grpFill/>
              <a:ln w="11113">
                <a:solidFill>
                  <a:srgbClr val="00B050"/>
                </a:solidFill>
                <a:round/>
                <a:headEnd/>
                <a:tailEnd/>
              </a:ln>
            </p:spPr>
            <p:txBody>
              <a:bodyPr/>
              <a:lstStyle/>
              <a:p>
                <a:endParaRPr lang="en-US">
                  <a:solidFill>
                    <a:schemeClr val="tx1"/>
                  </a:solidFill>
                </a:endParaRPr>
              </a:p>
            </p:txBody>
          </p:sp>
        </p:grpSp>
        <p:sp>
          <p:nvSpPr>
            <p:cNvPr id="13501" name="Freeform 343"/>
            <p:cNvSpPr>
              <a:spLocks/>
            </p:cNvSpPr>
            <p:nvPr/>
          </p:nvSpPr>
          <p:spPr bwMode="auto">
            <a:xfrm>
              <a:off x="8367713" y="4803775"/>
              <a:ext cx="57150" cy="61912"/>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36" name="Group 344"/>
            <p:cNvGrpSpPr>
              <a:grpSpLocks/>
            </p:cNvGrpSpPr>
            <p:nvPr/>
          </p:nvGrpSpPr>
          <p:grpSpPr bwMode="auto">
            <a:xfrm>
              <a:off x="8367713" y="4803775"/>
              <a:ext cx="57150" cy="61912"/>
              <a:chOff x="3840" y="2608"/>
              <a:chExt cx="41" cy="40"/>
            </a:xfrm>
            <a:solidFill>
              <a:schemeClr val="accent1">
                <a:lumMod val="75000"/>
              </a:schemeClr>
            </a:solidFill>
          </p:grpSpPr>
          <p:sp>
            <p:nvSpPr>
              <p:cNvPr id="13646" name="Freeform 345"/>
              <p:cNvSpPr>
                <a:spLocks/>
              </p:cNvSpPr>
              <p:nvPr/>
            </p:nvSpPr>
            <p:spPr bwMode="auto">
              <a:xfrm>
                <a:off x="3840" y="2608"/>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47" name="Freeform 346"/>
              <p:cNvSpPr>
                <a:spLocks/>
              </p:cNvSpPr>
              <p:nvPr/>
            </p:nvSpPr>
            <p:spPr bwMode="auto">
              <a:xfrm>
                <a:off x="3840" y="2608"/>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03" name="Freeform 347"/>
            <p:cNvSpPr>
              <a:spLocks/>
            </p:cNvSpPr>
            <p:nvPr/>
          </p:nvSpPr>
          <p:spPr bwMode="auto">
            <a:xfrm>
              <a:off x="8367713" y="5202238"/>
              <a:ext cx="57150" cy="6350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38" name="Group 348"/>
            <p:cNvGrpSpPr>
              <a:grpSpLocks/>
            </p:cNvGrpSpPr>
            <p:nvPr/>
          </p:nvGrpSpPr>
          <p:grpSpPr bwMode="auto">
            <a:xfrm>
              <a:off x="8367713" y="5202238"/>
              <a:ext cx="57150" cy="63500"/>
              <a:chOff x="3840" y="2864"/>
              <a:chExt cx="41" cy="40"/>
            </a:xfrm>
            <a:solidFill>
              <a:schemeClr val="accent1">
                <a:lumMod val="75000"/>
              </a:schemeClr>
            </a:solidFill>
          </p:grpSpPr>
          <p:sp>
            <p:nvSpPr>
              <p:cNvPr id="13644" name="Freeform 349"/>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45" name="Freeform 350"/>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05" name="Freeform 351"/>
            <p:cNvSpPr>
              <a:spLocks/>
            </p:cNvSpPr>
            <p:nvPr/>
          </p:nvSpPr>
          <p:spPr bwMode="auto">
            <a:xfrm>
              <a:off x="8451850" y="5202238"/>
              <a:ext cx="57150" cy="6350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40" name="Group 352"/>
            <p:cNvGrpSpPr>
              <a:grpSpLocks/>
            </p:cNvGrpSpPr>
            <p:nvPr/>
          </p:nvGrpSpPr>
          <p:grpSpPr bwMode="auto">
            <a:xfrm>
              <a:off x="8451850" y="5202238"/>
              <a:ext cx="57150" cy="63500"/>
              <a:chOff x="3900" y="2864"/>
              <a:chExt cx="41" cy="40"/>
            </a:xfrm>
            <a:solidFill>
              <a:schemeClr val="accent1">
                <a:lumMod val="75000"/>
              </a:schemeClr>
            </a:solidFill>
          </p:grpSpPr>
          <p:sp>
            <p:nvSpPr>
              <p:cNvPr id="13642" name="Freeform 353"/>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43" name="Freeform 354"/>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07" name="Freeform 355"/>
            <p:cNvSpPr>
              <a:spLocks/>
            </p:cNvSpPr>
            <p:nvPr/>
          </p:nvSpPr>
          <p:spPr bwMode="auto">
            <a:xfrm>
              <a:off x="8283575" y="5202238"/>
              <a:ext cx="55562" cy="6350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42" name="Group 356"/>
            <p:cNvGrpSpPr>
              <a:grpSpLocks/>
            </p:cNvGrpSpPr>
            <p:nvPr/>
          </p:nvGrpSpPr>
          <p:grpSpPr bwMode="auto">
            <a:xfrm>
              <a:off x="8283575" y="5202238"/>
              <a:ext cx="55562" cy="63500"/>
              <a:chOff x="3780" y="2864"/>
              <a:chExt cx="39" cy="40"/>
            </a:xfrm>
            <a:solidFill>
              <a:schemeClr val="accent1">
                <a:lumMod val="75000"/>
              </a:schemeClr>
            </a:solidFill>
          </p:grpSpPr>
          <p:sp>
            <p:nvSpPr>
              <p:cNvPr id="13640" name="Freeform 357"/>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41" name="Freeform 358"/>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09" name="Freeform 359"/>
            <p:cNvSpPr>
              <a:spLocks/>
            </p:cNvSpPr>
            <p:nvPr/>
          </p:nvSpPr>
          <p:spPr bwMode="auto">
            <a:xfrm>
              <a:off x="8367713" y="5202238"/>
              <a:ext cx="57150" cy="6350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44" name="Group 360"/>
            <p:cNvGrpSpPr>
              <a:grpSpLocks/>
            </p:cNvGrpSpPr>
            <p:nvPr/>
          </p:nvGrpSpPr>
          <p:grpSpPr bwMode="auto">
            <a:xfrm>
              <a:off x="8367713" y="5202238"/>
              <a:ext cx="57150" cy="63500"/>
              <a:chOff x="3840" y="2864"/>
              <a:chExt cx="41" cy="40"/>
            </a:xfrm>
            <a:solidFill>
              <a:schemeClr val="accent1">
                <a:lumMod val="75000"/>
              </a:schemeClr>
            </a:solidFill>
          </p:grpSpPr>
          <p:sp>
            <p:nvSpPr>
              <p:cNvPr id="13638" name="Freeform 361"/>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39" name="Freeform 362"/>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11" name="Freeform 363"/>
            <p:cNvSpPr>
              <a:spLocks/>
            </p:cNvSpPr>
            <p:nvPr/>
          </p:nvSpPr>
          <p:spPr bwMode="auto">
            <a:xfrm>
              <a:off x="8451850" y="5202238"/>
              <a:ext cx="57150" cy="6350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46" name="Group 364"/>
            <p:cNvGrpSpPr>
              <a:grpSpLocks/>
            </p:cNvGrpSpPr>
            <p:nvPr/>
          </p:nvGrpSpPr>
          <p:grpSpPr bwMode="auto">
            <a:xfrm>
              <a:off x="8451850" y="5202238"/>
              <a:ext cx="57150" cy="63500"/>
              <a:chOff x="3900" y="2864"/>
              <a:chExt cx="41" cy="40"/>
            </a:xfrm>
            <a:solidFill>
              <a:schemeClr val="accent1">
                <a:lumMod val="75000"/>
              </a:schemeClr>
            </a:solidFill>
          </p:grpSpPr>
          <p:sp>
            <p:nvSpPr>
              <p:cNvPr id="13636" name="Freeform 365"/>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37" name="Freeform 366"/>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13" name="Freeform 367"/>
            <p:cNvSpPr>
              <a:spLocks/>
            </p:cNvSpPr>
            <p:nvPr/>
          </p:nvSpPr>
          <p:spPr bwMode="auto">
            <a:xfrm>
              <a:off x="8283575" y="5202238"/>
              <a:ext cx="55562" cy="6350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48" name="Group 368"/>
            <p:cNvGrpSpPr>
              <a:grpSpLocks/>
            </p:cNvGrpSpPr>
            <p:nvPr/>
          </p:nvGrpSpPr>
          <p:grpSpPr bwMode="auto">
            <a:xfrm>
              <a:off x="8283575" y="5202238"/>
              <a:ext cx="55562" cy="63500"/>
              <a:chOff x="3780" y="2864"/>
              <a:chExt cx="39" cy="40"/>
            </a:xfrm>
            <a:solidFill>
              <a:schemeClr val="accent1">
                <a:lumMod val="75000"/>
              </a:schemeClr>
            </a:solidFill>
          </p:grpSpPr>
          <p:sp>
            <p:nvSpPr>
              <p:cNvPr id="13634" name="Freeform 369"/>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35" name="Freeform 370"/>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15" name="Freeform 371"/>
            <p:cNvSpPr>
              <a:spLocks/>
            </p:cNvSpPr>
            <p:nvPr/>
          </p:nvSpPr>
          <p:spPr bwMode="auto">
            <a:xfrm>
              <a:off x="8367713" y="5202238"/>
              <a:ext cx="57150" cy="6350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50" name="Group 372"/>
            <p:cNvGrpSpPr>
              <a:grpSpLocks/>
            </p:cNvGrpSpPr>
            <p:nvPr/>
          </p:nvGrpSpPr>
          <p:grpSpPr bwMode="auto">
            <a:xfrm>
              <a:off x="8367713" y="5202238"/>
              <a:ext cx="57150" cy="63500"/>
              <a:chOff x="3840" y="2864"/>
              <a:chExt cx="41" cy="40"/>
            </a:xfrm>
            <a:solidFill>
              <a:schemeClr val="accent1">
                <a:lumMod val="75000"/>
              </a:schemeClr>
            </a:solidFill>
          </p:grpSpPr>
          <p:sp>
            <p:nvSpPr>
              <p:cNvPr id="13632" name="Freeform 373"/>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33" name="Freeform 374"/>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17" name="Freeform 375"/>
            <p:cNvSpPr>
              <a:spLocks/>
            </p:cNvSpPr>
            <p:nvPr/>
          </p:nvSpPr>
          <p:spPr bwMode="auto">
            <a:xfrm>
              <a:off x="8451850" y="5202238"/>
              <a:ext cx="57150" cy="6350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52" name="Group 376"/>
            <p:cNvGrpSpPr>
              <a:grpSpLocks/>
            </p:cNvGrpSpPr>
            <p:nvPr/>
          </p:nvGrpSpPr>
          <p:grpSpPr bwMode="auto">
            <a:xfrm>
              <a:off x="8451850" y="5202238"/>
              <a:ext cx="57150" cy="63500"/>
              <a:chOff x="3900" y="2864"/>
              <a:chExt cx="41" cy="40"/>
            </a:xfrm>
            <a:solidFill>
              <a:schemeClr val="accent1">
                <a:lumMod val="75000"/>
              </a:schemeClr>
            </a:solidFill>
          </p:grpSpPr>
          <p:sp>
            <p:nvSpPr>
              <p:cNvPr id="13630" name="Freeform 377"/>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31" name="Freeform 378"/>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19" name="Freeform 379"/>
            <p:cNvSpPr>
              <a:spLocks/>
            </p:cNvSpPr>
            <p:nvPr/>
          </p:nvSpPr>
          <p:spPr bwMode="auto">
            <a:xfrm>
              <a:off x="8283575" y="5202238"/>
              <a:ext cx="55562" cy="6350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54" name="Group 380"/>
            <p:cNvGrpSpPr>
              <a:grpSpLocks/>
            </p:cNvGrpSpPr>
            <p:nvPr/>
          </p:nvGrpSpPr>
          <p:grpSpPr bwMode="auto">
            <a:xfrm>
              <a:off x="8283575" y="5202238"/>
              <a:ext cx="55562" cy="63500"/>
              <a:chOff x="3780" y="2864"/>
              <a:chExt cx="39" cy="40"/>
            </a:xfrm>
            <a:solidFill>
              <a:schemeClr val="accent1">
                <a:lumMod val="75000"/>
              </a:schemeClr>
            </a:solidFill>
          </p:grpSpPr>
          <p:sp>
            <p:nvSpPr>
              <p:cNvPr id="13628" name="Freeform 381"/>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29" name="Freeform 382"/>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21" name="Freeform 383"/>
            <p:cNvSpPr>
              <a:spLocks/>
            </p:cNvSpPr>
            <p:nvPr/>
          </p:nvSpPr>
          <p:spPr bwMode="auto">
            <a:xfrm>
              <a:off x="8367713" y="5202238"/>
              <a:ext cx="57150" cy="6350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56" name="Group 384"/>
            <p:cNvGrpSpPr>
              <a:grpSpLocks/>
            </p:cNvGrpSpPr>
            <p:nvPr/>
          </p:nvGrpSpPr>
          <p:grpSpPr bwMode="auto">
            <a:xfrm>
              <a:off x="8367713" y="5202238"/>
              <a:ext cx="57150" cy="63500"/>
              <a:chOff x="3840" y="2864"/>
              <a:chExt cx="41" cy="40"/>
            </a:xfrm>
            <a:solidFill>
              <a:schemeClr val="accent1">
                <a:lumMod val="75000"/>
              </a:schemeClr>
            </a:solidFill>
          </p:grpSpPr>
          <p:sp>
            <p:nvSpPr>
              <p:cNvPr id="13626" name="Freeform 385"/>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27" name="Freeform 386"/>
              <p:cNvSpPr>
                <a:spLocks/>
              </p:cNvSpPr>
              <p:nvPr/>
            </p:nvSpPr>
            <p:spPr bwMode="auto">
              <a:xfrm>
                <a:off x="3840" y="2864"/>
                <a:ext cx="41" cy="40"/>
              </a:xfrm>
              <a:custGeom>
                <a:avLst/>
                <a:gdLst>
                  <a:gd name="T0" fmla="*/ 0 w 41"/>
                  <a:gd name="T1" fmla="*/ 40 h 40"/>
                  <a:gd name="T2" fmla="*/ 20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0"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23" name="Freeform 387"/>
            <p:cNvSpPr>
              <a:spLocks/>
            </p:cNvSpPr>
            <p:nvPr/>
          </p:nvSpPr>
          <p:spPr bwMode="auto">
            <a:xfrm>
              <a:off x="8451850" y="5202238"/>
              <a:ext cx="57150" cy="6350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58" name="Group 388"/>
            <p:cNvGrpSpPr>
              <a:grpSpLocks/>
            </p:cNvGrpSpPr>
            <p:nvPr/>
          </p:nvGrpSpPr>
          <p:grpSpPr bwMode="auto">
            <a:xfrm>
              <a:off x="8451850" y="5202238"/>
              <a:ext cx="57150" cy="63500"/>
              <a:chOff x="3900" y="2864"/>
              <a:chExt cx="41" cy="40"/>
            </a:xfrm>
            <a:solidFill>
              <a:schemeClr val="accent1">
                <a:lumMod val="75000"/>
              </a:schemeClr>
            </a:solidFill>
          </p:grpSpPr>
          <p:sp>
            <p:nvSpPr>
              <p:cNvPr id="13624" name="Freeform 389"/>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25" name="Freeform 390"/>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25" name="Freeform 391"/>
            <p:cNvSpPr>
              <a:spLocks/>
            </p:cNvSpPr>
            <p:nvPr/>
          </p:nvSpPr>
          <p:spPr bwMode="auto">
            <a:xfrm>
              <a:off x="8283575" y="5202238"/>
              <a:ext cx="55562" cy="6350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60" name="Group 392"/>
            <p:cNvGrpSpPr>
              <a:grpSpLocks/>
            </p:cNvGrpSpPr>
            <p:nvPr/>
          </p:nvGrpSpPr>
          <p:grpSpPr bwMode="auto">
            <a:xfrm>
              <a:off x="8283575" y="5202238"/>
              <a:ext cx="55562" cy="63500"/>
              <a:chOff x="3780" y="2864"/>
              <a:chExt cx="39" cy="40"/>
            </a:xfrm>
            <a:solidFill>
              <a:schemeClr val="accent1">
                <a:lumMod val="75000"/>
              </a:schemeClr>
            </a:solidFill>
          </p:grpSpPr>
          <p:sp>
            <p:nvSpPr>
              <p:cNvPr id="13622" name="Freeform 393"/>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23" name="Freeform 394"/>
              <p:cNvSpPr>
                <a:spLocks/>
              </p:cNvSpPr>
              <p:nvPr/>
            </p:nvSpPr>
            <p:spPr bwMode="auto">
              <a:xfrm>
                <a:off x="3780" y="2864"/>
                <a:ext cx="39" cy="40"/>
              </a:xfrm>
              <a:custGeom>
                <a:avLst/>
                <a:gdLst>
                  <a:gd name="T0" fmla="*/ 0 w 39"/>
                  <a:gd name="T1" fmla="*/ 40 h 40"/>
                  <a:gd name="T2" fmla="*/ 19 w 39"/>
                  <a:gd name="T3" fmla="*/ 0 h 40"/>
                  <a:gd name="T4" fmla="*/ 39 w 39"/>
                  <a:gd name="T5" fmla="*/ 40 h 40"/>
                  <a:gd name="T6" fmla="*/ 0 w 39"/>
                  <a:gd name="T7" fmla="*/ 40 h 40"/>
                  <a:gd name="T8" fmla="*/ 0 60000 65536"/>
                  <a:gd name="T9" fmla="*/ 0 60000 65536"/>
                  <a:gd name="T10" fmla="*/ 0 60000 65536"/>
                  <a:gd name="T11" fmla="*/ 0 60000 65536"/>
                  <a:gd name="T12" fmla="*/ 0 w 39"/>
                  <a:gd name="T13" fmla="*/ 0 h 40"/>
                  <a:gd name="T14" fmla="*/ 39 w 39"/>
                  <a:gd name="T15" fmla="*/ 40 h 40"/>
                </a:gdLst>
                <a:ahLst/>
                <a:cxnLst>
                  <a:cxn ang="T8">
                    <a:pos x="T0" y="T1"/>
                  </a:cxn>
                  <a:cxn ang="T9">
                    <a:pos x="T2" y="T3"/>
                  </a:cxn>
                  <a:cxn ang="T10">
                    <a:pos x="T4" y="T5"/>
                  </a:cxn>
                  <a:cxn ang="T11">
                    <a:pos x="T6" y="T7"/>
                  </a:cxn>
                </a:cxnLst>
                <a:rect l="T12" t="T13" r="T14" b="T15"/>
                <a:pathLst>
                  <a:path w="39" h="40">
                    <a:moveTo>
                      <a:pt x="0" y="40"/>
                    </a:moveTo>
                    <a:lnTo>
                      <a:pt x="19" y="0"/>
                    </a:lnTo>
                    <a:lnTo>
                      <a:pt x="39"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27" name="Freeform 395"/>
            <p:cNvSpPr>
              <a:spLocks/>
            </p:cNvSpPr>
            <p:nvPr/>
          </p:nvSpPr>
          <p:spPr bwMode="auto">
            <a:xfrm>
              <a:off x="6669088" y="5202238"/>
              <a:ext cx="57150" cy="6350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solidFill>
              <a:srgbClr val="0070C0"/>
            </a:solidFill>
            <a:ln w="3175">
              <a:solidFill>
                <a:srgbClr val="0070C0"/>
              </a:solidFill>
              <a:round/>
              <a:headEnd/>
              <a:tailEnd/>
            </a:ln>
          </p:spPr>
          <p:txBody>
            <a:bodyPr/>
            <a:lstStyle/>
            <a:p>
              <a:endParaRPr lang="en-US">
                <a:solidFill>
                  <a:schemeClr val="tx1"/>
                </a:solidFill>
              </a:endParaRPr>
            </a:p>
          </p:txBody>
        </p:sp>
        <p:grpSp>
          <p:nvGrpSpPr>
            <p:cNvPr id="13462" name="Group 396"/>
            <p:cNvGrpSpPr>
              <a:grpSpLocks/>
            </p:cNvGrpSpPr>
            <p:nvPr/>
          </p:nvGrpSpPr>
          <p:grpSpPr bwMode="auto">
            <a:xfrm>
              <a:off x="6669088" y="5202238"/>
              <a:ext cx="57150" cy="63500"/>
              <a:chOff x="2626" y="2864"/>
              <a:chExt cx="41" cy="40"/>
            </a:xfrm>
            <a:solidFill>
              <a:srgbClr val="0070C0"/>
            </a:solidFill>
          </p:grpSpPr>
          <p:sp>
            <p:nvSpPr>
              <p:cNvPr id="13620" name="Freeform 397"/>
              <p:cNvSpPr>
                <a:spLocks/>
              </p:cNvSpPr>
              <p:nvPr/>
            </p:nvSpPr>
            <p:spPr bwMode="auto">
              <a:xfrm>
                <a:off x="2626" y="286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close/>
                  </a:path>
                </a:pathLst>
              </a:custGeom>
              <a:grpFill/>
              <a:ln w="9525">
                <a:solidFill>
                  <a:srgbClr val="0070C0"/>
                </a:solidFill>
                <a:round/>
                <a:headEnd/>
                <a:tailEnd/>
              </a:ln>
            </p:spPr>
            <p:txBody>
              <a:bodyPr/>
              <a:lstStyle/>
              <a:p>
                <a:endParaRPr lang="en-US">
                  <a:solidFill>
                    <a:schemeClr val="tx1"/>
                  </a:solidFill>
                </a:endParaRPr>
              </a:p>
            </p:txBody>
          </p:sp>
          <p:sp>
            <p:nvSpPr>
              <p:cNvPr id="13621" name="Freeform 398"/>
              <p:cNvSpPr>
                <a:spLocks/>
              </p:cNvSpPr>
              <p:nvPr/>
            </p:nvSpPr>
            <p:spPr bwMode="auto">
              <a:xfrm>
                <a:off x="2626" y="2864"/>
                <a:ext cx="41" cy="40"/>
              </a:xfrm>
              <a:custGeom>
                <a:avLst/>
                <a:gdLst>
                  <a:gd name="T0" fmla="*/ 0 w 41"/>
                  <a:gd name="T1" fmla="*/ 40 h 40"/>
                  <a:gd name="T2" fmla="*/ 21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1" y="0"/>
                    </a:lnTo>
                    <a:lnTo>
                      <a:pt x="41" y="40"/>
                    </a:lnTo>
                    <a:lnTo>
                      <a:pt x="0" y="40"/>
                    </a:lnTo>
                  </a:path>
                </a:pathLst>
              </a:custGeom>
              <a:grpFill/>
              <a:ln w="11113">
                <a:solidFill>
                  <a:srgbClr val="0070C0"/>
                </a:solidFill>
                <a:round/>
                <a:headEnd/>
                <a:tailEnd/>
              </a:ln>
            </p:spPr>
            <p:txBody>
              <a:bodyPr/>
              <a:lstStyle/>
              <a:p>
                <a:endParaRPr lang="en-US">
                  <a:solidFill>
                    <a:schemeClr val="tx1"/>
                  </a:solidFill>
                </a:endParaRPr>
              </a:p>
            </p:txBody>
          </p:sp>
        </p:grpSp>
        <p:sp>
          <p:nvSpPr>
            <p:cNvPr id="13529" name="Freeform 399"/>
            <p:cNvSpPr>
              <a:spLocks/>
            </p:cNvSpPr>
            <p:nvPr/>
          </p:nvSpPr>
          <p:spPr bwMode="auto">
            <a:xfrm>
              <a:off x="8451850" y="5202238"/>
              <a:ext cx="57150" cy="6350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solidFill>
              <a:schemeClr val="accent1">
                <a:lumMod val="75000"/>
              </a:schemeClr>
            </a:solidFill>
            <a:ln w="3175">
              <a:solidFill>
                <a:srgbClr val="00B050"/>
              </a:solidFill>
              <a:round/>
              <a:headEnd/>
              <a:tailEnd/>
            </a:ln>
          </p:spPr>
          <p:txBody>
            <a:bodyPr/>
            <a:lstStyle/>
            <a:p>
              <a:endParaRPr lang="en-US">
                <a:solidFill>
                  <a:schemeClr val="tx1"/>
                </a:solidFill>
              </a:endParaRPr>
            </a:p>
          </p:txBody>
        </p:sp>
        <p:grpSp>
          <p:nvGrpSpPr>
            <p:cNvPr id="13464" name="Group 400"/>
            <p:cNvGrpSpPr>
              <a:grpSpLocks/>
            </p:cNvGrpSpPr>
            <p:nvPr/>
          </p:nvGrpSpPr>
          <p:grpSpPr bwMode="auto">
            <a:xfrm>
              <a:off x="8451850" y="5202238"/>
              <a:ext cx="57150" cy="63500"/>
              <a:chOff x="3900" y="2864"/>
              <a:chExt cx="41" cy="40"/>
            </a:xfrm>
            <a:solidFill>
              <a:schemeClr val="accent1">
                <a:lumMod val="75000"/>
              </a:schemeClr>
            </a:solidFill>
          </p:grpSpPr>
          <p:sp>
            <p:nvSpPr>
              <p:cNvPr id="13618" name="Freeform 401"/>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close/>
                  </a:path>
                </a:pathLst>
              </a:custGeom>
              <a:grpFill/>
              <a:ln w="9525">
                <a:solidFill>
                  <a:srgbClr val="00B050"/>
                </a:solidFill>
                <a:round/>
                <a:headEnd/>
                <a:tailEnd/>
              </a:ln>
            </p:spPr>
            <p:txBody>
              <a:bodyPr/>
              <a:lstStyle/>
              <a:p>
                <a:endParaRPr lang="en-US">
                  <a:solidFill>
                    <a:schemeClr val="tx1"/>
                  </a:solidFill>
                </a:endParaRPr>
              </a:p>
            </p:txBody>
          </p:sp>
          <p:sp>
            <p:nvSpPr>
              <p:cNvPr id="13619" name="Freeform 402"/>
              <p:cNvSpPr>
                <a:spLocks/>
              </p:cNvSpPr>
              <p:nvPr/>
            </p:nvSpPr>
            <p:spPr bwMode="auto">
              <a:xfrm>
                <a:off x="3900" y="2864"/>
                <a:ext cx="41" cy="40"/>
              </a:xfrm>
              <a:custGeom>
                <a:avLst/>
                <a:gdLst>
                  <a:gd name="T0" fmla="*/ 0 w 41"/>
                  <a:gd name="T1" fmla="*/ 40 h 40"/>
                  <a:gd name="T2" fmla="*/ 22 w 41"/>
                  <a:gd name="T3" fmla="*/ 0 h 40"/>
                  <a:gd name="T4" fmla="*/ 41 w 41"/>
                  <a:gd name="T5" fmla="*/ 40 h 40"/>
                  <a:gd name="T6" fmla="*/ 0 w 41"/>
                  <a:gd name="T7" fmla="*/ 40 h 40"/>
                  <a:gd name="T8" fmla="*/ 0 60000 65536"/>
                  <a:gd name="T9" fmla="*/ 0 60000 65536"/>
                  <a:gd name="T10" fmla="*/ 0 60000 65536"/>
                  <a:gd name="T11" fmla="*/ 0 60000 65536"/>
                  <a:gd name="T12" fmla="*/ 0 w 41"/>
                  <a:gd name="T13" fmla="*/ 0 h 40"/>
                  <a:gd name="T14" fmla="*/ 41 w 41"/>
                  <a:gd name="T15" fmla="*/ 40 h 40"/>
                </a:gdLst>
                <a:ahLst/>
                <a:cxnLst>
                  <a:cxn ang="T8">
                    <a:pos x="T0" y="T1"/>
                  </a:cxn>
                  <a:cxn ang="T9">
                    <a:pos x="T2" y="T3"/>
                  </a:cxn>
                  <a:cxn ang="T10">
                    <a:pos x="T4" y="T5"/>
                  </a:cxn>
                  <a:cxn ang="T11">
                    <a:pos x="T6" y="T7"/>
                  </a:cxn>
                </a:cxnLst>
                <a:rect l="T12" t="T13" r="T14" b="T15"/>
                <a:pathLst>
                  <a:path w="41" h="40">
                    <a:moveTo>
                      <a:pt x="0" y="40"/>
                    </a:moveTo>
                    <a:lnTo>
                      <a:pt x="22" y="0"/>
                    </a:lnTo>
                    <a:lnTo>
                      <a:pt x="41" y="40"/>
                    </a:lnTo>
                    <a:lnTo>
                      <a:pt x="0" y="40"/>
                    </a:lnTo>
                  </a:path>
                </a:pathLst>
              </a:custGeom>
              <a:grpFill/>
              <a:ln w="11113">
                <a:solidFill>
                  <a:srgbClr val="00B050"/>
                </a:solidFill>
                <a:round/>
                <a:headEnd/>
                <a:tailEnd/>
              </a:ln>
            </p:spPr>
            <p:txBody>
              <a:bodyPr/>
              <a:lstStyle/>
              <a:p>
                <a:endParaRPr lang="en-US">
                  <a:solidFill>
                    <a:schemeClr val="tx1"/>
                  </a:solidFill>
                </a:endParaRPr>
              </a:p>
            </p:txBody>
          </p:sp>
        </p:grpSp>
        <p:sp>
          <p:nvSpPr>
            <p:cNvPr id="13531" name="Rectangle 403"/>
            <p:cNvSpPr>
              <a:spLocks noChangeArrowheads="1"/>
            </p:cNvSpPr>
            <p:nvPr/>
          </p:nvSpPr>
          <p:spPr bwMode="auto">
            <a:xfrm>
              <a:off x="5441950" y="5514975"/>
              <a:ext cx="3517900" cy="28575"/>
            </a:xfrm>
            <a:prstGeom prst="rect">
              <a:avLst/>
            </a:prstGeom>
            <a:solidFill>
              <a:schemeClr val="tx1"/>
            </a:solidFill>
            <a:ln w="9525">
              <a:solidFill>
                <a:schemeClr val="tx1"/>
              </a:solidFill>
              <a:miter lim="800000"/>
              <a:headEnd/>
              <a:tailEnd/>
            </a:ln>
          </p:spPr>
          <p:txBody>
            <a:bodyPr/>
            <a:lstStyle/>
            <a:p>
              <a:endParaRPr lang="en-US">
                <a:solidFill>
                  <a:schemeClr val="tx1"/>
                </a:solidFill>
              </a:endParaRPr>
            </a:p>
          </p:txBody>
        </p:sp>
        <p:sp>
          <p:nvSpPr>
            <p:cNvPr id="13532" name="Rectangle 404"/>
            <p:cNvSpPr>
              <a:spLocks noChangeArrowheads="1"/>
            </p:cNvSpPr>
            <p:nvPr/>
          </p:nvSpPr>
          <p:spPr bwMode="auto">
            <a:xfrm>
              <a:off x="5029200" y="2374900"/>
              <a:ext cx="285750" cy="303212"/>
            </a:xfrm>
            <a:prstGeom prst="rect">
              <a:avLst/>
            </a:prstGeom>
            <a:noFill/>
            <a:ln w="9525">
              <a:noFill/>
              <a:miter lim="800000"/>
              <a:headEnd/>
              <a:tailEnd/>
            </a:ln>
          </p:spPr>
          <p:txBody>
            <a:bodyPr/>
            <a:lstStyle/>
            <a:p>
              <a:endParaRPr lang="en-US">
                <a:solidFill>
                  <a:schemeClr val="tx1"/>
                </a:solidFill>
              </a:endParaRPr>
            </a:p>
          </p:txBody>
        </p:sp>
        <p:sp>
          <p:nvSpPr>
            <p:cNvPr id="13533" name="Rectangle 405"/>
            <p:cNvSpPr>
              <a:spLocks noChangeArrowheads="1"/>
            </p:cNvSpPr>
            <p:nvPr/>
          </p:nvSpPr>
          <p:spPr bwMode="auto">
            <a:xfrm>
              <a:off x="5111750" y="2432050"/>
              <a:ext cx="179536" cy="215444"/>
            </a:xfrm>
            <a:prstGeom prst="rect">
              <a:avLst/>
            </a:prstGeom>
            <a:noFill/>
            <a:ln w="9525">
              <a:noFill/>
              <a:miter lim="800000"/>
              <a:headEnd/>
              <a:tailEnd/>
            </a:ln>
          </p:spPr>
          <p:txBody>
            <a:bodyPr wrap="none" lIns="0" tIns="0" rIns="0" bIns="0">
              <a:spAutoFit/>
            </a:bodyPr>
            <a:lstStyle/>
            <a:p>
              <a:pPr eaLnBrk="0" hangingPunct="0"/>
              <a:r>
                <a:rPr lang="en-GB" sz="1400" b="1">
                  <a:solidFill>
                    <a:schemeClr val="tx1"/>
                  </a:solidFill>
                </a:rPr>
                <a:t>30</a:t>
              </a:r>
              <a:endParaRPr lang="en-GB">
                <a:solidFill>
                  <a:schemeClr val="tx1"/>
                </a:solidFill>
                <a:latin typeface="Times" pitchFamily="18" charset="0"/>
              </a:endParaRPr>
            </a:p>
          </p:txBody>
        </p:sp>
        <p:sp>
          <p:nvSpPr>
            <p:cNvPr id="13534" name="Rectangle 406"/>
            <p:cNvSpPr>
              <a:spLocks noChangeArrowheads="1"/>
            </p:cNvSpPr>
            <p:nvPr/>
          </p:nvSpPr>
          <p:spPr bwMode="auto">
            <a:xfrm>
              <a:off x="6367463" y="5805488"/>
              <a:ext cx="654050" cy="366712"/>
            </a:xfrm>
            <a:prstGeom prst="rect">
              <a:avLst/>
            </a:prstGeom>
            <a:noFill/>
            <a:ln w="9525">
              <a:noFill/>
              <a:miter lim="800000"/>
              <a:headEnd/>
              <a:tailEnd/>
            </a:ln>
          </p:spPr>
          <p:txBody>
            <a:bodyPr/>
            <a:lstStyle/>
            <a:p>
              <a:endParaRPr lang="en-US">
                <a:solidFill>
                  <a:schemeClr val="tx1"/>
                </a:solidFill>
              </a:endParaRPr>
            </a:p>
          </p:txBody>
        </p:sp>
        <p:sp>
          <p:nvSpPr>
            <p:cNvPr id="13535" name="Rectangle 407"/>
            <p:cNvSpPr>
              <a:spLocks noChangeArrowheads="1"/>
            </p:cNvSpPr>
            <p:nvPr/>
          </p:nvSpPr>
          <p:spPr bwMode="auto">
            <a:xfrm>
              <a:off x="6367463" y="5865813"/>
              <a:ext cx="1676400" cy="274637"/>
            </a:xfrm>
            <a:prstGeom prst="rect">
              <a:avLst/>
            </a:prstGeom>
            <a:noFill/>
            <a:ln w="9525">
              <a:noFill/>
              <a:miter lim="800000"/>
              <a:headEnd/>
              <a:tailEnd/>
            </a:ln>
          </p:spPr>
          <p:txBody>
            <a:bodyPr wrap="none" lIns="0" tIns="0" rIns="0" bIns="0">
              <a:spAutoFit/>
            </a:bodyPr>
            <a:lstStyle/>
            <a:p>
              <a:pPr eaLnBrk="0" hangingPunct="0"/>
              <a:r>
                <a:rPr lang="en-GB" sz="1800" b="1">
                  <a:solidFill>
                    <a:schemeClr val="tx1"/>
                  </a:solidFill>
                </a:rPr>
                <a:t>COPD 	Asthma</a:t>
              </a:r>
              <a:endParaRPr lang="en-GB">
                <a:solidFill>
                  <a:schemeClr val="tx1"/>
                </a:solidFill>
                <a:latin typeface="Times" pitchFamily="18" charset="0"/>
              </a:endParaRPr>
            </a:p>
          </p:txBody>
        </p:sp>
        <p:sp>
          <p:nvSpPr>
            <p:cNvPr id="13536" name="Rectangle 408"/>
            <p:cNvSpPr>
              <a:spLocks noChangeArrowheads="1"/>
            </p:cNvSpPr>
            <p:nvPr/>
          </p:nvSpPr>
          <p:spPr bwMode="auto">
            <a:xfrm>
              <a:off x="8124825" y="5805488"/>
              <a:ext cx="860425" cy="366712"/>
            </a:xfrm>
            <a:prstGeom prst="rect">
              <a:avLst/>
            </a:prstGeom>
            <a:noFill/>
            <a:ln w="9525">
              <a:noFill/>
              <a:miter lim="800000"/>
              <a:headEnd/>
              <a:tailEnd/>
            </a:ln>
          </p:spPr>
          <p:txBody>
            <a:bodyPr/>
            <a:lstStyle/>
            <a:p>
              <a:endParaRPr lang="en-US">
                <a:solidFill>
                  <a:schemeClr val="tx1"/>
                </a:solidFill>
              </a:endParaRPr>
            </a:p>
          </p:txBody>
        </p:sp>
        <p:sp>
          <p:nvSpPr>
            <p:cNvPr id="13537" name="Rectangle 409"/>
            <p:cNvSpPr>
              <a:spLocks noChangeArrowheads="1"/>
            </p:cNvSpPr>
            <p:nvPr/>
          </p:nvSpPr>
          <p:spPr bwMode="auto">
            <a:xfrm>
              <a:off x="8154988" y="5865813"/>
              <a:ext cx="749300" cy="274637"/>
            </a:xfrm>
            <a:prstGeom prst="rect">
              <a:avLst/>
            </a:prstGeom>
            <a:noFill/>
            <a:ln w="9525">
              <a:noFill/>
              <a:miter lim="800000"/>
              <a:headEnd/>
              <a:tailEnd/>
            </a:ln>
          </p:spPr>
          <p:txBody>
            <a:bodyPr wrap="none" lIns="0" tIns="0" rIns="0" bIns="0">
              <a:spAutoFit/>
            </a:bodyPr>
            <a:lstStyle/>
            <a:p>
              <a:pPr eaLnBrk="0" hangingPunct="0"/>
              <a:r>
                <a:rPr lang="en-GB" sz="1800" b="1">
                  <a:solidFill>
                    <a:schemeClr val="tx1"/>
                  </a:solidFill>
                </a:rPr>
                <a:t>Normal</a:t>
              </a:r>
              <a:endParaRPr lang="en-GB">
                <a:solidFill>
                  <a:schemeClr val="tx1"/>
                </a:solidFill>
                <a:latin typeface="Times" pitchFamily="18" charset="0"/>
              </a:endParaRPr>
            </a:p>
          </p:txBody>
        </p:sp>
        <p:sp>
          <p:nvSpPr>
            <p:cNvPr id="13538" name="Rectangle 410"/>
            <p:cNvSpPr>
              <a:spLocks noChangeArrowheads="1"/>
            </p:cNvSpPr>
            <p:nvPr/>
          </p:nvSpPr>
          <p:spPr bwMode="auto">
            <a:xfrm rot="16200000">
              <a:off x="4378326" y="4100513"/>
              <a:ext cx="831850" cy="274637"/>
            </a:xfrm>
            <a:prstGeom prst="rect">
              <a:avLst/>
            </a:prstGeom>
            <a:noFill/>
            <a:ln w="9525">
              <a:noFill/>
              <a:miter lim="800000"/>
              <a:headEnd/>
              <a:tailEnd/>
            </a:ln>
          </p:spPr>
          <p:txBody>
            <a:bodyPr wrap="none" lIns="0" tIns="0" rIns="0" bIns="0">
              <a:spAutoFit/>
            </a:bodyPr>
            <a:lstStyle/>
            <a:p>
              <a:pPr eaLnBrk="0" hangingPunct="0"/>
              <a:r>
                <a:rPr lang="en-GB" sz="1800" b="1">
                  <a:solidFill>
                    <a:schemeClr val="tx1"/>
                  </a:solidFill>
                </a:rPr>
                <a:t>Sputum </a:t>
              </a:r>
              <a:endParaRPr lang="en-GB">
                <a:solidFill>
                  <a:schemeClr val="tx1"/>
                </a:solidFill>
                <a:latin typeface="Times" pitchFamily="18" charset="0"/>
              </a:endParaRPr>
            </a:p>
          </p:txBody>
        </p:sp>
        <p:sp>
          <p:nvSpPr>
            <p:cNvPr id="13539" name="Rectangle 411"/>
            <p:cNvSpPr>
              <a:spLocks noChangeArrowheads="1"/>
            </p:cNvSpPr>
            <p:nvPr/>
          </p:nvSpPr>
          <p:spPr bwMode="auto">
            <a:xfrm rot="16200000">
              <a:off x="4225926" y="3149600"/>
              <a:ext cx="1136650" cy="274637"/>
            </a:xfrm>
            <a:prstGeom prst="rect">
              <a:avLst/>
            </a:prstGeom>
            <a:noFill/>
            <a:ln w="9525">
              <a:noFill/>
              <a:miter lim="800000"/>
              <a:headEnd/>
              <a:tailEnd/>
            </a:ln>
          </p:spPr>
          <p:txBody>
            <a:bodyPr wrap="none" lIns="0" tIns="0" rIns="0" bIns="0">
              <a:spAutoFit/>
            </a:bodyPr>
            <a:lstStyle/>
            <a:p>
              <a:pPr eaLnBrk="0" hangingPunct="0"/>
              <a:r>
                <a:rPr lang="en-GB" sz="1800" b="1">
                  <a:solidFill>
                    <a:schemeClr val="tx1"/>
                  </a:solidFill>
                </a:rPr>
                <a:t>eosinophils </a:t>
              </a:r>
              <a:endParaRPr lang="en-GB">
                <a:solidFill>
                  <a:schemeClr val="tx1"/>
                </a:solidFill>
                <a:latin typeface="Times" pitchFamily="18" charset="0"/>
              </a:endParaRPr>
            </a:p>
          </p:txBody>
        </p:sp>
        <p:sp>
          <p:nvSpPr>
            <p:cNvPr id="13540" name="Rectangle 412"/>
            <p:cNvSpPr>
              <a:spLocks noChangeArrowheads="1"/>
            </p:cNvSpPr>
            <p:nvPr/>
          </p:nvSpPr>
          <p:spPr bwMode="auto">
            <a:xfrm rot="16200000">
              <a:off x="4603751" y="2362200"/>
              <a:ext cx="381000" cy="274637"/>
            </a:xfrm>
            <a:prstGeom prst="rect">
              <a:avLst/>
            </a:prstGeom>
            <a:noFill/>
            <a:ln w="9525">
              <a:noFill/>
              <a:miter lim="800000"/>
              <a:headEnd/>
              <a:tailEnd/>
            </a:ln>
          </p:spPr>
          <p:txBody>
            <a:bodyPr wrap="none" lIns="0" tIns="0" rIns="0" bIns="0">
              <a:spAutoFit/>
            </a:bodyPr>
            <a:lstStyle/>
            <a:p>
              <a:pPr eaLnBrk="0" hangingPunct="0"/>
              <a:r>
                <a:rPr lang="en-GB" sz="1800" b="1">
                  <a:solidFill>
                    <a:schemeClr val="tx1"/>
                  </a:solidFill>
                </a:rPr>
                <a:t>(%)</a:t>
              </a:r>
              <a:endParaRPr lang="en-GB">
                <a:solidFill>
                  <a:schemeClr val="tx1"/>
                </a:solidFill>
                <a:latin typeface="Times" pitchFamily="18" charset="0"/>
              </a:endParaRPr>
            </a:p>
          </p:txBody>
        </p:sp>
        <p:sp>
          <p:nvSpPr>
            <p:cNvPr id="13541" name="Freeform 414"/>
            <p:cNvSpPr>
              <a:spLocks/>
            </p:cNvSpPr>
            <p:nvPr/>
          </p:nvSpPr>
          <p:spPr bwMode="auto">
            <a:xfrm>
              <a:off x="7523163" y="5262563"/>
              <a:ext cx="77787" cy="84137"/>
            </a:xfrm>
            <a:custGeom>
              <a:avLst/>
              <a:gdLst>
                <a:gd name="T0" fmla="*/ 33 w 61"/>
                <a:gd name="T1" fmla="*/ 60 h 61"/>
                <a:gd name="T2" fmla="*/ 40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0 w 61"/>
                <a:gd name="T21" fmla="*/ 2 h 61"/>
                <a:gd name="T22" fmla="*/ 33 w 61"/>
                <a:gd name="T23" fmla="*/ 0 h 61"/>
                <a:gd name="T24" fmla="*/ 26 w 61"/>
                <a:gd name="T25" fmla="*/ 0 h 61"/>
                <a:gd name="T26" fmla="*/ 19 w 61"/>
                <a:gd name="T27" fmla="*/ 2 h 61"/>
                <a:gd name="T28" fmla="*/ 12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3"/>
                  </a:lnTo>
                  <a:lnTo>
                    <a:pt x="55" y="47"/>
                  </a:lnTo>
                  <a:lnTo>
                    <a:pt x="58" y="40"/>
                  </a:lnTo>
                  <a:lnTo>
                    <a:pt x="60" y="33"/>
                  </a:lnTo>
                  <a:lnTo>
                    <a:pt x="60" y="26"/>
                  </a:lnTo>
                  <a:lnTo>
                    <a:pt x="58" y="19"/>
                  </a:lnTo>
                  <a:lnTo>
                    <a:pt x="55" y="12"/>
                  </a:lnTo>
                  <a:lnTo>
                    <a:pt x="48" y="7"/>
                  </a:lnTo>
                  <a:lnTo>
                    <a:pt x="40" y="2"/>
                  </a:lnTo>
                  <a:lnTo>
                    <a:pt x="33" y="0"/>
                  </a:lnTo>
                  <a:lnTo>
                    <a:pt x="26" y="0"/>
                  </a:lnTo>
                  <a:lnTo>
                    <a:pt x="19" y="2"/>
                  </a:lnTo>
                  <a:lnTo>
                    <a:pt x="12" y="7"/>
                  </a:lnTo>
                  <a:lnTo>
                    <a:pt x="7" y="12"/>
                  </a:lnTo>
                  <a:lnTo>
                    <a:pt x="2" y="19"/>
                  </a:lnTo>
                  <a:lnTo>
                    <a:pt x="0" y="26"/>
                  </a:lnTo>
                  <a:lnTo>
                    <a:pt x="0" y="33"/>
                  </a:lnTo>
                  <a:lnTo>
                    <a:pt x="2" y="40"/>
                  </a:lnTo>
                  <a:lnTo>
                    <a:pt x="7" y="47"/>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2" name="Freeform 415"/>
            <p:cNvSpPr>
              <a:spLocks/>
            </p:cNvSpPr>
            <p:nvPr/>
          </p:nvSpPr>
          <p:spPr bwMode="auto">
            <a:xfrm>
              <a:off x="7523163" y="5262563"/>
              <a:ext cx="77787" cy="84137"/>
            </a:xfrm>
            <a:custGeom>
              <a:avLst/>
              <a:gdLst>
                <a:gd name="T0" fmla="*/ 33 w 61"/>
                <a:gd name="T1" fmla="*/ 60 h 61"/>
                <a:gd name="T2" fmla="*/ 40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0 w 61"/>
                <a:gd name="T21" fmla="*/ 2 h 61"/>
                <a:gd name="T22" fmla="*/ 33 w 61"/>
                <a:gd name="T23" fmla="*/ 0 h 61"/>
                <a:gd name="T24" fmla="*/ 26 w 61"/>
                <a:gd name="T25" fmla="*/ 0 h 61"/>
                <a:gd name="T26" fmla="*/ 19 w 61"/>
                <a:gd name="T27" fmla="*/ 2 h 61"/>
                <a:gd name="T28" fmla="*/ 12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3"/>
                  </a:lnTo>
                  <a:lnTo>
                    <a:pt x="55" y="47"/>
                  </a:lnTo>
                  <a:lnTo>
                    <a:pt x="58" y="40"/>
                  </a:lnTo>
                  <a:lnTo>
                    <a:pt x="60" y="33"/>
                  </a:lnTo>
                  <a:lnTo>
                    <a:pt x="60" y="26"/>
                  </a:lnTo>
                  <a:lnTo>
                    <a:pt x="58" y="19"/>
                  </a:lnTo>
                  <a:lnTo>
                    <a:pt x="55" y="12"/>
                  </a:lnTo>
                  <a:lnTo>
                    <a:pt x="48" y="7"/>
                  </a:lnTo>
                  <a:lnTo>
                    <a:pt x="40" y="2"/>
                  </a:lnTo>
                  <a:lnTo>
                    <a:pt x="33" y="0"/>
                  </a:lnTo>
                  <a:lnTo>
                    <a:pt x="26" y="0"/>
                  </a:lnTo>
                  <a:lnTo>
                    <a:pt x="19" y="2"/>
                  </a:lnTo>
                  <a:lnTo>
                    <a:pt x="12" y="7"/>
                  </a:lnTo>
                  <a:lnTo>
                    <a:pt x="7" y="12"/>
                  </a:lnTo>
                  <a:lnTo>
                    <a:pt x="2" y="19"/>
                  </a:lnTo>
                  <a:lnTo>
                    <a:pt x="0" y="26"/>
                  </a:lnTo>
                  <a:lnTo>
                    <a:pt x="0" y="33"/>
                  </a:lnTo>
                  <a:lnTo>
                    <a:pt x="2" y="40"/>
                  </a:lnTo>
                  <a:lnTo>
                    <a:pt x="7" y="47"/>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3" name="Freeform 416"/>
            <p:cNvSpPr>
              <a:spLocks/>
            </p:cNvSpPr>
            <p:nvPr/>
          </p:nvSpPr>
          <p:spPr bwMode="auto">
            <a:xfrm>
              <a:off x="7613650" y="5262563"/>
              <a:ext cx="77787" cy="84137"/>
            </a:xfrm>
            <a:custGeom>
              <a:avLst/>
              <a:gdLst>
                <a:gd name="T0" fmla="*/ 34 w 61"/>
                <a:gd name="T1" fmla="*/ 60 h 61"/>
                <a:gd name="T2" fmla="*/ 41 w 61"/>
                <a:gd name="T3" fmla="*/ 58 h 61"/>
                <a:gd name="T4" fmla="*/ 48 w 61"/>
                <a:gd name="T5" fmla="*/ 53 h 61"/>
                <a:gd name="T6" fmla="*/ 55 w 61"/>
                <a:gd name="T7" fmla="*/ 47 h 61"/>
                <a:gd name="T8" fmla="*/ 59 w 61"/>
                <a:gd name="T9" fmla="*/ 40 h 61"/>
                <a:gd name="T10" fmla="*/ 60 w 61"/>
                <a:gd name="T11" fmla="*/ 33 h 61"/>
                <a:gd name="T12" fmla="*/ 60 w 61"/>
                <a:gd name="T13" fmla="*/ 26 h 61"/>
                <a:gd name="T14" fmla="*/ 59 w 61"/>
                <a:gd name="T15" fmla="*/ 19 h 61"/>
                <a:gd name="T16" fmla="*/ 55 w 61"/>
                <a:gd name="T17" fmla="*/ 12 h 61"/>
                <a:gd name="T18" fmla="*/ 48 w 61"/>
                <a:gd name="T19" fmla="*/ 7 h 61"/>
                <a:gd name="T20" fmla="*/ 41 w 61"/>
                <a:gd name="T21" fmla="*/ 2 h 61"/>
                <a:gd name="T22" fmla="*/ 34 w 61"/>
                <a:gd name="T23" fmla="*/ 0 h 61"/>
                <a:gd name="T24" fmla="*/ 27 w 61"/>
                <a:gd name="T25" fmla="*/ 0 h 61"/>
                <a:gd name="T26" fmla="*/ 20 w 61"/>
                <a:gd name="T27" fmla="*/ 2 h 61"/>
                <a:gd name="T28" fmla="*/ 13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9" y="40"/>
                  </a:lnTo>
                  <a:lnTo>
                    <a:pt x="60" y="33"/>
                  </a:lnTo>
                  <a:lnTo>
                    <a:pt x="60" y="26"/>
                  </a:lnTo>
                  <a:lnTo>
                    <a:pt x="59" y="19"/>
                  </a:lnTo>
                  <a:lnTo>
                    <a:pt x="55" y="12"/>
                  </a:lnTo>
                  <a:lnTo>
                    <a:pt x="48" y="7"/>
                  </a:lnTo>
                  <a:lnTo>
                    <a:pt x="41" y="2"/>
                  </a:lnTo>
                  <a:lnTo>
                    <a:pt x="34" y="0"/>
                  </a:lnTo>
                  <a:lnTo>
                    <a:pt x="27" y="0"/>
                  </a:lnTo>
                  <a:lnTo>
                    <a:pt x="20" y="2"/>
                  </a:lnTo>
                  <a:lnTo>
                    <a:pt x="13" y="7"/>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4" name="Freeform 417"/>
            <p:cNvSpPr>
              <a:spLocks/>
            </p:cNvSpPr>
            <p:nvPr/>
          </p:nvSpPr>
          <p:spPr bwMode="auto">
            <a:xfrm>
              <a:off x="7613650" y="5262563"/>
              <a:ext cx="77787" cy="84137"/>
            </a:xfrm>
            <a:custGeom>
              <a:avLst/>
              <a:gdLst>
                <a:gd name="T0" fmla="*/ 34 w 61"/>
                <a:gd name="T1" fmla="*/ 60 h 61"/>
                <a:gd name="T2" fmla="*/ 41 w 61"/>
                <a:gd name="T3" fmla="*/ 58 h 61"/>
                <a:gd name="T4" fmla="*/ 48 w 61"/>
                <a:gd name="T5" fmla="*/ 53 h 61"/>
                <a:gd name="T6" fmla="*/ 55 w 61"/>
                <a:gd name="T7" fmla="*/ 47 h 61"/>
                <a:gd name="T8" fmla="*/ 59 w 61"/>
                <a:gd name="T9" fmla="*/ 40 h 61"/>
                <a:gd name="T10" fmla="*/ 60 w 61"/>
                <a:gd name="T11" fmla="*/ 33 h 61"/>
                <a:gd name="T12" fmla="*/ 60 w 61"/>
                <a:gd name="T13" fmla="*/ 26 h 61"/>
                <a:gd name="T14" fmla="*/ 59 w 61"/>
                <a:gd name="T15" fmla="*/ 19 h 61"/>
                <a:gd name="T16" fmla="*/ 55 w 61"/>
                <a:gd name="T17" fmla="*/ 12 h 61"/>
                <a:gd name="T18" fmla="*/ 48 w 61"/>
                <a:gd name="T19" fmla="*/ 7 h 61"/>
                <a:gd name="T20" fmla="*/ 41 w 61"/>
                <a:gd name="T21" fmla="*/ 2 h 61"/>
                <a:gd name="T22" fmla="*/ 34 w 61"/>
                <a:gd name="T23" fmla="*/ 0 h 61"/>
                <a:gd name="T24" fmla="*/ 27 w 61"/>
                <a:gd name="T25" fmla="*/ 0 h 61"/>
                <a:gd name="T26" fmla="*/ 20 w 61"/>
                <a:gd name="T27" fmla="*/ 2 h 61"/>
                <a:gd name="T28" fmla="*/ 13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9" y="40"/>
                  </a:lnTo>
                  <a:lnTo>
                    <a:pt x="60" y="33"/>
                  </a:lnTo>
                  <a:lnTo>
                    <a:pt x="60" y="26"/>
                  </a:lnTo>
                  <a:lnTo>
                    <a:pt x="59" y="19"/>
                  </a:lnTo>
                  <a:lnTo>
                    <a:pt x="55" y="12"/>
                  </a:lnTo>
                  <a:lnTo>
                    <a:pt x="48" y="7"/>
                  </a:lnTo>
                  <a:lnTo>
                    <a:pt x="41" y="2"/>
                  </a:lnTo>
                  <a:lnTo>
                    <a:pt x="34" y="0"/>
                  </a:lnTo>
                  <a:lnTo>
                    <a:pt x="27" y="0"/>
                  </a:lnTo>
                  <a:lnTo>
                    <a:pt x="20" y="2"/>
                  </a:lnTo>
                  <a:lnTo>
                    <a:pt x="13" y="7"/>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5" name="Freeform 418"/>
            <p:cNvSpPr>
              <a:spLocks/>
            </p:cNvSpPr>
            <p:nvPr/>
          </p:nvSpPr>
          <p:spPr bwMode="auto">
            <a:xfrm>
              <a:off x="7567613" y="3983038"/>
              <a:ext cx="79375" cy="84137"/>
            </a:xfrm>
            <a:custGeom>
              <a:avLst/>
              <a:gdLst>
                <a:gd name="T0" fmla="*/ 34 w 61"/>
                <a:gd name="T1" fmla="*/ 60 h 61"/>
                <a:gd name="T2" fmla="*/ 41 w 61"/>
                <a:gd name="T3" fmla="*/ 58 h 61"/>
                <a:gd name="T4" fmla="*/ 48 w 61"/>
                <a:gd name="T5" fmla="*/ 55 h 61"/>
                <a:gd name="T6" fmla="*/ 55 w 61"/>
                <a:gd name="T7" fmla="*/ 48 h 61"/>
                <a:gd name="T8" fmla="*/ 58 w 61"/>
                <a:gd name="T9" fmla="*/ 43 h 61"/>
                <a:gd name="T10" fmla="*/ 60 w 61"/>
                <a:gd name="T11" fmla="*/ 34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48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8"/>
                  </a:lnTo>
                  <a:lnTo>
                    <a:pt x="58" y="43"/>
                  </a:lnTo>
                  <a:lnTo>
                    <a:pt x="60" y="34"/>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48"/>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6" name="Freeform 419"/>
            <p:cNvSpPr>
              <a:spLocks/>
            </p:cNvSpPr>
            <p:nvPr/>
          </p:nvSpPr>
          <p:spPr bwMode="auto">
            <a:xfrm>
              <a:off x="7567613" y="3983038"/>
              <a:ext cx="79375" cy="84137"/>
            </a:xfrm>
            <a:custGeom>
              <a:avLst/>
              <a:gdLst>
                <a:gd name="T0" fmla="*/ 34 w 61"/>
                <a:gd name="T1" fmla="*/ 60 h 61"/>
                <a:gd name="T2" fmla="*/ 41 w 61"/>
                <a:gd name="T3" fmla="*/ 58 h 61"/>
                <a:gd name="T4" fmla="*/ 48 w 61"/>
                <a:gd name="T5" fmla="*/ 55 h 61"/>
                <a:gd name="T6" fmla="*/ 55 w 61"/>
                <a:gd name="T7" fmla="*/ 48 h 61"/>
                <a:gd name="T8" fmla="*/ 58 w 61"/>
                <a:gd name="T9" fmla="*/ 43 h 61"/>
                <a:gd name="T10" fmla="*/ 60 w 61"/>
                <a:gd name="T11" fmla="*/ 34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48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8"/>
                  </a:lnTo>
                  <a:lnTo>
                    <a:pt x="58" y="43"/>
                  </a:lnTo>
                  <a:lnTo>
                    <a:pt x="60" y="34"/>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48"/>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7" name="Freeform 420"/>
            <p:cNvSpPr>
              <a:spLocks/>
            </p:cNvSpPr>
            <p:nvPr/>
          </p:nvSpPr>
          <p:spPr bwMode="auto">
            <a:xfrm>
              <a:off x="7523163" y="3787775"/>
              <a:ext cx="77787" cy="85725"/>
            </a:xfrm>
            <a:custGeom>
              <a:avLst/>
              <a:gdLst>
                <a:gd name="T0" fmla="*/ 33 w 61"/>
                <a:gd name="T1" fmla="*/ 60 h 61"/>
                <a:gd name="T2" fmla="*/ 40 w 61"/>
                <a:gd name="T3" fmla="*/ 58 h 61"/>
                <a:gd name="T4" fmla="*/ 48 w 61"/>
                <a:gd name="T5" fmla="*/ 55 h 61"/>
                <a:gd name="T6" fmla="*/ 55 w 61"/>
                <a:gd name="T7" fmla="*/ 48 h 61"/>
                <a:gd name="T8" fmla="*/ 58 w 61"/>
                <a:gd name="T9" fmla="*/ 42 h 61"/>
                <a:gd name="T10" fmla="*/ 60 w 61"/>
                <a:gd name="T11" fmla="*/ 33 h 61"/>
                <a:gd name="T12" fmla="*/ 60 w 61"/>
                <a:gd name="T13" fmla="*/ 26 h 61"/>
                <a:gd name="T14" fmla="*/ 58 w 61"/>
                <a:gd name="T15" fmla="*/ 19 h 61"/>
                <a:gd name="T16" fmla="*/ 55 w 61"/>
                <a:gd name="T17" fmla="*/ 12 h 61"/>
                <a:gd name="T18" fmla="*/ 48 w 61"/>
                <a:gd name="T19" fmla="*/ 7 h 61"/>
                <a:gd name="T20" fmla="*/ 40 w 61"/>
                <a:gd name="T21" fmla="*/ 3 h 61"/>
                <a:gd name="T22" fmla="*/ 33 w 61"/>
                <a:gd name="T23" fmla="*/ 0 h 61"/>
                <a:gd name="T24" fmla="*/ 26 w 61"/>
                <a:gd name="T25" fmla="*/ 0 h 61"/>
                <a:gd name="T26" fmla="*/ 19 w 61"/>
                <a:gd name="T27" fmla="*/ 3 h 61"/>
                <a:gd name="T28" fmla="*/ 12 w 61"/>
                <a:gd name="T29" fmla="*/ 7 h 61"/>
                <a:gd name="T30" fmla="*/ 7 w 61"/>
                <a:gd name="T31" fmla="*/ 12 h 61"/>
                <a:gd name="T32" fmla="*/ 2 w 61"/>
                <a:gd name="T33" fmla="*/ 19 h 61"/>
                <a:gd name="T34" fmla="*/ 0 w 61"/>
                <a:gd name="T35" fmla="*/ 26 h 61"/>
                <a:gd name="T36" fmla="*/ 0 w 61"/>
                <a:gd name="T37" fmla="*/ 33 h 61"/>
                <a:gd name="T38" fmla="*/ 2 w 61"/>
                <a:gd name="T39" fmla="*/ 42 h 61"/>
                <a:gd name="T40" fmla="*/ 7 w 61"/>
                <a:gd name="T41" fmla="*/ 48 h 61"/>
                <a:gd name="T42" fmla="*/ 12 w 61"/>
                <a:gd name="T43" fmla="*/ 55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5"/>
                  </a:lnTo>
                  <a:lnTo>
                    <a:pt x="55" y="48"/>
                  </a:lnTo>
                  <a:lnTo>
                    <a:pt x="58" y="42"/>
                  </a:lnTo>
                  <a:lnTo>
                    <a:pt x="60" y="33"/>
                  </a:lnTo>
                  <a:lnTo>
                    <a:pt x="60" y="26"/>
                  </a:lnTo>
                  <a:lnTo>
                    <a:pt x="58" y="19"/>
                  </a:lnTo>
                  <a:lnTo>
                    <a:pt x="55" y="12"/>
                  </a:lnTo>
                  <a:lnTo>
                    <a:pt x="48" y="7"/>
                  </a:lnTo>
                  <a:lnTo>
                    <a:pt x="40" y="3"/>
                  </a:lnTo>
                  <a:lnTo>
                    <a:pt x="33" y="0"/>
                  </a:lnTo>
                  <a:lnTo>
                    <a:pt x="26" y="0"/>
                  </a:lnTo>
                  <a:lnTo>
                    <a:pt x="19" y="3"/>
                  </a:lnTo>
                  <a:lnTo>
                    <a:pt x="12" y="7"/>
                  </a:lnTo>
                  <a:lnTo>
                    <a:pt x="7" y="12"/>
                  </a:lnTo>
                  <a:lnTo>
                    <a:pt x="2" y="19"/>
                  </a:lnTo>
                  <a:lnTo>
                    <a:pt x="0" y="26"/>
                  </a:lnTo>
                  <a:lnTo>
                    <a:pt x="0" y="33"/>
                  </a:lnTo>
                  <a:lnTo>
                    <a:pt x="2" y="42"/>
                  </a:lnTo>
                  <a:lnTo>
                    <a:pt x="7" y="48"/>
                  </a:lnTo>
                  <a:lnTo>
                    <a:pt x="12" y="55"/>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8" name="Freeform 421"/>
            <p:cNvSpPr>
              <a:spLocks/>
            </p:cNvSpPr>
            <p:nvPr/>
          </p:nvSpPr>
          <p:spPr bwMode="auto">
            <a:xfrm>
              <a:off x="7523163" y="3787775"/>
              <a:ext cx="77787" cy="85725"/>
            </a:xfrm>
            <a:custGeom>
              <a:avLst/>
              <a:gdLst>
                <a:gd name="T0" fmla="*/ 33 w 61"/>
                <a:gd name="T1" fmla="*/ 60 h 61"/>
                <a:gd name="T2" fmla="*/ 40 w 61"/>
                <a:gd name="T3" fmla="*/ 58 h 61"/>
                <a:gd name="T4" fmla="*/ 48 w 61"/>
                <a:gd name="T5" fmla="*/ 55 h 61"/>
                <a:gd name="T6" fmla="*/ 55 w 61"/>
                <a:gd name="T7" fmla="*/ 48 h 61"/>
                <a:gd name="T8" fmla="*/ 58 w 61"/>
                <a:gd name="T9" fmla="*/ 42 h 61"/>
                <a:gd name="T10" fmla="*/ 60 w 61"/>
                <a:gd name="T11" fmla="*/ 33 h 61"/>
                <a:gd name="T12" fmla="*/ 60 w 61"/>
                <a:gd name="T13" fmla="*/ 26 h 61"/>
                <a:gd name="T14" fmla="*/ 58 w 61"/>
                <a:gd name="T15" fmla="*/ 19 h 61"/>
                <a:gd name="T16" fmla="*/ 55 w 61"/>
                <a:gd name="T17" fmla="*/ 12 h 61"/>
                <a:gd name="T18" fmla="*/ 48 w 61"/>
                <a:gd name="T19" fmla="*/ 7 h 61"/>
                <a:gd name="T20" fmla="*/ 40 w 61"/>
                <a:gd name="T21" fmla="*/ 3 h 61"/>
                <a:gd name="T22" fmla="*/ 33 w 61"/>
                <a:gd name="T23" fmla="*/ 0 h 61"/>
                <a:gd name="T24" fmla="*/ 26 w 61"/>
                <a:gd name="T25" fmla="*/ 0 h 61"/>
                <a:gd name="T26" fmla="*/ 19 w 61"/>
                <a:gd name="T27" fmla="*/ 3 h 61"/>
                <a:gd name="T28" fmla="*/ 12 w 61"/>
                <a:gd name="T29" fmla="*/ 7 h 61"/>
                <a:gd name="T30" fmla="*/ 7 w 61"/>
                <a:gd name="T31" fmla="*/ 12 h 61"/>
                <a:gd name="T32" fmla="*/ 2 w 61"/>
                <a:gd name="T33" fmla="*/ 19 h 61"/>
                <a:gd name="T34" fmla="*/ 0 w 61"/>
                <a:gd name="T35" fmla="*/ 26 h 61"/>
                <a:gd name="T36" fmla="*/ 0 w 61"/>
                <a:gd name="T37" fmla="*/ 33 h 61"/>
                <a:gd name="T38" fmla="*/ 2 w 61"/>
                <a:gd name="T39" fmla="*/ 42 h 61"/>
                <a:gd name="T40" fmla="*/ 7 w 61"/>
                <a:gd name="T41" fmla="*/ 48 h 61"/>
                <a:gd name="T42" fmla="*/ 12 w 61"/>
                <a:gd name="T43" fmla="*/ 55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5"/>
                  </a:lnTo>
                  <a:lnTo>
                    <a:pt x="55" y="48"/>
                  </a:lnTo>
                  <a:lnTo>
                    <a:pt x="58" y="42"/>
                  </a:lnTo>
                  <a:lnTo>
                    <a:pt x="60" y="33"/>
                  </a:lnTo>
                  <a:lnTo>
                    <a:pt x="60" y="26"/>
                  </a:lnTo>
                  <a:lnTo>
                    <a:pt x="58" y="19"/>
                  </a:lnTo>
                  <a:lnTo>
                    <a:pt x="55" y="12"/>
                  </a:lnTo>
                  <a:lnTo>
                    <a:pt x="48" y="7"/>
                  </a:lnTo>
                  <a:lnTo>
                    <a:pt x="40" y="3"/>
                  </a:lnTo>
                  <a:lnTo>
                    <a:pt x="33" y="0"/>
                  </a:lnTo>
                  <a:lnTo>
                    <a:pt x="26" y="0"/>
                  </a:lnTo>
                  <a:lnTo>
                    <a:pt x="19" y="3"/>
                  </a:lnTo>
                  <a:lnTo>
                    <a:pt x="12" y="7"/>
                  </a:lnTo>
                  <a:lnTo>
                    <a:pt x="7" y="12"/>
                  </a:lnTo>
                  <a:lnTo>
                    <a:pt x="2" y="19"/>
                  </a:lnTo>
                  <a:lnTo>
                    <a:pt x="0" y="26"/>
                  </a:lnTo>
                  <a:lnTo>
                    <a:pt x="0" y="33"/>
                  </a:lnTo>
                  <a:lnTo>
                    <a:pt x="2" y="42"/>
                  </a:lnTo>
                  <a:lnTo>
                    <a:pt x="7" y="48"/>
                  </a:lnTo>
                  <a:lnTo>
                    <a:pt x="12" y="55"/>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49" name="Freeform 422"/>
            <p:cNvSpPr>
              <a:spLocks/>
            </p:cNvSpPr>
            <p:nvPr/>
          </p:nvSpPr>
          <p:spPr bwMode="auto">
            <a:xfrm>
              <a:off x="7659688" y="3679825"/>
              <a:ext cx="79375" cy="85725"/>
            </a:xfrm>
            <a:custGeom>
              <a:avLst/>
              <a:gdLst>
                <a:gd name="T0" fmla="*/ 33 w 61"/>
                <a:gd name="T1" fmla="*/ 60 h 61"/>
                <a:gd name="T2" fmla="*/ 40 w 61"/>
                <a:gd name="T3" fmla="*/ 58 h 61"/>
                <a:gd name="T4" fmla="*/ 47 w 61"/>
                <a:gd name="T5" fmla="*/ 55 h 61"/>
                <a:gd name="T6" fmla="*/ 54 w 61"/>
                <a:gd name="T7" fmla="*/ 50 h 61"/>
                <a:gd name="T8" fmla="*/ 58 w 61"/>
                <a:gd name="T9" fmla="*/ 43 h 61"/>
                <a:gd name="T10" fmla="*/ 60 w 61"/>
                <a:gd name="T11" fmla="*/ 34 h 61"/>
                <a:gd name="T12" fmla="*/ 60 w 61"/>
                <a:gd name="T13" fmla="*/ 27 h 61"/>
                <a:gd name="T14" fmla="*/ 58 w 61"/>
                <a:gd name="T15" fmla="*/ 20 h 61"/>
                <a:gd name="T16" fmla="*/ 54 w 61"/>
                <a:gd name="T17" fmla="*/ 13 h 61"/>
                <a:gd name="T18" fmla="*/ 47 w 61"/>
                <a:gd name="T19" fmla="*/ 7 h 61"/>
                <a:gd name="T20" fmla="*/ 40 w 61"/>
                <a:gd name="T21" fmla="*/ 4 h 61"/>
                <a:gd name="T22" fmla="*/ 33 w 61"/>
                <a:gd name="T23" fmla="*/ 0 h 61"/>
                <a:gd name="T24" fmla="*/ 26 w 61"/>
                <a:gd name="T25" fmla="*/ 0 h 61"/>
                <a:gd name="T26" fmla="*/ 19 w 61"/>
                <a:gd name="T27" fmla="*/ 4 h 61"/>
                <a:gd name="T28" fmla="*/ 12 w 61"/>
                <a:gd name="T29" fmla="*/ 7 h 61"/>
                <a:gd name="T30" fmla="*/ 7 w 61"/>
                <a:gd name="T31" fmla="*/ 13 h 61"/>
                <a:gd name="T32" fmla="*/ 1 w 61"/>
                <a:gd name="T33" fmla="*/ 20 h 61"/>
                <a:gd name="T34" fmla="*/ 0 w 61"/>
                <a:gd name="T35" fmla="*/ 27 h 61"/>
                <a:gd name="T36" fmla="*/ 0 w 61"/>
                <a:gd name="T37" fmla="*/ 34 h 61"/>
                <a:gd name="T38" fmla="*/ 1 w 61"/>
                <a:gd name="T39" fmla="*/ 43 h 61"/>
                <a:gd name="T40" fmla="*/ 7 w 61"/>
                <a:gd name="T41" fmla="*/ 50 h 61"/>
                <a:gd name="T42" fmla="*/ 12 w 61"/>
                <a:gd name="T43" fmla="*/ 55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7" y="55"/>
                  </a:lnTo>
                  <a:lnTo>
                    <a:pt x="54" y="50"/>
                  </a:lnTo>
                  <a:lnTo>
                    <a:pt x="58" y="43"/>
                  </a:lnTo>
                  <a:lnTo>
                    <a:pt x="60" y="34"/>
                  </a:lnTo>
                  <a:lnTo>
                    <a:pt x="60" y="27"/>
                  </a:lnTo>
                  <a:lnTo>
                    <a:pt x="58" y="20"/>
                  </a:lnTo>
                  <a:lnTo>
                    <a:pt x="54" y="13"/>
                  </a:lnTo>
                  <a:lnTo>
                    <a:pt x="47" y="7"/>
                  </a:lnTo>
                  <a:lnTo>
                    <a:pt x="40" y="4"/>
                  </a:lnTo>
                  <a:lnTo>
                    <a:pt x="33" y="0"/>
                  </a:lnTo>
                  <a:lnTo>
                    <a:pt x="26" y="0"/>
                  </a:lnTo>
                  <a:lnTo>
                    <a:pt x="19" y="4"/>
                  </a:lnTo>
                  <a:lnTo>
                    <a:pt x="12" y="7"/>
                  </a:lnTo>
                  <a:lnTo>
                    <a:pt x="7" y="13"/>
                  </a:lnTo>
                  <a:lnTo>
                    <a:pt x="1" y="20"/>
                  </a:lnTo>
                  <a:lnTo>
                    <a:pt x="0" y="27"/>
                  </a:lnTo>
                  <a:lnTo>
                    <a:pt x="0" y="34"/>
                  </a:lnTo>
                  <a:lnTo>
                    <a:pt x="1" y="43"/>
                  </a:lnTo>
                  <a:lnTo>
                    <a:pt x="7" y="50"/>
                  </a:lnTo>
                  <a:lnTo>
                    <a:pt x="12" y="55"/>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0" name="Freeform 423"/>
            <p:cNvSpPr>
              <a:spLocks/>
            </p:cNvSpPr>
            <p:nvPr/>
          </p:nvSpPr>
          <p:spPr bwMode="auto">
            <a:xfrm>
              <a:off x="7659688" y="3679825"/>
              <a:ext cx="79375" cy="85725"/>
            </a:xfrm>
            <a:custGeom>
              <a:avLst/>
              <a:gdLst>
                <a:gd name="T0" fmla="*/ 33 w 61"/>
                <a:gd name="T1" fmla="*/ 60 h 61"/>
                <a:gd name="T2" fmla="*/ 40 w 61"/>
                <a:gd name="T3" fmla="*/ 58 h 61"/>
                <a:gd name="T4" fmla="*/ 47 w 61"/>
                <a:gd name="T5" fmla="*/ 55 h 61"/>
                <a:gd name="T6" fmla="*/ 54 w 61"/>
                <a:gd name="T7" fmla="*/ 50 h 61"/>
                <a:gd name="T8" fmla="*/ 58 w 61"/>
                <a:gd name="T9" fmla="*/ 43 h 61"/>
                <a:gd name="T10" fmla="*/ 60 w 61"/>
                <a:gd name="T11" fmla="*/ 34 h 61"/>
                <a:gd name="T12" fmla="*/ 60 w 61"/>
                <a:gd name="T13" fmla="*/ 27 h 61"/>
                <a:gd name="T14" fmla="*/ 58 w 61"/>
                <a:gd name="T15" fmla="*/ 20 h 61"/>
                <a:gd name="T16" fmla="*/ 54 w 61"/>
                <a:gd name="T17" fmla="*/ 13 h 61"/>
                <a:gd name="T18" fmla="*/ 47 w 61"/>
                <a:gd name="T19" fmla="*/ 7 h 61"/>
                <a:gd name="T20" fmla="*/ 40 w 61"/>
                <a:gd name="T21" fmla="*/ 4 h 61"/>
                <a:gd name="T22" fmla="*/ 33 w 61"/>
                <a:gd name="T23" fmla="*/ 0 h 61"/>
                <a:gd name="T24" fmla="*/ 26 w 61"/>
                <a:gd name="T25" fmla="*/ 0 h 61"/>
                <a:gd name="T26" fmla="*/ 19 w 61"/>
                <a:gd name="T27" fmla="*/ 4 h 61"/>
                <a:gd name="T28" fmla="*/ 12 w 61"/>
                <a:gd name="T29" fmla="*/ 7 h 61"/>
                <a:gd name="T30" fmla="*/ 7 w 61"/>
                <a:gd name="T31" fmla="*/ 13 h 61"/>
                <a:gd name="T32" fmla="*/ 1 w 61"/>
                <a:gd name="T33" fmla="*/ 20 h 61"/>
                <a:gd name="T34" fmla="*/ 0 w 61"/>
                <a:gd name="T35" fmla="*/ 27 h 61"/>
                <a:gd name="T36" fmla="*/ 0 w 61"/>
                <a:gd name="T37" fmla="*/ 34 h 61"/>
                <a:gd name="T38" fmla="*/ 1 w 61"/>
                <a:gd name="T39" fmla="*/ 43 h 61"/>
                <a:gd name="T40" fmla="*/ 7 w 61"/>
                <a:gd name="T41" fmla="*/ 50 h 61"/>
                <a:gd name="T42" fmla="*/ 12 w 61"/>
                <a:gd name="T43" fmla="*/ 55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7" y="55"/>
                  </a:lnTo>
                  <a:lnTo>
                    <a:pt x="54" y="50"/>
                  </a:lnTo>
                  <a:lnTo>
                    <a:pt x="58" y="43"/>
                  </a:lnTo>
                  <a:lnTo>
                    <a:pt x="60" y="34"/>
                  </a:lnTo>
                  <a:lnTo>
                    <a:pt x="60" y="27"/>
                  </a:lnTo>
                  <a:lnTo>
                    <a:pt x="58" y="20"/>
                  </a:lnTo>
                  <a:lnTo>
                    <a:pt x="54" y="13"/>
                  </a:lnTo>
                  <a:lnTo>
                    <a:pt x="47" y="7"/>
                  </a:lnTo>
                  <a:lnTo>
                    <a:pt x="40" y="4"/>
                  </a:lnTo>
                  <a:lnTo>
                    <a:pt x="33" y="0"/>
                  </a:lnTo>
                  <a:lnTo>
                    <a:pt x="26" y="0"/>
                  </a:lnTo>
                  <a:lnTo>
                    <a:pt x="19" y="4"/>
                  </a:lnTo>
                  <a:lnTo>
                    <a:pt x="12" y="7"/>
                  </a:lnTo>
                  <a:lnTo>
                    <a:pt x="7" y="13"/>
                  </a:lnTo>
                  <a:lnTo>
                    <a:pt x="1" y="20"/>
                  </a:lnTo>
                  <a:lnTo>
                    <a:pt x="0" y="27"/>
                  </a:lnTo>
                  <a:lnTo>
                    <a:pt x="0" y="34"/>
                  </a:lnTo>
                  <a:lnTo>
                    <a:pt x="1" y="43"/>
                  </a:lnTo>
                  <a:lnTo>
                    <a:pt x="7" y="50"/>
                  </a:lnTo>
                  <a:lnTo>
                    <a:pt x="12" y="55"/>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1" name="Freeform 424"/>
            <p:cNvSpPr>
              <a:spLocks/>
            </p:cNvSpPr>
            <p:nvPr/>
          </p:nvSpPr>
          <p:spPr bwMode="auto">
            <a:xfrm>
              <a:off x="7477125" y="3663950"/>
              <a:ext cx="79375" cy="84137"/>
            </a:xfrm>
            <a:custGeom>
              <a:avLst/>
              <a:gdLst>
                <a:gd name="T0" fmla="*/ 33 w 61"/>
                <a:gd name="T1" fmla="*/ 60 h 61"/>
                <a:gd name="T2" fmla="*/ 40 w 61"/>
                <a:gd name="T3" fmla="*/ 58 h 61"/>
                <a:gd name="T4" fmla="*/ 47 w 61"/>
                <a:gd name="T5" fmla="*/ 53 h 61"/>
                <a:gd name="T6" fmla="*/ 54 w 61"/>
                <a:gd name="T7" fmla="*/ 48 h 61"/>
                <a:gd name="T8" fmla="*/ 58 w 61"/>
                <a:gd name="T9" fmla="*/ 41 h 61"/>
                <a:gd name="T10" fmla="*/ 60 w 61"/>
                <a:gd name="T11" fmla="*/ 33 h 61"/>
                <a:gd name="T12" fmla="*/ 60 w 61"/>
                <a:gd name="T13" fmla="*/ 26 h 61"/>
                <a:gd name="T14" fmla="*/ 58 w 61"/>
                <a:gd name="T15" fmla="*/ 19 h 61"/>
                <a:gd name="T16" fmla="*/ 54 w 61"/>
                <a:gd name="T17" fmla="*/ 12 h 61"/>
                <a:gd name="T18" fmla="*/ 47 w 61"/>
                <a:gd name="T19" fmla="*/ 5 h 61"/>
                <a:gd name="T20" fmla="*/ 40 w 61"/>
                <a:gd name="T21" fmla="*/ 2 h 61"/>
                <a:gd name="T22" fmla="*/ 33 w 61"/>
                <a:gd name="T23" fmla="*/ 0 h 61"/>
                <a:gd name="T24" fmla="*/ 26 w 61"/>
                <a:gd name="T25" fmla="*/ 0 h 61"/>
                <a:gd name="T26" fmla="*/ 19 w 61"/>
                <a:gd name="T27" fmla="*/ 2 h 61"/>
                <a:gd name="T28" fmla="*/ 12 w 61"/>
                <a:gd name="T29" fmla="*/ 5 h 61"/>
                <a:gd name="T30" fmla="*/ 7 w 61"/>
                <a:gd name="T31" fmla="*/ 12 h 61"/>
                <a:gd name="T32" fmla="*/ 1 w 61"/>
                <a:gd name="T33" fmla="*/ 19 h 61"/>
                <a:gd name="T34" fmla="*/ 0 w 61"/>
                <a:gd name="T35" fmla="*/ 26 h 61"/>
                <a:gd name="T36" fmla="*/ 0 w 61"/>
                <a:gd name="T37" fmla="*/ 33 h 61"/>
                <a:gd name="T38" fmla="*/ 1 w 61"/>
                <a:gd name="T39" fmla="*/ 41 h 61"/>
                <a:gd name="T40" fmla="*/ 7 w 61"/>
                <a:gd name="T41" fmla="*/ 48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7" y="53"/>
                  </a:lnTo>
                  <a:lnTo>
                    <a:pt x="54" y="48"/>
                  </a:lnTo>
                  <a:lnTo>
                    <a:pt x="58" y="41"/>
                  </a:lnTo>
                  <a:lnTo>
                    <a:pt x="60" y="33"/>
                  </a:lnTo>
                  <a:lnTo>
                    <a:pt x="60" y="26"/>
                  </a:lnTo>
                  <a:lnTo>
                    <a:pt x="58" y="19"/>
                  </a:lnTo>
                  <a:lnTo>
                    <a:pt x="54" y="12"/>
                  </a:lnTo>
                  <a:lnTo>
                    <a:pt x="47" y="5"/>
                  </a:lnTo>
                  <a:lnTo>
                    <a:pt x="40" y="2"/>
                  </a:lnTo>
                  <a:lnTo>
                    <a:pt x="33" y="0"/>
                  </a:lnTo>
                  <a:lnTo>
                    <a:pt x="26" y="0"/>
                  </a:lnTo>
                  <a:lnTo>
                    <a:pt x="19" y="2"/>
                  </a:lnTo>
                  <a:lnTo>
                    <a:pt x="12" y="5"/>
                  </a:lnTo>
                  <a:lnTo>
                    <a:pt x="7" y="12"/>
                  </a:lnTo>
                  <a:lnTo>
                    <a:pt x="1" y="19"/>
                  </a:lnTo>
                  <a:lnTo>
                    <a:pt x="0" y="26"/>
                  </a:lnTo>
                  <a:lnTo>
                    <a:pt x="0" y="33"/>
                  </a:lnTo>
                  <a:lnTo>
                    <a:pt x="1" y="41"/>
                  </a:lnTo>
                  <a:lnTo>
                    <a:pt x="7" y="48"/>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2" name="Freeform 425"/>
            <p:cNvSpPr>
              <a:spLocks/>
            </p:cNvSpPr>
            <p:nvPr/>
          </p:nvSpPr>
          <p:spPr bwMode="auto">
            <a:xfrm>
              <a:off x="7477125" y="3663950"/>
              <a:ext cx="79375" cy="84137"/>
            </a:xfrm>
            <a:custGeom>
              <a:avLst/>
              <a:gdLst>
                <a:gd name="T0" fmla="*/ 33 w 61"/>
                <a:gd name="T1" fmla="*/ 60 h 61"/>
                <a:gd name="T2" fmla="*/ 40 w 61"/>
                <a:gd name="T3" fmla="*/ 58 h 61"/>
                <a:gd name="T4" fmla="*/ 47 w 61"/>
                <a:gd name="T5" fmla="*/ 53 h 61"/>
                <a:gd name="T6" fmla="*/ 54 w 61"/>
                <a:gd name="T7" fmla="*/ 48 h 61"/>
                <a:gd name="T8" fmla="*/ 58 w 61"/>
                <a:gd name="T9" fmla="*/ 41 h 61"/>
                <a:gd name="T10" fmla="*/ 60 w 61"/>
                <a:gd name="T11" fmla="*/ 33 h 61"/>
                <a:gd name="T12" fmla="*/ 60 w 61"/>
                <a:gd name="T13" fmla="*/ 26 h 61"/>
                <a:gd name="T14" fmla="*/ 58 w 61"/>
                <a:gd name="T15" fmla="*/ 19 h 61"/>
                <a:gd name="T16" fmla="*/ 54 w 61"/>
                <a:gd name="T17" fmla="*/ 12 h 61"/>
                <a:gd name="T18" fmla="*/ 47 w 61"/>
                <a:gd name="T19" fmla="*/ 5 h 61"/>
                <a:gd name="T20" fmla="*/ 40 w 61"/>
                <a:gd name="T21" fmla="*/ 2 h 61"/>
                <a:gd name="T22" fmla="*/ 33 w 61"/>
                <a:gd name="T23" fmla="*/ 0 h 61"/>
                <a:gd name="T24" fmla="*/ 26 w 61"/>
                <a:gd name="T25" fmla="*/ 0 h 61"/>
                <a:gd name="T26" fmla="*/ 19 w 61"/>
                <a:gd name="T27" fmla="*/ 2 h 61"/>
                <a:gd name="T28" fmla="*/ 12 w 61"/>
                <a:gd name="T29" fmla="*/ 5 h 61"/>
                <a:gd name="T30" fmla="*/ 7 w 61"/>
                <a:gd name="T31" fmla="*/ 12 h 61"/>
                <a:gd name="T32" fmla="*/ 1 w 61"/>
                <a:gd name="T33" fmla="*/ 19 h 61"/>
                <a:gd name="T34" fmla="*/ 0 w 61"/>
                <a:gd name="T35" fmla="*/ 26 h 61"/>
                <a:gd name="T36" fmla="*/ 0 w 61"/>
                <a:gd name="T37" fmla="*/ 33 h 61"/>
                <a:gd name="T38" fmla="*/ 1 w 61"/>
                <a:gd name="T39" fmla="*/ 41 h 61"/>
                <a:gd name="T40" fmla="*/ 7 w 61"/>
                <a:gd name="T41" fmla="*/ 48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7" y="53"/>
                  </a:lnTo>
                  <a:lnTo>
                    <a:pt x="54" y="48"/>
                  </a:lnTo>
                  <a:lnTo>
                    <a:pt x="58" y="41"/>
                  </a:lnTo>
                  <a:lnTo>
                    <a:pt x="60" y="33"/>
                  </a:lnTo>
                  <a:lnTo>
                    <a:pt x="60" y="26"/>
                  </a:lnTo>
                  <a:lnTo>
                    <a:pt x="58" y="19"/>
                  </a:lnTo>
                  <a:lnTo>
                    <a:pt x="54" y="12"/>
                  </a:lnTo>
                  <a:lnTo>
                    <a:pt x="47" y="5"/>
                  </a:lnTo>
                  <a:lnTo>
                    <a:pt x="40" y="2"/>
                  </a:lnTo>
                  <a:lnTo>
                    <a:pt x="33" y="0"/>
                  </a:lnTo>
                  <a:lnTo>
                    <a:pt x="26" y="0"/>
                  </a:lnTo>
                  <a:lnTo>
                    <a:pt x="19" y="2"/>
                  </a:lnTo>
                  <a:lnTo>
                    <a:pt x="12" y="5"/>
                  </a:lnTo>
                  <a:lnTo>
                    <a:pt x="7" y="12"/>
                  </a:lnTo>
                  <a:lnTo>
                    <a:pt x="1" y="19"/>
                  </a:lnTo>
                  <a:lnTo>
                    <a:pt x="0" y="26"/>
                  </a:lnTo>
                  <a:lnTo>
                    <a:pt x="0" y="33"/>
                  </a:lnTo>
                  <a:lnTo>
                    <a:pt x="1" y="41"/>
                  </a:lnTo>
                  <a:lnTo>
                    <a:pt x="7" y="48"/>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3" name="Freeform 426"/>
            <p:cNvSpPr>
              <a:spLocks/>
            </p:cNvSpPr>
            <p:nvPr/>
          </p:nvSpPr>
          <p:spPr bwMode="auto">
            <a:xfrm>
              <a:off x="7613650" y="3597275"/>
              <a:ext cx="77787" cy="84137"/>
            </a:xfrm>
            <a:custGeom>
              <a:avLst/>
              <a:gdLst>
                <a:gd name="T0" fmla="*/ 34 w 61"/>
                <a:gd name="T1" fmla="*/ 60 h 61"/>
                <a:gd name="T2" fmla="*/ 41 w 61"/>
                <a:gd name="T3" fmla="*/ 59 h 61"/>
                <a:gd name="T4" fmla="*/ 48 w 61"/>
                <a:gd name="T5" fmla="*/ 55 h 61"/>
                <a:gd name="T6" fmla="*/ 55 w 61"/>
                <a:gd name="T7" fmla="*/ 48 h 61"/>
                <a:gd name="T8" fmla="*/ 59 w 61"/>
                <a:gd name="T9" fmla="*/ 41 h 61"/>
                <a:gd name="T10" fmla="*/ 60 w 61"/>
                <a:gd name="T11" fmla="*/ 34 h 61"/>
                <a:gd name="T12" fmla="*/ 60 w 61"/>
                <a:gd name="T13" fmla="*/ 27 h 61"/>
                <a:gd name="T14" fmla="*/ 59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1 h 61"/>
                <a:gd name="T40" fmla="*/ 7 w 61"/>
                <a:gd name="T41" fmla="*/ 48 h 61"/>
                <a:gd name="T42" fmla="*/ 13 w 61"/>
                <a:gd name="T43" fmla="*/ 55 h 61"/>
                <a:gd name="T44" fmla="*/ 20 w 61"/>
                <a:gd name="T45" fmla="*/ 59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9"/>
                  </a:lnTo>
                  <a:lnTo>
                    <a:pt x="48" y="55"/>
                  </a:lnTo>
                  <a:lnTo>
                    <a:pt x="55" y="48"/>
                  </a:lnTo>
                  <a:lnTo>
                    <a:pt x="59" y="41"/>
                  </a:lnTo>
                  <a:lnTo>
                    <a:pt x="60" y="34"/>
                  </a:lnTo>
                  <a:lnTo>
                    <a:pt x="60" y="27"/>
                  </a:lnTo>
                  <a:lnTo>
                    <a:pt x="59"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1"/>
                  </a:lnTo>
                  <a:lnTo>
                    <a:pt x="7" y="48"/>
                  </a:lnTo>
                  <a:lnTo>
                    <a:pt x="13" y="55"/>
                  </a:lnTo>
                  <a:lnTo>
                    <a:pt x="20" y="59"/>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4" name="Freeform 427"/>
            <p:cNvSpPr>
              <a:spLocks/>
            </p:cNvSpPr>
            <p:nvPr/>
          </p:nvSpPr>
          <p:spPr bwMode="auto">
            <a:xfrm>
              <a:off x="7613650" y="3597275"/>
              <a:ext cx="77787" cy="84137"/>
            </a:xfrm>
            <a:custGeom>
              <a:avLst/>
              <a:gdLst>
                <a:gd name="T0" fmla="*/ 34 w 61"/>
                <a:gd name="T1" fmla="*/ 60 h 61"/>
                <a:gd name="T2" fmla="*/ 41 w 61"/>
                <a:gd name="T3" fmla="*/ 59 h 61"/>
                <a:gd name="T4" fmla="*/ 48 w 61"/>
                <a:gd name="T5" fmla="*/ 55 h 61"/>
                <a:gd name="T6" fmla="*/ 55 w 61"/>
                <a:gd name="T7" fmla="*/ 48 h 61"/>
                <a:gd name="T8" fmla="*/ 59 w 61"/>
                <a:gd name="T9" fmla="*/ 41 h 61"/>
                <a:gd name="T10" fmla="*/ 60 w 61"/>
                <a:gd name="T11" fmla="*/ 34 h 61"/>
                <a:gd name="T12" fmla="*/ 60 w 61"/>
                <a:gd name="T13" fmla="*/ 27 h 61"/>
                <a:gd name="T14" fmla="*/ 59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1 h 61"/>
                <a:gd name="T40" fmla="*/ 7 w 61"/>
                <a:gd name="T41" fmla="*/ 48 h 61"/>
                <a:gd name="T42" fmla="*/ 13 w 61"/>
                <a:gd name="T43" fmla="*/ 55 h 61"/>
                <a:gd name="T44" fmla="*/ 20 w 61"/>
                <a:gd name="T45" fmla="*/ 59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9"/>
                  </a:lnTo>
                  <a:lnTo>
                    <a:pt x="48" y="55"/>
                  </a:lnTo>
                  <a:lnTo>
                    <a:pt x="55" y="48"/>
                  </a:lnTo>
                  <a:lnTo>
                    <a:pt x="59" y="41"/>
                  </a:lnTo>
                  <a:lnTo>
                    <a:pt x="60" y="34"/>
                  </a:lnTo>
                  <a:lnTo>
                    <a:pt x="60" y="27"/>
                  </a:lnTo>
                  <a:lnTo>
                    <a:pt x="59"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1"/>
                  </a:lnTo>
                  <a:lnTo>
                    <a:pt x="7" y="48"/>
                  </a:lnTo>
                  <a:lnTo>
                    <a:pt x="13" y="55"/>
                  </a:lnTo>
                  <a:lnTo>
                    <a:pt x="20" y="59"/>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5" name="Freeform 428"/>
            <p:cNvSpPr>
              <a:spLocks/>
            </p:cNvSpPr>
            <p:nvPr/>
          </p:nvSpPr>
          <p:spPr bwMode="auto">
            <a:xfrm>
              <a:off x="7567613" y="3524250"/>
              <a:ext cx="79375" cy="84137"/>
            </a:xfrm>
            <a:custGeom>
              <a:avLst/>
              <a:gdLst>
                <a:gd name="T0" fmla="*/ 34 w 61"/>
                <a:gd name="T1" fmla="*/ 60 h 61"/>
                <a:gd name="T2" fmla="*/ 41 w 61"/>
                <a:gd name="T3" fmla="*/ 57 h 61"/>
                <a:gd name="T4" fmla="*/ 48 w 61"/>
                <a:gd name="T5" fmla="*/ 53 h 61"/>
                <a:gd name="T6" fmla="*/ 55 w 61"/>
                <a:gd name="T7" fmla="*/ 48 h 61"/>
                <a:gd name="T8" fmla="*/ 58 w 61"/>
                <a:gd name="T9" fmla="*/ 41 h 61"/>
                <a:gd name="T10" fmla="*/ 60 w 61"/>
                <a:gd name="T11" fmla="*/ 34 h 61"/>
                <a:gd name="T12" fmla="*/ 60 w 61"/>
                <a:gd name="T13" fmla="*/ 27 h 61"/>
                <a:gd name="T14" fmla="*/ 58 w 61"/>
                <a:gd name="T15" fmla="*/ 18 h 61"/>
                <a:gd name="T16" fmla="*/ 55 w 61"/>
                <a:gd name="T17" fmla="*/ 13 h 61"/>
                <a:gd name="T18" fmla="*/ 48 w 61"/>
                <a:gd name="T19" fmla="*/ 6 h 61"/>
                <a:gd name="T20" fmla="*/ 41 w 61"/>
                <a:gd name="T21" fmla="*/ 2 h 61"/>
                <a:gd name="T22" fmla="*/ 34 w 61"/>
                <a:gd name="T23" fmla="*/ 0 h 61"/>
                <a:gd name="T24" fmla="*/ 27 w 61"/>
                <a:gd name="T25" fmla="*/ 0 h 61"/>
                <a:gd name="T26" fmla="*/ 20 w 61"/>
                <a:gd name="T27" fmla="*/ 2 h 61"/>
                <a:gd name="T28" fmla="*/ 13 w 61"/>
                <a:gd name="T29" fmla="*/ 6 h 61"/>
                <a:gd name="T30" fmla="*/ 7 w 61"/>
                <a:gd name="T31" fmla="*/ 13 h 61"/>
                <a:gd name="T32" fmla="*/ 2 w 61"/>
                <a:gd name="T33" fmla="*/ 18 h 61"/>
                <a:gd name="T34" fmla="*/ 0 w 61"/>
                <a:gd name="T35" fmla="*/ 27 h 61"/>
                <a:gd name="T36" fmla="*/ 0 w 61"/>
                <a:gd name="T37" fmla="*/ 34 h 61"/>
                <a:gd name="T38" fmla="*/ 2 w 61"/>
                <a:gd name="T39" fmla="*/ 41 h 61"/>
                <a:gd name="T40" fmla="*/ 7 w 61"/>
                <a:gd name="T41" fmla="*/ 48 h 61"/>
                <a:gd name="T42" fmla="*/ 13 w 61"/>
                <a:gd name="T43" fmla="*/ 53 h 61"/>
                <a:gd name="T44" fmla="*/ 20 w 61"/>
                <a:gd name="T45" fmla="*/ 57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7"/>
                  </a:lnTo>
                  <a:lnTo>
                    <a:pt x="48" y="53"/>
                  </a:lnTo>
                  <a:lnTo>
                    <a:pt x="55" y="48"/>
                  </a:lnTo>
                  <a:lnTo>
                    <a:pt x="58" y="41"/>
                  </a:lnTo>
                  <a:lnTo>
                    <a:pt x="60" y="34"/>
                  </a:lnTo>
                  <a:lnTo>
                    <a:pt x="60" y="27"/>
                  </a:lnTo>
                  <a:lnTo>
                    <a:pt x="58" y="18"/>
                  </a:lnTo>
                  <a:lnTo>
                    <a:pt x="55" y="13"/>
                  </a:lnTo>
                  <a:lnTo>
                    <a:pt x="48" y="6"/>
                  </a:lnTo>
                  <a:lnTo>
                    <a:pt x="41" y="2"/>
                  </a:lnTo>
                  <a:lnTo>
                    <a:pt x="34" y="0"/>
                  </a:lnTo>
                  <a:lnTo>
                    <a:pt x="27" y="0"/>
                  </a:lnTo>
                  <a:lnTo>
                    <a:pt x="20" y="2"/>
                  </a:lnTo>
                  <a:lnTo>
                    <a:pt x="13" y="6"/>
                  </a:lnTo>
                  <a:lnTo>
                    <a:pt x="7" y="13"/>
                  </a:lnTo>
                  <a:lnTo>
                    <a:pt x="2" y="18"/>
                  </a:lnTo>
                  <a:lnTo>
                    <a:pt x="0" y="27"/>
                  </a:lnTo>
                  <a:lnTo>
                    <a:pt x="0" y="34"/>
                  </a:lnTo>
                  <a:lnTo>
                    <a:pt x="2" y="41"/>
                  </a:lnTo>
                  <a:lnTo>
                    <a:pt x="7" y="48"/>
                  </a:lnTo>
                  <a:lnTo>
                    <a:pt x="13" y="53"/>
                  </a:lnTo>
                  <a:lnTo>
                    <a:pt x="20" y="57"/>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6" name="Freeform 429"/>
            <p:cNvSpPr>
              <a:spLocks/>
            </p:cNvSpPr>
            <p:nvPr/>
          </p:nvSpPr>
          <p:spPr bwMode="auto">
            <a:xfrm>
              <a:off x="7567613" y="3524250"/>
              <a:ext cx="79375" cy="84137"/>
            </a:xfrm>
            <a:custGeom>
              <a:avLst/>
              <a:gdLst>
                <a:gd name="T0" fmla="*/ 34 w 61"/>
                <a:gd name="T1" fmla="*/ 60 h 61"/>
                <a:gd name="T2" fmla="*/ 41 w 61"/>
                <a:gd name="T3" fmla="*/ 57 h 61"/>
                <a:gd name="T4" fmla="*/ 48 w 61"/>
                <a:gd name="T5" fmla="*/ 53 h 61"/>
                <a:gd name="T6" fmla="*/ 55 w 61"/>
                <a:gd name="T7" fmla="*/ 48 h 61"/>
                <a:gd name="T8" fmla="*/ 58 w 61"/>
                <a:gd name="T9" fmla="*/ 41 h 61"/>
                <a:gd name="T10" fmla="*/ 60 w 61"/>
                <a:gd name="T11" fmla="*/ 34 h 61"/>
                <a:gd name="T12" fmla="*/ 60 w 61"/>
                <a:gd name="T13" fmla="*/ 27 h 61"/>
                <a:gd name="T14" fmla="*/ 58 w 61"/>
                <a:gd name="T15" fmla="*/ 18 h 61"/>
                <a:gd name="T16" fmla="*/ 55 w 61"/>
                <a:gd name="T17" fmla="*/ 13 h 61"/>
                <a:gd name="T18" fmla="*/ 48 w 61"/>
                <a:gd name="T19" fmla="*/ 6 h 61"/>
                <a:gd name="T20" fmla="*/ 41 w 61"/>
                <a:gd name="T21" fmla="*/ 2 h 61"/>
                <a:gd name="T22" fmla="*/ 34 w 61"/>
                <a:gd name="T23" fmla="*/ 0 h 61"/>
                <a:gd name="T24" fmla="*/ 27 w 61"/>
                <a:gd name="T25" fmla="*/ 0 h 61"/>
                <a:gd name="T26" fmla="*/ 20 w 61"/>
                <a:gd name="T27" fmla="*/ 2 h 61"/>
                <a:gd name="T28" fmla="*/ 13 w 61"/>
                <a:gd name="T29" fmla="*/ 6 h 61"/>
                <a:gd name="T30" fmla="*/ 7 w 61"/>
                <a:gd name="T31" fmla="*/ 13 h 61"/>
                <a:gd name="T32" fmla="*/ 2 w 61"/>
                <a:gd name="T33" fmla="*/ 18 h 61"/>
                <a:gd name="T34" fmla="*/ 0 w 61"/>
                <a:gd name="T35" fmla="*/ 27 h 61"/>
                <a:gd name="T36" fmla="*/ 0 w 61"/>
                <a:gd name="T37" fmla="*/ 34 h 61"/>
                <a:gd name="T38" fmla="*/ 2 w 61"/>
                <a:gd name="T39" fmla="*/ 41 h 61"/>
                <a:gd name="T40" fmla="*/ 7 w 61"/>
                <a:gd name="T41" fmla="*/ 48 h 61"/>
                <a:gd name="T42" fmla="*/ 13 w 61"/>
                <a:gd name="T43" fmla="*/ 53 h 61"/>
                <a:gd name="T44" fmla="*/ 20 w 61"/>
                <a:gd name="T45" fmla="*/ 57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7"/>
                  </a:lnTo>
                  <a:lnTo>
                    <a:pt x="48" y="53"/>
                  </a:lnTo>
                  <a:lnTo>
                    <a:pt x="55" y="48"/>
                  </a:lnTo>
                  <a:lnTo>
                    <a:pt x="58" y="41"/>
                  </a:lnTo>
                  <a:lnTo>
                    <a:pt x="60" y="34"/>
                  </a:lnTo>
                  <a:lnTo>
                    <a:pt x="60" y="27"/>
                  </a:lnTo>
                  <a:lnTo>
                    <a:pt x="58" y="18"/>
                  </a:lnTo>
                  <a:lnTo>
                    <a:pt x="55" y="13"/>
                  </a:lnTo>
                  <a:lnTo>
                    <a:pt x="48" y="6"/>
                  </a:lnTo>
                  <a:lnTo>
                    <a:pt x="41" y="2"/>
                  </a:lnTo>
                  <a:lnTo>
                    <a:pt x="34" y="0"/>
                  </a:lnTo>
                  <a:lnTo>
                    <a:pt x="27" y="0"/>
                  </a:lnTo>
                  <a:lnTo>
                    <a:pt x="20" y="2"/>
                  </a:lnTo>
                  <a:lnTo>
                    <a:pt x="13" y="6"/>
                  </a:lnTo>
                  <a:lnTo>
                    <a:pt x="7" y="13"/>
                  </a:lnTo>
                  <a:lnTo>
                    <a:pt x="2" y="18"/>
                  </a:lnTo>
                  <a:lnTo>
                    <a:pt x="0" y="27"/>
                  </a:lnTo>
                  <a:lnTo>
                    <a:pt x="0" y="34"/>
                  </a:lnTo>
                  <a:lnTo>
                    <a:pt x="2" y="41"/>
                  </a:lnTo>
                  <a:lnTo>
                    <a:pt x="7" y="48"/>
                  </a:lnTo>
                  <a:lnTo>
                    <a:pt x="13" y="53"/>
                  </a:lnTo>
                  <a:lnTo>
                    <a:pt x="20" y="57"/>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7" name="Freeform 430"/>
            <p:cNvSpPr>
              <a:spLocks/>
            </p:cNvSpPr>
            <p:nvPr/>
          </p:nvSpPr>
          <p:spPr bwMode="auto">
            <a:xfrm>
              <a:off x="7567613" y="3390900"/>
              <a:ext cx="79375" cy="84137"/>
            </a:xfrm>
            <a:custGeom>
              <a:avLst/>
              <a:gdLst>
                <a:gd name="T0" fmla="*/ 34 w 61"/>
                <a:gd name="T1" fmla="*/ 60 h 61"/>
                <a:gd name="T2" fmla="*/ 41 w 61"/>
                <a:gd name="T3" fmla="*/ 58 h 61"/>
                <a:gd name="T4" fmla="*/ 48 w 61"/>
                <a:gd name="T5" fmla="*/ 55 h 61"/>
                <a:gd name="T6" fmla="*/ 55 w 61"/>
                <a:gd name="T7" fmla="*/ 50 h 61"/>
                <a:gd name="T8" fmla="*/ 58 w 61"/>
                <a:gd name="T9" fmla="*/ 43 h 61"/>
                <a:gd name="T10" fmla="*/ 60 w 61"/>
                <a:gd name="T11" fmla="*/ 35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5 h 61"/>
                <a:gd name="T38" fmla="*/ 2 w 61"/>
                <a:gd name="T39" fmla="*/ 43 h 61"/>
                <a:gd name="T40" fmla="*/ 7 w 61"/>
                <a:gd name="T41" fmla="*/ 50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50"/>
                  </a:lnTo>
                  <a:lnTo>
                    <a:pt x="58" y="43"/>
                  </a:lnTo>
                  <a:lnTo>
                    <a:pt x="60" y="35"/>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5"/>
                  </a:lnTo>
                  <a:lnTo>
                    <a:pt x="2" y="43"/>
                  </a:lnTo>
                  <a:lnTo>
                    <a:pt x="7" y="50"/>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8" name="Freeform 431"/>
            <p:cNvSpPr>
              <a:spLocks/>
            </p:cNvSpPr>
            <p:nvPr/>
          </p:nvSpPr>
          <p:spPr bwMode="auto">
            <a:xfrm>
              <a:off x="7567613" y="3390900"/>
              <a:ext cx="79375" cy="84137"/>
            </a:xfrm>
            <a:custGeom>
              <a:avLst/>
              <a:gdLst>
                <a:gd name="T0" fmla="*/ 34 w 61"/>
                <a:gd name="T1" fmla="*/ 60 h 61"/>
                <a:gd name="T2" fmla="*/ 41 w 61"/>
                <a:gd name="T3" fmla="*/ 58 h 61"/>
                <a:gd name="T4" fmla="*/ 48 w 61"/>
                <a:gd name="T5" fmla="*/ 55 h 61"/>
                <a:gd name="T6" fmla="*/ 55 w 61"/>
                <a:gd name="T7" fmla="*/ 50 h 61"/>
                <a:gd name="T8" fmla="*/ 58 w 61"/>
                <a:gd name="T9" fmla="*/ 43 h 61"/>
                <a:gd name="T10" fmla="*/ 60 w 61"/>
                <a:gd name="T11" fmla="*/ 35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5 h 61"/>
                <a:gd name="T38" fmla="*/ 2 w 61"/>
                <a:gd name="T39" fmla="*/ 43 h 61"/>
                <a:gd name="T40" fmla="*/ 7 w 61"/>
                <a:gd name="T41" fmla="*/ 50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50"/>
                  </a:lnTo>
                  <a:lnTo>
                    <a:pt x="58" y="43"/>
                  </a:lnTo>
                  <a:lnTo>
                    <a:pt x="60" y="35"/>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5"/>
                  </a:lnTo>
                  <a:lnTo>
                    <a:pt x="2" y="43"/>
                  </a:lnTo>
                  <a:lnTo>
                    <a:pt x="7" y="50"/>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59" name="Freeform 432"/>
            <p:cNvSpPr>
              <a:spLocks/>
            </p:cNvSpPr>
            <p:nvPr/>
          </p:nvSpPr>
          <p:spPr bwMode="auto">
            <a:xfrm>
              <a:off x="7339013" y="3222625"/>
              <a:ext cx="79375" cy="85725"/>
            </a:xfrm>
            <a:custGeom>
              <a:avLst/>
              <a:gdLst>
                <a:gd name="T0" fmla="*/ 33 w 61"/>
                <a:gd name="T1" fmla="*/ 60 h 61"/>
                <a:gd name="T2" fmla="*/ 40 w 61"/>
                <a:gd name="T3" fmla="*/ 57 h 61"/>
                <a:gd name="T4" fmla="*/ 47 w 61"/>
                <a:gd name="T5" fmla="*/ 53 h 61"/>
                <a:gd name="T6" fmla="*/ 54 w 61"/>
                <a:gd name="T7" fmla="*/ 48 h 61"/>
                <a:gd name="T8" fmla="*/ 58 w 61"/>
                <a:gd name="T9" fmla="*/ 41 h 61"/>
                <a:gd name="T10" fmla="*/ 60 w 61"/>
                <a:gd name="T11" fmla="*/ 34 h 61"/>
                <a:gd name="T12" fmla="*/ 60 w 61"/>
                <a:gd name="T13" fmla="*/ 27 h 61"/>
                <a:gd name="T14" fmla="*/ 58 w 61"/>
                <a:gd name="T15" fmla="*/ 18 h 61"/>
                <a:gd name="T16" fmla="*/ 54 w 61"/>
                <a:gd name="T17" fmla="*/ 11 h 61"/>
                <a:gd name="T18" fmla="*/ 47 w 61"/>
                <a:gd name="T19" fmla="*/ 6 h 61"/>
                <a:gd name="T20" fmla="*/ 40 w 61"/>
                <a:gd name="T21" fmla="*/ 2 h 61"/>
                <a:gd name="T22" fmla="*/ 33 w 61"/>
                <a:gd name="T23" fmla="*/ 0 h 61"/>
                <a:gd name="T24" fmla="*/ 26 w 61"/>
                <a:gd name="T25" fmla="*/ 0 h 61"/>
                <a:gd name="T26" fmla="*/ 19 w 61"/>
                <a:gd name="T27" fmla="*/ 2 h 61"/>
                <a:gd name="T28" fmla="*/ 12 w 61"/>
                <a:gd name="T29" fmla="*/ 6 h 61"/>
                <a:gd name="T30" fmla="*/ 7 w 61"/>
                <a:gd name="T31" fmla="*/ 11 h 61"/>
                <a:gd name="T32" fmla="*/ 2 w 61"/>
                <a:gd name="T33" fmla="*/ 18 h 61"/>
                <a:gd name="T34" fmla="*/ 0 w 61"/>
                <a:gd name="T35" fmla="*/ 27 h 61"/>
                <a:gd name="T36" fmla="*/ 0 w 61"/>
                <a:gd name="T37" fmla="*/ 34 h 61"/>
                <a:gd name="T38" fmla="*/ 2 w 61"/>
                <a:gd name="T39" fmla="*/ 41 h 61"/>
                <a:gd name="T40" fmla="*/ 7 w 61"/>
                <a:gd name="T41" fmla="*/ 48 h 61"/>
                <a:gd name="T42" fmla="*/ 12 w 61"/>
                <a:gd name="T43" fmla="*/ 53 h 61"/>
                <a:gd name="T44" fmla="*/ 19 w 61"/>
                <a:gd name="T45" fmla="*/ 57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7"/>
                  </a:lnTo>
                  <a:lnTo>
                    <a:pt x="47" y="53"/>
                  </a:lnTo>
                  <a:lnTo>
                    <a:pt x="54" y="48"/>
                  </a:lnTo>
                  <a:lnTo>
                    <a:pt x="58" y="41"/>
                  </a:lnTo>
                  <a:lnTo>
                    <a:pt x="60" y="34"/>
                  </a:lnTo>
                  <a:lnTo>
                    <a:pt x="60" y="27"/>
                  </a:lnTo>
                  <a:lnTo>
                    <a:pt x="58" y="18"/>
                  </a:lnTo>
                  <a:lnTo>
                    <a:pt x="54" y="11"/>
                  </a:lnTo>
                  <a:lnTo>
                    <a:pt x="47" y="6"/>
                  </a:lnTo>
                  <a:lnTo>
                    <a:pt x="40" y="2"/>
                  </a:lnTo>
                  <a:lnTo>
                    <a:pt x="33" y="0"/>
                  </a:lnTo>
                  <a:lnTo>
                    <a:pt x="26" y="0"/>
                  </a:lnTo>
                  <a:lnTo>
                    <a:pt x="19" y="2"/>
                  </a:lnTo>
                  <a:lnTo>
                    <a:pt x="12" y="6"/>
                  </a:lnTo>
                  <a:lnTo>
                    <a:pt x="7" y="11"/>
                  </a:lnTo>
                  <a:lnTo>
                    <a:pt x="2" y="18"/>
                  </a:lnTo>
                  <a:lnTo>
                    <a:pt x="0" y="27"/>
                  </a:lnTo>
                  <a:lnTo>
                    <a:pt x="0" y="34"/>
                  </a:lnTo>
                  <a:lnTo>
                    <a:pt x="2" y="41"/>
                  </a:lnTo>
                  <a:lnTo>
                    <a:pt x="7" y="48"/>
                  </a:lnTo>
                  <a:lnTo>
                    <a:pt x="12" y="53"/>
                  </a:lnTo>
                  <a:lnTo>
                    <a:pt x="19" y="57"/>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0" name="Freeform 433"/>
            <p:cNvSpPr>
              <a:spLocks/>
            </p:cNvSpPr>
            <p:nvPr/>
          </p:nvSpPr>
          <p:spPr bwMode="auto">
            <a:xfrm>
              <a:off x="7339013" y="3222625"/>
              <a:ext cx="79375" cy="85725"/>
            </a:xfrm>
            <a:custGeom>
              <a:avLst/>
              <a:gdLst>
                <a:gd name="T0" fmla="*/ 33 w 61"/>
                <a:gd name="T1" fmla="*/ 60 h 61"/>
                <a:gd name="T2" fmla="*/ 40 w 61"/>
                <a:gd name="T3" fmla="*/ 57 h 61"/>
                <a:gd name="T4" fmla="*/ 47 w 61"/>
                <a:gd name="T5" fmla="*/ 53 h 61"/>
                <a:gd name="T6" fmla="*/ 54 w 61"/>
                <a:gd name="T7" fmla="*/ 48 h 61"/>
                <a:gd name="T8" fmla="*/ 58 w 61"/>
                <a:gd name="T9" fmla="*/ 41 h 61"/>
                <a:gd name="T10" fmla="*/ 60 w 61"/>
                <a:gd name="T11" fmla="*/ 34 h 61"/>
                <a:gd name="T12" fmla="*/ 60 w 61"/>
                <a:gd name="T13" fmla="*/ 27 h 61"/>
                <a:gd name="T14" fmla="*/ 58 w 61"/>
                <a:gd name="T15" fmla="*/ 18 h 61"/>
                <a:gd name="T16" fmla="*/ 54 w 61"/>
                <a:gd name="T17" fmla="*/ 11 h 61"/>
                <a:gd name="T18" fmla="*/ 47 w 61"/>
                <a:gd name="T19" fmla="*/ 6 h 61"/>
                <a:gd name="T20" fmla="*/ 40 w 61"/>
                <a:gd name="T21" fmla="*/ 2 h 61"/>
                <a:gd name="T22" fmla="*/ 33 w 61"/>
                <a:gd name="T23" fmla="*/ 0 h 61"/>
                <a:gd name="T24" fmla="*/ 26 w 61"/>
                <a:gd name="T25" fmla="*/ 0 h 61"/>
                <a:gd name="T26" fmla="*/ 19 w 61"/>
                <a:gd name="T27" fmla="*/ 2 h 61"/>
                <a:gd name="T28" fmla="*/ 12 w 61"/>
                <a:gd name="T29" fmla="*/ 6 h 61"/>
                <a:gd name="T30" fmla="*/ 7 w 61"/>
                <a:gd name="T31" fmla="*/ 11 h 61"/>
                <a:gd name="T32" fmla="*/ 2 w 61"/>
                <a:gd name="T33" fmla="*/ 18 h 61"/>
                <a:gd name="T34" fmla="*/ 0 w 61"/>
                <a:gd name="T35" fmla="*/ 27 h 61"/>
                <a:gd name="T36" fmla="*/ 0 w 61"/>
                <a:gd name="T37" fmla="*/ 34 h 61"/>
                <a:gd name="T38" fmla="*/ 2 w 61"/>
                <a:gd name="T39" fmla="*/ 41 h 61"/>
                <a:gd name="T40" fmla="*/ 7 w 61"/>
                <a:gd name="T41" fmla="*/ 48 h 61"/>
                <a:gd name="T42" fmla="*/ 12 w 61"/>
                <a:gd name="T43" fmla="*/ 53 h 61"/>
                <a:gd name="T44" fmla="*/ 19 w 61"/>
                <a:gd name="T45" fmla="*/ 57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7"/>
                  </a:lnTo>
                  <a:lnTo>
                    <a:pt x="47" y="53"/>
                  </a:lnTo>
                  <a:lnTo>
                    <a:pt x="54" y="48"/>
                  </a:lnTo>
                  <a:lnTo>
                    <a:pt x="58" y="41"/>
                  </a:lnTo>
                  <a:lnTo>
                    <a:pt x="60" y="34"/>
                  </a:lnTo>
                  <a:lnTo>
                    <a:pt x="60" y="27"/>
                  </a:lnTo>
                  <a:lnTo>
                    <a:pt x="58" y="18"/>
                  </a:lnTo>
                  <a:lnTo>
                    <a:pt x="54" y="11"/>
                  </a:lnTo>
                  <a:lnTo>
                    <a:pt x="47" y="6"/>
                  </a:lnTo>
                  <a:lnTo>
                    <a:pt x="40" y="2"/>
                  </a:lnTo>
                  <a:lnTo>
                    <a:pt x="33" y="0"/>
                  </a:lnTo>
                  <a:lnTo>
                    <a:pt x="26" y="0"/>
                  </a:lnTo>
                  <a:lnTo>
                    <a:pt x="19" y="2"/>
                  </a:lnTo>
                  <a:lnTo>
                    <a:pt x="12" y="6"/>
                  </a:lnTo>
                  <a:lnTo>
                    <a:pt x="7" y="11"/>
                  </a:lnTo>
                  <a:lnTo>
                    <a:pt x="2" y="18"/>
                  </a:lnTo>
                  <a:lnTo>
                    <a:pt x="0" y="27"/>
                  </a:lnTo>
                  <a:lnTo>
                    <a:pt x="0" y="34"/>
                  </a:lnTo>
                  <a:lnTo>
                    <a:pt x="2" y="41"/>
                  </a:lnTo>
                  <a:lnTo>
                    <a:pt x="7" y="48"/>
                  </a:lnTo>
                  <a:lnTo>
                    <a:pt x="12" y="53"/>
                  </a:lnTo>
                  <a:lnTo>
                    <a:pt x="19" y="57"/>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1" name="Freeform 434"/>
            <p:cNvSpPr>
              <a:spLocks/>
            </p:cNvSpPr>
            <p:nvPr/>
          </p:nvSpPr>
          <p:spPr bwMode="auto">
            <a:xfrm>
              <a:off x="7797800" y="3203575"/>
              <a:ext cx="79375" cy="82550"/>
            </a:xfrm>
            <a:custGeom>
              <a:avLst/>
              <a:gdLst>
                <a:gd name="T0" fmla="*/ 33 w 60"/>
                <a:gd name="T1" fmla="*/ 60 h 61"/>
                <a:gd name="T2" fmla="*/ 40 w 60"/>
                <a:gd name="T3" fmla="*/ 59 h 61"/>
                <a:gd name="T4" fmla="*/ 47 w 60"/>
                <a:gd name="T5" fmla="*/ 55 h 61"/>
                <a:gd name="T6" fmla="*/ 54 w 60"/>
                <a:gd name="T7" fmla="*/ 50 h 61"/>
                <a:gd name="T8" fmla="*/ 58 w 60"/>
                <a:gd name="T9" fmla="*/ 43 h 61"/>
                <a:gd name="T10" fmla="*/ 59 w 60"/>
                <a:gd name="T11" fmla="*/ 34 h 61"/>
                <a:gd name="T12" fmla="*/ 59 w 60"/>
                <a:gd name="T13" fmla="*/ 27 h 61"/>
                <a:gd name="T14" fmla="*/ 58 w 60"/>
                <a:gd name="T15" fmla="*/ 20 h 61"/>
                <a:gd name="T16" fmla="*/ 54 w 60"/>
                <a:gd name="T17" fmla="*/ 13 h 61"/>
                <a:gd name="T18" fmla="*/ 47 w 60"/>
                <a:gd name="T19" fmla="*/ 7 h 61"/>
                <a:gd name="T20" fmla="*/ 40 w 60"/>
                <a:gd name="T21" fmla="*/ 4 h 61"/>
                <a:gd name="T22" fmla="*/ 33 w 60"/>
                <a:gd name="T23" fmla="*/ 0 h 61"/>
                <a:gd name="T24" fmla="*/ 26 w 60"/>
                <a:gd name="T25" fmla="*/ 0 h 61"/>
                <a:gd name="T26" fmla="*/ 19 w 60"/>
                <a:gd name="T27" fmla="*/ 4 h 61"/>
                <a:gd name="T28" fmla="*/ 12 w 60"/>
                <a:gd name="T29" fmla="*/ 7 h 61"/>
                <a:gd name="T30" fmla="*/ 7 w 60"/>
                <a:gd name="T31" fmla="*/ 13 h 61"/>
                <a:gd name="T32" fmla="*/ 1 w 60"/>
                <a:gd name="T33" fmla="*/ 20 h 61"/>
                <a:gd name="T34" fmla="*/ 0 w 60"/>
                <a:gd name="T35" fmla="*/ 27 h 61"/>
                <a:gd name="T36" fmla="*/ 0 w 60"/>
                <a:gd name="T37" fmla="*/ 34 h 61"/>
                <a:gd name="T38" fmla="*/ 1 w 60"/>
                <a:gd name="T39" fmla="*/ 43 h 61"/>
                <a:gd name="T40" fmla="*/ 7 w 60"/>
                <a:gd name="T41" fmla="*/ 50 h 61"/>
                <a:gd name="T42" fmla="*/ 12 w 60"/>
                <a:gd name="T43" fmla="*/ 55 h 61"/>
                <a:gd name="T44" fmla="*/ 19 w 60"/>
                <a:gd name="T45" fmla="*/ 59 h 61"/>
                <a:gd name="T46" fmla="*/ 26 w 60"/>
                <a:gd name="T47" fmla="*/ 60 h 61"/>
                <a:gd name="T48" fmla="*/ 33 w 60"/>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33" y="60"/>
                  </a:moveTo>
                  <a:lnTo>
                    <a:pt x="40" y="59"/>
                  </a:lnTo>
                  <a:lnTo>
                    <a:pt x="47" y="55"/>
                  </a:lnTo>
                  <a:lnTo>
                    <a:pt x="54" y="50"/>
                  </a:lnTo>
                  <a:lnTo>
                    <a:pt x="58" y="43"/>
                  </a:lnTo>
                  <a:lnTo>
                    <a:pt x="59" y="34"/>
                  </a:lnTo>
                  <a:lnTo>
                    <a:pt x="59" y="27"/>
                  </a:lnTo>
                  <a:lnTo>
                    <a:pt x="58" y="20"/>
                  </a:lnTo>
                  <a:lnTo>
                    <a:pt x="54" y="13"/>
                  </a:lnTo>
                  <a:lnTo>
                    <a:pt x="47" y="7"/>
                  </a:lnTo>
                  <a:lnTo>
                    <a:pt x="40" y="4"/>
                  </a:lnTo>
                  <a:lnTo>
                    <a:pt x="33" y="0"/>
                  </a:lnTo>
                  <a:lnTo>
                    <a:pt x="26" y="0"/>
                  </a:lnTo>
                  <a:lnTo>
                    <a:pt x="19" y="4"/>
                  </a:lnTo>
                  <a:lnTo>
                    <a:pt x="12" y="7"/>
                  </a:lnTo>
                  <a:lnTo>
                    <a:pt x="7" y="13"/>
                  </a:lnTo>
                  <a:lnTo>
                    <a:pt x="1" y="20"/>
                  </a:lnTo>
                  <a:lnTo>
                    <a:pt x="0" y="27"/>
                  </a:lnTo>
                  <a:lnTo>
                    <a:pt x="0" y="34"/>
                  </a:lnTo>
                  <a:lnTo>
                    <a:pt x="1" y="43"/>
                  </a:lnTo>
                  <a:lnTo>
                    <a:pt x="7" y="50"/>
                  </a:lnTo>
                  <a:lnTo>
                    <a:pt x="12" y="55"/>
                  </a:lnTo>
                  <a:lnTo>
                    <a:pt x="19" y="59"/>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2" name="Freeform 435"/>
            <p:cNvSpPr>
              <a:spLocks/>
            </p:cNvSpPr>
            <p:nvPr/>
          </p:nvSpPr>
          <p:spPr bwMode="auto">
            <a:xfrm>
              <a:off x="7797800" y="3203575"/>
              <a:ext cx="79375" cy="82550"/>
            </a:xfrm>
            <a:custGeom>
              <a:avLst/>
              <a:gdLst>
                <a:gd name="T0" fmla="*/ 33 w 60"/>
                <a:gd name="T1" fmla="*/ 60 h 61"/>
                <a:gd name="T2" fmla="*/ 40 w 60"/>
                <a:gd name="T3" fmla="*/ 59 h 61"/>
                <a:gd name="T4" fmla="*/ 47 w 60"/>
                <a:gd name="T5" fmla="*/ 55 h 61"/>
                <a:gd name="T6" fmla="*/ 54 w 60"/>
                <a:gd name="T7" fmla="*/ 50 h 61"/>
                <a:gd name="T8" fmla="*/ 58 w 60"/>
                <a:gd name="T9" fmla="*/ 43 h 61"/>
                <a:gd name="T10" fmla="*/ 59 w 60"/>
                <a:gd name="T11" fmla="*/ 34 h 61"/>
                <a:gd name="T12" fmla="*/ 59 w 60"/>
                <a:gd name="T13" fmla="*/ 27 h 61"/>
                <a:gd name="T14" fmla="*/ 58 w 60"/>
                <a:gd name="T15" fmla="*/ 20 h 61"/>
                <a:gd name="T16" fmla="*/ 54 w 60"/>
                <a:gd name="T17" fmla="*/ 13 h 61"/>
                <a:gd name="T18" fmla="*/ 47 w 60"/>
                <a:gd name="T19" fmla="*/ 7 h 61"/>
                <a:gd name="T20" fmla="*/ 40 w 60"/>
                <a:gd name="T21" fmla="*/ 4 h 61"/>
                <a:gd name="T22" fmla="*/ 33 w 60"/>
                <a:gd name="T23" fmla="*/ 0 h 61"/>
                <a:gd name="T24" fmla="*/ 26 w 60"/>
                <a:gd name="T25" fmla="*/ 0 h 61"/>
                <a:gd name="T26" fmla="*/ 19 w 60"/>
                <a:gd name="T27" fmla="*/ 4 h 61"/>
                <a:gd name="T28" fmla="*/ 12 w 60"/>
                <a:gd name="T29" fmla="*/ 7 h 61"/>
                <a:gd name="T30" fmla="*/ 7 w 60"/>
                <a:gd name="T31" fmla="*/ 13 h 61"/>
                <a:gd name="T32" fmla="*/ 1 w 60"/>
                <a:gd name="T33" fmla="*/ 20 h 61"/>
                <a:gd name="T34" fmla="*/ 0 w 60"/>
                <a:gd name="T35" fmla="*/ 27 h 61"/>
                <a:gd name="T36" fmla="*/ 0 w 60"/>
                <a:gd name="T37" fmla="*/ 34 h 61"/>
                <a:gd name="T38" fmla="*/ 1 w 60"/>
                <a:gd name="T39" fmla="*/ 43 h 61"/>
                <a:gd name="T40" fmla="*/ 7 w 60"/>
                <a:gd name="T41" fmla="*/ 50 h 61"/>
                <a:gd name="T42" fmla="*/ 12 w 60"/>
                <a:gd name="T43" fmla="*/ 55 h 61"/>
                <a:gd name="T44" fmla="*/ 19 w 60"/>
                <a:gd name="T45" fmla="*/ 59 h 61"/>
                <a:gd name="T46" fmla="*/ 26 w 60"/>
                <a:gd name="T47" fmla="*/ 60 h 61"/>
                <a:gd name="T48" fmla="*/ 33 w 60"/>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61"/>
                <a:gd name="T77" fmla="*/ 60 w 60"/>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61">
                  <a:moveTo>
                    <a:pt x="33" y="60"/>
                  </a:moveTo>
                  <a:lnTo>
                    <a:pt x="40" y="59"/>
                  </a:lnTo>
                  <a:lnTo>
                    <a:pt x="47" y="55"/>
                  </a:lnTo>
                  <a:lnTo>
                    <a:pt x="54" y="50"/>
                  </a:lnTo>
                  <a:lnTo>
                    <a:pt x="58" y="43"/>
                  </a:lnTo>
                  <a:lnTo>
                    <a:pt x="59" y="34"/>
                  </a:lnTo>
                  <a:lnTo>
                    <a:pt x="59" y="27"/>
                  </a:lnTo>
                  <a:lnTo>
                    <a:pt x="58" y="20"/>
                  </a:lnTo>
                  <a:lnTo>
                    <a:pt x="54" y="13"/>
                  </a:lnTo>
                  <a:lnTo>
                    <a:pt x="47" y="7"/>
                  </a:lnTo>
                  <a:lnTo>
                    <a:pt x="40" y="4"/>
                  </a:lnTo>
                  <a:lnTo>
                    <a:pt x="33" y="0"/>
                  </a:lnTo>
                  <a:lnTo>
                    <a:pt x="26" y="0"/>
                  </a:lnTo>
                  <a:lnTo>
                    <a:pt x="19" y="4"/>
                  </a:lnTo>
                  <a:lnTo>
                    <a:pt x="12" y="7"/>
                  </a:lnTo>
                  <a:lnTo>
                    <a:pt x="7" y="13"/>
                  </a:lnTo>
                  <a:lnTo>
                    <a:pt x="1" y="20"/>
                  </a:lnTo>
                  <a:lnTo>
                    <a:pt x="0" y="27"/>
                  </a:lnTo>
                  <a:lnTo>
                    <a:pt x="0" y="34"/>
                  </a:lnTo>
                  <a:lnTo>
                    <a:pt x="1" y="43"/>
                  </a:lnTo>
                  <a:lnTo>
                    <a:pt x="7" y="50"/>
                  </a:lnTo>
                  <a:lnTo>
                    <a:pt x="12" y="55"/>
                  </a:lnTo>
                  <a:lnTo>
                    <a:pt x="19" y="59"/>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3" name="Freeform 436"/>
            <p:cNvSpPr>
              <a:spLocks/>
            </p:cNvSpPr>
            <p:nvPr/>
          </p:nvSpPr>
          <p:spPr bwMode="auto">
            <a:xfrm>
              <a:off x="7567613" y="3178175"/>
              <a:ext cx="79375" cy="85725"/>
            </a:xfrm>
            <a:custGeom>
              <a:avLst/>
              <a:gdLst>
                <a:gd name="T0" fmla="*/ 34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1 w 61"/>
                <a:gd name="T21" fmla="*/ 2 h 61"/>
                <a:gd name="T22" fmla="*/ 34 w 61"/>
                <a:gd name="T23" fmla="*/ 0 h 61"/>
                <a:gd name="T24" fmla="*/ 27 w 61"/>
                <a:gd name="T25" fmla="*/ 0 h 61"/>
                <a:gd name="T26" fmla="*/ 20 w 61"/>
                <a:gd name="T27" fmla="*/ 2 h 61"/>
                <a:gd name="T28" fmla="*/ 13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8" y="40"/>
                  </a:lnTo>
                  <a:lnTo>
                    <a:pt x="60" y="33"/>
                  </a:lnTo>
                  <a:lnTo>
                    <a:pt x="60" y="26"/>
                  </a:lnTo>
                  <a:lnTo>
                    <a:pt x="58" y="19"/>
                  </a:lnTo>
                  <a:lnTo>
                    <a:pt x="55" y="12"/>
                  </a:lnTo>
                  <a:lnTo>
                    <a:pt x="48" y="7"/>
                  </a:lnTo>
                  <a:lnTo>
                    <a:pt x="41" y="2"/>
                  </a:lnTo>
                  <a:lnTo>
                    <a:pt x="34" y="0"/>
                  </a:lnTo>
                  <a:lnTo>
                    <a:pt x="27" y="0"/>
                  </a:lnTo>
                  <a:lnTo>
                    <a:pt x="20" y="2"/>
                  </a:lnTo>
                  <a:lnTo>
                    <a:pt x="13" y="7"/>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4" name="Freeform 437"/>
            <p:cNvSpPr>
              <a:spLocks/>
            </p:cNvSpPr>
            <p:nvPr/>
          </p:nvSpPr>
          <p:spPr bwMode="auto">
            <a:xfrm>
              <a:off x="7567613" y="3178175"/>
              <a:ext cx="79375" cy="85725"/>
            </a:xfrm>
            <a:custGeom>
              <a:avLst/>
              <a:gdLst>
                <a:gd name="T0" fmla="*/ 34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1 w 61"/>
                <a:gd name="T21" fmla="*/ 2 h 61"/>
                <a:gd name="T22" fmla="*/ 34 w 61"/>
                <a:gd name="T23" fmla="*/ 0 h 61"/>
                <a:gd name="T24" fmla="*/ 27 w 61"/>
                <a:gd name="T25" fmla="*/ 0 h 61"/>
                <a:gd name="T26" fmla="*/ 20 w 61"/>
                <a:gd name="T27" fmla="*/ 2 h 61"/>
                <a:gd name="T28" fmla="*/ 13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8" y="40"/>
                  </a:lnTo>
                  <a:lnTo>
                    <a:pt x="60" y="33"/>
                  </a:lnTo>
                  <a:lnTo>
                    <a:pt x="60" y="26"/>
                  </a:lnTo>
                  <a:lnTo>
                    <a:pt x="58" y="19"/>
                  </a:lnTo>
                  <a:lnTo>
                    <a:pt x="55" y="12"/>
                  </a:lnTo>
                  <a:lnTo>
                    <a:pt x="48" y="7"/>
                  </a:lnTo>
                  <a:lnTo>
                    <a:pt x="41" y="2"/>
                  </a:lnTo>
                  <a:lnTo>
                    <a:pt x="34" y="0"/>
                  </a:lnTo>
                  <a:lnTo>
                    <a:pt x="27" y="0"/>
                  </a:lnTo>
                  <a:lnTo>
                    <a:pt x="20" y="2"/>
                  </a:lnTo>
                  <a:lnTo>
                    <a:pt x="13" y="7"/>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5" name="Freeform 438"/>
            <p:cNvSpPr>
              <a:spLocks/>
            </p:cNvSpPr>
            <p:nvPr/>
          </p:nvSpPr>
          <p:spPr bwMode="auto">
            <a:xfrm>
              <a:off x="7705725" y="3086100"/>
              <a:ext cx="79375" cy="84137"/>
            </a:xfrm>
            <a:custGeom>
              <a:avLst/>
              <a:gdLst>
                <a:gd name="T0" fmla="*/ 33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1 w 61"/>
                <a:gd name="T21" fmla="*/ 1 h 61"/>
                <a:gd name="T22" fmla="*/ 33 w 61"/>
                <a:gd name="T23" fmla="*/ 0 h 61"/>
                <a:gd name="T24" fmla="*/ 26 w 61"/>
                <a:gd name="T25" fmla="*/ 0 h 61"/>
                <a:gd name="T26" fmla="*/ 19 w 61"/>
                <a:gd name="T27" fmla="*/ 1 h 61"/>
                <a:gd name="T28" fmla="*/ 12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1" y="58"/>
                  </a:lnTo>
                  <a:lnTo>
                    <a:pt x="48" y="53"/>
                  </a:lnTo>
                  <a:lnTo>
                    <a:pt x="55" y="47"/>
                  </a:lnTo>
                  <a:lnTo>
                    <a:pt x="58" y="40"/>
                  </a:lnTo>
                  <a:lnTo>
                    <a:pt x="60" y="33"/>
                  </a:lnTo>
                  <a:lnTo>
                    <a:pt x="60" y="26"/>
                  </a:lnTo>
                  <a:lnTo>
                    <a:pt x="58" y="19"/>
                  </a:lnTo>
                  <a:lnTo>
                    <a:pt x="55" y="12"/>
                  </a:lnTo>
                  <a:lnTo>
                    <a:pt x="48" y="7"/>
                  </a:lnTo>
                  <a:lnTo>
                    <a:pt x="41" y="1"/>
                  </a:lnTo>
                  <a:lnTo>
                    <a:pt x="33" y="0"/>
                  </a:lnTo>
                  <a:lnTo>
                    <a:pt x="26" y="0"/>
                  </a:lnTo>
                  <a:lnTo>
                    <a:pt x="19" y="1"/>
                  </a:lnTo>
                  <a:lnTo>
                    <a:pt x="12" y="7"/>
                  </a:lnTo>
                  <a:lnTo>
                    <a:pt x="7" y="12"/>
                  </a:lnTo>
                  <a:lnTo>
                    <a:pt x="2" y="19"/>
                  </a:lnTo>
                  <a:lnTo>
                    <a:pt x="0" y="26"/>
                  </a:lnTo>
                  <a:lnTo>
                    <a:pt x="0" y="33"/>
                  </a:lnTo>
                  <a:lnTo>
                    <a:pt x="2" y="40"/>
                  </a:lnTo>
                  <a:lnTo>
                    <a:pt x="7" y="47"/>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6" name="Freeform 439"/>
            <p:cNvSpPr>
              <a:spLocks/>
            </p:cNvSpPr>
            <p:nvPr/>
          </p:nvSpPr>
          <p:spPr bwMode="auto">
            <a:xfrm>
              <a:off x="7705725" y="3086100"/>
              <a:ext cx="79375" cy="84137"/>
            </a:xfrm>
            <a:custGeom>
              <a:avLst/>
              <a:gdLst>
                <a:gd name="T0" fmla="*/ 33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1 w 61"/>
                <a:gd name="T21" fmla="*/ 1 h 61"/>
                <a:gd name="T22" fmla="*/ 33 w 61"/>
                <a:gd name="T23" fmla="*/ 0 h 61"/>
                <a:gd name="T24" fmla="*/ 26 w 61"/>
                <a:gd name="T25" fmla="*/ 0 h 61"/>
                <a:gd name="T26" fmla="*/ 19 w 61"/>
                <a:gd name="T27" fmla="*/ 1 h 61"/>
                <a:gd name="T28" fmla="*/ 12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1" y="58"/>
                  </a:lnTo>
                  <a:lnTo>
                    <a:pt x="48" y="53"/>
                  </a:lnTo>
                  <a:lnTo>
                    <a:pt x="55" y="47"/>
                  </a:lnTo>
                  <a:lnTo>
                    <a:pt x="58" y="40"/>
                  </a:lnTo>
                  <a:lnTo>
                    <a:pt x="60" y="33"/>
                  </a:lnTo>
                  <a:lnTo>
                    <a:pt x="60" y="26"/>
                  </a:lnTo>
                  <a:lnTo>
                    <a:pt x="58" y="19"/>
                  </a:lnTo>
                  <a:lnTo>
                    <a:pt x="55" y="12"/>
                  </a:lnTo>
                  <a:lnTo>
                    <a:pt x="48" y="7"/>
                  </a:lnTo>
                  <a:lnTo>
                    <a:pt x="41" y="1"/>
                  </a:lnTo>
                  <a:lnTo>
                    <a:pt x="33" y="0"/>
                  </a:lnTo>
                  <a:lnTo>
                    <a:pt x="26" y="0"/>
                  </a:lnTo>
                  <a:lnTo>
                    <a:pt x="19" y="1"/>
                  </a:lnTo>
                  <a:lnTo>
                    <a:pt x="12" y="7"/>
                  </a:lnTo>
                  <a:lnTo>
                    <a:pt x="7" y="12"/>
                  </a:lnTo>
                  <a:lnTo>
                    <a:pt x="2" y="19"/>
                  </a:lnTo>
                  <a:lnTo>
                    <a:pt x="0" y="26"/>
                  </a:lnTo>
                  <a:lnTo>
                    <a:pt x="0" y="33"/>
                  </a:lnTo>
                  <a:lnTo>
                    <a:pt x="2" y="40"/>
                  </a:lnTo>
                  <a:lnTo>
                    <a:pt x="7" y="47"/>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7" name="Freeform 440"/>
            <p:cNvSpPr>
              <a:spLocks/>
            </p:cNvSpPr>
            <p:nvPr/>
          </p:nvSpPr>
          <p:spPr bwMode="auto">
            <a:xfrm>
              <a:off x="7613650" y="3079750"/>
              <a:ext cx="77787" cy="84137"/>
            </a:xfrm>
            <a:custGeom>
              <a:avLst/>
              <a:gdLst>
                <a:gd name="T0" fmla="*/ 34 w 61"/>
                <a:gd name="T1" fmla="*/ 60 h 61"/>
                <a:gd name="T2" fmla="*/ 41 w 61"/>
                <a:gd name="T3" fmla="*/ 57 h 61"/>
                <a:gd name="T4" fmla="*/ 48 w 61"/>
                <a:gd name="T5" fmla="*/ 53 h 61"/>
                <a:gd name="T6" fmla="*/ 55 w 61"/>
                <a:gd name="T7" fmla="*/ 48 h 61"/>
                <a:gd name="T8" fmla="*/ 59 w 61"/>
                <a:gd name="T9" fmla="*/ 41 h 61"/>
                <a:gd name="T10" fmla="*/ 60 w 61"/>
                <a:gd name="T11" fmla="*/ 34 h 61"/>
                <a:gd name="T12" fmla="*/ 60 w 61"/>
                <a:gd name="T13" fmla="*/ 25 h 61"/>
                <a:gd name="T14" fmla="*/ 59 w 61"/>
                <a:gd name="T15" fmla="*/ 18 h 61"/>
                <a:gd name="T16" fmla="*/ 55 w 61"/>
                <a:gd name="T17" fmla="*/ 11 h 61"/>
                <a:gd name="T18" fmla="*/ 48 w 61"/>
                <a:gd name="T19" fmla="*/ 5 h 61"/>
                <a:gd name="T20" fmla="*/ 41 w 61"/>
                <a:gd name="T21" fmla="*/ 2 h 61"/>
                <a:gd name="T22" fmla="*/ 34 w 61"/>
                <a:gd name="T23" fmla="*/ 0 h 61"/>
                <a:gd name="T24" fmla="*/ 27 w 61"/>
                <a:gd name="T25" fmla="*/ 0 h 61"/>
                <a:gd name="T26" fmla="*/ 20 w 61"/>
                <a:gd name="T27" fmla="*/ 2 h 61"/>
                <a:gd name="T28" fmla="*/ 13 w 61"/>
                <a:gd name="T29" fmla="*/ 5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3 w 61"/>
                <a:gd name="T43" fmla="*/ 53 h 61"/>
                <a:gd name="T44" fmla="*/ 20 w 61"/>
                <a:gd name="T45" fmla="*/ 57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7"/>
                  </a:lnTo>
                  <a:lnTo>
                    <a:pt x="48" y="53"/>
                  </a:lnTo>
                  <a:lnTo>
                    <a:pt x="55" y="48"/>
                  </a:lnTo>
                  <a:lnTo>
                    <a:pt x="59" y="41"/>
                  </a:lnTo>
                  <a:lnTo>
                    <a:pt x="60" y="34"/>
                  </a:lnTo>
                  <a:lnTo>
                    <a:pt x="60" y="25"/>
                  </a:lnTo>
                  <a:lnTo>
                    <a:pt x="59" y="18"/>
                  </a:lnTo>
                  <a:lnTo>
                    <a:pt x="55" y="11"/>
                  </a:lnTo>
                  <a:lnTo>
                    <a:pt x="48" y="5"/>
                  </a:lnTo>
                  <a:lnTo>
                    <a:pt x="41" y="2"/>
                  </a:lnTo>
                  <a:lnTo>
                    <a:pt x="34" y="0"/>
                  </a:lnTo>
                  <a:lnTo>
                    <a:pt x="27" y="0"/>
                  </a:lnTo>
                  <a:lnTo>
                    <a:pt x="20" y="2"/>
                  </a:lnTo>
                  <a:lnTo>
                    <a:pt x="13" y="5"/>
                  </a:lnTo>
                  <a:lnTo>
                    <a:pt x="7" y="11"/>
                  </a:lnTo>
                  <a:lnTo>
                    <a:pt x="2" y="18"/>
                  </a:lnTo>
                  <a:lnTo>
                    <a:pt x="0" y="25"/>
                  </a:lnTo>
                  <a:lnTo>
                    <a:pt x="0" y="34"/>
                  </a:lnTo>
                  <a:lnTo>
                    <a:pt x="2" y="41"/>
                  </a:lnTo>
                  <a:lnTo>
                    <a:pt x="7" y="48"/>
                  </a:lnTo>
                  <a:lnTo>
                    <a:pt x="13" y="53"/>
                  </a:lnTo>
                  <a:lnTo>
                    <a:pt x="20" y="57"/>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8" name="Freeform 441"/>
            <p:cNvSpPr>
              <a:spLocks/>
            </p:cNvSpPr>
            <p:nvPr/>
          </p:nvSpPr>
          <p:spPr bwMode="auto">
            <a:xfrm>
              <a:off x="7613650" y="3079750"/>
              <a:ext cx="77787" cy="84137"/>
            </a:xfrm>
            <a:custGeom>
              <a:avLst/>
              <a:gdLst>
                <a:gd name="T0" fmla="*/ 34 w 61"/>
                <a:gd name="T1" fmla="*/ 60 h 61"/>
                <a:gd name="T2" fmla="*/ 41 w 61"/>
                <a:gd name="T3" fmla="*/ 57 h 61"/>
                <a:gd name="T4" fmla="*/ 48 w 61"/>
                <a:gd name="T5" fmla="*/ 53 h 61"/>
                <a:gd name="T6" fmla="*/ 55 w 61"/>
                <a:gd name="T7" fmla="*/ 48 h 61"/>
                <a:gd name="T8" fmla="*/ 59 w 61"/>
                <a:gd name="T9" fmla="*/ 41 h 61"/>
                <a:gd name="T10" fmla="*/ 60 w 61"/>
                <a:gd name="T11" fmla="*/ 34 h 61"/>
                <a:gd name="T12" fmla="*/ 60 w 61"/>
                <a:gd name="T13" fmla="*/ 25 h 61"/>
                <a:gd name="T14" fmla="*/ 59 w 61"/>
                <a:gd name="T15" fmla="*/ 18 h 61"/>
                <a:gd name="T16" fmla="*/ 55 w 61"/>
                <a:gd name="T17" fmla="*/ 11 h 61"/>
                <a:gd name="T18" fmla="*/ 48 w 61"/>
                <a:gd name="T19" fmla="*/ 5 h 61"/>
                <a:gd name="T20" fmla="*/ 41 w 61"/>
                <a:gd name="T21" fmla="*/ 2 h 61"/>
                <a:gd name="T22" fmla="*/ 34 w 61"/>
                <a:gd name="T23" fmla="*/ 0 h 61"/>
                <a:gd name="T24" fmla="*/ 27 w 61"/>
                <a:gd name="T25" fmla="*/ 0 h 61"/>
                <a:gd name="T26" fmla="*/ 20 w 61"/>
                <a:gd name="T27" fmla="*/ 2 h 61"/>
                <a:gd name="T28" fmla="*/ 13 w 61"/>
                <a:gd name="T29" fmla="*/ 5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3 w 61"/>
                <a:gd name="T43" fmla="*/ 53 h 61"/>
                <a:gd name="T44" fmla="*/ 20 w 61"/>
                <a:gd name="T45" fmla="*/ 57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7"/>
                  </a:lnTo>
                  <a:lnTo>
                    <a:pt x="48" y="53"/>
                  </a:lnTo>
                  <a:lnTo>
                    <a:pt x="55" y="48"/>
                  </a:lnTo>
                  <a:lnTo>
                    <a:pt x="59" y="41"/>
                  </a:lnTo>
                  <a:lnTo>
                    <a:pt x="60" y="34"/>
                  </a:lnTo>
                  <a:lnTo>
                    <a:pt x="60" y="25"/>
                  </a:lnTo>
                  <a:lnTo>
                    <a:pt x="59" y="18"/>
                  </a:lnTo>
                  <a:lnTo>
                    <a:pt x="55" y="11"/>
                  </a:lnTo>
                  <a:lnTo>
                    <a:pt x="48" y="5"/>
                  </a:lnTo>
                  <a:lnTo>
                    <a:pt x="41" y="2"/>
                  </a:lnTo>
                  <a:lnTo>
                    <a:pt x="34" y="0"/>
                  </a:lnTo>
                  <a:lnTo>
                    <a:pt x="27" y="0"/>
                  </a:lnTo>
                  <a:lnTo>
                    <a:pt x="20" y="2"/>
                  </a:lnTo>
                  <a:lnTo>
                    <a:pt x="13" y="5"/>
                  </a:lnTo>
                  <a:lnTo>
                    <a:pt x="7" y="11"/>
                  </a:lnTo>
                  <a:lnTo>
                    <a:pt x="2" y="18"/>
                  </a:lnTo>
                  <a:lnTo>
                    <a:pt x="0" y="25"/>
                  </a:lnTo>
                  <a:lnTo>
                    <a:pt x="0" y="34"/>
                  </a:lnTo>
                  <a:lnTo>
                    <a:pt x="2" y="41"/>
                  </a:lnTo>
                  <a:lnTo>
                    <a:pt x="7" y="48"/>
                  </a:lnTo>
                  <a:lnTo>
                    <a:pt x="13" y="53"/>
                  </a:lnTo>
                  <a:lnTo>
                    <a:pt x="20" y="57"/>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69" name="Freeform 442"/>
            <p:cNvSpPr>
              <a:spLocks/>
            </p:cNvSpPr>
            <p:nvPr/>
          </p:nvSpPr>
          <p:spPr bwMode="auto">
            <a:xfrm>
              <a:off x="7523163" y="3067050"/>
              <a:ext cx="77787" cy="85725"/>
            </a:xfrm>
            <a:custGeom>
              <a:avLst/>
              <a:gdLst>
                <a:gd name="T0" fmla="*/ 33 w 61"/>
                <a:gd name="T1" fmla="*/ 60 h 61"/>
                <a:gd name="T2" fmla="*/ 40 w 61"/>
                <a:gd name="T3" fmla="*/ 59 h 61"/>
                <a:gd name="T4" fmla="*/ 48 w 61"/>
                <a:gd name="T5" fmla="*/ 55 h 61"/>
                <a:gd name="T6" fmla="*/ 55 w 61"/>
                <a:gd name="T7" fmla="*/ 50 h 61"/>
                <a:gd name="T8" fmla="*/ 58 w 61"/>
                <a:gd name="T9" fmla="*/ 43 h 61"/>
                <a:gd name="T10" fmla="*/ 60 w 61"/>
                <a:gd name="T11" fmla="*/ 36 h 61"/>
                <a:gd name="T12" fmla="*/ 60 w 61"/>
                <a:gd name="T13" fmla="*/ 27 h 61"/>
                <a:gd name="T14" fmla="*/ 58 w 61"/>
                <a:gd name="T15" fmla="*/ 20 h 61"/>
                <a:gd name="T16" fmla="*/ 55 w 61"/>
                <a:gd name="T17" fmla="*/ 13 h 61"/>
                <a:gd name="T18" fmla="*/ 48 w 61"/>
                <a:gd name="T19" fmla="*/ 7 h 61"/>
                <a:gd name="T20" fmla="*/ 40 w 61"/>
                <a:gd name="T21" fmla="*/ 4 h 61"/>
                <a:gd name="T22" fmla="*/ 33 w 61"/>
                <a:gd name="T23" fmla="*/ 0 h 61"/>
                <a:gd name="T24" fmla="*/ 26 w 61"/>
                <a:gd name="T25" fmla="*/ 0 h 61"/>
                <a:gd name="T26" fmla="*/ 19 w 61"/>
                <a:gd name="T27" fmla="*/ 4 h 61"/>
                <a:gd name="T28" fmla="*/ 12 w 61"/>
                <a:gd name="T29" fmla="*/ 7 h 61"/>
                <a:gd name="T30" fmla="*/ 7 w 61"/>
                <a:gd name="T31" fmla="*/ 13 h 61"/>
                <a:gd name="T32" fmla="*/ 2 w 61"/>
                <a:gd name="T33" fmla="*/ 20 h 61"/>
                <a:gd name="T34" fmla="*/ 0 w 61"/>
                <a:gd name="T35" fmla="*/ 27 h 61"/>
                <a:gd name="T36" fmla="*/ 0 w 61"/>
                <a:gd name="T37" fmla="*/ 36 h 61"/>
                <a:gd name="T38" fmla="*/ 2 w 61"/>
                <a:gd name="T39" fmla="*/ 43 h 61"/>
                <a:gd name="T40" fmla="*/ 7 w 61"/>
                <a:gd name="T41" fmla="*/ 50 h 61"/>
                <a:gd name="T42" fmla="*/ 12 w 61"/>
                <a:gd name="T43" fmla="*/ 55 h 61"/>
                <a:gd name="T44" fmla="*/ 19 w 61"/>
                <a:gd name="T45" fmla="*/ 59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9"/>
                  </a:lnTo>
                  <a:lnTo>
                    <a:pt x="48" y="55"/>
                  </a:lnTo>
                  <a:lnTo>
                    <a:pt x="55" y="50"/>
                  </a:lnTo>
                  <a:lnTo>
                    <a:pt x="58" y="43"/>
                  </a:lnTo>
                  <a:lnTo>
                    <a:pt x="60" y="36"/>
                  </a:lnTo>
                  <a:lnTo>
                    <a:pt x="60" y="27"/>
                  </a:lnTo>
                  <a:lnTo>
                    <a:pt x="58" y="20"/>
                  </a:lnTo>
                  <a:lnTo>
                    <a:pt x="55" y="13"/>
                  </a:lnTo>
                  <a:lnTo>
                    <a:pt x="48" y="7"/>
                  </a:lnTo>
                  <a:lnTo>
                    <a:pt x="40" y="4"/>
                  </a:lnTo>
                  <a:lnTo>
                    <a:pt x="33" y="0"/>
                  </a:lnTo>
                  <a:lnTo>
                    <a:pt x="26" y="0"/>
                  </a:lnTo>
                  <a:lnTo>
                    <a:pt x="19" y="4"/>
                  </a:lnTo>
                  <a:lnTo>
                    <a:pt x="12" y="7"/>
                  </a:lnTo>
                  <a:lnTo>
                    <a:pt x="7" y="13"/>
                  </a:lnTo>
                  <a:lnTo>
                    <a:pt x="2" y="20"/>
                  </a:lnTo>
                  <a:lnTo>
                    <a:pt x="0" y="27"/>
                  </a:lnTo>
                  <a:lnTo>
                    <a:pt x="0" y="36"/>
                  </a:lnTo>
                  <a:lnTo>
                    <a:pt x="2" y="43"/>
                  </a:lnTo>
                  <a:lnTo>
                    <a:pt x="7" y="50"/>
                  </a:lnTo>
                  <a:lnTo>
                    <a:pt x="12" y="55"/>
                  </a:lnTo>
                  <a:lnTo>
                    <a:pt x="19" y="59"/>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0" name="Freeform 443"/>
            <p:cNvSpPr>
              <a:spLocks/>
            </p:cNvSpPr>
            <p:nvPr/>
          </p:nvSpPr>
          <p:spPr bwMode="auto">
            <a:xfrm>
              <a:off x="7523163" y="3067050"/>
              <a:ext cx="77787" cy="85725"/>
            </a:xfrm>
            <a:custGeom>
              <a:avLst/>
              <a:gdLst>
                <a:gd name="T0" fmla="*/ 33 w 61"/>
                <a:gd name="T1" fmla="*/ 60 h 61"/>
                <a:gd name="T2" fmla="*/ 40 w 61"/>
                <a:gd name="T3" fmla="*/ 59 h 61"/>
                <a:gd name="T4" fmla="*/ 48 w 61"/>
                <a:gd name="T5" fmla="*/ 55 h 61"/>
                <a:gd name="T6" fmla="*/ 55 w 61"/>
                <a:gd name="T7" fmla="*/ 50 h 61"/>
                <a:gd name="T8" fmla="*/ 58 w 61"/>
                <a:gd name="T9" fmla="*/ 43 h 61"/>
                <a:gd name="T10" fmla="*/ 60 w 61"/>
                <a:gd name="T11" fmla="*/ 36 h 61"/>
                <a:gd name="T12" fmla="*/ 60 w 61"/>
                <a:gd name="T13" fmla="*/ 27 h 61"/>
                <a:gd name="T14" fmla="*/ 58 w 61"/>
                <a:gd name="T15" fmla="*/ 20 h 61"/>
                <a:gd name="T16" fmla="*/ 55 w 61"/>
                <a:gd name="T17" fmla="*/ 13 h 61"/>
                <a:gd name="T18" fmla="*/ 48 w 61"/>
                <a:gd name="T19" fmla="*/ 7 h 61"/>
                <a:gd name="T20" fmla="*/ 40 w 61"/>
                <a:gd name="T21" fmla="*/ 4 h 61"/>
                <a:gd name="T22" fmla="*/ 33 w 61"/>
                <a:gd name="T23" fmla="*/ 0 h 61"/>
                <a:gd name="T24" fmla="*/ 26 w 61"/>
                <a:gd name="T25" fmla="*/ 0 h 61"/>
                <a:gd name="T26" fmla="*/ 19 w 61"/>
                <a:gd name="T27" fmla="*/ 4 h 61"/>
                <a:gd name="T28" fmla="*/ 12 w 61"/>
                <a:gd name="T29" fmla="*/ 7 h 61"/>
                <a:gd name="T30" fmla="*/ 7 w 61"/>
                <a:gd name="T31" fmla="*/ 13 h 61"/>
                <a:gd name="T32" fmla="*/ 2 w 61"/>
                <a:gd name="T33" fmla="*/ 20 h 61"/>
                <a:gd name="T34" fmla="*/ 0 w 61"/>
                <a:gd name="T35" fmla="*/ 27 h 61"/>
                <a:gd name="T36" fmla="*/ 0 w 61"/>
                <a:gd name="T37" fmla="*/ 36 h 61"/>
                <a:gd name="T38" fmla="*/ 2 w 61"/>
                <a:gd name="T39" fmla="*/ 43 h 61"/>
                <a:gd name="T40" fmla="*/ 7 w 61"/>
                <a:gd name="T41" fmla="*/ 50 h 61"/>
                <a:gd name="T42" fmla="*/ 12 w 61"/>
                <a:gd name="T43" fmla="*/ 55 h 61"/>
                <a:gd name="T44" fmla="*/ 19 w 61"/>
                <a:gd name="T45" fmla="*/ 59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9"/>
                  </a:lnTo>
                  <a:lnTo>
                    <a:pt x="48" y="55"/>
                  </a:lnTo>
                  <a:lnTo>
                    <a:pt x="55" y="50"/>
                  </a:lnTo>
                  <a:lnTo>
                    <a:pt x="58" y="43"/>
                  </a:lnTo>
                  <a:lnTo>
                    <a:pt x="60" y="36"/>
                  </a:lnTo>
                  <a:lnTo>
                    <a:pt x="60" y="27"/>
                  </a:lnTo>
                  <a:lnTo>
                    <a:pt x="58" y="20"/>
                  </a:lnTo>
                  <a:lnTo>
                    <a:pt x="55" y="13"/>
                  </a:lnTo>
                  <a:lnTo>
                    <a:pt x="48" y="7"/>
                  </a:lnTo>
                  <a:lnTo>
                    <a:pt x="40" y="4"/>
                  </a:lnTo>
                  <a:lnTo>
                    <a:pt x="33" y="0"/>
                  </a:lnTo>
                  <a:lnTo>
                    <a:pt x="26" y="0"/>
                  </a:lnTo>
                  <a:lnTo>
                    <a:pt x="19" y="4"/>
                  </a:lnTo>
                  <a:lnTo>
                    <a:pt x="12" y="7"/>
                  </a:lnTo>
                  <a:lnTo>
                    <a:pt x="7" y="13"/>
                  </a:lnTo>
                  <a:lnTo>
                    <a:pt x="2" y="20"/>
                  </a:lnTo>
                  <a:lnTo>
                    <a:pt x="0" y="27"/>
                  </a:lnTo>
                  <a:lnTo>
                    <a:pt x="0" y="36"/>
                  </a:lnTo>
                  <a:lnTo>
                    <a:pt x="2" y="43"/>
                  </a:lnTo>
                  <a:lnTo>
                    <a:pt x="7" y="50"/>
                  </a:lnTo>
                  <a:lnTo>
                    <a:pt x="12" y="55"/>
                  </a:lnTo>
                  <a:lnTo>
                    <a:pt x="19" y="59"/>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1" name="Freeform 444"/>
            <p:cNvSpPr>
              <a:spLocks/>
            </p:cNvSpPr>
            <p:nvPr/>
          </p:nvSpPr>
          <p:spPr bwMode="auto">
            <a:xfrm>
              <a:off x="7567613" y="2997200"/>
              <a:ext cx="79375" cy="85725"/>
            </a:xfrm>
            <a:custGeom>
              <a:avLst/>
              <a:gdLst>
                <a:gd name="T0" fmla="*/ 34 w 61"/>
                <a:gd name="T1" fmla="*/ 60 h 61"/>
                <a:gd name="T2" fmla="*/ 41 w 61"/>
                <a:gd name="T3" fmla="*/ 58 h 61"/>
                <a:gd name="T4" fmla="*/ 48 w 61"/>
                <a:gd name="T5" fmla="*/ 55 h 61"/>
                <a:gd name="T6" fmla="*/ 55 w 61"/>
                <a:gd name="T7" fmla="*/ 48 h 61"/>
                <a:gd name="T8" fmla="*/ 58 w 61"/>
                <a:gd name="T9" fmla="*/ 43 h 61"/>
                <a:gd name="T10" fmla="*/ 60 w 61"/>
                <a:gd name="T11" fmla="*/ 34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48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8"/>
                  </a:lnTo>
                  <a:lnTo>
                    <a:pt x="58" y="43"/>
                  </a:lnTo>
                  <a:lnTo>
                    <a:pt x="60" y="34"/>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48"/>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2" name="Freeform 445"/>
            <p:cNvSpPr>
              <a:spLocks/>
            </p:cNvSpPr>
            <p:nvPr/>
          </p:nvSpPr>
          <p:spPr bwMode="auto">
            <a:xfrm>
              <a:off x="7567613" y="2997200"/>
              <a:ext cx="79375" cy="85725"/>
            </a:xfrm>
            <a:custGeom>
              <a:avLst/>
              <a:gdLst>
                <a:gd name="T0" fmla="*/ 34 w 61"/>
                <a:gd name="T1" fmla="*/ 60 h 61"/>
                <a:gd name="T2" fmla="*/ 41 w 61"/>
                <a:gd name="T3" fmla="*/ 58 h 61"/>
                <a:gd name="T4" fmla="*/ 48 w 61"/>
                <a:gd name="T5" fmla="*/ 55 h 61"/>
                <a:gd name="T6" fmla="*/ 55 w 61"/>
                <a:gd name="T7" fmla="*/ 48 h 61"/>
                <a:gd name="T8" fmla="*/ 58 w 61"/>
                <a:gd name="T9" fmla="*/ 43 h 61"/>
                <a:gd name="T10" fmla="*/ 60 w 61"/>
                <a:gd name="T11" fmla="*/ 34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48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8"/>
                  </a:lnTo>
                  <a:lnTo>
                    <a:pt x="58" y="43"/>
                  </a:lnTo>
                  <a:lnTo>
                    <a:pt x="60" y="34"/>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48"/>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3" name="Freeform 446"/>
            <p:cNvSpPr>
              <a:spLocks/>
            </p:cNvSpPr>
            <p:nvPr/>
          </p:nvSpPr>
          <p:spPr bwMode="auto">
            <a:xfrm>
              <a:off x="7567613" y="2909888"/>
              <a:ext cx="79375" cy="84137"/>
            </a:xfrm>
            <a:custGeom>
              <a:avLst/>
              <a:gdLst>
                <a:gd name="T0" fmla="*/ 34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5 h 61"/>
                <a:gd name="T20" fmla="*/ 41 w 61"/>
                <a:gd name="T21" fmla="*/ 2 h 61"/>
                <a:gd name="T22" fmla="*/ 34 w 61"/>
                <a:gd name="T23" fmla="*/ 0 h 61"/>
                <a:gd name="T24" fmla="*/ 27 w 61"/>
                <a:gd name="T25" fmla="*/ 0 h 61"/>
                <a:gd name="T26" fmla="*/ 20 w 61"/>
                <a:gd name="T27" fmla="*/ 2 h 61"/>
                <a:gd name="T28" fmla="*/ 13 w 61"/>
                <a:gd name="T29" fmla="*/ 5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8" y="40"/>
                  </a:lnTo>
                  <a:lnTo>
                    <a:pt x="60" y="33"/>
                  </a:lnTo>
                  <a:lnTo>
                    <a:pt x="60" y="26"/>
                  </a:lnTo>
                  <a:lnTo>
                    <a:pt x="58" y="19"/>
                  </a:lnTo>
                  <a:lnTo>
                    <a:pt x="55" y="12"/>
                  </a:lnTo>
                  <a:lnTo>
                    <a:pt x="48" y="5"/>
                  </a:lnTo>
                  <a:lnTo>
                    <a:pt x="41" y="2"/>
                  </a:lnTo>
                  <a:lnTo>
                    <a:pt x="34" y="0"/>
                  </a:lnTo>
                  <a:lnTo>
                    <a:pt x="27" y="0"/>
                  </a:lnTo>
                  <a:lnTo>
                    <a:pt x="20" y="2"/>
                  </a:lnTo>
                  <a:lnTo>
                    <a:pt x="13" y="5"/>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4" name="Freeform 447"/>
            <p:cNvSpPr>
              <a:spLocks/>
            </p:cNvSpPr>
            <p:nvPr/>
          </p:nvSpPr>
          <p:spPr bwMode="auto">
            <a:xfrm>
              <a:off x="7567613" y="2909888"/>
              <a:ext cx="79375" cy="84137"/>
            </a:xfrm>
            <a:custGeom>
              <a:avLst/>
              <a:gdLst>
                <a:gd name="T0" fmla="*/ 34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5 h 61"/>
                <a:gd name="T20" fmla="*/ 41 w 61"/>
                <a:gd name="T21" fmla="*/ 2 h 61"/>
                <a:gd name="T22" fmla="*/ 34 w 61"/>
                <a:gd name="T23" fmla="*/ 0 h 61"/>
                <a:gd name="T24" fmla="*/ 27 w 61"/>
                <a:gd name="T25" fmla="*/ 0 h 61"/>
                <a:gd name="T26" fmla="*/ 20 w 61"/>
                <a:gd name="T27" fmla="*/ 2 h 61"/>
                <a:gd name="T28" fmla="*/ 13 w 61"/>
                <a:gd name="T29" fmla="*/ 5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8" y="40"/>
                  </a:lnTo>
                  <a:lnTo>
                    <a:pt x="60" y="33"/>
                  </a:lnTo>
                  <a:lnTo>
                    <a:pt x="60" y="26"/>
                  </a:lnTo>
                  <a:lnTo>
                    <a:pt x="58" y="19"/>
                  </a:lnTo>
                  <a:lnTo>
                    <a:pt x="55" y="12"/>
                  </a:lnTo>
                  <a:lnTo>
                    <a:pt x="48" y="5"/>
                  </a:lnTo>
                  <a:lnTo>
                    <a:pt x="41" y="2"/>
                  </a:lnTo>
                  <a:lnTo>
                    <a:pt x="34" y="0"/>
                  </a:lnTo>
                  <a:lnTo>
                    <a:pt x="27" y="0"/>
                  </a:lnTo>
                  <a:lnTo>
                    <a:pt x="20" y="2"/>
                  </a:lnTo>
                  <a:lnTo>
                    <a:pt x="13" y="5"/>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5" name="Freeform 448"/>
            <p:cNvSpPr>
              <a:spLocks/>
            </p:cNvSpPr>
            <p:nvPr/>
          </p:nvSpPr>
          <p:spPr bwMode="auto">
            <a:xfrm>
              <a:off x="7567613" y="4487863"/>
              <a:ext cx="79375" cy="84137"/>
            </a:xfrm>
            <a:custGeom>
              <a:avLst/>
              <a:gdLst>
                <a:gd name="T0" fmla="*/ 34 w 61"/>
                <a:gd name="T1" fmla="*/ 59 h 60"/>
                <a:gd name="T2" fmla="*/ 41 w 61"/>
                <a:gd name="T3" fmla="*/ 58 h 60"/>
                <a:gd name="T4" fmla="*/ 48 w 61"/>
                <a:gd name="T5" fmla="*/ 52 h 60"/>
                <a:gd name="T6" fmla="*/ 55 w 61"/>
                <a:gd name="T7" fmla="*/ 47 h 60"/>
                <a:gd name="T8" fmla="*/ 58 w 61"/>
                <a:gd name="T9" fmla="*/ 40 h 60"/>
                <a:gd name="T10" fmla="*/ 60 w 61"/>
                <a:gd name="T11" fmla="*/ 33 h 60"/>
                <a:gd name="T12" fmla="*/ 60 w 61"/>
                <a:gd name="T13" fmla="*/ 26 h 60"/>
                <a:gd name="T14" fmla="*/ 58 w 61"/>
                <a:gd name="T15" fmla="*/ 19 h 60"/>
                <a:gd name="T16" fmla="*/ 55 w 61"/>
                <a:gd name="T17" fmla="*/ 12 h 60"/>
                <a:gd name="T18" fmla="*/ 48 w 61"/>
                <a:gd name="T19" fmla="*/ 7 h 60"/>
                <a:gd name="T20" fmla="*/ 41 w 61"/>
                <a:gd name="T21" fmla="*/ 1 h 60"/>
                <a:gd name="T22" fmla="*/ 34 w 61"/>
                <a:gd name="T23" fmla="*/ 0 h 60"/>
                <a:gd name="T24" fmla="*/ 27 w 61"/>
                <a:gd name="T25" fmla="*/ 0 h 60"/>
                <a:gd name="T26" fmla="*/ 20 w 61"/>
                <a:gd name="T27" fmla="*/ 1 h 60"/>
                <a:gd name="T28" fmla="*/ 13 w 61"/>
                <a:gd name="T29" fmla="*/ 7 h 60"/>
                <a:gd name="T30" fmla="*/ 7 w 61"/>
                <a:gd name="T31" fmla="*/ 12 h 60"/>
                <a:gd name="T32" fmla="*/ 2 w 61"/>
                <a:gd name="T33" fmla="*/ 19 h 60"/>
                <a:gd name="T34" fmla="*/ 0 w 61"/>
                <a:gd name="T35" fmla="*/ 26 h 60"/>
                <a:gd name="T36" fmla="*/ 0 w 61"/>
                <a:gd name="T37" fmla="*/ 33 h 60"/>
                <a:gd name="T38" fmla="*/ 2 w 61"/>
                <a:gd name="T39" fmla="*/ 40 h 60"/>
                <a:gd name="T40" fmla="*/ 7 w 61"/>
                <a:gd name="T41" fmla="*/ 47 h 60"/>
                <a:gd name="T42" fmla="*/ 13 w 61"/>
                <a:gd name="T43" fmla="*/ 52 h 60"/>
                <a:gd name="T44" fmla="*/ 20 w 61"/>
                <a:gd name="T45" fmla="*/ 58 h 60"/>
                <a:gd name="T46" fmla="*/ 27 w 61"/>
                <a:gd name="T47" fmla="*/ 59 h 60"/>
                <a:gd name="T48" fmla="*/ 34 w 61"/>
                <a:gd name="T49" fmla="*/ 5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0"/>
                <a:gd name="T77" fmla="*/ 61 w 61"/>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0">
                  <a:moveTo>
                    <a:pt x="34" y="59"/>
                  </a:moveTo>
                  <a:lnTo>
                    <a:pt x="41" y="58"/>
                  </a:lnTo>
                  <a:lnTo>
                    <a:pt x="48" y="52"/>
                  </a:lnTo>
                  <a:lnTo>
                    <a:pt x="55" y="47"/>
                  </a:lnTo>
                  <a:lnTo>
                    <a:pt x="58" y="40"/>
                  </a:lnTo>
                  <a:lnTo>
                    <a:pt x="60" y="33"/>
                  </a:lnTo>
                  <a:lnTo>
                    <a:pt x="60" y="26"/>
                  </a:lnTo>
                  <a:lnTo>
                    <a:pt x="58" y="19"/>
                  </a:lnTo>
                  <a:lnTo>
                    <a:pt x="55" y="12"/>
                  </a:lnTo>
                  <a:lnTo>
                    <a:pt x="48" y="7"/>
                  </a:lnTo>
                  <a:lnTo>
                    <a:pt x="41" y="1"/>
                  </a:lnTo>
                  <a:lnTo>
                    <a:pt x="34" y="0"/>
                  </a:lnTo>
                  <a:lnTo>
                    <a:pt x="27" y="0"/>
                  </a:lnTo>
                  <a:lnTo>
                    <a:pt x="20" y="1"/>
                  </a:lnTo>
                  <a:lnTo>
                    <a:pt x="13" y="7"/>
                  </a:lnTo>
                  <a:lnTo>
                    <a:pt x="7" y="12"/>
                  </a:lnTo>
                  <a:lnTo>
                    <a:pt x="2" y="19"/>
                  </a:lnTo>
                  <a:lnTo>
                    <a:pt x="0" y="26"/>
                  </a:lnTo>
                  <a:lnTo>
                    <a:pt x="0" y="33"/>
                  </a:lnTo>
                  <a:lnTo>
                    <a:pt x="2" y="40"/>
                  </a:lnTo>
                  <a:lnTo>
                    <a:pt x="7" y="47"/>
                  </a:lnTo>
                  <a:lnTo>
                    <a:pt x="13" y="52"/>
                  </a:lnTo>
                  <a:lnTo>
                    <a:pt x="20" y="58"/>
                  </a:lnTo>
                  <a:lnTo>
                    <a:pt x="27" y="59"/>
                  </a:lnTo>
                  <a:lnTo>
                    <a:pt x="34" y="59"/>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6" name="Freeform 449"/>
            <p:cNvSpPr>
              <a:spLocks/>
            </p:cNvSpPr>
            <p:nvPr/>
          </p:nvSpPr>
          <p:spPr bwMode="auto">
            <a:xfrm>
              <a:off x="7567613" y="4487863"/>
              <a:ext cx="79375" cy="84137"/>
            </a:xfrm>
            <a:custGeom>
              <a:avLst/>
              <a:gdLst>
                <a:gd name="T0" fmla="*/ 34 w 61"/>
                <a:gd name="T1" fmla="*/ 59 h 60"/>
                <a:gd name="T2" fmla="*/ 41 w 61"/>
                <a:gd name="T3" fmla="*/ 58 h 60"/>
                <a:gd name="T4" fmla="*/ 48 w 61"/>
                <a:gd name="T5" fmla="*/ 52 h 60"/>
                <a:gd name="T6" fmla="*/ 55 w 61"/>
                <a:gd name="T7" fmla="*/ 47 h 60"/>
                <a:gd name="T8" fmla="*/ 58 w 61"/>
                <a:gd name="T9" fmla="*/ 40 h 60"/>
                <a:gd name="T10" fmla="*/ 60 w 61"/>
                <a:gd name="T11" fmla="*/ 33 h 60"/>
                <a:gd name="T12" fmla="*/ 60 w 61"/>
                <a:gd name="T13" fmla="*/ 26 h 60"/>
                <a:gd name="T14" fmla="*/ 58 w 61"/>
                <a:gd name="T15" fmla="*/ 19 h 60"/>
                <a:gd name="T16" fmla="*/ 55 w 61"/>
                <a:gd name="T17" fmla="*/ 12 h 60"/>
                <a:gd name="T18" fmla="*/ 48 w 61"/>
                <a:gd name="T19" fmla="*/ 7 h 60"/>
                <a:gd name="T20" fmla="*/ 41 w 61"/>
                <a:gd name="T21" fmla="*/ 1 h 60"/>
                <a:gd name="T22" fmla="*/ 34 w 61"/>
                <a:gd name="T23" fmla="*/ 0 h 60"/>
                <a:gd name="T24" fmla="*/ 27 w 61"/>
                <a:gd name="T25" fmla="*/ 0 h 60"/>
                <a:gd name="T26" fmla="*/ 20 w 61"/>
                <a:gd name="T27" fmla="*/ 1 h 60"/>
                <a:gd name="T28" fmla="*/ 13 w 61"/>
                <a:gd name="T29" fmla="*/ 7 h 60"/>
                <a:gd name="T30" fmla="*/ 7 w 61"/>
                <a:gd name="T31" fmla="*/ 12 h 60"/>
                <a:gd name="T32" fmla="*/ 2 w 61"/>
                <a:gd name="T33" fmla="*/ 19 h 60"/>
                <a:gd name="T34" fmla="*/ 0 w 61"/>
                <a:gd name="T35" fmla="*/ 26 h 60"/>
                <a:gd name="T36" fmla="*/ 0 w 61"/>
                <a:gd name="T37" fmla="*/ 33 h 60"/>
                <a:gd name="T38" fmla="*/ 2 w 61"/>
                <a:gd name="T39" fmla="*/ 40 h 60"/>
                <a:gd name="T40" fmla="*/ 7 w 61"/>
                <a:gd name="T41" fmla="*/ 47 h 60"/>
                <a:gd name="T42" fmla="*/ 13 w 61"/>
                <a:gd name="T43" fmla="*/ 52 h 60"/>
                <a:gd name="T44" fmla="*/ 20 w 61"/>
                <a:gd name="T45" fmla="*/ 58 h 60"/>
                <a:gd name="T46" fmla="*/ 27 w 61"/>
                <a:gd name="T47" fmla="*/ 59 h 60"/>
                <a:gd name="T48" fmla="*/ 34 w 61"/>
                <a:gd name="T49" fmla="*/ 59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0"/>
                <a:gd name="T77" fmla="*/ 61 w 61"/>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0">
                  <a:moveTo>
                    <a:pt x="34" y="59"/>
                  </a:moveTo>
                  <a:lnTo>
                    <a:pt x="41" y="58"/>
                  </a:lnTo>
                  <a:lnTo>
                    <a:pt x="48" y="52"/>
                  </a:lnTo>
                  <a:lnTo>
                    <a:pt x="55" y="47"/>
                  </a:lnTo>
                  <a:lnTo>
                    <a:pt x="58" y="40"/>
                  </a:lnTo>
                  <a:lnTo>
                    <a:pt x="60" y="33"/>
                  </a:lnTo>
                  <a:lnTo>
                    <a:pt x="60" y="26"/>
                  </a:lnTo>
                  <a:lnTo>
                    <a:pt x="58" y="19"/>
                  </a:lnTo>
                  <a:lnTo>
                    <a:pt x="55" y="12"/>
                  </a:lnTo>
                  <a:lnTo>
                    <a:pt x="48" y="7"/>
                  </a:lnTo>
                  <a:lnTo>
                    <a:pt x="41" y="1"/>
                  </a:lnTo>
                  <a:lnTo>
                    <a:pt x="34" y="0"/>
                  </a:lnTo>
                  <a:lnTo>
                    <a:pt x="27" y="0"/>
                  </a:lnTo>
                  <a:lnTo>
                    <a:pt x="20" y="1"/>
                  </a:lnTo>
                  <a:lnTo>
                    <a:pt x="13" y="7"/>
                  </a:lnTo>
                  <a:lnTo>
                    <a:pt x="7" y="12"/>
                  </a:lnTo>
                  <a:lnTo>
                    <a:pt x="2" y="19"/>
                  </a:lnTo>
                  <a:lnTo>
                    <a:pt x="0" y="26"/>
                  </a:lnTo>
                  <a:lnTo>
                    <a:pt x="0" y="33"/>
                  </a:lnTo>
                  <a:lnTo>
                    <a:pt x="2" y="40"/>
                  </a:lnTo>
                  <a:lnTo>
                    <a:pt x="7" y="47"/>
                  </a:lnTo>
                  <a:lnTo>
                    <a:pt x="13" y="52"/>
                  </a:lnTo>
                  <a:lnTo>
                    <a:pt x="20" y="58"/>
                  </a:lnTo>
                  <a:lnTo>
                    <a:pt x="27" y="59"/>
                  </a:lnTo>
                  <a:lnTo>
                    <a:pt x="34" y="59"/>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7" name="Freeform 450"/>
            <p:cNvSpPr>
              <a:spLocks/>
            </p:cNvSpPr>
            <p:nvPr/>
          </p:nvSpPr>
          <p:spPr bwMode="auto">
            <a:xfrm>
              <a:off x="7567613" y="4303713"/>
              <a:ext cx="79375" cy="84137"/>
            </a:xfrm>
            <a:custGeom>
              <a:avLst/>
              <a:gdLst>
                <a:gd name="T0" fmla="*/ 34 w 61"/>
                <a:gd name="T1" fmla="*/ 60 h 61"/>
                <a:gd name="T2" fmla="*/ 41 w 61"/>
                <a:gd name="T3" fmla="*/ 58 h 61"/>
                <a:gd name="T4" fmla="*/ 48 w 61"/>
                <a:gd name="T5" fmla="*/ 55 h 61"/>
                <a:gd name="T6" fmla="*/ 55 w 61"/>
                <a:gd name="T7" fmla="*/ 48 h 61"/>
                <a:gd name="T8" fmla="*/ 58 w 61"/>
                <a:gd name="T9" fmla="*/ 43 h 61"/>
                <a:gd name="T10" fmla="*/ 60 w 61"/>
                <a:gd name="T11" fmla="*/ 34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48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8"/>
                  </a:lnTo>
                  <a:lnTo>
                    <a:pt x="58" y="43"/>
                  </a:lnTo>
                  <a:lnTo>
                    <a:pt x="60" y="34"/>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48"/>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8" name="Freeform 451"/>
            <p:cNvSpPr>
              <a:spLocks/>
            </p:cNvSpPr>
            <p:nvPr/>
          </p:nvSpPr>
          <p:spPr bwMode="auto">
            <a:xfrm>
              <a:off x="7567613" y="4303713"/>
              <a:ext cx="79375" cy="84137"/>
            </a:xfrm>
            <a:custGeom>
              <a:avLst/>
              <a:gdLst>
                <a:gd name="T0" fmla="*/ 34 w 61"/>
                <a:gd name="T1" fmla="*/ 60 h 61"/>
                <a:gd name="T2" fmla="*/ 41 w 61"/>
                <a:gd name="T3" fmla="*/ 58 h 61"/>
                <a:gd name="T4" fmla="*/ 48 w 61"/>
                <a:gd name="T5" fmla="*/ 55 h 61"/>
                <a:gd name="T6" fmla="*/ 55 w 61"/>
                <a:gd name="T7" fmla="*/ 48 h 61"/>
                <a:gd name="T8" fmla="*/ 58 w 61"/>
                <a:gd name="T9" fmla="*/ 43 h 61"/>
                <a:gd name="T10" fmla="*/ 60 w 61"/>
                <a:gd name="T11" fmla="*/ 34 h 61"/>
                <a:gd name="T12" fmla="*/ 60 w 61"/>
                <a:gd name="T13" fmla="*/ 27 h 61"/>
                <a:gd name="T14" fmla="*/ 58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48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8"/>
                  </a:lnTo>
                  <a:lnTo>
                    <a:pt x="58" y="43"/>
                  </a:lnTo>
                  <a:lnTo>
                    <a:pt x="60" y="34"/>
                  </a:lnTo>
                  <a:lnTo>
                    <a:pt x="60" y="27"/>
                  </a:lnTo>
                  <a:lnTo>
                    <a:pt x="58"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48"/>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79" name="Freeform 452"/>
            <p:cNvSpPr>
              <a:spLocks/>
            </p:cNvSpPr>
            <p:nvPr/>
          </p:nvSpPr>
          <p:spPr bwMode="auto">
            <a:xfrm>
              <a:off x="7523163" y="4244975"/>
              <a:ext cx="77787" cy="84137"/>
            </a:xfrm>
            <a:custGeom>
              <a:avLst/>
              <a:gdLst>
                <a:gd name="T0" fmla="*/ 33 w 61"/>
                <a:gd name="T1" fmla="*/ 60 h 61"/>
                <a:gd name="T2" fmla="*/ 40 w 61"/>
                <a:gd name="T3" fmla="*/ 58 h 61"/>
                <a:gd name="T4" fmla="*/ 48 w 61"/>
                <a:gd name="T5" fmla="*/ 53 h 61"/>
                <a:gd name="T6" fmla="*/ 55 w 61"/>
                <a:gd name="T7" fmla="*/ 48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5 h 61"/>
                <a:gd name="T20" fmla="*/ 40 w 61"/>
                <a:gd name="T21" fmla="*/ 2 h 61"/>
                <a:gd name="T22" fmla="*/ 33 w 61"/>
                <a:gd name="T23" fmla="*/ 0 h 61"/>
                <a:gd name="T24" fmla="*/ 26 w 61"/>
                <a:gd name="T25" fmla="*/ 0 h 61"/>
                <a:gd name="T26" fmla="*/ 19 w 61"/>
                <a:gd name="T27" fmla="*/ 2 h 61"/>
                <a:gd name="T28" fmla="*/ 12 w 61"/>
                <a:gd name="T29" fmla="*/ 5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8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3"/>
                  </a:lnTo>
                  <a:lnTo>
                    <a:pt x="55" y="48"/>
                  </a:lnTo>
                  <a:lnTo>
                    <a:pt x="58" y="40"/>
                  </a:lnTo>
                  <a:lnTo>
                    <a:pt x="60" y="33"/>
                  </a:lnTo>
                  <a:lnTo>
                    <a:pt x="60" y="26"/>
                  </a:lnTo>
                  <a:lnTo>
                    <a:pt x="58" y="19"/>
                  </a:lnTo>
                  <a:lnTo>
                    <a:pt x="55" y="12"/>
                  </a:lnTo>
                  <a:lnTo>
                    <a:pt x="48" y="5"/>
                  </a:lnTo>
                  <a:lnTo>
                    <a:pt x="40" y="2"/>
                  </a:lnTo>
                  <a:lnTo>
                    <a:pt x="33" y="0"/>
                  </a:lnTo>
                  <a:lnTo>
                    <a:pt x="26" y="0"/>
                  </a:lnTo>
                  <a:lnTo>
                    <a:pt x="19" y="2"/>
                  </a:lnTo>
                  <a:lnTo>
                    <a:pt x="12" y="5"/>
                  </a:lnTo>
                  <a:lnTo>
                    <a:pt x="7" y="12"/>
                  </a:lnTo>
                  <a:lnTo>
                    <a:pt x="2" y="19"/>
                  </a:lnTo>
                  <a:lnTo>
                    <a:pt x="0" y="26"/>
                  </a:lnTo>
                  <a:lnTo>
                    <a:pt x="0" y="33"/>
                  </a:lnTo>
                  <a:lnTo>
                    <a:pt x="2" y="40"/>
                  </a:lnTo>
                  <a:lnTo>
                    <a:pt x="7" y="48"/>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0" name="Freeform 453"/>
            <p:cNvSpPr>
              <a:spLocks/>
            </p:cNvSpPr>
            <p:nvPr/>
          </p:nvSpPr>
          <p:spPr bwMode="auto">
            <a:xfrm>
              <a:off x="7523163" y="4244975"/>
              <a:ext cx="77787" cy="84137"/>
            </a:xfrm>
            <a:custGeom>
              <a:avLst/>
              <a:gdLst>
                <a:gd name="T0" fmla="*/ 33 w 61"/>
                <a:gd name="T1" fmla="*/ 60 h 61"/>
                <a:gd name="T2" fmla="*/ 40 w 61"/>
                <a:gd name="T3" fmla="*/ 58 h 61"/>
                <a:gd name="T4" fmla="*/ 48 w 61"/>
                <a:gd name="T5" fmla="*/ 53 h 61"/>
                <a:gd name="T6" fmla="*/ 55 w 61"/>
                <a:gd name="T7" fmla="*/ 48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5 h 61"/>
                <a:gd name="T20" fmla="*/ 40 w 61"/>
                <a:gd name="T21" fmla="*/ 2 h 61"/>
                <a:gd name="T22" fmla="*/ 33 w 61"/>
                <a:gd name="T23" fmla="*/ 0 h 61"/>
                <a:gd name="T24" fmla="*/ 26 w 61"/>
                <a:gd name="T25" fmla="*/ 0 h 61"/>
                <a:gd name="T26" fmla="*/ 19 w 61"/>
                <a:gd name="T27" fmla="*/ 2 h 61"/>
                <a:gd name="T28" fmla="*/ 12 w 61"/>
                <a:gd name="T29" fmla="*/ 5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8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3"/>
                  </a:lnTo>
                  <a:lnTo>
                    <a:pt x="55" y="48"/>
                  </a:lnTo>
                  <a:lnTo>
                    <a:pt x="58" y="40"/>
                  </a:lnTo>
                  <a:lnTo>
                    <a:pt x="60" y="33"/>
                  </a:lnTo>
                  <a:lnTo>
                    <a:pt x="60" y="26"/>
                  </a:lnTo>
                  <a:lnTo>
                    <a:pt x="58" y="19"/>
                  </a:lnTo>
                  <a:lnTo>
                    <a:pt x="55" y="12"/>
                  </a:lnTo>
                  <a:lnTo>
                    <a:pt x="48" y="5"/>
                  </a:lnTo>
                  <a:lnTo>
                    <a:pt x="40" y="2"/>
                  </a:lnTo>
                  <a:lnTo>
                    <a:pt x="33" y="0"/>
                  </a:lnTo>
                  <a:lnTo>
                    <a:pt x="26" y="0"/>
                  </a:lnTo>
                  <a:lnTo>
                    <a:pt x="19" y="2"/>
                  </a:lnTo>
                  <a:lnTo>
                    <a:pt x="12" y="5"/>
                  </a:lnTo>
                  <a:lnTo>
                    <a:pt x="7" y="12"/>
                  </a:lnTo>
                  <a:lnTo>
                    <a:pt x="2" y="19"/>
                  </a:lnTo>
                  <a:lnTo>
                    <a:pt x="0" y="26"/>
                  </a:lnTo>
                  <a:lnTo>
                    <a:pt x="0" y="33"/>
                  </a:lnTo>
                  <a:lnTo>
                    <a:pt x="2" y="40"/>
                  </a:lnTo>
                  <a:lnTo>
                    <a:pt x="7" y="48"/>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1" name="Freeform 454"/>
            <p:cNvSpPr>
              <a:spLocks/>
            </p:cNvSpPr>
            <p:nvPr/>
          </p:nvSpPr>
          <p:spPr bwMode="auto">
            <a:xfrm>
              <a:off x="7613650" y="4208463"/>
              <a:ext cx="77787" cy="84137"/>
            </a:xfrm>
            <a:custGeom>
              <a:avLst/>
              <a:gdLst>
                <a:gd name="T0" fmla="*/ 34 w 61"/>
                <a:gd name="T1" fmla="*/ 60 h 61"/>
                <a:gd name="T2" fmla="*/ 41 w 61"/>
                <a:gd name="T3" fmla="*/ 59 h 61"/>
                <a:gd name="T4" fmla="*/ 48 w 61"/>
                <a:gd name="T5" fmla="*/ 55 h 61"/>
                <a:gd name="T6" fmla="*/ 55 w 61"/>
                <a:gd name="T7" fmla="*/ 50 h 61"/>
                <a:gd name="T8" fmla="*/ 59 w 61"/>
                <a:gd name="T9" fmla="*/ 43 h 61"/>
                <a:gd name="T10" fmla="*/ 60 w 61"/>
                <a:gd name="T11" fmla="*/ 36 h 61"/>
                <a:gd name="T12" fmla="*/ 60 w 61"/>
                <a:gd name="T13" fmla="*/ 27 h 61"/>
                <a:gd name="T14" fmla="*/ 59 w 61"/>
                <a:gd name="T15" fmla="*/ 20 h 61"/>
                <a:gd name="T16" fmla="*/ 55 w 61"/>
                <a:gd name="T17" fmla="*/ 13 h 61"/>
                <a:gd name="T18" fmla="*/ 48 w 61"/>
                <a:gd name="T19" fmla="*/ 8 h 61"/>
                <a:gd name="T20" fmla="*/ 41 w 61"/>
                <a:gd name="T21" fmla="*/ 4 h 61"/>
                <a:gd name="T22" fmla="*/ 34 w 61"/>
                <a:gd name="T23" fmla="*/ 0 h 61"/>
                <a:gd name="T24" fmla="*/ 27 w 61"/>
                <a:gd name="T25" fmla="*/ 0 h 61"/>
                <a:gd name="T26" fmla="*/ 20 w 61"/>
                <a:gd name="T27" fmla="*/ 4 h 61"/>
                <a:gd name="T28" fmla="*/ 13 w 61"/>
                <a:gd name="T29" fmla="*/ 8 h 61"/>
                <a:gd name="T30" fmla="*/ 7 w 61"/>
                <a:gd name="T31" fmla="*/ 13 h 61"/>
                <a:gd name="T32" fmla="*/ 2 w 61"/>
                <a:gd name="T33" fmla="*/ 20 h 61"/>
                <a:gd name="T34" fmla="*/ 0 w 61"/>
                <a:gd name="T35" fmla="*/ 27 h 61"/>
                <a:gd name="T36" fmla="*/ 0 w 61"/>
                <a:gd name="T37" fmla="*/ 36 h 61"/>
                <a:gd name="T38" fmla="*/ 2 w 61"/>
                <a:gd name="T39" fmla="*/ 43 h 61"/>
                <a:gd name="T40" fmla="*/ 7 w 61"/>
                <a:gd name="T41" fmla="*/ 50 h 61"/>
                <a:gd name="T42" fmla="*/ 13 w 61"/>
                <a:gd name="T43" fmla="*/ 55 h 61"/>
                <a:gd name="T44" fmla="*/ 20 w 61"/>
                <a:gd name="T45" fmla="*/ 59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9"/>
                  </a:lnTo>
                  <a:lnTo>
                    <a:pt x="48" y="55"/>
                  </a:lnTo>
                  <a:lnTo>
                    <a:pt x="55" y="50"/>
                  </a:lnTo>
                  <a:lnTo>
                    <a:pt x="59" y="43"/>
                  </a:lnTo>
                  <a:lnTo>
                    <a:pt x="60" y="36"/>
                  </a:lnTo>
                  <a:lnTo>
                    <a:pt x="60" y="27"/>
                  </a:lnTo>
                  <a:lnTo>
                    <a:pt x="59" y="20"/>
                  </a:lnTo>
                  <a:lnTo>
                    <a:pt x="55" y="13"/>
                  </a:lnTo>
                  <a:lnTo>
                    <a:pt x="48" y="8"/>
                  </a:lnTo>
                  <a:lnTo>
                    <a:pt x="41" y="4"/>
                  </a:lnTo>
                  <a:lnTo>
                    <a:pt x="34" y="0"/>
                  </a:lnTo>
                  <a:lnTo>
                    <a:pt x="27" y="0"/>
                  </a:lnTo>
                  <a:lnTo>
                    <a:pt x="20" y="4"/>
                  </a:lnTo>
                  <a:lnTo>
                    <a:pt x="13" y="8"/>
                  </a:lnTo>
                  <a:lnTo>
                    <a:pt x="7" y="13"/>
                  </a:lnTo>
                  <a:lnTo>
                    <a:pt x="2" y="20"/>
                  </a:lnTo>
                  <a:lnTo>
                    <a:pt x="0" y="27"/>
                  </a:lnTo>
                  <a:lnTo>
                    <a:pt x="0" y="36"/>
                  </a:lnTo>
                  <a:lnTo>
                    <a:pt x="2" y="43"/>
                  </a:lnTo>
                  <a:lnTo>
                    <a:pt x="7" y="50"/>
                  </a:lnTo>
                  <a:lnTo>
                    <a:pt x="13" y="55"/>
                  </a:lnTo>
                  <a:lnTo>
                    <a:pt x="20" y="59"/>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2" name="Freeform 455"/>
            <p:cNvSpPr>
              <a:spLocks/>
            </p:cNvSpPr>
            <p:nvPr/>
          </p:nvSpPr>
          <p:spPr bwMode="auto">
            <a:xfrm>
              <a:off x="7613650" y="4208463"/>
              <a:ext cx="77787" cy="84137"/>
            </a:xfrm>
            <a:custGeom>
              <a:avLst/>
              <a:gdLst>
                <a:gd name="T0" fmla="*/ 34 w 61"/>
                <a:gd name="T1" fmla="*/ 60 h 61"/>
                <a:gd name="T2" fmla="*/ 41 w 61"/>
                <a:gd name="T3" fmla="*/ 59 h 61"/>
                <a:gd name="T4" fmla="*/ 48 w 61"/>
                <a:gd name="T5" fmla="*/ 55 h 61"/>
                <a:gd name="T6" fmla="*/ 55 w 61"/>
                <a:gd name="T7" fmla="*/ 50 h 61"/>
                <a:gd name="T8" fmla="*/ 59 w 61"/>
                <a:gd name="T9" fmla="*/ 43 h 61"/>
                <a:gd name="T10" fmla="*/ 60 w 61"/>
                <a:gd name="T11" fmla="*/ 36 h 61"/>
                <a:gd name="T12" fmla="*/ 60 w 61"/>
                <a:gd name="T13" fmla="*/ 27 h 61"/>
                <a:gd name="T14" fmla="*/ 59 w 61"/>
                <a:gd name="T15" fmla="*/ 20 h 61"/>
                <a:gd name="T16" fmla="*/ 55 w 61"/>
                <a:gd name="T17" fmla="*/ 13 h 61"/>
                <a:gd name="T18" fmla="*/ 48 w 61"/>
                <a:gd name="T19" fmla="*/ 8 h 61"/>
                <a:gd name="T20" fmla="*/ 41 w 61"/>
                <a:gd name="T21" fmla="*/ 4 h 61"/>
                <a:gd name="T22" fmla="*/ 34 w 61"/>
                <a:gd name="T23" fmla="*/ 0 h 61"/>
                <a:gd name="T24" fmla="*/ 27 w 61"/>
                <a:gd name="T25" fmla="*/ 0 h 61"/>
                <a:gd name="T26" fmla="*/ 20 w 61"/>
                <a:gd name="T27" fmla="*/ 4 h 61"/>
                <a:gd name="T28" fmla="*/ 13 w 61"/>
                <a:gd name="T29" fmla="*/ 8 h 61"/>
                <a:gd name="T30" fmla="*/ 7 w 61"/>
                <a:gd name="T31" fmla="*/ 13 h 61"/>
                <a:gd name="T32" fmla="*/ 2 w 61"/>
                <a:gd name="T33" fmla="*/ 20 h 61"/>
                <a:gd name="T34" fmla="*/ 0 w 61"/>
                <a:gd name="T35" fmla="*/ 27 h 61"/>
                <a:gd name="T36" fmla="*/ 0 w 61"/>
                <a:gd name="T37" fmla="*/ 36 h 61"/>
                <a:gd name="T38" fmla="*/ 2 w 61"/>
                <a:gd name="T39" fmla="*/ 43 h 61"/>
                <a:gd name="T40" fmla="*/ 7 w 61"/>
                <a:gd name="T41" fmla="*/ 50 h 61"/>
                <a:gd name="T42" fmla="*/ 13 w 61"/>
                <a:gd name="T43" fmla="*/ 55 h 61"/>
                <a:gd name="T44" fmla="*/ 20 w 61"/>
                <a:gd name="T45" fmla="*/ 59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9"/>
                  </a:lnTo>
                  <a:lnTo>
                    <a:pt x="48" y="55"/>
                  </a:lnTo>
                  <a:lnTo>
                    <a:pt x="55" y="50"/>
                  </a:lnTo>
                  <a:lnTo>
                    <a:pt x="59" y="43"/>
                  </a:lnTo>
                  <a:lnTo>
                    <a:pt x="60" y="36"/>
                  </a:lnTo>
                  <a:lnTo>
                    <a:pt x="60" y="27"/>
                  </a:lnTo>
                  <a:lnTo>
                    <a:pt x="59" y="20"/>
                  </a:lnTo>
                  <a:lnTo>
                    <a:pt x="55" y="13"/>
                  </a:lnTo>
                  <a:lnTo>
                    <a:pt x="48" y="8"/>
                  </a:lnTo>
                  <a:lnTo>
                    <a:pt x="41" y="4"/>
                  </a:lnTo>
                  <a:lnTo>
                    <a:pt x="34" y="0"/>
                  </a:lnTo>
                  <a:lnTo>
                    <a:pt x="27" y="0"/>
                  </a:lnTo>
                  <a:lnTo>
                    <a:pt x="20" y="4"/>
                  </a:lnTo>
                  <a:lnTo>
                    <a:pt x="13" y="8"/>
                  </a:lnTo>
                  <a:lnTo>
                    <a:pt x="7" y="13"/>
                  </a:lnTo>
                  <a:lnTo>
                    <a:pt x="2" y="20"/>
                  </a:lnTo>
                  <a:lnTo>
                    <a:pt x="0" y="27"/>
                  </a:lnTo>
                  <a:lnTo>
                    <a:pt x="0" y="36"/>
                  </a:lnTo>
                  <a:lnTo>
                    <a:pt x="2" y="43"/>
                  </a:lnTo>
                  <a:lnTo>
                    <a:pt x="7" y="50"/>
                  </a:lnTo>
                  <a:lnTo>
                    <a:pt x="13" y="55"/>
                  </a:lnTo>
                  <a:lnTo>
                    <a:pt x="20" y="59"/>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3" name="Freeform 456"/>
            <p:cNvSpPr>
              <a:spLocks/>
            </p:cNvSpPr>
            <p:nvPr/>
          </p:nvSpPr>
          <p:spPr bwMode="auto">
            <a:xfrm>
              <a:off x="7523163" y="3871913"/>
              <a:ext cx="77787" cy="84137"/>
            </a:xfrm>
            <a:custGeom>
              <a:avLst/>
              <a:gdLst>
                <a:gd name="T0" fmla="*/ 33 w 61"/>
                <a:gd name="T1" fmla="*/ 60 h 61"/>
                <a:gd name="T2" fmla="*/ 40 w 61"/>
                <a:gd name="T3" fmla="*/ 58 h 61"/>
                <a:gd name="T4" fmla="*/ 48 w 61"/>
                <a:gd name="T5" fmla="*/ 55 h 61"/>
                <a:gd name="T6" fmla="*/ 55 w 61"/>
                <a:gd name="T7" fmla="*/ 49 h 61"/>
                <a:gd name="T8" fmla="*/ 58 w 61"/>
                <a:gd name="T9" fmla="*/ 42 h 61"/>
                <a:gd name="T10" fmla="*/ 60 w 61"/>
                <a:gd name="T11" fmla="*/ 35 h 61"/>
                <a:gd name="T12" fmla="*/ 60 w 61"/>
                <a:gd name="T13" fmla="*/ 26 h 61"/>
                <a:gd name="T14" fmla="*/ 58 w 61"/>
                <a:gd name="T15" fmla="*/ 19 h 61"/>
                <a:gd name="T16" fmla="*/ 55 w 61"/>
                <a:gd name="T17" fmla="*/ 12 h 61"/>
                <a:gd name="T18" fmla="*/ 48 w 61"/>
                <a:gd name="T19" fmla="*/ 7 h 61"/>
                <a:gd name="T20" fmla="*/ 40 w 61"/>
                <a:gd name="T21" fmla="*/ 3 h 61"/>
                <a:gd name="T22" fmla="*/ 33 w 61"/>
                <a:gd name="T23" fmla="*/ 0 h 61"/>
                <a:gd name="T24" fmla="*/ 26 w 61"/>
                <a:gd name="T25" fmla="*/ 0 h 61"/>
                <a:gd name="T26" fmla="*/ 19 w 61"/>
                <a:gd name="T27" fmla="*/ 3 h 61"/>
                <a:gd name="T28" fmla="*/ 12 w 61"/>
                <a:gd name="T29" fmla="*/ 7 h 61"/>
                <a:gd name="T30" fmla="*/ 7 w 61"/>
                <a:gd name="T31" fmla="*/ 12 h 61"/>
                <a:gd name="T32" fmla="*/ 2 w 61"/>
                <a:gd name="T33" fmla="*/ 19 h 61"/>
                <a:gd name="T34" fmla="*/ 0 w 61"/>
                <a:gd name="T35" fmla="*/ 26 h 61"/>
                <a:gd name="T36" fmla="*/ 0 w 61"/>
                <a:gd name="T37" fmla="*/ 35 h 61"/>
                <a:gd name="T38" fmla="*/ 2 w 61"/>
                <a:gd name="T39" fmla="*/ 42 h 61"/>
                <a:gd name="T40" fmla="*/ 7 w 61"/>
                <a:gd name="T41" fmla="*/ 49 h 61"/>
                <a:gd name="T42" fmla="*/ 12 w 61"/>
                <a:gd name="T43" fmla="*/ 55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5"/>
                  </a:lnTo>
                  <a:lnTo>
                    <a:pt x="55" y="49"/>
                  </a:lnTo>
                  <a:lnTo>
                    <a:pt x="58" y="42"/>
                  </a:lnTo>
                  <a:lnTo>
                    <a:pt x="60" y="35"/>
                  </a:lnTo>
                  <a:lnTo>
                    <a:pt x="60" y="26"/>
                  </a:lnTo>
                  <a:lnTo>
                    <a:pt x="58" y="19"/>
                  </a:lnTo>
                  <a:lnTo>
                    <a:pt x="55" y="12"/>
                  </a:lnTo>
                  <a:lnTo>
                    <a:pt x="48" y="7"/>
                  </a:lnTo>
                  <a:lnTo>
                    <a:pt x="40" y="3"/>
                  </a:lnTo>
                  <a:lnTo>
                    <a:pt x="33" y="0"/>
                  </a:lnTo>
                  <a:lnTo>
                    <a:pt x="26" y="0"/>
                  </a:lnTo>
                  <a:lnTo>
                    <a:pt x="19" y="3"/>
                  </a:lnTo>
                  <a:lnTo>
                    <a:pt x="12" y="7"/>
                  </a:lnTo>
                  <a:lnTo>
                    <a:pt x="7" y="12"/>
                  </a:lnTo>
                  <a:lnTo>
                    <a:pt x="2" y="19"/>
                  </a:lnTo>
                  <a:lnTo>
                    <a:pt x="0" y="26"/>
                  </a:lnTo>
                  <a:lnTo>
                    <a:pt x="0" y="35"/>
                  </a:lnTo>
                  <a:lnTo>
                    <a:pt x="2" y="42"/>
                  </a:lnTo>
                  <a:lnTo>
                    <a:pt x="7" y="49"/>
                  </a:lnTo>
                  <a:lnTo>
                    <a:pt x="12" y="55"/>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4" name="Freeform 457"/>
            <p:cNvSpPr>
              <a:spLocks/>
            </p:cNvSpPr>
            <p:nvPr/>
          </p:nvSpPr>
          <p:spPr bwMode="auto">
            <a:xfrm>
              <a:off x="7523163" y="3871913"/>
              <a:ext cx="77787" cy="84137"/>
            </a:xfrm>
            <a:custGeom>
              <a:avLst/>
              <a:gdLst>
                <a:gd name="T0" fmla="*/ 33 w 61"/>
                <a:gd name="T1" fmla="*/ 60 h 61"/>
                <a:gd name="T2" fmla="*/ 40 w 61"/>
                <a:gd name="T3" fmla="*/ 58 h 61"/>
                <a:gd name="T4" fmla="*/ 48 w 61"/>
                <a:gd name="T5" fmla="*/ 55 h 61"/>
                <a:gd name="T6" fmla="*/ 55 w 61"/>
                <a:gd name="T7" fmla="*/ 49 h 61"/>
                <a:gd name="T8" fmla="*/ 58 w 61"/>
                <a:gd name="T9" fmla="*/ 42 h 61"/>
                <a:gd name="T10" fmla="*/ 60 w 61"/>
                <a:gd name="T11" fmla="*/ 35 h 61"/>
                <a:gd name="T12" fmla="*/ 60 w 61"/>
                <a:gd name="T13" fmla="*/ 26 h 61"/>
                <a:gd name="T14" fmla="*/ 58 w 61"/>
                <a:gd name="T15" fmla="*/ 19 h 61"/>
                <a:gd name="T16" fmla="*/ 55 w 61"/>
                <a:gd name="T17" fmla="*/ 12 h 61"/>
                <a:gd name="T18" fmla="*/ 48 w 61"/>
                <a:gd name="T19" fmla="*/ 7 h 61"/>
                <a:gd name="T20" fmla="*/ 40 w 61"/>
                <a:gd name="T21" fmla="*/ 3 h 61"/>
                <a:gd name="T22" fmla="*/ 33 w 61"/>
                <a:gd name="T23" fmla="*/ 0 h 61"/>
                <a:gd name="T24" fmla="*/ 26 w 61"/>
                <a:gd name="T25" fmla="*/ 0 h 61"/>
                <a:gd name="T26" fmla="*/ 19 w 61"/>
                <a:gd name="T27" fmla="*/ 3 h 61"/>
                <a:gd name="T28" fmla="*/ 12 w 61"/>
                <a:gd name="T29" fmla="*/ 7 h 61"/>
                <a:gd name="T30" fmla="*/ 7 w 61"/>
                <a:gd name="T31" fmla="*/ 12 h 61"/>
                <a:gd name="T32" fmla="*/ 2 w 61"/>
                <a:gd name="T33" fmla="*/ 19 h 61"/>
                <a:gd name="T34" fmla="*/ 0 w 61"/>
                <a:gd name="T35" fmla="*/ 26 h 61"/>
                <a:gd name="T36" fmla="*/ 0 w 61"/>
                <a:gd name="T37" fmla="*/ 35 h 61"/>
                <a:gd name="T38" fmla="*/ 2 w 61"/>
                <a:gd name="T39" fmla="*/ 42 h 61"/>
                <a:gd name="T40" fmla="*/ 7 w 61"/>
                <a:gd name="T41" fmla="*/ 49 h 61"/>
                <a:gd name="T42" fmla="*/ 12 w 61"/>
                <a:gd name="T43" fmla="*/ 55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5"/>
                  </a:lnTo>
                  <a:lnTo>
                    <a:pt x="55" y="49"/>
                  </a:lnTo>
                  <a:lnTo>
                    <a:pt x="58" y="42"/>
                  </a:lnTo>
                  <a:lnTo>
                    <a:pt x="60" y="35"/>
                  </a:lnTo>
                  <a:lnTo>
                    <a:pt x="60" y="26"/>
                  </a:lnTo>
                  <a:lnTo>
                    <a:pt x="58" y="19"/>
                  </a:lnTo>
                  <a:lnTo>
                    <a:pt x="55" y="12"/>
                  </a:lnTo>
                  <a:lnTo>
                    <a:pt x="48" y="7"/>
                  </a:lnTo>
                  <a:lnTo>
                    <a:pt x="40" y="3"/>
                  </a:lnTo>
                  <a:lnTo>
                    <a:pt x="33" y="0"/>
                  </a:lnTo>
                  <a:lnTo>
                    <a:pt x="26" y="0"/>
                  </a:lnTo>
                  <a:lnTo>
                    <a:pt x="19" y="3"/>
                  </a:lnTo>
                  <a:lnTo>
                    <a:pt x="12" y="7"/>
                  </a:lnTo>
                  <a:lnTo>
                    <a:pt x="7" y="12"/>
                  </a:lnTo>
                  <a:lnTo>
                    <a:pt x="2" y="19"/>
                  </a:lnTo>
                  <a:lnTo>
                    <a:pt x="0" y="26"/>
                  </a:lnTo>
                  <a:lnTo>
                    <a:pt x="0" y="35"/>
                  </a:lnTo>
                  <a:lnTo>
                    <a:pt x="2" y="42"/>
                  </a:lnTo>
                  <a:lnTo>
                    <a:pt x="7" y="49"/>
                  </a:lnTo>
                  <a:lnTo>
                    <a:pt x="12" y="55"/>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5" name="Freeform 458"/>
            <p:cNvSpPr>
              <a:spLocks/>
            </p:cNvSpPr>
            <p:nvPr/>
          </p:nvSpPr>
          <p:spPr bwMode="auto">
            <a:xfrm>
              <a:off x="7613650" y="3833813"/>
              <a:ext cx="77787" cy="85725"/>
            </a:xfrm>
            <a:custGeom>
              <a:avLst/>
              <a:gdLst>
                <a:gd name="T0" fmla="*/ 34 w 61"/>
                <a:gd name="T1" fmla="*/ 60 h 61"/>
                <a:gd name="T2" fmla="*/ 41 w 61"/>
                <a:gd name="T3" fmla="*/ 59 h 61"/>
                <a:gd name="T4" fmla="*/ 48 w 61"/>
                <a:gd name="T5" fmla="*/ 55 h 61"/>
                <a:gd name="T6" fmla="*/ 55 w 61"/>
                <a:gd name="T7" fmla="*/ 50 h 61"/>
                <a:gd name="T8" fmla="*/ 59 w 61"/>
                <a:gd name="T9" fmla="*/ 43 h 61"/>
                <a:gd name="T10" fmla="*/ 60 w 61"/>
                <a:gd name="T11" fmla="*/ 34 h 61"/>
                <a:gd name="T12" fmla="*/ 60 w 61"/>
                <a:gd name="T13" fmla="*/ 27 h 61"/>
                <a:gd name="T14" fmla="*/ 59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50 h 61"/>
                <a:gd name="T42" fmla="*/ 13 w 61"/>
                <a:gd name="T43" fmla="*/ 55 h 61"/>
                <a:gd name="T44" fmla="*/ 20 w 61"/>
                <a:gd name="T45" fmla="*/ 59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9"/>
                  </a:lnTo>
                  <a:lnTo>
                    <a:pt x="48" y="55"/>
                  </a:lnTo>
                  <a:lnTo>
                    <a:pt x="55" y="50"/>
                  </a:lnTo>
                  <a:lnTo>
                    <a:pt x="59" y="43"/>
                  </a:lnTo>
                  <a:lnTo>
                    <a:pt x="60" y="34"/>
                  </a:lnTo>
                  <a:lnTo>
                    <a:pt x="60" y="27"/>
                  </a:lnTo>
                  <a:lnTo>
                    <a:pt x="59"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50"/>
                  </a:lnTo>
                  <a:lnTo>
                    <a:pt x="13" y="55"/>
                  </a:lnTo>
                  <a:lnTo>
                    <a:pt x="20" y="59"/>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6" name="Freeform 459"/>
            <p:cNvSpPr>
              <a:spLocks/>
            </p:cNvSpPr>
            <p:nvPr/>
          </p:nvSpPr>
          <p:spPr bwMode="auto">
            <a:xfrm>
              <a:off x="7613650" y="3833813"/>
              <a:ext cx="77787" cy="85725"/>
            </a:xfrm>
            <a:custGeom>
              <a:avLst/>
              <a:gdLst>
                <a:gd name="T0" fmla="*/ 34 w 61"/>
                <a:gd name="T1" fmla="*/ 60 h 61"/>
                <a:gd name="T2" fmla="*/ 41 w 61"/>
                <a:gd name="T3" fmla="*/ 59 h 61"/>
                <a:gd name="T4" fmla="*/ 48 w 61"/>
                <a:gd name="T5" fmla="*/ 55 h 61"/>
                <a:gd name="T6" fmla="*/ 55 w 61"/>
                <a:gd name="T7" fmla="*/ 50 h 61"/>
                <a:gd name="T8" fmla="*/ 59 w 61"/>
                <a:gd name="T9" fmla="*/ 43 h 61"/>
                <a:gd name="T10" fmla="*/ 60 w 61"/>
                <a:gd name="T11" fmla="*/ 34 h 61"/>
                <a:gd name="T12" fmla="*/ 60 w 61"/>
                <a:gd name="T13" fmla="*/ 27 h 61"/>
                <a:gd name="T14" fmla="*/ 59 w 61"/>
                <a:gd name="T15" fmla="*/ 20 h 61"/>
                <a:gd name="T16" fmla="*/ 55 w 61"/>
                <a:gd name="T17" fmla="*/ 13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3 h 61"/>
                <a:gd name="T32" fmla="*/ 2 w 61"/>
                <a:gd name="T33" fmla="*/ 20 h 61"/>
                <a:gd name="T34" fmla="*/ 0 w 61"/>
                <a:gd name="T35" fmla="*/ 27 h 61"/>
                <a:gd name="T36" fmla="*/ 0 w 61"/>
                <a:gd name="T37" fmla="*/ 34 h 61"/>
                <a:gd name="T38" fmla="*/ 2 w 61"/>
                <a:gd name="T39" fmla="*/ 43 h 61"/>
                <a:gd name="T40" fmla="*/ 7 w 61"/>
                <a:gd name="T41" fmla="*/ 50 h 61"/>
                <a:gd name="T42" fmla="*/ 13 w 61"/>
                <a:gd name="T43" fmla="*/ 55 h 61"/>
                <a:gd name="T44" fmla="*/ 20 w 61"/>
                <a:gd name="T45" fmla="*/ 59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9"/>
                  </a:lnTo>
                  <a:lnTo>
                    <a:pt x="48" y="55"/>
                  </a:lnTo>
                  <a:lnTo>
                    <a:pt x="55" y="50"/>
                  </a:lnTo>
                  <a:lnTo>
                    <a:pt x="59" y="43"/>
                  </a:lnTo>
                  <a:lnTo>
                    <a:pt x="60" y="34"/>
                  </a:lnTo>
                  <a:lnTo>
                    <a:pt x="60" y="27"/>
                  </a:lnTo>
                  <a:lnTo>
                    <a:pt x="59" y="20"/>
                  </a:lnTo>
                  <a:lnTo>
                    <a:pt x="55" y="13"/>
                  </a:lnTo>
                  <a:lnTo>
                    <a:pt x="48" y="7"/>
                  </a:lnTo>
                  <a:lnTo>
                    <a:pt x="41" y="4"/>
                  </a:lnTo>
                  <a:lnTo>
                    <a:pt x="34" y="0"/>
                  </a:lnTo>
                  <a:lnTo>
                    <a:pt x="27" y="0"/>
                  </a:lnTo>
                  <a:lnTo>
                    <a:pt x="20" y="4"/>
                  </a:lnTo>
                  <a:lnTo>
                    <a:pt x="13" y="7"/>
                  </a:lnTo>
                  <a:lnTo>
                    <a:pt x="7" y="13"/>
                  </a:lnTo>
                  <a:lnTo>
                    <a:pt x="2" y="20"/>
                  </a:lnTo>
                  <a:lnTo>
                    <a:pt x="0" y="27"/>
                  </a:lnTo>
                  <a:lnTo>
                    <a:pt x="0" y="34"/>
                  </a:lnTo>
                  <a:lnTo>
                    <a:pt x="2" y="43"/>
                  </a:lnTo>
                  <a:lnTo>
                    <a:pt x="7" y="50"/>
                  </a:lnTo>
                  <a:lnTo>
                    <a:pt x="13" y="55"/>
                  </a:lnTo>
                  <a:lnTo>
                    <a:pt x="20" y="59"/>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7" name="Freeform 460"/>
            <p:cNvSpPr>
              <a:spLocks/>
            </p:cNvSpPr>
            <p:nvPr/>
          </p:nvSpPr>
          <p:spPr bwMode="auto">
            <a:xfrm>
              <a:off x="7613650" y="3771900"/>
              <a:ext cx="77787" cy="84137"/>
            </a:xfrm>
            <a:custGeom>
              <a:avLst/>
              <a:gdLst>
                <a:gd name="T0" fmla="*/ 34 w 61"/>
                <a:gd name="T1" fmla="*/ 60 h 61"/>
                <a:gd name="T2" fmla="*/ 41 w 61"/>
                <a:gd name="T3" fmla="*/ 56 h 61"/>
                <a:gd name="T4" fmla="*/ 48 w 61"/>
                <a:gd name="T5" fmla="*/ 52 h 61"/>
                <a:gd name="T6" fmla="*/ 55 w 61"/>
                <a:gd name="T7" fmla="*/ 47 h 61"/>
                <a:gd name="T8" fmla="*/ 59 w 61"/>
                <a:gd name="T9" fmla="*/ 40 h 61"/>
                <a:gd name="T10" fmla="*/ 60 w 61"/>
                <a:gd name="T11" fmla="*/ 33 h 61"/>
                <a:gd name="T12" fmla="*/ 60 w 61"/>
                <a:gd name="T13" fmla="*/ 24 h 61"/>
                <a:gd name="T14" fmla="*/ 59 w 61"/>
                <a:gd name="T15" fmla="*/ 17 h 61"/>
                <a:gd name="T16" fmla="*/ 55 w 61"/>
                <a:gd name="T17" fmla="*/ 10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0 h 61"/>
                <a:gd name="T32" fmla="*/ 2 w 61"/>
                <a:gd name="T33" fmla="*/ 17 h 61"/>
                <a:gd name="T34" fmla="*/ 0 w 61"/>
                <a:gd name="T35" fmla="*/ 24 h 61"/>
                <a:gd name="T36" fmla="*/ 0 w 61"/>
                <a:gd name="T37" fmla="*/ 33 h 61"/>
                <a:gd name="T38" fmla="*/ 2 w 61"/>
                <a:gd name="T39" fmla="*/ 40 h 61"/>
                <a:gd name="T40" fmla="*/ 7 w 61"/>
                <a:gd name="T41" fmla="*/ 47 h 61"/>
                <a:gd name="T42" fmla="*/ 13 w 61"/>
                <a:gd name="T43" fmla="*/ 52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2"/>
                  </a:lnTo>
                  <a:lnTo>
                    <a:pt x="55" y="47"/>
                  </a:lnTo>
                  <a:lnTo>
                    <a:pt x="59" y="40"/>
                  </a:lnTo>
                  <a:lnTo>
                    <a:pt x="60" y="33"/>
                  </a:lnTo>
                  <a:lnTo>
                    <a:pt x="60" y="24"/>
                  </a:lnTo>
                  <a:lnTo>
                    <a:pt x="59" y="17"/>
                  </a:lnTo>
                  <a:lnTo>
                    <a:pt x="55" y="10"/>
                  </a:lnTo>
                  <a:lnTo>
                    <a:pt x="48" y="5"/>
                  </a:lnTo>
                  <a:lnTo>
                    <a:pt x="41" y="1"/>
                  </a:lnTo>
                  <a:lnTo>
                    <a:pt x="34" y="0"/>
                  </a:lnTo>
                  <a:lnTo>
                    <a:pt x="27" y="0"/>
                  </a:lnTo>
                  <a:lnTo>
                    <a:pt x="20" y="1"/>
                  </a:lnTo>
                  <a:lnTo>
                    <a:pt x="13" y="5"/>
                  </a:lnTo>
                  <a:lnTo>
                    <a:pt x="7" y="10"/>
                  </a:lnTo>
                  <a:lnTo>
                    <a:pt x="2" y="17"/>
                  </a:lnTo>
                  <a:lnTo>
                    <a:pt x="0" y="24"/>
                  </a:lnTo>
                  <a:lnTo>
                    <a:pt x="0" y="33"/>
                  </a:lnTo>
                  <a:lnTo>
                    <a:pt x="2" y="40"/>
                  </a:lnTo>
                  <a:lnTo>
                    <a:pt x="7" y="47"/>
                  </a:lnTo>
                  <a:lnTo>
                    <a:pt x="13" y="52"/>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8" name="Freeform 461"/>
            <p:cNvSpPr>
              <a:spLocks/>
            </p:cNvSpPr>
            <p:nvPr/>
          </p:nvSpPr>
          <p:spPr bwMode="auto">
            <a:xfrm>
              <a:off x="7613650" y="3771900"/>
              <a:ext cx="77787" cy="84137"/>
            </a:xfrm>
            <a:custGeom>
              <a:avLst/>
              <a:gdLst>
                <a:gd name="T0" fmla="*/ 34 w 61"/>
                <a:gd name="T1" fmla="*/ 60 h 61"/>
                <a:gd name="T2" fmla="*/ 41 w 61"/>
                <a:gd name="T3" fmla="*/ 56 h 61"/>
                <a:gd name="T4" fmla="*/ 48 w 61"/>
                <a:gd name="T5" fmla="*/ 52 h 61"/>
                <a:gd name="T6" fmla="*/ 55 w 61"/>
                <a:gd name="T7" fmla="*/ 47 h 61"/>
                <a:gd name="T8" fmla="*/ 59 w 61"/>
                <a:gd name="T9" fmla="*/ 40 h 61"/>
                <a:gd name="T10" fmla="*/ 60 w 61"/>
                <a:gd name="T11" fmla="*/ 33 h 61"/>
                <a:gd name="T12" fmla="*/ 60 w 61"/>
                <a:gd name="T13" fmla="*/ 24 h 61"/>
                <a:gd name="T14" fmla="*/ 59 w 61"/>
                <a:gd name="T15" fmla="*/ 17 h 61"/>
                <a:gd name="T16" fmla="*/ 55 w 61"/>
                <a:gd name="T17" fmla="*/ 10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0 h 61"/>
                <a:gd name="T32" fmla="*/ 2 w 61"/>
                <a:gd name="T33" fmla="*/ 17 h 61"/>
                <a:gd name="T34" fmla="*/ 0 w 61"/>
                <a:gd name="T35" fmla="*/ 24 h 61"/>
                <a:gd name="T36" fmla="*/ 0 w 61"/>
                <a:gd name="T37" fmla="*/ 33 h 61"/>
                <a:gd name="T38" fmla="*/ 2 w 61"/>
                <a:gd name="T39" fmla="*/ 40 h 61"/>
                <a:gd name="T40" fmla="*/ 7 w 61"/>
                <a:gd name="T41" fmla="*/ 47 h 61"/>
                <a:gd name="T42" fmla="*/ 13 w 61"/>
                <a:gd name="T43" fmla="*/ 52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2"/>
                  </a:lnTo>
                  <a:lnTo>
                    <a:pt x="55" y="47"/>
                  </a:lnTo>
                  <a:lnTo>
                    <a:pt x="59" y="40"/>
                  </a:lnTo>
                  <a:lnTo>
                    <a:pt x="60" y="33"/>
                  </a:lnTo>
                  <a:lnTo>
                    <a:pt x="60" y="24"/>
                  </a:lnTo>
                  <a:lnTo>
                    <a:pt x="59" y="17"/>
                  </a:lnTo>
                  <a:lnTo>
                    <a:pt x="55" y="10"/>
                  </a:lnTo>
                  <a:lnTo>
                    <a:pt x="48" y="5"/>
                  </a:lnTo>
                  <a:lnTo>
                    <a:pt x="41" y="1"/>
                  </a:lnTo>
                  <a:lnTo>
                    <a:pt x="34" y="0"/>
                  </a:lnTo>
                  <a:lnTo>
                    <a:pt x="27" y="0"/>
                  </a:lnTo>
                  <a:lnTo>
                    <a:pt x="20" y="1"/>
                  </a:lnTo>
                  <a:lnTo>
                    <a:pt x="13" y="5"/>
                  </a:lnTo>
                  <a:lnTo>
                    <a:pt x="7" y="10"/>
                  </a:lnTo>
                  <a:lnTo>
                    <a:pt x="2" y="17"/>
                  </a:lnTo>
                  <a:lnTo>
                    <a:pt x="0" y="24"/>
                  </a:lnTo>
                  <a:lnTo>
                    <a:pt x="0" y="33"/>
                  </a:lnTo>
                  <a:lnTo>
                    <a:pt x="2" y="40"/>
                  </a:lnTo>
                  <a:lnTo>
                    <a:pt x="7" y="47"/>
                  </a:lnTo>
                  <a:lnTo>
                    <a:pt x="13" y="52"/>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89" name="Freeform 462"/>
            <p:cNvSpPr>
              <a:spLocks/>
            </p:cNvSpPr>
            <p:nvPr/>
          </p:nvSpPr>
          <p:spPr bwMode="auto">
            <a:xfrm>
              <a:off x="7523163" y="3621088"/>
              <a:ext cx="77787" cy="84137"/>
            </a:xfrm>
            <a:custGeom>
              <a:avLst/>
              <a:gdLst>
                <a:gd name="T0" fmla="*/ 33 w 61"/>
                <a:gd name="T1" fmla="*/ 60 h 61"/>
                <a:gd name="T2" fmla="*/ 40 w 61"/>
                <a:gd name="T3" fmla="*/ 57 h 61"/>
                <a:gd name="T4" fmla="*/ 48 w 61"/>
                <a:gd name="T5" fmla="*/ 53 h 61"/>
                <a:gd name="T6" fmla="*/ 55 w 61"/>
                <a:gd name="T7" fmla="*/ 48 h 61"/>
                <a:gd name="T8" fmla="*/ 58 w 61"/>
                <a:gd name="T9" fmla="*/ 41 h 61"/>
                <a:gd name="T10" fmla="*/ 60 w 61"/>
                <a:gd name="T11" fmla="*/ 34 h 61"/>
                <a:gd name="T12" fmla="*/ 60 w 61"/>
                <a:gd name="T13" fmla="*/ 25 h 61"/>
                <a:gd name="T14" fmla="*/ 58 w 61"/>
                <a:gd name="T15" fmla="*/ 18 h 61"/>
                <a:gd name="T16" fmla="*/ 55 w 61"/>
                <a:gd name="T17" fmla="*/ 11 h 61"/>
                <a:gd name="T18" fmla="*/ 48 w 61"/>
                <a:gd name="T19" fmla="*/ 5 h 61"/>
                <a:gd name="T20" fmla="*/ 40 w 61"/>
                <a:gd name="T21" fmla="*/ 2 h 61"/>
                <a:gd name="T22" fmla="*/ 33 w 61"/>
                <a:gd name="T23" fmla="*/ 0 h 61"/>
                <a:gd name="T24" fmla="*/ 26 w 61"/>
                <a:gd name="T25" fmla="*/ 0 h 61"/>
                <a:gd name="T26" fmla="*/ 19 w 61"/>
                <a:gd name="T27" fmla="*/ 2 h 61"/>
                <a:gd name="T28" fmla="*/ 12 w 61"/>
                <a:gd name="T29" fmla="*/ 5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2 w 61"/>
                <a:gd name="T43" fmla="*/ 53 h 61"/>
                <a:gd name="T44" fmla="*/ 19 w 61"/>
                <a:gd name="T45" fmla="*/ 57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7"/>
                  </a:lnTo>
                  <a:lnTo>
                    <a:pt x="48" y="53"/>
                  </a:lnTo>
                  <a:lnTo>
                    <a:pt x="55" y="48"/>
                  </a:lnTo>
                  <a:lnTo>
                    <a:pt x="58" y="41"/>
                  </a:lnTo>
                  <a:lnTo>
                    <a:pt x="60" y="34"/>
                  </a:lnTo>
                  <a:lnTo>
                    <a:pt x="60" y="25"/>
                  </a:lnTo>
                  <a:lnTo>
                    <a:pt x="58" y="18"/>
                  </a:lnTo>
                  <a:lnTo>
                    <a:pt x="55" y="11"/>
                  </a:lnTo>
                  <a:lnTo>
                    <a:pt x="48" y="5"/>
                  </a:lnTo>
                  <a:lnTo>
                    <a:pt x="40" y="2"/>
                  </a:lnTo>
                  <a:lnTo>
                    <a:pt x="33" y="0"/>
                  </a:lnTo>
                  <a:lnTo>
                    <a:pt x="26" y="0"/>
                  </a:lnTo>
                  <a:lnTo>
                    <a:pt x="19" y="2"/>
                  </a:lnTo>
                  <a:lnTo>
                    <a:pt x="12" y="5"/>
                  </a:lnTo>
                  <a:lnTo>
                    <a:pt x="7" y="11"/>
                  </a:lnTo>
                  <a:lnTo>
                    <a:pt x="2" y="18"/>
                  </a:lnTo>
                  <a:lnTo>
                    <a:pt x="0" y="25"/>
                  </a:lnTo>
                  <a:lnTo>
                    <a:pt x="0" y="34"/>
                  </a:lnTo>
                  <a:lnTo>
                    <a:pt x="2" y="41"/>
                  </a:lnTo>
                  <a:lnTo>
                    <a:pt x="7" y="48"/>
                  </a:lnTo>
                  <a:lnTo>
                    <a:pt x="12" y="53"/>
                  </a:lnTo>
                  <a:lnTo>
                    <a:pt x="19" y="57"/>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0" name="Freeform 463"/>
            <p:cNvSpPr>
              <a:spLocks/>
            </p:cNvSpPr>
            <p:nvPr/>
          </p:nvSpPr>
          <p:spPr bwMode="auto">
            <a:xfrm>
              <a:off x="7523163" y="3621088"/>
              <a:ext cx="77787" cy="84137"/>
            </a:xfrm>
            <a:custGeom>
              <a:avLst/>
              <a:gdLst>
                <a:gd name="T0" fmla="*/ 33 w 61"/>
                <a:gd name="T1" fmla="*/ 60 h 61"/>
                <a:gd name="T2" fmla="*/ 40 w 61"/>
                <a:gd name="T3" fmla="*/ 57 h 61"/>
                <a:gd name="T4" fmla="*/ 48 w 61"/>
                <a:gd name="T5" fmla="*/ 53 h 61"/>
                <a:gd name="T6" fmla="*/ 55 w 61"/>
                <a:gd name="T7" fmla="*/ 48 h 61"/>
                <a:gd name="T8" fmla="*/ 58 w 61"/>
                <a:gd name="T9" fmla="*/ 41 h 61"/>
                <a:gd name="T10" fmla="*/ 60 w 61"/>
                <a:gd name="T11" fmla="*/ 34 h 61"/>
                <a:gd name="T12" fmla="*/ 60 w 61"/>
                <a:gd name="T13" fmla="*/ 25 h 61"/>
                <a:gd name="T14" fmla="*/ 58 w 61"/>
                <a:gd name="T15" fmla="*/ 18 h 61"/>
                <a:gd name="T16" fmla="*/ 55 w 61"/>
                <a:gd name="T17" fmla="*/ 11 h 61"/>
                <a:gd name="T18" fmla="*/ 48 w 61"/>
                <a:gd name="T19" fmla="*/ 5 h 61"/>
                <a:gd name="T20" fmla="*/ 40 w 61"/>
                <a:gd name="T21" fmla="*/ 2 h 61"/>
                <a:gd name="T22" fmla="*/ 33 w 61"/>
                <a:gd name="T23" fmla="*/ 0 h 61"/>
                <a:gd name="T24" fmla="*/ 26 w 61"/>
                <a:gd name="T25" fmla="*/ 0 h 61"/>
                <a:gd name="T26" fmla="*/ 19 w 61"/>
                <a:gd name="T27" fmla="*/ 2 h 61"/>
                <a:gd name="T28" fmla="*/ 12 w 61"/>
                <a:gd name="T29" fmla="*/ 5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2 w 61"/>
                <a:gd name="T43" fmla="*/ 53 h 61"/>
                <a:gd name="T44" fmla="*/ 19 w 61"/>
                <a:gd name="T45" fmla="*/ 57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7"/>
                  </a:lnTo>
                  <a:lnTo>
                    <a:pt x="48" y="53"/>
                  </a:lnTo>
                  <a:lnTo>
                    <a:pt x="55" y="48"/>
                  </a:lnTo>
                  <a:lnTo>
                    <a:pt x="58" y="41"/>
                  </a:lnTo>
                  <a:lnTo>
                    <a:pt x="60" y="34"/>
                  </a:lnTo>
                  <a:lnTo>
                    <a:pt x="60" y="25"/>
                  </a:lnTo>
                  <a:lnTo>
                    <a:pt x="58" y="18"/>
                  </a:lnTo>
                  <a:lnTo>
                    <a:pt x="55" y="11"/>
                  </a:lnTo>
                  <a:lnTo>
                    <a:pt x="48" y="5"/>
                  </a:lnTo>
                  <a:lnTo>
                    <a:pt x="40" y="2"/>
                  </a:lnTo>
                  <a:lnTo>
                    <a:pt x="33" y="0"/>
                  </a:lnTo>
                  <a:lnTo>
                    <a:pt x="26" y="0"/>
                  </a:lnTo>
                  <a:lnTo>
                    <a:pt x="19" y="2"/>
                  </a:lnTo>
                  <a:lnTo>
                    <a:pt x="12" y="5"/>
                  </a:lnTo>
                  <a:lnTo>
                    <a:pt x="7" y="11"/>
                  </a:lnTo>
                  <a:lnTo>
                    <a:pt x="2" y="18"/>
                  </a:lnTo>
                  <a:lnTo>
                    <a:pt x="0" y="25"/>
                  </a:lnTo>
                  <a:lnTo>
                    <a:pt x="0" y="34"/>
                  </a:lnTo>
                  <a:lnTo>
                    <a:pt x="2" y="41"/>
                  </a:lnTo>
                  <a:lnTo>
                    <a:pt x="7" y="48"/>
                  </a:lnTo>
                  <a:lnTo>
                    <a:pt x="12" y="53"/>
                  </a:lnTo>
                  <a:lnTo>
                    <a:pt x="19" y="57"/>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1" name="Freeform 464"/>
            <p:cNvSpPr>
              <a:spLocks/>
            </p:cNvSpPr>
            <p:nvPr/>
          </p:nvSpPr>
          <p:spPr bwMode="auto">
            <a:xfrm>
              <a:off x="7613650" y="3228975"/>
              <a:ext cx="77787" cy="84137"/>
            </a:xfrm>
            <a:custGeom>
              <a:avLst/>
              <a:gdLst>
                <a:gd name="T0" fmla="*/ 34 w 61"/>
                <a:gd name="T1" fmla="*/ 60 h 61"/>
                <a:gd name="T2" fmla="*/ 41 w 61"/>
                <a:gd name="T3" fmla="*/ 58 h 61"/>
                <a:gd name="T4" fmla="*/ 48 w 61"/>
                <a:gd name="T5" fmla="*/ 55 h 61"/>
                <a:gd name="T6" fmla="*/ 55 w 61"/>
                <a:gd name="T7" fmla="*/ 49 h 61"/>
                <a:gd name="T8" fmla="*/ 59 w 61"/>
                <a:gd name="T9" fmla="*/ 42 h 61"/>
                <a:gd name="T10" fmla="*/ 60 w 61"/>
                <a:gd name="T11" fmla="*/ 35 h 61"/>
                <a:gd name="T12" fmla="*/ 60 w 61"/>
                <a:gd name="T13" fmla="*/ 26 h 61"/>
                <a:gd name="T14" fmla="*/ 59 w 61"/>
                <a:gd name="T15" fmla="*/ 19 h 61"/>
                <a:gd name="T16" fmla="*/ 55 w 61"/>
                <a:gd name="T17" fmla="*/ 12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2 h 61"/>
                <a:gd name="T32" fmla="*/ 2 w 61"/>
                <a:gd name="T33" fmla="*/ 19 h 61"/>
                <a:gd name="T34" fmla="*/ 0 w 61"/>
                <a:gd name="T35" fmla="*/ 26 h 61"/>
                <a:gd name="T36" fmla="*/ 0 w 61"/>
                <a:gd name="T37" fmla="*/ 35 h 61"/>
                <a:gd name="T38" fmla="*/ 2 w 61"/>
                <a:gd name="T39" fmla="*/ 42 h 61"/>
                <a:gd name="T40" fmla="*/ 7 w 61"/>
                <a:gd name="T41" fmla="*/ 49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9"/>
                  </a:lnTo>
                  <a:lnTo>
                    <a:pt x="59" y="42"/>
                  </a:lnTo>
                  <a:lnTo>
                    <a:pt x="60" y="35"/>
                  </a:lnTo>
                  <a:lnTo>
                    <a:pt x="60" y="26"/>
                  </a:lnTo>
                  <a:lnTo>
                    <a:pt x="59" y="19"/>
                  </a:lnTo>
                  <a:lnTo>
                    <a:pt x="55" y="12"/>
                  </a:lnTo>
                  <a:lnTo>
                    <a:pt x="48" y="7"/>
                  </a:lnTo>
                  <a:lnTo>
                    <a:pt x="41" y="4"/>
                  </a:lnTo>
                  <a:lnTo>
                    <a:pt x="34" y="0"/>
                  </a:lnTo>
                  <a:lnTo>
                    <a:pt x="27" y="0"/>
                  </a:lnTo>
                  <a:lnTo>
                    <a:pt x="20" y="4"/>
                  </a:lnTo>
                  <a:lnTo>
                    <a:pt x="13" y="7"/>
                  </a:lnTo>
                  <a:lnTo>
                    <a:pt x="7" y="12"/>
                  </a:lnTo>
                  <a:lnTo>
                    <a:pt x="2" y="19"/>
                  </a:lnTo>
                  <a:lnTo>
                    <a:pt x="0" y="26"/>
                  </a:lnTo>
                  <a:lnTo>
                    <a:pt x="0" y="35"/>
                  </a:lnTo>
                  <a:lnTo>
                    <a:pt x="2" y="42"/>
                  </a:lnTo>
                  <a:lnTo>
                    <a:pt x="7" y="49"/>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2" name="Freeform 465"/>
            <p:cNvSpPr>
              <a:spLocks/>
            </p:cNvSpPr>
            <p:nvPr/>
          </p:nvSpPr>
          <p:spPr bwMode="auto">
            <a:xfrm>
              <a:off x="7613650" y="3228975"/>
              <a:ext cx="77787" cy="84137"/>
            </a:xfrm>
            <a:custGeom>
              <a:avLst/>
              <a:gdLst>
                <a:gd name="T0" fmla="*/ 34 w 61"/>
                <a:gd name="T1" fmla="*/ 60 h 61"/>
                <a:gd name="T2" fmla="*/ 41 w 61"/>
                <a:gd name="T3" fmla="*/ 58 h 61"/>
                <a:gd name="T4" fmla="*/ 48 w 61"/>
                <a:gd name="T5" fmla="*/ 55 h 61"/>
                <a:gd name="T6" fmla="*/ 55 w 61"/>
                <a:gd name="T7" fmla="*/ 49 h 61"/>
                <a:gd name="T8" fmla="*/ 59 w 61"/>
                <a:gd name="T9" fmla="*/ 42 h 61"/>
                <a:gd name="T10" fmla="*/ 60 w 61"/>
                <a:gd name="T11" fmla="*/ 35 h 61"/>
                <a:gd name="T12" fmla="*/ 60 w 61"/>
                <a:gd name="T13" fmla="*/ 26 h 61"/>
                <a:gd name="T14" fmla="*/ 59 w 61"/>
                <a:gd name="T15" fmla="*/ 19 h 61"/>
                <a:gd name="T16" fmla="*/ 55 w 61"/>
                <a:gd name="T17" fmla="*/ 12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2 h 61"/>
                <a:gd name="T32" fmla="*/ 2 w 61"/>
                <a:gd name="T33" fmla="*/ 19 h 61"/>
                <a:gd name="T34" fmla="*/ 0 w 61"/>
                <a:gd name="T35" fmla="*/ 26 h 61"/>
                <a:gd name="T36" fmla="*/ 0 w 61"/>
                <a:gd name="T37" fmla="*/ 35 h 61"/>
                <a:gd name="T38" fmla="*/ 2 w 61"/>
                <a:gd name="T39" fmla="*/ 42 h 61"/>
                <a:gd name="T40" fmla="*/ 7 w 61"/>
                <a:gd name="T41" fmla="*/ 49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9"/>
                  </a:lnTo>
                  <a:lnTo>
                    <a:pt x="59" y="42"/>
                  </a:lnTo>
                  <a:lnTo>
                    <a:pt x="60" y="35"/>
                  </a:lnTo>
                  <a:lnTo>
                    <a:pt x="60" y="26"/>
                  </a:lnTo>
                  <a:lnTo>
                    <a:pt x="59" y="19"/>
                  </a:lnTo>
                  <a:lnTo>
                    <a:pt x="55" y="12"/>
                  </a:lnTo>
                  <a:lnTo>
                    <a:pt x="48" y="7"/>
                  </a:lnTo>
                  <a:lnTo>
                    <a:pt x="41" y="4"/>
                  </a:lnTo>
                  <a:lnTo>
                    <a:pt x="34" y="0"/>
                  </a:lnTo>
                  <a:lnTo>
                    <a:pt x="27" y="0"/>
                  </a:lnTo>
                  <a:lnTo>
                    <a:pt x="20" y="4"/>
                  </a:lnTo>
                  <a:lnTo>
                    <a:pt x="13" y="7"/>
                  </a:lnTo>
                  <a:lnTo>
                    <a:pt x="7" y="12"/>
                  </a:lnTo>
                  <a:lnTo>
                    <a:pt x="2" y="19"/>
                  </a:lnTo>
                  <a:lnTo>
                    <a:pt x="0" y="26"/>
                  </a:lnTo>
                  <a:lnTo>
                    <a:pt x="0" y="35"/>
                  </a:lnTo>
                  <a:lnTo>
                    <a:pt x="2" y="42"/>
                  </a:lnTo>
                  <a:lnTo>
                    <a:pt x="7" y="49"/>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3" name="Freeform 466"/>
            <p:cNvSpPr>
              <a:spLocks/>
            </p:cNvSpPr>
            <p:nvPr/>
          </p:nvSpPr>
          <p:spPr bwMode="auto">
            <a:xfrm>
              <a:off x="7431088" y="3213100"/>
              <a:ext cx="77787" cy="84137"/>
            </a:xfrm>
            <a:custGeom>
              <a:avLst/>
              <a:gdLst>
                <a:gd name="T0" fmla="*/ 34 w 61"/>
                <a:gd name="T1" fmla="*/ 60 h 61"/>
                <a:gd name="T2" fmla="*/ 41 w 61"/>
                <a:gd name="T3" fmla="*/ 57 h 61"/>
                <a:gd name="T4" fmla="*/ 48 w 61"/>
                <a:gd name="T5" fmla="*/ 53 h 61"/>
                <a:gd name="T6" fmla="*/ 55 w 61"/>
                <a:gd name="T7" fmla="*/ 48 h 61"/>
                <a:gd name="T8" fmla="*/ 59 w 61"/>
                <a:gd name="T9" fmla="*/ 41 h 61"/>
                <a:gd name="T10" fmla="*/ 60 w 61"/>
                <a:gd name="T11" fmla="*/ 34 h 61"/>
                <a:gd name="T12" fmla="*/ 60 w 61"/>
                <a:gd name="T13" fmla="*/ 25 h 61"/>
                <a:gd name="T14" fmla="*/ 59 w 61"/>
                <a:gd name="T15" fmla="*/ 18 h 61"/>
                <a:gd name="T16" fmla="*/ 55 w 61"/>
                <a:gd name="T17" fmla="*/ 11 h 61"/>
                <a:gd name="T18" fmla="*/ 48 w 61"/>
                <a:gd name="T19" fmla="*/ 6 h 61"/>
                <a:gd name="T20" fmla="*/ 41 w 61"/>
                <a:gd name="T21" fmla="*/ 2 h 61"/>
                <a:gd name="T22" fmla="*/ 34 w 61"/>
                <a:gd name="T23" fmla="*/ 0 h 61"/>
                <a:gd name="T24" fmla="*/ 27 w 61"/>
                <a:gd name="T25" fmla="*/ 0 h 61"/>
                <a:gd name="T26" fmla="*/ 20 w 61"/>
                <a:gd name="T27" fmla="*/ 2 h 61"/>
                <a:gd name="T28" fmla="*/ 13 w 61"/>
                <a:gd name="T29" fmla="*/ 6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3 w 61"/>
                <a:gd name="T43" fmla="*/ 53 h 61"/>
                <a:gd name="T44" fmla="*/ 20 w 61"/>
                <a:gd name="T45" fmla="*/ 57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7"/>
                  </a:lnTo>
                  <a:lnTo>
                    <a:pt x="48" y="53"/>
                  </a:lnTo>
                  <a:lnTo>
                    <a:pt x="55" y="48"/>
                  </a:lnTo>
                  <a:lnTo>
                    <a:pt x="59" y="41"/>
                  </a:lnTo>
                  <a:lnTo>
                    <a:pt x="60" y="34"/>
                  </a:lnTo>
                  <a:lnTo>
                    <a:pt x="60" y="25"/>
                  </a:lnTo>
                  <a:lnTo>
                    <a:pt x="59" y="18"/>
                  </a:lnTo>
                  <a:lnTo>
                    <a:pt x="55" y="11"/>
                  </a:lnTo>
                  <a:lnTo>
                    <a:pt x="48" y="6"/>
                  </a:lnTo>
                  <a:lnTo>
                    <a:pt x="41" y="2"/>
                  </a:lnTo>
                  <a:lnTo>
                    <a:pt x="34" y="0"/>
                  </a:lnTo>
                  <a:lnTo>
                    <a:pt x="27" y="0"/>
                  </a:lnTo>
                  <a:lnTo>
                    <a:pt x="20" y="2"/>
                  </a:lnTo>
                  <a:lnTo>
                    <a:pt x="13" y="6"/>
                  </a:lnTo>
                  <a:lnTo>
                    <a:pt x="7" y="11"/>
                  </a:lnTo>
                  <a:lnTo>
                    <a:pt x="2" y="18"/>
                  </a:lnTo>
                  <a:lnTo>
                    <a:pt x="0" y="25"/>
                  </a:lnTo>
                  <a:lnTo>
                    <a:pt x="0" y="34"/>
                  </a:lnTo>
                  <a:lnTo>
                    <a:pt x="2" y="41"/>
                  </a:lnTo>
                  <a:lnTo>
                    <a:pt x="7" y="48"/>
                  </a:lnTo>
                  <a:lnTo>
                    <a:pt x="13" y="53"/>
                  </a:lnTo>
                  <a:lnTo>
                    <a:pt x="20" y="57"/>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4" name="Freeform 467"/>
            <p:cNvSpPr>
              <a:spLocks/>
            </p:cNvSpPr>
            <p:nvPr/>
          </p:nvSpPr>
          <p:spPr bwMode="auto">
            <a:xfrm>
              <a:off x="7431088" y="3213100"/>
              <a:ext cx="77787" cy="84137"/>
            </a:xfrm>
            <a:custGeom>
              <a:avLst/>
              <a:gdLst>
                <a:gd name="T0" fmla="*/ 34 w 61"/>
                <a:gd name="T1" fmla="*/ 60 h 61"/>
                <a:gd name="T2" fmla="*/ 41 w 61"/>
                <a:gd name="T3" fmla="*/ 57 h 61"/>
                <a:gd name="T4" fmla="*/ 48 w 61"/>
                <a:gd name="T5" fmla="*/ 53 h 61"/>
                <a:gd name="T6" fmla="*/ 55 w 61"/>
                <a:gd name="T7" fmla="*/ 48 h 61"/>
                <a:gd name="T8" fmla="*/ 59 w 61"/>
                <a:gd name="T9" fmla="*/ 41 h 61"/>
                <a:gd name="T10" fmla="*/ 60 w 61"/>
                <a:gd name="T11" fmla="*/ 34 h 61"/>
                <a:gd name="T12" fmla="*/ 60 w 61"/>
                <a:gd name="T13" fmla="*/ 25 h 61"/>
                <a:gd name="T14" fmla="*/ 59 w 61"/>
                <a:gd name="T15" fmla="*/ 18 h 61"/>
                <a:gd name="T16" fmla="*/ 55 w 61"/>
                <a:gd name="T17" fmla="*/ 11 h 61"/>
                <a:gd name="T18" fmla="*/ 48 w 61"/>
                <a:gd name="T19" fmla="*/ 6 h 61"/>
                <a:gd name="T20" fmla="*/ 41 w 61"/>
                <a:gd name="T21" fmla="*/ 2 h 61"/>
                <a:gd name="T22" fmla="*/ 34 w 61"/>
                <a:gd name="T23" fmla="*/ 0 h 61"/>
                <a:gd name="T24" fmla="*/ 27 w 61"/>
                <a:gd name="T25" fmla="*/ 0 h 61"/>
                <a:gd name="T26" fmla="*/ 20 w 61"/>
                <a:gd name="T27" fmla="*/ 2 h 61"/>
                <a:gd name="T28" fmla="*/ 13 w 61"/>
                <a:gd name="T29" fmla="*/ 6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3 w 61"/>
                <a:gd name="T43" fmla="*/ 53 h 61"/>
                <a:gd name="T44" fmla="*/ 20 w 61"/>
                <a:gd name="T45" fmla="*/ 57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7"/>
                  </a:lnTo>
                  <a:lnTo>
                    <a:pt x="48" y="53"/>
                  </a:lnTo>
                  <a:lnTo>
                    <a:pt x="55" y="48"/>
                  </a:lnTo>
                  <a:lnTo>
                    <a:pt x="59" y="41"/>
                  </a:lnTo>
                  <a:lnTo>
                    <a:pt x="60" y="34"/>
                  </a:lnTo>
                  <a:lnTo>
                    <a:pt x="60" y="25"/>
                  </a:lnTo>
                  <a:lnTo>
                    <a:pt x="59" y="18"/>
                  </a:lnTo>
                  <a:lnTo>
                    <a:pt x="55" y="11"/>
                  </a:lnTo>
                  <a:lnTo>
                    <a:pt x="48" y="6"/>
                  </a:lnTo>
                  <a:lnTo>
                    <a:pt x="41" y="2"/>
                  </a:lnTo>
                  <a:lnTo>
                    <a:pt x="34" y="0"/>
                  </a:lnTo>
                  <a:lnTo>
                    <a:pt x="27" y="0"/>
                  </a:lnTo>
                  <a:lnTo>
                    <a:pt x="20" y="2"/>
                  </a:lnTo>
                  <a:lnTo>
                    <a:pt x="13" y="6"/>
                  </a:lnTo>
                  <a:lnTo>
                    <a:pt x="7" y="11"/>
                  </a:lnTo>
                  <a:lnTo>
                    <a:pt x="2" y="18"/>
                  </a:lnTo>
                  <a:lnTo>
                    <a:pt x="0" y="25"/>
                  </a:lnTo>
                  <a:lnTo>
                    <a:pt x="0" y="34"/>
                  </a:lnTo>
                  <a:lnTo>
                    <a:pt x="2" y="41"/>
                  </a:lnTo>
                  <a:lnTo>
                    <a:pt x="7" y="48"/>
                  </a:lnTo>
                  <a:lnTo>
                    <a:pt x="13" y="53"/>
                  </a:lnTo>
                  <a:lnTo>
                    <a:pt x="20" y="57"/>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5" name="Freeform 468"/>
            <p:cNvSpPr>
              <a:spLocks/>
            </p:cNvSpPr>
            <p:nvPr/>
          </p:nvSpPr>
          <p:spPr bwMode="auto">
            <a:xfrm>
              <a:off x="7705725" y="3213100"/>
              <a:ext cx="79375" cy="84137"/>
            </a:xfrm>
            <a:custGeom>
              <a:avLst/>
              <a:gdLst>
                <a:gd name="T0" fmla="*/ 33 w 61"/>
                <a:gd name="T1" fmla="*/ 60 h 61"/>
                <a:gd name="T2" fmla="*/ 41 w 61"/>
                <a:gd name="T3" fmla="*/ 57 h 61"/>
                <a:gd name="T4" fmla="*/ 48 w 61"/>
                <a:gd name="T5" fmla="*/ 53 h 61"/>
                <a:gd name="T6" fmla="*/ 55 w 61"/>
                <a:gd name="T7" fmla="*/ 48 h 61"/>
                <a:gd name="T8" fmla="*/ 58 w 61"/>
                <a:gd name="T9" fmla="*/ 41 h 61"/>
                <a:gd name="T10" fmla="*/ 60 w 61"/>
                <a:gd name="T11" fmla="*/ 34 h 61"/>
                <a:gd name="T12" fmla="*/ 60 w 61"/>
                <a:gd name="T13" fmla="*/ 25 h 61"/>
                <a:gd name="T14" fmla="*/ 58 w 61"/>
                <a:gd name="T15" fmla="*/ 18 h 61"/>
                <a:gd name="T16" fmla="*/ 55 w 61"/>
                <a:gd name="T17" fmla="*/ 11 h 61"/>
                <a:gd name="T18" fmla="*/ 48 w 61"/>
                <a:gd name="T19" fmla="*/ 6 h 61"/>
                <a:gd name="T20" fmla="*/ 41 w 61"/>
                <a:gd name="T21" fmla="*/ 2 h 61"/>
                <a:gd name="T22" fmla="*/ 33 w 61"/>
                <a:gd name="T23" fmla="*/ 0 h 61"/>
                <a:gd name="T24" fmla="*/ 26 w 61"/>
                <a:gd name="T25" fmla="*/ 0 h 61"/>
                <a:gd name="T26" fmla="*/ 19 w 61"/>
                <a:gd name="T27" fmla="*/ 2 h 61"/>
                <a:gd name="T28" fmla="*/ 12 w 61"/>
                <a:gd name="T29" fmla="*/ 6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2 w 61"/>
                <a:gd name="T43" fmla="*/ 53 h 61"/>
                <a:gd name="T44" fmla="*/ 19 w 61"/>
                <a:gd name="T45" fmla="*/ 57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1" y="57"/>
                  </a:lnTo>
                  <a:lnTo>
                    <a:pt x="48" y="53"/>
                  </a:lnTo>
                  <a:lnTo>
                    <a:pt x="55" y="48"/>
                  </a:lnTo>
                  <a:lnTo>
                    <a:pt x="58" y="41"/>
                  </a:lnTo>
                  <a:lnTo>
                    <a:pt x="60" y="34"/>
                  </a:lnTo>
                  <a:lnTo>
                    <a:pt x="60" y="25"/>
                  </a:lnTo>
                  <a:lnTo>
                    <a:pt x="58" y="18"/>
                  </a:lnTo>
                  <a:lnTo>
                    <a:pt x="55" y="11"/>
                  </a:lnTo>
                  <a:lnTo>
                    <a:pt x="48" y="6"/>
                  </a:lnTo>
                  <a:lnTo>
                    <a:pt x="41" y="2"/>
                  </a:lnTo>
                  <a:lnTo>
                    <a:pt x="33" y="0"/>
                  </a:lnTo>
                  <a:lnTo>
                    <a:pt x="26" y="0"/>
                  </a:lnTo>
                  <a:lnTo>
                    <a:pt x="19" y="2"/>
                  </a:lnTo>
                  <a:lnTo>
                    <a:pt x="12" y="6"/>
                  </a:lnTo>
                  <a:lnTo>
                    <a:pt x="7" y="11"/>
                  </a:lnTo>
                  <a:lnTo>
                    <a:pt x="2" y="18"/>
                  </a:lnTo>
                  <a:lnTo>
                    <a:pt x="0" y="25"/>
                  </a:lnTo>
                  <a:lnTo>
                    <a:pt x="0" y="34"/>
                  </a:lnTo>
                  <a:lnTo>
                    <a:pt x="2" y="41"/>
                  </a:lnTo>
                  <a:lnTo>
                    <a:pt x="7" y="48"/>
                  </a:lnTo>
                  <a:lnTo>
                    <a:pt x="12" y="53"/>
                  </a:lnTo>
                  <a:lnTo>
                    <a:pt x="19" y="57"/>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6" name="Freeform 469"/>
            <p:cNvSpPr>
              <a:spLocks/>
            </p:cNvSpPr>
            <p:nvPr/>
          </p:nvSpPr>
          <p:spPr bwMode="auto">
            <a:xfrm>
              <a:off x="7705725" y="3213100"/>
              <a:ext cx="79375" cy="84137"/>
            </a:xfrm>
            <a:custGeom>
              <a:avLst/>
              <a:gdLst>
                <a:gd name="T0" fmla="*/ 33 w 61"/>
                <a:gd name="T1" fmla="*/ 60 h 61"/>
                <a:gd name="T2" fmla="*/ 41 w 61"/>
                <a:gd name="T3" fmla="*/ 57 h 61"/>
                <a:gd name="T4" fmla="*/ 48 w 61"/>
                <a:gd name="T5" fmla="*/ 53 h 61"/>
                <a:gd name="T6" fmla="*/ 55 w 61"/>
                <a:gd name="T7" fmla="*/ 48 h 61"/>
                <a:gd name="T8" fmla="*/ 58 w 61"/>
                <a:gd name="T9" fmla="*/ 41 h 61"/>
                <a:gd name="T10" fmla="*/ 60 w 61"/>
                <a:gd name="T11" fmla="*/ 34 h 61"/>
                <a:gd name="T12" fmla="*/ 60 w 61"/>
                <a:gd name="T13" fmla="*/ 25 h 61"/>
                <a:gd name="T14" fmla="*/ 58 w 61"/>
                <a:gd name="T15" fmla="*/ 18 h 61"/>
                <a:gd name="T16" fmla="*/ 55 w 61"/>
                <a:gd name="T17" fmla="*/ 11 h 61"/>
                <a:gd name="T18" fmla="*/ 48 w 61"/>
                <a:gd name="T19" fmla="*/ 6 h 61"/>
                <a:gd name="T20" fmla="*/ 41 w 61"/>
                <a:gd name="T21" fmla="*/ 2 h 61"/>
                <a:gd name="T22" fmla="*/ 33 w 61"/>
                <a:gd name="T23" fmla="*/ 0 h 61"/>
                <a:gd name="T24" fmla="*/ 26 w 61"/>
                <a:gd name="T25" fmla="*/ 0 h 61"/>
                <a:gd name="T26" fmla="*/ 19 w 61"/>
                <a:gd name="T27" fmla="*/ 2 h 61"/>
                <a:gd name="T28" fmla="*/ 12 w 61"/>
                <a:gd name="T29" fmla="*/ 6 h 61"/>
                <a:gd name="T30" fmla="*/ 7 w 61"/>
                <a:gd name="T31" fmla="*/ 11 h 61"/>
                <a:gd name="T32" fmla="*/ 2 w 61"/>
                <a:gd name="T33" fmla="*/ 18 h 61"/>
                <a:gd name="T34" fmla="*/ 0 w 61"/>
                <a:gd name="T35" fmla="*/ 25 h 61"/>
                <a:gd name="T36" fmla="*/ 0 w 61"/>
                <a:gd name="T37" fmla="*/ 34 h 61"/>
                <a:gd name="T38" fmla="*/ 2 w 61"/>
                <a:gd name="T39" fmla="*/ 41 h 61"/>
                <a:gd name="T40" fmla="*/ 7 w 61"/>
                <a:gd name="T41" fmla="*/ 48 h 61"/>
                <a:gd name="T42" fmla="*/ 12 w 61"/>
                <a:gd name="T43" fmla="*/ 53 h 61"/>
                <a:gd name="T44" fmla="*/ 19 w 61"/>
                <a:gd name="T45" fmla="*/ 57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1" y="57"/>
                  </a:lnTo>
                  <a:lnTo>
                    <a:pt x="48" y="53"/>
                  </a:lnTo>
                  <a:lnTo>
                    <a:pt x="55" y="48"/>
                  </a:lnTo>
                  <a:lnTo>
                    <a:pt x="58" y="41"/>
                  </a:lnTo>
                  <a:lnTo>
                    <a:pt x="60" y="34"/>
                  </a:lnTo>
                  <a:lnTo>
                    <a:pt x="60" y="25"/>
                  </a:lnTo>
                  <a:lnTo>
                    <a:pt x="58" y="18"/>
                  </a:lnTo>
                  <a:lnTo>
                    <a:pt x="55" y="11"/>
                  </a:lnTo>
                  <a:lnTo>
                    <a:pt x="48" y="6"/>
                  </a:lnTo>
                  <a:lnTo>
                    <a:pt x="41" y="2"/>
                  </a:lnTo>
                  <a:lnTo>
                    <a:pt x="33" y="0"/>
                  </a:lnTo>
                  <a:lnTo>
                    <a:pt x="26" y="0"/>
                  </a:lnTo>
                  <a:lnTo>
                    <a:pt x="19" y="2"/>
                  </a:lnTo>
                  <a:lnTo>
                    <a:pt x="12" y="6"/>
                  </a:lnTo>
                  <a:lnTo>
                    <a:pt x="7" y="11"/>
                  </a:lnTo>
                  <a:lnTo>
                    <a:pt x="2" y="18"/>
                  </a:lnTo>
                  <a:lnTo>
                    <a:pt x="0" y="25"/>
                  </a:lnTo>
                  <a:lnTo>
                    <a:pt x="0" y="34"/>
                  </a:lnTo>
                  <a:lnTo>
                    <a:pt x="2" y="41"/>
                  </a:lnTo>
                  <a:lnTo>
                    <a:pt x="7" y="48"/>
                  </a:lnTo>
                  <a:lnTo>
                    <a:pt x="12" y="53"/>
                  </a:lnTo>
                  <a:lnTo>
                    <a:pt x="19" y="57"/>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7" name="Freeform 470"/>
            <p:cNvSpPr>
              <a:spLocks/>
            </p:cNvSpPr>
            <p:nvPr/>
          </p:nvSpPr>
          <p:spPr bwMode="auto">
            <a:xfrm>
              <a:off x="7523163" y="3200400"/>
              <a:ext cx="77787" cy="85725"/>
            </a:xfrm>
            <a:custGeom>
              <a:avLst/>
              <a:gdLst>
                <a:gd name="T0" fmla="*/ 33 w 61"/>
                <a:gd name="T1" fmla="*/ 60 h 61"/>
                <a:gd name="T2" fmla="*/ 40 w 61"/>
                <a:gd name="T3" fmla="*/ 56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7 h 61"/>
                <a:gd name="T16" fmla="*/ 55 w 61"/>
                <a:gd name="T17" fmla="*/ 10 h 61"/>
                <a:gd name="T18" fmla="*/ 48 w 61"/>
                <a:gd name="T19" fmla="*/ 5 h 61"/>
                <a:gd name="T20" fmla="*/ 40 w 61"/>
                <a:gd name="T21" fmla="*/ 1 h 61"/>
                <a:gd name="T22" fmla="*/ 33 w 61"/>
                <a:gd name="T23" fmla="*/ 0 h 61"/>
                <a:gd name="T24" fmla="*/ 26 w 61"/>
                <a:gd name="T25" fmla="*/ 0 h 61"/>
                <a:gd name="T26" fmla="*/ 19 w 61"/>
                <a:gd name="T27" fmla="*/ 1 h 61"/>
                <a:gd name="T28" fmla="*/ 12 w 61"/>
                <a:gd name="T29" fmla="*/ 5 h 61"/>
                <a:gd name="T30" fmla="*/ 7 w 61"/>
                <a:gd name="T31" fmla="*/ 10 h 61"/>
                <a:gd name="T32" fmla="*/ 2 w 61"/>
                <a:gd name="T33" fmla="*/ 17 h 61"/>
                <a:gd name="T34" fmla="*/ 0 w 61"/>
                <a:gd name="T35" fmla="*/ 26 h 61"/>
                <a:gd name="T36" fmla="*/ 0 w 61"/>
                <a:gd name="T37" fmla="*/ 33 h 61"/>
                <a:gd name="T38" fmla="*/ 2 w 61"/>
                <a:gd name="T39" fmla="*/ 40 h 61"/>
                <a:gd name="T40" fmla="*/ 7 w 61"/>
                <a:gd name="T41" fmla="*/ 47 h 61"/>
                <a:gd name="T42" fmla="*/ 12 w 61"/>
                <a:gd name="T43" fmla="*/ 53 h 61"/>
                <a:gd name="T44" fmla="*/ 19 w 61"/>
                <a:gd name="T45" fmla="*/ 56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6"/>
                  </a:lnTo>
                  <a:lnTo>
                    <a:pt x="48" y="53"/>
                  </a:lnTo>
                  <a:lnTo>
                    <a:pt x="55" y="47"/>
                  </a:lnTo>
                  <a:lnTo>
                    <a:pt x="58" y="40"/>
                  </a:lnTo>
                  <a:lnTo>
                    <a:pt x="60" y="33"/>
                  </a:lnTo>
                  <a:lnTo>
                    <a:pt x="60" y="26"/>
                  </a:lnTo>
                  <a:lnTo>
                    <a:pt x="58" y="17"/>
                  </a:lnTo>
                  <a:lnTo>
                    <a:pt x="55" y="10"/>
                  </a:lnTo>
                  <a:lnTo>
                    <a:pt x="48" y="5"/>
                  </a:lnTo>
                  <a:lnTo>
                    <a:pt x="40" y="1"/>
                  </a:lnTo>
                  <a:lnTo>
                    <a:pt x="33" y="0"/>
                  </a:lnTo>
                  <a:lnTo>
                    <a:pt x="26" y="0"/>
                  </a:lnTo>
                  <a:lnTo>
                    <a:pt x="19" y="1"/>
                  </a:lnTo>
                  <a:lnTo>
                    <a:pt x="12" y="5"/>
                  </a:lnTo>
                  <a:lnTo>
                    <a:pt x="7" y="10"/>
                  </a:lnTo>
                  <a:lnTo>
                    <a:pt x="2" y="17"/>
                  </a:lnTo>
                  <a:lnTo>
                    <a:pt x="0" y="26"/>
                  </a:lnTo>
                  <a:lnTo>
                    <a:pt x="0" y="33"/>
                  </a:lnTo>
                  <a:lnTo>
                    <a:pt x="2" y="40"/>
                  </a:lnTo>
                  <a:lnTo>
                    <a:pt x="7" y="47"/>
                  </a:lnTo>
                  <a:lnTo>
                    <a:pt x="12" y="53"/>
                  </a:lnTo>
                  <a:lnTo>
                    <a:pt x="19" y="56"/>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8" name="Freeform 471"/>
            <p:cNvSpPr>
              <a:spLocks/>
            </p:cNvSpPr>
            <p:nvPr/>
          </p:nvSpPr>
          <p:spPr bwMode="auto">
            <a:xfrm>
              <a:off x="7523163" y="3200400"/>
              <a:ext cx="77787" cy="85725"/>
            </a:xfrm>
            <a:custGeom>
              <a:avLst/>
              <a:gdLst>
                <a:gd name="T0" fmla="*/ 33 w 61"/>
                <a:gd name="T1" fmla="*/ 60 h 61"/>
                <a:gd name="T2" fmla="*/ 40 w 61"/>
                <a:gd name="T3" fmla="*/ 56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7 h 61"/>
                <a:gd name="T16" fmla="*/ 55 w 61"/>
                <a:gd name="T17" fmla="*/ 10 h 61"/>
                <a:gd name="T18" fmla="*/ 48 w 61"/>
                <a:gd name="T19" fmla="*/ 5 h 61"/>
                <a:gd name="T20" fmla="*/ 40 w 61"/>
                <a:gd name="T21" fmla="*/ 1 h 61"/>
                <a:gd name="T22" fmla="*/ 33 w 61"/>
                <a:gd name="T23" fmla="*/ 0 h 61"/>
                <a:gd name="T24" fmla="*/ 26 w 61"/>
                <a:gd name="T25" fmla="*/ 0 h 61"/>
                <a:gd name="T26" fmla="*/ 19 w 61"/>
                <a:gd name="T27" fmla="*/ 1 h 61"/>
                <a:gd name="T28" fmla="*/ 12 w 61"/>
                <a:gd name="T29" fmla="*/ 5 h 61"/>
                <a:gd name="T30" fmla="*/ 7 w 61"/>
                <a:gd name="T31" fmla="*/ 10 h 61"/>
                <a:gd name="T32" fmla="*/ 2 w 61"/>
                <a:gd name="T33" fmla="*/ 17 h 61"/>
                <a:gd name="T34" fmla="*/ 0 w 61"/>
                <a:gd name="T35" fmla="*/ 26 h 61"/>
                <a:gd name="T36" fmla="*/ 0 w 61"/>
                <a:gd name="T37" fmla="*/ 33 h 61"/>
                <a:gd name="T38" fmla="*/ 2 w 61"/>
                <a:gd name="T39" fmla="*/ 40 h 61"/>
                <a:gd name="T40" fmla="*/ 7 w 61"/>
                <a:gd name="T41" fmla="*/ 47 h 61"/>
                <a:gd name="T42" fmla="*/ 12 w 61"/>
                <a:gd name="T43" fmla="*/ 53 h 61"/>
                <a:gd name="T44" fmla="*/ 19 w 61"/>
                <a:gd name="T45" fmla="*/ 56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6"/>
                  </a:lnTo>
                  <a:lnTo>
                    <a:pt x="48" y="53"/>
                  </a:lnTo>
                  <a:lnTo>
                    <a:pt x="55" y="47"/>
                  </a:lnTo>
                  <a:lnTo>
                    <a:pt x="58" y="40"/>
                  </a:lnTo>
                  <a:lnTo>
                    <a:pt x="60" y="33"/>
                  </a:lnTo>
                  <a:lnTo>
                    <a:pt x="60" y="26"/>
                  </a:lnTo>
                  <a:lnTo>
                    <a:pt x="58" y="17"/>
                  </a:lnTo>
                  <a:lnTo>
                    <a:pt x="55" y="10"/>
                  </a:lnTo>
                  <a:lnTo>
                    <a:pt x="48" y="5"/>
                  </a:lnTo>
                  <a:lnTo>
                    <a:pt x="40" y="1"/>
                  </a:lnTo>
                  <a:lnTo>
                    <a:pt x="33" y="0"/>
                  </a:lnTo>
                  <a:lnTo>
                    <a:pt x="26" y="0"/>
                  </a:lnTo>
                  <a:lnTo>
                    <a:pt x="19" y="1"/>
                  </a:lnTo>
                  <a:lnTo>
                    <a:pt x="12" y="5"/>
                  </a:lnTo>
                  <a:lnTo>
                    <a:pt x="7" y="10"/>
                  </a:lnTo>
                  <a:lnTo>
                    <a:pt x="2" y="17"/>
                  </a:lnTo>
                  <a:lnTo>
                    <a:pt x="0" y="26"/>
                  </a:lnTo>
                  <a:lnTo>
                    <a:pt x="0" y="33"/>
                  </a:lnTo>
                  <a:lnTo>
                    <a:pt x="2" y="40"/>
                  </a:lnTo>
                  <a:lnTo>
                    <a:pt x="7" y="47"/>
                  </a:lnTo>
                  <a:lnTo>
                    <a:pt x="12" y="53"/>
                  </a:lnTo>
                  <a:lnTo>
                    <a:pt x="19" y="56"/>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599" name="Freeform 472"/>
            <p:cNvSpPr>
              <a:spLocks/>
            </p:cNvSpPr>
            <p:nvPr/>
          </p:nvSpPr>
          <p:spPr bwMode="auto">
            <a:xfrm>
              <a:off x="7431088" y="3119438"/>
              <a:ext cx="77787" cy="84137"/>
            </a:xfrm>
            <a:custGeom>
              <a:avLst/>
              <a:gdLst>
                <a:gd name="T0" fmla="*/ 34 w 61"/>
                <a:gd name="T1" fmla="*/ 60 h 61"/>
                <a:gd name="T2" fmla="*/ 41 w 61"/>
                <a:gd name="T3" fmla="*/ 56 h 61"/>
                <a:gd name="T4" fmla="*/ 48 w 61"/>
                <a:gd name="T5" fmla="*/ 53 h 61"/>
                <a:gd name="T6" fmla="*/ 55 w 61"/>
                <a:gd name="T7" fmla="*/ 47 h 61"/>
                <a:gd name="T8" fmla="*/ 59 w 61"/>
                <a:gd name="T9" fmla="*/ 40 h 61"/>
                <a:gd name="T10" fmla="*/ 60 w 61"/>
                <a:gd name="T11" fmla="*/ 33 h 61"/>
                <a:gd name="T12" fmla="*/ 60 w 61"/>
                <a:gd name="T13" fmla="*/ 26 h 61"/>
                <a:gd name="T14" fmla="*/ 59 w 61"/>
                <a:gd name="T15" fmla="*/ 17 h 61"/>
                <a:gd name="T16" fmla="*/ 55 w 61"/>
                <a:gd name="T17" fmla="*/ 12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2 h 61"/>
                <a:gd name="T32" fmla="*/ 2 w 61"/>
                <a:gd name="T33" fmla="*/ 17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3"/>
                  </a:lnTo>
                  <a:lnTo>
                    <a:pt x="55" y="47"/>
                  </a:lnTo>
                  <a:lnTo>
                    <a:pt x="59" y="40"/>
                  </a:lnTo>
                  <a:lnTo>
                    <a:pt x="60" y="33"/>
                  </a:lnTo>
                  <a:lnTo>
                    <a:pt x="60" y="26"/>
                  </a:lnTo>
                  <a:lnTo>
                    <a:pt x="59" y="17"/>
                  </a:lnTo>
                  <a:lnTo>
                    <a:pt x="55" y="12"/>
                  </a:lnTo>
                  <a:lnTo>
                    <a:pt x="48" y="5"/>
                  </a:lnTo>
                  <a:lnTo>
                    <a:pt x="41" y="1"/>
                  </a:lnTo>
                  <a:lnTo>
                    <a:pt x="34" y="0"/>
                  </a:lnTo>
                  <a:lnTo>
                    <a:pt x="27" y="0"/>
                  </a:lnTo>
                  <a:lnTo>
                    <a:pt x="20" y="1"/>
                  </a:lnTo>
                  <a:lnTo>
                    <a:pt x="13" y="5"/>
                  </a:lnTo>
                  <a:lnTo>
                    <a:pt x="7" y="12"/>
                  </a:lnTo>
                  <a:lnTo>
                    <a:pt x="2" y="17"/>
                  </a:lnTo>
                  <a:lnTo>
                    <a:pt x="0" y="26"/>
                  </a:lnTo>
                  <a:lnTo>
                    <a:pt x="0" y="33"/>
                  </a:lnTo>
                  <a:lnTo>
                    <a:pt x="2" y="40"/>
                  </a:lnTo>
                  <a:lnTo>
                    <a:pt x="7" y="47"/>
                  </a:lnTo>
                  <a:lnTo>
                    <a:pt x="13" y="53"/>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0" name="Freeform 473"/>
            <p:cNvSpPr>
              <a:spLocks/>
            </p:cNvSpPr>
            <p:nvPr/>
          </p:nvSpPr>
          <p:spPr bwMode="auto">
            <a:xfrm>
              <a:off x="7431088" y="3119438"/>
              <a:ext cx="77787" cy="84137"/>
            </a:xfrm>
            <a:custGeom>
              <a:avLst/>
              <a:gdLst>
                <a:gd name="T0" fmla="*/ 34 w 61"/>
                <a:gd name="T1" fmla="*/ 60 h 61"/>
                <a:gd name="T2" fmla="*/ 41 w 61"/>
                <a:gd name="T3" fmla="*/ 56 h 61"/>
                <a:gd name="T4" fmla="*/ 48 w 61"/>
                <a:gd name="T5" fmla="*/ 53 h 61"/>
                <a:gd name="T6" fmla="*/ 55 w 61"/>
                <a:gd name="T7" fmla="*/ 47 h 61"/>
                <a:gd name="T8" fmla="*/ 59 w 61"/>
                <a:gd name="T9" fmla="*/ 40 h 61"/>
                <a:gd name="T10" fmla="*/ 60 w 61"/>
                <a:gd name="T11" fmla="*/ 33 h 61"/>
                <a:gd name="T12" fmla="*/ 60 w 61"/>
                <a:gd name="T13" fmla="*/ 26 h 61"/>
                <a:gd name="T14" fmla="*/ 59 w 61"/>
                <a:gd name="T15" fmla="*/ 17 h 61"/>
                <a:gd name="T16" fmla="*/ 55 w 61"/>
                <a:gd name="T17" fmla="*/ 12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2 h 61"/>
                <a:gd name="T32" fmla="*/ 2 w 61"/>
                <a:gd name="T33" fmla="*/ 17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3"/>
                  </a:lnTo>
                  <a:lnTo>
                    <a:pt x="55" y="47"/>
                  </a:lnTo>
                  <a:lnTo>
                    <a:pt x="59" y="40"/>
                  </a:lnTo>
                  <a:lnTo>
                    <a:pt x="60" y="33"/>
                  </a:lnTo>
                  <a:lnTo>
                    <a:pt x="60" y="26"/>
                  </a:lnTo>
                  <a:lnTo>
                    <a:pt x="59" y="17"/>
                  </a:lnTo>
                  <a:lnTo>
                    <a:pt x="55" y="12"/>
                  </a:lnTo>
                  <a:lnTo>
                    <a:pt x="48" y="5"/>
                  </a:lnTo>
                  <a:lnTo>
                    <a:pt x="41" y="1"/>
                  </a:lnTo>
                  <a:lnTo>
                    <a:pt x="34" y="0"/>
                  </a:lnTo>
                  <a:lnTo>
                    <a:pt x="27" y="0"/>
                  </a:lnTo>
                  <a:lnTo>
                    <a:pt x="20" y="1"/>
                  </a:lnTo>
                  <a:lnTo>
                    <a:pt x="13" y="5"/>
                  </a:lnTo>
                  <a:lnTo>
                    <a:pt x="7" y="12"/>
                  </a:lnTo>
                  <a:lnTo>
                    <a:pt x="2" y="17"/>
                  </a:lnTo>
                  <a:lnTo>
                    <a:pt x="0" y="26"/>
                  </a:lnTo>
                  <a:lnTo>
                    <a:pt x="0" y="33"/>
                  </a:lnTo>
                  <a:lnTo>
                    <a:pt x="2" y="40"/>
                  </a:lnTo>
                  <a:lnTo>
                    <a:pt x="7" y="47"/>
                  </a:lnTo>
                  <a:lnTo>
                    <a:pt x="13" y="53"/>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1" name="Freeform 474"/>
            <p:cNvSpPr>
              <a:spLocks/>
            </p:cNvSpPr>
            <p:nvPr/>
          </p:nvSpPr>
          <p:spPr bwMode="auto">
            <a:xfrm>
              <a:off x="7523163" y="2817813"/>
              <a:ext cx="77787" cy="84137"/>
            </a:xfrm>
            <a:custGeom>
              <a:avLst/>
              <a:gdLst>
                <a:gd name="T0" fmla="*/ 33 w 61"/>
                <a:gd name="T1" fmla="*/ 60 h 61"/>
                <a:gd name="T2" fmla="*/ 40 w 61"/>
                <a:gd name="T3" fmla="*/ 59 h 61"/>
                <a:gd name="T4" fmla="*/ 48 w 61"/>
                <a:gd name="T5" fmla="*/ 55 h 61"/>
                <a:gd name="T6" fmla="*/ 55 w 61"/>
                <a:gd name="T7" fmla="*/ 48 h 61"/>
                <a:gd name="T8" fmla="*/ 58 w 61"/>
                <a:gd name="T9" fmla="*/ 41 h 61"/>
                <a:gd name="T10" fmla="*/ 60 w 61"/>
                <a:gd name="T11" fmla="*/ 34 h 61"/>
                <a:gd name="T12" fmla="*/ 60 w 61"/>
                <a:gd name="T13" fmla="*/ 27 h 61"/>
                <a:gd name="T14" fmla="*/ 58 w 61"/>
                <a:gd name="T15" fmla="*/ 20 h 61"/>
                <a:gd name="T16" fmla="*/ 55 w 61"/>
                <a:gd name="T17" fmla="*/ 13 h 61"/>
                <a:gd name="T18" fmla="*/ 48 w 61"/>
                <a:gd name="T19" fmla="*/ 8 h 61"/>
                <a:gd name="T20" fmla="*/ 40 w 61"/>
                <a:gd name="T21" fmla="*/ 4 h 61"/>
                <a:gd name="T22" fmla="*/ 33 w 61"/>
                <a:gd name="T23" fmla="*/ 0 h 61"/>
                <a:gd name="T24" fmla="*/ 26 w 61"/>
                <a:gd name="T25" fmla="*/ 0 h 61"/>
                <a:gd name="T26" fmla="*/ 19 w 61"/>
                <a:gd name="T27" fmla="*/ 4 h 61"/>
                <a:gd name="T28" fmla="*/ 12 w 61"/>
                <a:gd name="T29" fmla="*/ 8 h 61"/>
                <a:gd name="T30" fmla="*/ 7 w 61"/>
                <a:gd name="T31" fmla="*/ 13 h 61"/>
                <a:gd name="T32" fmla="*/ 2 w 61"/>
                <a:gd name="T33" fmla="*/ 20 h 61"/>
                <a:gd name="T34" fmla="*/ 0 w 61"/>
                <a:gd name="T35" fmla="*/ 27 h 61"/>
                <a:gd name="T36" fmla="*/ 0 w 61"/>
                <a:gd name="T37" fmla="*/ 34 h 61"/>
                <a:gd name="T38" fmla="*/ 2 w 61"/>
                <a:gd name="T39" fmla="*/ 41 h 61"/>
                <a:gd name="T40" fmla="*/ 7 w 61"/>
                <a:gd name="T41" fmla="*/ 48 h 61"/>
                <a:gd name="T42" fmla="*/ 12 w 61"/>
                <a:gd name="T43" fmla="*/ 55 h 61"/>
                <a:gd name="T44" fmla="*/ 19 w 61"/>
                <a:gd name="T45" fmla="*/ 59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9"/>
                  </a:lnTo>
                  <a:lnTo>
                    <a:pt x="48" y="55"/>
                  </a:lnTo>
                  <a:lnTo>
                    <a:pt x="55" y="48"/>
                  </a:lnTo>
                  <a:lnTo>
                    <a:pt x="58" y="41"/>
                  </a:lnTo>
                  <a:lnTo>
                    <a:pt x="60" y="34"/>
                  </a:lnTo>
                  <a:lnTo>
                    <a:pt x="60" y="27"/>
                  </a:lnTo>
                  <a:lnTo>
                    <a:pt x="58" y="20"/>
                  </a:lnTo>
                  <a:lnTo>
                    <a:pt x="55" y="13"/>
                  </a:lnTo>
                  <a:lnTo>
                    <a:pt x="48" y="8"/>
                  </a:lnTo>
                  <a:lnTo>
                    <a:pt x="40" y="4"/>
                  </a:lnTo>
                  <a:lnTo>
                    <a:pt x="33" y="0"/>
                  </a:lnTo>
                  <a:lnTo>
                    <a:pt x="26" y="0"/>
                  </a:lnTo>
                  <a:lnTo>
                    <a:pt x="19" y="4"/>
                  </a:lnTo>
                  <a:lnTo>
                    <a:pt x="12" y="8"/>
                  </a:lnTo>
                  <a:lnTo>
                    <a:pt x="7" y="13"/>
                  </a:lnTo>
                  <a:lnTo>
                    <a:pt x="2" y="20"/>
                  </a:lnTo>
                  <a:lnTo>
                    <a:pt x="0" y="27"/>
                  </a:lnTo>
                  <a:lnTo>
                    <a:pt x="0" y="34"/>
                  </a:lnTo>
                  <a:lnTo>
                    <a:pt x="2" y="41"/>
                  </a:lnTo>
                  <a:lnTo>
                    <a:pt x="7" y="48"/>
                  </a:lnTo>
                  <a:lnTo>
                    <a:pt x="12" y="55"/>
                  </a:lnTo>
                  <a:lnTo>
                    <a:pt x="19" y="59"/>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2" name="Freeform 475"/>
            <p:cNvSpPr>
              <a:spLocks/>
            </p:cNvSpPr>
            <p:nvPr/>
          </p:nvSpPr>
          <p:spPr bwMode="auto">
            <a:xfrm>
              <a:off x="7523163" y="2817813"/>
              <a:ext cx="77787" cy="84137"/>
            </a:xfrm>
            <a:custGeom>
              <a:avLst/>
              <a:gdLst>
                <a:gd name="T0" fmla="*/ 33 w 61"/>
                <a:gd name="T1" fmla="*/ 60 h 61"/>
                <a:gd name="T2" fmla="*/ 40 w 61"/>
                <a:gd name="T3" fmla="*/ 59 h 61"/>
                <a:gd name="T4" fmla="*/ 48 w 61"/>
                <a:gd name="T5" fmla="*/ 55 h 61"/>
                <a:gd name="T6" fmla="*/ 55 w 61"/>
                <a:gd name="T7" fmla="*/ 48 h 61"/>
                <a:gd name="T8" fmla="*/ 58 w 61"/>
                <a:gd name="T9" fmla="*/ 41 h 61"/>
                <a:gd name="T10" fmla="*/ 60 w 61"/>
                <a:gd name="T11" fmla="*/ 34 h 61"/>
                <a:gd name="T12" fmla="*/ 60 w 61"/>
                <a:gd name="T13" fmla="*/ 27 h 61"/>
                <a:gd name="T14" fmla="*/ 58 w 61"/>
                <a:gd name="T15" fmla="*/ 20 h 61"/>
                <a:gd name="T16" fmla="*/ 55 w 61"/>
                <a:gd name="T17" fmla="*/ 13 h 61"/>
                <a:gd name="T18" fmla="*/ 48 w 61"/>
                <a:gd name="T19" fmla="*/ 8 h 61"/>
                <a:gd name="T20" fmla="*/ 40 w 61"/>
                <a:gd name="T21" fmla="*/ 4 h 61"/>
                <a:gd name="T22" fmla="*/ 33 w 61"/>
                <a:gd name="T23" fmla="*/ 0 h 61"/>
                <a:gd name="T24" fmla="*/ 26 w 61"/>
                <a:gd name="T25" fmla="*/ 0 h 61"/>
                <a:gd name="T26" fmla="*/ 19 w 61"/>
                <a:gd name="T27" fmla="*/ 4 h 61"/>
                <a:gd name="T28" fmla="*/ 12 w 61"/>
                <a:gd name="T29" fmla="*/ 8 h 61"/>
                <a:gd name="T30" fmla="*/ 7 w 61"/>
                <a:gd name="T31" fmla="*/ 13 h 61"/>
                <a:gd name="T32" fmla="*/ 2 w 61"/>
                <a:gd name="T33" fmla="*/ 20 h 61"/>
                <a:gd name="T34" fmla="*/ 0 w 61"/>
                <a:gd name="T35" fmla="*/ 27 h 61"/>
                <a:gd name="T36" fmla="*/ 0 w 61"/>
                <a:gd name="T37" fmla="*/ 34 h 61"/>
                <a:gd name="T38" fmla="*/ 2 w 61"/>
                <a:gd name="T39" fmla="*/ 41 h 61"/>
                <a:gd name="T40" fmla="*/ 7 w 61"/>
                <a:gd name="T41" fmla="*/ 48 h 61"/>
                <a:gd name="T42" fmla="*/ 12 w 61"/>
                <a:gd name="T43" fmla="*/ 55 h 61"/>
                <a:gd name="T44" fmla="*/ 19 w 61"/>
                <a:gd name="T45" fmla="*/ 59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9"/>
                  </a:lnTo>
                  <a:lnTo>
                    <a:pt x="48" y="55"/>
                  </a:lnTo>
                  <a:lnTo>
                    <a:pt x="55" y="48"/>
                  </a:lnTo>
                  <a:lnTo>
                    <a:pt x="58" y="41"/>
                  </a:lnTo>
                  <a:lnTo>
                    <a:pt x="60" y="34"/>
                  </a:lnTo>
                  <a:lnTo>
                    <a:pt x="60" y="27"/>
                  </a:lnTo>
                  <a:lnTo>
                    <a:pt x="58" y="20"/>
                  </a:lnTo>
                  <a:lnTo>
                    <a:pt x="55" y="13"/>
                  </a:lnTo>
                  <a:lnTo>
                    <a:pt x="48" y="8"/>
                  </a:lnTo>
                  <a:lnTo>
                    <a:pt x="40" y="4"/>
                  </a:lnTo>
                  <a:lnTo>
                    <a:pt x="33" y="0"/>
                  </a:lnTo>
                  <a:lnTo>
                    <a:pt x="26" y="0"/>
                  </a:lnTo>
                  <a:lnTo>
                    <a:pt x="19" y="4"/>
                  </a:lnTo>
                  <a:lnTo>
                    <a:pt x="12" y="8"/>
                  </a:lnTo>
                  <a:lnTo>
                    <a:pt x="7" y="13"/>
                  </a:lnTo>
                  <a:lnTo>
                    <a:pt x="2" y="20"/>
                  </a:lnTo>
                  <a:lnTo>
                    <a:pt x="0" y="27"/>
                  </a:lnTo>
                  <a:lnTo>
                    <a:pt x="0" y="34"/>
                  </a:lnTo>
                  <a:lnTo>
                    <a:pt x="2" y="41"/>
                  </a:lnTo>
                  <a:lnTo>
                    <a:pt x="7" y="48"/>
                  </a:lnTo>
                  <a:lnTo>
                    <a:pt x="12" y="55"/>
                  </a:lnTo>
                  <a:lnTo>
                    <a:pt x="19" y="59"/>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3" name="Freeform 476"/>
            <p:cNvSpPr>
              <a:spLocks/>
            </p:cNvSpPr>
            <p:nvPr/>
          </p:nvSpPr>
          <p:spPr bwMode="auto">
            <a:xfrm>
              <a:off x="7613650" y="2806700"/>
              <a:ext cx="77787" cy="84137"/>
            </a:xfrm>
            <a:custGeom>
              <a:avLst/>
              <a:gdLst>
                <a:gd name="T0" fmla="*/ 34 w 61"/>
                <a:gd name="T1" fmla="*/ 60 h 61"/>
                <a:gd name="T2" fmla="*/ 41 w 61"/>
                <a:gd name="T3" fmla="*/ 58 h 61"/>
                <a:gd name="T4" fmla="*/ 48 w 61"/>
                <a:gd name="T5" fmla="*/ 53 h 61"/>
                <a:gd name="T6" fmla="*/ 55 w 61"/>
                <a:gd name="T7" fmla="*/ 47 h 61"/>
                <a:gd name="T8" fmla="*/ 59 w 61"/>
                <a:gd name="T9" fmla="*/ 40 h 61"/>
                <a:gd name="T10" fmla="*/ 60 w 61"/>
                <a:gd name="T11" fmla="*/ 33 h 61"/>
                <a:gd name="T12" fmla="*/ 60 w 61"/>
                <a:gd name="T13" fmla="*/ 26 h 61"/>
                <a:gd name="T14" fmla="*/ 59 w 61"/>
                <a:gd name="T15" fmla="*/ 19 h 61"/>
                <a:gd name="T16" fmla="*/ 55 w 61"/>
                <a:gd name="T17" fmla="*/ 12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9" y="40"/>
                  </a:lnTo>
                  <a:lnTo>
                    <a:pt x="60" y="33"/>
                  </a:lnTo>
                  <a:lnTo>
                    <a:pt x="60" y="26"/>
                  </a:lnTo>
                  <a:lnTo>
                    <a:pt x="59" y="19"/>
                  </a:lnTo>
                  <a:lnTo>
                    <a:pt x="55" y="12"/>
                  </a:lnTo>
                  <a:lnTo>
                    <a:pt x="48" y="5"/>
                  </a:lnTo>
                  <a:lnTo>
                    <a:pt x="41" y="1"/>
                  </a:lnTo>
                  <a:lnTo>
                    <a:pt x="34" y="0"/>
                  </a:lnTo>
                  <a:lnTo>
                    <a:pt x="27" y="0"/>
                  </a:lnTo>
                  <a:lnTo>
                    <a:pt x="20" y="1"/>
                  </a:lnTo>
                  <a:lnTo>
                    <a:pt x="13" y="5"/>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4" name="Freeform 477"/>
            <p:cNvSpPr>
              <a:spLocks/>
            </p:cNvSpPr>
            <p:nvPr/>
          </p:nvSpPr>
          <p:spPr bwMode="auto">
            <a:xfrm>
              <a:off x="7613650" y="2806700"/>
              <a:ext cx="77787" cy="84137"/>
            </a:xfrm>
            <a:custGeom>
              <a:avLst/>
              <a:gdLst>
                <a:gd name="T0" fmla="*/ 34 w 61"/>
                <a:gd name="T1" fmla="*/ 60 h 61"/>
                <a:gd name="T2" fmla="*/ 41 w 61"/>
                <a:gd name="T3" fmla="*/ 58 h 61"/>
                <a:gd name="T4" fmla="*/ 48 w 61"/>
                <a:gd name="T5" fmla="*/ 53 h 61"/>
                <a:gd name="T6" fmla="*/ 55 w 61"/>
                <a:gd name="T7" fmla="*/ 47 h 61"/>
                <a:gd name="T8" fmla="*/ 59 w 61"/>
                <a:gd name="T9" fmla="*/ 40 h 61"/>
                <a:gd name="T10" fmla="*/ 60 w 61"/>
                <a:gd name="T11" fmla="*/ 33 h 61"/>
                <a:gd name="T12" fmla="*/ 60 w 61"/>
                <a:gd name="T13" fmla="*/ 26 h 61"/>
                <a:gd name="T14" fmla="*/ 59 w 61"/>
                <a:gd name="T15" fmla="*/ 19 h 61"/>
                <a:gd name="T16" fmla="*/ 55 w 61"/>
                <a:gd name="T17" fmla="*/ 12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9" y="40"/>
                  </a:lnTo>
                  <a:lnTo>
                    <a:pt x="60" y="33"/>
                  </a:lnTo>
                  <a:lnTo>
                    <a:pt x="60" y="26"/>
                  </a:lnTo>
                  <a:lnTo>
                    <a:pt x="59" y="19"/>
                  </a:lnTo>
                  <a:lnTo>
                    <a:pt x="55" y="12"/>
                  </a:lnTo>
                  <a:lnTo>
                    <a:pt x="48" y="5"/>
                  </a:lnTo>
                  <a:lnTo>
                    <a:pt x="41" y="1"/>
                  </a:lnTo>
                  <a:lnTo>
                    <a:pt x="34" y="0"/>
                  </a:lnTo>
                  <a:lnTo>
                    <a:pt x="27" y="0"/>
                  </a:lnTo>
                  <a:lnTo>
                    <a:pt x="20" y="1"/>
                  </a:lnTo>
                  <a:lnTo>
                    <a:pt x="13" y="5"/>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5" name="Freeform 478"/>
            <p:cNvSpPr>
              <a:spLocks/>
            </p:cNvSpPr>
            <p:nvPr/>
          </p:nvSpPr>
          <p:spPr bwMode="auto">
            <a:xfrm>
              <a:off x="7567613" y="2730500"/>
              <a:ext cx="79375" cy="84137"/>
            </a:xfrm>
            <a:custGeom>
              <a:avLst/>
              <a:gdLst>
                <a:gd name="T0" fmla="*/ 34 w 61"/>
                <a:gd name="T1" fmla="*/ 60 h 61"/>
                <a:gd name="T2" fmla="*/ 41 w 61"/>
                <a:gd name="T3" fmla="*/ 58 h 61"/>
                <a:gd name="T4" fmla="*/ 48 w 61"/>
                <a:gd name="T5" fmla="*/ 55 h 61"/>
                <a:gd name="T6" fmla="*/ 55 w 61"/>
                <a:gd name="T7" fmla="*/ 49 h 61"/>
                <a:gd name="T8" fmla="*/ 58 w 61"/>
                <a:gd name="T9" fmla="*/ 42 h 61"/>
                <a:gd name="T10" fmla="*/ 60 w 61"/>
                <a:gd name="T11" fmla="*/ 34 h 61"/>
                <a:gd name="T12" fmla="*/ 60 w 61"/>
                <a:gd name="T13" fmla="*/ 26 h 61"/>
                <a:gd name="T14" fmla="*/ 58 w 61"/>
                <a:gd name="T15" fmla="*/ 19 h 61"/>
                <a:gd name="T16" fmla="*/ 55 w 61"/>
                <a:gd name="T17" fmla="*/ 12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2 h 61"/>
                <a:gd name="T32" fmla="*/ 2 w 61"/>
                <a:gd name="T33" fmla="*/ 19 h 61"/>
                <a:gd name="T34" fmla="*/ 0 w 61"/>
                <a:gd name="T35" fmla="*/ 26 h 61"/>
                <a:gd name="T36" fmla="*/ 0 w 61"/>
                <a:gd name="T37" fmla="*/ 34 h 61"/>
                <a:gd name="T38" fmla="*/ 2 w 61"/>
                <a:gd name="T39" fmla="*/ 42 h 61"/>
                <a:gd name="T40" fmla="*/ 7 w 61"/>
                <a:gd name="T41" fmla="*/ 49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9"/>
                  </a:lnTo>
                  <a:lnTo>
                    <a:pt x="58" y="42"/>
                  </a:lnTo>
                  <a:lnTo>
                    <a:pt x="60" y="34"/>
                  </a:lnTo>
                  <a:lnTo>
                    <a:pt x="60" y="26"/>
                  </a:lnTo>
                  <a:lnTo>
                    <a:pt x="58" y="19"/>
                  </a:lnTo>
                  <a:lnTo>
                    <a:pt x="55" y="12"/>
                  </a:lnTo>
                  <a:lnTo>
                    <a:pt x="48" y="7"/>
                  </a:lnTo>
                  <a:lnTo>
                    <a:pt x="41" y="4"/>
                  </a:lnTo>
                  <a:lnTo>
                    <a:pt x="34" y="0"/>
                  </a:lnTo>
                  <a:lnTo>
                    <a:pt x="27" y="0"/>
                  </a:lnTo>
                  <a:lnTo>
                    <a:pt x="20" y="4"/>
                  </a:lnTo>
                  <a:lnTo>
                    <a:pt x="13" y="7"/>
                  </a:lnTo>
                  <a:lnTo>
                    <a:pt x="7" y="12"/>
                  </a:lnTo>
                  <a:lnTo>
                    <a:pt x="2" y="19"/>
                  </a:lnTo>
                  <a:lnTo>
                    <a:pt x="0" y="26"/>
                  </a:lnTo>
                  <a:lnTo>
                    <a:pt x="0" y="34"/>
                  </a:lnTo>
                  <a:lnTo>
                    <a:pt x="2" y="42"/>
                  </a:lnTo>
                  <a:lnTo>
                    <a:pt x="7" y="49"/>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6" name="Freeform 479"/>
            <p:cNvSpPr>
              <a:spLocks/>
            </p:cNvSpPr>
            <p:nvPr/>
          </p:nvSpPr>
          <p:spPr bwMode="auto">
            <a:xfrm>
              <a:off x="7567613" y="2730500"/>
              <a:ext cx="79375" cy="84137"/>
            </a:xfrm>
            <a:custGeom>
              <a:avLst/>
              <a:gdLst>
                <a:gd name="T0" fmla="*/ 34 w 61"/>
                <a:gd name="T1" fmla="*/ 60 h 61"/>
                <a:gd name="T2" fmla="*/ 41 w 61"/>
                <a:gd name="T3" fmla="*/ 58 h 61"/>
                <a:gd name="T4" fmla="*/ 48 w 61"/>
                <a:gd name="T5" fmla="*/ 55 h 61"/>
                <a:gd name="T6" fmla="*/ 55 w 61"/>
                <a:gd name="T7" fmla="*/ 49 h 61"/>
                <a:gd name="T8" fmla="*/ 58 w 61"/>
                <a:gd name="T9" fmla="*/ 42 h 61"/>
                <a:gd name="T10" fmla="*/ 60 w 61"/>
                <a:gd name="T11" fmla="*/ 34 h 61"/>
                <a:gd name="T12" fmla="*/ 60 w 61"/>
                <a:gd name="T13" fmla="*/ 26 h 61"/>
                <a:gd name="T14" fmla="*/ 58 w 61"/>
                <a:gd name="T15" fmla="*/ 19 h 61"/>
                <a:gd name="T16" fmla="*/ 55 w 61"/>
                <a:gd name="T17" fmla="*/ 12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2 h 61"/>
                <a:gd name="T32" fmla="*/ 2 w 61"/>
                <a:gd name="T33" fmla="*/ 19 h 61"/>
                <a:gd name="T34" fmla="*/ 0 w 61"/>
                <a:gd name="T35" fmla="*/ 26 h 61"/>
                <a:gd name="T36" fmla="*/ 0 w 61"/>
                <a:gd name="T37" fmla="*/ 34 h 61"/>
                <a:gd name="T38" fmla="*/ 2 w 61"/>
                <a:gd name="T39" fmla="*/ 42 h 61"/>
                <a:gd name="T40" fmla="*/ 7 w 61"/>
                <a:gd name="T41" fmla="*/ 49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49"/>
                  </a:lnTo>
                  <a:lnTo>
                    <a:pt x="58" y="42"/>
                  </a:lnTo>
                  <a:lnTo>
                    <a:pt x="60" y="34"/>
                  </a:lnTo>
                  <a:lnTo>
                    <a:pt x="60" y="26"/>
                  </a:lnTo>
                  <a:lnTo>
                    <a:pt x="58" y="19"/>
                  </a:lnTo>
                  <a:lnTo>
                    <a:pt x="55" y="12"/>
                  </a:lnTo>
                  <a:lnTo>
                    <a:pt x="48" y="7"/>
                  </a:lnTo>
                  <a:lnTo>
                    <a:pt x="41" y="4"/>
                  </a:lnTo>
                  <a:lnTo>
                    <a:pt x="34" y="0"/>
                  </a:lnTo>
                  <a:lnTo>
                    <a:pt x="27" y="0"/>
                  </a:lnTo>
                  <a:lnTo>
                    <a:pt x="20" y="4"/>
                  </a:lnTo>
                  <a:lnTo>
                    <a:pt x="13" y="7"/>
                  </a:lnTo>
                  <a:lnTo>
                    <a:pt x="7" y="12"/>
                  </a:lnTo>
                  <a:lnTo>
                    <a:pt x="2" y="19"/>
                  </a:lnTo>
                  <a:lnTo>
                    <a:pt x="0" y="26"/>
                  </a:lnTo>
                  <a:lnTo>
                    <a:pt x="0" y="34"/>
                  </a:lnTo>
                  <a:lnTo>
                    <a:pt x="2" y="42"/>
                  </a:lnTo>
                  <a:lnTo>
                    <a:pt x="7" y="49"/>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7" name="Freeform 480"/>
            <p:cNvSpPr>
              <a:spLocks/>
            </p:cNvSpPr>
            <p:nvPr/>
          </p:nvSpPr>
          <p:spPr bwMode="auto">
            <a:xfrm>
              <a:off x="7567613" y="2649538"/>
              <a:ext cx="79375" cy="84137"/>
            </a:xfrm>
            <a:custGeom>
              <a:avLst/>
              <a:gdLst>
                <a:gd name="T0" fmla="*/ 34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1 w 61"/>
                <a:gd name="T21" fmla="*/ 2 h 61"/>
                <a:gd name="T22" fmla="*/ 34 w 61"/>
                <a:gd name="T23" fmla="*/ 0 h 61"/>
                <a:gd name="T24" fmla="*/ 27 w 61"/>
                <a:gd name="T25" fmla="*/ 0 h 61"/>
                <a:gd name="T26" fmla="*/ 20 w 61"/>
                <a:gd name="T27" fmla="*/ 2 h 61"/>
                <a:gd name="T28" fmla="*/ 13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8" y="40"/>
                  </a:lnTo>
                  <a:lnTo>
                    <a:pt x="60" y="33"/>
                  </a:lnTo>
                  <a:lnTo>
                    <a:pt x="60" y="26"/>
                  </a:lnTo>
                  <a:lnTo>
                    <a:pt x="58" y="19"/>
                  </a:lnTo>
                  <a:lnTo>
                    <a:pt x="55" y="12"/>
                  </a:lnTo>
                  <a:lnTo>
                    <a:pt x="48" y="7"/>
                  </a:lnTo>
                  <a:lnTo>
                    <a:pt x="41" y="2"/>
                  </a:lnTo>
                  <a:lnTo>
                    <a:pt x="34" y="0"/>
                  </a:lnTo>
                  <a:lnTo>
                    <a:pt x="27" y="0"/>
                  </a:lnTo>
                  <a:lnTo>
                    <a:pt x="20" y="2"/>
                  </a:lnTo>
                  <a:lnTo>
                    <a:pt x="13" y="7"/>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8" name="Freeform 481"/>
            <p:cNvSpPr>
              <a:spLocks/>
            </p:cNvSpPr>
            <p:nvPr/>
          </p:nvSpPr>
          <p:spPr bwMode="auto">
            <a:xfrm>
              <a:off x="7567613" y="2649538"/>
              <a:ext cx="79375" cy="84137"/>
            </a:xfrm>
            <a:custGeom>
              <a:avLst/>
              <a:gdLst>
                <a:gd name="T0" fmla="*/ 34 w 61"/>
                <a:gd name="T1" fmla="*/ 60 h 61"/>
                <a:gd name="T2" fmla="*/ 41 w 61"/>
                <a:gd name="T3" fmla="*/ 58 h 61"/>
                <a:gd name="T4" fmla="*/ 48 w 61"/>
                <a:gd name="T5" fmla="*/ 53 h 61"/>
                <a:gd name="T6" fmla="*/ 55 w 61"/>
                <a:gd name="T7" fmla="*/ 47 h 61"/>
                <a:gd name="T8" fmla="*/ 58 w 61"/>
                <a:gd name="T9" fmla="*/ 40 h 61"/>
                <a:gd name="T10" fmla="*/ 60 w 61"/>
                <a:gd name="T11" fmla="*/ 33 h 61"/>
                <a:gd name="T12" fmla="*/ 60 w 61"/>
                <a:gd name="T13" fmla="*/ 26 h 61"/>
                <a:gd name="T14" fmla="*/ 58 w 61"/>
                <a:gd name="T15" fmla="*/ 19 h 61"/>
                <a:gd name="T16" fmla="*/ 55 w 61"/>
                <a:gd name="T17" fmla="*/ 12 h 61"/>
                <a:gd name="T18" fmla="*/ 48 w 61"/>
                <a:gd name="T19" fmla="*/ 7 h 61"/>
                <a:gd name="T20" fmla="*/ 41 w 61"/>
                <a:gd name="T21" fmla="*/ 2 h 61"/>
                <a:gd name="T22" fmla="*/ 34 w 61"/>
                <a:gd name="T23" fmla="*/ 0 h 61"/>
                <a:gd name="T24" fmla="*/ 27 w 61"/>
                <a:gd name="T25" fmla="*/ 0 h 61"/>
                <a:gd name="T26" fmla="*/ 20 w 61"/>
                <a:gd name="T27" fmla="*/ 2 h 61"/>
                <a:gd name="T28" fmla="*/ 13 w 61"/>
                <a:gd name="T29" fmla="*/ 7 h 61"/>
                <a:gd name="T30" fmla="*/ 7 w 61"/>
                <a:gd name="T31" fmla="*/ 12 h 61"/>
                <a:gd name="T32" fmla="*/ 2 w 61"/>
                <a:gd name="T33" fmla="*/ 19 h 61"/>
                <a:gd name="T34" fmla="*/ 0 w 61"/>
                <a:gd name="T35" fmla="*/ 26 h 61"/>
                <a:gd name="T36" fmla="*/ 0 w 61"/>
                <a:gd name="T37" fmla="*/ 33 h 61"/>
                <a:gd name="T38" fmla="*/ 2 w 61"/>
                <a:gd name="T39" fmla="*/ 40 h 61"/>
                <a:gd name="T40" fmla="*/ 7 w 61"/>
                <a:gd name="T41" fmla="*/ 47 h 61"/>
                <a:gd name="T42" fmla="*/ 13 w 61"/>
                <a:gd name="T43" fmla="*/ 53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3"/>
                  </a:lnTo>
                  <a:lnTo>
                    <a:pt x="55" y="47"/>
                  </a:lnTo>
                  <a:lnTo>
                    <a:pt x="58" y="40"/>
                  </a:lnTo>
                  <a:lnTo>
                    <a:pt x="60" y="33"/>
                  </a:lnTo>
                  <a:lnTo>
                    <a:pt x="60" y="26"/>
                  </a:lnTo>
                  <a:lnTo>
                    <a:pt x="58" y="19"/>
                  </a:lnTo>
                  <a:lnTo>
                    <a:pt x="55" y="12"/>
                  </a:lnTo>
                  <a:lnTo>
                    <a:pt x="48" y="7"/>
                  </a:lnTo>
                  <a:lnTo>
                    <a:pt x="41" y="2"/>
                  </a:lnTo>
                  <a:lnTo>
                    <a:pt x="34" y="0"/>
                  </a:lnTo>
                  <a:lnTo>
                    <a:pt x="27" y="0"/>
                  </a:lnTo>
                  <a:lnTo>
                    <a:pt x="20" y="2"/>
                  </a:lnTo>
                  <a:lnTo>
                    <a:pt x="13" y="7"/>
                  </a:lnTo>
                  <a:lnTo>
                    <a:pt x="7" y="12"/>
                  </a:lnTo>
                  <a:lnTo>
                    <a:pt x="2" y="19"/>
                  </a:lnTo>
                  <a:lnTo>
                    <a:pt x="0" y="26"/>
                  </a:lnTo>
                  <a:lnTo>
                    <a:pt x="0" y="33"/>
                  </a:lnTo>
                  <a:lnTo>
                    <a:pt x="2" y="40"/>
                  </a:lnTo>
                  <a:lnTo>
                    <a:pt x="7" y="47"/>
                  </a:lnTo>
                  <a:lnTo>
                    <a:pt x="13" y="53"/>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09" name="Freeform 482"/>
            <p:cNvSpPr>
              <a:spLocks/>
            </p:cNvSpPr>
            <p:nvPr/>
          </p:nvSpPr>
          <p:spPr bwMode="auto">
            <a:xfrm>
              <a:off x="7613650" y="2559050"/>
              <a:ext cx="77787" cy="85725"/>
            </a:xfrm>
            <a:custGeom>
              <a:avLst/>
              <a:gdLst>
                <a:gd name="T0" fmla="*/ 34 w 61"/>
                <a:gd name="T1" fmla="*/ 60 h 61"/>
                <a:gd name="T2" fmla="*/ 41 w 61"/>
                <a:gd name="T3" fmla="*/ 56 h 61"/>
                <a:gd name="T4" fmla="*/ 48 w 61"/>
                <a:gd name="T5" fmla="*/ 52 h 61"/>
                <a:gd name="T6" fmla="*/ 55 w 61"/>
                <a:gd name="T7" fmla="*/ 47 h 61"/>
                <a:gd name="T8" fmla="*/ 59 w 61"/>
                <a:gd name="T9" fmla="*/ 40 h 61"/>
                <a:gd name="T10" fmla="*/ 60 w 61"/>
                <a:gd name="T11" fmla="*/ 33 h 61"/>
                <a:gd name="T12" fmla="*/ 60 w 61"/>
                <a:gd name="T13" fmla="*/ 24 h 61"/>
                <a:gd name="T14" fmla="*/ 59 w 61"/>
                <a:gd name="T15" fmla="*/ 17 h 61"/>
                <a:gd name="T16" fmla="*/ 55 w 61"/>
                <a:gd name="T17" fmla="*/ 10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0 h 61"/>
                <a:gd name="T32" fmla="*/ 2 w 61"/>
                <a:gd name="T33" fmla="*/ 17 h 61"/>
                <a:gd name="T34" fmla="*/ 0 w 61"/>
                <a:gd name="T35" fmla="*/ 24 h 61"/>
                <a:gd name="T36" fmla="*/ 0 w 61"/>
                <a:gd name="T37" fmla="*/ 33 h 61"/>
                <a:gd name="T38" fmla="*/ 2 w 61"/>
                <a:gd name="T39" fmla="*/ 40 h 61"/>
                <a:gd name="T40" fmla="*/ 7 w 61"/>
                <a:gd name="T41" fmla="*/ 47 h 61"/>
                <a:gd name="T42" fmla="*/ 13 w 61"/>
                <a:gd name="T43" fmla="*/ 52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2"/>
                  </a:lnTo>
                  <a:lnTo>
                    <a:pt x="55" y="47"/>
                  </a:lnTo>
                  <a:lnTo>
                    <a:pt x="59" y="40"/>
                  </a:lnTo>
                  <a:lnTo>
                    <a:pt x="60" y="33"/>
                  </a:lnTo>
                  <a:lnTo>
                    <a:pt x="60" y="24"/>
                  </a:lnTo>
                  <a:lnTo>
                    <a:pt x="59" y="17"/>
                  </a:lnTo>
                  <a:lnTo>
                    <a:pt x="55" y="10"/>
                  </a:lnTo>
                  <a:lnTo>
                    <a:pt x="48" y="5"/>
                  </a:lnTo>
                  <a:lnTo>
                    <a:pt x="41" y="1"/>
                  </a:lnTo>
                  <a:lnTo>
                    <a:pt x="34" y="0"/>
                  </a:lnTo>
                  <a:lnTo>
                    <a:pt x="27" y="0"/>
                  </a:lnTo>
                  <a:lnTo>
                    <a:pt x="20" y="1"/>
                  </a:lnTo>
                  <a:lnTo>
                    <a:pt x="13" y="5"/>
                  </a:lnTo>
                  <a:lnTo>
                    <a:pt x="7" y="10"/>
                  </a:lnTo>
                  <a:lnTo>
                    <a:pt x="2" y="17"/>
                  </a:lnTo>
                  <a:lnTo>
                    <a:pt x="0" y="24"/>
                  </a:lnTo>
                  <a:lnTo>
                    <a:pt x="0" y="33"/>
                  </a:lnTo>
                  <a:lnTo>
                    <a:pt x="2" y="40"/>
                  </a:lnTo>
                  <a:lnTo>
                    <a:pt x="7" y="47"/>
                  </a:lnTo>
                  <a:lnTo>
                    <a:pt x="13" y="52"/>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0" name="Freeform 483"/>
            <p:cNvSpPr>
              <a:spLocks/>
            </p:cNvSpPr>
            <p:nvPr/>
          </p:nvSpPr>
          <p:spPr bwMode="auto">
            <a:xfrm>
              <a:off x="7613650" y="2559050"/>
              <a:ext cx="77787" cy="85725"/>
            </a:xfrm>
            <a:custGeom>
              <a:avLst/>
              <a:gdLst>
                <a:gd name="T0" fmla="*/ 34 w 61"/>
                <a:gd name="T1" fmla="*/ 60 h 61"/>
                <a:gd name="T2" fmla="*/ 41 w 61"/>
                <a:gd name="T3" fmla="*/ 56 h 61"/>
                <a:gd name="T4" fmla="*/ 48 w 61"/>
                <a:gd name="T5" fmla="*/ 52 h 61"/>
                <a:gd name="T6" fmla="*/ 55 w 61"/>
                <a:gd name="T7" fmla="*/ 47 h 61"/>
                <a:gd name="T8" fmla="*/ 59 w 61"/>
                <a:gd name="T9" fmla="*/ 40 h 61"/>
                <a:gd name="T10" fmla="*/ 60 w 61"/>
                <a:gd name="T11" fmla="*/ 33 h 61"/>
                <a:gd name="T12" fmla="*/ 60 w 61"/>
                <a:gd name="T13" fmla="*/ 24 h 61"/>
                <a:gd name="T14" fmla="*/ 59 w 61"/>
                <a:gd name="T15" fmla="*/ 17 h 61"/>
                <a:gd name="T16" fmla="*/ 55 w 61"/>
                <a:gd name="T17" fmla="*/ 10 h 61"/>
                <a:gd name="T18" fmla="*/ 48 w 61"/>
                <a:gd name="T19" fmla="*/ 5 h 61"/>
                <a:gd name="T20" fmla="*/ 41 w 61"/>
                <a:gd name="T21" fmla="*/ 1 h 61"/>
                <a:gd name="T22" fmla="*/ 34 w 61"/>
                <a:gd name="T23" fmla="*/ 0 h 61"/>
                <a:gd name="T24" fmla="*/ 27 w 61"/>
                <a:gd name="T25" fmla="*/ 0 h 61"/>
                <a:gd name="T26" fmla="*/ 20 w 61"/>
                <a:gd name="T27" fmla="*/ 1 h 61"/>
                <a:gd name="T28" fmla="*/ 13 w 61"/>
                <a:gd name="T29" fmla="*/ 5 h 61"/>
                <a:gd name="T30" fmla="*/ 7 w 61"/>
                <a:gd name="T31" fmla="*/ 10 h 61"/>
                <a:gd name="T32" fmla="*/ 2 w 61"/>
                <a:gd name="T33" fmla="*/ 17 h 61"/>
                <a:gd name="T34" fmla="*/ 0 w 61"/>
                <a:gd name="T35" fmla="*/ 24 h 61"/>
                <a:gd name="T36" fmla="*/ 0 w 61"/>
                <a:gd name="T37" fmla="*/ 33 h 61"/>
                <a:gd name="T38" fmla="*/ 2 w 61"/>
                <a:gd name="T39" fmla="*/ 40 h 61"/>
                <a:gd name="T40" fmla="*/ 7 w 61"/>
                <a:gd name="T41" fmla="*/ 47 h 61"/>
                <a:gd name="T42" fmla="*/ 13 w 61"/>
                <a:gd name="T43" fmla="*/ 52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2"/>
                  </a:lnTo>
                  <a:lnTo>
                    <a:pt x="55" y="47"/>
                  </a:lnTo>
                  <a:lnTo>
                    <a:pt x="59" y="40"/>
                  </a:lnTo>
                  <a:lnTo>
                    <a:pt x="60" y="33"/>
                  </a:lnTo>
                  <a:lnTo>
                    <a:pt x="60" y="24"/>
                  </a:lnTo>
                  <a:lnTo>
                    <a:pt x="59" y="17"/>
                  </a:lnTo>
                  <a:lnTo>
                    <a:pt x="55" y="10"/>
                  </a:lnTo>
                  <a:lnTo>
                    <a:pt x="48" y="5"/>
                  </a:lnTo>
                  <a:lnTo>
                    <a:pt x="41" y="1"/>
                  </a:lnTo>
                  <a:lnTo>
                    <a:pt x="34" y="0"/>
                  </a:lnTo>
                  <a:lnTo>
                    <a:pt x="27" y="0"/>
                  </a:lnTo>
                  <a:lnTo>
                    <a:pt x="20" y="1"/>
                  </a:lnTo>
                  <a:lnTo>
                    <a:pt x="13" y="5"/>
                  </a:lnTo>
                  <a:lnTo>
                    <a:pt x="7" y="10"/>
                  </a:lnTo>
                  <a:lnTo>
                    <a:pt x="2" y="17"/>
                  </a:lnTo>
                  <a:lnTo>
                    <a:pt x="0" y="24"/>
                  </a:lnTo>
                  <a:lnTo>
                    <a:pt x="0" y="33"/>
                  </a:lnTo>
                  <a:lnTo>
                    <a:pt x="2" y="40"/>
                  </a:lnTo>
                  <a:lnTo>
                    <a:pt x="7" y="47"/>
                  </a:lnTo>
                  <a:lnTo>
                    <a:pt x="13" y="52"/>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1" name="Freeform 484"/>
            <p:cNvSpPr>
              <a:spLocks/>
            </p:cNvSpPr>
            <p:nvPr/>
          </p:nvSpPr>
          <p:spPr bwMode="auto">
            <a:xfrm>
              <a:off x="7523163" y="2532063"/>
              <a:ext cx="77787" cy="85725"/>
            </a:xfrm>
            <a:custGeom>
              <a:avLst/>
              <a:gdLst>
                <a:gd name="T0" fmla="*/ 33 w 61"/>
                <a:gd name="T1" fmla="*/ 60 h 61"/>
                <a:gd name="T2" fmla="*/ 40 w 61"/>
                <a:gd name="T3" fmla="*/ 58 h 61"/>
                <a:gd name="T4" fmla="*/ 48 w 61"/>
                <a:gd name="T5" fmla="*/ 53 h 61"/>
                <a:gd name="T6" fmla="*/ 55 w 61"/>
                <a:gd name="T7" fmla="*/ 48 h 61"/>
                <a:gd name="T8" fmla="*/ 58 w 61"/>
                <a:gd name="T9" fmla="*/ 41 h 61"/>
                <a:gd name="T10" fmla="*/ 60 w 61"/>
                <a:gd name="T11" fmla="*/ 34 h 61"/>
                <a:gd name="T12" fmla="*/ 60 w 61"/>
                <a:gd name="T13" fmla="*/ 27 h 61"/>
                <a:gd name="T14" fmla="*/ 58 w 61"/>
                <a:gd name="T15" fmla="*/ 20 h 61"/>
                <a:gd name="T16" fmla="*/ 55 w 61"/>
                <a:gd name="T17" fmla="*/ 12 h 61"/>
                <a:gd name="T18" fmla="*/ 48 w 61"/>
                <a:gd name="T19" fmla="*/ 7 h 61"/>
                <a:gd name="T20" fmla="*/ 40 w 61"/>
                <a:gd name="T21" fmla="*/ 2 h 61"/>
                <a:gd name="T22" fmla="*/ 33 w 61"/>
                <a:gd name="T23" fmla="*/ 0 h 61"/>
                <a:gd name="T24" fmla="*/ 26 w 61"/>
                <a:gd name="T25" fmla="*/ 0 h 61"/>
                <a:gd name="T26" fmla="*/ 19 w 61"/>
                <a:gd name="T27" fmla="*/ 2 h 61"/>
                <a:gd name="T28" fmla="*/ 12 w 61"/>
                <a:gd name="T29" fmla="*/ 7 h 61"/>
                <a:gd name="T30" fmla="*/ 7 w 61"/>
                <a:gd name="T31" fmla="*/ 12 h 61"/>
                <a:gd name="T32" fmla="*/ 2 w 61"/>
                <a:gd name="T33" fmla="*/ 20 h 61"/>
                <a:gd name="T34" fmla="*/ 0 w 61"/>
                <a:gd name="T35" fmla="*/ 27 h 61"/>
                <a:gd name="T36" fmla="*/ 0 w 61"/>
                <a:gd name="T37" fmla="*/ 34 h 61"/>
                <a:gd name="T38" fmla="*/ 2 w 61"/>
                <a:gd name="T39" fmla="*/ 41 h 61"/>
                <a:gd name="T40" fmla="*/ 7 w 61"/>
                <a:gd name="T41" fmla="*/ 48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3"/>
                  </a:lnTo>
                  <a:lnTo>
                    <a:pt x="55" y="48"/>
                  </a:lnTo>
                  <a:lnTo>
                    <a:pt x="58" y="41"/>
                  </a:lnTo>
                  <a:lnTo>
                    <a:pt x="60" y="34"/>
                  </a:lnTo>
                  <a:lnTo>
                    <a:pt x="60" y="27"/>
                  </a:lnTo>
                  <a:lnTo>
                    <a:pt x="58" y="20"/>
                  </a:lnTo>
                  <a:lnTo>
                    <a:pt x="55" y="12"/>
                  </a:lnTo>
                  <a:lnTo>
                    <a:pt x="48" y="7"/>
                  </a:lnTo>
                  <a:lnTo>
                    <a:pt x="40" y="2"/>
                  </a:lnTo>
                  <a:lnTo>
                    <a:pt x="33" y="0"/>
                  </a:lnTo>
                  <a:lnTo>
                    <a:pt x="26" y="0"/>
                  </a:lnTo>
                  <a:lnTo>
                    <a:pt x="19" y="2"/>
                  </a:lnTo>
                  <a:lnTo>
                    <a:pt x="12" y="7"/>
                  </a:lnTo>
                  <a:lnTo>
                    <a:pt x="7" y="12"/>
                  </a:lnTo>
                  <a:lnTo>
                    <a:pt x="2" y="20"/>
                  </a:lnTo>
                  <a:lnTo>
                    <a:pt x="0" y="27"/>
                  </a:lnTo>
                  <a:lnTo>
                    <a:pt x="0" y="34"/>
                  </a:lnTo>
                  <a:lnTo>
                    <a:pt x="2" y="41"/>
                  </a:lnTo>
                  <a:lnTo>
                    <a:pt x="7" y="48"/>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2" name="Freeform 485"/>
            <p:cNvSpPr>
              <a:spLocks/>
            </p:cNvSpPr>
            <p:nvPr/>
          </p:nvSpPr>
          <p:spPr bwMode="auto">
            <a:xfrm>
              <a:off x="7523163" y="2532063"/>
              <a:ext cx="77787" cy="85725"/>
            </a:xfrm>
            <a:custGeom>
              <a:avLst/>
              <a:gdLst>
                <a:gd name="T0" fmla="*/ 33 w 61"/>
                <a:gd name="T1" fmla="*/ 60 h 61"/>
                <a:gd name="T2" fmla="*/ 40 w 61"/>
                <a:gd name="T3" fmla="*/ 58 h 61"/>
                <a:gd name="T4" fmla="*/ 48 w 61"/>
                <a:gd name="T5" fmla="*/ 53 h 61"/>
                <a:gd name="T6" fmla="*/ 55 w 61"/>
                <a:gd name="T7" fmla="*/ 48 h 61"/>
                <a:gd name="T8" fmla="*/ 58 w 61"/>
                <a:gd name="T9" fmla="*/ 41 h 61"/>
                <a:gd name="T10" fmla="*/ 60 w 61"/>
                <a:gd name="T11" fmla="*/ 34 h 61"/>
                <a:gd name="T12" fmla="*/ 60 w 61"/>
                <a:gd name="T13" fmla="*/ 27 h 61"/>
                <a:gd name="T14" fmla="*/ 58 w 61"/>
                <a:gd name="T15" fmla="*/ 20 h 61"/>
                <a:gd name="T16" fmla="*/ 55 w 61"/>
                <a:gd name="T17" fmla="*/ 12 h 61"/>
                <a:gd name="T18" fmla="*/ 48 w 61"/>
                <a:gd name="T19" fmla="*/ 7 h 61"/>
                <a:gd name="T20" fmla="*/ 40 w 61"/>
                <a:gd name="T21" fmla="*/ 2 h 61"/>
                <a:gd name="T22" fmla="*/ 33 w 61"/>
                <a:gd name="T23" fmla="*/ 0 h 61"/>
                <a:gd name="T24" fmla="*/ 26 w 61"/>
                <a:gd name="T25" fmla="*/ 0 h 61"/>
                <a:gd name="T26" fmla="*/ 19 w 61"/>
                <a:gd name="T27" fmla="*/ 2 h 61"/>
                <a:gd name="T28" fmla="*/ 12 w 61"/>
                <a:gd name="T29" fmla="*/ 7 h 61"/>
                <a:gd name="T30" fmla="*/ 7 w 61"/>
                <a:gd name="T31" fmla="*/ 12 h 61"/>
                <a:gd name="T32" fmla="*/ 2 w 61"/>
                <a:gd name="T33" fmla="*/ 20 h 61"/>
                <a:gd name="T34" fmla="*/ 0 w 61"/>
                <a:gd name="T35" fmla="*/ 27 h 61"/>
                <a:gd name="T36" fmla="*/ 0 w 61"/>
                <a:gd name="T37" fmla="*/ 34 h 61"/>
                <a:gd name="T38" fmla="*/ 2 w 61"/>
                <a:gd name="T39" fmla="*/ 41 h 61"/>
                <a:gd name="T40" fmla="*/ 7 w 61"/>
                <a:gd name="T41" fmla="*/ 48 h 61"/>
                <a:gd name="T42" fmla="*/ 12 w 61"/>
                <a:gd name="T43" fmla="*/ 53 h 61"/>
                <a:gd name="T44" fmla="*/ 19 w 61"/>
                <a:gd name="T45" fmla="*/ 58 h 61"/>
                <a:gd name="T46" fmla="*/ 26 w 61"/>
                <a:gd name="T47" fmla="*/ 60 h 61"/>
                <a:gd name="T48" fmla="*/ 33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3" y="60"/>
                  </a:moveTo>
                  <a:lnTo>
                    <a:pt x="40" y="58"/>
                  </a:lnTo>
                  <a:lnTo>
                    <a:pt x="48" y="53"/>
                  </a:lnTo>
                  <a:lnTo>
                    <a:pt x="55" y="48"/>
                  </a:lnTo>
                  <a:lnTo>
                    <a:pt x="58" y="41"/>
                  </a:lnTo>
                  <a:lnTo>
                    <a:pt x="60" y="34"/>
                  </a:lnTo>
                  <a:lnTo>
                    <a:pt x="60" y="27"/>
                  </a:lnTo>
                  <a:lnTo>
                    <a:pt x="58" y="20"/>
                  </a:lnTo>
                  <a:lnTo>
                    <a:pt x="55" y="12"/>
                  </a:lnTo>
                  <a:lnTo>
                    <a:pt x="48" y="7"/>
                  </a:lnTo>
                  <a:lnTo>
                    <a:pt x="40" y="2"/>
                  </a:lnTo>
                  <a:lnTo>
                    <a:pt x="33" y="0"/>
                  </a:lnTo>
                  <a:lnTo>
                    <a:pt x="26" y="0"/>
                  </a:lnTo>
                  <a:lnTo>
                    <a:pt x="19" y="2"/>
                  </a:lnTo>
                  <a:lnTo>
                    <a:pt x="12" y="7"/>
                  </a:lnTo>
                  <a:lnTo>
                    <a:pt x="7" y="12"/>
                  </a:lnTo>
                  <a:lnTo>
                    <a:pt x="2" y="20"/>
                  </a:lnTo>
                  <a:lnTo>
                    <a:pt x="0" y="27"/>
                  </a:lnTo>
                  <a:lnTo>
                    <a:pt x="0" y="34"/>
                  </a:lnTo>
                  <a:lnTo>
                    <a:pt x="2" y="41"/>
                  </a:lnTo>
                  <a:lnTo>
                    <a:pt x="7" y="48"/>
                  </a:lnTo>
                  <a:lnTo>
                    <a:pt x="12" y="53"/>
                  </a:lnTo>
                  <a:lnTo>
                    <a:pt x="19" y="58"/>
                  </a:lnTo>
                  <a:lnTo>
                    <a:pt x="26" y="60"/>
                  </a:lnTo>
                  <a:lnTo>
                    <a:pt x="33"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3" name="Freeform 486"/>
            <p:cNvSpPr>
              <a:spLocks/>
            </p:cNvSpPr>
            <p:nvPr/>
          </p:nvSpPr>
          <p:spPr bwMode="auto">
            <a:xfrm>
              <a:off x="7567613" y="2303463"/>
              <a:ext cx="79375" cy="84137"/>
            </a:xfrm>
            <a:custGeom>
              <a:avLst/>
              <a:gdLst>
                <a:gd name="T0" fmla="*/ 34 w 61"/>
                <a:gd name="T1" fmla="*/ 60 h 61"/>
                <a:gd name="T2" fmla="*/ 41 w 61"/>
                <a:gd name="T3" fmla="*/ 58 h 61"/>
                <a:gd name="T4" fmla="*/ 48 w 61"/>
                <a:gd name="T5" fmla="*/ 55 h 61"/>
                <a:gd name="T6" fmla="*/ 55 w 61"/>
                <a:gd name="T7" fmla="*/ 50 h 61"/>
                <a:gd name="T8" fmla="*/ 58 w 61"/>
                <a:gd name="T9" fmla="*/ 42 h 61"/>
                <a:gd name="T10" fmla="*/ 60 w 61"/>
                <a:gd name="T11" fmla="*/ 35 h 61"/>
                <a:gd name="T12" fmla="*/ 60 w 61"/>
                <a:gd name="T13" fmla="*/ 27 h 61"/>
                <a:gd name="T14" fmla="*/ 58 w 61"/>
                <a:gd name="T15" fmla="*/ 20 h 61"/>
                <a:gd name="T16" fmla="*/ 55 w 61"/>
                <a:gd name="T17" fmla="*/ 12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2 h 61"/>
                <a:gd name="T32" fmla="*/ 2 w 61"/>
                <a:gd name="T33" fmla="*/ 20 h 61"/>
                <a:gd name="T34" fmla="*/ 0 w 61"/>
                <a:gd name="T35" fmla="*/ 27 h 61"/>
                <a:gd name="T36" fmla="*/ 0 w 61"/>
                <a:gd name="T37" fmla="*/ 35 h 61"/>
                <a:gd name="T38" fmla="*/ 2 w 61"/>
                <a:gd name="T39" fmla="*/ 42 h 61"/>
                <a:gd name="T40" fmla="*/ 7 w 61"/>
                <a:gd name="T41" fmla="*/ 50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50"/>
                  </a:lnTo>
                  <a:lnTo>
                    <a:pt x="58" y="42"/>
                  </a:lnTo>
                  <a:lnTo>
                    <a:pt x="60" y="35"/>
                  </a:lnTo>
                  <a:lnTo>
                    <a:pt x="60" y="27"/>
                  </a:lnTo>
                  <a:lnTo>
                    <a:pt x="58" y="20"/>
                  </a:lnTo>
                  <a:lnTo>
                    <a:pt x="55" y="12"/>
                  </a:lnTo>
                  <a:lnTo>
                    <a:pt x="48" y="7"/>
                  </a:lnTo>
                  <a:lnTo>
                    <a:pt x="41" y="4"/>
                  </a:lnTo>
                  <a:lnTo>
                    <a:pt x="34" y="0"/>
                  </a:lnTo>
                  <a:lnTo>
                    <a:pt x="27" y="0"/>
                  </a:lnTo>
                  <a:lnTo>
                    <a:pt x="20" y="4"/>
                  </a:lnTo>
                  <a:lnTo>
                    <a:pt x="13" y="7"/>
                  </a:lnTo>
                  <a:lnTo>
                    <a:pt x="7" y="12"/>
                  </a:lnTo>
                  <a:lnTo>
                    <a:pt x="2" y="20"/>
                  </a:lnTo>
                  <a:lnTo>
                    <a:pt x="0" y="27"/>
                  </a:lnTo>
                  <a:lnTo>
                    <a:pt x="0" y="35"/>
                  </a:lnTo>
                  <a:lnTo>
                    <a:pt x="2" y="42"/>
                  </a:lnTo>
                  <a:lnTo>
                    <a:pt x="7" y="50"/>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4" name="Freeform 487"/>
            <p:cNvSpPr>
              <a:spLocks/>
            </p:cNvSpPr>
            <p:nvPr/>
          </p:nvSpPr>
          <p:spPr bwMode="auto">
            <a:xfrm>
              <a:off x="7567613" y="2303463"/>
              <a:ext cx="79375" cy="84137"/>
            </a:xfrm>
            <a:custGeom>
              <a:avLst/>
              <a:gdLst>
                <a:gd name="T0" fmla="*/ 34 w 61"/>
                <a:gd name="T1" fmla="*/ 60 h 61"/>
                <a:gd name="T2" fmla="*/ 41 w 61"/>
                <a:gd name="T3" fmla="*/ 58 h 61"/>
                <a:gd name="T4" fmla="*/ 48 w 61"/>
                <a:gd name="T5" fmla="*/ 55 h 61"/>
                <a:gd name="T6" fmla="*/ 55 w 61"/>
                <a:gd name="T7" fmla="*/ 50 h 61"/>
                <a:gd name="T8" fmla="*/ 58 w 61"/>
                <a:gd name="T9" fmla="*/ 42 h 61"/>
                <a:gd name="T10" fmla="*/ 60 w 61"/>
                <a:gd name="T11" fmla="*/ 35 h 61"/>
                <a:gd name="T12" fmla="*/ 60 w 61"/>
                <a:gd name="T13" fmla="*/ 27 h 61"/>
                <a:gd name="T14" fmla="*/ 58 w 61"/>
                <a:gd name="T15" fmla="*/ 20 h 61"/>
                <a:gd name="T16" fmla="*/ 55 w 61"/>
                <a:gd name="T17" fmla="*/ 12 h 61"/>
                <a:gd name="T18" fmla="*/ 48 w 61"/>
                <a:gd name="T19" fmla="*/ 7 h 61"/>
                <a:gd name="T20" fmla="*/ 41 w 61"/>
                <a:gd name="T21" fmla="*/ 4 h 61"/>
                <a:gd name="T22" fmla="*/ 34 w 61"/>
                <a:gd name="T23" fmla="*/ 0 h 61"/>
                <a:gd name="T24" fmla="*/ 27 w 61"/>
                <a:gd name="T25" fmla="*/ 0 h 61"/>
                <a:gd name="T26" fmla="*/ 20 w 61"/>
                <a:gd name="T27" fmla="*/ 4 h 61"/>
                <a:gd name="T28" fmla="*/ 13 w 61"/>
                <a:gd name="T29" fmla="*/ 7 h 61"/>
                <a:gd name="T30" fmla="*/ 7 w 61"/>
                <a:gd name="T31" fmla="*/ 12 h 61"/>
                <a:gd name="T32" fmla="*/ 2 w 61"/>
                <a:gd name="T33" fmla="*/ 20 h 61"/>
                <a:gd name="T34" fmla="*/ 0 w 61"/>
                <a:gd name="T35" fmla="*/ 27 h 61"/>
                <a:gd name="T36" fmla="*/ 0 w 61"/>
                <a:gd name="T37" fmla="*/ 35 h 61"/>
                <a:gd name="T38" fmla="*/ 2 w 61"/>
                <a:gd name="T39" fmla="*/ 42 h 61"/>
                <a:gd name="T40" fmla="*/ 7 w 61"/>
                <a:gd name="T41" fmla="*/ 50 h 61"/>
                <a:gd name="T42" fmla="*/ 13 w 61"/>
                <a:gd name="T43" fmla="*/ 55 h 61"/>
                <a:gd name="T44" fmla="*/ 20 w 61"/>
                <a:gd name="T45" fmla="*/ 58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8"/>
                  </a:lnTo>
                  <a:lnTo>
                    <a:pt x="48" y="55"/>
                  </a:lnTo>
                  <a:lnTo>
                    <a:pt x="55" y="50"/>
                  </a:lnTo>
                  <a:lnTo>
                    <a:pt x="58" y="42"/>
                  </a:lnTo>
                  <a:lnTo>
                    <a:pt x="60" y="35"/>
                  </a:lnTo>
                  <a:lnTo>
                    <a:pt x="60" y="27"/>
                  </a:lnTo>
                  <a:lnTo>
                    <a:pt x="58" y="20"/>
                  </a:lnTo>
                  <a:lnTo>
                    <a:pt x="55" y="12"/>
                  </a:lnTo>
                  <a:lnTo>
                    <a:pt x="48" y="7"/>
                  </a:lnTo>
                  <a:lnTo>
                    <a:pt x="41" y="4"/>
                  </a:lnTo>
                  <a:lnTo>
                    <a:pt x="34" y="0"/>
                  </a:lnTo>
                  <a:lnTo>
                    <a:pt x="27" y="0"/>
                  </a:lnTo>
                  <a:lnTo>
                    <a:pt x="20" y="4"/>
                  </a:lnTo>
                  <a:lnTo>
                    <a:pt x="13" y="7"/>
                  </a:lnTo>
                  <a:lnTo>
                    <a:pt x="7" y="12"/>
                  </a:lnTo>
                  <a:lnTo>
                    <a:pt x="2" y="20"/>
                  </a:lnTo>
                  <a:lnTo>
                    <a:pt x="0" y="27"/>
                  </a:lnTo>
                  <a:lnTo>
                    <a:pt x="0" y="35"/>
                  </a:lnTo>
                  <a:lnTo>
                    <a:pt x="2" y="42"/>
                  </a:lnTo>
                  <a:lnTo>
                    <a:pt x="7" y="50"/>
                  </a:lnTo>
                  <a:lnTo>
                    <a:pt x="13" y="55"/>
                  </a:lnTo>
                  <a:lnTo>
                    <a:pt x="20" y="58"/>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5" name="Freeform 488"/>
            <p:cNvSpPr>
              <a:spLocks/>
            </p:cNvSpPr>
            <p:nvPr/>
          </p:nvSpPr>
          <p:spPr bwMode="auto">
            <a:xfrm>
              <a:off x="7567613" y="2255838"/>
              <a:ext cx="79375" cy="85725"/>
            </a:xfrm>
            <a:custGeom>
              <a:avLst/>
              <a:gdLst>
                <a:gd name="T0" fmla="*/ 34 w 61"/>
                <a:gd name="T1" fmla="*/ 60 h 61"/>
                <a:gd name="T2" fmla="*/ 41 w 61"/>
                <a:gd name="T3" fmla="*/ 56 h 61"/>
                <a:gd name="T4" fmla="*/ 48 w 61"/>
                <a:gd name="T5" fmla="*/ 53 h 61"/>
                <a:gd name="T6" fmla="*/ 55 w 61"/>
                <a:gd name="T7" fmla="*/ 47 h 61"/>
                <a:gd name="T8" fmla="*/ 58 w 61"/>
                <a:gd name="T9" fmla="*/ 40 h 61"/>
                <a:gd name="T10" fmla="*/ 60 w 61"/>
                <a:gd name="T11" fmla="*/ 33 h 61"/>
                <a:gd name="T12" fmla="*/ 60 w 61"/>
                <a:gd name="T13" fmla="*/ 25 h 61"/>
                <a:gd name="T14" fmla="*/ 58 w 61"/>
                <a:gd name="T15" fmla="*/ 17 h 61"/>
                <a:gd name="T16" fmla="*/ 55 w 61"/>
                <a:gd name="T17" fmla="*/ 10 h 61"/>
                <a:gd name="T18" fmla="*/ 48 w 61"/>
                <a:gd name="T19" fmla="*/ 5 h 61"/>
                <a:gd name="T20" fmla="*/ 41 w 61"/>
                <a:gd name="T21" fmla="*/ 2 h 61"/>
                <a:gd name="T22" fmla="*/ 34 w 61"/>
                <a:gd name="T23" fmla="*/ 0 h 61"/>
                <a:gd name="T24" fmla="*/ 27 w 61"/>
                <a:gd name="T25" fmla="*/ 0 h 61"/>
                <a:gd name="T26" fmla="*/ 20 w 61"/>
                <a:gd name="T27" fmla="*/ 2 h 61"/>
                <a:gd name="T28" fmla="*/ 13 w 61"/>
                <a:gd name="T29" fmla="*/ 5 h 61"/>
                <a:gd name="T30" fmla="*/ 7 w 61"/>
                <a:gd name="T31" fmla="*/ 10 h 61"/>
                <a:gd name="T32" fmla="*/ 2 w 61"/>
                <a:gd name="T33" fmla="*/ 17 h 61"/>
                <a:gd name="T34" fmla="*/ 0 w 61"/>
                <a:gd name="T35" fmla="*/ 25 h 61"/>
                <a:gd name="T36" fmla="*/ 0 w 61"/>
                <a:gd name="T37" fmla="*/ 33 h 61"/>
                <a:gd name="T38" fmla="*/ 2 w 61"/>
                <a:gd name="T39" fmla="*/ 40 h 61"/>
                <a:gd name="T40" fmla="*/ 7 w 61"/>
                <a:gd name="T41" fmla="*/ 47 h 61"/>
                <a:gd name="T42" fmla="*/ 13 w 61"/>
                <a:gd name="T43" fmla="*/ 53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3"/>
                  </a:lnTo>
                  <a:lnTo>
                    <a:pt x="55" y="47"/>
                  </a:lnTo>
                  <a:lnTo>
                    <a:pt x="58" y="40"/>
                  </a:lnTo>
                  <a:lnTo>
                    <a:pt x="60" y="33"/>
                  </a:lnTo>
                  <a:lnTo>
                    <a:pt x="60" y="25"/>
                  </a:lnTo>
                  <a:lnTo>
                    <a:pt x="58" y="17"/>
                  </a:lnTo>
                  <a:lnTo>
                    <a:pt x="55" y="10"/>
                  </a:lnTo>
                  <a:lnTo>
                    <a:pt x="48" y="5"/>
                  </a:lnTo>
                  <a:lnTo>
                    <a:pt x="41" y="2"/>
                  </a:lnTo>
                  <a:lnTo>
                    <a:pt x="34" y="0"/>
                  </a:lnTo>
                  <a:lnTo>
                    <a:pt x="27" y="0"/>
                  </a:lnTo>
                  <a:lnTo>
                    <a:pt x="20" y="2"/>
                  </a:lnTo>
                  <a:lnTo>
                    <a:pt x="13" y="5"/>
                  </a:lnTo>
                  <a:lnTo>
                    <a:pt x="7" y="10"/>
                  </a:lnTo>
                  <a:lnTo>
                    <a:pt x="2" y="17"/>
                  </a:lnTo>
                  <a:lnTo>
                    <a:pt x="0" y="25"/>
                  </a:lnTo>
                  <a:lnTo>
                    <a:pt x="0" y="33"/>
                  </a:lnTo>
                  <a:lnTo>
                    <a:pt x="2" y="40"/>
                  </a:lnTo>
                  <a:lnTo>
                    <a:pt x="7" y="47"/>
                  </a:lnTo>
                  <a:lnTo>
                    <a:pt x="13" y="53"/>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6" name="Freeform 489"/>
            <p:cNvSpPr>
              <a:spLocks/>
            </p:cNvSpPr>
            <p:nvPr/>
          </p:nvSpPr>
          <p:spPr bwMode="auto">
            <a:xfrm>
              <a:off x="7567613" y="2255838"/>
              <a:ext cx="79375" cy="85725"/>
            </a:xfrm>
            <a:custGeom>
              <a:avLst/>
              <a:gdLst>
                <a:gd name="T0" fmla="*/ 34 w 61"/>
                <a:gd name="T1" fmla="*/ 60 h 61"/>
                <a:gd name="T2" fmla="*/ 41 w 61"/>
                <a:gd name="T3" fmla="*/ 56 h 61"/>
                <a:gd name="T4" fmla="*/ 48 w 61"/>
                <a:gd name="T5" fmla="*/ 53 h 61"/>
                <a:gd name="T6" fmla="*/ 55 w 61"/>
                <a:gd name="T7" fmla="*/ 47 h 61"/>
                <a:gd name="T8" fmla="*/ 58 w 61"/>
                <a:gd name="T9" fmla="*/ 40 h 61"/>
                <a:gd name="T10" fmla="*/ 60 w 61"/>
                <a:gd name="T11" fmla="*/ 33 h 61"/>
                <a:gd name="T12" fmla="*/ 60 w 61"/>
                <a:gd name="T13" fmla="*/ 25 h 61"/>
                <a:gd name="T14" fmla="*/ 58 w 61"/>
                <a:gd name="T15" fmla="*/ 17 h 61"/>
                <a:gd name="T16" fmla="*/ 55 w 61"/>
                <a:gd name="T17" fmla="*/ 10 h 61"/>
                <a:gd name="T18" fmla="*/ 48 w 61"/>
                <a:gd name="T19" fmla="*/ 5 h 61"/>
                <a:gd name="T20" fmla="*/ 41 w 61"/>
                <a:gd name="T21" fmla="*/ 2 h 61"/>
                <a:gd name="T22" fmla="*/ 34 w 61"/>
                <a:gd name="T23" fmla="*/ 0 h 61"/>
                <a:gd name="T24" fmla="*/ 27 w 61"/>
                <a:gd name="T25" fmla="*/ 0 h 61"/>
                <a:gd name="T26" fmla="*/ 20 w 61"/>
                <a:gd name="T27" fmla="*/ 2 h 61"/>
                <a:gd name="T28" fmla="*/ 13 w 61"/>
                <a:gd name="T29" fmla="*/ 5 h 61"/>
                <a:gd name="T30" fmla="*/ 7 w 61"/>
                <a:gd name="T31" fmla="*/ 10 h 61"/>
                <a:gd name="T32" fmla="*/ 2 w 61"/>
                <a:gd name="T33" fmla="*/ 17 h 61"/>
                <a:gd name="T34" fmla="*/ 0 w 61"/>
                <a:gd name="T35" fmla="*/ 25 h 61"/>
                <a:gd name="T36" fmla="*/ 0 w 61"/>
                <a:gd name="T37" fmla="*/ 33 h 61"/>
                <a:gd name="T38" fmla="*/ 2 w 61"/>
                <a:gd name="T39" fmla="*/ 40 h 61"/>
                <a:gd name="T40" fmla="*/ 7 w 61"/>
                <a:gd name="T41" fmla="*/ 47 h 61"/>
                <a:gd name="T42" fmla="*/ 13 w 61"/>
                <a:gd name="T43" fmla="*/ 53 h 61"/>
                <a:gd name="T44" fmla="*/ 20 w 61"/>
                <a:gd name="T45" fmla="*/ 56 h 61"/>
                <a:gd name="T46" fmla="*/ 27 w 61"/>
                <a:gd name="T47" fmla="*/ 60 h 61"/>
                <a:gd name="T48" fmla="*/ 34 w 61"/>
                <a:gd name="T49" fmla="*/ 6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1"/>
                <a:gd name="T77" fmla="*/ 61 w 61"/>
                <a:gd name="T78" fmla="*/ 61 h 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1">
                  <a:moveTo>
                    <a:pt x="34" y="60"/>
                  </a:moveTo>
                  <a:lnTo>
                    <a:pt x="41" y="56"/>
                  </a:lnTo>
                  <a:lnTo>
                    <a:pt x="48" y="53"/>
                  </a:lnTo>
                  <a:lnTo>
                    <a:pt x="55" y="47"/>
                  </a:lnTo>
                  <a:lnTo>
                    <a:pt x="58" y="40"/>
                  </a:lnTo>
                  <a:lnTo>
                    <a:pt x="60" y="33"/>
                  </a:lnTo>
                  <a:lnTo>
                    <a:pt x="60" y="25"/>
                  </a:lnTo>
                  <a:lnTo>
                    <a:pt x="58" y="17"/>
                  </a:lnTo>
                  <a:lnTo>
                    <a:pt x="55" y="10"/>
                  </a:lnTo>
                  <a:lnTo>
                    <a:pt x="48" y="5"/>
                  </a:lnTo>
                  <a:lnTo>
                    <a:pt x="41" y="2"/>
                  </a:lnTo>
                  <a:lnTo>
                    <a:pt x="34" y="0"/>
                  </a:lnTo>
                  <a:lnTo>
                    <a:pt x="27" y="0"/>
                  </a:lnTo>
                  <a:lnTo>
                    <a:pt x="20" y="2"/>
                  </a:lnTo>
                  <a:lnTo>
                    <a:pt x="13" y="5"/>
                  </a:lnTo>
                  <a:lnTo>
                    <a:pt x="7" y="10"/>
                  </a:lnTo>
                  <a:lnTo>
                    <a:pt x="2" y="17"/>
                  </a:lnTo>
                  <a:lnTo>
                    <a:pt x="0" y="25"/>
                  </a:lnTo>
                  <a:lnTo>
                    <a:pt x="0" y="33"/>
                  </a:lnTo>
                  <a:lnTo>
                    <a:pt x="2" y="40"/>
                  </a:lnTo>
                  <a:lnTo>
                    <a:pt x="7" y="47"/>
                  </a:lnTo>
                  <a:lnTo>
                    <a:pt x="13" y="53"/>
                  </a:lnTo>
                  <a:lnTo>
                    <a:pt x="20" y="56"/>
                  </a:lnTo>
                  <a:lnTo>
                    <a:pt x="27" y="60"/>
                  </a:lnTo>
                  <a:lnTo>
                    <a:pt x="34" y="60"/>
                  </a:lnTo>
                </a:path>
              </a:pathLst>
            </a:custGeom>
            <a:solidFill>
              <a:srgbClr val="B8083A"/>
            </a:solidFill>
            <a:ln w="12700" cap="rnd">
              <a:solidFill>
                <a:srgbClr val="B8083A"/>
              </a:solidFill>
              <a:round/>
              <a:headEnd type="none" w="sm" len="sm"/>
              <a:tailEnd type="none" w="sm" len="sm"/>
            </a:ln>
          </p:spPr>
          <p:txBody>
            <a:bodyPr/>
            <a:lstStyle/>
            <a:p>
              <a:endParaRPr lang="en-US">
                <a:solidFill>
                  <a:schemeClr val="tx1"/>
                </a:solidFill>
              </a:endParaRPr>
            </a:p>
          </p:txBody>
        </p:sp>
        <p:sp>
          <p:nvSpPr>
            <p:cNvPr id="13617" name="Rectangle 490"/>
            <p:cNvSpPr>
              <a:spLocks noChangeArrowheads="1"/>
            </p:cNvSpPr>
            <p:nvPr/>
          </p:nvSpPr>
          <p:spPr bwMode="auto">
            <a:xfrm>
              <a:off x="6056313" y="6308725"/>
              <a:ext cx="2359025" cy="488950"/>
            </a:xfrm>
            <a:prstGeom prst="rect">
              <a:avLst/>
            </a:prstGeom>
            <a:noFill/>
            <a:ln w="9525">
              <a:noFill/>
              <a:miter lim="800000"/>
              <a:headEnd/>
              <a:tailEnd/>
            </a:ln>
          </p:spPr>
          <p:txBody>
            <a:bodyPr wrap="none" lIns="0" tIns="0" rIns="0" bIns="0">
              <a:spAutoFit/>
            </a:bodyPr>
            <a:lstStyle/>
            <a:p>
              <a:pPr eaLnBrk="0" hangingPunct="0"/>
              <a:r>
                <a:rPr lang="en-GB" sz="1600">
                  <a:solidFill>
                    <a:schemeClr val="tx1"/>
                  </a:solidFill>
                </a:rPr>
                <a:t>Brightling </a:t>
              </a:r>
              <a:r>
                <a:rPr lang="en-GB" sz="1600" i="1">
                  <a:solidFill>
                    <a:schemeClr val="tx1"/>
                  </a:solidFill>
                </a:rPr>
                <a:t>et al</a:t>
              </a:r>
              <a:r>
                <a:rPr lang="en-GB" sz="1600">
                  <a:solidFill>
                    <a:schemeClr val="tx1"/>
                  </a:solidFill>
                </a:rPr>
                <a:t>. Lancet 2000</a:t>
              </a:r>
            </a:p>
            <a:p>
              <a:pPr eaLnBrk="0" hangingPunct="0"/>
              <a:r>
                <a:rPr lang="en-GB" sz="1600">
                  <a:solidFill>
                    <a:schemeClr val="tx1"/>
                  </a:solidFill>
                </a:rPr>
                <a:t>Green </a:t>
              </a:r>
              <a:r>
                <a:rPr lang="en-GB" sz="1600" i="1">
                  <a:solidFill>
                    <a:schemeClr val="tx1"/>
                  </a:solidFill>
                </a:rPr>
                <a:t>et al</a:t>
              </a:r>
              <a:r>
                <a:rPr lang="en-GB" sz="1600">
                  <a:solidFill>
                    <a:schemeClr val="tx1"/>
                  </a:solidFill>
                </a:rPr>
                <a:t> Lancet 2002</a:t>
              </a:r>
              <a:endParaRPr lang="en-GB">
                <a:solidFill>
                  <a:schemeClr val="tx1"/>
                </a:solidFill>
                <a:latin typeface="Times"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ext Box 2"/>
          <p:cNvSpPr txBox="1">
            <a:spLocks noChangeArrowheads="1"/>
          </p:cNvSpPr>
          <p:nvPr/>
        </p:nvSpPr>
        <p:spPr bwMode="auto">
          <a:xfrm>
            <a:off x="3419475" y="4005263"/>
            <a:ext cx="2087563" cy="457200"/>
          </a:xfrm>
          <a:prstGeom prst="rect">
            <a:avLst/>
          </a:prstGeom>
          <a:solidFill>
            <a:srgbClr val="FFFF99"/>
          </a:solidFill>
          <a:ln w="9525">
            <a:noFill/>
            <a:miter lim="800000"/>
            <a:headEnd/>
            <a:tailEnd/>
          </a:ln>
          <a:effectLst/>
        </p:spPr>
        <p:txBody>
          <a:bodyPr>
            <a:spAutoFit/>
          </a:bodyPr>
          <a:lstStyle/>
          <a:p>
            <a:pPr>
              <a:spcBef>
                <a:spcPct val="50000"/>
              </a:spcBef>
              <a:defRPr/>
            </a:pPr>
            <a:r>
              <a:rPr lang="en-US" b="1">
                <a:solidFill>
                  <a:schemeClr val="tx1"/>
                </a:solidFill>
                <a:effectLst>
                  <a:outerShdw blurRad="38100" dist="38100" dir="2700000" algn="tl">
                    <a:srgbClr val="FFFFFF"/>
                  </a:outerShdw>
                </a:effectLst>
                <a:latin typeface="Arial" pitchFamily="34" charset="0"/>
              </a:rPr>
              <a:t>Asthma</a:t>
            </a:r>
          </a:p>
        </p:txBody>
      </p:sp>
      <p:grpSp>
        <p:nvGrpSpPr>
          <p:cNvPr id="2" name="Group 3"/>
          <p:cNvGrpSpPr>
            <a:grpSpLocks/>
          </p:cNvGrpSpPr>
          <p:nvPr/>
        </p:nvGrpSpPr>
        <p:grpSpPr bwMode="auto">
          <a:xfrm>
            <a:off x="468313" y="2060575"/>
            <a:ext cx="8351837" cy="2095500"/>
            <a:chOff x="295" y="935"/>
            <a:chExt cx="5261" cy="1320"/>
          </a:xfrm>
        </p:grpSpPr>
        <p:grpSp>
          <p:nvGrpSpPr>
            <p:cNvPr id="3" name="Group 4"/>
            <p:cNvGrpSpPr>
              <a:grpSpLocks/>
            </p:cNvGrpSpPr>
            <p:nvPr/>
          </p:nvGrpSpPr>
          <p:grpSpPr bwMode="auto">
            <a:xfrm>
              <a:off x="295" y="1480"/>
              <a:ext cx="1452" cy="454"/>
              <a:chOff x="295" y="845"/>
              <a:chExt cx="1452" cy="454"/>
            </a:xfrm>
          </p:grpSpPr>
          <p:sp>
            <p:nvSpPr>
              <p:cNvPr id="39975" name="Oval 5"/>
              <p:cNvSpPr>
                <a:spLocks noChangeArrowheads="1"/>
              </p:cNvSpPr>
              <p:nvPr/>
            </p:nvSpPr>
            <p:spPr bwMode="auto">
              <a:xfrm>
                <a:off x="295" y="845"/>
                <a:ext cx="1406" cy="454"/>
              </a:xfrm>
              <a:prstGeom prst="ellipse">
                <a:avLst/>
              </a:prstGeom>
              <a:solidFill>
                <a:srgbClr val="FF9900"/>
              </a:solidFill>
              <a:ln w="9525">
                <a:noFill/>
                <a:round/>
                <a:headEnd/>
                <a:tailEnd/>
              </a:ln>
            </p:spPr>
            <p:txBody>
              <a:bodyPr wrap="none" anchor="ctr"/>
              <a:lstStyle/>
              <a:p>
                <a:endParaRPr lang="en-US"/>
              </a:p>
            </p:txBody>
          </p:sp>
          <p:sp>
            <p:nvSpPr>
              <p:cNvPr id="39976" name="Text Box 6"/>
              <p:cNvSpPr txBox="1">
                <a:spLocks noChangeArrowheads="1"/>
              </p:cNvSpPr>
              <p:nvPr/>
            </p:nvSpPr>
            <p:spPr bwMode="auto">
              <a:xfrm>
                <a:off x="295" y="890"/>
                <a:ext cx="1452" cy="404"/>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Arial" charset="0"/>
                  </a:rPr>
                  <a:t>Variable Airflow Obstruction</a:t>
                </a:r>
              </a:p>
            </p:txBody>
          </p:sp>
        </p:grpSp>
        <p:grpSp>
          <p:nvGrpSpPr>
            <p:cNvPr id="4" name="Group 7"/>
            <p:cNvGrpSpPr>
              <a:grpSpLocks/>
            </p:cNvGrpSpPr>
            <p:nvPr/>
          </p:nvGrpSpPr>
          <p:grpSpPr bwMode="auto">
            <a:xfrm>
              <a:off x="2925" y="935"/>
              <a:ext cx="953" cy="364"/>
              <a:chOff x="2925" y="300"/>
              <a:chExt cx="953" cy="364"/>
            </a:xfrm>
          </p:grpSpPr>
          <p:sp>
            <p:nvSpPr>
              <p:cNvPr id="39973" name="Oval 8"/>
              <p:cNvSpPr>
                <a:spLocks noChangeArrowheads="1"/>
              </p:cNvSpPr>
              <p:nvPr/>
            </p:nvSpPr>
            <p:spPr bwMode="auto">
              <a:xfrm>
                <a:off x="2925" y="300"/>
                <a:ext cx="953" cy="364"/>
              </a:xfrm>
              <a:prstGeom prst="ellipse">
                <a:avLst/>
              </a:prstGeom>
              <a:solidFill>
                <a:srgbClr val="FF9900"/>
              </a:solidFill>
              <a:ln w="9525">
                <a:noFill/>
                <a:round/>
                <a:headEnd/>
                <a:tailEnd/>
              </a:ln>
            </p:spPr>
            <p:txBody>
              <a:bodyPr wrap="none" anchor="ctr"/>
              <a:lstStyle/>
              <a:p>
                <a:endParaRPr lang="en-US"/>
              </a:p>
            </p:txBody>
          </p:sp>
          <p:sp>
            <p:nvSpPr>
              <p:cNvPr id="39974" name="Text Box 9"/>
              <p:cNvSpPr txBox="1">
                <a:spLocks noChangeArrowheads="1"/>
              </p:cNvSpPr>
              <p:nvPr/>
            </p:nvSpPr>
            <p:spPr bwMode="auto">
              <a:xfrm>
                <a:off x="3016" y="346"/>
                <a:ext cx="726" cy="231"/>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Arial" charset="0"/>
                  </a:rPr>
                  <a:t>Allergy</a:t>
                </a:r>
              </a:p>
            </p:txBody>
          </p:sp>
        </p:grpSp>
        <p:grpSp>
          <p:nvGrpSpPr>
            <p:cNvPr id="5" name="Group 10"/>
            <p:cNvGrpSpPr>
              <a:grpSpLocks/>
            </p:cNvGrpSpPr>
            <p:nvPr/>
          </p:nvGrpSpPr>
          <p:grpSpPr bwMode="auto">
            <a:xfrm>
              <a:off x="3969" y="1525"/>
              <a:ext cx="1587" cy="544"/>
              <a:chOff x="3969" y="890"/>
              <a:chExt cx="1587" cy="544"/>
            </a:xfrm>
          </p:grpSpPr>
          <p:sp>
            <p:nvSpPr>
              <p:cNvPr id="39971" name="Oval 11"/>
              <p:cNvSpPr>
                <a:spLocks noChangeArrowheads="1"/>
              </p:cNvSpPr>
              <p:nvPr/>
            </p:nvSpPr>
            <p:spPr bwMode="auto">
              <a:xfrm>
                <a:off x="3969" y="890"/>
                <a:ext cx="1542" cy="544"/>
              </a:xfrm>
              <a:prstGeom prst="ellipse">
                <a:avLst/>
              </a:prstGeom>
              <a:solidFill>
                <a:srgbClr val="FF9900"/>
              </a:solidFill>
              <a:ln w="9525">
                <a:noFill/>
                <a:round/>
                <a:headEnd/>
                <a:tailEnd/>
              </a:ln>
            </p:spPr>
            <p:txBody>
              <a:bodyPr wrap="none" anchor="ctr"/>
              <a:lstStyle/>
              <a:p>
                <a:endParaRPr lang="en-US"/>
              </a:p>
            </p:txBody>
          </p:sp>
          <p:sp>
            <p:nvSpPr>
              <p:cNvPr id="39972" name="Text Box 12"/>
              <p:cNvSpPr txBox="1">
                <a:spLocks noChangeArrowheads="1"/>
              </p:cNvSpPr>
              <p:nvPr/>
            </p:nvSpPr>
            <p:spPr bwMode="auto">
              <a:xfrm>
                <a:off x="3969" y="981"/>
                <a:ext cx="1587" cy="404"/>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Arial" charset="0"/>
                  </a:rPr>
                  <a:t>Eosinophilic airway inflammation</a:t>
                </a:r>
              </a:p>
            </p:txBody>
          </p:sp>
        </p:grpSp>
        <p:grpSp>
          <p:nvGrpSpPr>
            <p:cNvPr id="6" name="Group 13"/>
            <p:cNvGrpSpPr>
              <a:grpSpLocks/>
            </p:cNvGrpSpPr>
            <p:nvPr/>
          </p:nvGrpSpPr>
          <p:grpSpPr bwMode="auto">
            <a:xfrm>
              <a:off x="1383" y="935"/>
              <a:ext cx="1089" cy="364"/>
              <a:chOff x="1383" y="300"/>
              <a:chExt cx="1089" cy="364"/>
            </a:xfrm>
          </p:grpSpPr>
          <p:sp>
            <p:nvSpPr>
              <p:cNvPr id="39969" name="Oval 14"/>
              <p:cNvSpPr>
                <a:spLocks noChangeArrowheads="1"/>
              </p:cNvSpPr>
              <p:nvPr/>
            </p:nvSpPr>
            <p:spPr bwMode="auto">
              <a:xfrm>
                <a:off x="1383" y="300"/>
                <a:ext cx="1089" cy="364"/>
              </a:xfrm>
              <a:prstGeom prst="ellipse">
                <a:avLst/>
              </a:prstGeom>
              <a:solidFill>
                <a:srgbClr val="FF9900"/>
              </a:solidFill>
              <a:ln w="9525">
                <a:noFill/>
                <a:round/>
                <a:headEnd/>
                <a:tailEnd/>
              </a:ln>
            </p:spPr>
            <p:txBody>
              <a:bodyPr wrap="none" anchor="ctr"/>
              <a:lstStyle/>
              <a:p>
                <a:endParaRPr lang="en-US"/>
              </a:p>
            </p:txBody>
          </p:sp>
          <p:sp>
            <p:nvSpPr>
              <p:cNvPr id="39970" name="Text Box 15"/>
              <p:cNvSpPr txBox="1">
                <a:spLocks noChangeArrowheads="1"/>
              </p:cNvSpPr>
              <p:nvPr/>
            </p:nvSpPr>
            <p:spPr bwMode="auto">
              <a:xfrm>
                <a:off x="1429" y="346"/>
                <a:ext cx="907" cy="231"/>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Arial" charset="0"/>
                  </a:rPr>
                  <a:t>Symptoms</a:t>
                </a:r>
              </a:p>
            </p:txBody>
          </p:sp>
        </p:grpSp>
        <p:sp>
          <p:nvSpPr>
            <p:cNvPr id="39961" name="Text Box 16"/>
            <p:cNvSpPr txBox="1">
              <a:spLocks noChangeArrowheads="1"/>
            </p:cNvSpPr>
            <p:nvPr/>
          </p:nvSpPr>
          <p:spPr bwMode="auto">
            <a:xfrm>
              <a:off x="431" y="1933"/>
              <a:ext cx="1315" cy="231"/>
            </a:xfrm>
            <a:prstGeom prst="rect">
              <a:avLst/>
            </a:prstGeom>
            <a:noFill/>
            <a:ln w="9525">
              <a:noFill/>
              <a:miter lim="800000"/>
              <a:headEnd/>
              <a:tailEnd/>
            </a:ln>
          </p:spPr>
          <p:txBody>
            <a:bodyPr>
              <a:spAutoFit/>
            </a:bodyPr>
            <a:lstStyle/>
            <a:p>
              <a:pPr algn="l">
                <a:spcBef>
                  <a:spcPct val="50000"/>
                </a:spcBef>
              </a:pPr>
              <a:r>
                <a:rPr lang="en-US" sz="1800" i="1">
                  <a:solidFill>
                    <a:schemeClr val="tx1"/>
                  </a:solidFill>
                  <a:latin typeface="Arial" charset="0"/>
                </a:rPr>
                <a:t>- PEF Variability</a:t>
              </a:r>
            </a:p>
          </p:txBody>
        </p:sp>
        <p:sp>
          <p:nvSpPr>
            <p:cNvPr id="39962" name="Text Box 17"/>
            <p:cNvSpPr txBox="1">
              <a:spLocks noChangeArrowheads="1"/>
            </p:cNvSpPr>
            <p:nvPr/>
          </p:nvSpPr>
          <p:spPr bwMode="auto">
            <a:xfrm>
              <a:off x="1474" y="1253"/>
              <a:ext cx="1315" cy="231"/>
            </a:xfrm>
            <a:prstGeom prst="rect">
              <a:avLst/>
            </a:prstGeom>
            <a:noFill/>
            <a:ln w="9525">
              <a:noFill/>
              <a:miter lim="800000"/>
              <a:headEnd/>
              <a:tailEnd/>
            </a:ln>
          </p:spPr>
          <p:txBody>
            <a:bodyPr>
              <a:spAutoFit/>
            </a:bodyPr>
            <a:lstStyle/>
            <a:p>
              <a:pPr algn="l">
                <a:spcBef>
                  <a:spcPct val="50000"/>
                </a:spcBef>
              </a:pPr>
              <a:r>
                <a:rPr lang="en-US" sz="1800" i="1">
                  <a:solidFill>
                    <a:schemeClr val="tx1"/>
                  </a:solidFill>
                  <a:latin typeface="Arial" charset="0"/>
                </a:rPr>
                <a:t>- Modified JACS</a:t>
              </a:r>
            </a:p>
          </p:txBody>
        </p:sp>
        <p:sp>
          <p:nvSpPr>
            <p:cNvPr id="39963" name="Text Box 18"/>
            <p:cNvSpPr txBox="1">
              <a:spLocks noChangeArrowheads="1"/>
            </p:cNvSpPr>
            <p:nvPr/>
          </p:nvSpPr>
          <p:spPr bwMode="auto">
            <a:xfrm>
              <a:off x="3016" y="1253"/>
              <a:ext cx="1633" cy="231"/>
            </a:xfrm>
            <a:prstGeom prst="rect">
              <a:avLst/>
            </a:prstGeom>
            <a:noFill/>
            <a:ln w="9525">
              <a:noFill/>
              <a:miter lim="800000"/>
              <a:headEnd/>
              <a:tailEnd/>
            </a:ln>
          </p:spPr>
          <p:txBody>
            <a:bodyPr>
              <a:spAutoFit/>
            </a:bodyPr>
            <a:lstStyle/>
            <a:p>
              <a:pPr algn="l">
                <a:spcBef>
                  <a:spcPct val="50000"/>
                </a:spcBef>
              </a:pPr>
              <a:r>
                <a:rPr lang="en-US" sz="1800" i="1">
                  <a:solidFill>
                    <a:schemeClr val="tx1"/>
                  </a:solidFill>
                  <a:latin typeface="Arial" charset="0"/>
                </a:rPr>
                <a:t>- Atopic status (SPT)</a:t>
              </a:r>
            </a:p>
          </p:txBody>
        </p:sp>
        <p:sp>
          <p:nvSpPr>
            <p:cNvPr id="39964" name="Text Box 19"/>
            <p:cNvSpPr txBox="1">
              <a:spLocks noChangeArrowheads="1"/>
            </p:cNvSpPr>
            <p:nvPr/>
          </p:nvSpPr>
          <p:spPr bwMode="auto">
            <a:xfrm>
              <a:off x="4059" y="2024"/>
              <a:ext cx="1315" cy="231"/>
            </a:xfrm>
            <a:prstGeom prst="rect">
              <a:avLst/>
            </a:prstGeom>
            <a:noFill/>
            <a:ln w="9525">
              <a:noFill/>
              <a:miter lim="800000"/>
              <a:headEnd/>
              <a:tailEnd/>
            </a:ln>
          </p:spPr>
          <p:txBody>
            <a:bodyPr>
              <a:spAutoFit/>
            </a:bodyPr>
            <a:lstStyle/>
            <a:p>
              <a:pPr algn="l">
                <a:spcBef>
                  <a:spcPct val="50000"/>
                </a:spcBef>
              </a:pPr>
              <a:r>
                <a:rPr lang="en-US" sz="1800" i="1">
                  <a:solidFill>
                    <a:schemeClr val="tx1"/>
                  </a:solidFill>
                  <a:latin typeface="Arial" charset="0"/>
                </a:rPr>
                <a:t>- Induced sputum</a:t>
              </a:r>
            </a:p>
          </p:txBody>
        </p:sp>
        <p:sp>
          <p:nvSpPr>
            <p:cNvPr id="39965" name="Line 20"/>
            <p:cNvSpPr>
              <a:spLocks noChangeShapeType="1"/>
            </p:cNvSpPr>
            <p:nvPr/>
          </p:nvSpPr>
          <p:spPr bwMode="auto">
            <a:xfrm>
              <a:off x="1655" y="1888"/>
              <a:ext cx="408" cy="227"/>
            </a:xfrm>
            <a:prstGeom prst="line">
              <a:avLst/>
            </a:prstGeom>
            <a:noFill/>
            <a:ln w="19050">
              <a:solidFill>
                <a:schemeClr val="tx1"/>
              </a:solidFill>
              <a:round/>
              <a:headEnd/>
              <a:tailEnd type="stealth" w="lg" len="lg"/>
            </a:ln>
          </p:spPr>
          <p:txBody>
            <a:bodyPr/>
            <a:lstStyle/>
            <a:p>
              <a:endParaRPr lang="en-GB"/>
            </a:p>
          </p:txBody>
        </p:sp>
        <p:sp>
          <p:nvSpPr>
            <p:cNvPr id="39966" name="Line 21"/>
            <p:cNvSpPr>
              <a:spLocks noChangeShapeType="1"/>
            </p:cNvSpPr>
            <p:nvPr/>
          </p:nvSpPr>
          <p:spPr bwMode="auto">
            <a:xfrm>
              <a:off x="2200" y="1525"/>
              <a:ext cx="317" cy="454"/>
            </a:xfrm>
            <a:prstGeom prst="line">
              <a:avLst/>
            </a:prstGeom>
            <a:noFill/>
            <a:ln w="19050">
              <a:solidFill>
                <a:schemeClr val="tx1"/>
              </a:solidFill>
              <a:round/>
              <a:headEnd/>
              <a:tailEnd type="stealth" w="lg" len="lg"/>
            </a:ln>
          </p:spPr>
          <p:txBody>
            <a:bodyPr/>
            <a:lstStyle/>
            <a:p>
              <a:endParaRPr lang="en-GB"/>
            </a:p>
          </p:txBody>
        </p:sp>
        <p:sp>
          <p:nvSpPr>
            <p:cNvPr id="39967" name="Line 22"/>
            <p:cNvSpPr>
              <a:spLocks noChangeShapeType="1"/>
            </p:cNvSpPr>
            <p:nvPr/>
          </p:nvSpPr>
          <p:spPr bwMode="auto">
            <a:xfrm flipH="1">
              <a:off x="3107" y="1525"/>
              <a:ext cx="227" cy="454"/>
            </a:xfrm>
            <a:prstGeom prst="line">
              <a:avLst/>
            </a:prstGeom>
            <a:noFill/>
            <a:ln w="19050">
              <a:solidFill>
                <a:schemeClr val="tx1"/>
              </a:solidFill>
              <a:round/>
              <a:headEnd/>
              <a:tailEnd type="stealth" w="lg" len="lg"/>
            </a:ln>
          </p:spPr>
          <p:txBody>
            <a:bodyPr/>
            <a:lstStyle/>
            <a:p>
              <a:endParaRPr lang="en-GB"/>
            </a:p>
          </p:txBody>
        </p:sp>
        <p:sp>
          <p:nvSpPr>
            <p:cNvPr id="39968" name="Line 23"/>
            <p:cNvSpPr>
              <a:spLocks noChangeShapeType="1"/>
            </p:cNvSpPr>
            <p:nvPr/>
          </p:nvSpPr>
          <p:spPr bwMode="auto">
            <a:xfrm flipH="1">
              <a:off x="3606" y="1933"/>
              <a:ext cx="317" cy="182"/>
            </a:xfrm>
            <a:prstGeom prst="line">
              <a:avLst/>
            </a:prstGeom>
            <a:noFill/>
            <a:ln w="19050">
              <a:solidFill>
                <a:schemeClr val="tx1"/>
              </a:solidFill>
              <a:round/>
              <a:headEnd/>
              <a:tailEnd type="stealth" w="lg" len="lg"/>
            </a:ln>
          </p:spPr>
          <p:txBody>
            <a:bodyPr/>
            <a:lstStyle/>
            <a:p>
              <a:endParaRPr lang="en-GB"/>
            </a:p>
          </p:txBody>
        </p:sp>
      </p:grpSp>
      <p:grpSp>
        <p:nvGrpSpPr>
          <p:cNvPr id="7" name="Group 24"/>
          <p:cNvGrpSpPr>
            <a:grpSpLocks/>
          </p:cNvGrpSpPr>
          <p:nvPr/>
        </p:nvGrpSpPr>
        <p:grpSpPr bwMode="auto">
          <a:xfrm>
            <a:off x="468313" y="4365625"/>
            <a:ext cx="7559675" cy="1217613"/>
            <a:chOff x="295" y="2387"/>
            <a:chExt cx="4762" cy="767"/>
          </a:xfrm>
        </p:grpSpPr>
        <p:grpSp>
          <p:nvGrpSpPr>
            <p:cNvPr id="8" name="Group 25"/>
            <p:cNvGrpSpPr>
              <a:grpSpLocks/>
            </p:cNvGrpSpPr>
            <p:nvPr/>
          </p:nvGrpSpPr>
          <p:grpSpPr bwMode="auto">
            <a:xfrm>
              <a:off x="295" y="2387"/>
              <a:ext cx="1406" cy="408"/>
              <a:chOff x="295" y="1752"/>
              <a:chExt cx="1406" cy="408"/>
            </a:xfrm>
          </p:grpSpPr>
          <p:sp>
            <p:nvSpPr>
              <p:cNvPr id="39955" name="Oval 26"/>
              <p:cNvSpPr>
                <a:spLocks noChangeArrowheads="1"/>
              </p:cNvSpPr>
              <p:nvPr/>
            </p:nvSpPr>
            <p:spPr bwMode="auto">
              <a:xfrm>
                <a:off x="295" y="1752"/>
                <a:ext cx="1406" cy="408"/>
              </a:xfrm>
              <a:prstGeom prst="ellipse">
                <a:avLst/>
              </a:prstGeom>
              <a:solidFill>
                <a:srgbClr val="FF9900"/>
              </a:solidFill>
              <a:ln w="9525">
                <a:noFill/>
                <a:round/>
                <a:headEnd/>
                <a:tailEnd/>
              </a:ln>
            </p:spPr>
            <p:txBody>
              <a:bodyPr wrap="none" anchor="ctr"/>
              <a:lstStyle/>
              <a:p>
                <a:endParaRPr lang="en-US"/>
              </a:p>
            </p:txBody>
          </p:sp>
          <p:sp>
            <p:nvSpPr>
              <p:cNvPr id="39956" name="Text Box 27"/>
              <p:cNvSpPr txBox="1">
                <a:spLocks noChangeArrowheads="1"/>
              </p:cNvSpPr>
              <p:nvPr/>
            </p:nvSpPr>
            <p:spPr bwMode="auto">
              <a:xfrm>
                <a:off x="431" y="1842"/>
                <a:ext cx="1179" cy="231"/>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Arial" charset="0"/>
                  </a:rPr>
                  <a:t>Demographics</a:t>
                </a:r>
              </a:p>
            </p:txBody>
          </p:sp>
        </p:grpSp>
        <p:grpSp>
          <p:nvGrpSpPr>
            <p:cNvPr id="9" name="Group 28"/>
            <p:cNvGrpSpPr>
              <a:grpSpLocks/>
            </p:cNvGrpSpPr>
            <p:nvPr/>
          </p:nvGrpSpPr>
          <p:grpSpPr bwMode="auto">
            <a:xfrm>
              <a:off x="4377" y="2387"/>
              <a:ext cx="680" cy="454"/>
              <a:chOff x="4377" y="1752"/>
              <a:chExt cx="680" cy="454"/>
            </a:xfrm>
          </p:grpSpPr>
          <p:sp>
            <p:nvSpPr>
              <p:cNvPr id="39953" name="Oval 29"/>
              <p:cNvSpPr>
                <a:spLocks noChangeArrowheads="1"/>
              </p:cNvSpPr>
              <p:nvPr/>
            </p:nvSpPr>
            <p:spPr bwMode="auto">
              <a:xfrm>
                <a:off x="4377" y="1752"/>
                <a:ext cx="680" cy="454"/>
              </a:xfrm>
              <a:prstGeom prst="ellipse">
                <a:avLst/>
              </a:prstGeom>
              <a:solidFill>
                <a:srgbClr val="FF9900"/>
              </a:solidFill>
              <a:ln w="9525">
                <a:noFill/>
                <a:round/>
                <a:headEnd/>
                <a:tailEnd/>
              </a:ln>
            </p:spPr>
            <p:txBody>
              <a:bodyPr wrap="none" anchor="ctr"/>
              <a:lstStyle/>
              <a:p>
                <a:endParaRPr lang="en-US"/>
              </a:p>
            </p:txBody>
          </p:sp>
          <p:sp>
            <p:nvSpPr>
              <p:cNvPr id="39954" name="Text Box 30"/>
              <p:cNvSpPr txBox="1">
                <a:spLocks noChangeArrowheads="1"/>
              </p:cNvSpPr>
              <p:nvPr/>
            </p:nvSpPr>
            <p:spPr bwMode="auto">
              <a:xfrm>
                <a:off x="4422" y="1842"/>
                <a:ext cx="590" cy="231"/>
              </a:xfrm>
              <a:prstGeom prst="rect">
                <a:avLst/>
              </a:prstGeom>
              <a:noFill/>
              <a:ln w="9525">
                <a:noFill/>
                <a:miter lim="800000"/>
                <a:headEnd/>
                <a:tailEnd/>
              </a:ln>
            </p:spPr>
            <p:txBody>
              <a:bodyPr>
                <a:spAutoFit/>
              </a:bodyPr>
              <a:lstStyle/>
              <a:p>
                <a:pPr>
                  <a:spcBef>
                    <a:spcPct val="50000"/>
                  </a:spcBef>
                </a:pPr>
                <a:r>
                  <a:rPr lang="en-US" sz="1800" b="1">
                    <a:solidFill>
                      <a:schemeClr val="tx1"/>
                    </a:solidFill>
                    <a:latin typeface="Arial" charset="0"/>
                  </a:rPr>
                  <a:t>BMI</a:t>
                </a:r>
              </a:p>
            </p:txBody>
          </p:sp>
        </p:grpSp>
        <p:sp>
          <p:nvSpPr>
            <p:cNvPr id="39950" name="Text Box 31"/>
            <p:cNvSpPr txBox="1">
              <a:spLocks noChangeArrowheads="1"/>
            </p:cNvSpPr>
            <p:nvPr/>
          </p:nvSpPr>
          <p:spPr bwMode="auto">
            <a:xfrm>
              <a:off x="476" y="2750"/>
              <a:ext cx="1270" cy="404"/>
            </a:xfrm>
            <a:prstGeom prst="rect">
              <a:avLst/>
            </a:prstGeom>
            <a:noFill/>
            <a:ln w="9525">
              <a:noFill/>
              <a:miter lim="800000"/>
              <a:headEnd/>
              <a:tailEnd/>
            </a:ln>
          </p:spPr>
          <p:txBody>
            <a:bodyPr>
              <a:spAutoFit/>
            </a:bodyPr>
            <a:lstStyle/>
            <a:p>
              <a:pPr algn="l">
                <a:spcBef>
                  <a:spcPct val="50000"/>
                </a:spcBef>
              </a:pPr>
              <a:r>
                <a:rPr lang="en-US" sz="1800" i="1">
                  <a:solidFill>
                    <a:schemeClr val="tx1"/>
                  </a:solidFill>
                  <a:latin typeface="Arial" charset="0"/>
                </a:rPr>
                <a:t>- Age of onset</a:t>
              </a:r>
              <a:br>
                <a:rPr lang="en-US" sz="1800" i="1">
                  <a:solidFill>
                    <a:schemeClr val="tx1"/>
                  </a:solidFill>
                  <a:latin typeface="Arial" charset="0"/>
                </a:rPr>
              </a:br>
              <a:r>
                <a:rPr lang="en-US" sz="1800" i="1">
                  <a:solidFill>
                    <a:schemeClr val="tx1"/>
                  </a:solidFill>
                  <a:latin typeface="Arial" charset="0"/>
                </a:rPr>
                <a:t>- Gender</a:t>
              </a:r>
            </a:p>
          </p:txBody>
        </p:sp>
        <p:sp>
          <p:nvSpPr>
            <p:cNvPr id="39951" name="Line 32"/>
            <p:cNvSpPr>
              <a:spLocks noChangeShapeType="1"/>
            </p:cNvSpPr>
            <p:nvPr/>
          </p:nvSpPr>
          <p:spPr bwMode="auto">
            <a:xfrm flipV="1">
              <a:off x="1746" y="2477"/>
              <a:ext cx="272" cy="91"/>
            </a:xfrm>
            <a:prstGeom prst="line">
              <a:avLst/>
            </a:prstGeom>
            <a:noFill/>
            <a:ln w="19050">
              <a:solidFill>
                <a:schemeClr val="tx1"/>
              </a:solidFill>
              <a:round/>
              <a:headEnd/>
              <a:tailEnd type="stealth" w="lg" len="lg"/>
            </a:ln>
          </p:spPr>
          <p:txBody>
            <a:bodyPr/>
            <a:lstStyle/>
            <a:p>
              <a:endParaRPr lang="en-GB"/>
            </a:p>
          </p:txBody>
        </p:sp>
        <p:sp>
          <p:nvSpPr>
            <p:cNvPr id="39952" name="Line 33"/>
            <p:cNvSpPr>
              <a:spLocks noChangeShapeType="1"/>
            </p:cNvSpPr>
            <p:nvPr/>
          </p:nvSpPr>
          <p:spPr bwMode="auto">
            <a:xfrm flipH="1" flipV="1">
              <a:off x="3651" y="2432"/>
              <a:ext cx="590" cy="136"/>
            </a:xfrm>
            <a:prstGeom prst="line">
              <a:avLst/>
            </a:prstGeom>
            <a:noFill/>
            <a:ln w="19050">
              <a:solidFill>
                <a:schemeClr val="tx1"/>
              </a:solidFill>
              <a:round/>
              <a:headEnd/>
              <a:tailEnd type="stealth" w="lg" len="lg"/>
            </a:ln>
          </p:spPr>
          <p:txBody>
            <a:bodyPr/>
            <a:lstStyle/>
            <a:p>
              <a:endParaRPr lang="en-GB"/>
            </a:p>
          </p:txBody>
        </p:sp>
      </p:grpSp>
      <p:sp>
        <p:nvSpPr>
          <p:cNvPr id="39941" name="Rectangle 34"/>
          <p:cNvSpPr>
            <a:spLocks noGrp="1" noChangeArrowheads="1"/>
          </p:cNvSpPr>
          <p:nvPr>
            <p:ph type="title"/>
          </p:nvPr>
        </p:nvSpPr>
        <p:spPr>
          <a:xfrm>
            <a:off x="458788" y="669925"/>
            <a:ext cx="8405812" cy="731838"/>
          </a:xfrm>
          <a:noFill/>
        </p:spPr>
        <p:txBody>
          <a:bodyPr/>
          <a:lstStyle/>
          <a:p>
            <a:pPr eaLnBrk="1" hangingPunct="1"/>
            <a:r>
              <a:rPr lang="en-GB" sz="4800" b="1" dirty="0" err="1" smtClean="0">
                <a:solidFill>
                  <a:schemeClr val="tx1"/>
                </a:solidFill>
                <a:effectLst>
                  <a:outerShdw blurRad="38100" dist="38100" dir="2700000" algn="tl">
                    <a:srgbClr val="000000"/>
                  </a:outerShdw>
                </a:effectLst>
              </a:rPr>
              <a:t>Phenotyping</a:t>
            </a:r>
            <a:r>
              <a:rPr lang="en-GB" sz="4800" b="1" dirty="0" smtClean="0">
                <a:solidFill>
                  <a:schemeClr val="tx1"/>
                </a:solidFill>
                <a:effectLst>
                  <a:outerShdw blurRad="38100" dist="38100" dir="2700000" algn="tl">
                    <a:srgbClr val="000000"/>
                  </a:outerShdw>
                </a:effectLst>
              </a:rPr>
              <a:t> Heterogeneity</a:t>
            </a:r>
            <a:endParaRPr lang="en-US" sz="4800" b="1" dirty="0" smtClean="0">
              <a:solidFill>
                <a:schemeClr val="tx1"/>
              </a:solidFill>
            </a:endParaRPr>
          </a:p>
        </p:txBody>
      </p:sp>
      <p:grpSp>
        <p:nvGrpSpPr>
          <p:cNvPr id="10" name="Group 35"/>
          <p:cNvGrpSpPr>
            <a:grpSpLocks/>
          </p:cNvGrpSpPr>
          <p:nvPr/>
        </p:nvGrpSpPr>
        <p:grpSpPr bwMode="auto">
          <a:xfrm>
            <a:off x="5435600" y="4652963"/>
            <a:ext cx="1584325" cy="1296987"/>
            <a:chOff x="3424" y="2568"/>
            <a:chExt cx="998" cy="817"/>
          </a:xfrm>
        </p:grpSpPr>
        <p:grpSp>
          <p:nvGrpSpPr>
            <p:cNvPr id="11" name="Group 36"/>
            <p:cNvGrpSpPr>
              <a:grpSpLocks/>
            </p:cNvGrpSpPr>
            <p:nvPr/>
          </p:nvGrpSpPr>
          <p:grpSpPr bwMode="auto">
            <a:xfrm>
              <a:off x="3742" y="2931"/>
              <a:ext cx="680" cy="454"/>
              <a:chOff x="4377" y="1752"/>
              <a:chExt cx="680" cy="454"/>
            </a:xfrm>
          </p:grpSpPr>
          <p:sp>
            <p:nvSpPr>
              <p:cNvPr id="39946" name="Oval 37"/>
              <p:cNvSpPr>
                <a:spLocks noChangeArrowheads="1"/>
              </p:cNvSpPr>
              <p:nvPr/>
            </p:nvSpPr>
            <p:spPr bwMode="auto">
              <a:xfrm>
                <a:off x="4377" y="1752"/>
                <a:ext cx="680" cy="454"/>
              </a:xfrm>
              <a:prstGeom prst="ellipse">
                <a:avLst/>
              </a:prstGeom>
              <a:solidFill>
                <a:srgbClr val="FF9900">
                  <a:alpha val="52156"/>
                </a:srgbClr>
              </a:solidFill>
              <a:ln w="9525">
                <a:noFill/>
                <a:round/>
                <a:headEnd/>
                <a:tailEnd/>
              </a:ln>
            </p:spPr>
            <p:txBody>
              <a:bodyPr wrap="none" anchor="ctr"/>
              <a:lstStyle/>
              <a:p>
                <a:endParaRPr lang="en-US"/>
              </a:p>
            </p:txBody>
          </p:sp>
          <p:sp>
            <p:nvSpPr>
              <p:cNvPr id="39947" name="Text Box 38"/>
              <p:cNvSpPr txBox="1">
                <a:spLocks noChangeArrowheads="1"/>
              </p:cNvSpPr>
              <p:nvPr/>
            </p:nvSpPr>
            <p:spPr bwMode="auto">
              <a:xfrm>
                <a:off x="4422" y="1842"/>
                <a:ext cx="590" cy="231"/>
              </a:xfrm>
              <a:prstGeom prst="rect">
                <a:avLst/>
              </a:prstGeom>
              <a:noFill/>
              <a:ln w="9525">
                <a:noFill/>
                <a:miter lim="800000"/>
                <a:headEnd/>
                <a:tailEnd/>
              </a:ln>
            </p:spPr>
            <p:txBody>
              <a:bodyPr>
                <a:spAutoFit/>
              </a:bodyPr>
              <a:lstStyle/>
              <a:p>
                <a:pPr>
                  <a:spcBef>
                    <a:spcPct val="50000"/>
                  </a:spcBef>
                </a:pPr>
                <a:r>
                  <a:rPr lang="en-US" sz="1800" b="1" i="1">
                    <a:solidFill>
                      <a:schemeClr val="tx1"/>
                    </a:solidFill>
                    <a:latin typeface="Arial" charset="0"/>
                  </a:rPr>
                  <a:t>PC20</a:t>
                </a:r>
              </a:p>
            </p:txBody>
          </p:sp>
        </p:grpSp>
        <p:sp>
          <p:nvSpPr>
            <p:cNvPr id="39945" name="Line 39"/>
            <p:cNvSpPr>
              <a:spLocks noChangeShapeType="1"/>
            </p:cNvSpPr>
            <p:nvPr/>
          </p:nvSpPr>
          <p:spPr bwMode="auto">
            <a:xfrm flipH="1" flipV="1">
              <a:off x="3424" y="2568"/>
              <a:ext cx="454" cy="363"/>
            </a:xfrm>
            <a:prstGeom prst="line">
              <a:avLst/>
            </a:prstGeom>
            <a:noFill/>
            <a:ln w="15875">
              <a:solidFill>
                <a:schemeClr val="tx1"/>
              </a:solidFill>
              <a:prstDash val="dash"/>
              <a:round/>
              <a:headEnd/>
              <a:tailEnd type="triangle" w="med" len="med"/>
            </a:ln>
          </p:spPr>
          <p:txBody>
            <a:bodyPr/>
            <a:lstStyle/>
            <a:p>
              <a:endParaRPr lang="en-GB"/>
            </a:p>
          </p:txBody>
        </p:sp>
      </p:grpSp>
      <p:sp>
        <p:nvSpPr>
          <p:cNvPr id="39943" name="Line 40"/>
          <p:cNvSpPr>
            <a:spLocks noChangeShapeType="1"/>
          </p:cNvSpPr>
          <p:nvPr/>
        </p:nvSpPr>
        <p:spPr bwMode="auto">
          <a:xfrm>
            <a:off x="177800" y="1714500"/>
            <a:ext cx="8864600" cy="0"/>
          </a:xfrm>
          <a:prstGeom prst="line">
            <a:avLst/>
          </a:prstGeom>
          <a:noFill/>
          <a:ln w="38100">
            <a:solidFill>
              <a:srgbClr val="FF3300"/>
            </a:solidFill>
            <a:round/>
            <a:headEnd/>
            <a:tailEnd/>
          </a:ln>
        </p:spPr>
        <p:txBody>
          <a:bodyPr wrap="none" anchor="ctr"/>
          <a:lstStyle/>
          <a:p>
            <a:endParaRPr lang="en-GB"/>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843213" y="115888"/>
            <a:ext cx="2754312" cy="738187"/>
          </a:xfrm>
        </p:spPr>
        <p:txBody>
          <a:bodyPr/>
          <a:lstStyle/>
          <a:p>
            <a:pPr eaLnBrk="1" hangingPunct="1"/>
            <a:r>
              <a:rPr lang="en-US" sz="3600" b="1" smtClean="0"/>
              <a:t>Summary</a:t>
            </a:r>
          </a:p>
        </p:txBody>
      </p:sp>
      <p:sp>
        <p:nvSpPr>
          <p:cNvPr id="40963" name="AutoShape 3"/>
          <p:cNvSpPr>
            <a:spLocks noChangeAspect="1" noChangeArrowheads="1"/>
          </p:cNvSpPr>
          <p:nvPr/>
        </p:nvSpPr>
        <p:spPr bwMode="auto">
          <a:xfrm>
            <a:off x="0" y="657225"/>
            <a:ext cx="9144000" cy="6207125"/>
          </a:xfrm>
          <a:prstGeom prst="rect">
            <a:avLst/>
          </a:prstGeom>
          <a:noFill/>
          <a:ln w="9525">
            <a:noFill/>
            <a:miter lim="800000"/>
            <a:headEnd/>
            <a:tailEnd/>
          </a:ln>
        </p:spPr>
        <p:txBody>
          <a:bodyPr/>
          <a:lstStyle/>
          <a:p>
            <a:endParaRPr lang="en-US"/>
          </a:p>
        </p:txBody>
      </p:sp>
      <p:grpSp>
        <p:nvGrpSpPr>
          <p:cNvPr id="2" name="Group 4"/>
          <p:cNvGrpSpPr>
            <a:grpSpLocks/>
          </p:cNvGrpSpPr>
          <p:nvPr/>
        </p:nvGrpSpPr>
        <p:grpSpPr bwMode="auto">
          <a:xfrm>
            <a:off x="5867400" y="5013325"/>
            <a:ext cx="2830513" cy="1304925"/>
            <a:chOff x="3833" y="2251"/>
            <a:chExt cx="1723" cy="862"/>
          </a:xfrm>
        </p:grpSpPr>
        <p:sp>
          <p:nvSpPr>
            <p:cNvPr id="40992" name="Oval 5"/>
            <p:cNvSpPr>
              <a:spLocks noChangeArrowheads="1"/>
            </p:cNvSpPr>
            <p:nvPr/>
          </p:nvSpPr>
          <p:spPr bwMode="auto">
            <a:xfrm>
              <a:off x="3833" y="2251"/>
              <a:ext cx="1723" cy="862"/>
            </a:xfrm>
            <a:prstGeom prst="ellipse">
              <a:avLst/>
            </a:prstGeom>
            <a:solidFill>
              <a:srgbClr val="BBE0E3"/>
            </a:solidFill>
            <a:ln w="9525">
              <a:noFill/>
              <a:round/>
              <a:headEnd/>
              <a:tailEnd/>
            </a:ln>
          </p:spPr>
          <p:txBody>
            <a:bodyPr anchor="ctr"/>
            <a:lstStyle/>
            <a:p>
              <a:endParaRPr lang="en-US"/>
            </a:p>
          </p:txBody>
        </p:sp>
        <p:sp>
          <p:nvSpPr>
            <p:cNvPr id="40993" name="Text Box 6"/>
            <p:cNvSpPr txBox="1">
              <a:spLocks noChangeArrowheads="1"/>
            </p:cNvSpPr>
            <p:nvPr/>
          </p:nvSpPr>
          <p:spPr bwMode="auto">
            <a:xfrm>
              <a:off x="3924" y="2432"/>
              <a:ext cx="1594" cy="518"/>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INFLAMMATION PREDOMINANT</a:t>
              </a:r>
              <a:r>
                <a:rPr lang="en-US" sz="1100">
                  <a:solidFill>
                    <a:srgbClr val="000000"/>
                  </a:solidFill>
                  <a:latin typeface="Arial" charset="0"/>
                </a:rPr>
                <a:t> </a:t>
              </a:r>
            </a:p>
            <a:p>
              <a:r>
                <a:rPr lang="en-US" sz="1100">
                  <a:solidFill>
                    <a:srgbClr val="000000"/>
                  </a:solidFill>
                  <a:latin typeface="Arial" charset="0"/>
                </a:rPr>
                <a:t>Late onset </a:t>
              </a:r>
              <a:br>
                <a:rPr lang="en-US" sz="1100">
                  <a:solidFill>
                    <a:srgbClr val="000000"/>
                  </a:solidFill>
                  <a:latin typeface="Arial" charset="0"/>
                </a:rPr>
              </a:br>
              <a:r>
                <a:rPr lang="en-US" sz="1100">
                  <a:solidFill>
                    <a:srgbClr val="000000"/>
                  </a:solidFill>
                  <a:latin typeface="Arial" charset="0"/>
                </a:rPr>
                <a:t>Greater proportion of males</a:t>
              </a:r>
              <a:br>
                <a:rPr lang="en-US" sz="1100">
                  <a:solidFill>
                    <a:srgbClr val="000000"/>
                  </a:solidFill>
                  <a:latin typeface="Arial" charset="0"/>
                </a:rPr>
              </a:br>
              <a:r>
                <a:rPr lang="en-US" sz="1100">
                  <a:solidFill>
                    <a:srgbClr val="000000"/>
                  </a:solidFill>
                  <a:latin typeface="Arial" charset="0"/>
                </a:rPr>
                <a:t>Few daily symptoms</a:t>
              </a:r>
              <a:endParaRPr lang="en-US" sz="1800">
                <a:solidFill>
                  <a:schemeClr val="tx1"/>
                </a:solidFill>
                <a:latin typeface="Arial" charset="0"/>
              </a:endParaRPr>
            </a:p>
          </p:txBody>
        </p:sp>
      </p:grpSp>
      <p:grpSp>
        <p:nvGrpSpPr>
          <p:cNvPr id="3" name="Group 7"/>
          <p:cNvGrpSpPr>
            <a:grpSpLocks/>
          </p:cNvGrpSpPr>
          <p:nvPr/>
        </p:nvGrpSpPr>
        <p:grpSpPr bwMode="auto">
          <a:xfrm>
            <a:off x="123825" y="771525"/>
            <a:ext cx="9020175" cy="5418138"/>
            <a:chOff x="78" y="486"/>
            <a:chExt cx="5682" cy="3413"/>
          </a:xfrm>
        </p:grpSpPr>
        <p:sp>
          <p:nvSpPr>
            <p:cNvPr id="40988" name="Oval 8"/>
            <p:cNvSpPr>
              <a:spLocks noChangeArrowheads="1"/>
            </p:cNvSpPr>
            <p:nvPr/>
          </p:nvSpPr>
          <p:spPr bwMode="auto">
            <a:xfrm rot="-2059293">
              <a:off x="78" y="1710"/>
              <a:ext cx="5682" cy="1431"/>
            </a:xfrm>
            <a:prstGeom prst="ellipse">
              <a:avLst/>
            </a:prstGeom>
            <a:noFill/>
            <a:ln w="19050">
              <a:solidFill>
                <a:srgbClr val="FF0000"/>
              </a:solidFill>
              <a:prstDash val="dash"/>
              <a:round/>
              <a:headEnd/>
              <a:tailEnd/>
            </a:ln>
          </p:spPr>
          <p:txBody>
            <a:bodyPr anchor="ctr"/>
            <a:lstStyle/>
            <a:p>
              <a:endParaRPr lang="en-US"/>
            </a:p>
          </p:txBody>
        </p:sp>
        <p:sp>
          <p:nvSpPr>
            <p:cNvPr id="40989" name="Text Box 9"/>
            <p:cNvSpPr txBox="1">
              <a:spLocks noChangeArrowheads="1"/>
            </p:cNvSpPr>
            <p:nvPr/>
          </p:nvSpPr>
          <p:spPr bwMode="auto">
            <a:xfrm>
              <a:off x="4367" y="876"/>
              <a:ext cx="894" cy="385"/>
            </a:xfrm>
            <a:prstGeom prst="rect">
              <a:avLst/>
            </a:prstGeom>
            <a:noFill/>
            <a:ln w="9525">
              <a:noFill/>
              <a:miter lim="800000"/>
              <a:headEnd/>
              <a:tailEnd/>
            </a:ln>
          </p:spPr>
          <p:txBody>
            <a:bodyPr lIns="86868" tIns="43434" rIns="86868" bIns="43434"/>
            <a:lstStyle/>
            <a:p>
              <a:r>
                <a:rPr lang="en-US" sz="1700" b="1">
                  <a:solidFill>
                    <a:srgbClr val="FF0000"/>
                  </a:solidFill>
                  <a:latin typeface="Arial" charset="0"/>
                </a:rPr>
                <a:t>Concordant disease</a:t>
              </a:r>
              <a:endParaRPr lang="en-US" sz="1800">
                <a:solidFill>
                  <a:schemeClr val="tx1"/>
                </a:solidFill>
                <a:latin typeface="Arial" charset="0"/>
              </a:endParaRPr>
            </a:p>
          </p:txBody>
        </p:sp>
        <p:sp>
          <p:nvSpPr>
            <p:cNvPr id="40990" name="Text Box 10"/>
            <p:cNvSpPr txBox="1">
              <a:spLocks noChangeArrowheads="1"/>
            </p:cNvSpPr>
            <p:nvPr/>
          </p:nvSpPr>
          <p:spPr bwMode="auto">
            <a:xfrm>
              <a:off x="2724" y="3514"/>
              <a:ext cx="1126" cy="385"/>
            </a:xfrm>
            <a:prstGeom prst="rect">
              <a:avLst/>
            </a:prstGeom>
            <a:noFill/>
            <a:ln w="9525">
              <a:noFill/>
              <a:miter lim="800000"/>
              <a:headEnd/>
              <a:tailEnd/>
            </a:ln>
          </p:spPr>
          <p:txBody>
            <a:bodyPr lIns="86868" tIns="43434" rIns="86868" bIns="43434"/>
            <a:lstStyle/>
            <a:p>
              <a:r>
                <a:rPr lang="en-US" sz="1700" b="1">
                  <a:solidFill>
                    <a:srgbClr val="FF0000"/>
                  </a:solidFill>
                  <a:latin typeface="Arial" charset="0"/>
                </a:rPr>
                <a:t>Discordant Inflammation</a:t>
              </a:r>
              <a:endParaRPr lang="en-US" sz="1800">
                <a:solidFill>
                  <a:schemeClr val="tx1"/>
                </a:solidFill>
                <a:latin typeface="Arial" charset="0"/>
              </a:endParaRPr>
            </a:p>
          </p:txBody>
        </p:sp>
        <p:sp>
          <p:nvSpPr>
            <p:cNvPr id="40991" name="Text Box 11"/>
            <p:cNvSpPr txBox="1">
              <a:spLocks noChangeArrowheads="1"/>
            </p:cNvSpPr>
            <p:nvPr/>
          </p:nvSpPr>
          <p:spPr bwMode="auto">
            <a:xfrm>
              <a:off x="752" y="486"/>
              <a:ext cx="1126" cy="385"/>
            </a:xfrm>
            <a:prstGeom prst="rect">
              <a:avLst/>
            </a:prstGeom>
            <a:noFill/>
            <a:ln w="9525">
              <a:noFill/>
              <a:miter lim="800000"/>
              <a:headEnd/>
              <a:tailEnd/>
            </a:ln>
          </p:spPr>
          <p:txBody>
            <a:bodyPr lIns="86868" tIns="43434" rIns="86868" bIns="43434"/>
            <a:lstStyle/>
            <a:p>
              <a:r>
                <a:rPr lang="en-US" sz="1700" b="1">
                  <a:solidFill>
                    <a:srgbClr val="FF0000"/>
                  </a:solidFill>
                  <a:latin typeface="Arial" charset="0"/>
                </a:rPr>
                <a:t>Discordant Symptoms</a:t>
              </a:r>
              <a:endParaRPr lang="en-US" sz="1800">
                <a:solidFill>
                  <a:schemeClr val="tx1"/>
                </a:solidFill>
                <a:latin typeface="Arial" charset="0"/>
              </a:endParaRPr>
            </a:p>
          </p:txBody>
        </p:sp>
      </p:grpSp>
      <p:grpSp>
        <p:nvGrpSpPr>
          <p:cNvPr id="4" name="Group 12"/>
          <p:cNvGrpSpPr>
            <a:grpSpLocks/>
          </p:cNvGrpSpPr>
          <p:nvPr/>
        </p:nvGrpSpPr>
        <p:grpSpPr bwMode="auto">
          <a:xfrm>
            <a:off x="1044575" y="1390650"/>
            <a:ext cx="2259013" cy="2141538"/>
            <a:chOff x="658" y="876"/>
            <a:chExt cx="1423" cy="1349"/>
          </a:xfrm>
        </p:grpSpPr>
        <p:grpSp>
          <p:nvGrpSpPr>
            <p:cNvPr id="5" name="Group 13"/>
            <p:cNvGrpSpPr>
              <a:grpSpLocks/>
            </p:cNvGrpSpPr>
            <p:nvPr/>
          </p:nvGrpSpPr>
          <p:grpSpPr bwMode="auto">
            <a:xfrm>
              <a:off x="704" y="1438"/>
              <a:ext cx="1377" cy="787"/>
              <a:chOff x="884" y="1071"/>
              <a:chExt cx="1330" cy="826"/>
            </a:xfrm>
          </p:grpSpPr>
          <p:sp>
            <p:nvSpPr>
              <p:cNvPr id="40986" name="Oval 14"/>
              <p:cNvSpPr>
                <a:spLocks noChangeArrowheads="1"/>
              </p:cNvSpPr>
              <p:nvPr/>
            </p:nvSpPr>
            <p:spPr bwMode="auto">
              <a:xfrm>
                <a:off x="884" y="1071"/>
                <a:ext cx="1321" cy="826"/>
              </a:xfrm>
              <a:prstGeom prst="ellipse">
                <a:avLst/>
              </a:prstGeom>
              <a:gradFill rotWithShape="1">
                <a:gsLst>
                  <a:gs pos="0">
                    <a:srgbClr val="BBE0E3"/>
                  </a:gs>
                  <a:gs pos="100000">
                    <a:srgbClr val="FFCC00"/>
                  </a:gs>
                </a:gsLst>
                <a:lin ang="5400000" scaled="1"/>
              </a:gradFill>
              <a:ln w="9525">
                <a:noFill/>
                <a:round/>
                <a:headEnd/>
                <a:tailEnd/>
              </a:ln>
            </p:spPr>
            <p:txBody>
              <a:bodyPr anchor="ctr"/>
              <a:lstStyle/>
              <a:p>
                <a:endParaRPr lang="en-US"/>
              </a:p>
            </p:txBody>
          </p:sp>
          <p:sp>
            <p:nvSpPr>
              <p:cNvPr id="40987" name="Text Box 15"/>
              <p:cNvSpPr txBox="1">
                <a:spLocks noChangeArrowheads="1"/>
              </p:cNvSpPr>
              <p:nvPr/>
            </p:nvSpPr>
            <p:spPr bwMode="auto">
              <a:xfrm>
                <a:off x="930" y="1344"/>
                <a:ext cx="1284" cy="403"/>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OBESE FEMALE NON EOSINOPHILIC</a:t>
                </a:r>
              </a:p>
              <a:p>
                <a:r>
                  <a:rPr lang="en-US" sz="1100">
                    <a:solidFill>
                      <a:srgbClr val="000000"/>
                    </a:solidFill>
                    <a:latin typeface="Arial" charset="0"/>
                  </a:rPr>
                  <a:t>High symptom expression</a:t>
                </a:r>
                <a:endParaRPr lang="en-US" sz="1800">
                  <a:solidFill>
                    <a:schemeClr val="tx1"/>
                  </a:solidFill>
                  <a:latin typeface="Arial" charset="0"/>
                </a:endParaRPr>
              </a:p>
            </p:txBody>
          </p:sp>
        </p:grpSp>
        <p:grpSp>
          <p:nvGrpSpPr>
            <p:cNvPr id="6" name="Group 16"/>
            <p:cNvGrpSpPr>
              <a:grpSpLocks/>
            </p:cNvGrpSpPr>
            <p:nvPr/>
          </p:nvGrpSpPr>
          <p:grpSpPr bwMode="auto">
            <a:xfrm>
              <a:off x="658" y="876"/>
              <a:ext cx="1408" cy="735"/>
              <a:chOff x="658" y="876"/>
              <a:chExt cx="1408" cy="735"/>
            </a:xfrm>
          </p:grpSpPr>
          <p:sp>
            <p:nvSpPr>
              <p:cNvPr id="40984" name="Oval 17"/>
              <p:cNvSpPr>
                <a:spLocks noChangeArrowheads="1"/>
              </p:cNvSpPr>
              <p:nvPr/>
            </p:nvSpPr>
            <p:spPr bwMode="auto">
              <a:xfrm>
                <a:off x="658" y="876"/>
                <a:ext cx="1408" cy="735"/>
              </a:xfrm>
              <a:prstGeom prst="ellipse">
                <a:avLst/>
              </a:prstGeom>
              <a:solidFill>
                <a:srgbClr val="BBE0E3"/>
              </a:solidFill>
              <a:ln w="9525">
                <a:noFill/>
                <a:round/>
                <a:headEnd/>
                <a:tailEnd/>
              </a:ln>
            </p:spPr>
            <p:txBody>
              <a:bodyPr anchor="ctr"/>
              <a:lstStyle/>
              <a:p>
                <a:endParaRPr lang="en-US"/>
              </a:p>
            </p:txBody>
          </p:sp>
          <p:sp>
            <p:nvSpPr>
              <p:cNvPr id="40985" name="Text Box 18"/>
              <p:cNvSpPr txBox="1">
                <a:spLocks noChangeArrowheads="1"/>
              </p:cNvSpPr>
              <p:nvPr/>
            </p:nvSpPr>
            <p:spPr bwMode="auto">
              <a:xfrm>
                <a:off x="703" y="935"/>
                <a:ext cx="1328" cy="603"/>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EARLY SYMPTOM PREDOMINANT</a:t>
                </a:r>
              </a:p>
              <a:p>
                <a:r>
                  <a:rPr lang="en-US" sz="1100">
                    <a:solidFill>
                      <a:srgbClr val="000000"/>
                    </a:solidFill>
                    <a:latin typeface="Arial" charset="0"/>
                  </a:rPr>
                  <a:t>Non-eosinophilic</a:t>
                </a:r>
                <a:br>
                  <a:rPr lang="en-US" sz="1100">
                    <a:solidFill>
                      <a:srgbClr val="000000"/>
                    </a:solidFill>
                    <a:latin typeface="Arial" charset="0"/>
                  </a:rPr>
                </a:br>
                <a:r>
                  <a:rPr lang="en-US" sz="1100">
                    <a:solidFill>
                      <a:srgbClr val="000000"/>
                    </a:solidFill>
                    <a:latin typeface="Arial" charset="0"/>
                  </a:rPr>
                  <a:t>Normal BMI</a:t>
                </a:r>
                <a:br>
                  <a:rPr lang="en-US" sz="1100">
                    <a:solidFill>
                      <a:srgbClr val="000000"/>
                    </a:solidFill>
                    <a:latin typeface="Arial" charset="0"/>
                  </a:rPr>
                </a:br>
                <a:r>
                  <a:rPr lang="en-US" sz="1100">
                    <a:solidFill>
                      <a:srgbClr val="000000"/>
                    </a:solidFill>
                    <a:latin typeface="Arial" charset="0"/>
                  </a:rPr>
                  <a:t>High symptom expression</a:t>
                </a:r>
                <a:endParaRPr lang="en-US" sz="1800">
                  <a:solidFill>
                    <a:schemeClr val="tx1"/>
                  </a:solidFill>
                  <a:latin typeface="Arial" charset="0"/>
                </a:endParaRPr>
              </a:p>
            </p:txBody>
          </p:sp>
        </p:grpSp>
      </p:grpSp>
      <p:grpSp>
        <p:nvGrpSpPr>
          <p:cNvPr id="7" name="Group 19"/>
          <p:cNvGrpSpPr>
            <a:grpSpLocks/>
          </p:cNvGrpSpPr>
          <p:nvPr/>
        </p:nvGrpSpPr>
        <p:grpSpPr bwMode="auto">
          <a:xfrm>
            <a:off x="2482850" y="3171825"/>
            <a:ext cx="4100513" cy="1235075"/>
            <a:chOff x="5240" y="2474"/>
            <a:chExt cx="3240" cy="1064"/>
          </a:xfrm>
        </p:grpSpPr>
        <p:sp>
          <p:nvSpPr>
            <p:cNvPr id="40980" name="Oval 20"/>
            <p:cNvSpPr>
              <a:spLocks noChangeArrowheads="1"/>
            </p:cNvSpPr>
            <p:nvPr/>
          </p:nvSpPr>
          <p:spPr bwMode="auto">
            <a:xfrm rot="-1917251">
              <a:off x="5240" y="2474"/>
              <a:ext cx="3240" cy="1064"/>
            </a:xfrm>
            <a:prstGeom prst="ellipse">
              <a:avLst/>
            </a:prstGeom>
            <a:gradFill rotWithShape="0">
              <a:gsLst>
                <a:gs pos="0">
                  <a:srgbClr val="BBE0E3"/>
                </a:gs>
                <a:gs pos="100000">
                  <a:srgbClr val="FFCC00"/>
                </a:gs>
              </a:gsLst>
              <a:lin ang="5400000" scaled="1"/>
            </a:gradFill>
            <a:ln w="9525">
              <a:noFill/>
              <a:round/>
              <a:headEnd/>
              <a:tailEnd/>
            </a:ln>
          </p:spPr>
          <p:txBody>
            <a:bodyPr anchor="ctr"/>
            <a:lstStyle/>
            <a:p>
              <a:endParaRPr lang="en-US"/>
            </a:p>
          </p:txBody>
        </p:sp>
        <p:sp>
          <p:nvSpPr>
            <p:cNvPr id="40981" name="Text Box 21"/>
            <p:cNvSpPr txBox="1">
              <a:spLocks noChangeArrowheads="1"/>
            </p:cNvSpPr>
            <p:nvPr/>
          </p:nvSpPr>
          <p:spPr bwMode="auto">
            <a:xfrm rot="-1917251">
              <a:off x="5358" y="2593"/>
              <a:ext cx="3092" cy="825"/>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EARLY ONSET ATOPIC</a:t>
              </a:r>
            </a:p>
            <a:p>
              <a:r>
                <a:rPr lang="en-US" sz="1100">
                  <a:solidFill>
                    <a:srgbClr val="000000"/>
                  </a:solidFill>
                  <a:latin typeface="Arial" charset="0"/>
                </a:rPr>
                <a:t>Concordant symptoms, inflammation &amp; airway dysfunction</a:t>
              </a:r>
              <a:br>
                <a:rPr lang="en-US" sz="1100">
                  <a:solidFill>
                    <a:srgbClr val="000000"/>
                  </a:solidFill>
                  <a:latin typeface="Arial" charset="0"/>
                </a:rPr>
              </a:br>
              <a:endParaRPr lang="en-US" sz="1800">
                <a:solidFill>
                  <a:schemeClr val="tx1"/>
                </a:solidFill>
                <a:latin typeface="Arial" charset="0"/>
              </a:endParaRPr>
            </a:p>
          </p:txBody>
        </p:sp>
      </p:grpSp>
      <p:sp>
        <p:nvSpPr>
          <p:cNvPr id="40968" name="Text Box 22"/>
          <p:cNvSpPr txBox="1">
            <a:spLocks noChangeArrowheads="1"/>
          </p:cNvSpPr>
          <p:nvPr/>
        </p:nvSpPr>
        <p:spPr bwMode="auto">
          <a:xfrm>
            <a:off x="7321550" y="771525"/>
            <a:ext cx="1489075" cy="342900"/>
          </a:xfrm>
          <a:prstGeom prst="rect">
            <a:avLst/>
          </a:prstGeom>
          <a:solidFill>
            <a:srgbClr val="99CCFF"/>
          </a:solidFill>
          <a:ln w="9525">
            <a:noFill/>
            <a:miter lim="800000"/>
            <a:headEnd/>
            <a:tailEnd/>
          </a:ln>
        </p:spPr>
        <p:txBody>
          <a:bodyPr/>
          <a:lstStyle/>
          <a:p>
            <a:r>
              <a:rPr lang="en-US" sz="1000" b="1">
                <a:solidFill>
                  <a:schemeClr val="tx1"/>
                </a:solidFill>
                <a:latin typeface="Arial" charset="0"/>
              </a:rPr>
              <a:t>Refractory Asthma</a:t>
            </a:r>
            <a:endParaRPr lang="en-US" sz="1800">
              <a:solidFill>
                <a:schemeClr val="tx1"/>
              </a:solidFill>
              <a:latin typeface="Arial" charset="0"/>
            </a:endParaRPr>
          </a:p>
        </p:txBody>
      </p:sp>
      <p:grpSp>
        <p:nvGrpSpPr>
          <p:cNvPr id="8" name="Group 23"/>
          <p:cNvGrpSpPr>
            <a:grpSpLocks/>
          </p:cNvGrpSpPr>
          <p:nvPr/>
        </p:nvGrpSpPr>
        <p:grpSpPr bwMode="auto">
          <a:xfrm>
            <a:off x="323850" y="1184275"/>
            <a:ext cx="7577138" cy="5680075"/>
            <a:chOff x="204" y="746"/>
            <a:chExt cx="4773" cy="3578"/>
          </a:xfrm>
        </p:grpSpPr>
        <p:sp>
          <p:nvSpPr>
            <p:cNvPr id="40971" name="Line 24"/>
            <p:cNvSpPr>
              <a:spLocks noChangeShapeType="1"/>
            </p:cNvSpPr>
            <p:nvPr/>
          </p:nvSpPr>
          <p:spPr bwMode="auto">
            <a:xfrm>
              <a:off x="4691" y="4157"/>
              <a:ext cx="187" cy="1"/>
            </a:xfrm>
            <a:prstGeom prst="line">
              <a:avLst/>
            </a:prstGeom>
            <a:noFill/>
            <a:ln w="25400">
              <a:solidFill>
                <a:srgbClr val="000000"/>
              </a:solidFill>
              <a:round/>
              <a:headEnd/>
              <a:tailEnd type="triangle" w="med" len="med"/>
            </a:ln>
          </p:spPr>
          <p:txBody>
            <a:bodyPr/>
            <a:lstStyle/>
            <a:p>
              <a:endParaRPr lang="en-GB"/>
            </a:p>
          </p:txBody>
        </p:sp>
        <p:grpSp>
          <p:nvGrpSpPr>
            <p:cNvPr id="9" name="Group 25"/>
            <p:cNvGrpSpPr>
              <a:grpSpLocks/>
            </p:cNvGrpSpPr>
            <p:nvPr/>
          </p:nvGrpSpPr>
          <p:grpSpPr bwMode="auto">
            <a:xfrm>
              <a:off x="204" y="746"/>
              <a:ext cx="4773" cy="3578"/>
              <a:chOff x="204" y="746"/>
              <a:chExt cx="4773" cy="3578"/>
            </a:xfrm>
          </p:grpSpPr>
          <p:sp>
            <p:nvSpPr>
              <p:cNvPr id="40973" name="Line 26"/>
              <p:cNvSpPr>
                <a:spLocks noChangeShapeType="1"/>
              </p:cNvSpPr>
              <p:nvPr/>
            </p:nvSpPr>
            <p:spPr bwMode="auto">
              <a:xfrm flipV="1">
                <a:off x="611" y="746"/>
                <a:ext cx="0" cy="3286"/>
              </a:xfrm>
              <a:prstGeom prst="line">
                <a:avLst/>
              </a:prstGeom>
              <a:noFill/>
              <a:ln w="15875">
                <a:solidFill>
                  <a:srgbClr val="FFCC00"/>
                </a:solidFill>
                <a:round/>
                <a:headEnd/>
                <a:tailEnd type="triangle" w="med" len="med"/>
              </a:ln>
            </p:spPr>
            <p:txBody>
              <a:bodyPr/>
              <a:lstStyle/>
              <a:p>
                <a:endParaRPr lang="en-GB"/>
              </a:p>
            </p:txBody>
          </p:sp>
          <p:sp>
            <p:nvSpPr>
              <p:cNvPr id="40974" name="Line 27"/>
              <p:cNvSpPr>
                <a:spLocks noChangeShapeType="1"/>
              </p:cNvSpPr>
              <p:nvPr/>
            </p:nvSpPr>
            <p:spPr bwMode="auto">
              <a:xfrm>
                <a:off x="611" y="4032"/>
                <a:ext cx="4366" cy="0"/>
              </a:xfrm>
              <a:prstGeom prst="line">
                <a:avLst/>
              </a:prstGeom>
              <a:noFill/>
              <a:ln w="15875">
                <a:solidFill>
                  <a:srgbClr val="339966"/>
                </a:solidFill>
                <a:round/>
                <a:headEnd/>
                <a:tailEnd type="triangle" w="med" len="med"/>
              </a:ln>
            </p:spPr>
            <p:txBody>
              <a:bodyPr/>
              <a:lstStyle/>
              <a:p>
                <a:endParaRPr lang="en-GB"/>
              </a:p>
            </p:txBody>
          </p:sp>
          <p:sp>
            <p:nvSpPr>
              <p:cNvPr id="40975" name="Line 28"/>
              <p:cNvSpPr>
                <a:spLocks noChangeShapeType="1"/>
              </p:cNvSpPr>
              <p:nvPr/>
            </p:nvSpPr>
            <p:spPr bwMode="auto">
              <a:xfrm flipV="1">
                <a:off x="312" y="1422"/>
                <a:ext cx="1" cy="575"/>
              </a:xfrm>
              <a:prstGeom prst="line">
                <a:avLst/>
              </a:prstGeom>
              <a:noFill/>
              <a:ln w="25400">
                <a:solidFill>
                  <a:srgbClr val="000000"/>
                </a:solidFill>
                <a:round/>
                <a:headEnd/>
                <a:tailEnd type="triangle" w="med" len="med"/>
              </a:ln>
            </p:spPr>
            <p:txBody>
              <a:bodyPr/>
              <a:lstStyle/>
              <a:p>
                <a:endParaRPr lang="en-GB"/>
              </a:p>
            </p:txBody>
          </p:sp>
          <p:sp>
            <p:nvSpPr>
              <p:cNvPr id="40976" name="Line 29"/>
              <p:cNvSpPr>
                <a:spLocks noChangeShapeType="1"/>
              </p:cNvSpPr>
              <p:nvPr/>
            </p:nvSpPr>
            <p:spPr bwMode="auto">
              <a:xfrm>
                <a:off x="295" y="2840"/>
                <a:ext cx="1" cy="259"/>
              </a:xfrm>
              <a:prstGeom prst="line">
                <a:avLst/>
              </a:prstGeom>
              <a:noFill/>
              <a:ln w="25400">
                <a:solidFill>
                  <a:srgbClr val="000000"/>
                </a:solidFill>
                <a:round/>
                <a:headEnd/>
                <a:tailEnd/>
              </a:ln>
            </p:spPr>
            <p:txBody>
              <a:bodyPr/>
              <a:lstStyle/>
              <a:p>
                <a:endParaRPr lang="en-GB"/>
              </a:p>
            </p:txBody>
          </p:sp>
          <p:sp>
            <p:nvSpPr>
              <p:cNvPr id="40977" name="Text Box 30"/>
              <p:cNvSpPr txBox="1">
                <a:spLocks noChangeArrowheads="1"/>
              </p:cNvSpPr>
              <p:nvPr/>
            </p:nvSpPr>
            <p:spPr bwMode="auto">
              <a:xfrm>
                <a:off x="3408" y="4086"/>
                <a:ext cx="1442" cy="238"/>
              </a:xfrm>
              <a:prstGeom prst="rect">
                <a:avLst/>
              </a:prstGeom>
              <a:noFill/>
              <a:ln w="9525">
                <a:noFill/>
                <a:miter lim="800000"/>
                <a:headEnd/>
                <a:tailEnd/>
              </a:ln>
            </p:spPr>
            <p:txBody>
              <a:bodyPr lIns="86868" tIns="43434" rIns="86868" bIns="43434"/>
              <a:lstStyle/>
              <a:p>
                <a:r>
                  <a:rPr lang="en-US" sz="1400" b="1">
                    <a:solidFill>
                      <a:srgbClr val="000000"/>
                    </a:solidFill>
                    <a:latin typeface="Arial" charset="0"/>
                  </a:rPr>
                  <a:t>Eos Inflammation</a:t>
                </a:r>
                <a:endParaRPr lang="en-US" sz="1800">
                  <a:solidFill>
                    <a:schemeClr val="tx1"/>
                  </a:solidFill>
                  <a:latin typeface="Arial" charset="0"/>
                </a:endParaRPr>
              </a:p>
            </p:txBody>
          </p:sp>
          <p:sp>
            <p:nvSpPr>
              <p:cNvPr id="40978" name="Line 31"/>
              <p:cNvSpPr>
                <a:spLocks noChangeShapeType="1"/>
              </p:cNvSpPr>
              <p:nvPr/>
            </p:nvSpPr>
            <p:spPr bwMode="auto">
              <a:xfrm>
                <a:off x="3205" y="4157"/>
                <a:ext cx="329" cy="1"/>
              </a:xfrm>
              <a:prstGeom prst="line">
                <a:avLst/>
              </a:prstGeom>
              <a:noFill/>
              <a:ln w="25400">
                <a:solidFill>
                  <a:srgbClr val="000000"/>
                </a:solidFill>
                <a:round/>
                <a:headEnd/>
                <a:tailEnd/>
              </a:ln>
            </p:spPr>
            <p:txBody>
              <a:bodyPr/>
              <a:lstStyle/>
              <a:p>
                <a:endParaRPr lang="en-GB"/>
              </a:p>
            </p:txBody>
          </p:sp>
          <p:sp>
            <p:nvSpPr>
              <p:cNvPr id="40979" name="Text Box 32"/>
              <p:cNvSpPr txBox="1">
                <a:spLocks noChangeArrowheads="1"/>
              </p:cNvSpPr>
              <p:nvPr/>
            </p:nvSpPr>
            <p:spPr bwMode="auto">
              <a:xfrm rot="-5400000">
                <a:off x="-40" y="2268"/>
                <a:ext cx="725" cy="238"/>
              </a:xfrm>
              <a:prstGeom prst="rect">
                <a:avLst/>
              </a:prstGeom>
              <a:noFill/>
              <a:ln w="9525">
                <a:noFill/>
                <a:miter lim="800000"/>
                <a:headEnd/>
                <a:tailEnd/>
              </a:ln>
            </p:spPr>
            <p:txBody>
              <a:bodyPr lIns="86868" tIns="43434" rIns="86868" bIns="43434"/>
              <a:lstStyle/>
              <a:p>
                <a:r>
                  <a:rPr lang="en-US" sz="1400" b="1">
                    <a:solidFill>
                      <a:srgbClr val="000000"/>
                    </a:solidFill>
                    <a:latin typeface="Arial" charset="0"/>
                  </a:rPr>
                  <a:t>Symptoms</a:t>
                </a:r>
                <a:endParaRPr lang="en-US" sz="1800">
                  <a:solidFill>
                    <a:schemeClr val="tx1"/>
                  </a:solidFill>
                  <a:latin typeface="Arial" charset="0"/>
                </a:endParaRPr>
              </a:p>
            </p:txBody>
          </p:sp>
        </p:grpSp>
      </p:grpSp>
      <p:sp>
        <p:nvSpPr>
          <p:cNvPr id="40970" name="TextBox 32"/>
          <p:cNvSpPr txBox="1">
            <a:spLocks noChangeArrowheads="1"/>
          </p:cNvSpPr>
          <p:nvPr/>
        </p:nvSpPr>
        <p:spPr bwMode="auto">
          <a:xfrm>
            <a:off x="0" y="6519863"/>
            <a:ext cx="2660650" cy="338137"/>
          </a:xfrm>
          <a:prstGeom prst="rect">
            <a:avLst/>
          </a:prstGeom>
          <a:noFill/>
          <a:ln w="9525">
            <a:noFill/>
            <a:miter lim="800000"/>
            <a:headEnd/>
            <a:tailEnd/>
          </a:ln>
        </p:spPr>
        <p:txBody>
          <a:bodyPr wrap="none">
            <a:spAutoFit/>
          </a:bodyPr>
          <a:lstStyle/>
          <a:p>
            <a:r>
              <a:rPr lang="en-GB" sz="1600" b="1">
                <a:solidFill>
                  <a:schemeClr val="tx1"/>
                </a:solidFill>
              </a:rPr>
              <a:t>Haldar </a:t>
            </a:r>
            <a:r>
              <a:rPr lang="en-GB" sz="1600" b="1" i="1">
                <a:solidFill>
                  <a:schemeClr val="tx1"/>
                </a:solidFill>
              </a:rPr>
              <a:t>et al </a:t>
            </a:r>
            <a:r>
              <a:rPr lang="en-GB" sz="1600" b="1">
                <a:solidFill>
                  <a:schemeClr val="tx1"/>
                </a:solidFill>
              </a:rPr>
              <a:t>2008 AJRCCM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843213" y="73025"/>
            <a:ext cx="2754312" cy="738188"/>
          </a:xfrm>
        </p:spPr>
        <p:txBody>
          <a:bodyPr/>
          <a:lstStyle/>
          <a:p>
            <a:pPr eaLnBrk="1" hangingPunct="1"/>
            <a:r>
              <a:rPr lang="en-US" sz="3600" b="1" smtClean="0"/>
              <a:t>Summary</a:t>
            </a:r>
          </a:p>
        </p:txBody>
      </p:sp>
      <p:sp>
        <p:nvSpPr>
          <p:cNvPr id="41987" name="AutoShape 3"/>
          <p:cNvSpPr>
            <a:spLocks noChangeAspect="1" noChangeArrowheads="1"/>
          </p:cNvSpPr>
          <p:nvPr/>
        </p:nvSpPr>
        <p:spPr bwMode="auto">
          <a:xfrm>
            <a:off x="0" y="657225"/>
            <a:ext cx="9144000" cy="6207125"/>
          </a:xfrm>
          <a:prstGeom prst="rect">
            <a:avLst/>
          </a:prstGeom>
          <a:noFill/>
          <a:ln w="9525">
            <a:noFill/>
            <a:miter lim="800000"/>
            <a:headEnd/>
            <a:tailEnd/>
          </a:ln>
        </p:spPr>
        <p:txBody>
          <a:bodyPr/>
          <a:lstStyle/>
          <a:p>
            <a:endParaRPr lang="en-US"/>
          </a:p>
        </p:txBody>
      </p:sp>
      <p:grpSp>
        <p:nvGrpSpPr>
          <p:cNvPr id="2" name="Group 4"/>
          <p:cNvGrpSpPr>
            <a:grpSpLocks/>
          </p:cNvGrpSpPr>
          <p:nvPr/>
        </p:nvGrpSpPr>
        <p:grpSpPr bwMode="auto">
          <a:xfrm>
            <a:off x="5867400" y="5013325"/>
            <a:ext cx="2830513" cy="1304925"/>
            <a:chOff x="3833" y="2251"/>
            <a:chExt cx="1723" cy="862"/>
          </a:xfrm>
        </p:grpSpPr>
        <p:sp>
          <p:nvSpPr>
            <p:cNvPr id="42074" name="Oval 5"/>
            <p:cNvSpPr>
              <a:spLocks noChangeArrowheads="1"/>
            </p:cNvSpPr>
            <p:nvPr/>
          </p:nvSpPr>
          <p:spPr bwMode="auto">
            <a:xfrm>
              <a:off x="3833" y="2251"/>
              <a:ext cx="1723" cy="862"/>
            </a:xfrm>
            <a:prstGeom prst="ellipse">
              <a:avLst/>
            </a:prstGeom>
            <a:solidFill>
              <a:srgbClr val="BBE0E3"/>
            </a:solidFill>
            <a:ln w="9525">
              <a:noFill/>
              <a:round/>
              <a:headEnd/>
              <a:tailEnd/>
            </a:ln>
          </p:spPr>
          <p:txBody>
            <a:bodyPr anchor="ctr"/>
            <a:lstStyle/>
            <a:p>
              <a:endParaRPr lang="en-US"/>
            </a:p>
          </p:txBody>
        </p:sp>
        <p:sp>
          <p:nvSpPr>
            <p:cNvPr id="42075" name="Text Box 6"/>
            <p:cNvSpPr txBox="1">
              <a:spLocks noChangeArrowheads="1"/>
            </p:cNvSpPr>
            <p:nvPr/>
          </p:nvSpPr>
          <p:spPr bwMode="auto">
            <a:xfrm>
              <a:off x="3924" y="2432"/>
              <a:ext cx="1594" cy="518"/>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INFLAMMATION PREDOMINANT</a:t>
              </a:r>
              <a:r>
                <a:rPr lang="en-US" sz="1100">
                  <a:solidFill>
                    <a:srgbClr val="000000"/>
                  </a:solidFill>
                  <a:latin typeface="Arial" charset="0"/>
                </a:rPr>
                <a:t> </a:t>
              </a:r>
            </a:p>
            <a:p>
              <a:r>
                <a:rPr lang="en-US" sz="1100">
                  <a:solidFill>
                    <a:srgbClr val="000000"/>
                  </a:solidFill>
                  <a:latin typeface="Arial" charset="0"/>
                </a:rPr>
                <a:t>Late onset </a:t>
              </a:r>
              <a:br>
                <a:rPr lang="en-US" sz="1100">
                  <a:solidFill>
                    <a:srgbClr val="000000"/>
                  </a:solidFill>
                  <a:latin typeface="Arial" charset="0"/>
                </a:rPr>
              </a:br>
              <a:r>
                <a:rPr lang="en-US" sz="1100">
                  <a:solidFill>
                    <a:srgbClr val="000000"/>
                  </a:solidFill>
                  <a:latin typeface="Arial" charset="0"/>
                </a:rPr>
                <a:t>Greater proportion of males</a:t>
              </a:r>
              <a:br>
                <a:rPr lang="en-US" sz="1100">
                  <a:solidFill>
                    <a:srgbClr val="000000"/>
                  </a:solidFill>
                  <a:latin typeface="Arial" charset="0"/>
                </a:rPr>
              </a:br>
              <a:r>
                <a:rPr lang="en-US" sz="1100">
                  <a:solidFill>
                    <a:srgbClr val="000000"/>
                  </a:solidFill>
                  <a:latin typeface="Arial" charset="0"/>
                </a:rPr>
                <a:t>Few daily symptoms</a:t>
              </a:r>
              <a:endParaRPr lang="en-US" sz="1800">
                <a:solidFill>
                  <a:schemeClr val="tx1"/>
                </a:solidFill>
                <a:latin typeface="Arial" charset="0"/>
              </a:endParaRPr>
            </a:p>
          </p:txBody>
        </p:sp>
      </p:grpSp>
      <p:sp>
        <p:nvSpPr>
          <p:cNvPr id="41989" name="Text Box 10"/>
          <p:cNvSpPr txBox="1">
            <a:spLocks noChangeArrowheads="1"/>
          </p:cNvSpPr>
          <p:nvPr/>
        </p:nvSpPr>
        <p:spPr bwMode="auto">
          <a:xfrm>
            <a:off x="4324350" y="5578475"/>
            <a:ext cx="1787525" cy="611188"/>
          </a:xfrm>
          <a:prstGeom prst="rect">
            <a:avLst/>
          </a:prstGeom>
          <a:noFill/>
          <a:ln w="9525">
            <a:noFill/>
            <a:miter lim="800000"/>
            <a:headEnd/>
            <a:tailEnd/>
          </a:ln>
        </p:spPr>
        <p:txBody>
          <a:bodyPr lIns="86868" tIns="43434" rIns="86868" bIns="43434"/>
          <a:lstStyle/>
          <a:p>
            <a:r>
              <a:rPr lang="en-US" sz="1700" b="1">
                <a:solidFill>
                  <a:srgbClr val="FF0000"/>
                </a:solidFill>
                <a:latin typeface="Arial" charset="0"/>
              </a:rPr>
              <a:t>Discordant Inflammation</a:t>
            </a:r>
            <a:endParaRPr lang="en-US" sz="1800">
              <a:solidFill>
                <a:schemeClr val="tx1"/>
              </a:solidFill>
              <a:latin typeface="Arial" charset="0"/>
            </a:endParaRPr>
          </a:p>
        </p:txBody>
      </p:sp>
      <p:sp>
        <p:nvSpPr>
          <p:cNvPr id="41990" name="Text Box 11"/>
          <p:cNvSpPr txBox="1">
            <a:spLocks noChangeArrowheads="1"/>
          </p:cNvSpPr>
          <p:nvPr/>
        </p:nvSpPr>
        <p:spPr bwMode="auto">
          <a:xfrm>
            <a:off x="1193800" y="771525"/>
            <a:ext cx="1787525" cy="611188"/>
          </a:xfrm>
          <a:prstGeom prst="rect">
            <a:avLst/>
          </a:prstGeom>
          <a:noFill/>
          <a:ln w="9525">
            <a:noFill/>
            <a:miter lim="800000"/>
            <a:headEnd/>
            <a:tailEnd/>
          </a:ln>
        </p:spPr>
        <p:txBody>
          <a:bodyPr lIns="86868" tIns="43434" rIns="86868" bIns="43434"/>
          <a:lstStyle/>
          <a:p>
            <a:r>
              <a:rPr lang="en-US" sz="1700" b="1">
                <a:solidFill>
                  <a:srgbClr val="FF0000"/>
                </a:solidFill>
                <a:latin typeface="Arial" charset="0"/>
              </a:rPr>
              <a:t>Discordant Symptoms</a:t>
            </a:r>
            <a:endParaRPr lang="en-US" sz="1800">
              <a:solidFill>
                <a:schemeClr val="tx1"/>
              </a:solidFill>
              <a:latin typeface="Arial" charset="0"/>
            </a:endParaRPr>
          </a:p>
        </p:txBody>
      </p:sp>
      <p:grpSp>
        <p:nvGrpSpPr>
          <p:cNvPr id="3" name="Group 12"/>
          <p:cNvGrpSpPr>
            <a:grpSpLocks/>
          </p:cNvGrpSpPr>
          <p:nvPr/>
        </p:nvGrpSpPr>
        <p:grpSpPr bwMode="auto">
          <a:xfrm>
            <a:off x="1044575" y="1390650"/>
            <a:ext cx="2259013" cy="2141538"/>
            <a:chOff x="658" y="876"/>
            <a:chExt cx="1423" cy="1349"/>
          </a:xfrm>
        </p:grpSpPr>
        <p:grpSp>
          <p:nvGrpSpPr>
            <p:cNvPr id="4" name="Group 13"/>
            <p:cNvGrpSpPr>
              <a:grpSpLocks/>
            </p:cNvGrpSpPr>
            <p:nvPr/>
          </p:nvGrpSpPr>
          <p:grpSpPr bwMode="auto">
            <a:xfrm>
              <a:off x="704" y="1438"/>
              <a:ext cx="1377" cy="787"/>
              <a:chOff x="884" y="1071"/>
              <a:chExt cx="1330" cy="826"/>
            </a:xfrm>
          </p:grpSpPr>
          <p:sp>
            <p:nvSpPr>
              <p:cNvPr id="42072" name="Oval 14"/>
              <p:cNvSpPr>
                <a:spLocks noChangeArrowheads="1"/>
              </p:cNvSpPr>
              <p:nvPr/>
            </p:nvSpPr>
            <p:spPr bwMode="auto">
              <a:xfrm>
                <a:off x="884" y="1071"/>
                <a:ext cx="1321" cy="826"/>
              </a:xfrm>
              <a:prstGeom prst="ellipse">
                <a:avLst/>
              </a:prstGeom>
              <a:gradFill rotWithShape="1">
                <a:gsLst>
                  <a:gs pos="0">
                    <a:srgbClr val="BBE0E3"/>
                  </a:gs>
                  <a:gs pos="100000">
                    <a:srgbClr val="FFCC00"/>
                  </a:gs>
                </a:gsLst>
                <a:lin ang="5400000" scaled="1"/>
              </a:gradFill>
              <a:ln w="9525">
                <a:noFill/>
                <a:round/>
                <a:headEnd/>
                <a:tailEnd/>
              </a:ln>
            </p:spPr>
            <p:txBody>
              <a:bodyPr anchor="ctr"/>
              <a:lstStyle/>
              <a:p>
                <a:endParaRPr lang="en-US"/>
              </a:p>
            </p:txBody>
          </p:sp>
          <p:sp>
            <p:nvSpPr>
              <p:cNvPr id="42073" name="Text Box 15"/>
              <p:cNvSpPr txBox="1">
                <a:spLocks noChangeArrowheads="1"/>
              </p:cNvSpPr>
              <p:nvPr/>
            </p:nvSpPr>
            <p:spPr bwMode="auto">
              <a:xfrm>
                <a:off x="930" y="1344"/>
                <a:ext cx="1284" cy="403"/>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OBESE FEMALE NON EOSINOPHILIC</a:t>
                </a:r>
              </a:p>
              <a:p>
                <a:r>
                  <a:rPr lang="en-US" sz="1100">
                    <a:solidFill>
                      <a:srgbClr val="000000"/>
                    </a:solidFill>
                    <a:latin typeface="Arial" charset="0"/>
                  </a:rPr>
                  <a:t>High symptom expression</a:t>
                </a:r>
                <a:endParaRPr lang="en-US" sz="1800">
                  <a:solidFill>
                    <a:schemeClr val="tx1"/>
                  </a:solidFill>
                  <a:latin typeface="Arial" charset="0"/>
                </a:endParaRPr>
              </a:p>
            </p:txBody>
          </p:sp>
        </p:grpSp>
        <p:grpSp>
          <p:nvGrpSpPr>
            <p:cNvPr id="5" name="Group 16"/>
            <p:cNvGrpSpPr>
              <a:grpSpLocks/>
            </p:cNvGrpSpPr>
            <p:nvPr/>
          </p:nvGrpSpPr>
          <p:grpSpPr bwMode="auto">
            <a:xfrm>
              <a:off x="658" y="876"/>
              <a:ext cx="1408" cy="735"/>
              <a:chOff x="658" y="876"/>
              <a:chExt cx="1408" cy="735"/>
            </a:xfrm>
          </p:grpSpPr>
          <p:sp>
            <p:nvSpPr>
              <p:cNvPr id="42070" name="Oval 17"/>
              <p:cNvSpPr>
                <a:spLocks noChangeArrowheads="1"/>
              </p:cNvSpPr>
              <p:nvPr/>
            </p:nvSpPr>
            <p:spPr bwMode="auto">
              <a:xfrm>
                <a:off x="658" y="876"/>
                <a:ext cx="1408" cy="735"/>
              </a:xfrm>
              <a:prstGeom prst="ellipse">
                <a:avLst/>
              </a:prstGeom>
              <a:solidFill>
                <a:srgbClr val="BBE0E3"/>
              </a:solidFill>
              <a:ln w="9525">
                <a:noFill/>
                <a:round/>
                <a:headEnd/>
                <a:tailEnd/>
              </a:ln>
            </p:spPr>
            <p:txBody>
              <a:bodyPr anchor="ctr"/>
              <a:lstStyle/>
              <a:p>
                <a:endParaRPr lang="en-US"/>
              </a:p>
            </p:txBody>
          </p:sp>
          <p:sp>
            <p:nvSpPr>
              <p:cNvPr id="42071" name="Text Box 18"/>
              <p:cNvSpPr txBox="1">
                <a:spLocks noChangeArrowheads="1"/>
              </p:cNvSpPr>
              <p:nvPr/>
            </p:nvSpPr>
            <p:spPr bwMode="auto">
              <a:xfrm>
                <a:off x="703" y="935"/>
                <a:ext cx="1328" cy="603"/>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EARLY SYMPTOM PREDOMINANT</a:t>
                </a:r>
              </a:p>
              <a:p>
                <a:r>
                  <a:rPr lang="en-US" sz="1100">
                    <a:solidFill>
                      <a:srgbClr val="000000"/>
                    </a:solidFill>
                    <a:latin typeface="Arial" charset="0"/>
                  </a:rPr>
                  <a:t>Non-eosinophilic</a:t>
                </a:r>
                <a:br>
                  <a:rPr lang="en-US" sz="1100">
                    <a:solidFill>
                      <a:srgbClr val="000000"/>
                    </a:solidFill>
                    <a:latin typeface="Arial" charset="0"/>
                  </a:rPr>
                </a:br>
                <a:r>
                  <a:rPr lang="en-US" sz="1100">
                    <a:solidFill>
                      <a:srgbClr val="000000"/>
                    </a:solidFill>
                    <a:latin typeface="Arial" charset="0"/>
                  </a:rPr>
                  <a:t>Normal BMI</a:t>
                </a:r>
                <a:br>
                  <a:rPr lang="en-US" sz="1100">
                    <a:solidFill>
                      <a:srgbClr val="000000"/>
                    </a:solidFill>
                    <a:latin typeface="Arial" charset="0"/>
                  </a:rPr>
                </a:br>
                <a:r>
                  <a:rPr lang="en-US" sz="1100">
                    <a:solidFill>
                      <a:srgbClr val="000000"/>
                    </a:solidFill>
                    <a:latin typeface="Arial" charset="0"/>
                  </a:rPr>
                  <a:t>High symptom expression</a:t>
                </a:r>
                <a:endParaRPr lang="en-US" sz="1800">
                  <a:solidFill>
                    <a:schemeClr val="tx1"/>
                  </a:solidFill>
                  <a:latin typeface="Arial" charset="0"/>
                </a:endParaRPr>
              </a:p>
            </p:txBody>
          </p:sp>
        </p:grpSp>
      </p:grpSp>
      <p:grpSp>
        <p:nvGrpSpPr>
          <p:cNvPr id="6" name="Group 23"/>
          <p:cNvGrpSpPr>
            <a:grpSpLocks/>
          </p:cNvGrpSpPr>
          <p:nvPr/>
        </p:nvGrpSpPr>
        <p:grpSpPr bwMode="auto">
          <a:xfrm>
            <a:off x="323850" y="1184275"/>
            <a:ext cx="7577138" cy="5680075"/>
            <a:chOff x="204" y="746"/>
            <a:chExt cx="4773" cy="3578"/>
          </a:xfrm>
        </p:grpSpPr>
        <p:sp>
          <p:nvSpPr>
            <p:cNvPr id="42059" name="Line 24"/>
            <p:cNvSpPr>
              <a:spLocks noChangeShapeType="1"/>
            </p:cNvSpPr>
            <p:nvPr/>
          </p:nvSpPr>
          <p:spPr bwMode="auto">
            <a:xfrm>
              <a:off x="4691" y="4157"/>
              <a:ext cx="187" cy="1"/>
            </a:xfrm>
            <a:prstGeom prst="line">
              <a:avLst/>
            </a:prstGeom>
            <a:noFill/>
            <a:ln w="25400">
              <a:solidFill>
                <a:srgbClr val="000000"/>
              </a:solidFill>
              <a:round/>
              <a:headEnd/>
              <a:tailEnd type="triangle" w="med" len="med"/>
            </a:ln>
          </p:spPr>
          <p:txBody>
            <a:bodyPr/>
            <a:lstStyle/>
            <a:p>
              <a:endParaRPr lang="en-GB"/>
            </a:p>
          </p:txBody>
        </p:sp>
        <p:grpSp>
          <p:nvGrpSpPr>
            <p:cNvPr id="7" name="Group 25"/>
            <p:cNvGrpSpPr>
              <a:grpSpLocks/>
            </p:cNvGrpSpPr>
            <p:nvPr/>
          </p:nvGrpSpPr>
          <p:grpSpPr bwMode="auto">
            <a:xfrm>
              <a:off x="204" y="746"/>
              <a:ext cx="4773" cy="3578"/>
              <a:chOff x="204" y="746"/>
              <a:chExt cx="4773" cy="3578"/>
            </a:xfrm>
          </p:grpSpPr>
          <p:sp>
            <p:nvSpPr>
              <p:cNvPr id="42061" name="Line 26"/>
              <p:cNvSpPr>
                <a:spLocks noChangeShapeType="1"/>
              </p:cNvSpPr>
              <p:nvPr/>
            </p:nvSpPr>
            <p:spPr bwMode="auto">
              <a:xfrm flipV="1">
                <a:off x="611" y="746"/>
                <a:ext cx="0" cy="3286"/>
              </a:xfrm>
              <a:prstGeom prst="line">
                <a:avLst/>
              </a:prstGeom>
              <a:noFill/>
              <a:ln w="15875">
                <a:solidFill>
                  <a:srgbClr val="FFCC00"/>
                </a:solidFill>
                <a:round/>
                <a:headEnd/>
                <a:tailEnd type="triangle" w="med" len="med"/>
              </a:ln>
            </p:spPr>
            <p:txBody>
              <a:bodyPr/>
              <a:lstStyle/>
              <a:p>
                <a:endParaRPr lang="en-GB"/>
              </a:p>
            </p:txBody>
          </p:sp>
          <p:sp>
            <p:nvSpPr>
              <p:cNvPr id="42062" name="Line 27"/>
              <p:cNvSpPr>
                <a:spLocks noChangeShapeType="1"/>
              </p:cNvSpPr>
              <p:nvPr/>
            </p:nvSpPr>
            <p:spPr bwMode="auto">
              <a:xfrm>
                <a:off x="611" y="4032"/>
                <a:ext cx="4366" cy="0"/>
              </a:xfrm>
              <a:prstGeom prst="line">
                <a:avLst/>
              </a:prstGeom>
              <a:noFill/>
              <a:ln w="15875">
                <a:solidFill>
                  <a:srgbClr val="339966"/>
                </a:solidFill>
                <a:round/>
                <a:headEnd/>
                <a:tailEnd type="triangle" w="med" len="med"/>
              </a:ln>
            </p:spPr>
            <p:txBody>
              <a:bodyPr/>
              <a:lstStyle/>
              <a:p>
                <a:endParaRPr lang="en-GB"/>
              </a:p>
            </p:txBody>
          </p:sp>
          <p:sp>
            <p:nvSpPr>
              <p:cNvPr id="42063" name="Line 28"/>
              <p:cNvSpPr>
                <a:spLocks noChangeShapeType="1"/>
              </p:cNvSpPr>
              <p:nvPr/>
            </p:nvSpPr>
            <p:spPr bwMode="auto">
              <a:xfrm flipV="1">
                <a:off x="312" y="1422"/>
                <a:ext cx="1" cy="575"/>
              </a:xfrm>
              <a:prstGeom prst="line">
                <a:avLst/>
              </a:prstGeom>
              <a:noFill/>
              <a:ln w="25400">
                <a:solidFill>
                  <a:srgbClr val="000000"/>
                </a:solidFill>
                <a:round/>
                <a:headEnd/>
                <a:tailEnd type="triangle" w="med" len="med"/>
              </a:ln>
            </p:spPr>
            <p:txBody>
              <a:bodyPr/>
              <a:lstStyle/>
              <a:p>
                <a:endParaRPr lang="en-GB"/>
              </a:p>
            </p:txBody>
          </p:sp>
          <p:sp>
            <p:nvSpPr>
              <p:cNvPr id="42064" name="Line 29"/>
              <p:cNvSpPr>
                <a:spLocks noChangeShapeType="1"/>
              </p:cNvSpPr>
              <p:nvPr/>
            </p:nvSpPr>
            <p:spPr bwMode="auto">
              <a:xfrm>
                <a:off x="295" y="2840"/>
                <a:ext cx="1" cy="259"/>
              </a:xfrm>
              <a:prstGeom prst="line">
                <a:avLst/>
              </a:prstGeom>
              <a:noFill/>
              <a:ln w="25400">
                <a:solidFill>
                  <a:srgbClr val="000000"/>
                </a:solidFill>
                <a:round/>
                <a:headEnd/>
                <a:tailEnd/>
              </a:ln>
            </p:spPr>
            <p:txBody>
              <a:bodyPr/>
              <a:lstStyle/>
              <a:p>
                <a:endParaRPr lang="en-GB"/>
              </a:p>
            </p:txBody>
          </p:sp>
          <p:sp>
            <p:nvSpPr>
              <p:cNvPr id="42065" name="Text Box 30"/>
              <p:cNvSpPr txBox="1">
                <a:spLocks noChangeArrowheads="1"/>
              </p:cNvSpPr>
              <p:nvPr/>
            </p:nvSpPr>
            <p:spPr bwMode="auto">
              <a:xfrm>
                <a:off x="3408" y="4086"/>
                <a:ext cx="1442" cy="238"/>
              </a:xfrm>
              <a:prstGeom prst="rect">
                <a:avLst/>
              </a:prstGeom>
              <a:noFill/>
              <a:ln w="9525">
                <a:noFill/>
                <a:miter lim="800000"/>
                <a:headEnd/>
                <a:tailEnd/>
              </a:ln>
            </p:spPr>
            <p:txBody>
              <a:bodyPr lIns="86868" tIns="43434" rIns="86868" bIns="43434"/>
              <a:lstStyle/>
              <a:p>
                <a:r>
                  <a:rPr lang="en-US" sz="1400" b="1">
                    <a:solidFill>
                      <a:srgbClr val="000000"/>
                    </a:solidFill>
                    <a:latin typeface="Arial" charset="0"/>
                  </a:rPr>
                  <a:t>Eos Inflammation</a:t>
                </a:r>
                <a:endParaRPr lang="en-US" sz="1800">
                  <a:solidFill>
                    <a:schemeClr val="tx1"/>
                  </a:solidFill>
                  <a:latin typeface="Arial" charset="0"/>
                </a:endParaRPr>
              </a:p>
            </p:txBody>
          </p:sp>
          <p:sp>
            <p:nvSpPr>
              <p:cNvPr id="42066" name="Line 31"/>
              <p:cNvSpPr>
                <a:spLocks noChangeShapeType="1"/>
              </p:cNvSpPr>
              <p:nvPr/>
            </p:nvSpPr>
            <p:spPr bwMode="auto">
              <a:xfrm>
                <a:off x="3205" y="4157"/>
                <a:ext cx="329" cy="1"/>
              </a:xfrm>
              <a:prstGeom prst="line">
                <a:avLst/>
              </a:prstGeom>
              <a:noFill/>
              <a:ln w="25400">
                <a:solidFill>
                  <a:srgbClr val="000000"/>
                </a:solidFill>
                <a:round/>
                <a:headEnd/>
                <a:tailEnd/>
              </a:ln>
            </p:spPr>
            <p:txBody>
              <a:bodyPr/>
              <a:lstStyle/>
              <a:p>
                <a:endParaRPr lang="en-GB"/>
              </a:p>
            </p:txBody>
          </p:sp>
          <p:sp>
            <p:nvSpPr>
              <p:cNvPr id="42067" name="Text Box 32"/>
              <p:cNvSpPr txBox="1">
                <a:spLocks noChangeArrowheads="1"/>
              </p:cNvSpPr>
              <p:nvPr/>
            </p:nvSpPr>
            <p:spPr bwMode="auto">
              <a:xfrm rot="-5400000">
                <a:off x="-40" y="2268"/>
                <a:ext cx="725" cy="238"/>
              </a:xfrm>
              <a:prstGeom prst="rect">
                <a:avLst/>
              </a:prstGeom>
              <a:noFill/>
              <a:ln w="9525">
                <a:noFill/>
                <a:miter lim="800000"/>
                <a:headEnd/>
                <a:tailEnd/>
              </a:ln>
            </p:spPr>
            <p:txBody>
              <a:bodyPr lIns="86868" tIns="43434" rIns="86868" bIns="43434"/>
              <a:lstStyle/>
              <a:p>
                <a:r>
                  <a:rPr lang="en-US" sz="1400" b="1">
                    <a:solidFill>
                      <a:srgbClr val="000000"/>
                    </a:solidFill>
                    <a:latin typeface="Arial" charset="0"/>
                  </a:rPr>
                  <a:t>Symptoms</a:t>
                </a:r>
                <a:endParaRPr lang="en-US" sz="1800">
                  <a:solidFill>
                    <a:schemeClr val="tx1"/>
                  </a:solidFill>
                  <a:latin typeface="Arial" charset="0"/>
                </a:endParaRPr>
              </a:p>
            </p:txBody>
          </p:sp>
        </p:grpSp>
      </p:grpSp>
      <p:sp>
        <p:nvSpPr>
          <p:cNvPr id="41993" name="TextBox 32"/>
          <p:cNvSpPr txBox="1">
            <a:spLocks noChangeArrowheads="1"/>
          </p:cNvSpPr>
          <p:nvPr/>
        </p:nvSpPr>
        <p:spPr bwMode="auto">
          <a:xfrm>
            <a:off x="0" y="6519863"/>
            <a:ext cx="2660650" cy="338137"/>
          </a:xfrm>
          <a:prstGeom prst="rect">
            <a:avLst/>
          </a:prstGeom>
          <a:noFill/>
          <a:ln w="9525">
            <a:noFill/>
            <a:miter lim="800000"/>
            <a:headEnd/>
            <a:tailEnd/>
          </a:ln>
        </p:spPr>
        <p:txBody>
          <a:bodyPr wrap="none">
            <a:spAutoFit/>
          </a:bodyPr>
          <a:lstStyle/>
          <a:p>
            <a:r>
              <a:rPr lang="en-GB" sz="1600" b="1">
                <a:solidFill>
                  <a:schemeClr val="tx1"/>
                </a:solidFill>
              </a:rPr>
              <a:t>Haldar </a:t>
            </a:r>
            <a:r>
              <a:rPr lang="en-GB" sz="1600" b="1" i="1">
                <a:solidFill>
                  <a:schemeClr val="tx1"/>
                </a:solidFill>
              </a:rPr>
              <a:t>et al </a:t>
            </a:r>
            <a:r>
              <a:rPr lang="en-GB" sz="1600" b="1">
                <a:solidFill>
                  <a:schemeClr val="tx1"/>
                </a:solidFill>
              </a:rPr>
              <a:t>2008 AJRCCM </a:t>
            </a:r>
          </a:p>
        </p:txBody>
      </p:sp>
      <p:sp>
        <p:nvSpPr>
          <p:cNvPr id="41994" name="Text Box 22"/>
          <p:cNvSpPr txBox="1">
            <a:spLocks noChangeArrowheads="1"/>
          </p:cNvSpPr>
          <p:nvPr/>
        </p:nvSpPr>
        <p:spPr bwMode="auto">
          <a:xfrm>
            <a:off x="6792913" y="479425"/>
            <a:ext cx="2089150" cy="365125"/>
          </a:xfrm>
          <a:prstGeom prst="rect">
            <a:avLst/>
          </a:prstGeom>
          <a:solidFill>
            <a:srgbClr val="99CCFF"/>
          </a:solidFill>
          <a:ln w="9525">
            <a:noFill/>
            <a:miter lim="800000"/>
            <a:headEnd/>
            <a:tailEnd/>
          </a:ln>
        </p:spPr>
        <p:txBody>
          <a:bodyPr/>
          <a:lstStyle/>
          <a:p>
            <a:r>
              <a:rPr lang="en-US" sz="1000" b="1">
                <a:solidFill>
                  <a:schemeClr val="tx1"/>
                </a:solidFill>
                <a:latin typeface="Arial" charset="0"/>
              </a:rPr>
              <a:t>Refractory Asthma</a:t>
            </a:r>
            <a:endParaRPr lang="en-US" sz="1800">
              <a:solidFill>
                <a:schemeClr val="tx1"/>
              </a:solidFill>
              <a:latin typeface="Arial" charset="0"/>
            </a:endParaRPr>
          </a:p>
        </p:txBody>
      </p:sp>
      <p:sp>
        <p:nvSpPr>
          <p:cNvPr id="35" name="Freeform 2"/>
          <p:cNvSpPr>
            <a:spLocks/>
          </p:cNvSpPr>
          <p:nvPr/>
        </p:nvSpPr>
        <p:spPr bwMode="auto">
          <a:xfrm>
            <a:off x="4751388" y="1519238"/>
            <a:ext cx="38100" cy="23812"/>
          </a:xfrm>
          <a:custGeom>
            <a:avLst/>
            <a:gdLst>
              <a:gd name="T0" fmla="*/ 26 w 26"/>
              <a:gd name="T1" fmla="*/ 14 h 14"/>
              <a:gd name="T2" fmla="*/ 0 w 26"/>
              <a:gd name="T3" fmla="*/ 0 h 14"/>
              <a:gd name="T4" fmla="*/ 0 w 26"/>
              <a:gd name="T5" fmla="*/ 14 h 14"/>
              <a:gd name="T6" fmla="*/ 26 w 26"/>
              <a:gd name="T7" fmla="*/ 14 h 14"/>
              <a:gd name="T8" fmla="*/ 0 60000 65536"/>
              <a:gd name="T9" fmla="*/ 0 60000 65536"/>
              <a:gd name="T10" fmla="*/ 0 60000 65536"/>
              <a:gd name="T11" fmla="*/ 0 60000 65536"/>
              <a:gd name="T12" fmla="*/ 0 w 26"/>
              <a:gd name="T13" fmla="*/ 0 h 14"/>
              <a:gd name="T14" fmla="*/ 26 w 26"/>
              <a:gd name="T15" fmla="*/ 14 h 14"/>
            </a:gdLst>
            <a:ahLst/>
            <a:cxnLst>
              <a:cxn ang="T8">
                <a:pos x="T0" y="T1"/>
              </a:cxn>
              <a:cxn ang="T9">
                <a:pos x="T2" y="T3"/>
              </a:cxn>
              <a:cxn ang="T10">
                <a:pos x="T4" y="T5"/>
              </a:cxn>
              <a:cxn ang="T11">
                <a:pos x="T6" y="T7"/>
              </a:cxn>
            </a:cxnLst>
            <a:rect l="T12" t="T13" r="T14" b="T15"/>
            <a:pathLst>
              <a:path w="26" h="14">
                <a:moveTo>
                  <a:pt x="26" y="14"/>
                </a:moveTo>
                <a:lnTo>
                  <a:pt x="0" y="0"/>
                </a:lnTo>
                <a:lnTo>
                  <a:pt x="0" y="14"/>
                </a:lnTo>
                <a:lnTo>
                  <a:pt x="26" y="14"/>
                </a:lnTo>
                <a:close/>
              </a:path>
            </a:pathLst>
          </a:custGeom>
          <a:solidFill>
            <a:srgbClr val="FFFF00"/>
          </a:solidFill>
          <a:ln w="9525">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36" name="Freeform 3"/>
          <p:cNvSpPr>
            <a:spLocks/>
          </p:cNvSpPr>
          <p:nvPr/>
        </p:nvSpPr>
        <p:spPr bwMode="auto">
          <a:xfrm>
            <a:off x="4751388" y="2559050"/>
            <a:ext cx="38100" cy="26988"/>
          </a:xfrm>
          <a:custGeom>
            <a:avLst/>
            <a:gdLst>
              <a:gd name="T0" fmla="*/ 26 w 26"/>
              <a:gd name="T1" fmla="*/ 15 h 15"/>
              <a:gd name="T2" fmla="*/ 0 w 26"/>
              <a:gd name="T3" fmla="*/ 0 h 15"/>
              <a:gd name="T4" fmla="*/ 0 w 26"/>
              <a:gd name="T5" fmla="*/ 15 h 15"/>
              <a:gd name="T6" fmla="*/ 26 w 26"/>
              <a:gd name="T7" fmla="*/ 15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26" y="15"/>
                </a:moveTo>
                <a:lnTo>
                  <a:pt x="0" y="0"/>
                </a:lnTo>
                <a:lnTo>
                  <a:pt x="0" y="15"/>
                </a:lnTo>
                <a:lnTo>
                  <a:pt x="26" y="15"/>
                </a:lnTo>
                <a:close/>
              </a:path>
            </a:pathLst>
          </a:custGeom>
          <a:solidFill>
            <a:srgbClr val="FFFF00"/>
          </a:solidFill>
          <a:ln w="9525">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37" name="Freeform 4"/>
          <p:cNvSpPr>
            <a:spLocks/>
          </p:cNvSpPr>
          <p:nvPr/>
        </p:nvSpPr>
        <p:spPr bwMode="auto">
          <a:xfrm>
            <a:off x="5013325" y="3873500"/>
            <a:ext cx="228600" cy="252413"/>
          </a:xfrm>
          <a:custGeom>
            <a:avLst/>
            <a:gdLst>
              <a:gd name="T0" fmla="*/ 0 w 307"/>
              <a:gd name="T1" fmla="*/ 192 h 192"/>
              <a:gd name="T2" fmla="*/ 0 w 307"/>
              <a:gd name="T3" fmla="*/ 0 h 192"/>
              <a:gd name="T4" fmla="*/ 307 w 307"/>
              <a:gd name="T5" fmla="*/ 0 h 192"/>
              <a:gd name="T6" fmla="*/ 0 60000 65536"/>
              <a:gd name="T7" fmla="*/ 0 60000 65536"/>
              <a:gd name="T8" fmla="*/ 0 60000 65536"/>
              <a:gd name="T9" fmla="*/ 0 w 307"/>
              <a:gd name="T10" fmla="*/ 0 h 192"/>
              <a:gd name="T11" fmla="*/ 307 w 307"/>
              <a:gd name="T12" fmla="*/ 192 h 192"/>
            </a:gdLst>
            <a:ahLst/>
            <a:cxnLst>
              <a:cxn ang="T6">
                <a:pos x="T0" y="T1"/>
              </a:cxn>
              <a:cxn ang="T7">
                <a:pos x="T2" y="T3"/>
              </a:cxn>
              <a:cxn ang="T8">
                <a:pos x="T4" y="T5"/>
              </a:cxn>
            </a:cxnLst>
            <a:rect l="T9" t="T10" r="T11" b="T12"/>
            <a:pathLst>
              <a:path w="307" h="192">
                <a:moveTo>
                  <a:pt x="0" y="192"/>
                </a:moveTo>
                <a:lnTo>
                  <a:pt x="0" y="0"/>
                </a:lnTo>
                <a:lnTo>
                  <a:pt x="307"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38" name="Freeform 5"/>
          <p:cNvSpPr>
            <a:spLocks/>
          </p:cNvSpPr>
          <p:nvPr/>
        </p:nvSpPr>
        <p:spPr bwMode="auto">
          <a:xfrm>
            <a:off x="5267325" y="3702050"/>
            <a:ext cx="230188" cy="127000"/>
          </a:xfrm>
          <a:custGeom>
            <a:avLst/>
            <a:gdLst>
              <a:gd name="T0" fmla="*/ 0 w 309"/>
              <a:gd name="T1" fmla="*/ 96 h 96"/>
              <a:gd name="T2" fmla="*/ 0 w 309"/>
              <a:gd name="T3" fmla="*/ 0 h 96"/>
              <a:gd name="T4" fmla="*/ 309 w 309"/>
              <a:gd name="T5" fmla="*/ 0 h 96"/>
              <a:gd name="T6" fmla="*/ 0 60000 65536"/>
              <a:gd name="T7" fmla="*/ 0 60000 65536"/>
              <a:gd name="T8" fmla="*/ 0 60000 65536"/>
              <a:gd name="T9" fmla="*/ 0 w 309"/>
              <a:gd name="T10" fmla="*/ 0 h 96"/>
              <a:gd name="T11" fmla="*/ 309 w 309"/>
              <a:gd name="T12" fmla="*/ 96 h 96"/>
            </a:gdLst>
            <a:ahLst/>
            <a:cxnLst>
              <a:cxn ang="T6">
                <a:pos x="T0" y="T1"/>
              </a:cxn>
              <a:cxn ang="T7">
                <a:pos x="T2" y="T3"/>
              </a:cxn>
              <a:cxn ang="T8">
                <a:pos x="T4" y="T5"/>
              </a:cxn>
            </a:cxnLst>
            <a:rect l="T9" t="T10" r="T11" b="T12"/>
            <a:pathLst>
              <a:path w="309" h="96">
                <a:moveTo>
                  <a:pt x="0" y="96"/>
                </a:moveTo>
                <a:lnTo>
                  <a:pt x="0" y="0"/>
                </a:lnTo>
                <a:lnTo>
                  <a:pt x="309"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39" name="Freeform 6"/>
          <p:cNvSpPr>
            <a:spLocks/>
          </p:cNvSpPr>
          <p:nvPr/>
        </p:nvSpPr>
        <p:spPr bwMode="auto">
          <a:xfrm>
            <a:off x="5522913" y="3527425"/>
            <a:ext cx="228600" cy="130175"/>
          </a:xfrm>
          <a:custGeom>
            <a:avLst/>
            <a:gdLst>
              <a:gd name="T0" fmla="*/ 0 w 309"/>
              <a:gd name="T1" fmla="*/ 98 h 98"/>
              <a:gd name="T2" fmla="*/ 0 w 309"/>
              <a:gd name="T3" fmla="*/ 0 h 98"/>
              <a:gd name="T4" fmla="*/ 309 w 309"/>
              <a:gd name="T5" fmla="*/ 0 h 98"/>
              <a:gd name="T6" fmla="*/ 0 60000 65536"/>
              <a:gd name="T7" fmla="*/ 0 60000 65536"/>
              <a:gd name="T8" fmla="*/ 0 60000 65536"/>
              <a:gd name="T9" fmla="*/ 0 w 309"/>
              <a:gd name="T10" fmla="*/ 0 h 98"/>
              <a:gd name="T11" fmla="*/ 309 w 309"/>
              <a:gd name="T12" fmla="*/ 98 h 98"/>
            </a:gdLst>
            <a:ahLst/>
            <a:cxnLst>
              <a:cxn ang="T6">
                <a:pos x="T0" y="T1"/>
              </a:cxn>
              <a:cxn ang="T7">
                <a:pos x="T2" y="T3"/>
              </a:cxn>
              <a:cxn ang="T8">
                <a:pos x="T4" y="T5"/>
              </a:cxn>
            </a:cxnLst>
            <a:rect l="T9" t="T10" r="T11" b="T12"/>
            <a:pathLst>
              <a:path w="309" h="98">
                <a:moveTo>
                  <a:pt x="0" y="98"/>
                </a:moveTo>
                <a:lnTo>
                  <a:pt x="0" y="0"/>
                </a:lnTo>
                <a:lnTo>
                  <a:pt x="309"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0" name="Freeform 7"/>
          <p:cNvSpPr>
            <a:spLocks/>
          </p:cNvSpPr>
          <p:nvPr/>
        </p:nvSpPr>
        <p:spPr bwMode="auto">
          <a:xfrm>
            <a:off x="5776913" y="3303588"/>
            <a:ext cx="227012" cy="180975"/>
          </a:xfrm>
          <a:custGeom>
            <a:avLst/>
            <a:gdLst>
              <a:gd name="T0" fmla="*/ 0 w 307"/>
              <a:gd name="T1" fmla="*/ 134 h 134"/>
              <a:gd name="T2" fmla="*/ 0 w 307"/>
              <a:gd name="T3" fmla="*/ 0 h 134"/>
              <a:gd name="T4" fmla="*/ 307 w 307"/>
              <a:gd name="T5" fmla="*/ 0 h 134"/>
              <a:gd name="T6" fmla="*/ 0 60000 65536"/>
              <a:gd name="T7" fmla="*/ 0 60000 65536"/>
              <a:gd name="T8" fmla="*/ 0 60000 65536"/>
              <a:gd name="T9" fmla="*/ 0 w 307"/>
              <a:gd name="T10" fmla="*/ 0 h 134"/>
              <a:gd name="T11" fmla="*/ 307 w 307"/>
              <a:gd name="T12" fmla="*/ 134 h 134"/>
            </a:gdLst>
            <a:ahLst/>
            <a:cxnLst>
              <a:cxn ang="T6">
                <a:pos x="T0" y="T1"/>
              </a:cxn>
              <a:cxn ang="T7">
                <a:pos x="T2" y="T3"/>
              </a:cxn>
              <a:cxn ang="T8">
                <a:pos x="T4" y="T5"/>
              </a:cxn>
            </a:cxnLst>
            <a:rect l="T9" t="T10" r="T11" b="T12"/>
            <a:pathLst>
              <a:path w="307" h="134">
                <a:moveTo>
                  <a:pt x="0" y="134"/>
                </a:moveTo>
                <a:lnTo>
                  <a:pt x="0" y="0"/>
                </a:lnTo>
                <a:lnTo>
                  <a:pt x="307"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1" name="Freeform 8"/>
          <p:cNvSpPr>
            <a:spLocks/>
          </p:cNvSpPr>
          <p:nvPr/>
        </p:nvSpPr>
        <p:spPr bwMode="auto">
          <a:xfrm>
            <a:off x="6030913" y="2711450"/>
            <a:ext cx="404812" cy="546100"/>
          </a:xfrm>
          <a:custGeom>
            <a:avLst/>
            <a:gdLst>
              <a:gd name="T0" fmla="*/ 0 w 309"/>
              <a:gd name="T1" fmla="*/ 418 h 418"/>
              <a:gd name="T2" fmla="*/ 0 w 309"/>
              <a:gd name="T3" fmla="*/ 0 h 418"/>
              <a:gd name="T4" fmla="*/ 309 w 309"/>
              <a:gd name="T5" fmla="*/ 0 h 418"/>
              <a:gd name="T6" fmla="*/ 0 60000 65536"/>
              <a:gd name="T7" fmla="*/ 0 60000 65536"/>
              <a:gd name="T8" fmla="*/ 0 60000 65536"/>
              <a:gd name="T9" fmla="*/ 0 w 309"/>
              <a:gd name="T10" fmla="*/ 0 h 418"/>
              <a:gd name="T11" fmla="*/ 309 w 309"/>
              <a:gd name="T12" fmla="*/ 418 h 418"/>
            </a:gdLst>
            <a:ahLst/>
            <a:cxnLst>
              <a:cxn ang="T6">
                <a:pos x="T0" y="T1"/>
              </a:cxn>
              <a:cxn ang="T7">
                <a:pos x="T2" y="T3"/>
              </a:cxn>
              <a:cxn ang="T8">
                <a:pos x="T4" y="T5"/>
              </a:cxn>
            </a:cxnLst>
            <a:rect l="T9" t="T10" r="T11" b="T12"/>
            <a:pathLst>
              <a:path w="309" h="418">
                <a:moveTo>
                  <a:pt x="0" y="418"/>
                </a:moveTo>
                <a:lnTo>
                  <a:pt x="0" y="0"/>
                </a:lnTo>
                <a:lnTo>
                  <a:pt x="309"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grpSp>
        <p:nvGrpSpPr>
          <p:cNvPr id="8" name="Group 41"/>
          <p:cNvGrpSpPr>
            <a:grpSpLocks/>
          </p:cNvGrpSpPr>
          <p:nvPr/>
        </p:nvGrpSpPr>
        <p:grpSpPr bwMode="auto">
          <a:xfrm>
            <a:off x="6467475" y="1392238"/>
            <a:ext cx="1530350" cy="1276350"/>
            <a:chOff x="1798" y="4608"/>
            <a:chExt cx="1034" cy="530"/>
          </a:xfrm>
        </p:grpSpPr>
        <p:sp>
          <p:nvSpPr>
            <p:cNvPr id="96" name="Freeform 10"/>
            <p:cNvSpPr>
              <a:spLocks/>
            </p:cNvSpPr>
            <p:nvPr/>
          </p:nvSpPr>
          <p:spPr bwMode="auto">
            <a:xfrm>
              <a:off x="1798" y="4991"/>
              <a:ext cx="326" cy="147"/>
            </a:xfrm>
            <a:custGeom>
              <a:avLst/>
              <a:gdLst>
                <a:gd name="T0" fmla="*/ 0 w 651"/>
                <a:gd name="T1" fmla="*/ 267 h 267"/>
                <a:gd name="T2" fmla="*/ 0 w 651"/>
                <a:gd name="T3" fmla="*/ 0 h 267"/>
                <a:gd name="T4" fmla="*/ 651 w 651"/>
                <a:gd name="T5" fmla="*/ 0 h 267"/>
                <a:gd name="T6" fmla="*/ 0 60000 65536"/>
                <a:gd name="T7" fmla="*/ 0 60000 65536"/>
                <a:gd name="T8" fmla="*/ 0 60000 65536"/>
                <a:gd name="T9" fmla="*/ 0 w 651"/>
                <a:gd name="T10" fmla="*/ 0 h 267"/>
                <a:gd name="T11" fmla="*/ 651 w 651"/>
                <a:gd name="T12" fmla="*/ 267 h 267"/>
              </a:gdLst>
              <a:ahLst/>
              <a:cxnLst>
                <a:cxn ang="T6">
                  <a:pos x="T0" y="T1"/>
                </a:cxn>
                <a:cxn ang="T7">
                  <a:pos x="T2" y="T3"/>
                </a:cxn>
                <a:cxn ang="T8">
                  <a:pos x="T4" y="T5"/>
                </a:cxn>
              </a:cxnLst>
              <a:rect l="T9" t="T10" r="T11" b="T12"/>
              <a:pathLst>
                <a:path w="651" h="267">
                  <a:moveTo>
                    <a:pt x="0" y="267"/>
                  </a:moveTo>
                  <a:lnTo>
                    <a:pt x="0" y="0"/>
                  </a:lnTo>
                  <a:lnTo>
                    <a:pt x="651"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97" name="Freeform 11"/>
            <p:cNvSpPr>
              <a:spLocks/>
            </p:cNvSpPr>
            <p:nvPr/>
          </p:nvSpPr>
          <p:spPr bwMode="auto">
            <a:xfrm>
              <a:off x="2141" y="4777"/>
              <a:ext cx="327" cy="166"/>
            </a:xfrm>
            <a:custGeom>
              <a:avLst/>
              <a:gdLst>
                <a:gd name="T0" fmla="*/ 0 w 652"/>
                <a:gd name="T1" fmla="*/ 304 h 304"/>
                <a:gd name="T2" fmla="*/ 0 w 652"/>
                <a:gd name="T3" fmla="*/ 0 h 304"/>
                <a:gd name="T4" fmla="*/ 652 w 652"/>
                <a:gd name="T5" fmla="*/ 0 h 304"/>
                <a:gd name="T6" fmla="*/ 0 60000 65536"/>
                <a:gd name="T7" fmla="*/ 0 60000 65536"/>
                <a:gd name="T8" fmla="*/ 0 60000 65536"/>
                <a:gd name="T9" fmla="*/ 0 w 652"/>
                <a:gd name="T10" fmla="*/ 0 h 304"/>
                <a:gd name="T11" fmla="*/ 652 w 652"/>
                <a:gd name="T12" fmla="*/ 304 h 304"/>
              </a:gdLst>
              <a:ahLst/>
              <a:cxnLst>
                <a:cxn ang="T6">
                  <a:pos x="T0" y="T1"/>
                </a:cxn>
                <a:cxn ang="T7">
                  <a:pos x="T2" y="T3"/>
                </a:cxn>
                <a:cxn ang="T8">
                  <a:pos x="T4" y="T5"/>
                </a:cxn>
              </a:cxnLst>
              <a:rect l="T9" t="T10" r="T11" b="T12"/>
              <a:pathLst>
                <a:path w="652" h="304">
                  <a:moveTo>
                    <a:pt x="0" y="304"/>
                  </a:moveTo>
                  <a:lnTo>
                    <a:pt x="0" y="0"/>
                  </a:lnTo>
                  <a:lnTo>
                    <a:pt x="652"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98" name="Freeform 12"/>
            <p:cNvSpPr>
              <a:spLocks/>
            </p:cNvSpPr>
            <p:nvPr/>
          </p:nvSpPr>
          <p:spPr bwMode="auto">
            <a:xfrm>
              <a:off x="2484" y="4608"/>
              <a:ext cx="348" cy="135"/>
            </a:xfrm>
            <a:custGeom>
              <a:avLst/>
              <a:gdLst>
                <a:gd name="T0" fmla="*/ 0 w 651"/>
                <a:gd name="T1" fmla="*/ 248 h 248"/>
                <a:gd name="T2" fmla="*/ 0 w 651"/>
                <a:gd name="T3" fmla="*/ 0 h 248"/>
                <a:gd name="T4" fmla="*/ 651 w 651"/>
                <a:gd name="T5" fmla="*/ 0 h 248"/>
                <a:gd name="T6" fmla="*/ 0 60000 65536"/>
                <a:gd name="T7" fmla="*/ 0 60000 65536"/>
                <a:gd name="T8" fmla="*/ 0 60000 65536"/>
                <a:gd name="T9" fmla="*/ 0 w 651"/>
                <a:gd name="T10" fmla="*/ 0 h 248"/>
                <a:gd name="T11" fmla="*/ 651 w 651"/>
                <a:gd name="T12" fmla="*/ 248 h 248"/>
              </a:gdLst>
              <a:ahLst/>
              <a:cxnLst>
                <a:cxn ang="T6">
                  <a:pos x="T0" y="T1"/>
                </a:cxn>
                <a:cxn ang="T7">
                  <a:pos x="T2" y="T3"/>
                </a:cxn>
                <a:cxn ang="T8">
                  <a:pos x="T4" y="T5"/>
                </a:cxn>
              </a:cxnLst>
              <a:rect l="T9" t="T10" r="T11" b="T12"/>
              <a:pathLst>
                <a:path w="651" h="248">
                  <a:moveTo>
                    <a:pt x="0" y="248"/>
                  </a:moveTo>
                  <a:lnTo>
                    <a:pt x="0" y="0"/>
                  </a:lnTo>
                  <a:lnTo>
                    <a:pt x="651"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grpSp>
      <p:sp>
        <p:nvSpPr>
          <p:cNvPr id="43" name="Line 13"/>
          <p:cNvSpPr>
            <a:spLocks noChangeShapeType="1"/>
          </p:cNvSpPr>
          <p:nvPr/>
        </p:nvSpPr>
        <p:spPr bwMode="auto">
          <a:xfrm flipH="1">
            <a:off x="5040313" y="4146550"/>
            <a:ext cx="201612" cy="1588"/>
          </a:xfrm>
          <a:prstGeom prst="line">
            <a:avLst/>
          </a:prstGeom>
          <a:noFill/>
          <a:ln w="25400">
            <a:solidFill>
              <a:schemeClr val="tx2">
                <a:lumMod val="95000"/>
                <a:lumOff val="5000"/>
              </a:schemeClr>
            </a:solidFill>
            <a:round/>
            <a:headEnd/>
            <a:tailEnd/>
          </a:ln>
        </p:spPr>
        <p:txBody>
          <a:bodyPr/>
          <a:lstStyle/>
          <a:p>
            <a:pPr>
              <a:defRPr/>
            </a:pPr>
            <a:endParaRPr lang="en-GB" sz="1200">
              <a:solidFill>
                <a:schemeClr val="tx1"/>
              </a:solidFill>
            </a:endParaRPr>
          </a:p>
        </p:txBody>
      </p:sp>
      <p:sp>
        <p:nvSpPr>
          <p:cNvPr id="44" name="Freeform 14"/>
          <p:cNvSpPr>
            <a:spLocks/>
          </p:cNvSpPr>
          <p:nvPr/>
        </p:nvSpPr>
        <p:spPr bwMode="auto">
          <a:xfrm>
            <a:off x="5267325" y="4070350"/>
            <a:ext cx="230188" cy="28575"/>
          </a:xfrm>
          <a:custGeom>
            <a:avLst/>
            <a:gdLst>
              <a:gd name="T0" fmla="*/ 0 w 309"/>
              <a:gd name="T1" fmla="*/ 23 h 23"/>
              <a:gd name="T2" fmla="*/ 0 w 309"/>
              <a:gd name="T3" fmla="*/ 0 h 23"/>
              <a:gd name="T4" fmla="*/ 309 w 309"/>
              <a:gd name="T5" fmla="*/ 0 h 23"/>
              <a:gd name="T6" fmla="*/ 0 60000 65536"/>
              <a:gd name="T7" fmla="*/ 0 60000 65536"/>
              <a:gd name="T8" fmla="*/ 0 60000 65536"/>
              <a:gd name="T9" fmla="*/ 0 w 309"/>
              <a:gd name="T10" fmla="*/ 0 h 23"/>
              <a:gd name="T11" fmla="*/ 309 w 309"/>
              <a:gd name="T12" fmla="*/ 23 h 23"/>
            </a:gdLst>
            <a:ahLst/>
            <a:cxnLst>
              <a:cxn ang="T6">
                <a:pos x="T0" y="T1"/>
              </a:cxn>
              <a:cxn ang="T7">
                <a:pos x="T2" y="T3"/>
              </a:cxn>
              <a:cxn ang="T8">
                <a:pos x="T4" y="T5"/>
              </a:cxn>
            </a:cxnLst>
            <a:rect l="T9" t="T10" r="T11" b="T12"/>
            <a:pathLst>
              <a:path w="309" h="23">
                <a:moveTo>
                  <a:pt x="0" y="23"/>
                </a:moveTo>
                <a:lnTo>
                  <a:pt x="0" y="0"/>
                </a:lnTo>
                <a:lnTo>
                  <a:pt x="309"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5" name="Freeform 15"/>
          <p:cNvSpPr>
            <a:spLocks/>
          </p:cNvSpPr>
          <p:nvPr/>
        </p:nvSpPr>
        <p:spPr bwMode="auto">
          <a:xfrm>
            <a:off x="5522913" y="4024313"/>
            <a:ext cx="228600" cy="1587"/>
          </a:xfrm>
          <a:custGeom>
            <a:avLst/>
            <a:gdLst>
              <a:gd name="T0" fmla="*/ 0 w 309"/>
              <a:gd name="T1" fmla="*/ 2 h 2"/>
              <a:gd name="T2" fmla="*/ 0 w 309"/>
              <a:gd name="T3" fmla="*/ 0 h 2"/>
              <a:gd name="T4" fmla="*/ 309 w 309"/>
              <a:gd name="T5" fmla="*/ 0 h 2"/>
              <a:gd name="T6" fmla="*/ 0 60000 65536"/>
              <a:gd name="T7" fmla="*/ 0 60000 65536"/>
              <a:gd name="T8" fmla="*/ 0 60000 65536"/>
              <a:gd name="T9" fmla="*/ 0 w 309"/>
              <a:gd name="T10" fmla="*/ 0 h 2"/>
              <a:gd name="T11" fmla="*/ 309 w 309"/>
              <a:gd name="T12" fmla="*/ 2 h 2"/>
            </a:gdLst>
            <a:ahLst/>
            <a:cxnLst>
              <a:cxn ang="T6">
                <a:pos x="T0" y="T1"/>
              </a:cxn>
              <a:cxn ang="T7">
                <a:pos x="T2" y="T3"/>
              </a:cxn>
              <a:cxn ang="T8">
                <a:pos x="T4" y="T5"/>
              </a:cxn>
            </a:cxnLst>
            <a:rect l="T9" t="T10" r="T11" b="T12"/>
            <a:pathLst>
              <a:path w="309" h="2">
                <a:moveTo>
                  <a:pt x="0" y="2"/>
                </a:moveTo>
                <a:lnTo>
                  <a:pt x="0" y="0"/>
                </a:lnTo>
                <a:lnTo>
                  <a:pt x="309"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6" name="Freeform 16"/>
          <p:cNvSpPr>
            <a:spLocks/>
          </p:cNvSpPr>
          <p:nvPr/>
        </p:nvSpPr>
        <p:spPr bwMode="auto">
          <a:xfrm>
            <a:off x="5776913" y="3897313"/>
            <a:ext cx="227012" cy="76200"/>
          </a:xfrm>
          <a:custGeom>
            <a:avLst/>
            <a:gdLst>
              <a:gd name="T0" fmla="*/ 0 w 307"/>
              <a:gd name="T1" fmla="*/ 59 h 59"/>
              <a:gd name="T2" fmla="*/ 0 w 307"/>
              <a:gd name="T3" fmla="*/ 0 h 59"/>
              <a:gd name="T4" fmla="*/ 307 w 307"/>
              <a:gd name="T5" fmla="*/ 0 h 59"/>
              <a:gd name="T6" fmla="*/ 0 60000 65536"/>
              <a:gd name="T7" fmla="*/ 0 60000 65536"/>
              <a:gd name="T8" fmla="*/ 0 60000 65536"/>
              <a:gd name="T9" fmla="*/ 0 w 307"/>
              <a:gd name="T10" fmla="*/ 0 h 59"/>
              <a:gd name="T11" fmla="*/ 307 w 307"/>
              <a:gd name="T12" fmla="*/ 59 h 59"/>
            </a:gdLst>
            <a:ahLst/>
            <a:cxnLst>
              <a:cxn ang="T6">
                <a:pos x="T0" y="T1"/>
              </a:cxn>
              <a:cxn ang="T7">
                <a:pos x="T2" y="T3"/>
              </a:cxn>
              <a:cxn ang="T8">
                <a:pos x="T4" y="T5"/>
              </a:cxn>
            </a:cxnLst>
            <a:rect l="T9" t="T10" r="T11" b="T12"/>
            <a:pathLst>
              <a:path w="307" h="59">
                <a:moveTo>
                  <a:pt x="0" y="59"/>
                </a:moveTo>
                <a:lnTo>
                  <a:pt x="0" y="0"/>
                </a:lnTo>
                <a:lnTo>
                  <a:pt x="307"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7" name="Freeform 17"/>
          <p:cNvSpPr>
            <a:spLocks/>
          </p:cNvSpPr>
          <p:nvPr/>
        </p:nvSpPr>
        <p:spPr bwMode="auto">
          <a:xfrm>
            <a:off x="6030913" y="3775075"/>
            <a:ext cx="476250" cy="76200"/>
          </a:xfrm>
          <a:custGeom>
            <a:avLst/>
            <a:gdLst>
              <a:gd name="T0" fmla="*/ 0 w 309"/>
              <a:gd name="T1" fmla="*/ 59 h 59"/>
              <a:gd name="T2" fmla="*/ 0 w 309"/>
              <a:gd name="T3" fmla="*/ 0 h 59"/>
              <a:gd name="T4" fmla="*/ 309 w 309"/>
              <a:gd name="T5" fmla="*/ 0 h 59"/>
              <a:gd name="T6" fmla="*/ 0 60000 65536"/>
              <a:gd name="T7" fmla="*/ 0 60000 65536"/>
              <a:gd name="T8" fmla="*/ 0 60000 65536"/>
              <a:gd name="T9" fmla="*/ 0 w 309"/>
              <a:gd name="T10" fmla="*/ 0 h 59"/>
              <a:gd name="T11" fmla="*/ 309 w 309"/>
              <a:gd name="T12" fmla="*/ 59 h 59"/>
            </a:gdLst>
            <a:ahLst/>
            <a:cxnLst>
              <a:cxn ang="T6">
                <a:pos x="T0" y="T1"/>
              </a:cxn>
              <a:cxn ang="T7">
                <a:pos x="T2" y="T3"/>
              </a:cxn>
              <a:cxn ang="T8">
                <a:pos x="T4" y="T5"/>
              </a:cxn>
            </a:cxnLst>
            <a:rect l="T9" t="T10" r="T11" b="T12"/>
            <a:pathLst>
              <a:path w="309" h="59">
                <a:moveTo>
                  <a:pt x="0" y="59"/>
                </a:moveTo>
                <a:lnTo>
                  <a:pt x="0" y="0"/>
                </a:lnTo>
                <a:lnTo>
                  <a:pt x="309"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8" name="Freeform 18"/>
          <p:cNvSpPr>
            <a:spLocks/>
          </p:cNvSpPr>
          <p:nvPr/>
        </p:nvSpPr>
        <p:spPr bwMode="auto">
          <a:xfrm>
            <a:off x="6507163" y="3678238"/>
            <a:ext cx="514350" cy="49212"/>
          </a:xfrm>
          <a:custGeom>
            <a:avLst/>
            <a:gdLst>
              <a:gd name="T0" fmla="*/ 0 w 651"/>
              <a:gd name="T1" fmla="*/ 41 h 41"/>
              <a:gd name="T2" fmla="*/ 0 w 651"/>
              <a:gd name="T3" fmla="*/ 0 h 41"/>
              <a:gd name="T4" fmla="*/ 651 w 651"/>
              <a:gd name="T5" fmla="*/ 0 h 41"/>
              <a:gd name="T6" fmla="*/ 0 60000 65536"/>
              <a:gd name="T7" fmla="*/ 0 60000 65536"/>
              <a:gd name="T8" fmla="*/ 0 60000 65536"/>
              <a:gd name="T9" fmla="*/ 0 w 651"/>
              <a:gd name="T10" fmla="*/ 0 h 41"/>
              <a:gd name="T11" fmla="*/ 651 w 651"/>
              <a:gd name="T12" fmla="*/ 41 h 41"/>
            </a:gdLst>
            <a:ahLst/>
            <a:cxnLst>
              <a:cxn ang="T6">
                <a:pos x="T0" y="T1"/>
              </a:cxn>
              <a:cxn ang="T7">
                <a:pos x="T2" y="T3"/>
              </a:cxn>
              <a:cxn ang="T8">
                <a:pos x="T4" y="T5"/>
              </a:cxn>
            </a:cxnLst>
            <a:rect l="T9" t="T10" r="T11" b="T12"/>
            <a:pathLst>
              <a:path w="651" h="41">
                <a:moveTo>
                  <a:pt x="0" y="41"/>
                </a:moveTo>
                <a:lnTo>
                  <a:pt x="0" y="0"/>
                </a:lnTo>
                <a:lnTo>
                  <a:pt x="651"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9" name="Freeform 19"/>
          <p:cNvSpPr>
            <a:spLocks/>
          </p:cNvSpPr>
          <p:nvPr/>
        </p:nvSpPr>
        <p:spPr bwMode="auto">
          <a:xfrm>
            <a:off x="7046913" y="3455988"/>
            <a:ext cx="519112" cy="173037"/>
          </a:xfrm>
          <a:custGeom>
            <a:avLst/>
            <a:gdLst>
              <a:gd name="T0" fmla="*/ 0 w 652"/>
              <a:gd name="T1" fmla="*/ 135 h 135"/>
              <a:gd name="T2" fmla="*/ 0 w 652"/>
              <a:gd name="T3" fmla="*/ 0 h 135"/>
              <a:gd name="T4" fmla="*/ 652 w 652"/>
              <a:gd name="T5" fmla="*/ 0 h 135"/>
              <a:gd name="T6" fmla="*/ 0 60000 65536"/>
              <a:gd name="T7" fmla="*/ 0 60000 65536"/>
              <a:gd name="T8" fmla="*/ 0 60000 65536"/>
              <a:gd name="T9" fmla="*/ 0 w 652"/>
              <a:gd name="T10" fmla="*/ 0 h 135"/>
              <a:gd name="T11" fmla="*/ 652 w 652"/>
              <a:gd name="T12" fmla="*/ 135 h 135"/>
            </a:gdLst>
            <a:ahLst/>
            <a:cxnLst>
              <a:cxn ang="T6">
                <a:pos x="T0" y="T1"/>
              </a:cxn>
              <a:cxn ang="T7">
                <a:pos x="T2" y="T3"/>
              </a:cxn>
              <a:cxn ang="T8">
                <a:pos x="T4" y="T5"/>
              </a:cxn>
            </a:cxnLst>
            <a:rect l="T9" t="T10" r="T11" b="T12"/>
            <a:pathLst>
              <a:path w="652" h="135">
                <a:moveTo>
                  <a:pt x="0" y="135"/>
                </a:moveTo>
                <a:lnTo>
                  <a:pt x="0" y="0"/>
                </a:lnTo>
                <a:lnTo>
                  <a:pt x="652"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50" name="Freeform 20"/>
          <p:cNvSpPr>
            <a:spLocks/>
          </p:cNvSpPr>
          <p:nvPr/>
        </p:nvSpPr>
        <p:spPr bwMode="auto">
          <a:xfrm>
            <a:off x="7593013" y="3303588"/>
            <a:ext cx="482600" cy="104775"/>
          </a:xfrm>
          <a:custGeom>
            <a:avLst/>
            <a:gdLst>
              <a:gd name="T0" fmla="*/ 0 w 651"/>
              <a:gd name="T1" fmla="*/ 78 h 78"/>
              <a:gd name="T2" fmla="*/ 0 w 651"/>
              <a:gd name="T3" fmla="*/ 0 h 78"/>
              <a:gd name="T4" fmla="*/ 651 w 651"/>
              <a:gd name="T5" fmla="*/ 0 h 78"/>
              <a:gd name="T6" fmla="*/ 0 60000 65536"/>
              <a:gd name="T7" fmla="*/ 0 60000 65536"/>
              <a:gd name="T8" fmla="*/ 0 60000 65536"/>
              <a:gd name="T9" fmla="*/ 0 w 651"/>
              <a:gd name="T10" fmla="*/ 0 h 78"/>
              <a:gd name="T11" fmla="*/ 651 w 651"/>
              <a:gd name="T12" fmla="*/ 78 h 78"/>
            </a:gdLst>
            <a:ahLst/>
            <a:cxnLst>
              <a:cxn ang="T6">
                <a:pos x="T0" y="T1"/>
              </a:cxn>
              <a:cxn ang="T7">
                <a:pos x="T2" y="T3"/>
              </a:cxn>
              <a:cxn ang="T8">
                <a:pos x="T4" y="T5"/>
              </a:cxn>
            </a:cxnLst>
            <a:rect l="T9" t="T10" r="T11" b="T12"/>
            <a:pathLst>
              <a:path w="651" h="78">
                <a:moveTo>
                  <a:pt x="0" y="78"/>
                </a:moveTo>
                <a:lnTo>
                  <a:pt x="0" y="0"/>
                </a:lnTo>
                <a:lnTo>
                  <a:pt x="651" y="0"/>
                </a:lnTo>
              </a:path>
            </a:pathLst>
          </a:custGeom>
          <a:noFill/>
          <a:ln w="25400">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2011" name="Rectangle 21"/>
          <p:cNvSpPr>
            <a:spLocks noChangeArrowheads="1"/>
          </p:cNvSpPr>
          <p:nvPr/>
        </p:nvSpPr>
        <p:spPr bwMode="auto">
          <a:xfrm>
            <a:off x="4497388" y="939800"/>
            <a:ext cx="323850" cy="196850"/>
          </a:xfrm>
          <a:prstGeom prst="rect">
            <a:avLst/>
          </a:prstGeom>
          <a:noFill/>
          <a:ln w="9525">
            <a:solidFill>
              <a:schemeClr val="bg1"/>
            </a:solidFill>
            <a:miter lim="800000"/>
            <a:headEnd/>
            <a:tailEnd/>
          </a:ln>
        </p:spPr>
        <p:txBody>
          <a:bodyPr wrap="none" lIns="0" tIns="0" rIns="0" bIns="0">
            <a:spAutoFit/>
          </a:bodyPr>
          <a:lstStyle/>
          <a:p>
            <a:pPr eaLnBrk="0" hangingPunct="0"/>
            <a:r>
              <a:rPr lang="en-GB" sz="1200">
                <a:solidFill>
                  <a:schemeClr val="tx1"/>
                </a:solidFill>
              </a:rPr>
              <a:t>120</a:t>
            </a:r>
          </a:p>
        </p:txBody>
      </p:sp>
      <p:sp>
        <p:nvSpPr>
          <p:cNvPr id="42012" name="Rectangle 22"/>
          <p:cNvSpPr>
            <a:spLocks noChangeArrowheads="1"/>
          </p:cNvSpPr>
          <p:nvPr/>
        </p:nvSpPr>
        <p:spPr bwMode="auto">
          <a:xfrm>
            <a:off x="4497388" y="1460500"/>
            <a:ext cx="323850" cy="196850"/>
          </a:xfrm>
          <a:prstGeom prst="rect">
            <a:avLst/>
          </a:prstGeom>
          <a:noFill/>
          <a:ln w="9525">
            <a:solidFill>
              <a:schemeClr val="bg1"/>
            </a:solidFill>
            <a:miter lim="800000"/>
            <a:headEnd/>
            <a:tailEnd/>
          </a:ln>
        </p:spPr>
        <p:txBody>
          <a:bodyPr wrap="none" lIns="0" tIns="0" rIns="0" bIns="0">
            <a:spAutoFit/>
          </a:bodyPr>
          <a:lstStyle/>
          <a:p>
            <a:pPr eaLnBrk="0" hangingPunct="0"/>
            <a:r>
              <a:rPr lang="en-GB" sz="1200">
                <a:solidFill>
                  <a:schemeClr val="tx1"/>
                </a:solidFill>
              </a:rPr>
              <a:t>100</a:t>
            </a:r>
          </a:p>
        </p:txBody>
      </p:sp>
      <p:sp>
        <p:nvSpPr>
          <p:cNvPr id="42013" name="Rectangle 23"/>
          <p:cNvSpPr>
            <a:spLocks noChangeArrowheads="1"/>
          </p:cNvSpPr>
          <p:nvPr/>
        </p:nvSpPr>
        <p:spPr bwMode="auto">
          <a:xfrm>
            <a:off x="4556125" y="1982788"/>
            <a:ext cx="215900" cy="196850"/>
          </a:xfrm>
          <a:prstGeom prst="rect">
            <a:avLst/>
          </a:prstGeom>
          <a:noFill/>
          <a:ln w="9525">
            <a:solidFill>
              <a:schemeClr val="bg1"/>
            </a:solidFill>
            <a:miter lim="800000"/>
            <a:headEnd/>
            <a:tailEnd/>
          </a:ln>
        </p:spPr>
        <p:txBody>
          <a:bodyPr wrap="none" lIns="0" tIns="0" rIns="0" bIns="0">
            <a:spAutoFit/>
          </a:bodyPr>
          <a:lstStyle/>
          <a:p>
            <a:pPr eaLnBrk="0" hangingPunct="0"/>
            <a:r>
              <a:rPr lang="en-GB" sz="1200">
                <a:solidFill>
                  <a:schemeClr val="tx1"/>
                </a:solidFill>
              </a:rPr>
              <a:t>80</a:t>
            </a:r>
          </a:p>
        </p:txBody>
      </p:sp>
      <p:sp>
        <p:nvSpPr>
          <p:cNvPr id="42014" name="Rectangle 24"/>
          <p:cNvSpPr>
            <a:spLocks noChangeArrowheads="1"/>
          </p:cNvSpPr>
          <p:nvPr/>
        </p:nvSpPr>
        <p:spPr bwMode="auto">
          <a:xfrm>
            <a:off x="4556125" y="2500313"/>
            <a:ext cx="215900" cy="196850"/>
          </a:xfrm>
          <a:prstGeom prst="rect">
            <a:avLst/>
          </a:prstGeom>
          <a:noFill/>
          <a:ln w="9525">
            <a:solidFill>
              <a:schemeClr val="bg1"/>
            </a:solidFill>
            <a:miter lim="800000"/>
            <a:headEnd/>
            <a:tailEnd/>
          </a:ln>
        </p:spPr>
        <p:txBody>
          <a:bodyPr wrap="none" lIns="0" tIns="0" rIns="0" bIns="0">
            <a:spAutoFit/>
          </a:bodyPr>
          <a:lstStyle/>
          <a:p>
            <a:pPr eaLnBrk="0" hangingPunct="0"/>
            <a:r>
              <a:rPr lang="en-GB" sz="1200">
                <a:solidFill>
                  <a:schemeClr val="tx1"/>
                </a:solidFill>
              </a:rPr>
              <a:t>60</a:t>
            </a:r>
          </a:p>
        </p:txBody>
      </p:sp>
      <p:sp>
        <p:nvSpPr>
          <p:cNvPr id="42015" name="Rectangle 25"/>
          <p:cNvSpPr>
            <a:spLocks noChangeArrowheads="1"/>
          </p:cNvSpPr>
          <p:nvPr/>
        </p:nvSpPr>
        <p:spPr bwMode="auto">
          <a:xfrm>
            <a:off x="4556125" y="3017838"/>
            <a:ext cx="215900" cy="196850"/>
          </a:xfrm>
          <a:prstGeom prst="rect">
            <a:avLst/>
          </a:prstGeom>
          <a:noFill/>
          <a:ln w="9525">
            <a:solidFill>
              <a:schemeClr val="bg1"/>
            </a:solidFill>
            <a:miter lim="800000"/>
            <a:headEnd/>
            <a:tailEnd/>
          </a:ln>
        </p:spPr>
        <p:txBody>
          <a:bodyPr wrap="none" lIns="0" tIns="0" rIns="0" bIns="0">
            <a:spAutoFit/>
          </a:bodyPr>
          <a:lstStyle/>
          <a:p>
            <a:pPr eaLnBrk="0" hangingPunct="0"/>
            <a:r>
              <a:rPr lang="en-GB" sz="1200">
                <a:solidFill>
                  <a:schemeClr val="tx1"/>
                </a:solidFill>
              </a:rPr>
              <a:t>40</a:t>
            </a:r>
          </a:p>
        </p:txBody>
      </p:sp>
      <p:sp>
        <p:nvSpPr>
          <p:cNvPr id="42016" name="Rectangle 26"/>
          <p:cNvSpPr>
            <a:spLocks noChangeArrowheads="1"/>
          </p:cNvSpPr>
          <p:nvPr/>
        </p:nvSpPr>
        <p:spPr bwMode="auto">
          <a:xfrm>
            <a:off x="4556125" y="3544888"/>
            <a:ext cx="215900" cy="196850"/>
          </a:xfrm>
          <a:prstGeom prst="rect">
            <a:avLst/>
          </a:prstGeom>
          <a:noFill/>
          <a:ln w="9525">
            <a:solidFill>
              <a:schemeClr val="bg1"/>
            </a:solidFill>
            <a:miter lim="800000"/>
            <a:headEnd/>
            <a:tailEnd/>
          </a:ln>
        </p:spPr>
        <p:txBody>
          <a:bodyPr wrap="none" lIns="0" tIns="0" rIns="0" bIns="0">
            <a:spAutoFit/>
          </a:bodyPr>
          <a:lstStyle/>
          <a:p>
            <a:pPr eaLnBrk="0" hangingPunct="0"/>
            <a:r>
              <a:rPr lang="en-GB" sz="1200">
                <a:solidFill>
                  <a:schemeClr val="tx1"/>
                </a:solidFill>
              </a:rPr>
              <a:t>20</a:t>
            </a:r>
          </a:p>
        </p:txBody>
      </p:sp>
      <p:sp>
        <p:nvSpPr>
          <p:cNvPr id="42017" name="Rectangle 27"/>
          <p:cNvSpPr>
            <a:spLocks noChangeArrowheads="1"/>
          </p:cNvSpPr>
          <p:nvPr/>
        </p:nvSpPr>
        <p:spPr bwMode="auto">
          <a:xfrm>
            <a:off x="4616450" y="4005263"/>
            <a:ext cx="107950" cy="196850"/>
          </a:xfrm>
          <a:prstGeom prst="rect">
            <a:avLst/>
          </a:prstGeom>
          <a:noFill/>
          <a:ln w="9525">
            <a:solidFill>
              <a:schemeClr val="bg1"/>
            </a:solidFill>
            <a:miter lim="800000"/>
            <a:headEnd/>
            <a:tailEnd/>
          </a:ln>
        </p:spPr>
        <p:txBody>
          <a:bodyPr wrap="none" lIns="0" tIns="0" rIns="0" bIns="0">
            <a:spAutoFit/>
          </a:bodyPr>
          <a:lstStyle/>
          <a:p>
            <a:pPr eaLnBrk="0" hangingPunct="0"/>
            <a:r>
              <a:rPr lang="en-GB" sz="1200">
                <a:solidFill>
                  <a:schemeClr val="tx1"/>
                </a:solidFill>
              </a:rPr>
              <a:t>0</a:t>
            </a:r>
          </a:p>
        </p:txBody>
      </p:sp>
      <p:sp>
        <p:nvSpPr>
          <p:cNvPr id="58" name="Line 28"/>
          <p:cNvSpPr>
            <a:spLocks noChangeShapeType="1"/>
          </p:cNvSpPr>
          <p:nvPr/>
        </p:nvSpPr>
        <p:spPr bwMode="auto">
          <a:xfrm flipV="1">
            <a:off x="4786313" y="1008063"/>
            <a:ext cx="3175" cy="3128962"/>
          </a:xfrm>
          <a:prstGeom prst="line">
            <a:avLst/>
          </a:prstGeom>
          <a:noFill/>
          <a:ln w="6350">
            <a:solidFill>
              <a:schemeClr val="tx2">
                <a:lumMod val="95000"/>
                <a:lumOff val="5000"/>
              </a:schemeClr>
            </a:solidFill>
            <a:round/>
            <a:headEnd/>
            <a:tailEnd/>
          </a:ln>
        </p:spPr>
        <p:txBody>
          <a:bodyPr/>
          <a:lstStyle/>
          <a:p>
            <a:pPr>
              <a:defRPr/>
            </a:pPr>
            <a:endParaRPr lang="en-GB" sz="1200">
              <a:solidFill>
                <a:schemeClr val="tx1"/>
              </a:solidFill>
            </a:endParaRPr>
          </a:p>
        </p:txBody>
      </p:sp>
      <p:sp>
        <p:nvSpPr>
          <p:cNvPr id="42019" name="Text Box 29"/>
          <p:cNvSpPr txBox="1">
            <a:spLocks noChangeArrowheads="1"/>
          </p:cNvSpPr>
          <p:nvPr/>
        </p:nvSpPr>
        <p:spPr bwMode="auto">
          <a:xfrm rot="-5400000">
            <a:off x="3311525" y="1903413"/>
            <a:ext cx="984250" cy="1308100"/>
          </a:xfrm>
          <a:prstGeom prst="rect">
            <a:avLst/>
          </a:prstGeom>
          <a:noFill/>
          <a:ln w="9525">
            <a:noFill/>
            <a:miter lim="800000"/>
            <a:headEnd/>
            <a:tailEnd/>
          </a:ln>
        </p:spPr>
        <p:txBody>
          <a:bodyPr vert="eaVert">
            <a:spAutoFit/>
          </a:bodyPr>
          <a:lstStyle/>
          <a:p>
            <a:pPr eaLnBrk="0" hangingPunct="0">
              <a:spcBef>
                <a:spcPct val="50000"/>
              </a:spcBef>
            </a:pPr>
            <a:r>
              <a:rPr lang="en-GB" sz="1200">
                <a:solidFill>
                  <a:schemeClr val="tx1"/>
                </a:solidFill>
              </a:rPr>
              <a:t>Severe exacerbations (cumulative number)</a:t>
            </a:r>
          </a:p>
        </p:txBody>
      </p:sp>
      <p:sp>
        <p:nvSpPr>
          <p:cNvPr id="60" name="Line 30"/>
          <p:cNvSpPr>
            <a:spLocks noChangeShapeType="1"/>
          </p:cNvSpPr>
          <p:nvPr/>
        </p:nvSpPr>
        <p:spPr bwMode="auto">
          <a:xfrm>
            <a:off x="4873625" y="4283075"/>
            <a:ext cx="3254375" cy="0"/>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1" name="Line 31"/>
          <p:cNvSpPr>
            <a:spLocks noChangeShapeType="1"/>
          </p:cNvSpPr>
          <p:nvPr/>
        </p:nvSpPr>
        <p:spPr bwMode="auto">
          <a:xfrm>
            <a:off x="5016500" y="4283075"/>
            <a:ext cx="0" cy="127000"/>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2" name="Line 32"/>
          <p:cNvSpPr>
            <a:spLocks noChangeShapeType="1"/>
          </p:cNvSpPr>
          <p:nvPr/>
        </p:nvSpPr>
        <p:spPr bwMode="auto">
          <a:xfrm>
            <a:off x="5267325"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3" name="Line 33"/>
          <p:cNvSpPr>
            <a:spLocks noChangeShapeType="1"/>
          </p:cNvSpPr>
          <p:nvPr/>
        </p:nvSpPr>
        <p:spPr bwMode="auto">
          <a:xfrm>
            <a:off x="5518150"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4" name="Line 34"/>
          <p:cNvSpPr>
            <a:spLocks noChangeShapeType="1"/>
          </p:cNvSpPr>
          <p:nvPr/>
        </p:nvSpPr>
        <p:spPr bwMode="auto">
          <a:xfrm>
            <a:off x="5770563"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5" name="Line 35"/>
          <p:cNvSpPr>
            <a:spLocks noChangeShapeType="1"/>
          </p:cNvSpPr>
          <p:nvPr/>
        </p:nvSpPr>
        <p:spPr bwMode="auto">
          <a:xfrm>
            <a:off x="6272213"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6" name="Line 36"/>
          <p:cNvSpPr>
            <a:spLocks noChangeShapeType="1"/>
          </p:cNvSpPr>
          <p:nvPr/>
        </p:nvSpPr>
        <p:spPr bwMode="auto">
          <a:xfrm>
            <a:off x="6022975"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7" name="Line 37"/>
          <p:cNvSpPr>
            <a:spLocks noChangeShapeType="1"/>
          </p:cNvSpPr>
          <p:nvPr/>
        </p:nvSpPr>
        <p:spPr bwMode="auto">
          <a:xfrm>
            <a:off x="6524625"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8" name="Line 38"/>
          <p:cNvSpPr>
            <a:spLocks noChangeShapeType="1"/>
          </p:cNvSpPr>
          <p:nvPr/>
        </p:nvSpPr>
        <p:spPr bwMode="auto">
          <a:xfrm>
            <a:off x="6775450"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69" name="Line 39"/>
          <p:cNvSpPr>
            <a:spLocks noChangeShapeType="1"/>
          </p:cNvSpPr>
          <p:nvPr/>
        </p:nvSpPr>
        <p:spPr bwMode="auto">
          <a:xfrm>
            <a:off x="7029450"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70" name="Line 40"/>
          <p:cNvSpPr>
            <a:spLocks noChangeShapeType="1"/>
          </p:cNvSpPr>
          <p:nvPr/>
        </p:nvSpPr>
        <p:spPr bwMode="auto">
          <a:xfrm>
            <a:off x="7281863"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71" name="Line 41"/>
          <p:cNvSpPr>
            <a:spLocks noChangeShapeType="1"/>
          </p:cNvSpPr>
          <p:nvPr/>
        </p:nvSpPr>
        <p:spPr bwMode="auto">
          <a:xfrm>
            <a:off x="7531100"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72" name="Line 42"/>
          <p:cNvSpPr>
            <a:spLocks noChangeShapeType="1"/>
          </p:cNvSpPr>
          <p:nvPr/>
        </p:nvSpPr>
        <p:spPr bwMode="auto">
          <a:xfrm>
            <a:off x="7783513"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42033" name="Text Box 43"/>
          <p:cNvSpPr txBox="1">
            <a:spLocks noChangeArrowheads="1"/>
          </p:cNvSpPr>
          <p:nvPr/>
        </p:nvSpPr>
        <p:spPr bwMode="auto">
          <a:xfrm>
            <a:off x="4914900" y="4406900"/>
            <a:ext cx="211138"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0</a:t>
            </a:r>
          </a:p>
        </p:txBody>
      </p:sp>
      <p:sp>
        <p:nvSpPr>
          <p:cNvPr id="42034" name="Text Box 44"/>
          <p:cNvSpPr txBox="1">
            <a:spLocks noChangeArrowheads="1"/>
          </p:cNvSpPr>
          <p:nvPr/>
        </p:nvSpPr>
        <p:spPr bwMode="auto">
          <a:xfrm>
            <a:off x="5153025" y="4406900"/>
            <a:ext cx="217488"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1</a:t>
            </a:r>
          </a:p>
        </p:txBody>
      </p:sp>
      <p:sp>
        <p:nvSpPr>
          <p:cNvPr id="42035" name="Text Box 45"/>
          <p:cNvSpPr txBox="1">
            <a:spLocks noChangeArrowheads="1"/>
          </p:cNvSpPr>
          <p:nvPr/>
        </p:nvSpPr>
        <p:spPr bwMode="auto">
          <a:xfrm>
            <a:off x="5397500" y="4406900"/>
            <a:ext cx="211138"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2</a:t>
            </a:r>
          </a:p>
        </p:txBody>
      </p:sp>
      <p:sp>
        <p:nvSpPr>
          <p:cNvPr id="42036" name="Text Box 46"/>
          <p:cNvSpPr txBox="1">
            <a:spLocks noChangeArrowheads="1"/>
          </p:cNvSpPr>
          <p:nvPr/>
        </p:nvSpPr>
        <p:spPr bwMode="auto">
          <a:xfrm>
            <a:off x="5640388" y="4406900"/>
            <a:ext cx="212725"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3</a:t>
            </a:r>
          </a:p>
        </p:txBody>
      </p:sp>
      <p:sp>
        <p:nvSpPr>
          <p:cNvPr id="42037" name="Text Box 47"/>
          <p:cNvSpPr txBox="1">
            <a:spLocks noChangeArrowheads="1"/>
          </p:cNvSpPr>
          <p:nvPr/>
        </p:nvSpPr>
        <p:spPr bwMode="auto">
          <a:xfrm>
            <a:off x="5908675" y="4406900"/>
            <a:ext cx="209550"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4</a:t>
            </a:r>
          </a:p>
        </p:txBody>
      </p:sp>
      <p:sp>
        <p:nvSpPr>
          <p:cNvPr id="42038" name="Text Box 48"/>
          <p:cNvSpPr txBox="1">
            <a:spLocks noChangeArrowheads="1"/>
          </p:cNvSpPr>
          <p:nvPr/>
        </p:nvSpPr>
        <p:spPr bwMode="auto">
          <a:xfrm>
            <a:off x="6153150" y="4406900"/>
            <a:ext cx="209550"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5</a:t>
            </a:r>
          </a:p>
        </p:txBody>
      </p:sp>
      <p:sp>
        <p:nvSpPr>
          <p:cNvPr id="42039" name="Text Box 49"/>
          <p:cNvSpPr txBox="1">
            <a:spLocks noChangeArrowheads="1"/>
          </p:cNvSpPr>
          <p:nvPr/>
        </p:nvSpPr>
        <p:spPr bwMode="auto">
          <a:xfrm>
            <a:off x="6400800" y="4406900"/>
            <a:ext cx="319088"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6</a:t>
            </a:r>
          </a:p>
        </p:txBody>
      </p:sp>
      <p:sp>
        <p:nvSpPr>
          <p:cNvPr id="42040" name="Text Box 50"/>
          <p:cNvSpPr txBox="1">
            <a:spLocks noChangeArrowheads="1"/>
          </p:cNvSpPr>
          <p:nvPr/>
        </p:nvSpPr>
        <p:spPr bwMode="auto">
          <a:xfrm>
            <a:off x="7146925" y="4406900"/>
            <a:ext cx="354013" cy="49212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 9</a:t>
            </a:r>
          </a:p>
        </p:txBody>
      </p:sp>
      <p:sp>
        <p:nvSpPr>
          <p:cNvPr id="42041" name="Text Box 51"/>
          <p:cNvSpPr txBox="1">
            <a:spLocks noChangeArrowheads="1"/>
          </p:cNvSpPr>
          <p:nvPr/>
        </p:nvSpPr>
        <p:spPr bwMode="auto">
          <a:xfrm>
            <a:off x="6923088" y="4406900"/>
            <a:ext cx="209550"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8</a:t>
            </a:r>
          </a:p>
        </p:txBody>
      </p:sp>
      <p:sp>
        <p:nvSpPr>
          <p:cNvPr id="42042" name="Text Box 52"/>
          <p:cNvSpPr txBox="1">
            <a:spLocks noChangeArrowheads="1"/>
          </p:cNvSpPr>
          <p:nvPr/>
        </p:nvSpPr>
        <p:spPr bwMode="auto">
          <a:xfrm>
            <a:off x="6654800" y="4406900"/>
            <a:ext cx="211138" cy="29527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7</a:t>
            </a:r>
          </a:p>
        </p:txBody>
      </p:sp>
      <p:sp>
        <p:nvSpPr>
          <p:cNvPr id="42043" name="Text Box 53"/>
          <p:cNvSpPr txBox="1">
            <a:spLocks noChangeArrowheads="1"/>
          </p:cNvSpPr>
          <p:nvPr/>
        </p:nvSpPr>
        <p:spPr bwMode="auto">
          <a:xfrm>
            <a:off x="7400925" y="4406900"/>
            <a:ext cx="423863" cy="49212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10</a:t>
            </a:r>
          </a:p>
        </p:txBody>
      </p:sp>
      <p:sp>
        <p:nvSpPr>
          <p:cNvPr id="42044" name="Text Box 54"/>
          <p:cNvSpPr txBox="1">
            <a:spLocks noChangeArrowheads="1"/>
          </p:cNvSpPr>
          <p:nvPr/>
        </p:nvSpPr>
        <p:spPr bwMode="auto">
          <a:xfrm>
            <a:off x="7643813" y="4406900"/>
            <a:ext cx="357187" cy="461963"/>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11</a:t>
            </a:r>
          </a:p>
        </p:txBody>
      </p:sp>
      <p:sp>
        <p:nvSpPr>
          <p:cNvPr id="42045" name="Text Box 55"/>
          <p:cNvSpPr txBox="1">
            <a:spLocks noChangeArrowheads="1"/>
          </p:cNvSpPr>
          <p:nvPr/>
        </p:nvSpPr>
        <p:spPr bwMode="auto">
          <a:xfrm>
            <a:off x="3829050" y="4702175"/>
            <a:ext cx="3194050" cy="295275"/>
          </a:xfrm>
          <a:prstGeom prst="rect">
            <a:avLst/>
          </a:prstGeom>
          <a:noFill/>
          <a:ln w="9525">
            <a:solidFill>
              <a:schemeClr val="bg1"/>
            </a:solidFill>
            <a:miter lim="800000"/>
            <a:headEnd/>
            <a:tailEnd/>
          </a:ln>
        </p:spPr>
        <p:txBody>
          <a:bodyPr>
            <a:spAutoFit/>
          </a:bodyPr>
          <a:lstStyle/>
          <a:p>
            <a:pPr algn="r" eaLnBrk="0" hangingPunct="0">
              <a:spcBef>
                <a:spcPct val="50000"/>
              </a:spcBef>
            </a:pPr>
            <a:r>
              <a:rPr lang="en-GB" sz="1200">
                <a:solidFill>
                  <a:schemeClr val="tx1"/>
                </a:solidFill>
              </a:rPr>
              <a:t>	Time (months)</a:t>
            </a:r>
          </a:p>
        </p:txBody>
      </p:sp>
      <p:sp>
        <p:nvSpPr>
          <p:cNvPr id="86" name="Line 56"/>
          <p:cNvSpPr>
            <a:spLocks noChangeShapeType="1"/>
          </p:cNvSpPr>
          <p:nvPr/>
        </p:nvSpPr>
        <p:spPr bwMode="auto">
          <a:xfrm>
            <a:off x="8032750" y="4281488"/>
            <a:ext cx="0" cy="125412"/>
          </a:xfrm>
          <a:prstGeom prst="line">
            <a:avLst/>
          </a:prstGeom>
          <a:noFill/>
          <a:ln w="9525">
            <a:solidFill>
              <a:schemeClr val="tx2">
                <a:lumMod val="95000"/>
                <a:lumOff val="5000"/>
              </a:schemeClr>
            </a:solidFill>
            <a:round/>
            <a:headEnd/>
            <a:tailEnd/>
          </a:ln>
        </p:spPr>
        <p:txBody>
          <a:bodyPr wrap="none" anchor="ctr"/>
          <a:lstStyle/>
          <a:p>
            <a:pPr>
              <a:defRPr/>
            </a:pPr>
            <a:endParaRPr lang="en-GB" sz="1200">
              <a:solidFill>
                <a:schemeClr val="tx1"/>
              </a:solidFill>
            </a:endParaRPr>
          </a:p>
        </p:txBody>
      </p:sp>
      <p:sp>
        <p:nvSpPr>
          <p:cNvPr id="42047" name="Text Box 57"/>
          <p:cNvSpPr txBox="1">
            <a:spLocks noChangeArrowheads="1"/>
          </p:cNvSpPr>
          <p:nvPr/>
        </p:nvSpPr>
        <p:spPr bwMode="auto">
          <a:xfrm>
            <a:off x="7916863" y="4405313"/>
            <a:ext cx="355600" cy="492125"/>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a:solidFill>
                  <a:schemeClr val="tx1"/>
                </a:solidFill>
              </a:rPr>
              <a:t>12</a:t>
            </a:r>
          </a:p>
        </p:txBody>
      </p:sp>
      <p:sp>
        <p:nvSpPr>
          <p:cNvPr id="42048" name="Text Box 58"/>
          <p:cNvSpPr txBox="1">
            <a:spLocks noChangeArrowheads="1"/>
          </p:cNvSpPr>
          <p:nvPr/>
        </p:nvSpPr>
        <p:spPr bwMode="auto">
          <a:xfrm>
            <a:off x="7591425" y="3635375"/>
            <a:ext cx="966788" cy="293688"/>
          </a:xfrm>
          <a:prstGeom prst="rect">
            <a:avLst/>
          </a:prstGeom>
          <a:noFill/>
          <a:ln w="9525">
            <a:solidFill>
              <a:schemeClr val="bg1"/>
            </a:solidFill>
            <a:miter lim="800000"/>
            <a:headEnd/>
            <a:tailEnd/>
          </a:ln>
        </p:spPr>
        <p:txBody>
          <a:bodyPr>
            <a:spAutoFit/>
          </a:bodyPr>
          <a:lstStyle/>
          <a:p>
            <a:pPr eaLnBrk="0" hangingPunct="0">
              <a:spcBef>
                <a:spcPct val="50000"/>
              </a:spcBef>
            </a:pPr>
            <a:r>
              <a:rPr lang="en-GB" sz="1200" baseline="30000">
                <a:solidFill>
                  <a:schemeClr val="tx1"/>
                </a:solidFill>
              </a:rPr>
              <a:t>‡</a:t>
            </a:r>
            <a:r>
              <a:rPr lang="en-GB" sz="1200">
                <a:solidFill>
                  <a:schemeClr val="tx1"/>
                </a:solidFill>
              </a:rPr>
              <a:t>p=0.01</a:t>
            </a:r>
          </a:p>
        </p:txBody>
      </p:sp>
      <p:sp>
        <p:nvSpPr>
          <p:cNvPr id="89" name="Freeform 63"/>
          <p:cNvSpPr>
            <a:spLocks/>
          </p:cNvSpPr>
          <p:nvPr/>
        </p:nvSpPr>
        <p:spPr bwMode="auto">
          <a:xfrm>
            <a:off x="4746625" y="3581400"/>
            <a:ext cx="38100" cy="28575"/>
          </a:xfrm>
          <a:custGeom>
            <a:avLst/>
            <a:gdLst>
              <a:gd name="T0" fmla="*/ 26 w 26"/>
              <a:gd name="T1" fmla="*/ 15 h 15"/>
              <a:gd name="T2" fmla="*/ 0 w 26"/>
              <a:gd name="T3" fmla="*/ 0 h 15"/>
              <a:gd name="T4" fmla="*/ 0 w 26"/>
              <a:gd name="T5" fmla="*/ 15 h 15"/>
              <a:gd name="T6" fmla="*/ 26 w 26"/>
              <a:gd name="T7" fmla="*/ 15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26" y="15"/>
                </a:moveTo>
                <a:lnTo>
                  <a:pt x="0" y="0"/>
                </a:lnTo>
                <a:lnTo>
                  <a:pt x="0" y="15"/>
                </a:lnTo>
                <a:lnTo>
                  <a:pt x="26" y="15"/>
                </a:lnTo>
                <a:close/>
              </a:path>
            </a:pathLst>
          </a:custGeom>
          <a:solidFill>
            <a:srgbClr val="FFFF00"/>
          </a:solidFill>
          <a:ln w="9525">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90" name="Freeform 64"/>
          <p:cNvSpPr>
            <a:spLocks/>
          </p:cNvSpPr>
          <p:nvPr/>
        </p:nvSpPr>
        <p:spPr bwMode="auto">
          <a:xfrm>
            <a:off x="4746625" y="2032000"/>
            <a:ext cx="38100" cy="28575"/>
          </a:xfrm>
          <a:custGeom>
            <a:avLst/>
            <a:gdLst>
              <a:gd name="T0" fmla="*/ 26 w 26"/>
              <a:gd name="T1" fmla="*/ 15 h 15"/>
              <a:gd name="T2" fmla="*/ 0 w 26"/>
              <a:gd name="T3" fmla="*/ 0 h 15"/>
              <a:gd name="T4" fmla="*/ 0 w 26"/>
              <a:gd name="T5" fmla="*/ 15 h 15"/>
              <a:gd name="T6" fmla="*/ 26 w 26"/>
              <a:gd name="T7" fmla="*/ 15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26" y="15"/>
                </a:moveTo>
                <a:lnTo>
                  <a:pt x="0" y="0"/>
                </a:lnTo>
                <a:lnTo>
                  <a:pt x="0" y="15"/>
                </a:lnTo>
                <a:lnTo>
                  <a:pt x="26" y="15"/>
                </a:lnTo>
                <a:close/>
              </a:path>
            </a:pathLst>
          </a:custGeom>
          <a:solidFill>
            <a:srgbClr val="FFFF00"/>
          </a:solidFill>
          <a:ln w="9525">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91" name="Freeform 65"/>
          <p:cNvSpPr>
            <a:spLocks/>
          </p:cNvSpPr>
          <p:nvPr/>
        </p:nvSpPr>
        <p:spPr bwMode="auto">
          <a:xfrm>
            <a:off x="4746625" y="4062413"/>
            <a:ext cx="38100" cy="28575"/>
          </a:xfrm>
          <a:custGeom>
            <a:avLst/>
            <a:gdLst>
              <a:gd name="T0" fmla="*/ 26 w 26"/>
              <a:gd name="T1" fmla="*/ 15 h 15"/>
              <a:gd name="T2" fmla="*/ 0 w 26"/>
              <a:gd name="T3" fmla="*/ 0 h 15"/>
              <a:gd name="T4" fmla="*/ 0 w 26"/>
              <a:gd name="T5" fmla="*/ 15 h 15"/>
              <a:gd name="T6" fmla="*/ 26 w 26"/>
              <a:gd name="T7" fmla="*/ 15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26" y="15"/>
                </a:moveTo>
                <a:lnTo>
                  <a:pt x="0" y="0"/>
                </a:lnTo>
                <a:lnTo>
                  <a:pt x="0" y="15"/>
                </a:lnTo>
                <a:lnTo>
                  <a:pt x="26" y="15"/>
                </a:lnTo>
                <a:close/>
              </a:path>
            </a:pathLst>
          </a:custGeom>
          <a:solidFill>
            <a:srgbClr val="FFFF00"/>
          </a:solidFill>
          <a:ln w="9525">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92" name="Freeform 66"/>
          <p:cNvSpPr>
            <a:spLocks/>
          </p:cNvSpPr>
          <p:nvPr/>
        </p:nvSpPr>
        <p:spPr bwMode="auto">
          <a:xfrm>
            <a:off x="4746625" y="3071813"/>
            <a:ext cx="38100" cy="28575"/>
          </a:xfrm>
          <a:custGeom>
            <a:avLst/>
            <a:gdLst>
              <a:gd name="T0" fmla="*/ 26 w 26"/>
              <a:gd name="T1" fmla="*/ 15 h 15"/>
              <a:gd name="T2" fmla="*/ 0 w 26"/>
              <a:gd name="T3" fmla="*/ 0 h 15"/>
              <a:gd name="T4" fmla="*/ 0 w 26"/>
              <a:gd name="T5" fmla="*/ 15 h 15"/>
              <a:gd name="T6" fmla="*/ 26 w 26"/>
              <a:gd name="T7" fmla="*/ 15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26" y="15"/>
                </a:moveTo>
                <a:lnTo>
                  <a:pt x="0" y="0"/>
                </a:lnTo>
                <a:lnTo>
                  <a:pt x="0" y="15"/>
                </a:lnTo>
                <a:lnTo>
                  <a:pt x="26" y="15"/>
                </a:lnTo>
                <a:close/>
              </a:path>
            </a:pathLst>
          </a:custGeom>
          <a:solidFill>
            <a:srgbClr val="FFFF00"/>
          </a:solidFill>
          <a:ln w="9525">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93" name="Freeform 67"/>
          <p:cNvSpPr>
            <a:spLocks/>
          </p:cNvSpPr>
          <p:nvPr/>
        </p:nvSpPr>
        <p:spPr bwMode="auto">
          <a:xfrm>
            <a:off x="4746625" y="1020763"/>
            <a:ext cx="38100" cy="22225"/>
          </a:xfrm>
          <a:custGeom>
            <a:avLst/>
            <a:gdLst>
              <a:gd name="T0" fmla="*/ 0 w 26"/>
              <a:gd name="T1" fmla="*/ 0 h 14"/>
              <a:gd name="T2" fmla="*/ 26 w 26"/>
              <a:gd name="T3" fmla="*/ 0 h 14"/>
              <a:gd name="T4" fmla="*/ 26 w 26"/>
              <a:gd name="T5" fmla="*/ 14 h 14"/>
              <a:gd name="T6" fmla="*/ 0 w 26"/>
              <a:gd name="T7" fmla="*/ 0 h 14"/>
              <a:gd name="T8" fmla="*/ 0 60000 65536"/>
              <a:gd name="T9" fmla="*/ 0 60000 65536"/>
              <a:gd name="T10" fmla="*/ 0 60000 65536"/>
              <a:gd name="T11" fmla="*/ 0 60000 65536"/>
              <a:gd name="T12" fmla="*/ 0 w 26"/>
              <a:gd name="T13" fmla="*/ 0 h 14"/>
              <a:gd name="T14" fmla="*/ 26 w 26"/>
              <a:gd name="T15" fmla="*/ 14 h 14"/>
            </a:gdLst>
            <a:ahLst/>
            <a:cxnLst>
              <a:cxn ang="T8">
                <a:pos x="T0" y="T1"/>
              </a:cxn>
              <a:cxn ang="T9">
                <a:pos x="T2" y="T3"/>
              </a:cxn>
              <a:cxn ang="T10">
                <a:pos x="T4" y="T5"/>
              </a:cxn>
              <a:cxn ang="T11">
                <a:pos x="T6" y="T7"/>
              </a:cxn>
            </a:cxnLst>
            <a:rect l="T12" t="T13" r="T14" b="T15"/>
            <a:pathLst>
              <a:path w="26" h="14">
                <a:moveTo>
                  <a:pt x="0" y="0"/>
                </a:moveTo>
                <a:lnTo>
                  <a:pt x="26" y="0"/>
                </a:lnTo>
                <a:lnTo>
                  <a:pt x="26" y="14"/>
                </a:lnTo>
                <a:lnTo>
                  <a:pt x="0" y="0"/>
                </a:lnTo>
                <a:close/>
              </a:path>
            </a:pathLst>
          </a:custGeom>
          <a:solidFill>
            <a:srgbClr val="FFFF00"/>
          </a:solidFill>
          <a:ln w="9525">
            <a:solidFill>
              <a:schemeClr val="tx2">
                <a:lumMod val="95000"/>
                <a:lumOff val="5000"/>
              </a:schemeClr>
            </a:solidFill>
            <a:round/>
            <a:headEnd/>
            <a:tailEnd/>
          </a:ln>
        </p:spPr>
        <p:txBody>
          <a:bodyPr/>
          <a:lstStyle/>
          <a:p>
            <a:pPr>
              <a:defRPr/>
            </a:pPr>
            <a:endParaRPr lang="en-US" sz="1200">
              <a:solidFill>
                <a:schemeClr val="tx1"/>
              </a:solidFill>
            </a:endParaRPr>
          </a:p>
        </p:txBody>
      </p:sp>
      <p:sp>
        <p:nvSpPr>
          <p:cNvPr id="42054" name="Text Box 68"/>
          <p:cNvSpPr txBox="1">
            <a:spLocks noChangeArrowheads="1"/>
          </p:cNvSpPr>
          <p:nvPr/>
        </p:nvSpPr>
        <p:spPr bwMode="auto">
          <a:xfrm>
            <a:off x="7177088" y="2876550"/>
            <a:ext cx="1966912" cy="295275"/>
          </a:xfrm>
          <a:prstGeom prst="rect">
            <a:avLst/>
          </a:prstGeom>
          <a:noFill/>
          <a:ln w="9525">
            <a:solidFill>
              <a:schemeClr val="bg1"/>
            </a:solidFill>
            <a:miter lim="800000"/>
            <a:headEnd/>
            <a:tailEnd/>
          </a:ln>
        </p:spPr>
        <p:txBody>
          <a:bodyPr wrap="none">
            <a:spAutoFit/>
          </a:bodyPr>
          <a:lstStyle/>
          <a:p>
            <a:pPr eaLnBrk="0" hangingPunct="0"/>
            <a:r>
              <a:rPr lang="en-US" sz="1200">
                <a:solidFill>
                  <a:schemeClr val="tx1"/>
                </a:solidFill>
              </a:rPr>
              <a:t>1 asthma admission</a:t>
            </a:r>
          </a:p>
        </p:txBody>
      </p:sp>
      <p:sp>
        <p:nvSpPr>
          <p:cNvPr id="42055" name="Text Box 69"/>
          <p:cNvSpPr txBox="1">
            <a:spLocks noChangeArrowheads="1"/>
          </p:cNvSpPr>
          <p:nvPr/>
        </p:nvSpPr>
        <p:spPr bwMode="auto">
          <a:xfrm>
            <a:off x="5997575" y="941388"/>
            <a:ext cx="2049463" cy="295275"/>
          </a:xfrm>
          <a:prstGeom prst="rect">
            <a:avLst/>
          </a:prstGeom>
          <a:noFill/>
          <a:ln w="9525">
            <a:solidFill>
              <a:schemeClr val="bg1"/>
            </a:solidFill>
            <a:miter lim="800000"/>
            <a:headEnd/>
            <a:tailEnd/>
          </a:ln>
        </p:spPr>
        <p:txBody>
          <a:bodyPr wrap="none">
            <a:spAutoFit/>
          </a:bodyPr>
          <a:lstStyle/>
          <a:p>
            <a:pPr eaLnBrk="0" hangingPunct="0"/>
            <a:r>
              <a:rPr lang="en-US" sz="1200">
                <a:solidFill>
                  <a:schemeClr val="tx1"/>
                </a:solidFill>
              </a:rPr>
              <a:t>6 asthma admissions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4579" name="Group 3"/>
          <p:cNvGraphicFramePr>
            <a:graphicFrameLocks noGrp="1"/>
          </p:cNvGraphicFramePr>
          <p:nvPr>
            <p:ph idx="1"/>
          </p:nvPr>
        </p:nvGraphicFramePr>
        <p:xfrm>
          <a:off x="107950" y="2420938"/>
          <a:ext cx="8856663" cy="4154488"/>
        </p:xfrm>
        <a:graphic>
          <a:graphicData uri="http://schemas.openxmlformats.org/drawingml/2006/table">
            <a:tbl>
              <a:tblPr/>
              <a:tblGrid>
                <a:gridCol w="2087563"/>
                <a:gridCol w="2447925"/>
                <a:gridCol w="1344612"/>
                <a:gridCol w="1814513"/>
                <a:gridCol w="1162050"/>
              </a:tblGrid>
              <a:tr h="187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Phenotype</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Outcomes at 12 months</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Study Group</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Sig</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r>
              <a:tr h="1106488">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Symptom predominant</a:t>
                      </a:r>
                      <a:endParaRPr kumimoji="0" lang="en-GB" sz="24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outerShdw blurRad="38100" dist="38100" dir="2700000" algn="tl">
                              <a:srgbClr val="000000"/>
                            </a:outerShdw>
                          </a:effectLst>
                          <a:latin typeface="Arial" charset="0"/>
                          <a:cs typeface="Times New Roman" pitchFamily="18" charset="0"/>
                        </a:rPr>
                        <a:t>Clinical Protocol</a:t>
                      </a:r>
                      <a:endParaRPr kumimoji="0" lang="en-US" sz="2000" b="0" i="0" u="none" strike="noStrike" cap="none" normalizeH="0" baseline="0" smtClean="0">
                        <a:ln>
                          <a:noFill/>
                        </a:ln>
                        <a:solidFill>
                          <a:srgbClr val="FFFF99"/>
                        </a:solidFill>
                        <a:effectLst>
                          <a:outerShdw blurRad="38100" dist="38100" dir="2700000" algn="tl">
                            <a:srgbClr val="000000"/>
                          </a:outerShdw>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outerShdw blurRad="38100" dist="38100" dir="2700000" algn="tl">
                              <a:srgbClr val="000000"/>
                            </a:outerShdw>
                          </a:effectLst>
                          <a:latin typeface="Arial" charset="0"/>
                          <a:cs typeface="Times New Roman" pitchFamily="18" charset="0"/>
                        </a:rPr>
                        <a:t>N=7</a:t>
                      </a:r>
                      <a:endParaRPr kumimoji="0" lang="en-GB" sz="2000" b="0" i="0" u="none" strike="noStrike" cap="none" normalizeH="0" baseline="0" smtClean="0">
                        <a:ln>
                          <a:noFill/>
                        </a:ln>
                        <a:solidFill>
                          <a:srgbClr val="FFFF99"/>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outerShdw blurRad="38100" dist="38100" dir="2700000" algn="tl">
                              <a:srgbClr val="000000"/>
                            </a:outerShdw>
                          </a:effectLst>
                          <a:latin typeface="Arial" charset="0"/>
                        </a:rPr>
                        <a:t>Sputum management</a:t>
                      </a:r>
                      <a:endParaRPr kumimoji="0" lang="en-US" sz="2000" b="0" i="0" u="none" strike="noStrike" cap="none" normalizeH="0" baseline="0" smtClean="0">
                        <a:ln>
                          <a:noFill/>
                        </a:ln>
                        <a:solidFill>
                          <a:srgbClr val="FFFF99"/>
                        </a:solidFill>
                        <a:effectLst>
                          <a:outerShdw blurRad="38100" dist="38100" dir="2700000" algn="tl">
                            <a:srgbClr val="000000"/>
                          </a:outerShdw>
                        </a:effectLst>
                        <a:latin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outerShdw blurRad="38100" dist="38100" dir="2700000" algn="tl">
                              <a:srgbClr val="000000"/>
                            </a:outerShdw>
                          </a:effectLst>
                          <a:latin typeface="Arial" charset="0"/>
                          <a:cs typeface="Times New Roman" pitchFamily="18" charset="0"/>
                        </a:rPr>
                        <a:t>N=4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r>
              <a:tr h="127000">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Change in ICS Dose</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+1428.57</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-400</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0.022</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r>
              <a:tr h="127000">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Times New Roman" pitchFamily="18" charset="0"/>
                        </a:rPr>
                        <a:t>Severe exacerbation frequency</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5.43</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2.50</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0.198</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r>
              <a:tr h="127000">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Number commenced on OCS</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(85.7%)</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0</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r>
            </a:tbl>
          </a:graphicData>
        </a:graphic>
      </p:graphicFrame>
      <p:sp>
        <p:nvSpPr>
          <p:cNvPr id="44068" name="Rectangle 38"/>
          <p:cNvSpPr>
            <a:spLocks noChangeArrowheads="1"/>
          </p:cNvSpPr>
          <p:nvPr/>
        </p:nvSpPr>
        <p:spPr bwMode="auto">
          <a:xfrm>
            <a:off x="166688" y="752475"/>
            <a:ext cx="8977312" cy="720725"/>
          </a:xfrm>
          <a:prstGeom prst="rect">
            <a:avLst/>
          </a:prstGeom>
          <a:noFill/>
          <a:ln w="9525">
            <a:noFill/>
            <a:miter lim="800000"/>
            <a:headEnd/>
            <a:tailEnd/>
          </a:ln>
        </p:spPr>
        <p:txBody>
          <a:bodyPr anchor="ctr"/>
          <a:lstStyle/>
          <a:p>
            <a:r>
              <a:rPr lang="en-US" sz="4800" b="1">
                <a:solidFill>
                  <a:schemeClr val="tx2"/>
                </a:solidFill>
                <a:latin typeface="Arial" charset="0"/>
              </a:rPr>
              <a:t>Cluster Specific Outcomes</a:t>
            </a:r>
          </a:p>
        </p:txBody>
      </p:sp>
      <p:sp>
        <p:nvSpPr>
          <p:cNvPr id="44069" name="Line 39"/>
          <p:cNvSpPr>
            <a:spLocks noChangeShapeType="1"/>
          </p:cNvSpPr>
          <p:nvPr/>
        </p:nvSpPr>
        <p:spPr bwMode="auto">
          <a:xfrm>
            <a:off x="177800" y="1714500"/>
            <a:ext cx="8864600" cy="0"/>
          </a:xfrm>
          <a:prstGeom prst="line">
            <a:avLst/>
          </a:prstGeom>
          <a:noFill/>
          <a:ln w="38100">
            <a:solidFill>
              <a:srgbClr val="FF3300"/>
            </a:solidFill>
            <a:round/>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3555" name="Group 3"/>
          <p:cNvGraphicFramePr>
            <a:graphicFrameLocks noGrp="1"/>
          </p:cNvGraphicFramePr>
          <p:nvPr>
            <p:ph idx="1"/>
          </p:nvPr>
        </p:nvGraphicFramePr>
        <p:xfrm>
          <a:off x="107950" y="2133600"/>
          <a:ext cx="8928100" cy="4540251"/>
        </p:xfrm>
        <a:graphic>
          <a:graphicData uri="http://schemas.openxmlformats.org/drawingml/2006/table">
            <a:tbl>
              <a:tblPr/>
              <a:tblGrid>
                <a:gridCol w="2087563"/>
                <a:gridCol w="2736850"/>
                <a:gridCol w="1295400"/>
                <a:gridCol w="1873250"/>
                <a:gridCol w="935037"/>
              </a:tblGrid>
              <a:tr h="1033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Phenotype</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Outcomes at 12 months</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Study Group</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Sig</a:t>
                      </a:r>
                      <a:endParaRPr kumimoji="0" lang="en-GB" sz="2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r>
              <a:tr h="1346200">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rgbClr val="FFFF00"/>
                          </a:solidFill>
                          <a:effectLst>
                            <a:outerShdw blurRad="38100" dist="38100" dir="2700000" algn="tl">
                              <a:srgbClr val="000000"/>
                            </a:outerShdw>
                          </a:effectLst>
                          <a:latin typeface="Arial" charset="0"/>
                          <a:cs typeface="Times New Roman" pitchFamily="18" charset="0"/>
                        </a:rPr>
                        <a:t>Inflammation predominant</a:t>
                      </a:r>
                      <a:endParaRPr kumimoji="0" lang="en-GB" sz="24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latin typeface="Arial" charset="0"/>
                          <a:cs typeface="Times New Roman" pitchFamily="18" charset="0"/>
                        </a:rPr>
                        <a:t>Clinical Protocol</a:t>
                      </a:r>
                      <a:endParaRPr kumimoji="0" lang="en-US" sz="2000" b="0" i="0" u="none" strike="noStrike" cap="none" normalizeH="0" baseline="0" smtClean="0">
                        <a:ln>
                          <a:noFill/>
                        </a:ln>
                        <a:solidFill>
                          <a:srgbClr val="FFFF99"/>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latin typeface="Arial" charset="0"/>
                          <a:cs typeface="Times New Roman" pitchFamily="18" charset="0"/>
                        </a:rPr>
                        <a:t>N=15</a:t>
                      </a:r>
                      <a:endParaRPr kumimoji="0" lang="en-GB" sz="2000" b="0" i="0" u="none" strike="noStrike" cap="none" normalizeH="0" baseline="0" smtClean="0">
                        <a:ln>
                          <a:noFill/>
                        </a:ln>
                        <a:solidFill>
                          <a:srgbClr val="FFFF99"/>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latin typeface="Arial" charset="0"/>
                        </a:rPr>
                        <a:t>Sputum management</a:t>
                      </a:r>
                      <a:endParaRPr kumimoji="0" lang="en-US" sz="2000" b="1" i="0" u="none" strike="noStrike" cap="none" normalizeH="0" baseline="0" smtClean="0">
                        <a:ln>
                          <a:noFill/>
                        </a:ln>
                        <a:solidFill>
                          <a:srgbClr val="FFFF99"/>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99"/>
                          </a:solidFill>
                          <a:effectLst/>
                          <a:latin typeface="Arial" charset="0"/>
                          <a:cs typeface="Times New Roman" pitchFamily="18" charset="0"/>
                        </a:rPr>
                        <a:t>N=24</a:t>
                      </a: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r>
              <a:tr h="406400">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Times New Roman" pitchFamily="18" charset="0"/>
                        </a:rPr>
                        <a:t>Change in ICS Dose</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+753.33</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+241.67</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0.22</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r>
              <a:tr h="720725">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Severe exacerbation frequency</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3.53</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0.38</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cs typeface="Times New Roman" pitchFamily="18" charset="0"/>
                        </a:rPr>
                        <a:t>0.002</a:t>
                      </a:r>
                      <a:endParaRPr kumimoji="0" lang="en-GB" sz="2000" b="1" i="0" u="none" strike="noStrike" cap="none" normalizeH="0" baseline="0" smtClean="0">
                        <a:ln>
                          <a:noFill/>
                        </a:ln>
                        <a:solidFill>
                          <a:schemeClr val="bg2"/>
                        </a:solidFill>
                        <a:effectLst>
                          <a:outerShdw blurRad="38100" dist="38100" dir="2700000" algn="tl">
                            <a:srgbClr val="000000"/>
                          </a:outerShdw>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FFFF99"/>
                    </a:solidFill>
                  </a:tcPr>
                </a:tc>
              </a:tr>
              <a:tr h="1033463">
                <a:tc vMerge="1">
                  <a:txBody>
                    <a:bodyPr/>
                    <a:lstStyle/>
                    <a:p>
                      <a:endParaRPr lang="en-GB"/>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bg1"/>
                          </a:solidFill>
                          <a:effectLst/>
                          <a:latin typeface="Arial" charset="0"/>
                          <a:cs typeface="Times New Roman" pitchFamily="18" charset="0"/>
                        </a:rPr>
                        <a:t>Number commenced on OCS</a:t>
                      </a:r>
                      <a:endParaRPr kumimoji="0" lang="en-US" sz="1800" b="0" i="0" u="none" strike="noStrike" cap="none" normalizeH="0" baseline="0" smtClean="0">
                        <a:ln>
                          <a:noFill/>
                        </a:ln>
                        <a:solidFill>
                          <a:schemeClr val="bg1"/>
                        </a:solidFill>
                        <a:effectLst/>
                        <a:latin typeface="Arial" charset="0"/>
                        <a:cs typeface="Times New Roman" pitchFamily="18"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2 (13.3%)</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9 (37.5%)</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bg1"/>
                          </a:solidFill>
                          <a:effectLst/>
                          <a:latin typeface="Arial" charset="0"/>
                          <a:cs typeface="Times New Roman" pitchFamily="18" charset="0"/>
                        </a:rPr>
                        <a:t>0.167</a:t>
                      </a:r>
                      <a:endParaRPr kumimoji="0" lang="en-GB" sz="1800" b="0" i="0" u="none" strike="noStrike" cap="none" normalizeH="0" baseline="0" smtClean="0">
                        <a:ln>
                          <a:noFill/>
                        </a:ln>
                        <a:solidFill>
                          <a:schemeClr val="bg1"/>
                        </a:solidFill>
                        <a:effectLst/>
                        <a:latin typeface="Arial" charset="0"/>
                      </a:endParaRPr>
                    </a:p>
                  </a:txBody>
                  <a:tcPr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chemeClr val="hlink"/>
                    </a:solidFill>
                  </a:tcPr>
                </a:tc>
              </a:tr>
            </a:tbl>
          </a:graphicData>
        </a:graphic>
      </p:graphicFrame>
      <p:sp>
        <p:nvSpPr>
          <p:cNvPr id="45092" name="Rectangle 38"/>
          <p:cNvSpPr>
            <a:spLocks noChangeArrowheads="1"/>
          </p:cNvSpPr>
          <p:nvPr/>
        </p:nvSpPr>
        <p:spPr bwMode="auto">
          <a:xfrm>
            <a:off x="166688" y="752475"/>
            <a:ext cx="8977312" cy="720725"/>
          </a:xfrm>
          <a:prstGeom prst="rect">
            <a:avLst/>
          </a:prstGeom>
          <a:noFill/>
          <a:ln w="9525">
            <a:noFill/>
            <a:miter lim="800000"/>
            <a:headEnd/>
            <a:tailEnd/>
          </a:ln>
        </p:spPr>
        <p:txBody>
          <a:bodyPr anchor="ctr"/>
          <a:lstStyle/>
          <a:p>
            <a:r>
              <a:rPr lang="en-US" sz="4800" b="1">
                <a:solidFill>
                  <a:schemeClr val="tx2"/>
                </a:solidFill>
                <a:latin typeface="Arial" charset="0"/>
              </a:rPr>
              <a:t>Cluster Specific Outcomes</a:t>
            </a:r>
          </a:p>
        </p:txBody>
      </p:sp>
      <p:sp>
        <p:nvSpPr>
          <p:cNvPr id="45093" name="Line 39"/>
          <p:cNvSpPr>
            <a:spLocks noChangeShapeType="1"/>
          </p:cNvSpPr>
          <p:nvPr/>
        </p:nvSpPr>
        <p:spPr bwMode="auto">
          <a:xfrm>
            <a:off x="177800" y="1714500"/>
            <a:ext cx="8864600" cy="0"/>
          </a:xfrm>
          <a:prstGeom prst="line">
            <a:avLst/>
          </a:prstGeom>
          <a:noFill/>
          <a:ln w="38100">
            <a:solidFill>
              <a:srgbClr val="FF3300"/>
            </a:solidFill>
            <a:round/>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5867400" y="5013325"/>
            <a:ext cx="2830513" cy="1304925"/>
            <a:chOff x="3833" y="2251"/>
            <a:chExt cx="1723" cy="862"/>
          </a:xfrm>
        </p:grpSpPr>
        <p:sp>
          <p:nvSpPr>
            <p:cNvPr id="52254" name="Oval 5"/>
            <p:cNvSpPr>
              <a:spLocks noChangeArrowheads="1"/>
            </p:cNvSpPr>
            <p:nvPr/>
          </p:nvSpPr>
          <p:spPr bwMode="auto">
            <a:xfrm>
              <a:off x="3833" y="2251"/>
              <a:ext cx="1723" cy="862"/>
            </a:xfrm>
            <a:prstGeom prst="ellipse">
              <a:avLst/>
            </a:prstGeom>
            <a:solidFill>
              <a:srgbClr val="BBE0E3"/>
            </a:solidFill>
            <a:ln w="9525">
              <a:noFill/>
              <a:round/>
              <a:headEnd/>
              <a:tailEnd/>
            </a:ln>
          </p:spPr>
          <p:txBody>
            <a:bodyPr anchor="ctr"/>
            <a:lstStyle/>
            <a:p>
              <a:endParaRPr lang="en-US"/>
            </a:p>
          </p:txBody>
        </p:sp>
        <p:sp>
          <p:nvSpPr>
            <p:cNvPr id="52255" name="Text Box 6"/>
            <p:cNvSpPr txBox="1">
              <a:spLocks noChangeArrowheads="1"/>
            </p:cNvSpPr>
            <p:nvPr/>
          </p:nvSpPr>
          <p:spPr bwMode="auto">
            <a:xfrm>
              <a:off x="3924" y="2432"/>
              <a:ext cx="1594" cy="518"/>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INFLAMMATION PREDOMINANT</a:t>
              </a:r>
              <a:r>
                <a:rPr lang="en-US" sz="1100">
                  <a:solidFill>
                    <a:srgbClr val="000000"/>
                  </a:solidFill>
                  <a:latin typeface="Arial" charset="0"/>
                </a:rPr>
                <a:t> </a:t>
              </a:r>
            </a:p>
            <a:p>
              <a:r>
                <a:rPr lang="en-US" sz="1100">
                  <a:solidFill>
                    <a:srgbClr val="000000"/>
                  </a:solidFill>
                  <a:latin typeface="Arial" charset="0"/>
                </a:rPr>
                <a:t>Late onset </a:t>
              </a:r>
              <a:br>
                <a:rPr lang="en-US" sz="1100">
                  <a:solidFill>
                    <a:srgbClr val="000000"/>
                  </a:solidFill>
                  <a:latin typeface="Arial" charset="0"/>
                </a:rPr>
              </a:br>
              <a:r>
                <a:rPr lang="en-US" sz="1100">
                  <a:solidFill>
                    <a:srgbClr val="000000"/>
                  </a:solidFill>
                  <a:latin typeface="Arial" charset="0"/>
                </a:rPr>
                <a:t>Greater proportion of males</a:t>
              </a:r>
              <a:br>
                <a:rPr lang="en-US" sz="1100">
                  <a:solidFill>
                    <a:srgbClr val="000000"/>
                  </a:solidFill>
                  <a:latin typeface="Arial" charset="0"/>
                </a:rPr>
              </a:br>
              <a:r>
                <a:rPr lang="en-US" sz="1100">
                  <a:solidFill>
                    <a:srgbClr val="000000"/>
                  </a:solidFill>
                  <a:latin typeface="Arial" charset="0"/>
                </a:rPr>
                <a:t>Few daily symptoms</a:t>
              </a:r>
              <a:endParaRPr lang="en-US" sz="1800">
                <a:solidFill>
                  <a:schemeClr val="tx1"/>
                </a:solidFill>
                <a:latin typeface="Arial" charset="0"/>
              </a:endParaRPr>
            </a:p>
          </p:txBody>
        </p:sp>
      </p:grpSp>
      <p:sp>
        <p:nvSpPr>
          <p:cNvPr id="52227" name="Line 7"/>
          <p:cNvSpPr>
            <a:spLocks noChangeShapeType="1"/>
          </p:cNvSpPr>
          <p:nvPr/>
        </p:nvSpPr>
        <p:spPr bwMode="auto">
          <a:xfrm>
            <a:off x="7446963" y="6599238"/>
            <a:ext cx="296862" cy="1587"/>
          </a:xfrm>
          <a:prstGeom prst="line">
            <a:avLst/>
          </a:prstGeom>
          <a:noFill/>
          <a:ln w="25400">
            <a:solidFill>
              <a:srgbClr val="000000"/>
            </a:solidFill>
            <a:round/>
            <a:headEnd/>
            <a:tailEnd type="triangle" w="med" len="med"/>
          </a:ln>
        </p:spPr>
        <p:txBody>
          <a:bodyPr/>
          <a:lstStyle/>
          <a:p>
            <a:endParaRPr lang="en-GB"/>
          </a:p>
        </p:txBody>
      </p:sp>
      <p:grpSp>
        <p:nvGrpSpPr>
          <p:cNvPr id="3" name="Group 13"/>
          <p:cNvGrpSpPr>
            <a:grpSpLocks/>
          </p:cNvGrpSpPr>
          <p:nvPr/>
        </p:nvGrpSpPr>
        <p:grpSpPr bwMode="auto">
          <a:xfrm>
            <a:off x="1044575" y="1390650"/>
            <a:ext cx="2259013" cy="2141538"/>
            <a:chOff x="658" y="876"/>
            <a:chExt cx="1423" cy="1349"/>
          </a:xfrm>
        </p:grpSpPr>
        <p:grpSp>
          <p:nvGrpSpPr>
            <p:cNvPr id="4" name="Group 14"/>
            <p:cNvGrpSpPr>
              <a:grpSpLocks/>
            </p:cNvGrpSpPr>
            <p:nvPr/>
          </p:nvGrpSpPr>
          <p:grpSpPr bwMode="auto">
            <a:xfrm>
              <a:off x="704" y="1438"/>
              <a:ext cx="1377" cy="787"/>
              <a:chOff x="884" y="1071"/>
              <a:chExt cx="1330" cy="826"/>
            </a:xfrm>
          </p:grpSpPr>
          <p:sp>
            <p:nvSpPr>
              <p:cNvPr id="52252" name="Oval 15"/>
              <p:cNvSpPr>
                <a:spLocks noChangeArrowheads="1"/>
              </p:cNvSpPr>
              <p:nvPr/>
            </p:nvSpPr>
            <p:spPr bwMode="auto">
              <a:xfrm>
                <a:off x="884" y="1071"/>
                <a:ext cx="1321" cy="826"/>
              </a:xfrm>
              <a:prstGeom prst="ellipse">
                <a:avLst/>
              </a:prstGeom>
              <a:gradFill rotWithShape="1">
                <a:gsLst>
                  <a:gs pos="0">
                    <a:srgbClr val="BBE0E3"/>
                  </a:gs>
                  <a:gs pos="100000">
                    <a:srgbClr val="FFCC00"/>
                  </a:gs>
                </a:gsLst>
                <a:lin ang="5400000" scaled="1"/>
              </a:gradFill>
              <a:ln w="9525">
                <a:noFill/>
                <a:round/>
                <a:headEnd/>
                <a:tailEnd/>
              </a:ln>
            </p:spPr>
            <p:txBody>
              <a:bodyPr anchor="ctr"/>
              <a:lstStyle/>
              <a:p>
                <a:endParaRPr lang="en-US"/>
              </a:p>
            </p:txBody>
          </p:sp>
          <p:sp>
            <p:nvSpPr>
              <p:cNvPr id="52253" name="Text Box 16"/>
              <p:cNvSpPr txBox="1">
                <a:spLocks noChangeArrowheads="1"/>
              </p:cNvSpPr>
              <p:nvPr/>
            </p:nvSpPr>
            <p:spPr bwMode="auto">
              <a:xfrm>
                <a:off x="930" y="1344"/>
                <a:ext cx="1284" cy="403"/>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OBESE FEMALE NON EOSINOPHILIC</a:t>
                </a:r>
              </a:p>
              <a:p>
                <a:r>
                  <a:rPr lang="en-US" sz="1100">
                    <a:solidFill>
                      <a:srgbClr val="000000"/>
                    </a:solidFill>
                    <a:latin typeface="Arial" charset="0"/>
                  </a:rPr>
                  <a:t>High symptom expression</a:t>
                </a:r>
                <a:endParaRPr lang="en-US" sz="1800">
                  <a:solidFill>
                    <a:schemeClr val="tx1"/>
                  </a:solidFill>
                  <a:latin typeface="Arial" charset="0"/>
                </a:endParaRPr>
              </a:p>
            </p:txBody>
          </p:sp>
        </p:grpSp>
        <p:grpSp>
          <p:nvGrpSpPr>
            <p:cNvPr id="5" name="Group 17"/>
            <p:cNvGrpSpPr>
              <a:grpSpLocks/>
            </p:cNvGrpSpPr>
            <p:nvPr/>
          </p:nvGrpSpPr>
          <p:grpSpPr bwMode="auto">
            <a:xfrm>
              <a:off x="658" y="876"/>
              <a:ext cx="1408" cy="735"/>
              <a:chOff x="658" y="876"/>
              <a:chExt cx="1408" cy="735"/>
            </a:xfrm>
          </p:grpSpPr>
          <p:sp>
            <p:nvSpPr>
              <p:cNvPr id="52250" name="Oval 18"/>
              <p:cNvSpPr>
                <a:spLocks noChangeArrowheads="1"/>
              </p:cNvSpPr>
              <p:nvPr/>
            </p:nvSpPr>
            <p:spPr bwMode="auto">
              <a:xfrm>
                <a:off x="658" y="876"/>
                <a:ext cx="1408" cy="735"/>
              </a:xfrm>
              <a:prstGeom prst="ellipse">
                <a:avLst/>
              </a:prstGeom>
              <a:solidFill>
                <a:srgbClr val="BBE0E3"/>
              </a:solidFill>
              <a:ln w="9525">
                <a:noFill/>
                <a:round/>
                <a:headEnd/>
                <a:tailEnd/>
              </a:ln>
            </p:spPr>
            <p:txBody>
              <a:bodyPr anchor="ctr"/>
              <a:lstStyle/>
              <a:p>
                <a:endParaRPr lang="en-US"/>
              </a:p>
            </p:txBody>
          </p:sp>
          <p:sp>
            <p:nvSpPr>
              <p:cNvPr id="52251" name="Text Box 19"/>
              <p:cNvSpPr txBox="1">
                <a:spLocks noChangeArrowheads="1"/>
              </p:cNvSpPr>
              <p:nvPr/>
            </p:nvSpPr>
            <p:spPr bwMode="auto">
              <a:xfrm>
                <a:off x="703" y="935"/>
                <a:ext cx="1328" cy="603"/>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EARLY SYMPTOM PREDOMINANT</a:t>
                </a:r>
              </a:p>
              <a:p>
                <a:r>
                  <a:rPr lang="en-US" sz="1100">
                    <a:solidFill>
                      <a:srgbClr val="000000"/>
                    </a:solidFill>
                    <a:latin typeface="Arial" charset="0"/>
                  </a:rPr>
                  <a:t>Non-eosinophilic</a:t>
                </a:r>
                <a:br>
                  <a:rPr lang="en-US" sz="1100">
                    <a:solidFill>
                      <a:srgbClr val="000000"/>
                    </a:solidFill>
                    <a:latin typeface="Arial" charset="0"/>
                  </a:rPr>
                </a:br>
                <a:r>
                  <a:rPr lang="en-US" sz="1100">
                    <a:solidFill>
                      <a:srgbClr val="000000"/>
                    </a:solidFill>
                    <a:latin typeface="Arial" charset="0"/>
                  </a:rPr>
                  <a:t>Normal BMI</a:t>
                </a:r>
                <a:br>
                  <a:rPr lang="en-US" sz="1100">
                    <a:solidFill>
                      <a:srgbClr val="000000"/>
                    </a:solidFill>
                    <a:latin typeface="Arial" charset="0"/>
                  </a:rPr>
                </a:br>
                <a:r>
                  <a:rPr lang="en-US" sz="1100">
                    <a:solidFill>
                      <a:srgbClr val="000000"/>
                    </a:solidFill>
                    <a:latin typeface="Arial" charset="0"/>
                  </a:rPr>
                  <a:t>High symptom expression</a:t>
                </a:r>
                <a:endParaRPr lang="en-US" sz="1800">
                  <a:solidFill>
                    <a:schemeClr val="tx1"/>
                  </a:solidFill>
                  <a:latin typeface="Arial" charset="0"/>
                </a:endParaRPr>
              </a:p>
            </p:txBody>
          </p:sp>
        </p:grpSp>
      </p:grpSp>
      <p:grpSp>
        <p:nvGrpSpPr>
          <p:cNvPr id="6" name="Group 20"/>
          <p:cNvGrpSpPr>
            <a:grpSpLocks/>
          </p:cNvGrpSpPr>
          <p:nvPr/>
        </p:nvGrpSpPr>
        <p:grpSpPr bwMode="auto">
          <a:xfrm>
            <a:off x="993775" y="771525"/>
            <a:ext cx="7816850" cy="5508625"/>
            <a:chOff x="626" y="486"/>
            <a:chExt cx="4924" cy="3470"/>
          </a:xfrm>
        </p:grpSpPr>
        <p:grpSp>
          <p:nvGrpSpPr>
            <p:cNvPr id="7" name="Group 21"/>
            <p:cNvGrpSpPr>
              <a:grpSpLocks/>
            </p:cNvGrpSpPr>
            <p:nvPr/>
          </p:nvGrpSpPr>
          <p:grpSpPr bwMode="auto">
            <a:xfrm>
              <a:off x="1564" y="1998"/>
              <a:ext cx="2583" cy="778"/>
              <a:chOff x="5240" y="2474"/>
              <a:chExt cx="3240" cy="1064"/>
            </a:xfrm>
          </p:grpSpPr>
          <p:sp>
            <p:nvSpPr>
              <p:cNvPr id="52246" name="Oval 22"/>
              <p:cNvSpPr>
                <a:spLocks noChangeArrowheads="1"/>
              </p:cNvSpPr>
              <p:nvPr/>
            </p:nvSpPr>
            <p:spPr bwMode="auto">
              <a:xfrm rot="-1917251">
                <a:off x="5240" y="2474"/>
                <a:ext cx="3240" cy="1064"/>
              </a:xfrm>
              <a:prstGeom prst="ellipse">
                <a:avLst/>
              </a:prstGeom>
              <a:gradFill rotWithShape="0">
                <a:gsLst>
                  <a:gs pos="0">
                    <a:srgbClr val="BBE0E3"/>
                  </a:gs>
                  <a:gs pos="100000">
                    <a:srgbClr val="FFCC00"/>
                  </a:gs>
                </a:gsLst>
                <a:lin ang="5400000" scaled="1"/>
              </a:gradFill>
              <a:ln w="9525">
                <a:noFill/>
                <a:round/>
                <a:headEnd/>
                <a:tailEnd/>
              </a:ln>
            </p:spPr>
            <p:txBody>
              <a:bodyPr anchor="ctr"/>
              <a:lstStyle/>
              <a:p>
                <a:endParaRPr lang="en-US"/>
              </a:p>
            </p:txBody>
          </p:sp>
          <p:sp>
            <p:nvSpPr>
              <p:cNvPr id="52247" name="Text Box 23"/>
              <p:cNvSpPr txBox="1">
                <a:spLocks noChangeArrowheads="1"/>
              </p:cNvSpPr>
              <p:nvPr/>
            </p:nvSpPr>
            <p:spPr bwMode="auto">
              <a:xfrm rot="-1917251">
                <a:off x="5358" y="2593"/>
                <a:ext cx="3092" cy="825"/>
              </a:xfrm>
              <a:prstGeom prst="rect">
                <a:avLst/>
              </a:prstGeom>
              <a:noFill/>
              <a:ln w="9525">
                <a:noFill/>
                <a:miter lim="800000"/>
                <a:headEnd/>
                <a:tailEnd/>
              </a:ln>
            </p:spPr>
            <p:txBody>
              <a:bodyPr lIns="86868" tIns="43434" rIns="86868" bIns="43434"/>
              <a:lstStyle/>
              <a:p>
                <a:r>
                  <a:rPr lang="en-US" sz="1100" b="1">
                    <a:solidFill>
                      <a:srgbClr val="000000"/>
                    </a:solidFill>
                    <a:latin typeface="Arial" charset="0"/>
                  </a:rPr>
                  <a:t>EARLY ONSET ATOPIC</a:t>
                </a:r>
              </a:p>
              <a:p>
                <a:r>
                  <a:rPr lang="en-US" sz="1100">
                    <a:solidFill>
                      <a:srgbClr val="000000"/>
                    </a:solidFill>
                    <a:latin typeface="Arial" charset="0"/>
                  </a:rPr>
                  <a:t>Concordant symptoms, inflammation &amp; airway dysfunction</a:t>
                </a:r>
                <a:br>
                  <a:rPr lang="en-US" sz="1100">
                    <a:solidFill>
                      <a:srgbClr val="000000"/>
                    </a:solidFill>
                    <a:latin typeface="Arial" charset="0"/>
                  </a:rPr>
                </a:br>
                <a:endParaRPr lang="en-US" sz="1800">
                  <a:solidFill>
                    <a:schemeClr val="tx1"/>
                  </a:solidFill>
                  <a:latin typeface="Arial" charset="0"/>
                </a:endParaRPr>
              </a:p>
            </p:txBody>
          </p:sp>
        </p:grpSp>
        <p:grpSp>
          <p:nvGrpSpPr>
            <p:cNvPr id="8" name="Group 24"/>
            <p:cNvGrpSpPr>
              <a:grpSpLocks/>
            </p:cNvGrpSpPr>
            <p:nvPr/>
          </p:nvGrpSpPr>
          <p:grpSpPr bwMode="auto">
            <a:xfrm>
              <a:off x="626" y="3221"/>
              <a:ext cx="1362" cy="735"/>
              <a:chOff x="1429" y="2432"/>
              <a:chExt cx="1316" cy="771"/>
            </a:xfrm>
          </p:grpSpPr>
          <p:sp>
            <p:nvSpPr>
              <p:cNvPr id="52244" name="Oval 25"/>
              <p:cNvSpPr>
                <a:spLocks noChangeArrowheads="1"/>
              </p:cNvSpPr>
              <p:nvPr/>
            </p:nvSpPr>
            <p:spPr bwMode="auto">
              <a:xfrm>
                <a:off x="1429" y="2432"/>
                <a:ext cx="1316" cy="771"/>
              </a:xfrm>
              <a:prstGeom prst="ellipse">
                <a:avLst/>
              </a:prstGeom>
              <a:noFill/>
              <a:ln w="9525">
                <a:noFill/>
                <a:round/>
                <a:headEnd/>
                <a:tailEnd/>
              </a:ln>
            </p:spPr>
            <p:txBody>
              <a:bodyPr anchor="ctr"/>
              <a:lstStyle/>
              <a:p>
                <a:endParaRPr lang="en-US"/>
              </a:p>
            </p:txBody>
          </p:sp>
          <p:sp>
            <p:nvSpPr>
              <p:cNvPr id="52245" name="Text Box 26"/>
              <p:cNvSpPr txBox="1">
                <a:spLocks noChangeArrowheads="1"/>
              </p:cNvSpPr>
              <p:nvPr/>
            </p:nvSpPr>
            <p:spPr bwMode="auto">
              <a:xfrm>
                <a:off x="1451" y="2478"/>
                <a:ext cx="1254" cy="633"/>
              </a:xfrm>
              <a:prstGeom prst="rect">
                <a:avLst/>
              </a:prstGeom>
              <a:noFill/>
              <a:ln w="9525">
                <a:noFill/>
                <a:miter lim="800000"/>
                <a:headEnd/>
                <a:tailEnd/>
              </a:ln>
            </p:spPr>
            <p:txBody>
              <a:bodyPr lIns="86868" tIns="43434" rIns="86868" bIns="43434"/>
              <a:lstStyle/>
              <a:p>
                <a:endParaRPr lang="en-US" sz="1800">
                  <a:solidFill>
                    <a:schemeClr val="tx1"/>
                  </a:solidFill>
                  <a:latin typeface="Arial" charset="0"/>
                </a:endParaRPr>
              </a:p>
            </p:txBody>
          </p:sp>
        </p:grpSp>
        <p:sp>
          <p:nvSpPr>
            <p:cNvPr id="52242" name="Text Box 27"/>
            <p:cNvSpPr txBox="1">
              <a:spLocks noChangeArrowheads="1"/>
            </p:cNvSpPr>
            <p:nvPr/>
          </p:nvSpPr>
          <p:spPr bwMode="auto">
            <a:xfrm>
              <a:off x="3518" y="486"/>
              <a:ext cx="1016" cy="216"/>
            </a:xfrm>
            <a:prstGeom prst="rect">
              <a:avLst/>
            </a:prstGeom>
            <a:solidFill>
              <a:schemeClr val="bg1"/>
            </a:solidFill>
            <a:ln w="9525">
              <a:noFill/>
              <a:miter lim="800000"/>
              <a:headEnd/>
              <a:tailEnd/>
            </a:ln>
          </p:spPr>
          <p:txBody>
            <a:bodyPr/>
            <a:lstStyle/>
            <a:p>
              <a:endParaRPr lang="en-US" sz="1800">
                <a:solidFill>
                  <a:schemeClr val="tx1"/>
                </a:solidFill>
                <a:latin typeface="Arial" charset="0"/>
              </a:endParaRPr>
            </a:p>
          </p:txBody>
        </p:sp>
        <p:sp>
          <p:nvSpPr>
            <p:cNvPr id="52243" name="Text Box 28"/>
            <p:cNvSpPr txBox="1">
              <a:spLocks noChangeArrowheads="1"/>
            </p:cNvSpPr>
            <p:nvPr/>
          </p:nvSpPr>
          <p:spPr bwMode="auto">
            <a:xfrm>
              <a:off x="4612" y="486"/>
              <a:ext cx="938" cy="216"/>
            </a:xfrm>
            <a:prstGeom prst="rect">
              <a:avLst/>
            </a:prstGeom>
            <a:solidFill>
              <a:srgbClr val="99CCFF"/>
            </a:solidFill>
            <a:ln w="9525">
              <a:noFill/>
              <a:miter lim="800000"/>
              <a:headEnd/>
              <a:tailEnd/>
            </a:ln>
          </p:spPr>
          <p:txBody>
            <a:bodyPr/>
            <a:lstStyle/>
            <a:p>
              <a:r>
                <a:rPr lang="en-US" sz="1000" b="1">
                  <a:solidFill>
                    <a:schemeClr val="tx1"/>
                  </a:solidFill>
                  <a:latin typeface="Arial" charset="0"/>
                </a:rPr>
                <a:t>Refractory Asthma</a:t>
              </a:r>
              <a:endParaRPr lang="en-US" sz="1800">
                <a:solidFill>
                  <a:schemeClr val="tx1"/>
                </a:solidFill>
                <a:latin typeface="Arial" charset="0"/>
              </a:endParaRPr>
            </a:p>
          </p:txBody>
        </p:sp>
      </p:grpSp>
      <p:grpSp>
        <p:nvGrpSpPr>
          <p:cNvPr id="9" name="Group 29"/>
          <p:cNvGrpSpPr>
            <a:grpSpLocks/>
          </p:cNvGrpSpPr>
          <p:nvPr/>
        </p:nvGrpSpPr>
        <p:grpSpPr bwMode="auto">
          <a:xfrm>
            <a:off x="285750" y="1177925"/>
            <a:ext cx="7577138" cy="5680075"/>
            <a:chOff x="204" y="746"/>
            <a:chExt cx="4773" cy="3578"/>
          </a:xfrm>
        </p:grpSpPr>
        <p:sp>
          <p:nvSpPr>
            <p:cNvPr id="52233" name="Line 30"/>
            <p:cNvSpPr>
              <a:spLocks noChangeShapeType="1"/>
            </p:cNvSpPr>
            <p:nvPr/>
          </p:nvSpPr>
          <p:spPr bwMode="auto">
            <a:xfrm flipV="1">
              <a:off x="611" y="746"/>
              <a:ext cx="0" cy="3286"/>
            </a:xfrm>
            <a:prstGeom prst="line">
              <a:avLst/>
            </a:prstGeom>
            <a:noFill/>
            <a:ln w="15875">
              <a:solidFill>
                <a:srgbClr val="FFCC00"/>
              </a:solidFill>
              <a:round/>
              <a:headEnd/>
              <a:tailEnd type="triangle" w="med" len="med"/>
            </a:ln>
          </p:spPr>
          <p:txBody>
            <a:bodyPr/>
            <a:lstStyle/>
            <a:p>
              <a:endParaRPr lang="en-GB"/>
            </a:p>
          </p:txBody>
        </p:sp>
        <p:sp>
          <p:nvSpPr>
            <p:cNvPr id="52234" name="Line 31"/>
            <p:cNvSpPr>
              <a:spLocks noChangeShapeType="1"/>
            </p:cNvSpPr>
            <p:nvPr/>
          </p:nvSpPr>
          <p:spPr bwMode="auto">
            <a:xfrm>
              <a:off x="611" y="4032"/>
              <a:ext cx="4366" cy="0"/>
            </a:xfrm>
            <a:prstGeom prst="line">
              <a:avLst/>
            </a:prstGeom>
            <a:noFill/>
            <a:ln w="15875">
              <a:solidFill>
                <a:srgbClr val="339966"/>
              </a:solidFill>
              <a:round/>
              <a:headEnd/>
              <a:tailEnd type="triangle" w="med" len="med"/>
            </a:ln>
          </p:spPr>
          <p:txBody>
            <a:bodyPr/>
            <a:lstStyle/>
            <a:p>
              <a:endParaRPr lang="en-GB"/>
            </a:p>
          </p:txBody>
        </p:sp>
        <p:sp>
          <p:nvSpPr>
            <p:cNvPr id="52235" name="Line 32"/>
            <p:cNvSpPr>
              <a:spLocks noChangeShapeType="1"/>
            </p:cNvSpPr>
            <p:nvPr/>
          </p:nvSpPr>
          <p:spPr bwMode="auto">
            <a:xfrm flipV="1">
              <a:off x="312" y="1422"/>
              <a:ext cx="1" cy="575"/>
            </a:xfrm>
            <a:prstGeom prst="line">
              <a:avLst/>
            </a:prstGeom>
            <a:noFill/>
            <a:ln w="25400">
              <a:solidFill>
                <a:srgbClr val="000000"/>
              </a:solidFill>
              <a:round/>
              <a:headEnd/>
              <a:tailEnd type="triangle" w="med" len="med"/>
            </a:ln>
          </p:spPr>
          <p:txBody>
            <a:bodyPr/>
            <a:lstStyle/>
            <a:p>
              <a:endParaRPr lang="en-GB"/>
            </a:p>
          </p:txBody>
        </p:sp>
        <p:sp>
          <p:nvSpPr>
            <p:cNvPr id="52236" name="Line 33"/>
            <p:cNvSpPr>
              <a:spLocks noChangeShapeType="1"/>
            </p:cNvSpPr>
            <p:nvPr/>
          </p:nvSpPr>
          <p:spPr bwMode="auto">
            <a:xfrm>
              <a:off x="295" y="2840"/>
              <a:ext cx="1" cy="259"/>
            </a:xfrm>
            <a:prstGeom prst="line">
              <a:avLst/>
            </a:prstGeom>
            <a:noFill/>
            <a:ln w="25400">
              <a:solidFill>
                <a:srgbClr val="000000"/>
              </a:solidFill>
              <a:round/>
              <a:headEnd/>
              <a:tailEnd/>
            </a:ln>
          </p:spPr>
          <p:txBody>
            <a:bodyPr/>
            <a:lstStyle/>
            <a:p>
              <a:endParaRPr lang="en-GB"/>
            </a:p>
          </p:txBody>
        </p:sp>
        <p:sp>
          <p:nvSpPr>
            <p:cNvPr id="52237" name="Text Box 34"/>
            <p:cNvSpPr txBox="1">
              <a:spLocks noChangeArrowheads="1"/>
            </p:cNvSpPr>
            <p:nvPr/>
          </p:nvSpPr>
          <p:spPr bwMode="auto">
            <a:xfrm>
              <a:off x="3408" y="4086"/>
              <a:ext cx="1442" cy="238"/>
            </a:xfrm>
            <a:prstGeom prst="rect">
              <a:avLst/>
            </a:prstGeom>
            <a:noFill/>
            <a:ln w="9525">
              <a:noFill/>
              <a:miter lim="800000"/>
              <a:headEnd/>
              <a:tailEnd/>
            </a:ln>
          </p:spPr>
          <p:txBody>
            <a:bodyPr lIns="86868" tIns="43434" rIns="86868" bIns="43434"/>
            <a:lstStyle/>
            <a:p>
              <a:r>
                <a:rPr lang="en-US" sz="1400" b="1">
                  <a:solidFill>
                    <a:srgbClr val="000000"/>
                  </a:solidFill>
                  <a:latin typeface="Arial" charset="0"/>
                </a:rPr>
                <a:t>Eos Inflammation</a:t>
              </a:r>
              <a:endParaRPr lang="en-US" sz="1800">
                <a:solidFill>
                  <a:schemeClr val="tx1"/>
                </a:solidFill>
                <a:latin typeface="Arial" charset="0"/>
              </a:endParaRPr>
            </a:p>
          </p:txBody>
        </p:sp>
        <p:sp>
          <p:nvSpPr>
            <p:cNvPr id="52238" name="Line 35"/>
            <p:cNvSpPr>
              <a:spLocks noChangeShapeType="1"/>
            </p:cNvSpPr>
            <p:nvPr/>
          </p:nvSpPr>
          <p:spPr bwMode="auto">
            <a:xfrm>
              <a:off x="3205" y="4157"/>
              <a:ext cx="329" cy="1"/>
            </a:xfrm>
            <a:prstGeom prst="line">
              <a:avLst/>
            </a:prstGeom>
            <a:noFill/>
            <a:ln w="25400">
              <a:solidFill>
                <a:srgbClr val="000000"/>
              </a:solidFill>
              <a:round/>
              <a:headEnd/>
              <a:tailEnd/>
            </a:ln>
          </p:spPr>
          <p:txBody>
            <a:bodyPr/>
            <a:lstStyle/>
            <a:p>
              <a:endParaRPr lang="en-GB"/>
            </a:p>
          </p:txBody>
        </p:sp>
        <p:sp>
          <p:nvSpPr>
            <p:cNvPr id="52239" name="Text Box 36"/>
            <p:cNvSpPr txBox="1">
              <a:spLocks noChangeArrowheads="1"/>
            </p:cNvSpPr>
            <p:nvPr/>
          </p:nvSpPr>
          <p:spPr bwMode="auto">
            <a:xfrm rot="-5400000">
              <a:off x="-40" y="2268"/>
              <a:ext cx="725" cy="238"/>
            </a:xfrm>
            <a:prstGeom prst="rect">
              <a:avLst/>
            </a:prstGeom>
            <a:noFill/>
            <a:ln w="9525">
              <a:noFill/>
              <a:miter lim="800000"/>
              <a:headEnd/>
              <a:tailEnd/>
            </a:ln>
          </p:spPr>
          <p:txBody>
            <a:bodyPr lIns="86868" tIns="43434" rIns="86868" bIns="43434"/>
            <a:lstStyle/>
            <a:p>
              <a:r>
                <a:rPr lang="en-US" sz="1400" b="1">
                  <a:solidFill>
                    <a:srgbClr val="000000"/>
                  </a:solidFill>
                  <a:latin typeface="Arial" charset="0"/>
                </a:rPr>
                <a:t>Symptoms</a:t>
              </a:r>
              <a:endParaRPr lang="en-US" sz="1800">
                <a:solidFill>
                  <a:schemeClr val="tx1"/>
                </a:solidFill>
                <a:latin typeface="Arial" charset="0"/>
              </a:endParaRPr>
            </a:p>
          </p:txBody>
        </p:sp>
      </p:grpSp>
      <p:sp>
        <p:nvSpPr>
          <p:cNvPr id="52231" name="Text Box 38"/>
          <p:cNvSpPr txBox="1">
            <a:spLocks noChangeArrowheads="1"/>
          </p:cNvSpPr>
          <p:nvPr/>
        </p:nvSpPr>
        <p:spPr bwMode="auto">
          <a:xfrm>
            <a:off x="5397500" y="3465513"/>
            <a:ext cx="3281363" cy="595312"/>
          </a:xfrm>
          <a:prstGeom prst="rect">
            <a:avLst/>
          </a:prstGeom>
          <a:noFill/>
          <a:ln w="9525">
            <a:noFill/>
            <a:miter lim="800000"/>
            <a:headEnd/>
            <a:tailEnd/>
          </a:ln>
        </p:spPr>
        <p:txBody>
          <a:bodyPr lIns="86868" tIns="43434" rIns="86868" bIns="43434"/>
          <a:lstStyle/>
          <a:p>
            <a:r>
              <a:rPr lang="en-US" sz="3200" b="1" i="1">
                <a:solidFill>
                  <a:srgbClr val="FF6600"/>
                </a:solidFill>
                <a:latin typeface="Arial" charset="0"/>
              </a:rPr>
              <a:t>Specific </a:t>
            </a:r>
          </a:p>
          <a:p>
            <a:r>
              <a:rPr lang="en-US" sz="3200" b="1" i="1">
                <a:solidFill>
                  <a:srgbClr val="FF6600"/>
                </a:solidFill>
                <a:latin typeface="Arial" charset="0"/>
              </a:rPr>
              <a:t>Anti-eosinophil Therapy</a:t>
            </a:r>
            <a:endParaRPr lang="en-US" sz="3200">
              <a:solidFill>
                <a:schemeClr val="tx1"/>
              </a:solidFill>
              <a:latin typeface="Arial" charset="0"/>
            </a:endParaRPr>
          </a:p>
        </p:txBody>
      </p:sp>
      <p:sp>
        <p:nvSpPr>
          <p:cNvPr id="52232" name="Oval 9"/>
          <p:cNvSpPr>
            <a:spLocks noChangeArrowheads="1"/>
          </p:cNvSpPr>
          <p:nvPr/>
        </p:nvSpPr>
        <p:spPr bwMode="auto">
          <a:xfrm rot="3340707">
            <a:off x="4811713" y="2417762"/>
            <a:ext cx="4248150" cy="4098925"/>
          </a:xfrm>
          <a:prstGeom prst="ellipse">
            <a:avLst/>
          </a:prstGeom>
          <a:noFill/>
          <a:ln w="19050">
            <a:solidFill>
              <a:srgbClr val="FF0000"/>
            </a:solidFill>
            <a:prstDash val="dash"/>
            <a:round/>
            <a:headEnd/>
            <a:tailEnd/>
          </a:ln>
        </p:spPr>
        <p:txBody>
          <a:bodyPr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45660" y="205427"/>
            <a:ext cx="9799092" cy="977900"/>
          </a:xfrm>
        </p:spPr>
        <p:txBody>
          <a:bodyPr/>
          <a:lstStyle/>
          <a:p>
            <a:pPr algn="ctr" eaLnBrk="1" hangingPunct="1">
              <a:defRPr/>
            </a:pPr>
            <a:r>
              <a:rPr lang="en-GB" sz="4400" dirty="0" smtClean="0">
                <a:solidFill>
                  <a:schemeClr val="tx1"/>
                </a:solidFill>
              </a:rPr>
              <a:t>Right Patient, Right Target, Right Outcome</a:t>
            </a:r>
          </a:p>
        </p:txBody>
      </p:sp>
      <p:grpSp>
        <p:nvGrpSpPr>
          <p:cNvPr id="2" name="Group 194"/>
          <p:cNvGrpSpPr/>
          <p:nvPr/>
        </p:nvGrpSpPr>
        <p:grpSpPr>
          <a:xfrm>
            <a:off x="797442" y="1915605"/>
            <a:ext cx="7233631" cy="4421399"/>
            <a:chOff x="3819917" y="1688678"/>
            <a:chExt cx="5051128" cy="3088038"/>
          </a:xfrm>
        </p:grpSpPr>
        <p:pic>
          <p:nvPicPr>
            <p:cNvPr id="193" name="Picture 192" descr="mepo.jpg"/>
            <p:cNvPicPr>
              <a:picLocks noChangeAspect="1"/>
            </p:cNvPicPr>
            <p:nvPr/>
          </p:nvPicPr>
          <p:blipFill>
            <a:blip r:embed="rId4" cstate="print"/>
            <a:stretch>
              <a:fillRect/>
            </a:stretch>
          </p:blipFill>
          <p:spPr>
            <a:xfrm>
              <a:off x="3819917" y="1688678"/>
              <a:ext cx="5051128" cy="3088038"/>
            </a:xfrm>
            <a:prstGeom prst="rect">
              <a:avLst/>
            </a:prstGeom>
          </p:spPr>
        </p:pic>
        <p:sp>
          <p:nvSpPr>
            <p:cNvPr id="194" name="TextBox 195"/>
            <p:cNvSpPr txBox="1">
              <a:spLocks noChangeArrowheads="1"/>
            </p:cNvSpPr>
            <p:nvPr/>
          </p:nvSpPr>
          <p:spPr bwMode="auto">
            <a:xfrm>
              <a:off x="4676253" y="2013993"/>
              <a:ext cx="2133918" cy="405142"/>
            </a:xfrm>
            <a:prstGeom prst="rect">
              <a:avLst/>
            </a:prstGeom>
            <a:noFill/>
            <a:ln w="9525">
              <a:noFill/>
              <a:miter lim="800000"/>
              <a:headEnd/>
              <a:tailEnd/>
            </a:ln>
          </p:spPr>
          <p:txBody>
            <a:bodyPr wrap="none">
              <a:spAutoFit/>
            </a:bodyPr>
            <a:lstStyle/>
            <a:p>
              <a:r>
                <a:rPr lang="en-GB" sz="1800" dirty="0" err="1" smtClean="0">
                  <a:solidFill>
                    <a:schemeClr val="tx1"/>
                  </a:solidFill>
                  <a:latin typeface="+mj-lt"/>
                </a:rPr>
                <a:t>Haldar</a:t>
              </a:r>
              <a:r>
                <a:rPr lang="en-GB" sz="1800" dirty="0" smtClean="0">
                  <a:solidFill>
                    <a:schemeClr val="tx1"/>
                  </a:solidFill>
                  <a:latin typeface="+mj-lt"/>
                </a:rPr>
                <a:t> NEJM 2009</a:t>
              </a:r>
              <a:endParaRPr lang="en-GB" sz="1800" dirty="0">
                <a:solidFill>
                  <a:schemeClr val="tx1"/>
                </a:solidFill>
                <a:latin typeface="+mj-lt"/>
              </a:endParaRPr>
            </a:p>
          </p:txBody>
        </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1371600" y="1773238"/>
            <a:ext cx="7385050" cy="4516437"/>
          </a:xfrm>
        </p:spPr>
        <p:txBody>
          <a:bodyPr/>
          <a:lstStyle/>
          <a:p>
            <a:pPr eaLnBrk="1" hangingPunct="1"/>
            <a:endParaRPr lang="en-GB" dirty="0" smtClean="0">
              <a:solidFill>
                <a:schemeClr val="tx1"/>
              </a:solidFill>
            </a:endParaRPr>
          </a:p>
          <a:p>
            <a:pPr lvl="1" eaLnBrk="1" hangingPunct="1"/>
            <a:endParaRPr lang="en-GB" dirty="0" smtClean="0">
              <a:solidFill>
                <a:schemeClr val="tx1"/>
              </a:solidFill>
            </a:endParaRPr>
          </a:p>
          <a:p>
            <a:pPr lvl="1" eaLnBrk="1" hangingPunct="1">
              <a:buFontTx/>
              <a:buNone/>
            </a:pPr>
            <a:endParaRPr lang="en-GB" dirty="0" smtClean="0">
              <a:solidFill>
                <a:schemeClr val="tx1"/>
              </a:solidFill>
              <a:latin typeface="Symbol" pitchFamily="18" charset="2"/>
            </a:endParaRPr>
          </a:p>
          <a:p>
            <a:pPr eaLnBrk="1" hangingPunct="1"/>
            <a:endParaRPr lang="en-GB" dirty="0" smtClean="0">
              <a:solidFill>
                <a:schemeClr val="tx1"/>
              </a:solidFill>
            </a:endParaRPr>
          </a:p>
          <a:p>
            <a:pPr eaLnBrk="1" hangingPunct="1"/>
            <a:endParaRPr lang="en-GB" dirty="0" smtClean="0">
              <a:solidFill>
                <a:schemeClr val="tx1"/>
              </a:solidFill>
            </a:endParaRPr>
          </a:p>
          <a:p>
            <a:pPr eaLnBrk="1" hangingPunct="1"/>
            <a:endParaRPr lang="en-GB" dirty="0" smtClean="0">
              <a:solidFill>
                <a:schemeClr val="tx1"/>
              </a:solidFill>
            </a:endParaRPr>
          </a:p>
        </p:txBody>
      </p:sp>
      <p:sp>
        <p:nvSpPr>
          <p:cNvPr id="539651" name="Rectangle 3"/>
          <p:cNvSpPr>
            <a:spLocks noChangeArrowheads="1"/>
          </p:cNvSpPr>
          <p:nvPr/>
        </p:nvSpPr>
        <p:spPr bwMode="auto">
          <a:xfrm>
            <a:off x="-177418" y="1828800"/>
            <a:ext cx="9448990" cy="2400300"/>
          </a:xfrm>
          <a:prstGeom prst="rect">
            <a:avLst/>
          </a:prstGeom>
          <a:noFill/>
          <a:ln w="9525">
            <a:noFill/>
            <a:miter lim="800000"/>
            <a:headEnd/>
            <a:tailEnd/>
          </a:ln>
          <a:effectLst/>
        </p:spPr>
        <p:txBody>
          <a:bodyPr anchor="ctr"/>
          <a:lstStyle/>
          <a:p>
            <a:r>
              <a:rPr lang="en-US" sz="4400" b="1" dirty="0" smtClean="0">
                <a:solidFill>
                  <a:schemeClr val="tx1"/>
                </a:solidFill>
              </a:rPr>
              <a:t>PG13 Patient specific </a:t>
            </a:r>
            <a:r>
              <a:rPr lang="en-US" sz="4400" b="1" dirty="0" err="1" smtClean="0">
                <a:solidFill>
                  <a:schemeClr val="tx1"/>
                </a:solidFill>
              </a:rPr>
              <a:t>modelling</a:t>
            </a:r>
            <a:r>
              <a:rPr lang="en-US" sz="4400" b="1" dirty="0" smtClean="0">
                <a:solidFill>
                  <a:schemeClr val="tx1"/>
                </a:solidFill>
              </a:rPr>
              <a:t> and systems biology living labs workshop-</a:t>
            </a:r>
          </a:p>
          <a:p>
            <a:endParaRPr lang="en-GB" sz="4400" dirty="0" smtClean="0">
              <a:solidFill>
                <a:schemeClr val="tx1"/>
              </a:solidFill>
            </a:endParaRPr>
          </a:p>
          <a:p>
            <a:r>
              <a:rPr lang="en-US" sz="4400" b="1" dirty="0" smtClean="0">
                <a:solidFill>
                  <a:schemeClr val="accent2"/>
                </a:solidFill>
              </a:rPr>
              <a:t>‘The need and potential of patient specific modeling’</a:t>
            </a:r>
            <a:endParaRPr lang="en-GB" sz="4400" b="1" dirty="0" smtClean="0">
              <a:solidFill>
                <a:schemeClr val="accent2"/>
              </a:solidFill>
            </a:endParaRPr>
          </a:p>
        </p:txBody>
      </p:sp>
      <p:pic>
        <p:nvPicPr>
          <p:cNvPr id="13317" name="Picture 5"/>
          <p:cNvPicPr>
            <a:picLocks noChangeAspect="1" noChangeArrowheads="1"/>
          </p:cNvPicPr>
          <p:nvPr/>
        </p:nvPicPr>
        <p:blipFill>
          <a:blip r:embed="rId3" cstate="print"/>
          <a:srcRect/>
          <a:stretch>
            <a:fillRect/>
          </a:stretch>
        </p:blipFill>
        <p:spPr bwMode="auto">
          <a:xfrm>
            <a:off x="6235700" y="260350"/>
            <a:ext cx="2444750" cy="655638"/>
          </a:xfrm>
          <a:prstGeom prst="rect">
            <a:avLst/>
          </a:prstGeom>
          <a:noFill/>
          <a:ln w="9525">
            <a:noFill/>
            <a:miter lim="800000"/>
            <a:headEnd/>
            <a:tailEnd/>
          </a:ln>
        </p:spPr>
      </p:pic>
      <p:pic>
        <p:nvPicPr>
          <p:cNvPr id="13318" name="Picture 6" descr="ilh_logo"/>
          <p:cNvPicPr>
            <a:picLocks noChangeAspect="1" noChangeArrowheads="1"/>
          </p:cNvPicPr>
          <p:nvPr/>
        </p:nvPicPr>
        <p:blipFill>
          <a:blip r:embed="rId4" cstate="print"/>
          <a:srcRect/>
          <a:stretch>
            <a:fillRect/>
          </a:stretch>
        </p:blipFill>
        <p:spPr bwMode="auto">
          <a:xfrm>
            <a:off x="0" y="0"/>
            <a:ext cx="977900" cy="977900"/>
          </a:xfrm>
          <a:prstGeom prst="rect">
            <a:avLst/>
          </a:prstGeom>
          <a:noFill/>
          <a:ln w="9525">
            <a:noFill/>
            <a:miter lim="800000"/>
            <a:headEnd/>
            <a:tailEnd/>
          </a:ln>
        </p:spPr>
      </p:pic>
      <p:pic>
        <p:nvPicPr>
          <p:cNvPr id="13319" name="Picture 7" descr="wtlogo"/>
          <p:cNvPicPr>
            <a:picLocks noChangeAspect="1" noChangeArrowheads="1"/>
          </p:cNvPicPr>
          <p:nvPr/>
        </p:nvPicPr>
        <p:blipFill>
          <a:blip r:embed="rId5" cstate="print"/>
          <a:srcRect/>
          <a:stretch>
            <a:fillRect/>
          </a:stretch>
        </p:blipFill>
        <p:spPr bwMode="auto">
          <a:xfrm>
            <a:off x="13648" y="6288588"/>
            <a:ext cx="3554412" cy="561975"/>
          </a:xfrm>
          <a:prstGeom prst="rect">
            <a:avLst/>
          </a:prstGeom>
          <a:noFill/>
          <a:ln w="9525">
            <a:noFill/>
            <a:miter lim="800000"/>
            <a:headEnd/>
            <a:tailEnd/>
          </a:ln>
        </p:spPr>
      </p:pic>
      <p:pic>
        <p:nvPicPr>
          <p:cNvPr id="8" name="Picture 7" descr="mrc.jpg"/>
          <p:cNvPicPr>
            <a:picLocks noChangeAspect="1"/>
          </p:cNvPicPr>
          <p:nvPr/>
        </p:nvPicPr>
        <p:blipFill>
          <a:blip r:embed="rId6" cstate="print"/>
          <a:stretch>
            <a:fillRect/>
          </a:stretch>
        </p:blipFill>
        <p:spPr>
          <a:xfrm>
            <a:off x="7377826" y="6081717"/>
            <a:ext cx="1766174" cy="776283"/>
          </a:xfrm>
          <a:prstGeom prst="rect">
            <a:avLst/>
          </a:prstGeom>
        </p:spPr>
      </p:pic>
      <p:sp>
        <p:nvSpPr>
          <p:cNvPr id="9" name="Rectangle 4"/>
          <p:cNvSpPr>
            <a:spLocks noChangeArrowheads="1"/>
          </p:cNvSpPr>
          <p:nvPr/>
        </p:nvSpPr>
        <p:spPr bwMode="auto">
          <a:xfrm>
            <a:off x="751367" y="5330178"/>
            <a:ext cx="7620000" cy="794175"/>
          </a:xfrm>
          <a:prstGeom prst="rect">
            <a:avLst/>
          </a:prstGeom>
          <a:noFill/>
          <a:ln w="9525">
            <a:noFill/>
            <a:miter lim="800000"/>
            <a:headEnd/>
            <a:tailEnd/>
          </a:ln>
        </p:spPr>
        <p:txBody>
          <a:bodyPr/>
          <a:lstStyle/>
          <a:p>
            <a:pPr marL="342900" indent="-342900">
              <a:lnSpc>
                <a:spcPct val="85000"/>
              </a:lnSpc>
              <a:spcBef>
                <a:spcPct val="20000"/>
              </a:spcBef>
              <a:buClr>
                <a:srgbClr val="FFCC00"/>
              </a:buClr>
            </a:pPr>
            <a:r>
              <a:rPr lang="en-GB" sz="2000" b="1" dirty="0" smtClean="0">
                <a:solidFill>
                  <a:schemeClr val="tx1"/>
                </a:solidFill>
                <a:latin typeface="Arial Narrow" pitchFamily="34" charset="0"/>
              </a:rPr>
              <a:t>Professor Chris </a:t>
            </a:r>
            <a:r>
              <a:rPr lang="en-GB" sz="2000" b="1" dirty="0" err="1" smtClean="0">
                <a:solidFill>
                  <a:schemeClr val="tx1"/>
                </a:solidFill>
                <a:latin typeface="Arial Narrow" pitchFamily="34" charset="0"/>
              </a:rPr>
              <a:t>Brightling</a:t>
            </a:r>
            <a:endParaRPr lang="en-GB" sz="2000" dirty="0">
              <a:solidFill>
                <a:schemeClr val="tx1"/>
              </a:solidFill>
              <a:latin typeface="Arial Narrow" pitchFamily="34" charset="0"/>
            </a:endParaRPr>
          </a:p>
          <a:p>
            <a:pPr marL="342900" indent="-342900">
              <a:lnSpc>
                <a:spcPct val="85000"/>
              </a:lnSpc>
              <a:spcBef>
                <a:spcPct val="20000"/>
              </a:spcBef>
              <a:buClr>
                <a:srgbClr val="FFCC00"/>
              </a:buClr>
            </a:pPr>
            <a:r>
              <a:rPr lang="en-GB" sz="2000" dirty="0">
                <a:solidFill>
                  <a:schemeClr val="tx1"/>
                </a:solidFill>
                <a:latin typeface="Arial Narrow" pitchFamily="34" charset="0"/>
              </a:rPr>
              <a:t> </a:t>
            </a:r>
            <a:r>
              <a:rPr lang="en-GB" sz="2000" dirty="0" smtClean="0">
                <a:solidFill>
                  <a:schemeClr val="tx1"/>
                </a:solidFill>
                <a:latin typeface="Arial Narrow" pitchFamily="34" charset="0"/>
              </a:rPr>
              <a:t>Institute </a:t>
            </a:r>
            <a:r>
              <a:rPr lang="en-GB" sz="2000" dirty="0">
                <a:solidFill>
                  <a:schemeClr val="tx1"/>
                </a:solidFill>
                <a:latin typeface="Arial Narrow" pitchFamily="34" charset="0"/>
              </a:rPr>
              <a:t>for Lung Health</a:t>
            </a:r>
            <a:r>
              <a:rPr lang="en-GB" sz="2000" b="1" dirty="0">
                <a:solidFill>
                  <a:schemeClr val="tx1"/>
                </a:solidFill>
                <a:latin typeface="Arial Narrow" pitchFamily="34" charset="0"/>
              </a:rPr>
              <a:t>, </a:t>
            </a:r>
            <a:r>
              <a:rPr lang="en-GB" sz="2000" dirty="0">
                <a:solidFill>
                  <a:schemeClr val="tx1"/>
                </a:solidFill>
                <a:latin typeface="Arial Narrow" pitchFamily="34" charset="0"/>
              </a:rPr>
              <a:t>Leicester, UK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76" name="Rectangle 28"/>
          <p:cNvSpPr>
            <a:spLocks noChangeArrowheads="1"/>
          </p:cNvSpPr>
          <p:nvPr/>
        </p:nvSpPr>
        <p:spPr bwMode="auto">
          <a:xfrm>
            <a:off x="246063" y="95250"/>
            <a:ext cx="8709025" cy="977900"/>
          </a:xfrm>
          <a:prstGeom prst="rect">
            <a:avLst/>
          </a:prstGeom>
          <a:noFill/>
          <a:ln w="9525">
            <a:noFill/>
            <a:miter lim="800000"/>
            <a:headEnd/>
            <a:tailEnd/>
          </a:ln>
          <a:effectLst/>
        </p:spPr>
        <p:txBody>
          <a:bodyPr anchor="b"/>
          <a:lstStyle/>
          <a:p>
            <a:pPr>
              <a:lnSpc>
                <a:spcPct val="75000"/>
              </a:lnSpc>
              <a:defRPr/>
            </a:pPr>
            <a:r>
              <a:rPr lang="en-GB" sz="4000" b="1" dirty="0">
                <a:solidFill>
                  <a:schemeClr val="tx1"/>
                </a:solidFill>
                <a:effectLst>
                  <a:outerShdw blurRad="38100" dist="38100" dir="2700000" algn="tl">
                    <a:srgbClr val="C0C0C0"/>
                  </a:outerShdw>
                </a:effectLst>
                <a:latin typeface="+mj-lt"/>
              </a:rPr>
              <a:t>Airway geometry: response to </a:t>
            </a:r>
            <a:r>
              <a:rPr lang="en-GB" sz="4000" b="1" dirty="0" err="1">
                <a:solidFill>
                  <a:schemeClr val="tx1"/>
                </a:solidFill>
                <a:effectLst>
                  <a:outerShdw blurRad="38100" dist="38100" dir="2700000" algn="tl">
                    <a:srgbClr val="C0C0C0"/>
                  </a:outerShdw>
                </a:effectLst>
                <a:latin typeface="+mj-lt"/>
              </a:rPr>
              <a:t>mepolizumab</a:t>
            </a:r>
            <a:endParaRPr lang="en-GB" sz="4000" b="1" dirty="0">
              <a:solidFill>
                <a:schemeClr val="tx1"/>
              </a:solidFill>
              <a:effectLst>
                <a:outerShdw blurRad="38100" dist="38100" dir="2700000" algn="tl">
                  <a:srgbClr val="C0C0C0"/>
                </a:outerShdw>
              </a:effectLst>
              <a:latin typeface="+mj-lt"/>
            </a:endParaRPr>
          </a:p>
        </p:txBody>
      </p:sp>
      <p:grpSp>
        <p:nvGrpSpPr>
          <p:cNvPr id="2" name="Group 25"/>
          <p:cNvGrpSpPr/>
          <p:nvPr/>
        </p:nvGrpSpPr>
        <p:grpSpPr>
          <a:xfrm>
            <a:off x="2692089" y="1257300"/>
            <a:ext cx="6313688" cy="5600700"/>
            <a:chOff x="2692089" y="1257300"/>
            <a:chExt cx="6313688" cy="5600700"/>
          </a:xfrm>
        </p:grpSpPr>
        <p:pic>
          <p:nvPicPr>
            <p:cNvPr id="56323" name="Picture 3"/>
            <p:cNvPicPr>
              <a:picLocks noChangeAspect="1" noChangeArrowheads="1"/>
            </p:cNvPicPr>
            <p:nvPr/>
          </p:nvPicPr>
          <p:blipFill>
            <a:blip r:embed="rId3" cstate="print"/>
            <a:srcRect t="3595"/>
            <a:stretch>
              <a:fillRect/>
            </a:stretch>
          </p:blipFill>
          <p:spPr bwMode="auto">
            <a:xfrm>
              <a:off x="5899616" y="4133850"/>
              <a:ext cx="3019425" cy="2724150"/>
            </a:xfrm>
            <a:prstGeom prst="rect">
              <a:avLst/>
            </a:prstGeom>
            <a:noFill/>
            <a:ln w="9525">
              <a:noFill/>
              <a:miter lim="800000"/>
              <a:headEnd/>
              <a:tailEnd/>
            </a:ln>
          </p:spPr>
        </p:pic>
        <p:pic>
          <p:nvPicPr>
            <p:cNvPr id="56324" name="Picture 2"/>
            <p:cNvPicPr>
              <a:picLocks noChangeAspect="1" noChangeArrowheads="1"/>
            </p:cNvPicPr>
            <p:nvPr/>
          </p:nvPicPr>
          <p:blipFill>
            <a:blip r:embed="rId4" cstate="print"/>
            <a:srcRect t="3870" r="7034"/>
            <a:stretch>
              <a:fillRect/>
            </a:stretch>
          </p:blipFill>
          <p:spPr bwMode="auto">
            <a:xfrm>
              <a:off x="5829766" y="1257300"/>
              <a:ext cx="3176011" cy="2921000"/>
            </a:xfrm>
            <a:prstGeom prst="rect">
              <a:avLst/>
            </a:prstGeom>
            <a:noFill/>
            <a:ln w="9525">
              <a:noFill/>
              <a:miter lim="800000"/>
              <a:headEnd/>
              <a:tailEnd/>
            </a:ln>
          </p:spPr>
        </p:pic>
        <p:grpSp>
          <p:nvGrpSpPr>
            <p:cNvPr id="3" name="Group 2"/>
            <p:cNvGrpSpPr>
              <a:grpSpLocks/>
            </p:cNvGrpSpPr>
            <p:nvPr/>
          </p:nvGrpSpPr>
          <p:grpSpPr bwMode="auto">
            <a:xfrm>
              <a:off x="2950851" y="3606800"/>
              <a:ext cx="1028700" cy="1079500"/>
              <a:chOff x="1544" y="2272"/>
              <a:chExt cx="648" cy="680"/>
            </a:xfrm>
          </p:grpSpPr>
          <p:sp>
            <p:nvSpPr>
              <p:cNvPr id="56341" name="Oval 3"/>
              <p:cNvSpPr>
                <a:spLocks noChangeArrowheads="1"/>
              </p:cNvSpPr>
              <p:nvPr/>
            </p:nvSpPr>
            <p:spPr bwMode="auto">
              <a:xfrm>
                <a:off x="1544" y="2272"/>
                <a:ext cx="648" cy="680"/>
              </a:xfrm>
              <a:prstGeom prst="ellipse">
                <a:avLst/>
              </a:prstGeom>
              <a:solidFill>
                <a:schemeClr val="accent1"/>
              </a:solidFill>
              <a:ln w="12700">
                <a:solidFill>
                  <a:schemeClr val="tx2"/>
                </a:solidFill>
                <a:round/>
                <a:headEnd/>
                <a:tailEnd/>
              </a:ln>
            </p:spPr>
            <p:txBody>
              <a:bodyPr wrap="none" anchor="ctr"/>
              <a:lstStyle/>
              <a:p>
                <a:endParaRPr lang="en-US"/>
              </a:p>
            </p:txBody>
          </p:sp>
          <p:sp>
            <p:nvSpPr>
              <p:cNvPr id="56342" name="Oval 4"/>
              <p:cNvSpPr>
                <a:spLocks noChangeArrowheads="1"/>
              </p:cNvSpPr>
              <p:nvPr/>
            </p:nvSpPr>
            <p:spPr bwMode="auto">
              <a:xfrm>
                <a:off x="1664" y="2408"/>
                <a:ext cx="408" cy="400"/>
              </a:xfrm>
              <a:prstGeom prst="ellipse">
                <a:avLst/>
              </a:prstGeom>
              <a:solidFill>
                <a:schemeClr val="bg1"/>
              </a:solidFill>
              <a:ln w="12700">
                <a:solidFill>
                  <a:schemeClr val="tx2"/>
                </a:solidFill>
                <a:round/>
                <a:headEnd/>
                <a:tailEnd/>
              </a:ln>
            </p:spPr>
            <p:txBody>
              <a:bodyPr wrap="none" anchor="ctr"/>
              <a:lstStyle/>
              <a:p>
                <a:endParaRPr lang="en-US"/>
              </a:p>
            </p:txBody>
          </p:sp>
        </p:grpSp>
        <p:sp>
          <p:nvSpPr>
            <p:cNvPr id="56326" name="Line 5"/>
            <p:cNvSpPr>
              <a:spLocks noChangeShapeType="1"/>
            </p:cNvSpPr>
            <p:nvPr/>
          </p:nvSpPr>
          <p:spPr bwMode="auto">
            <a:xfrm flipV="1">
              <a:off x="3992251" y="3289300"/>
              <a:ext cx="469900" cy="355600"/>
            </a:xfrm>
            <a:prstGeom prst="line">
              <a:avLst/>
            </a:prstGeom>
            <a:noFill/>
            <a:ln w="76200" cmpd="tri">
              <a:solidFill>
                <a:schemeClr val="tx2"/>
              </a:solidFill>
              <a:round/>
              <a:headEnd/>
              <a:tailEnd type="triangle" w="med" len="med"/>
            </a:ln>
          </p:spPr>
          <p:txBody>
            <a:bodyPr wrap="none" anchor="ctr"/>
            <a:lstStyle/>
            <a:p>
              <a:endParaRPr lang="en-GB"/>
            </a:p>
          </p:txBody>
        </p:sp>
        <p:sp>
          <p:nvSpPr>
            <p:cNvPr id="56327" name="Line 6"/>
            <p:cNvSpPr>
              <a:spLocks noChangeShapeType="1"/>
            </p:cNvSpPr>
            <p:nvPr/>
          </p:nvSpPr>
          <p:spPr bwMode="auto">
            <a:xfrm>
              <a:off x="4004951" y="4432300"/>
              <a:ext cx="393700" cy="355600"/>
            </a:xfrm>
            <a:prstGeom prst="line">
              <a:avLst/>
            </a:prstGeom>
            <a:noFill/>
            <a:ln w="76200" cmpd="tri">
              <a:solidFill>
                <a:schemeClr val="tx2"/>
              </a:solidFill>
              <a:round/>
              <a:headEnd/>
              <a:tailEnd type="triangle" w="med" len="med"/>
            </a:ln>
          </p:spPr>
          <p:txBody>
            <a:bodyPr wrap="none" anchor="ctr"/>
            <a:lstStyle/>
            <a:p>
              <a:endParaRPr lang="en-GB"/>
            </a:p>
          </p:txBody>
        </p:sp>
        <p:grpSp>
          <p:nvGrpSpPr>
            <p:cNvPr id="4" name="Group 7"/>
            <p:cNvGrpSpPr>
              <a:grpSpLocks/>
            </p:cNvGrpSpPr>
            <p:nvPr/>
          </p:nvGrpSpPr>
          <p:grpSpPr bwMode="auto">
            <a:xfrm>
              <a:off x="4500251" y="4419600"/>
              <a:ext cx="1231900" cy="1270000"/>
              <a:chOff x="4376" y="2872"/>
              <a:chExt cx="648" cy="680"/>
            </a:xfrm>
          </p:grpSpPr>
          <p:sp>
            <p:nvSpPr>
              <p:cNvPr id="56339" name="Oval 8"/>
              <p:cNvSpPr>
                <a:spLocks noChangeArrowheads="1"/>
              </p:cNvSpPr>
              <p:nvPr/>
            </p:nvSpPr>
            <p:spPr bwMode="auto">
              <a:xfrm>
                <a:off x="4376" y="2872"/>
                <a:ext cx="648" cy="680"/>
              </a:xfrm>
              <a:prstGeom prst="ellipse">
                <a:avLst/>
              </a:prstGeom>
              <a:solidFill>
                <a:schemeClr val="accent1"/>
              </a:solidFill>
              <a:ln w="12700">
                <a:solidFill>
                  <a:schemeClr val="tx2"/>
                </a:solidFill>
                <a:round/>
                <a:headEnd/>
                <a:tailEnd/>
              </a:ln>
            </p:spPr>
            <p:txBody>
              <a:bodyPr wrap="none" anchor="ctr"/>
              <a:lstStyle/>
              <a:p>
                <a:endParaRPr lang="en-US"/>
              </a:p>
            </p:txBody>
          </p:sp>
          <p:sp>
            <p:nvSpPr>
              <p:cNvPr id="56340" name="Oval 9"/>
              <p:cNvSpPr>
                <a:spLocks noChangeArrowheads="1"/>
              </p:cNvSpPr>
              <p:nvPr/>
            </p:nvSpPr>
            <p:spPr bwMode="auto">
              <a:xfrm>
                <a:off x="4496" y="3008"/>
                <a:ext cx="408" cy="400"/>
              </a:xfrm>
              <a:prstGeom prst="ellipse">
                <a:avLst/>
              </a:prstGeom>
              <a:solidFill>
                <a:schemeClr val="bg1"/>
              </a:solidFill>
              <a:ln w="12700">
                <a:solidFill>
                  <a:schemeClr val="tx2"/>
                </a:solidFill>
                <a:round/>
                <a:headEnd/>
                <a:tailEnd/>
              </a:ln>
            </p:spPr>
            <p:txBody>
              <a:bodyPr wrap="none" anchor="ctr"/>
              <a:lstStyle/>
              <a:p>
                <a:endParaRPr lang="en-US"/>
              </a:p>
            </p:txBody>
          </p:sp>
        </p:grpSp>
        <p:sp>
          <p:nvSpPr>
            <p:cNvPr id="56329" name="Oval 10"/>
            <p:cNvSpPr>
              <a:spLocks noChangeArrowheads="1"/>
            </p:cNvSpPr>
            <p:nvPr/>
          </p:nvSpPr>
          <p:spPr bwMode="auto">
            <a:xfrm>
              <a:off x="4589151" y="2501900"/>
              <a:ext cx="914400" cy="952500"/>
            </a:xfrm>
            <a:prstGeom prst="ellipse">
              <a:avLst/>
            </a:prstGeom>
            <a:solidFill>
              <a:schemeClr val="accent1"/>
            </a:solidFill>
            <a:ln w="12700">
              <a:solidFill>
                <a:schemeClr val="tx2"/>
              </a:solidFill>
              <a:round/>
              <a:headEnd/>
              <a:tailEnd/>
            </a:ln>
          </p:spPr>
          <p:txBody>
            <a:bodyPr wrap="none" anchor="ctr"/>
            <a:lstStyle/>
            <a:p>
              <a:endParaRPr lang="en-US"/>
            </a:p>
          </p:txBody>
        </p:sp>
        <p:sp>
          <p:nvSpPr>
            <p:cNvPr id="56330" name="Oval 11"/>
            <p:cNvSpPr>
              <a:spLocks noChangeArrowheads="1"/>
            </p:cNvSpPr>
            <p:nvPr/>
          </p:nvSpPr>
          <p:spPr bwMode="auto">
            <a:xfrm>
              <a:off x="4716151" y="2667000"/>
              <a:ext cx="647700" cy="635000"/>
            </a:xfrm>
            <a:prstGeom prst="ellipse">
              <a:avLst/>
            </a:prstGeom>
            <a:solidFill>
              <a:schemeClr val="bg1"/>
            </a:solidFill>
            <a:ln w="12700">
              <a:solidFill>
                <a:schemeClr val="tx2"/>
              </a:solidFill>
              <a:round/>
              <a:headEnd/>
              <a:tailEnd/>
            </a:ln>
          </p:spPr>
          <p:txBody>
            <a:bodyPr wrap="none" anchor="ctr"/>
            <a:lstStyle/>
            <a:p>
              <a:endParaRPr lang="en-US"/>
            </a:p>
          </p:txBody>
        </p:sp>
        <p:sp>
          <p:nvSpPr>
            <p:cNvPr id="18" name="TextBox 17"/>
            <p:cNvSpPr txBox="1"/>
            <p:nvPr/>
          </p:nvSpPr>
          <p:spPr>
            <a:xfrm>
              <a:off x="3388241" y="6224773"/>
              <a:ext cx="2432050" cy="338138"/>
            </a:xfrm>
            <a:prstGeom prst="rect">
              <a:avLst/>
            </a:prstGeom>
            <a:noFill/>
          </p:spPr>
          <p:txBody>
            <a:bodyPr wrap="none">
              <a:spAutoFit/>
            </a:bodyPr>
            <a:lstStyle/>
            <a:p>
              <a:pPr>
                <a:defRPr/>
              </a:pPr>
              <a:r>
                <a:rPr lang="en-GB" sz="1600" b="1" dirty="0" err="1">
                  <a:solidFill>
                    <a:schemeClr val="tx1"/>
                  </a:solidFill>
                  <a:latin typeface="+mj-lt"/>
                </a:rPr>
                <a:t>Haldar</a:t>
              </a:r>
              <a:r>
                <a:rPr lang="en-GB" sz="1600" b="1" dirty="0">
                  <a:solidFill>
                    <a:schemeClr val="tx1"/>
                  </a:solidFill>
                  <a:latin typeface="+mj-lt"/>
                </a:rPr>
                <a:t> </a:t>
              </a:r>
              <a:r>
                <a:rPr lang="en-GB" sz="1600" b="1" i="1" dirty="0">
                  <a:solidFill>
                    <a:schemeClr val="tx1"/>
                  </a:solidFill>
                  <a:latin typeface="+mj-lt"/>
                </a:rPr>
                <a:t>et al </a:t>
              </a:r>
              <a:r>
                <a:rPr lang="en-GB" sz="1600" b="1" dirty="0">
                  <a:solidFill>
                    <a:schemeClr val="tx1"/>
                  </a:solidFill>
                  <a:latin typeface="+mj-lt"/>
                </a:rPr>
                <a:t>NEJM 2009</a:t>
              </a:r>
            </a:p>
          </p:txBody>
        </p:sp>
        <p:sp>
          <p:nvSpPr>
            <p:cNvPr id="56333" name="TextBox 18"/>
            <p:cNvSpPr txBox="1">
              <a:spLocks noChangeArrowheads="1"/>
            </p:cNvSpPr>
            <p:nvPr/>
          </p:nvSpPr>
          <p:spPr bwMode="auto">
            <a:xfrm>
              <a:off x="3403289" y="1814513"/>
              <a:ext cx="1995487" cy="461962"/>
            </a:xfrm>
            <a:prstGeom prst="rect">
              <a:avLst/>
            </a:prstGeom>
            <a:noFill/>
            <a:ln w="9525">
              <a:noFill/>
              <a:miter lim="800000"/>
              <a:headEnd/>
              <a:tailEnd/>
            </a:ln>
          </p:spPr>
          <p:txBody>
            <a:bodyPr wrap="none">
              <a:spAutoFit/>
            </a:bodyPr>
            <a:lstStyle/>
            <a:p>
              <a:r>
                <a:rPr lang="en-GB" b="1">
                  <a:solidFill>
                    <a:schemeClr val="tx1"/>
                  </a:solidFill>
                </a:rPr>
                <a:t>Mepolizumab</a:t>
              </a:r>
            </a:p>
          </p:txBody>
        </p:sp>
        <p:sp>
          <p:nvSpPr>
            <p:cNvPr id="56334" name="TextBox 19"/>
            <p:cNvSpPr txBox="1">
              <a:spLocks noChangeArrowheads="1"/>
            </p:cNvSpPr>
            <p:nvPr/>
          </p:nvSpPr>
          <p:spPr bwMode="auto">
            <a:xfrm>
              <a:off x="3403289" y="5457825"/>
              <a:ext cx="1208087" cy="461963"/>
            </a:xfrm>
            <a:prstGeom prst="rect">
              <a:avLst/>
            </a:prstGeom>
            <a:noFill/>
            <a:ln w="9525">
              <a:noFill/>
              <a:miter lim="800000"/>
              <a:headEnd/>
              <a:tailEnd/>
            </a:ln>
          </p:spPr>
          <p:txBody>
            <a:bodyPr wrap="none">
              <a:spAutoFit/>
            </a:bodyPr>
            <a:lstStyle/>
            <a:p>
              <a:r>
                <a:rPr lang="en-GB" b="1">
                  <a:solidFill>
                    <a:schemeClr val="tx1"/>
                  </a:solidFill>
                </a:rPr>
                <a:t>Placebo</a:t>
              </a:r>
            </a:p>
          </p:txBody>
        </p:sp>
        <p:sp>
          <p:nvSpPr>
            <p:cNvPr id="56335" name="TextBox 20"/>
            <p:cNvSpPr txBox="1">
              <a:spLocks noChangeArrowheads="1"/>
            </p:cNvSpPr>
            <p:nvPr/>
          </p:nvSpPr>
          <p:spPr bwMode="auto">
            <a:xfrm>
              <a:off x="2692089" y="3222625"/>
              <a:ext cx="1277937" cy="461963"/>
            </a:xfrm>
            <a:prstGeom prst="rect">
              <a:avLst/>
            </a:prstGeom>
            <a:noFill/>
            <a:ln w="9525">
              <a:noFill/>
              <a:miter lim="800000"/>
              <a:headEnd/>
              <a:tailEnd/>
            </a:ln>
          </p:spPr>
          <p:txBody>
            <a:bodyPr wrap="none">
              <a:spAutoFit/>
            </a:bodyPr>
            <a:lstStyle/>
            <a:p>
              <a:r>
                <a:rPr lang="en-GB" b="1">
                  <a:solidFill>
                    <a:schemeClr val="tx1"/>
                  </a:solidFill>
                </a:rPr>
                <a:t>Baseline</a:t>
              </a:r>
            </a:p>
          </p:txBody>
        </p:sp>
      </p:grpSp>
      <p:grpSp>
        <p:nvGrpSpPr>
          <p:cNvPr id="5" name="Group 24"/>
          <p:cNvGrpSpPr/>
          <p:nvPr/>
        </p:nvGrpSpPr>
        <p:grpSpPr>
          <a:xfrm>
            <a:off x="0" y="2015646"/>
            <a:ext cx="2743200" cy="4025087"/>
            <a:chOff x="0" y="2015646"/>
            <a:chExt cx="2743200" cy="4025087"/>
          </a:xfrm>
        </p:grpSpPr>
        <p:pic>
          <p:nvPicPr>
            <p:cNvPr id="23" name="Picture 79" descr="figure 2a-c"/>
            <p:cNvPicPr>
              <a:picLocks noChangeAspect="1" noChangeArrowheads="1"/>
            </p:cNvPicPr>
            <p:nvPr/>
          </p:nvPicPr>
          <p:blipFill>
            <a:blip r:embed="rId5" cstate="print"/>
            <a:srcRect l="20978" r="8942" b="31604"/>
            <a:stretch>
              <a:fillRect/>
            </a:stretch>
          </p:blipFill>
          <p:spPr bwMode="auto">
            <a:xfrm>
              <a:off x="0" y="2015646"/>
              <a:ext cx="2743200" cy="3801399"/>
            </a:xfrm>
            <a:prstGeom prst="rect">
              <a:avLst/>
            </a:prstGeom>
            <a:noFill/>
            <a:ln w="9525">
              <a:noFill/>
              <a:miter lim="800000"/>
              <a:headEnd/>
              <a:tailEnd/>
            </a:ln>
          </p:spPr>
        </p:pic>
        <p:sp>
          <p:nvSpPr>
            <p:cNvPr id="24" name="Text Box 87"/>
            <p:cNvSpPr txBox="1">
              <a:spLocks noChangeArrowheads="1"/>
            </p:cNvSpPr>
            <p:nvPr/>
          </p:nvSpPr>
          <p:spPr bwMode="auto">
            <a:xfrm>
              <a:off x="0" y="5702595"/>
              <a:ext cx="2722562" cy="338138"/>
            </a:xfrm>
            <a:prstGeom prst="rect">
              <a:avLst/>
            </a:prstGeom>
            <a:noFill/>
            <a:ln w="76200" cmpd="tri">
              <a:noFill/>
              <a:miter lim="800000"/>
              <a:headEnd/>
              <a:tailEnd/>
            </a:ln>
          </p:spPr>
          <p:txBody>
            <a:bodyPr wrap="none">
              <a:spAutoFit/>
            </a:bodyPr>
            <a:lstStyle/>
            <a:p>
              <a:pPr>
                <a:defRPr/>
              </a:pPr>
              <a:r>
                <a:rPr lang="en-GB" sz="1600" b="1" dirty="0" err="1">
                  <a:solidFill>
                    <a:schemeClr val="tx1"/>
                  </a:solidFill>
                  <a:latin typeface="+mj-lt"/>
                </a:rPr>
                <a:t>Siddiqui</a:t>
              </a:r>
              <a:r>
                <a:rPr lang="en-GB" sz="1600" b="1" dirty="0">
                  <a:solidFill>
                    <a:schemeClr val="tx1"/>
                  </a:solidFill>
                  <a:latin typeface="+mj-lt"/>
                </a:rPr>
                <a:t> </a:t>
              </a:r>
              <a:r>
                <a:rPr lang="en-GB" sz="1600" b="1" i="1" dirty="0">
                  <a:solidFill>
                    <a:schemeClr val="tx1"/>
                  </a:solidFill>
                  <a:latin typeface="+mj-lt"/>
                </a:rPr>
                <a:t>et al</a:t>
              </a:r>
              <a:r>
                <a:rPr lang="en-GB" sz="1600" b="1" dirty="0">
                  <a:solidFill>
                    <a:schemeClr val="tx1"/>
                  </a:solidFill>
                  <a:latin typeface="+mj-lt"/>
                </a:rPr>
                <a:t> Allergy 2009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49250" y="1840600"/>
            <a:ext cx="8261350" cy="2298700"/>
          </a:xfrm>
        </p:spPr>
        <p:txBody>
          <a:bodyPr/>
          <a:lstStyle/>
          <a:p>
            <a:pPr eaLnBrk="1" hangingPunct="1"/>
            <a:r>
              <a:rPr lang="en-GB" sz="6000" b="1" dirty="0" smtClean="0">
                <a:effectLst>
                  <a:outerShdw blurRad="38100" dist="38100" dir="2700000" algn="tl">
                    <a:srgbClr val="000000">
                      <a:alpha val="43137"/>
                    </a:srgbClr>
                  </a:outerShdw>
                </a:effectLst>
              </a:rPr>
              <a:t>At Exacerbations:</a:t>
            </a:r>
            <a:br>
              <a:rPr lang="en-GB" sz="6000" b="1" dirty="0" smtClean="0">
                <a:effectLst>
                  <a:outerShdw blurRad="38100" dist="38100" dir="2700000" algn="tl">
                    <a:srgbClr val="000000">
                      <a:alpha val="43137"/>
                    </a:srgbClr>
                  </a:outerShdw>
                </a:effectLst>
              </a:rPr>
            </a:br>
            <a:r>
              <a:rPr lang="en-GB" sz="5100" b="1" dirty="0" smtClean="0">
                <a:effectLst>
                  <a:outerShdw blurRad="38100" dist="38100" dir="2700000" algn="tl">
                    <a:srgbClr val="000000">
                      <a:alpha val="43137"/>
                    </a:srgbClr>
                  </a:outerShdw>
                </a:effectLst>
              </a:rPr>
              <a:t/>
            </a:r>
            <a:br>
              <a:rPr lang="en-GB" sz="5100" b="1" dirty="0" smtClean="0">
                <a:effectLst>
                  <a:outerShdw blurRad="38100" dist="38100" dir="2700000" algn="tl">
                    <a:srgbClr val="000000">
                      <a:alpha val="43137"/>
                    </a:srgbClr>
                  </a:outerShdw>
                </a:effectLst>
              </a:rPr>
            </a:br>
            <a:r>
              <a:rPr lang="en-GB" sz="5100" b="1" dirty="0" smtClean="0">
                <a:effectLst>
                  <a:outerShdw blurRad="38100" dist="38100" dir="2700000" algn="tl">
                    <a:srgbClr val="000000">
                      <a:alpha val="43137"/>
                    </a:srgbClr>
                  </a:outerShdw>
                </a:effectLst>
              </a:rPr>
              <a:t>Are there biological clusters?</a:t>
            </a:r>
            <a:endParaRPr lang="en-GB" sz="4000" b="1" dirty="0" smtClean="0">
              <a:effectLst>
                <a:outerShdw blurRad="38100" dist="38100" dir="2700000" algn="tl">
                  <a:srgbClr val="000000">
                    <a:alpha val="43137"/>
                  </a:srgbClr>
                </a:outerShdw>
              </a:effectLst>
            </a:endParaRPr>
          </a:p>
        </p:txBody>
      </p:sp>
      <p:cxnSp>
        <p:nvCxnSpPr>
          <p:cNvPr id="3" name="Straight Connector 2"/>
          <p:cNvCxnSpPr/>
          <p:nvPr/>
        </p:nvCxnSpPr>
        <p:spPr>
          <a:xfrm flipV="1">
            <a:off x="1254642" y="2647486"/>
            <a:ext cx="648586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2178050" y="171450"/>
            <a:ext cx="4591050" cy="977900"/>
          </a:xfrm>
        </p:spPr>
        <p:txBody>
          <a:bodyPr/>
          <a:lstStyle/>
          <a:p>
            <a:pPr>
              <a:defRPr/>
            </a:pPr>
            <a:r>
              <a:rPr lang="en-GB" sz="4800" dirty="0" smtClean="0">
                <a:solidFill>
                  <a:schemeClr val="tx1"/>
                </a:solidFill>
              </a:rPr>
              <a:t>Study Outline</a:t>
            </a:r>
          </a:p>
        </p:txBody>
      </p:sp>
      <p:pic>
        <p:nvPicPr>
          <p:cNvPr id="18435" name="Content Placeholder 3"/>
          <p:cNvPicPr>
            <a:picLocks noGrp="1"/>
          </p:cNvPicPr>
          <p:nvPr>
            <p:ph idx="1"/>
          </p:nvPr>
        </p:nvPicPr>
        <p:blipFill>
          <a:blip r:embed="rId3" cstate="print"/>
          <a:stretch>
            <a:fillRect/>
          </a:stretch>
        </p:blipFill>
        <p:spPr>
          <a:xfrm>
            <a:off x="341194" y="1310185"/>
            <a:ext cx="8461612" cy="5547816"/>
          </a:xfrm>
        </p:spPr>
      </p:pic>
      <p:sp>
        <p:nvSpPr>
          <p:cNvPr id="6" name="TextBox 5"/>
          <p:cNvSpPr txBox="1"/>
          <p:nvPr/>
        </p:nvSpPr>
        <p:spPr>
          <a:xfrm>
            <a:off x="4995077" y="6457890"/>
            <a:ext cx="3515899" cy="400110"/>
          </a:xfrm>
          <a:prstGeom prst="rect">
            <a:avLst/>
          </a:prstGeom>
          <a:noFill/>
        </p:spPr>
        <p:txBody>
          <a:bodyPr wrap="none" rtlCol="0">
            <a:spAutoFit/>
          </a:bodyPr>
          <a:lstStyle/>
          <a:p>
            <a:r>
              <a:rPr lang="en-GB" sz="2000" dirty="0" err="1" smtClean="0">
                <a:solidFill>
                  <a:schemeClr val="tx1"/>
                </a:solidFill>
                <a:latin typeface="+mj-lt"/>
              </a:rPr>
              <a:t>Bafadhel</a:t>
            </a:r>
            <a:r>
              <a:rPr lang="en-GB" sz="2000" dirty="0" smtClean="0">
                <a:solidFill>
                  <a:schemeClr val="tx1"/>
                </a:solidFill>
                <a:latin typeface="+mj-lt"/>
              </a:rPr>
              <a:t> </a:t>
            </a:r>
            <a:r>
              <a:rPr lang="en-GB" sz="2000" i="1" dirty="0" smtClean="0">
                <a:solidFill>
                  <a:schemeClr val="tx1"/>
                </a:solidFill>
                <a:latin typeface="+mj-lt"/>
              </a:rPr>
              <a:t>et al </a:t>
            </a:r>
            <a:r>
              <a:rPr lang="en-GB" sz="2000" dirty="0" smtClean="0">
                <a:solidFill>
                  <a:schemeClr val="tx1"/>
                </a:solidFill>
                <a:latin typeface="+mj-lt"/>
              </a:rPr>
              <a:t>AJRCCM 2011</a:t>
            </a:r>
            <a:endParaRPr lang="en-GB" sz="2000" dirty="0">
              <a:solidFill>
                <a:schemeClr val="tx1"/>
              </a:solidFill>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r="3623"/>
          <a:stretch>
            <a:fillRect/>
          </a:stretch>
        </p:blipFill>
        <p:spPr bwMode="auto">
          <a:xfrm>
            <a:off x="3814312" y="1284813"/>
            <a:ext cx="5329688" cy="5429250"/>
          </a:xfrm>
          <a:prstGeom prst="rect">
            <a:avLst/>
          </a:prstGeom>
          <a:noFill/>
          <a:ln w="9525">
            <a:noFill/>
            <a:miter lim="800000"/>
            <a:headEnd/>
            <a:tailEnd/>
          </a:ln>
        </p:spPr>
      </p:pic>
      <p:sp>
        <p:nvSpPr>
          <p:cNvPr id="2" name="Title 1"/>
          <p:cNvSpPr>
            <a:spLocks noGrp="1"/>
          </p:cNvSpPr>
          <p:nvPr>
            <p:ph type="title"/>
          </p:nvPr>
        </p:nvSpPr>
        <p:spPr>
          <a:xfrm>
            <a:off x="0" y="173038"/>
            <a:ext cx="9559636" cy="977900"/>
          </a:xfrm>
        </p:spPr>
        <p:txBody>
          <a:bodyPr/>
          <a:lstStyle/>
          <a:p>
            <a:pPr algn="ctr">
              <a:defRPr/>
            </a:pPr>
            <a:r>
              <a:rPr lang="en-GB" sz="4400" dirty="0" smtClean="0">
                <a:solidFill>
                  <a:schemeClr val="tx1"/>
                </a:solidFill>
              </a:rPr>
              <a:t>Biological Clustering COPD Exacerbations</a:t>
            </a:r>
            <a:endParaRPr lang="en-GB" sz="4400" dirty="0">
              <a:solidFill>
                <a:schemeClr val="tx1"/>
              </a:solidFill>
            </a:endParaRPr>
          </a:p>
        </p:txBody>
      </p:sp>
      <p:graphicFrame>
        <p:nvGraphicFramePr>
          <p:cNvPr id="10" name="Table 9"/>
          <p:cNvGraphicFramePr>
            <a:graphicFrameLocks noGrp="1"/>
          </p:cNvGraphicFramePr>
          <p:nvPr/>
        </p:nvGraphicFramePr>
        <p:xfrm>
          <a:off x="145538" y="1374383"/>
          <a:ext cx="3972882" cy="5349240"/>
        </p:xfrm>
        <a:graphic>
          <a:graphicData uri="http://schemas.openxmlformats.org/drawingml/2006/table">
            <a:tbl>
              <a:tblPr>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effectLst>
                  <a:outerShdw blurRad="40000" dist="20000" dir="5400000" rotWithShape="0">
                    <a:srgbClr val="000000">
                      <a:alpha val="38000"/>
                    </a:srgbClr>
                  </a:outerShdw>
                </a:effectLst>
              </a:tblPr>
              <a:tblGrid>
                <a:gridCol w="1399938"/>
                <a:gridCol w="773569"/>
                <a:gridCol w="808837"/>
                <a:gridCol w="990538"/>
              </a:tblGrid>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endParaRPr lang="en-GB" sz="1800" dirty="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gridSpan="3">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b="1" dirty="0"/>
                        <a:t>Factor</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endParaRPr lang="en-GB" sz="1800" dirty="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1</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dirty="0"/>
                        <a:t>2</a:t>
                      </a:r>
                      <a:endParaRPr lang="en-GB" sz="1800"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50000"/>
                        </a:lnSpc>
                        <a:spcAft>
                          <a:spcPts val="0"/>
                        </a:spcAft>
                        <a:tabLst>
                          <a:tab pos="225425" algn="l"/>
                          <a:tab pos="335915" algn="ctr"/>
                        </a:tabLst>
                      </a:pPr>
                      <a:r>
                        <a:rPr lang="en-GB" sz="1800"/>
                        <a:t>		3</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TNF α</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0.80</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-0.36</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TNF R1</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dirty="0"/>
                        <a:t>0.88</a:t>
                      </a:r>
                      <a:endParaRPr lang="en-GB" sz="1800"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a:t>TNF R2</a:t>
                      </a:r>
                      <a:endParaRPr lang="en-GB" sz="1800" b="1">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b="1" dirty="0"/>
                        <a:t>0.93</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dirty="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CCL13</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0.82</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dirty="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CCL17</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b="1" dirty="0"/>
                        <a:t>0.90</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CXCL10</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0.92</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CXCL11</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b="1" dirty="0"/>
                        <a:t>0.93</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IL 1β</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0.89</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-0.36</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IL 5</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0.76</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IL 6R</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0.89</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r h="213895">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en-GB" sz="1800" b="1" dirty="0"/>
                        <a:t>IL 8</a:t>
                      </a:r>
                      <a:endParaRPr lang="en-GB" sz="1800" b="1" dirty="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r>
                        <a:rPr lang="en-GB" sz="1800"/>
                        <a:t>0.83</a:t>
                      </a:r>
                      <a:endParaRPr lang="en-GB" sz="1800">
                        <a:solidFill>
                          <a:schemeClr val="tx1"/>
                        </a:solidFill>
                        <a:latin typeface="Calibri"/>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50000"/>
                        </a:lnSpc>
                        <a:spcAft>
                          <a:spcPts val="0"/>
                        </a:spcAft>
                      </a:pPr>
                      <a:endParaRPr lang="en-GB" sz="1800" dirty="0">
                        <a:solidFill>
                          <a:schemeClr val="tx1"/>
                        </a:solidFill>
                        <a:latin typeface="Times New Roman"/>
                        <a:ea typeface="Calibri"/>
                        <a:cs typeface="Times New Roman"/>
                      </a:endParaRPr>
                    </a:p>
                  </a:txBody>
                  <a:tcPr marL="58335" marR="58335" marT="0" marB="0">
                    <a:lnL w="9525" cap="flat" cmpd="sng" algn="ctr">
                      <a:solidFill>
                        <a:srgbClr val="9BBB59">
                          <a:shade val="95000"/>
                          <a:satMod val="105000"/>
                        </a:srgbClr>
                      </a:solidFill>
                      <a:prstDash val="solid"/>
                    </a:lnL>
                    <a:lnR w="9525" cap="flat" cmpd="sng" algn="ctr">
                      <a:solidFill>
                        <a:srgbClr val="9BBB59">
                          <a:shade val="95000"/>
                          <a:satMod val="105000"/>
                        </a:srgbClr>
                      </a:solidFill>
                      <a:prstDash val="solid"/>
                    </a:lnR>
                    <a:lnT w="9525" cap="flat" cmpd="sng" algn="ctr">
                      <a:solidFill>
                        <a:srgbClr val="9BBB59">
                          <a:shade val="95000"/>
                          <a:satMod val="105000"/>
                        </a:srgbClr>
                      </a:solidFill>
                      <a:prstDash val="solid"/>
                    </a:lnT>
                    <a:lnB w="9525" cap="flat" cmpd="sng" algn="ctr">
                      <a:solidFill>
                        <a:srgbClr val="9BBB59">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11" name="Oval 10"/>
          <p:cNvSpPr/>
          <p:nvPr/>
        </p:nvSpPr>
        <p:spPr>
          <a:xfrm>
            <a:off x="1645920" y="3008553"/>
            <a:ext cx="783771" cy="52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451470" y="3814103"/>
            <a:ext cx="783771" cy="52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3335398" y="4632716"/>
            <a:ext cx="783771" cy="522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99549" y="6457890"/>
            <a:ext cx="3515899" cy="400110"/>
          </a:xfrm>
          <a:prstGeom prst="rect">
            <a:avLst/>
          </a:prstGeom>
          <a:noFill/>
        </p:spPr>
        <p:txBody>
          <a:bodyPr wrap="none" rtlCol="0">
            <a:spAutoFit/>
          </a:bodyPr>
          <a:lstStyle/>
          <a:p>
            <a:r>
              <a:rPr lang="en-GB" sz="2000" dirty="0" err="1" smtClean="0">
                <a:solidFill>
                  <a:schemeClr val="tx1"/>
                </a:solidFill>
                <a:latin typeface="+mj-lt"/>
              </a:rPr>
              <a:t>Bafadhel</a:t>
            </a:r>
            <a:r>
              <a:rPr lang="en-GB" sz="2000" dirty="0" smtClean="0">
                <a:solidFill>
                  <a:schemeClr val="tx1"/>
                </a:solidFill>
                <a:latin typeface="+mj-lt"/>
              </a:rPr>
              <a:t> </a:t>
            </a:r>
            <a:r>
              <a:rPr lang="en-GB" sz="2000" i="1" dirty="0" smtClean="0">
                <a:solidFill>
                  <a:schemeClr val="tx1"/>
                </a:solidFill>
                <a:latin typeface="+mj-lt"/>
              </a:rPr>
              <a:t>et al </a:t>
            </a:r>
            <a:r>
              <a:rPr lang="en-GB" sz="2000" dirty="0" smtClean="0">
                <a:solidFill>
                  <a:schemeClr val="tx1"/>
                </a:solidFill>
                <a:latin typeface="+mj-lt"/>
              </a:rPr>
              <a:t>AJRCCM 2011</a:t>
            </a:r>
            <a:endParaRPr lang="en-GB" sz="2000" dirty="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l="2597" b="5031"/>
          <a:stretch>
            <a:fillRect/>
          </a:stretch>
        </p:blipFill>
        <p:spPr bwMode="auto">
          <a:xfrm>
            <a:off x="1310185" y="1296538"/>
            <a:ext cx="7165076" cy="5281683"/>
          </a:xfrm>
          <a:prstGeom prst="rect">
            <a:avLst/>
          </a:prstGeom>
          <a:noFill/>
        </p:spPr>
      </p:pic>
      <p:sp>
        <p:nvSpPr>
          <p:cNvPr id="2" name="Title 1"/>
          <p:cNvSpPr>
            <a:spLocks noGrp="1"/>
          </p:cNvSpPr>
          <p:nvPr>
            <p:ph type="title"/>
          </p:nvPr>
        </p:nvSpPr>
        <p:spPr/>
        <p:txBody>
          <a:bodyPr/>
          <a:lstStyle/>
          <a:p>
            <a:pPr>
              <a:defRPr/>
            </a:pPr>
            <a:r>
              <a:rPr lang="en-GB" sz="4800" dirty="0" smtClean="0">
                <a:solidFill>
                  <a:schemeClr val="tx1"/>
                </a:solidFill>
              </a:rPr>
              <a:t>Bacterial Exacerbation</a:t>
            </a:r>
            <a:endParaRPr lang="en-GB" sz="4800" dirty="0">
              <a:solidFill>
                <a:schemeClr val="tx1"/>
              </a:solidFill>
            </a:endParaRPr>
          </a:p>
        </p:txBody>
      </p:sp>
      <p:sp>
        <p:nvSpPr>
          <p:cNvPr id="43012" name="TextBox 6"/>
          <p:cNvSpPr txBox="1">
            <a:spLocks noChangeArrowheads="1"/>
          </p:cNvSpPr>
          <p:nvPr/>
        </p:nvSpPr>
        <p:spPr bwMode="auto">
          <a:xfrm>
            <a:off x="4243388" y="3448050"/>
            <a:ext cx="2355132" cy="1200329"/>
          </a:xfrm>
          <a:prstGeom prst="rect">
            <a:avLst/>
          </a:prstGeom>
          <a:noFill/>
          <a:ln w="9525">
            <a:noFill/>
            <a:miter lim="800000"/>
            <a:headEnd/>
            <a:tailEnd/>
          </a:ln>
        </p:spPr>
        <p:txBody>
          <a:bodyPr wrap="none">
            <a:spAutoFit/>
          </a:bodyPr>
          <a:lstStyle/>
          <a:p>
            <a:r>
              <a:rPr lang="en-GB" b="1" dirty="0">
                <a:solidFill>
                  <a:srgbClr val="FF3300"/>
                </a:solidFill>
              </a:rPr>
              <a:t>IL1</a:t>
            </a:r>
            <a:r>
              <a:rPr lang="el-GR" b="1" dirty="0">
                <a:solidFill>
                  <a:srgbClr val="FF3300"/>
                </a:solidFill>
              </a:rPr>
              <a:t>β</a:t>
            </a:r>
            <a:r>
              <a:rPr lang="en-GB" b="1" dirty="0">
                <a:solidFill>
                  <a:srgbClr val="FF3300"/>
                </a:solidFill>
              </a:rPr>
              <a:t> 125pg/ml </a:t>
            </a:r>
            <a:r>
              <a:rPr lang="en-GB" dirty="0">
                <a:solidFill>
                  <a:srgbClr val="FF3300"/>
                </a:solidFill>
              </a:rPr>
              <a:t>: </a:t>
            </a:r>
          </a:p>
          <a:p>
            <a:r>
              <a:rPr lang="en-GB" dirty="0">
                <a:solidFill>
                  <a:srgbClr val="FF3300"/>
                </a:solidFill>
              </a:rPr>
              <a:t>90% sensitive</a:t>
            </a:r>
          </a:p>
          <a:p>
            <a:r>
              <a:rPr lang="en-GB" dirty="0">
                <a:solidFill>
                  <a:srgbClr val="FF3300"/>
                </a:solidFill>
              </a:rPr>
              <a:t>80% </a:t>
            </a:r>
            <a:r>
              <a:rPr lang="en-GB" dirty="0" smtClean="0">
                <a:solidFill>
                  <a:srgbClr val="FF3300"/>
                </a:solidFill>
              </a:rPr>
              <a:t>specific</a:t>
            </a:r>
            <a:endParaRPr lang="en-GB" dirty="0">
              <a:solidFill>
                <a:srgbClr val="FF3300"/>
              </a:solidFill>
            </a:endParaRPr>
          </a:p>
        </p:txBody>
      </p:sp>
      <p:sp>
        <p:nvSpPr>
          <p:cNvPr id="43013" name="TextBox 4"/>
          <p:cNvSpPr txBox="1">
            <a:spLocks noChangeArrowheads="1"/>
          </p:cNvSpPr>
          <p:nvPr/>
        </p:nvSpPr>
        <p:spPr bwMode="auto">
          <a:xfrm>
            <a:off x="4816475" y="3073400"/>
            <a:ext cx="1566863" cy="461963"/>
          </a:xfrm>
          <a:prstGeom prst="rect">
            <a:avLst/>
          </a:prstGeom>
          <a:noFill/>
          <a:ln w="9525">
            <a:noFill/>
            <a:miter lim="800000"/>
            <a:headEnd/>
            <a:tailEnd/>
          </a:ln>
        </p:spPr>
        <p:txBody>
          <a:bodyPr wrap="none">
            <a:spAutoFit/>
          </a:bodyPr>
          <a:lstStyle/>
          <a:p>
            <a:r>
              <a:rPr lang="en-GB" b="1" dirty="0">
                <a:solidFill>
                  <a:srgbClr val="FF0000"/>
                </a:solidFill>
              </a:rPr>
              <a:t>AUC=0.89</a:t>
            </a:r>
          </a:p>
        </p:txBody>
      </p:sp>
      <p:sp>
        <p:nvSpPr>
          <p:cNvPr id="7" name="TextBox 6"/>
          <p:cNvSpPr txBox="1"/>
          <p:nvPr/>
        </p:nvSpPr>
        <p:spPr>
          <a:xfrm>
            <a:off x="3145056" y="4797756"/>
            <a:ext cx="3397084" cy="1200329"/>
          </a:xfrm>
          <a:prstGeom prst="rect">
            <a:avLst/>
          </a:prstGeom>
          <a:noFill/>
        </p:spPr>
        <p:txBody>
          <a:bodyPr wrap="none" rtlCol="0">
            <a:spAutoFit/>
          </a:bodyPr>
          <a:lstStyle/>
          <a:p>
            <a:r>
              <a:rPr lang="en-GB" b="1" dirty="0" smtClean="0">
                <a:solidFill>
                  <a:schemeClr val="tx1"/>
                </a:solidFill>
              </a:rPr>
              <a:t>Bacterial exacerbation </a:t>
            </a:r>
          </a:p>
          <a:p>
            <a:r>
              <a:rPr lang="en-GB" b="1" dirty="0" smtClean="0">
                <a:solidFill>
                  <a:schemeClr val="tx1"/>
                </a:solidFill>
              </a:rPr>
              <a:t>if bacteria in stable state</a:t>
            </a:r>
          </a:p>
          <a:p>
            <a:r>
              <a:rPr lang="en-GB" b="1" dirty="0" smtClean="0">
                <a:solidFill>
                  <a:schemeClr val="tx1"/>
                </a:solidFill>
              </a:rPr>
              <a:t>OR 4.9 (2.4 to 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1146413" y="1419367"/>
            <a:ext cx="7451678" cy="4926842"/>
          </a:xfrm>
          <a:prstGeom prst="rect">
            <a:avLst/>
          </a:prstGeom>
          <a:noFill/>
        </p:spPr>
      </p:pic>
      <p:sp>
        <p:nvSpPr>
          <p:cNvPr id="57347" name="Rectangle 3"/>
          <p:cNvSpPr>
            <a:spLocks noChangeArrowheads="1"/>
          </p:cNvSpPr>
          <p:nvPr/>
        </p:nvSpPr>
        <p:spPr bwMode="auto">
          <a:xfrm>
            <a:off x="230188" y="304800"/>
            <a:ext cx="8913812" cy="708025"/>
          </a:xfrm>
          <a:prstGeom prst="rect">
            <a:avLst/>
          </a:prstGeom>
          <a:noFill/>
          <a:ln w="9525">
            <a:noFill/>
            <a:miter lim="800000"/>
            <a:headEnd/>
            <a:tailEnd/>
          </a:ln>
        </p:spPr>
        <p:txBody>
          <a:bodyPr>
            <a:spAutoFit/>
          </a:bodyPr>
          <a:lstStyle/>
          <a:p>
            <a:pPr>
              <a:spcBef>
                <a:spcPct val="50000"/>
              </a:spcBef>
              <a:defRPr/>
            </a:pPr>
            <a:r>
              <a:rPr lang="en-GB" sz="4000" b="1" dirty="0">
                <a:solidFill>
                  <a:schemeClr val="tx1"/>
                </a:solidFill>
                <a:effectLst>
                  <a:outerShdw blurRad="38100" dist="38100" dir="2700000" algn="tl">
                    <a:srgbClr val="000000">
                      <a:alpha val="43137"/>
                    </a:srgbClr>
                  </a:outerShdw>
                </a:effectLst>
                <a:latin typeface="+mj-lt"/>
              </a:rPr>
              <a:t>Predictors for Sputum </a:t>
            </a:r>
            <a:r>
              <a:rPr lang="en-GB" sz="4000" b="1" dirty="0" err="1">
                <a:solidFill>
                  <a:schemeClr val="tx1"/>
                </a:solidFill>
                <a:effectLst>
                  <a:outerShdw blurRad="38100" dist="38100" dir="2700000" algn="tl">
                    <a:srgbClr val="000000">
                      <a:alpha val="43137"/>
                    </a:srgbClr>
                  </a:outerShdw>
                </a:effectLst>
                <a:latin typeface="+mj-lt"/>
              </a:rPr>
              <a:t>Eosinophilia</a:t>
            </a:r>
            <a:endParaRPr lang="en-GB" sz="4000" b="1" dirty="0">
              <a:solidFill>
                <a:schemeClr val="tx1"/>
              </a:solidFill>
              <a:effectLst>
                <a:outerShdw blurRad="38100" dist="38100" dir="2700000" algn="tl">
                  <a:srgbClr val="000000">
                    <a:alpha val="43137"/>
                  </a:srgbClr>
                </a:outerShdw>
              </a:effectLst>
              <a:latin typeface="+mj-lt"/>
            </a:endParaRPr>
          </a:p>
        </p:txBody>
      </p:sp>
      <p:sp>
        <p:nvSpPr>
          <p:cNvPr id="47109" name="TextBox 5"/>
          <p:cNvSpPr txBox="1">
            <a:spLocks noChangeArrowheads="1"/>
          </p:cNvSpPr>
          <p:nvPr/>
        </p:nvSpPr>
        <p:spPr bwMode="auto">
          <a:xfrm>
            <a:off x="4305300" y="2982913"/>
            <a:ext cx="2743200" cy="1570037"/>
          </a:xfrm>
          <a:prstGeom prst="rect">
            <a:avLst/>
          </a:prstGeom>
          <a:noFill/>
          <a:ln w="9525">
            <a:noFill/>
            <a:miter lim="800000"/>
            <a:headEnd/>
            <a:tailEnd/>
          </a:ln>
        </p:spPr>
        <p:txBody>
          <a:bodyPr>
            <a:spAutoFit/>
          </a:bodyPr>
          <a:lstStyle/>
          <a:p>
            <a:r>
              <a:rPr lang="en-GB" b="1" dirty="0">
                <a:solidFill>
                  <a:srgbClr val="FF3300"/>
                </a:solidFill>
              </a:rPr>
              <a:t>AUC = 0.85</a:t>
            </a:r>
          </a:p>
          <a:p>
            <a:r>
              <a:rPr lang="en-GB" b="1" dirty="0">
                <a:solidFill>
                  <a:srgbClr val="FF3300"/>
                </a:solidFill>
              </a:rPr>
              <a:t>2% cut off 90% sensitivity, 60% specificity</a:t>
            </a:r>
          </a:p>
        </p:txBody>
      </p:sp>
      <p:sp>
        <p:nvSpPr>
          <p:cNvPr id="7" name="TextBox 6"/>
          <p:cNvSpPr txBox="1"/>
          <p:nvPr/>
        </p:nvSpPr>
        <p:spPr>
          <a:xfrm>
            <a:off x="2840256" y="4556456"/>
            <a:ext cx="3876381" cy="1200329"/>
          </a:xfrm>
          <a:prstGeom prst="rect">
            <a:avLst/>
          </a:prstGeom>
          <a:noFill/>
        </p:spPr>
        <p:txBody>
          <a:bodyPr wrap="none" rtlCol="0">
            <a:spAutoFit/>
          </a:bodyPr>
          <a:lstStyle/>
          <a:p>
            <a:r>
              <a:rPr lang="en-GB" b="1" dirty="0" err="1" smtClean="0">
                <a:solidFill>
                  <a:schemeClr val="tx1"/>
                </a:solidFill>
              </a:rPr>
              <a:t>Eosinophilic</a:t>
            </a:r>
            <a:r>
              <a:rPr lang="en-GB" b="1" dirty="0" smtClean="0">
                <a:solidFill>
                  <a:schemeClr val="tx1"/>
                </a:solidFill>
              </a:rPr>
              <a:t> exacerbation</a:t>
            </a:r>
          </a:p>
          <a:p>
            <a:r>
              <a:rPr lang="en-GB" b="1" dirty="0" smtClean="0">
                <a:solidFill>
                  <a:schemeClr val="tx1"/>
                </a:solidFill>
              </a:rPr>
              <a:t>if </a:t>
            </a:r>
            <a:r>
              <a:rPr lang="en-GB" b="1" dirty="0" err="1" smtClean="0">
                <a:solidFill>
                  <a:schemeClr val="tx1"/>
                </a:solidFill>
              </a:rPr>
              <a:t>eosinophilic</a:t>
            </a:r>
            <a:r>
              <a:rPr lang="en-GB" b="1" dirty="0" smtClean="0">
                <a:solidFill>
                  <a:schemeClr val="tx1"/>
                </a:solidFill>
              </a:rPr>
              <a:t> in stable state</a:t>
            </a:r>
          </a:p>
          <a:p>
            <a:r>
              <a:rPr lang="en-GB" b="1" dirty="0" smtClean="0">
                <a:solidFill>
                  <a:schemeClr val="tx1"/>
                </a:solidFill>
              </a:rPr>
              <a:t>OR 2.7 (1.3 to 5.7)</a:t>
            </a:r>
            <a:endParaRPr lang="en-GB"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49250" y="2101850"/>
            <a:ext cx="8261350" cy="2298700"/>
          </a:xfrm>
        </p:spPr>
        <p:txBody>
          <a:bodyPr/>
          <a:lstStyle/>
          <a:p>
            <a:pPr eaLnBrk="1" hangingPunct="1"/>
            <a:r>
              <a:rPr lang="en-GB" sz="6000" b="1" dirty="0" smtClean="0">
                <a:effectLst>
                  <a:outerShdw blurRad="38100" dist="38100" dir="2700000" algn="tl">
                    <a:srgbClr val="000000">
                      <a:alpha val="43137"/>
                    </a:srgbClr>
                  </a:outerShdw>
                </a:effectLst>
              </a:rPr>
              <a:t>At Exacerbations:</a:t>
            </a:r>
            <a:br>
              <a:rPr lang="en-GB" sz="6000" b="1" dirty="0" smtClean="0">
                <a:effectLst>
                  <a:outerShdw blurRad="38100" dist="38100" dir="2700000" algn="tl">
                    <a:srgbClr val="000000">
                      <a:alpha val="43137"/>
                    </a:srgbClr>
                  </a:outerShdw>
                </a:effectLst>
              </a:rPr>
            </a:br>
            <a:r>
              <a:rPr lang="en-GB" sz="5100" b="1" dirty="0" smtClean="0">
                <a:effectLst>
                  <a:outerShdw blurRad="38100" dist="38100" dir="2700000" algn="tl">
                    <a:srgbClr val="000000">
                      <a:alpha val="43137"/>
                    </a:srgbClr>
                  </a:outerShdw>
                </a:effectLst>
              </a:rPr>
              <a:t/>
            </a:r>
            <a:br>
              <a:rPr lang="en-GB" sz="5100" b="1" dirty="0" smtClean="0">
                <a:effectLst>
                  <a:outerShdw blurRad="38100" dist="38100" dir="2700000" algn="tl">
                    <a:srgbClr val="000000">
                      <a:alpha val="43137"/>
                    </a:srgbClr>
                  </a:outerShdw>
                </a:effectLst>
              </a:rPr>
            </a:br>
            <a:r>
              <a:rPr lang="en-GB" sz="4000" b="1" dirty="0" smtClean="0">
                <a:effectLst>
                  <a:outerShdw blurRad="38100" dist="38100" dir="2700000" algn="tl">
                    <a:srgbClr val="000000">
                      <a:alpha val="43137"/>
                    </a:srgbClr>
                  </a:outerShdw>
                </a:effectLst>
              </a:rPr>
              <a:t>Can biomarkers direct therapy?</a:t>
            </a:r>
          </a:p>
        </p:txBody>
      </p:sp>
      <p:cxnSp>
        <p:nvCxnSpPr>
          <p:cNvPr id="4" name="Straight Connector 3"/>
          <p:cNvCxnSpPr/>
          <p:nvPr/>
        </p:nvCxnSpPr>
        <p:spPr>
          <a:xfrm flipV="1">
            <a:off x="1254642" y="3157870"/>
            <a:ext cx="6485860"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0" y="-5974"/>
            <a:ext cx="9144000" cy="977900"/>
          </a:xfrm>
        </p:spPr>
        <p:txBody>
          <a:bodyPr/>
          <a:lstStyle/>
          <a:p>
            <a:pPr algn="ctr">
              <a:defRPr/>
            </a:pPr>
            <a:r>
              <a:rPr lang="en-GB" sz="3600" dirty="0" smtClean="0">
                <a:solidFill>
                  <a:schemeClr val="tx1"/>
                </a:solidFill>
              </a:rPr>
              <a:t>COPD Exacerbations: Targeted Therapy</a:t>
            </a:r>
          </a:p>
        </p:txBody>
      </p:sp>
      <p:sp>
        <p:nvSpPr>
          <p:cNvPr id="5" name="Content Placeholder 4"/>
          <p:cNvSpPr>
            <a:spLocks noGrp="1"/>
          </p:cNvSpPr>
          <p:nvPr>
            <p:ph idx="1"/>
          </p:nvPr>
        </p:nvSpPr>
        <p:spPr/>
        <p:txBody>
          <a:bodyPr/>
          <a:lstStyle/>
          <a:p>
            <a:endParaRPr lang="en-GB"/>
          </a:p>
        </p:txBody>
      </p:sp>
      <p:sp>
        <p:nvSpPr>
          <p:cNvPr id="6" name="TextBox 5"/>
          <p:cNvSpPr txBox="1"/>
          <p:nvPr/>
        </p:nvSpPr>
        <p:spPr>
          <a:xfrm>
            <a:off x="4995077" y="6457890"/>
            <a:ext cx="3525452" cy="400110"/>
          </a:xfrm>
          <a:prstGeom prst="rect">
            <a:avLst/>
          </a:prstGeom>
          <a:noFill/>
        </p:spPr>
        <p:txBody>
          <a:bodyPr wrap="none" rtlCol="0">
            <a:spAutoFit/>
          </a:bodyPr>
          <a:lstStyle/>
          <a:p>
            <a:r>
              <a:rPr lang="en-GB" sz="2000" dirty="0" err="1" smtClean="0">
                <a:solidFill>
                  <a:schemeClr val="tx1"/>
                </a:solidFill>
                <a:latin typeface="+mj-lt"/>
              </a:rPr>
              <a:t>Bafadhel</a:t>
            </a:r>
            <a:r>
              <a:rPr lang="en-GB" sz="2000" dirty="0" smtClean="0">
                <a:solidFill>
                  <a:schemeClr val="tx1"/>
                </a:solidFill>
                <a:latin typeface="+mj-lt"/>
              </a:rPr>
              <a:t> </a:t>
            </a:r>
            <a:r>
              <a:rPr lang="en-GB" sz="2000" i="1" dirty="0" smtClean="0">
                <a:solidFill>
                  <a:schemeClr val="tx1"/>
                </a:solidFill>
                <a:latin typeface="+mj-lt"/>
              </a:rPr>
              <a:t>et al </a:t>
            </a:r>
            <a:r>
              <a:rPr lang="en-GB" sz="2000" dirty="0" smtClean="0">
                <a:solidFill>
                  <a:schemeClr val="tx1"/>
                </a:solidFill>
                <a:latin typeface="+mj-lt"/>
              </a:rPr>
              <a:t>AJRCCM 2012</a:t>
            </a:r>
            <a:endParaRPr lang="en-GB" sz="2000" dirty="0">
              <a:solidFill>
                <a:schemeClr val="tx1"/>
              </a:solidFill>
              <a:latin typeface="+mj-lt"/>
            </a:endParaRPr>
          </a:p>
        </p:txBody>
      </p:sp>
      <p:pic>
        <p:nvPicPr>
          <p:cNvPr id="7" name="Picture 2"/>
          <p:cNvPicPr>
            <a:picLocks noChangeAspect="1" noChangeArrowheads="1"/>
          </p:cNvPicPr>
          <p:nvPr/>
        </p:nvPicPr>
        <p:blipFill>
          <a:blip r:embed="rId3" cstate="print"/>
          <a:srcRect/>
          <a:stretch>
            <a:fillRect/>
          </a:stretch>
        </p:blipFill>
        <p:spPr bwMode="auto">
          <a:xfrm>
            <a:off x="0" y="1351132"/>
            <a:ext cx="9144000" cy="4909370"/>
          </a:xfrm>
          <a:prstGeom prst="rect">
            <a:avLst/>
          </a:prstGeom>
          <a:noFill/>
          <a:ln w="9525">
            <a:noFill/>
            <a:miter lim="800000"/>
            <a:headEnd/>
            <a:tailEnd/>
          </a:ln>
        </p:spPr>
      </p:pic>
      <p:sp>
        <p:nvSpPr>
          <p:cNvPr id="8" name="Oval 7"/>
          <p:cNvSpPr/>
          <p:nvPr/>
        </p:nvSpPr>
        <p:spPr>
          <a:xfrm>
            <a:off x="4572000" y="2182919"/>
            <a:ext cx="4572000" cy="46750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0" y="2182919"/>
            <a:ext cx="4572000" cy="4675081"/>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1" y="166688"/>
            <a:ext cx="9403307" cy="911225"/>
          </a:xfrm>
        </p:spPr>
        <p:txBody>
          <a:bodyPr/>
          <a:lstStyle/>
          <a:p>
            <a:pPr algn="ctr" eaLnBrk="1" hangingPunct="1">
              <a:defRPr/>
            </a:pPr>
            <a:r>
              <a:rPr lang="en-GB" sz="3600" dirty="0" smtClean="0">
                <a:solidFill>
                  <a:schemeClr val="tx1"/>
                </a:solidFill>
              </a:rPr>
              <a:t>Targeted Corticosteroid Therapy at Exacerbation</a:t>
            </a:r>
          </a:p>
        </p:txBody>
      </p:sp>
      <p:pic>
        <p:nvPicPr>
          <p:cNvPr id="14" name="Picture 13"/>
          <p:cNvPicPr/>
          <p:nvPr/>
        </p:nvPicPr>
        <p:blipFill>
          <a:blip r:embed="rId3" cstate="print"/>
          <a:srcRect l="2750" t="3016" r="60093" b="55468"/>
          <a:stretch>
            <a:fillRect/>
          </a:stretch>
        </p:blipFill>
        <p:spPr bwMode="auto">
          <a:xfrm>
            <a:off x="95535" y="1323832"/>
            <a:ext cx="4039737" cy="5465927"/>
          </a:xfrm>
          <a:prstGeom prst="rect">
            <a:avLst/>
          </a:prstGeom>
          <a:noFill/>
          <a:ln w="9525">
            <a:noFill/>
            <a:miter lim="800000"/>
            <a:headEnd/>
            <a:tailEnd/>
          </a:ln>
        </p:spPr>
      </p:pic>
      <p:pic>
        <p:nvPicPr>
          <p:cNvPr id="15" name="Picture 14"/>
          <p:cNvPicPr/>
          <p:nvPr/>
        </p:nvPicPr>
        <p:blipFill>
          <a:blip r:embed="rId3" cstate="print"/>
          <a:srcRect l="48363" t="13865" b="62194"/>
          <a:stretch>
            <a:fillRect/>
          </a:stretch>
        </p:blipFill>
        <p:spPr bwMode="auto">
          <a:xfrm>
            <a:off x="4063310" y="2196935"/>
            <a:ext cx="5080690" cy="3814637"/>
          </a:xfrm>
          <a:prstGeom prst="rect">
            <a:avLst/>
          </a:prstGeom>
          <a:noFill/>
          <a:ln w="9525">
            <a:noFill/>
            <a:miter lim="800000"/>
            <a:headEnd/>
            <a:tailEnd/>
          </a:ln>
        </p:spPr>
      </p:pic>
      <p:pic>
        <p:nvPicPr>
          <p:cNvPr id="18" name="Picture 17"/>
          <p:cNvPicPr/>
          <p:nvPr/>
        </p:nvPicPr>
        <p:blipFill>
          <a:blip r:embed="rId3" cstate="print"/>
          <a:srcRect l="83178" t="4368" r="2505" b="89941"/>
          <a:stretch>
            <a:fillRect/>
          </a:stretch>
        </p:blipFill>
        <p:spPr bwMode="auto">
          <a:xfrm>
            <a:off x="1951628" y="3398291"/>
            <a:ext cx="2019869" cy="968991"/>
          </a:xfrm>
          <a:prstGeom prst="rect">
            <a:avLst/>
          </a:prstGeom>
          <a:noFill/>
          <a:ln w="9525">
            <a:noFill/>
            <a:miter lim="800000"/>
            <a:headEnd/>
            <a:tailEnd/>
          </a:ln>
        </p:spPr>
      </p:pic>
      <p:sp>
        <p:nvSpPr>
          <p:cNvPr id="11" name="TextBox 10"/>
          <p:cNvSpPr txBox="1"/>
          <p:nvPr/>
        </p:nvSpPr>
        <p:spPr>
          <a:xfrm>
            <a:off x="4995077" y="6457890"/>
            <a:ext cx="3525452" cy="400110"/>
          </a:xfrm>
          <a:prstGeom prst="rect">
            <a:avLst/>
          </a:prstGeom>
          <a:noFill/>
        </p:spPr>
        <p:txBody>
          <a:bodyPr wrap="none" rtlCol="0">
            <a:spAutoFit/>
          </a:bodyPr>
          <a:lstStyle/>
          <a:p>
            <a:r>
              <a:rPr lang="en-GB" sz="2000" dirty="0" err="1" smtClean="0">
                <a:solidFill>
                  <a:schemeClr val="tx1"/>
                </a:solidFill>
                <a:latin typeface="+mj-lt"/>
              </a:rPr>
              <a:t>Bafadhel</a:t>
            </a:r>
            <a:r>
              <a:rPr lang="en-GB" sz="2000" dirty="0" smtClean="0">
                <a:solidFill>
                  <a:schemeClr val="tx1"/>
                </a:solidFill>
                <a:latin typeface="+mj-lt"/>
              </a:rPr>
              <a:t> </a:t>
            </a:r>
            <a:r>
              <a:rPr lang="en-GB" sz="2000" i="1" dirty="0" smtClean="0">
                <a:solidFill>
                  <a:schemeClr val="tx1"/>
                </a:solidFill>
                <a:latin typeface="+mj-lt"/>
              </a:rPr>
              <a:t>et al </a:t>
            </a:r>
            <a:r>
              <a:rPr lang="en-GB" sz="2000" dirty="0" smtClean="0">
                <a:solidFill>
                  <a:schemeClr val="tx1"/>
                </a:solidFill>
                <a:latin typeface="+mj-lt"/>
              </a:rPr>
              <a:t>AJRCCM 2012</a:t>
            </a:r>
            <a:endParaRPr lang="en-GB" sz="2000" dirty="0">
              <a:solidFill>
                <a:schemeClr val="tx1"/>
              </a:solidFill>
              <a:latin typeface="+mj-lt"/>
            </a:endParaRPr>
          </a:p>
        </p:txBody>
      </p:sp>
      <p:sp>
        <p:nvSpPr>
          <p:cNvPr id="12" name="TextBox 11"/>
          <p:cNvSpPr txBox="1"/>
          <p:nvPr/>
        </p:nvSpPr>
        <p:spPr>
          <a:xfrm>
            <a:off x="1579418" y="1721922"/>
            <a:ext cx="1972015" cy="461665"/>
          </a:xfrm>
          <a:prstGeom prst="rect">
            <a:avLst/>
          </a:prstGeom>
          <a:noFill/>
        </p:spPr>
        <p:txBody>
          <a:bodyPr wrap="none" rtlCol="0">
            <a:spAutoFit/>
          </a:bodyPr>
          <a:lstStyle/>
          <a:p>
            <a:r>
              <a:rPr lang="en-GB" b="1" dirty="0" smtClean="0">
                <a:solidFill>
                  <a:schemeClr val="tx1"/>
                </a:solidFill>
              </a:rPr>
              <a:t>Health Status</a:t>
            </a:r>
            <a:endParaRPr lang="en-GB" b="1" dirty="0">
              <a:solidFill>
                <a:schemeClr val="tx1"/>
              </a:solidFill>
            </a:endParaRPr>
          </a:p>
        </p:txBody>
      </p:sp>
      <p:sp>
        <p:nvSpPr>
          <p:cNvPr id="13" name="TextBox 12"/>
          <p:cNvSpPr txBox="1"/>
          <p:nvPr/>
        </p:nvSpPr>
        <p:spPr>
          <a:xfrm>
            <a:off x="1090551" y="4368140"/>
            <a:ext cx="2143536" cy="461665"/>
          </a:xfrm>
          <a:prstGeom prst="rect">
            <a:avLst/>
          </a:prstGeom>
          <a:noFill/>
        </p:spPr>
        <p:txBody>
          <a:bodyPr wrap="none" rtlCol="0">
            <a:spAutoFit/>
          </a:bodyPr>
          <a:lstStyle/>
          <a:p>
            <a:r>
              <a:rPr lang="en-GB" b="1" dirty="0" smtClean="0">
                <a:solidFill>
                  <a:schemeClr val="tx1"/>
                </a:solidFill>
              </a:rPr>
              <a:t>Lung Function</a:t>
            </a:r>
            <a:endParaRPr lang="en-GB" b="1" dirty="0">
              <a:solidFill>
                <a:schemeClr val="tx1"/>
              </a:solidFill>
            </a:endParaRPr>
          </a:p>
        </p:txBody>
      </p:sp>
      <p:sp>
        <p:nvSpPr>
          <p:cNvPr id="16" name="TextBox 15"/>
          <p:cNvSpPr txBox="1"/>
          <p:nvPr/>
        </p:nvSpPr>
        <p:spPr>
          <a:xfrm>
            <a:off x="5555672" y="2551215"/>
            <a:ext cx="2376805" cy="461665"/>
          </a:xfrm>
          <a:prstGeom prst="rect">
            <a:avLst/>
          </a:prstGeom>
          <a:noFill/>
        </p:spPr>
        <p:txBody>
          <a:bodyPr wrap="none" rtlCol="0">
            <a:spAutoFit/>
          </a:bodyPr>
          <a:lstStyle/>
          <a:p>
            <a:r>
              <a:rPr lang="en-GB" b="1" dirty="0" smtClean="0">
                <a:solidFill>
                  <a:schemeClr val="tx1"/>
                </a:solidFill>
              </a:rPr>
              <a:t>Symptom Scores</a:t>
            </a:r>
            <a:endParaRPr lang="en-GB" b="1" dirty="0">
              <a:solidFill>
                <a:schemeClr val="tx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1" y="166688"/>
            <a:ext cx="9403307" cy="911225"/>
          </a:xfrm>
        </p:spPr>
        <p:txBody>
          <a:bodyPr/>
          <a:lstStyle/>
          <a:p>
            <a:pPr algn="ctr" eaLnBrk="1" hangingPunct="1">
              <a:defRPr/>
            </a:pPr>
            <a:r>
              <a:rPr lang="en-GB" sz="3600" dirty="0" smtClean="0">
                <a:solidFill>
                  <a:schemeClr val="tx1"/>
                </a:solidFill>
              </a:rPr>
              <a:t>Targeted Corticosteroid Therapy at Exacerbation</a:t>
            </a:r>
          </a:p>
        </p:txBody>
      </p:sp>
      <p:pic>
        <p:nvPicPr>
          <p:cNvPr id="19" name="Picture 18"/>
          <p:cNvPicPr/>
          <p:nvPr/>
        </p:nvPicPr>
        <p:blipFill>
          <a:blip r:embed="rId3" cstate="print"/>
          <a:srcRect l="47115" t="64344" r="-1724" b="12060"/>
          <a:stretch>
            <a:fillRect/>
          </a:stretch>
        </p:blipFill>
        <p:spPr bwMode="auto">
          <a:xfrm>
            <a:off x="391886" y="1294408"/>
            <a:ext cx="8492815" cy="5580252"/>
          </a:xfrm>
          <a:prstGeom prst="rect">
            <a:avLst/>
          </a:prstGeom>
          <a:noFill/>
          <a:ln w="9525">
            <a:noFill/>
            <a:miter lim="800000"/>
            <a:headEnd/>
            <a:tailEnd/>
          </a:ln>
        </p:spPr>
      </p:pic>
      <p:pic>
        <p:nvPicPr>
          <p:cNvPr id="20" name="Picture 19"/>
          <p:cNvPicPr/>
          <p:nvPr/>
        </p:nvPicPr>
        <p:blipFill>
          <a:blip r:embed="rId3" cstate="print"/>
          <a:srcRect l="81292" t="55199" r="1822" b="42237"/>
          <a:stretch>
            <a:fillRect/>
          </a:stretch>
        </p:blipFill>
        <p:spPr bwMode="auto">
          <a:xfrm>
            <a:off x="2383858" y="2200006"/>
            <a:ext cx="2718104" cy="658645"/>
          </a:xfrm>
          <a:prstGeom prst="rect">
            <a:avLst/>
          </a:prstGeom>
          <a:noFill/>
          <a:ln w="9525">
            <a:noFill/>
            <a:miter lim="800000"/>
            <a:headEnd/>
            <a:tailEnd/>
          </a:ln>
        </p:spPr>
      </p:pic>
      <p:pic>
        <p:nvPicPr>
          <p:cNvPr id="8" name="Picture 7"/>
          <p:cNvPicPr/>
          <p:nvPr/>
        </p:nvPicPr>
        <p:blipFill>
          <a:blip r:embed="rId3" cstate="print"/>
          <a:srcRect l="81292" t="48362" r="1822" b="48900"/>
          <a:stretch>
            <a:fillRect/>
          </a:stretch>
        </p:blipFill>
        <p:spPr bwMode="auto">
          <a:xfrm>
            <a:off x="2423867" y="1607380"/>
            <a:ext cx="2718104" cy="703366"/>
          </a:xfrm>
          <a:prstGeom prst="rect">
            <a:avLst/>
          </a:prstGeom>
          <a:noFill/>
          <a:ln w="9525">
            <a:noFill/>
            <a:miter lim="800000"/>
            <a:headEnd/>
            <a:tailEnd/>
          </a:ln>
        </p:spPr>
      </p:pic>
      <p:pic>
        <p:nvPicPr>
          <p:cNvPr id="9" name="Picture 8"/>
          <p:cNvPicPr/>
          <p:nvPr/>
        </p:nvPicPr>
        <p:blipFill>
          <a:blip r:embed="rId3" cstate="print"/>
          <a:srcRect l="81292" t="51844" r="1822" b="45592"/>
          <a:stretch>
            <a:fillRect/>
          </a:stretch>
        </p:blipFill>
        <p:spPr bwMode="auto">
          <a:xfrm>
            <a:off x="4667003" y="4312361"/>
            <a:ext cx="3871355" cy="1043410"/>
          </a:xfrm>
          <a:prstGeom prst="rect">
            <a:avLst/>
          </a:prstGeom>
          <a:noFill/>
          <a:ln w="9525">
            <a:noFill/>
            <a:miter lim="800000"/>
            <a:headEnd/>
            <a:tailEnd/>
          </a:ln>
        </p:spPr>
      </p:pic>
      <p:sp>
        <p:nvSpPr>
          <p:cNvPr id="11" name="TextBox 10"/>
          <p:cNvSpPr txBox="1"/>
          <p:nvPr/>
        </p:nvSpPr>
        <p:spPr>
          <a:xfrm>
            <a:off x="-47500" y="6552890"/>
            <a:ext cx="2611613" cy="307777"/>
          </a:xfrm>
          <a:prstGeom prst="rect">
            <a:avLst/>
          </a:prstGeom>
          <a:noFill/>
        </p:spPr>
        <p:txBody>
          <a:bodyPr wrap="none" rtlCol="0">
            <a:spAutoFit/>
          </a:bodyPr>
          <a:lstStyle/>
          <a:p>
            <a:r>
              <a:rPr lang="en-GB" sz="1400" b="1" dirty="0" err="1" smtClean="0">
                <a:solidFill>
                  <a:schemeClr val="tx1"/>
                </a:solidFill>
                <a:latin typeface="+mj-lt"/>
              </a:rPr>
              <a:t>Bafadhel</a:t>
            </a:r>
            <a:r>
              <a:rPr lang="en-GB" sz="1400" b="1" dirty="0" smtClean="0">
                <a:solidFill>
                  <a:schemeClr val="tx1"/>
                </a:solidFill>
                <a:latin typeface="+mj-lt"/>
              </a:rPr>
              <a:t> </a:t>
            </a:r>
            <a:r>
              <a:rPr lang="en-GB" sz="1400" b="1" i="1" dirty="0" smtClean="0">
                <a:solidFill>
                  <a:schemeClr val="tx1"/>
                </a:solidFill>
                <a:latin typeface="+mj-lt"/>
              </a:rPr>
              <a:t>et al </a:t>
            </a:r>
            <a:r>
              <a:rPr lang="en-GB" sz="1400" b="1" dirty="0" smtClean="0">
                <a:solidFill>
                  <a:schemeClr val="tx1"/>
                </a:solidFill>
                <a:latin typeface="+mj-lt"/>
              </a:rPr>
              <a:t>AJRCCM 2012</a:t>
            </a:r>
            <a:endParaRPr lang="en-GB" sz="1400" b="1" dirty="0">
              <a:solidFill>
                <a:schemeClr val="tx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886" y="260350"/>
            <a:ext cx="7385050" cy="977900"/>
          </a:xfrm>
        </p:spPr>
        <p:txBody>
          <a:bodyPr/>
          <a:lstStyle/>
          <a:p>
            <a:r>
              <a:rPr lang="en-GB" sz="4800" dirty="0" smtClean="0">
                <a:solidFill>
                  <a:schemeClr val="tx1"/>
                </a:solidFill>
              </a:rPr>
              <a:t>Conflicts of Interest</a:t>
            </a:r>
            <a:endParaRPr lang="en-GB" sz="4800" dirty="0">
              <a:solidFill>
                <a:schemeClr val="tx1"/>
              </a:solidFill>
            </a:endParaRPr>
          </a:p>
        </p:txBody>
      </p:sp>
      <p:sp>
        <p:nvSpPr>
          <p:cNvPr id="3" name="Content Placeholder 2"/>
          <p:cNvSpPr>
            <a:spLocks noGrp="1"/>
          </p:cNvSpPr>
          <p:nvPr>
            <p:ph idx="1"/>
          </p:nvPr>
        </p:nvSpPr>
        <p:spPr>
          <a:xfrm>
            <a:off x="1323832" y="1729689"/>
            <a:ext cx="7410735" cy="4516437"/>
          </a:xfrm>
        </p:spPr>
        <p:txBody>
          <a:bodyPr/>
          <a:lstStyle/>
          <a:p>
            <a:r>
              <a:rPr lang="en-GB" dirty="0" err="1" smtClean="0">
                <a:solidFill>
                  <a:schemeClr val="tx1"/>
                </a:solidFill>
              </a:rPr>
              <a:t>AirPROM</a:t>
            </a:r>
            <a:r>
              <a:rPr lang="en-GB" dirty="0" smtClean="0">
                <a:solidFill>
                  <a:schemeClr val="tx1"/>
                </a:solidFill>
              </a:rPr>
              <a:t>- EU FP7 6 industry partners, SMEs</a:t>
            </a:r>
          </a:p>
          <a:p>
            <a:pPr lvl="1"/>
            <a:r>
              <a:rPr lang="en-GB" dirty="0" smtClean="0">
                <a:solidFill>
                  <a:schemeClr val="tx1"/>
                </a:solidFill>
              </a:rPr>
              <a:t>www.airprom.european-lung-foundation.org/</a:t>
            </a:r>
          </a:p>
          <a:p>
            <a:pPr lvl="1"/>
            <a:endParaRPr lang="en-GB" dirty="0" smtClean="0">
              <a:solidFill>
                <a:schemeClr val="tx1"/>
              </a:solidFill>
            </a:endParaRPr>
          </a:p>
          <a:p>
            <a:r>
              <a:rPr lang="en-GB" dirty="0" smtClean="0">
                <a:solidFill>
                  <a:schemeClr val="tx1"/>
                </a:solidFill>
              </a:rPr>
              <a:t>COPD MAP- MRC/ABPI 4 </a:t>
            </a:r>
            <a:r>
              <a:rPr lang="en-GB" dirty="0" err="1" smtClean="0">
                <a:solidFill>
                  <a:schemeClr val="tx1"/>
                </a:solidFill>
              </a:rPr>
              <a:t>Pharma</a:t>
            </a:r>
            <a:r>
              <a:rPr lang="en-GB" dirty="0" smtClean="0">
                <a:solidFill>
                  <a:schemeClr val="tx1"/>
                </a:solidFill>
              </a:rPr>
              <a:t> Partners </a:t>
            </a:r>
          </a:p>
          <a:p>
            <a:endParaRPr lang="en-GB" dirty="0" smtClean="0">
              <a:solidFill>
                <a:schemeClr val="tx1"/>
              </a:solidFill>
            </a:endParaRPr>
          </a:p>
          <a:p>
            <a:r>
              <a:rPr lang="en-GB" dirty="0" smtClean="0">
                <a:solidFill>
                  <a:schemeClr val="tx1"/>
                </a:solidFill>
              </a:rPr>
              <a:t>Research Funding and Consultancy</a:t>
            </a:r>
          </a:p>
          <a:p>
            <a:pPr lvl="1"/>
            <a:r>
              <a:rPr lang="en-GB" dirty="0" smtClean="0">
                <a:solidFill>
                  <a:schemeClr val="tx1"/>
                </a:solidFill>
              </a:rPr>
              <a:t>Roche/ Genentech</a:t>
            </a:r>
          </a:p>
          <a:p>
            <a:pPr lvl="1"/>
            <a:r>
              <a:rPr lang="en-GB" dirty="0" smtClean="0">
                <a:solidFill>
                  <a:schemeClr val="tx1"/>
                </a:solidFill>
              </a:rPr>
              <a:t>AstraZeneca/ </a:t>
            </a:r>
            <a:r>
              <a:rPr lang="en-GB" dirty="0" err="1" smtClean="0">
                <a:solidFill>
                  <a:schemeClr val="tx1"/>
                </a:solidFill>
              </a:rPr>
              <a:t>MedImmune</a:t>
            </a:r>
            <a:endParaRPr lang="en-GB" dirty="0" smtClean="0">
              <a:solidFill>
                <a:schemeClr val="tx1"/>
              </a:solidFill>
            </a:endParaRPr>
          </a:p>
          <a:p>
            <a:pPr lvl="1"/>
            <a:r>
              <a:rPr lang="en-GB" dirty="0" smtClean="0">
                <a:solidFill>
                  <a:schemeClr val="tx1"/>
                </a:solidFill>
              </a:rPr>
              <a:t>Novartis</a:t>
            </a:r>
          </a:p>
          <a:p>
            <a:pPr lvl="1"/>
            <a:r>
              <a:rPr lang="en-GB" dirty="0" smtClean="0">
                <a:solidFill>
                  <a:schemeClr val="tx1"/>
                </a:solidFill>
              </a:rPr>
              <a:t>GlaxoSmithKline</a:t>
            </a:r>
          </a:p>
          <a:p>
            <a:pPr lvl="1"/>
            <a:r>
              <a:rPr lang="en-GB" dirty="0" err="1" smtClean="0">
                <a:solidFill>
                  <a:schemeClr val="tx1"/>
                </a:solidFill>
              </a:rPr>
              <a:t>Chiesi</a:t>
            </a:r>
            <a:endParaRPr lang="en-GB" dirty="0" smtClean="0">
              <a:solidFill>
                <a:schemeClr val="tx1"/>
              </a:solidFill>
            </a:endParaRPr>
          </a:p>
          <a:p>
            <a:pPr lvl="1"/>
            <a:endParaRPr lang="en-GB" dirty="0">
              <a:solidFill>
                <a:schemeClr val="tx1"/>
              </a:solidFill>
            </a:endParaRPr>
          </a:p>
        </p:txBody>
      </p:sp>
      <p:pic>
        <p:nvPicPr>
          <p:cNvPr id="4" name="Picture 3" descr="airprom12.jpg"/>
          <p:cNvPicPr>
            <a:picLocks noChangeAspect="1"/>
          </p:cNvPicPr>
          <p:nvPr/>
        </p:nvPicPr>
        <p:blipFill>
          <a:blip r:embed="rId3" cstate="print"/>
          <a:stretch>
            <a:fillRect/>
          </a:stretch>
        </p:blipFill>
        <p:spPr>
          <a:xfrm>
            <a:off x="204717" y="1889593"/>
            <a:ext cx="1098220" cy="92867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163774" y="1392073"/>
            <a:ext cx="8707272" cy="5336273"/>
          </a:xfrm>
          <a:prstGeom prst="rect">
            <a:avLst/>
          </a:prstGeom>
          <a:solidFill>
            <a:schemeClr val="bg1"/>
          </a:solidFill>
          <a:ln w="76200" cap="flat" cmpd="tri"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bg2"/>
              </a:solidFill>
              <a:effectLst/>
              <a:latin typeface="Times New Roman" pitchFamily="18" charset="0"/>
            </a:endParaRPr>
          </a:p>
        </p:txBody>
      </p:sp>
      <p:sp>
        <p:nvSpPr>
          <p:cNvPr id="19" name="Rectangle 2"/>
          <p:cNvSpPr txBox="1">
            <a:spLocks noChangeArrowheads="1"/>
          </p:cNvSpPr>
          <p:nvPr/>
        </p:nvSpPr>
        <p:spPr bwMode="auto">
          <a:xfrm>
            <a:off x="0" y="298450"/>
            <a:ext cx="9144000" cy="736600"/>
          </a:xfrm>
          <a:prstGeom prst="rect">
            <a:avLst/>
          </a:prstGeom>
          <a:noFill/>
          <a:ln w="9525">
            <a:noFill/>
            <a:miter lim="800000"/>
            <a:headEnd/>
            <a:tailEnd/>
          </a:ln>
          <a:effectLst/>
        </p:spPr>
        <p:txBody>
          <a:bodyPr anchor="b"/>
          <a:lstStyle/>
          <a:p>
            <a:pPr algn="l">
              <a:lnSpc>
                <a:spcPct val="75000"/>
              </a:lnSpc>
              <a:defRPr/>
            </a:pPr>
            <a:r>
              <a:rPr lang="en-GB" sz="4400" b="1" kern="0" dirty="0" smtClean="0">
                <a:solidFill>
                  <a:schemeClr val="tx1"/>
                </a:solidFill>
                <a:effectLst>
                  <a:outerShdw blurRad="38100" dist="38100" dir="2700000" algn="tl">
                    <a:srgbClr val="000000"/>
                  </a:outerShdw>
                </a:effectLst>
                <a:latin typeface="+mj-lt"/>
                <a:ea typeface="+mj-ea"/>
                <a:cs typeface="+mj-cs"/>
              </a:rPr>
              <a:t>Complex Systems-</a:t>
            </a:r>
            <a:r>
              <a:rPr lang="en-GB" sz="4400" b="1" kern="0" dirty="0" err="1" smtClean="0">
                <a:solidFill>
                  <a:schemeClr val="tx1"/>
                </a:solidFill>
                <a:effectLst>
                  <a:outerShdw blurRad="38100" dist="38100" dir="2700000" algn="tl">
                    <a:srgbClr val="000000"/>
                  </a:outerShdw>
                </a:effectLst>
                <a:latin typeface="+mj-lt"/>
                <a:ea typeface="+mj-ea"/>
                <a:cs typeface="+mj-cs"/>
              </a:rPr>
              <a:t>homeokinesis</a:t>
            </a:r>
            <a:endParaRPr lang="en-GB" sz="4400" b="1" kern="0" dirty="0">
              <a:solidFill>
                <a:schemeClr val="tx1"/>
              </a:solidFill>
              <a:effectLst>
                <a:outerShdw blurRad="38100" dist="38100" dir="2700000" algn="tl">
                  <a:srgbClr val="000000"/>
                </a:outerShdw>
              </a:effectLst>
              <a:latin typeface="+mj-lt"/>
              <a:ea typeface="+mj-ea"/>
              <a:cs typeface="+mj-cs"/>
            </a:endParaRPr>
          </a:p>
        </p:txBody>
      </p:sp>
      <p:sp>
        <p:nvSpPr>
          <p:cNvPr id="5" name="Freeform 4"/>
          <p:cNvSpPr/>
          <p:nvPr/>
        </p:nvSpPr>
        <p:spPr>
          <a:xfrm>
            <a:off x="854953" y="2504454"/>
            <a:ext cx="7838671" cy="1748863"/>
          </a:xfrm>
          <a:custGeom>
            <a:avLst/>
            <a:gdLst>
              <a:gd name="connsiteX0" fmla="*/ 0 w 8197933"/>
              <a:gd name="connsiteY0" fmla="*/ 1359725 h 1791196"/>
              <a:gd name="connsiteX1" fmla="*/ 47502 w 8197933"/>
              <a:gd name="connsiteY1" fmla="*/ 991590 h 1791196"/>
              <a:gd name="connsiteX2" fmla="*/ 95003 w 8197933"/>
              <a:gd name="connsiteY2" fmla="*/ 1359725 h 1791196"/>
              <a:gd name="connsiteX3" fmla="*/ 142504 w 8197933"/>
              <a:gd name="connsiteY3" fmla="*/ 967840 h 1791196"/>
              <a:gd name="connsiteX4" fmla="*/ 213756 w 8197933"/>
              <a:gd name="connsiteY4" fmla="*/ 1371601 h 1791196"/>
              <a:gd name="connsiteX5" fmla="*/ 237507 w 8197933"/>
              <a:gd name="connsiteY5" fmla="*/ 896588 h 1791196"/>
              <a:gd name="connsiteX6" fmla="*/ 285008 w 8197933"/>
              <a:gd name="connsiteY6" fmla="*/ 1371601 h 1791196"/>
              <a:gd name="connsiteX7" fmla="*/ 344385 w 8197933"/>
              <a:gd name="connsiteY7" fmla="*/ 944089 h 1791196"/>
              <a:gd name="connsiteX8" fmla="*/ 391886 w 8197933"/>
              <a:gd name="connsiteY8" fmla="*/ 1324099 h 1791196"/>
              <a:gd name="connsiteX9" fmla="*/ 427512 w 8197933"/>
              <a:gd name="connsiteY9" fmla="*/ 908463 h 1791196"/>
              <a:gd name="connsiteX10" fmla="*/ 510639 w 8197933"/>
              <a:gd name="connsiteY10" fmla="*/ 1371601 h 1791196"/>
              <a:gd name="connsiteX11" fmla="*/ 534390 w 8197933"/>
              <a:gd name="connsiteY11" fmla="*/ 872837 h 1791196"/>
              <a:gd name="connsiteX12" fmla="*/ 605642 w 8197933"/>
              <a:gd name="connsiteY12" fmla="*/ 1371601 h 1791196"/>
              <a:gd name="connsiteX13" fmla="*/ 665019 w 8197933"/>
              <a:gd name="connsiteY13" fmla="*/ 920338 h 1791196"/>
              <a:gd name="connsiteX14" fmla="*/ 736270 w 8197933"/>
              <a:gd name="connsiteY14" fmla="*/ 1371601 h 1791196"/>
              <a:gd name="connsiteX15" fmla="*/ 819398 w 8197933"/>
              <a:gd name="connsiteY15" fmla="*/ 944089 h 1791196"/>
              <a:gd name="connsiteX16" fmla="*/ 902525 w 8197933"/>
              <a:gd name="connsiteY16" fmla="*/ 1371601 h 1791196"/>
              <a:gd name="connsiteX17" fmla="*/ 1009403 w 8197933"/>
              <a:gd name="connsiteY17" fmla="*/ 564079 h 1791196"/>
              <a:gd name="connsiteX18" fmla="*/ 1116281 w 8197933"/>
              <a:gd name="connsiteY18" fmla="*/ 1525980 h 1791196"/>
              <a:gd name="connsiteX19" fmla="*/ 1258785 w 8197933"/>
              <a:gd name="connsiteY19" fmla="*/ 469076 h 1791196"/>
              <a:gd name="connsiteX20" fmla="*/ 1341912 w 8197933"/>
              <a:gd name="connsiteY20" fmla="*/ 1502229 h 1791196"/>
              <a:gd name="connsiteX21" fmla="*/ 1413164 w 8197933"/>
              <a:gd name="connsiteY21" fmla="*/ 492827 h 1791196"/>
              <a:gd name="connsiteX22" fmla="*/ 1472541 w 8197933"/>
              <a:gd name="connsiteY22" fmla="*/ 1525980 h 1791196"/>
              <a:gd name="connsiteX23" fmla="*/ 1591294 w 8197933"/>
              <a:gd name="connsiteY23" fmla="*/ 504702 h 1791196"/>
              <a:gd name="connsiteX24" fmla="*/ 1615044 w 8197933"/>
              <a:gd name="connsiteY24" fmla="*/ 1430977 h 1791196"/>
              <a:gd name="connsiteX25" fmla="*/ 1745673 w 8197933"/>
              <a:gd name="connsiteY25" fmla="*/ 540328 h 1791196"/>
              <a:gd name="connsiteX26" fmla="*/ 1888177 w 8197933"/>
              <a:gd name="connsiteY26" fmla="*/ 1525980 h 1791196"/>
              <a:gd name="connsiteX27" fmla="*/ 1935678 w 8197933"/>
              <a:gd name="connsiteY27" fmla="*/ 837211 h 1791196"/>
              <a:gd name="connsiteX28" fmla="*/ 2006930 w 8197933"/>
              <a:gd name="connsiteY28" fmla="*/ 1252848 h 1791196"/>
              <a:gd name="connsiteX29" fmla="*/ 2090057 w 8197933"/>
              <a:gd name="connsiteY29" fmla="*/ 813461 h 1791196"/>
              <a:gd name="connsiteX30" fmla="*/ 2185060 w 8197933"/>
              <a:gd name="connsiteY30" fmla="*/ 1252848 h 1791196"/>
              <a:gd name="connsiteX31" fmla="*/ 2220686 w 8197933"/>
              <a:gd name="connsiteY31" fmla="*/ 789710 h 1791196"/>
              <a:gd name="connsiteX32" fmla="*/ 2303813 w 8197933"/>
              <a:gd name="connsiteY32" fmla="*/ 1288473 h 1791196"/>
              <a:gd name="connsiteX33" fmla="*/ 2422567 w 8197933"/>
              <a:gd name="connsiteY33" fmla="*/ 777835 h 1791196"/>
              <a:gd name="connsiteX34" fmla="*/ 2505694 w 8197933"/>
              <a:gd name="connsiteY34" fmla="*/ 1312224 h 1791196"/>
              <a:gd name="connsiteX35" fmla="*/ 2565070 w 8197933"/>
              <a:gd name="connsiteY35" fmla="*/ 801585 h 1791196"/>
              <a:gd name="connsiteX36" fmla="*/ 2660073 w 8197933"/>
              <a:gd name="connsiteY36" fmla="*/ 1264723 h 1791196"/>
              <a:gd name="connsiteX37" fmla="*/ 2743200 w 8197933"/>
              <a:gd name="connsiteY37" fmla="*/ 742209 h 1791196"/>
              <a:gd name="connsiteX38" fmla="*/ 2861954 w 8197933"/>
              <a:gd name="connsiteY38" fmla="*/ 1240972 h 1791196"/>
              <a:gd name="connsiteX39" fmla="*/ 2909455 w 8197933"/>
              <a:gd name="connsiteY39" fmla="*/ 718458 h 1791196"/>
              <a:gd name="connsiteX40" fmla="*/ 2980707 w 8197933"/>
              <a:gd name="connsiteY40" fmla="*/ 1276598 h 1791196"/>
              <a:gd name="connsiteX41" fmla="*/ 3016333 w 8197933"/>
              <a:gd name="connsiteY41" fmla="*/ 694707 h 1791196"/>
              <a:gd name="connsiteX42" fmla="*/ 3135086 w 8197933"/>
              <a:gd name="connsiteY42" fmla="*/ 1252848 h 1791196"/>
              <a:gd name="connsiteX43" fmla="*/ 3158837 w 8197933"/>
              <a:gd name="connsiteY43" fmla="*/ 1288473 h 1791196"/>
              <a:gd name="connsiteX44" fmla="*/ 3194463 w 8197933"/>
              <a:gd name="connsiteY44" fmla="*/ 694707 h 1791196"/>
              <a:gd name="connsiteX45" fmla="*/ 3289465 w 8197933"/>
              <a:gd name="connsiteY45" fmla="*/ 1276598 h 1791196"/>
              <a:gd name="connsiteX46" fmla="*/ 3325091 w 8197933"/>
              <a:gd name="connsiteY46" fmla="*/ 682832 h 1791196"/>
              <a:gd name="connsiteX47" fmla="*/ 3467595 w 8197933"/>
              <a:gd name="connsiteY47" fmla="*/ 1312224 h 1791196"/>
              <a:gd name="connsiteX48" fmla="*/ 3526972 w 8197933"/>
              <a:gd name="connsiteY48" fmla="*/ 195944 h 1791196"/>
              <a:gd name="connsiteX49" fmla="*/ 3645725 w 8197933"/>
              <a:gd name="connsiteY49" fmla="*/ 1620983 h 1791196"/>
              <a:gd name="connsiteX50" fmla="*/ 3740728 w 8197933"/>
              <a:gd name="connsiteY50" fmla="*/ 77190 h 1791196"/>
              <a:gd name="connsiteX51" fmla="*/ 4025735 w 8197933"/>
              <a:gd name="connsiteY51" fmla="*/ 1739736 h 1791196"/>
              <a:gd name="connsiteX52" fmla="*/ 4049486 w 8197933"/>
              <a:gd name="connsiteY52" fmla="*/ 17814 h 1791196"/>
              <a:gd name="connsiteX53" fmla="*/ 4203865 w 8197933"/>
              <a:gd name="connsiteY53" fmla="*/ 1680359 h 1791196"/>
              <a:gd name="connsiteX54" fmla="*/ 4322619 w 8197933"/>
              <a:gd name="connsiteY54" fmla="*/ 5938 h 1791196"/>
              <a:gd name="connsiteX55" fmla="*/ 4524499 w 8197933"/>
              <a:gd name="connsiteY55" fmla="*/ 1644733 h 1791196"/>
              <a:gd name="connsiteX56" fmla="*/ 4619502 w 8197933"/>
              <a:gd name="connsiteY56" fmla="*/ 17814 h 1791196"/>
              <a:gd name="connsiteX57" fmla="*/ 4762006 w 8197933"/>
              <a:gd name="connsiteY57" fmla="*/ 1680359 h 1791196"/>
              <a:gd name="connsiteX58" fmla="*/ 4845133 w 8197933"/>
              <a:gd name="connsiteY58" fmla="*/ 65315 h 1791196"/>
              <a:gd name="connsiteX59" fmla="*/ 4940135 w 8197933"/>
              <a:gd name="connsiteY59" fmla="*/ 1620983 h 1791196"/>
              <a:gd name="connsiteX60" fmla="*/ 5142016 w 8197933"/>
              <a:gd name="connsiteY60" fmla="*/ 100941 h 1791196"/>
              <a:gd name="connsiteX61" fmla="*/ 5272644 w 8197933"/>
              <a:gd name="connsiteY61" fmla="*/ 1597232 h 1791196"/>
              <a:gd name="connsiteX62" fmla="*/ 5403273 w 8197933"/>
              <a:gd name="connsiteY62" fmla="*/ 65315 h 1791196"/>
              <a:gd name="connsiteX63" fmla="*/ 5545777 w 8197933"/>
              <a:gd name="connsiteY63" fmla="*/ 1620983 h 1791196"/>
              <a:gd name="connsiteX64" fmla="*/ 5688281 w 8197933"/>
              <a:gd name="connsiteY64" fmla="*/ 65315 h 1791196"/>
              <a:gd name="connsiteX65" fmla="*/ 5818909 w 8197933"/>
              <a:gd name="connsiteY65" fmla="*/ 1632858 h 1791196"/>
              <a:gd name="connsiteX66" fmla="*/ 5949538 w 8197933"/>
              <a:gd name="connsiteY66" fmla="*/ 112816 h 1791196"/>
              <a:gd name="connsiteX67" fmla="*/ 6056416 w 8197933"/>
              <a:gd name="connsiteY67" fmla="*/ 1715985 h 1791196"/>
              <a:gd name="connsiteX68" fmla="*/ 6151419 w 8197933"/>
              <a:gd name="connsiteY68" fmla="*/ 564079 h 1791196"/>
              <a:gd name="connsiteX69" fmla="*/ 6270172 w 8197933"/>
              <a:gd name="connsiteY69" fmla="*/ 1490354 h 1791196"/>
              <a:gd name="connsiteX70" fmla="*/ 6317673 w 8197933"/>
              <a:gd name="connsiteY70" fmla="*/ 670957 h 1791196"/>
              <a:gd name="connsiteX71" fmla="*/ 6400800 w 8197933"/>
              <a:gd name="connsiteY71" fmla="*/ 1442853 h 1791196"/>
              <a:gd name="connsiteX72" fmla="*/ 6495803 w 8197933"/>
              <a:gd name="connsiteY72" fmla="*/ 599705 h 1791196"/>
              <a:gd name="connsiteX73" fmla="*/ 6590806 w 8197933"/>
              <a:gd name="connsiteY73" fmla="*/ 1430977 h 1791196"/>
              <a:gd name="connsiteX74" fmla="*/ 6650182 w 8197933"/>
              <a:gd name="connsiteY74" fmla="*/ 611580 h 1791196"/>
              <a:gd name="connsiteX75" fmla="*/ 6804561 w 8197933"/>
              <a:gd name="connsiteY75" fmla="*/ 1478479 h 1791196"/>
              <a:gd name="connsiteX76" fmla="*/ 6875813 w 8197933"/>
              <a:gd name="connsiteY76" fmla="*/ 587829 h 1791196"/>
              <a:gd name="connsiteX77" fmla="*/ 6958941 w 8197933"/>
              <a:gd name="connsiteY77" fmla="*/ 1300349 h 1791196"/>
              <a:gd name="connsiteX78" fmla="*/ 7053943 w 8197933"/>
              <a:gd name="connsiteY78" fmla="*/ 1371601 h 1791196"/>
              <a:gd name="connsiteX79" fmla="*/ 7089569 w 8197933"/>
              <a:gd name="connsiteY79" fmla="*/ 575954 h 1791196"/>
              <a:gd name="connsiteX80" fmla="*/ 7172696 w 8197933"/>
              <a:gd name="connsiteY80" fmla="*/ 1407227 h 1791196"/>
              <a:gd name="connsiteX81" fmla="*/ 7243948 w 8197933"/>
              <a:gd name="connsiteY81" fmla="*/ 599705 h 1791196"/>
              <a:gd name="connsiteX82" fmla="*/ 7362702 w 8197933"/>
              <a:gd name="connsiteY82" fmla="*/ 1490354 h 1791196"/>
              <a:gd name="connsiteX83" fmla="*/ 7410203 w 8197933"/>
              <a:gd name="connsiteY83" fmla="*/ 635331 h 1791196"/>
              <a:gd name="connsiteX84" fmla="*/ 7528956 w 8197933"/>
              <a:gd name="connsiteY84" fmla="*/ 1395351 h 1791196"/>
              <a:gd name="connsiteX85" fmla="*/ 7600208 w 8197933"/>
              <a:gd name="connsiteY85" fmla="*/ 635331 h 1791196"/>
              <a:gd name="connsiteX86" fmla="*/ 7742712 w 8197933"/>
              <a:gd name="connsiteY86" fmla="*/ 1383476 h 1791196"/>
              <a:gd name="connsiteX87" fmla="*/ 7778338 w 8197933"/>
              <a:gd name="connsiteY87" fmla="*/ 587829 h 1791196"/>
              <a:gd name="connsiteX88" fmla="*/ 7897091 w 8197933"/>
              <a:gd name="connsiteY88" fmla="*/ 1430977 h 1791196"/>
              <a:gd name="connsiteX89" fmla="*/ 7956468 w 8197933"/>
              <a:gd name="connsiteY89" fmla="*/ 564079 h 1791196"/>
              <a:gd name="connsiteX90" fmla="*/ 8015844 w 8197933"/>
              <a:gd name="connsiteY90" fmla="*/ 1395351 h 1791196"/>
              <a:gd name="connsiteX91" fmla="*/ 8087096 w 8197933"/>
              <a:gd name="connsiteY91" fmla="*/ 587829 h 1791196"/>
              <a:gd name="connsiteX92" fmla="*/ 8182099 w 8197933"/>
              <a:gd name="connsiteY92" fmla="*/ 1430977 h 1791196"/>
              <a:gd name="connsiteX93" fmla="*/ 8182099 w 8197933"/>
              <a:gd name="connsiteY93" fmla="*/ 1407227 h 179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8197933" h="1791196">
                <a:moveTo>
                  <a:pt x="0" y="1359725"/>
                </a:moveTo>
                <a:cubicBezTo>
                  <a:pt x="15834" y="1175657"/>
                  <a:pt x="31668" y="991590"/>
                  <a:pt x="47502" y="991590"/>
                </a:cubicBezTo>
                <a:cubicBezTo>
                  <a:pt x="63336" y="991590"/>
                  <a:pt x="79169" y="1363683"/>
                  <a:pt x="95003" y="1359725"/>
                </a:cubicBezTo>
                <a:cubicBezTo>
                  <a:pt x="110837" y="1355767"/>
                  <a:pt x="122712" y="965861"/>
                  <a:pt x="142504" y="967840"/>
                </a:cubicBezTo>
                <a:cubicBezTo>
                  <a:pt x="162296" y="969819"/>
                  <a:pt x="197922" y="1383476"/>
                  <a:pt x="213756" y="1371601"/>
                </a:cubicBezTo>
                <a:cubicBezTo>
                  <a:pt x="229590" y="1359726"/>
                  <a:pt x="225632" y="896588"/>
                  <a:pt x="237507" y="896588"/>
                </a:cubicBezTo>
                <a:cubicBezTo>
                  <a:pt x="249382" y="896588"/>
                  <a:pt x="267195" y="1363684"/>
                  <a:pt x="285008" y="1371601"/>
                </a:cubicBezTo>
                <a:cubicBezTo>
                  <a:pt x="302821" y="1379518"/>
                  <a:pt x="326572" y="952006"/>
                  <a:pt x="344385" y="944089"/>
                </a:cubicBezTo>
                <a:cubicBezTo>
                  <a:pt x="362198" y="936172"/>
                  <a:pt x="378032" y="1330037"/>
                  <a:pt x="391886" y="1324099"/>
                </a:cubicBezTo>
                <a:cubicBezTo>
                  <a:pt x="405741" y="1318161"/>
                  <a:pt x="407720" y="900546"/>
                  <a:pt x="427512" y="908463"/>
                </a:cubicBezTo>
                <a:cubicBezTo>
                  <a:pt x="447304" y="916380"/>
                  <a:pt x="492826" y="1377539"/>
                  <a:pt x="510639" y="1371601"/>
                </a:cubicBezTo>
                <a:cubicBezTo>
                  <a:pt x="528452" y="1365663"/>
                  <a:pt x="518556" y="872837"/>
                  <a:pt x="534390" y="872837"/>
                </a:cubicBezTo>
                <a:cubicBezTo>
                  <a:pt x="550224" y="872837"/>
                  <a:pt x="583871" y="1363684"/>
                  <a:pt x="605642" y="1371601"/>
                </a:cubicBezTo>
                <a:cubicBezTo>
                  <a:pt x="627413" y="1379518"/>
                  <a:pt x="643248" y="920338"/>
                  <a:pt x="665019" y="920338"/>
                </a:cubicBezTo>
                <a:cubicBezTo>
                  <a:pt x="686790" y="920338"/>
                  <a:pt x="710540" y="1367643"/>
                  <a:pt x="736270" y="1371601"/>
                </a:cubicBezTo>
                <a:cubicBezTo>
                  <a:pt x="762000" y="1375559"/>
                  <a:pt x="791689" y="944089"/>
                  <a:pt x="819398" y="944089"/>
                </a:cubicBezTo>
                <a:cubicBezTo>
                  <a:pt x="847107" y="944089"/>
                  <a:pt x="870858" y="1434936"/>
                  <a:pt x="902525" y="1371601"/>
                </a:cubicBezTo>
                <a:cubicBezTo>
                  <a:pt x="934192" y="1308266"/>
                  <a:pt x="973777" y="538349"/>
                  <a:pt x="1009403" y="564079"/>
                </a:cubicBezTo>
                <a:cubicBezTo>
                  <a:pt x="1045029" y="589809"/>
                  <a:pt x="1074717" y="1541814"/>
                  <a:pt x="1116281" y="1525980"/>
                </a:cubicBezTo>
                <a:cubicBezTo>
                  <a:pt x="1157845" y="1510146"/>
                  <a:pt x="1221180" y="473034"/>
                  <a:pt x="1258785" y="469076"/>
                </a:cubicBezTo>
                <a:cubicBezTo>
                  <a:pt x="1296390" y="465118"/>
                  <a:pt x="1316182" y="1498271"/>
                  <a:pt x="1341912" y="1502229"/>
                </a:cubicBezTo>
                <a:cubicBezTo>
                  <a:pt x="1367642" y="1506187"/>
                  <a:pt x="1391393" y="488869"/>
                  <a:pt x="1413164" y="492827"/>
                </a:cubicBezTo>
                <a:cubicBezTo>
                  <a:pt x="1434935" y="496785"/>
                  <a:pt x="1442853" y="1524001"/>
                  <a:pt x="1472541" y="1525980"/>
                </a:cubicBezTo>
                <a:cubicBezTo>
                  <a:pt x="1502229" y="1527959"/>
                  <a:pt x="1567544" y="520536"/>
                  <a:pt x="1591294" y="504702"/>
                </a:cubicBezTo>
                <a:cubicBezTo>
                  <a:pt x="1615045" y="488868"/>
                  <a:pt x="1589314" y="1425039"/>
                  <a:pt x="1615044" y="1430977"/>
                </a:cubicBezTo>
                <a:cubicBezTo>
                  <a:pt x="1640774" y="1436915"/>
                  <a:pt x="1700151" y="524494"/>
                  <a:pt x="1745673" y="540328"/>
                </a:cubicBezTo>
                <a:cubicBezTo>
                  <a:pt x="1791195" y="556162"/>
                  <a:pt x="1856510" y="1476500"/>
                  <a:pt x="1888177" y="1525980"/>
                </a:cubicBezTo>
                <a:cubicBezTo>
                  <a:pt x="1919844" y="1575460"/>
                  <a:pt x="1915886" y="882733"/>
                  <a:pt x="1935678" y="837211"/>
                </a:cubicBezTo>
                <a:cubicBezTo>
                  <a:pt x="1955470" y="791689"/>
                  <a:pt x="1981200" y="1256806"/>
                  <a:pt x="2006930" y="1252848"/>
                </a:cubicBezTo>
                <a:cubicBezTo>
                  <a:pt x="2032660" y="1248890"/>
                  <a:pt x="2060369" y="813461"/>
                  <a:pt x="2090057" y="813461"/>
                </a:cubicBezTo>
                <a:cubicBezTo>
                  <a:pt x="2119745" y="813461"/>
                  <a:pt x="2163289" y="1256806"/>
                  <a:pt x="2185060" y="1252848"/>
                </a:cubicBezTo>
                <a:cubicBezTo>
                  <a:pt x="2206831" y="1248890"/>
                  <a:pt x="2200894" y="783773"/>
                  <a:pt x="2220686" y="789710"/>
                </a:cubicBezTo>
                <a:cubicBezTo>
                  <a:pt x="2240478" y="795647"/>
                  <a:pt x="2270166" y="1290452"/>
                  <a:pt x="2303813" y="1288473"/>
                </a:cubicBezTo>
                <a:cubicBezTo>
                  <a:pt x="2337460" y="1286494"/>
                  <a:pt x="2388920" y="773877"/>
                  <a:pt x="2422567" y="777835"/>
                </a:cubicBezTo>
                <a:cubicBezTo>
                  <a:pt x="2456214" y="781793"/>
                  <a:pt x="2481944" y="1308266"/>
                  <a:pt x="2505694" y="1312224"/>
                </a:cubicBezTo>
                <a:cubicBezTo>
                  <a:pt x="2529444" y="1316182"/>
                  <a:pt x="2539340" y="809502"/>
                  <a:pt x="2565070" y="801585"/>
                </a:cubicBezTo>
                <a:cubicBezTo>
                  <a:pt x="2590800" y="793668"/>
                  <a:pt x="2630385" y="1274619"/>
                  <a:pt x="2660073" y="1264723"/>
                </a:cubicBezTo>
                <a:cubicBezTo>
                  <a:pt x="2689761" y="1254827"/>
                  <a:pt x="2709553" y="746167"/>
                  <a:pt x="2743200" y="742209"/>
                </a:cubicBezTo>
                <a:cubicBezTo>
                  <a:pt x="2776847" y="738251"/>
                  <a:pt x="2834245" y="1244930"/>
                  <a:pt x="2861954" y="1240972"/>
                </a:cubicBezTo>
                <a:cubicBezTo>
                  <a:pt x="2889663" y="1237014"/>
                  <a:pt x="2889663" y="712520"/>
                  <a:pt x="2909455" y="718458"/>
                </a:cubicBezTo>
                <a:cubicBezTo>
                  <a:pt x="2929247" y="724396"/>
                  <a:pt x="2962894" y="1280556"/>
                  <a:pt x="2980707" y="1276598"/>
                </a:cubicBezTo>
                <a:cubicBezTo>
                  <a:pt x="2998520" y="1272640"/>
                  <a:pt x="2990603" y="698665"/>
                  <a:pt x="3016333" y="694707"/>
                </a:cubicBezTo>
                <a:cubicBezTo>
                  <a:pt x="3042063" y="690749"/>
                  <a:pt x="3111335" y="1153887"/>
                  <a:pt x="3135086" y="1252848"/>
                </a:cubicBezTo>
                <a:cubicBezTo>
                  <a:pt x="3158837" y="1351809"/>
                  <a:pt x="3148941" y="1381496"/>
                  <a:pt x="3158837" y="1288473"/>
                </a:cubicBezTo>
                <a:cubicBezTo>
                  <a:pt x="3168733" y="1195450"/>
                  <a:pt x="3172692" y="696686"/>
                  <a:pt x="3194463" y="694707"/>
                </a:cubicBezTo>
                <a:cubicBezTo>
                  <a:pt x="3216234" y="692728"/>
                  <a:pt x="3267694" y="1278577"/>
                  <a:pt x="3289465" y="1276598"/>
                </a:cubicBezTo>
                <a:cubicBezTo>
                  <a:pt x="3311236" y="1274619"/>
                  <a:pt x="3295403" y="676894"/>
                  <a:pt x="3325091" y="682832"/>
                </a:cubicBezTo>
                <a:cubicBezTo>
                  <a:pt x="3354779" y="688770"/>
                  <a:pt x="3433948" y="1393372"/>
                  <a:pt x="3467595" y="1312224"/>
                </a:cubicBezTo>
                <a:cubicBezTo>
                  <a:pt x="3501242" y="1231076"/>
                  <a:pt x="3497284" y="144484"/>
                  <a:pt x="3526972" y="195944"/>
                </a:cubicBezTo>
                <a:cubicBezTo>
                  <a:pt x="3556660" y="247404"/>
                  <a:pt x="3610099" y="1640775"/>
                  <a:pt x="3645725" y="1620983"/>
                </a:cubicBezTo>
                <a:cubicBezTo>
                  <a:pt x="3681351" y="1601191"/>
                  <a:pt x="3677393" y="57398"/>
                  <a:pt x="3740728" y="77190"/>
                </a:cubicBezTo>
                <a:cubicBezTo>
                  <a:pt x="3804063" y="96982"/>
                  <a:pt x="3974275" y="1749632"/>
                  <a:pt x="4025735" y="1739736"/>
                </a:cubicBezTo>
                <a:cubicBezTo>
                  <a:pt x="4077195" y="1729840"/>
                  <a:pt x="4019798" y="27710"/>
                  <a:pt x="4049486" y="17814"/>
                </a:cubicBezTo>
                <a:cubicBezTo>
                  <a:pt x="4079174" y="7918"/>
                  <a:pt x="4158343" y="1682338"/>
                  <a:pt x="4203865" y="1680359"/>
                </a:cubicBezTo>
                <a:cubicBezTo>
                  <a:pt x="4249387" y="1678380"/>
                  <a:pt x="4269180" y="11876"/>
                  <a:pt x="4322619" y="5938"/>
                </a:cubicBezTo>
                <a:cubicBezTo>
                  <a:pt x="4376058" y="0"/>
                  <a:pt x="4475019" y="1642754"/>
                  <a:pt x="4524499" y="1644733"/>
                </a:cubicBezTo>
                <a:cubicBezTo>
                  <a:pt x="4573979" y="1646712"/>
                  <a:pt x="4579917" y="11876"/>
                  <a:pt x="4619502" y="17814"/>
                </a:cubicBezTo>
                <a:cubicBezTo>
                  <a:pt x="4659087" y="23752"/>
                  <a:pt x="4724401" y="1672442"/>
                  <a:pt x="4762006" y="1680359"/>
                </a:cubicBezTo>
                <a:cubicBezTo>
                  <a:pt x="4799611" y="1688276"/>
                  <a:pt x="4815445" y="75211"/>
                  <a:pt x="4845133" y="65315"/>
                </a:cubicBezTo>
                <a:cubicBezTo>
                  <a:pt x="4874821" y="55419"/>
                  <a:pt x="4890655" y="1615045"/>
                  <a:pt x="4940135" y="1620983"/>
                </a:cubicBezTo>
                <a:cubicBezTo>
                  <a:pt x="4989615" y="1626921"/>
                  <a:pt x="5086598" y="104900"/>
                  <a:pt x="5142016" y="100941"/>
                </a:cubicBezTo>
                <a:cubicBezTo>
                  <a:pt x="5197434" y="96983"/>
                  <a:pt x="5229101" y="1603170"/>
                  <a:pt x="5272644" y="1597232"/>
                </a:cubicBezTo>
                <a:cubicBezTo>
                  <a:pt x="5316187" y="1591294"/>
                  <a:pt x="5357751" y="61356"/>
                  <a:pt x="5403273" y="65315"/>
                </a:cubicBezTo>
                <a:cubicBezTo>
                  <a:pt x="5448795" y="69274"/>
                  <a:pt x="5498276" y="1620983"/>
                  <a:pt x="5545777" y="1620983"/>
                </a:cubicBezTo>
                <a:cubicBezTo>
                  <a:pt x="5593278" y="1620983"/>
                  <a:pt x="5642759" y="63336"/>
                  <a:pt x="5688281" y="65315"/>
                </a:cubicBezTo>
                <a:cubicBezTo>
                  <a:pt x="5733803" y="67294"/>
                  <a:pt x="5775366" y="1624941"/>
                  <a:pt x="5818909" y="1632858"/>
                </a:cubicBezTo>
                <a:cubicBezTo>
                  <a:pt x="5862452" y="1640775"/>
                  <a:pt x="5909954" y="98962"/>
                  <a:pt x="5949538" y="112816"/>
                </a:cubicBezTo>
                <a:cubicBezTo>
                  <a:pt x="5989122" y="126670"/>
                  <a:pt x="6022769" y="1640775"/>
                  <a:pt x="6056416" y="1715985"/>
                </a:cubicBezTo>
                <a:cubicBezTo>
                  <a:pt x="6090063" y="1791196"/>
                  <a:pt x="6115793" y="601684"/>
                  <a:pt x="6151419" y="564079"/>
                </a:cubicBezTo>
                <a:cubicBezTo>
                  <a:pt x="6187045" y="526474"/>
                  <a:pt x="6242463" y="1472541"/>
                  <a:pt x="6270172" y="1490354"/>
                </a:cubicBezTo>
                <a:cubicBezTo>
                  <a:pt x="6297881" y="1508167"/>
                  <a:pt x="6295902" y="678874"/>
                  <a:pt x="6317673" y="670957"/>
                </a:cubicBezTo>
                <a:cubicBezTo>
                  <a:pt x="6339444" y="663040"/>
                  <a:pt x="6371112" y="1454728"/>
                  <a:pt x="6400800" y="1442853"/>
                </a:cubicBezTo>
                <a:cubicBezTo>
                  <a:pt x="6430488" y="1430978"/>
                  <a:pt x="6464135" y="601684"/>
                  <a:pt x="6495803" y="599705"/>
                </a:cubicBezTo>
                <a:cubicBezTo>
                  <a:pt x="6527471" y="597726"/>
                  <a:pt x="6565076" y="1428998"/>
                  <a:pt x="6590806" y="1430977"/>
                </a:cubicBezTo>
                <a:cubicBezTo>
                  <a:pt x="6616536" y="1432956"/>
                  <a:pt x="6614556" y="603663"/>
                  <a:pt x="6650182" y="611580"/>
                </a:cubicBezTo>
                <a:cubicBezTo>
                  <a:pt x="6685808" y="619497"/>
                  <a:pt x="6766956" y="1482437"/>
                  <a:pt x="6804561" y="1478479"/>
                </a:cubicBezTo>
                <a:cubicBezTo>
                  <a:pt x="6842166" y="1474521"/>
                  <a:pt x="6850083" y="617517"/>
                  <a:pt x="6875813" y="587829"/>
                </a:cubicBezTo>
                <a:cubicBezTo>
                  <a:pt x="6901543" y="558141"/>
                  <a:pt x="6929253" y="1169720"/>
                  <a:pt x="6958941" y="1300349"/>
                </a:cubicBezTo>
                <a:cubicBezTo>
                  <a:pt x="6988629" y="1430978"/>
                  <a:pt x="7032172" y="1492333"/>
                  <a:pt x="7053943" y="1371601"/>
                </a:cubicBezTo>
                <a:cubicBezTo>
                  <a:pt x="7075714" y="1250869"/>
                  <a:pt x="7069777" y="570016"/>
                  <a:pt x="7089569" y="575954"/>
                </a:cubicBezTo>
                <a:cubicBezTo>
                  <a:pt x="7109361" y="581892"/>
                  <a:pt x="7146966" y="1403269"/>
                  <a:pt x="7172696" y="1407227"/>
                </a:cubicBezTo>
                <a:cubicBezTo>
                  <a:pt x="7198426" y="1411185"/>
                  <a:pt x="7212280" y="585851"/>
                  <a:pt x="7243948" y="599705"/>
                </a:cubicBezTo>
                <a:cubicBezTo>
                  <a:pt x="7275616" y="613559"/>
                  <a:pt x="7334993" y="1484416"/>
                  <a:pt x="7362702" y="1490354"/>
                </a:cubicBezTo>
                <a:cubicBezTo>
                  <a:pt x="7390411" y="1496292"/>
                  <a:pt x="7382494" y="651165"/>
                  <a:pt x="7410203" y="635331"/>
                </a:cubicBezTo>
                <a:cubicBezTo>
                  <a:pt x="7437912" y="619497"/>
                  <a:pt x="7497289" y="1395351"/>
                  <a:pt x="7528956" y="1395351"/>
                </a:cubicBezTo>
                <a:cubicBezTo>
                  <a:pt x="7560623" y="1395351"/>
                  <a:pt x="7564582" y="637310"/>
                  <a:pt x="7600208" y="635331"/>
                </a:cubicBezTo>
                <a:cubicBezTo>
                  <a:pt x="7635834" y="633352"/>
                  <a:pt x="7713024" y="1391393"/>
                  <a:pt x="7742712" y="1383476"/>
                </a:cubicBezTo>
                <a:cubicBezTo>
                  <a:pt x="7772400" y="1375559"/>
                  <a:pt x="7752608" y="579912"/>
                  <a:pt x="7778338" y="587829"/>
                </a:cubicBezTo>
                <a:cubicBezTo>
                  <a:pt x="7804068" y="595746"/>
                  <a:pt x="7867403" y="1434935"/>
                  <a:pt x="7897091" y="1430977"/>
                </a:cubicBezTo>
                <a:cubicBezTo>
                  <a:pt x="7926779" y="1427019"/>
                  <a:pt x="7936676" y="570017"/>
                  <a:pt x="7956468" y="564079"/>
                </a:cubicBezTo>
                <a:cubicBezTo>
                  <a:pt x="7976260" y="558141"/>
                  <a:pt x="7994073" y="1391393"/>
                  <a:pt x="8015844" y="1395351"/>
                </a:cubicBezTo>
                <a:cubicBezTo>
                  <a:pt x="8037615" y="1399309"/>
                  <a:pt x="8059387" y="581891"/>
                  <a:pt x="8087096" y="587829"/>
                </a:cubicBezTo>
                <a:cubicBezTo>
                  <a:pt x="8114805" y="593767"/>
                  <a:pt x="8166265" y="1294411"/>
                  <a:pt x="8182099" y="1430977"/>
                </a:cubicBezTo>
                <a:cubicBezTo>
                  <a:pt x="8197933" y="1567543"/>
                  <a:pt x="8190016" y="1487385"/>
                  <a:pt x="8182099" y="140722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6" name="Straight Connector 5"/>
          <p:cNvCxnSpPr/>
          <p:nvPr/>
        </p:nvCxnSpPr>
        <p:spPr>
          <a:xfrm rot="5400000">
            <a:off x="-1628947" y="3812584"/>
            <a:ext cx="4683619" cy="6362"/>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35"/>
          <p:cNvGrpSpPr/>
          <p:nvPr/>
        </p:nvGrpSpPr>
        <p:grpSpPr>
          <a:xfrm>
            <a:off x="3800997" y="4871837"/>
            <a:ext cx="4164427" cy="1614513"/>
            <a:chOff x="3732758" y="4134858"/>
            <a:chExt cx="4164427" cy="1614513"/>
          </a:xfrm>
        </p:grpSpPr>
        <p:sp>
          <p:nvSpPr>
            <p:cNvPr id="7" name="TextBox 6"/>
            <p:cNvSpPr txBox="1"/>
            <p:nvPr/>
          </p:nvSpPr>
          <p:spPr>
            <a:xfrm>
              <a:off x="3732758" y="5287706"/>
              <a:ext cx="4063003" cy="461665"/>
            </a:xfrm>
            <a:prstGeom prst="rect">
              <a:avLst/>
            </a:prstGeom>
            <a:noFill/>
          </p:spPr>
          <p:txBody>
            <a:bodyPr wrap="square" rtlCol="0">
              <a:spAutoFit/>
            </a:bodyPr>
            <a:lstStyle/>
            <a:p>
              <a:r>
                <a:rPr lang="en-GB" b="1" dirty="0" smtClean="0">
                  <a:solidFill>
                    <a:schemeClr val="tx1"/>
                  </a:solidFill>
                </a:rPr>
                <a:t>Clinical Exacerbation</a:t>
              </a:r>
              <a:endParaRPr lang="en-GB" b="1" dirty="0">
                <a:solidFill>
                  <a:schemeClr val="tx1"/>
                </a:solidFill>
              </a:endParaRPr>
            </a:p>
          </p:txBody>
        </p:sp>
        <p:sp>
          <p:nvSpPr>
            <p:cNvPr id="8" name="Down Arrow 7"/>
            <p:cNvSpPr/>
            <p:nvPr/>
          </p:nvSpPr>
          <p:spPr>
            <a:xfrm>
              <a:off x="5336218" y="4532315"/>
              <a:ext cx="447612" cy="836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Down Arrow 8"/>
            <p:cNvSpPr/>
            <p:nvPr/>
          </p:nvSpPr>
          <p:spPr>
            <a:xfrm rot="10800000">
              <a:off x="5924472" y="4602064"/>
              <a:ext cx="223806" cy="697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3764867" y="4134858"/>
              <a:ext cx="4132318" cy="450754"/>
            </a:xfrm>
            <a:prstGeom prst="rect">
              <a:avLst/>
            </a:prstGeom>
            <a:noFill/>
          </p:spPr>
          <p:txBody>
            <a:bodyPr wrap="square" rtlCol="0">
              <a:spAutoFit/>
            </a:bodyPr>
            <a:lstStyle/>
            <a:p>
              <a:r>
                <a:rPr lang="en-GB" dirty="0" smtClean="0">
                  <a:solidFill>
                    <a:schemeClr val="tx1"/>
                  </a:solidFill>
                </a:rPr>
                <a:t>Persistent disequilibrium</a:t>
              </a:r>
              <a:endParaRPr lang="en-GB" dirty="0">
                <a:solidFill>
                  <a:schemeClr val="tx1"/>
                </a:solidFill>
              </a:endParaRPr>
            </a:p>
          </p:txBody>
        </p:sp>
        <p:sp>
          <p:nvSpPr>
            <p:cNvPr id="14" name="TextBox 13"/>
            <p:cNvSpPr txBox="1"/>
            <p:nvPr/>
          </p:nvSpPr>
          <p:spPr>
            <a:xfrm>
              <a:off x="6216730" y="4562632"/>
              <a:ext cx="1342836" cy="811357"/>
            </a:xfrm>
            <a:prstGeom prst="rect">
              <a:avLst/>
            </a:prstGeom>
            <a:noFill/>
          </p:spPr>
          <p:txBody>
            <a:bodyPr wrap="square" rtlCol="0">
              <a:spAutoFit/>
            </a:bodyPr>
            <a:lstStyle/>
            <a:p>
              <a:r>
                <a:rPr lang="en-GB" dirty="0" smtClean="0">
                  <a:solidFill>
                    <a:schemeClr val="tx1"/>
                  </a:solidFill>
                </a:rPr>
                <a:t>High  risk </a:t>
              </a:r>
              <a:endParaRPr lang="en-GB" dirty="0">
                <a:solidFill>
                  <a:schemeClr val="tx1"/>
                </a:solidFill>
              </a:endParaRPr>
            </a:p>
          </p:txBody>
        </p:sp>
      </p:grpSp>
      <p:sp>
        <p:nvSpPr>
          <p:cNvPr id="15" name="TextBox 14"/>
          <p:cNvSpPr txBox="1"/>
          <p:nvPr/>
        </p:nvSpPr>
        <p:spPr>
          <a:xfrm>
            <a:off x="952172" y="3831451"/>
            <a:ext cx="2387265" cy="811357"/>
          </a:xfrm>
          <a:prstGeom prst="rect">
            <a:avLst/>
          </a:prstGeom>
          <a:noFill/>
        </p:spPr>
        <p:txBody>
          <a:bodyPr wrap="square" rtlCol="0">
            <a:spAutoFit/>
          </a:bodyPr>
          <a:lstStyle/>
          <a:p>
            <a:r>
              <a:rPr lang="en-GB" dirty="0" smtClean="0">
                <a:solidFill>
                  <a:schemeClr val="tx1"/>
                </a:solidFill>
              </a:rPr>
              <a:t>Day to day variation</a:t>
            </a:r>
            <a:endParaRPr lang="en-GB" dirty="0">
              <a:solidFill>
                <a:schemeClr val="tx1"/>
              </a:solidFill>
            </a:endParaRPr>
          </a:p>
        </p:txBody>
      </p:sp>
      <p:sp>
        <p:nvSpPr>
          <p:cNvPr id="17" name="TextBox 16"/>
          <p:cNvSpPr txBox="1"/>
          <p:nvPr/>
        </p:nvSpPr>
        <p:spPr>
          <a:xfrm>
            <a:off x="729680" y="2584039"/>
            <a:ext cx="1119030" cy="811357"/>
          </a:xfrm>
          <a:prstGeom prst="rect">
            <a:avLst/>
          </a:prstGeom>
          <a:noFill/>
        </p:spPr>
        <p:txBody>
          <a:bodyPr wrap="square" rtlCol="0">
            <a:spAutoFit/>
          </a:bodyPr>
          <a:lstStyle/>
          <a:p>
            <a:r>
              <a:rPr lang="en-GB" dirty="0" smtClean="0">
                <a:solidFill>
                  <a:schemeClr val="tx1"/>
                </a:solidFill>
              </a:rPr>
              <a:t>Low risk </a:t>
            </a:r>
            <a:endParaRPr lang="en-GB" dirty="0">
              <a:solidFill>
                <a:schemeClr val="tx1"/>
              </a:solidFill>
            </a:endParaRPr>
          </a:p>
        </p:txBody>
      </p:sp>
      <p:grpSp>
        <p:nvGrpSpPr>
          <p:cNvPr id="3" name="Group 32"/>
          <p:cNvGrpSpPr/>
          <p:nvPr/>
        </p:nvGrpSpPr>
        <p:grpSpPr>
          <a:xfrm>
            <a:off x="4861400" y="1480002"/>
            <a:ext cx="1637508" cy="1029425"/>
            <a:chOff x="4861400" y="1480002"/>
            <a:chExt cx="1637508" cy="1029425"/>
          </a:xfrm>
        </p:grpSpPr>
        <p:cxnSp>
          <p:nvCxnSpPr>
            <p:cNvPr id="20" name="Straight Arrow Connector 19"/>
            <p:cNvCxnSpPr/>
            <p:nvPr/>
          </p:nvCxnSpPr>
          <p:spPr>
            <a:xfrm rot="16200000" flipH="1">
              <a:off x="5291457" y="2151357"/>
              <a:ext cx="627598" cy="8854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61400" y="1480002"/>
              <a:ext cx="1637508" cy="811357"/>
            </a:xfrm>
            <a:prstGeom prst="rect">
              <a:avLst/>
            </a:prstGeom>
            <a:noFill/>
          </p:spPr>
          <p:txBody>
            <a:bodyPr wrap="square" rtlCol="0">
              <a:spAutoFit/>
            </a:bodyPr>
            <a:lstStyle/>
            <a:p>
              <a:r>
                <a:rPr lang="en-GB" dirty="0" smtClean="0">
                  <a:solidFill>
                    <a:schemeClr val="tx1"/>
                  </a:solidFill>
                </a:rPr>
                <a:t>modulators</a:t>
              </a:r>
              <a:endParaRPr lang="en-GB" dirty="0">
                <a:solidFill>
                  <a:schemeClr val="tx1"/>
                </a:solidFill>
              </a:endParaRPr>
            </a:p>
          </p:txBody>
        </p:sp>
      </p:grpSp>
      <p:grpSp>
        <p:nvGrpSpPr>
          <p:cNvPr id="4" name="Group 36"/>
          <p:cNvGrpSpPr/>
          <p:nvPr/>
        </p:nvGrpSpPr>
        <p:grpSpPr>
          <a:xfrm>
            <a:off x="2582125" y="2259434"/>
            <a:ext cx="1697515" cy="2657444"/>
            <a:chOff x="2582125" y="2259434"/>
            <a:chExt cx="1697515" cy="2657444"/>
          </a:xfrm>
        </p:grpSpPr>
        <p:grpSp>
          <p:nvGrpSpPr>
            <p:cNvPr id="10" name="Group 33"/>
            <p:cNvGrpSpPr/>
            <p:nvPr/>
          </p:nvGrpSpPr>
          <p:grpSpPr>
            <a:xfrm>
              <a:off x="2802836" y="2259434"/>
              <a:ext cx="1476804" cy="946178"/>
              <a:chOff x="2802836" y="2259434"/>
              <a:chExt cx="1476804" cy="946178"/>
            </a:xfrm>
          </p:grpSpPr>
          <p:cxnSp>
            <p:nvCxnSpPr>
              <p:cNvPr id="18" name="Straight Arrow Connector 17"/>
              <p:cNvCxnSpPr/>
              <p:nvPr/>
            </p:nvCxnSpPr>
            <p:spPr>
              <a:xfrm rot="16200000" flipH="1">
                <a:off x="3545921" y="2758541"/>
                <a:ext cx="557997" cy="33614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02836" y="2259434"/>
                <a:ext cx="1476804" cy="811357"/>
              </a:xfrm>
              <a:prstGeom prst="rect">
                <a:avLst/>
              </a:prstGeom>
              <a:noFill/>
            </p:spPr>
            <p:txBody>
              <a:bodyPr wrap="square" rtlCol="0">
                <a:spAutoFit/>
              </a:bodyPr>
              <a:lstStyle/>
              <a:p>
                <a:r>
                  <a:rPr lang="en-GB" dirty="0" smtClean="0">
                    <a:solidFill>
                      <a:schemeClr val="tx1"/>
                    </a:solidFill>
                  </a:rPr>
                  <a:t>predictors</a:t>
                </a:r>
                <a:endParaRPr lang="en-GB" dirty="0">
                  <a:solidFill>
                    <a:schemeClr val="tx1"/>
                  </a:solidFill>
                </a:endParaRPr>
              </a:p>
            </p:txBody>
          </p:sp>
        </p:grpSp>
        <p:grpSp>
          <p:nvGrpSpPr>
            <p:cNvPr id="11" name="Group 34"/>
            <p:cNvGrpSpPr/>
            <p:nvPr/>
          </p:nvGrpSpPr>
          <p:grpSpPr>
            <a:xfrm>
              <a:off x="2582125" y="4053334"/>
              <a:ext cx="1530372" cy="863544"/>
              <a:chOff x="2582125" y="4053334"/>
              <a:chExt cx="1530372" cy="863544"/>
            </a:xfrm>
          </p:grpSpPr>
          <p:cxnSp>
            <p:nvCxnSpPr>
              <p:cNvPr id="21" name="Straight Arrow Connector 20"/>
              <p:cNvCxnSpPr/>
              <p:nvPr/>
            </p:nvCxnSpPr>
            <p:spPr>
              <a:xfrm rot="5400000">
                <a:off x="3021409" y="4248296"/>
                <a:ext cx="557997" cy="168073"/>
              </a:xfrm>
              <a:prstGeom prst="straightConnector1">
                <a:avLst/>
              </a:prstGeom>
              <a:ln w="57150">
                <a:solidFill>
                  <a:srgbClr val="FFC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82125" y="4455213"/>
                <a:ext cx="1530372" cy="461665"/>
              </a:xfrm>
              <a:prstGeom prst="rect">
                <a:avLst/>
              </a:prstGeom>
              <a:noFill/>
            </p:spPr>
            <p:txBody>
              <a:bodyPr wrap="square" rtlCol="0">
                <a:spAutoFit/>
              </a:bodyPr>
              <a:lstStyle/>
              <a:p>
                <a:r>
                  <a:rPr lang="en-GB" dirty="0" smtClean="0">
                    <a:solidFill>
                      <a:schemeClr val="tx1"/>
                    </a:solidFill>
                  </a:rPr>
                  <a:t>prevent</a:t>
                </a:r>
                <a:endParaRPr lang="en-GB" dirty="0">
                  <a:solidFill>
                    <a:schemeClr val="tx1"/>
                  </a:solidFill>
                </a:endParaRPr>
              </a:p>
            </p:txBody>
          </p:sp>
        </p:grpSp>
      </p:grpSp>
      <p:cxnSp>
        <p:nvCxnSpPr>
          <p:cNvPr id="31" name="Straight Arrow Connector 30"/>
          <p:cNvCxnSpPr/>
          <p:nvPr/>
        </p:nvCxnSpPr>
        <p:spPr>
          <a:xfrm rot="16200000" flipH="1">
            <a:off x="4107754" y="2010188"/>
            <a:ext cx="557997" cy="336145"/>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64669" y="1511081"/>
            <a:ext cx="1476804" cy="461665"/>
          </a:xfrm>
          <a:prstGeom prst="rect">
            <a:avLst/>
          </a:prstGeom>
          <a:noFill/>
        </p:spPr>
        <p:txBody>
          <a:bodyPr wrap="square" rtlCol="0">
            <a:spAutoFit/>
          </a:bodyPr>
          <a:lstStyle/>
          <a:p>
            <a:r>
              <a:rPr lang="en-GB" dirty="0" smtClean="0">
                <a:solidFill>
                  <a:schemeClr val="tx1"/>
                </a:solidFill>
              </a:rPr>
              <a:t>triggers</a:t>
            </a:r>
            <a:endParaRPr lang="en-GB"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en-GB" b="1" dirty="0" err="1" smtClean="0"/>
              <a:t>AirPROM</a:t>
            </a:r>
            <a:r>
              <a:rPr lang="en-GB" b="1" dirty="0" smtClean="0"/>
              <a:t>- </a:t>
            </a:r>
            <a:r>
              <a:rPr lang="en-GB" sz="3100" b="1" dirty="0" smtClean="0">
                <a:solidFill>
                  <a:srgbClr val="FF0000"/>
                </a:solidFill>
              </a:rPr>
              <a:t>Air</a:t>
            </a:r>
            <a:r>
              <a:rPr lang="en-GB" sz="3100" b="1" dirty="0" smtClean="0"/>
              <a:t>way Disease </a:t>
            </a:r>
            <a:r>
              <a:rPr lang="en-GB" sz="3100" b="1" dirty="0">
                <a:solidFill>
                  <a:srgbClr val="FF0000"/>
                </a:solidFill>
              </a:rPr>
              <a:t>P</a:t>
            </a:r>
            <a:r>
              <a:rPr lang="en-GB" sz="3100" b="1" dirty="0" smtClean="0"/>
              <a:t>redicting </a:t>
            </a:r>
            <a:r>
              <a:rPr lang="en-GB" sz="3100" b="1" dirty="0" smtClean="0">
                <a:solidFill>
                  <a:srgbClr val="FF0000"/>
                </a:solidFill>
              </a:rPr>
              <a:t>O</a:t>
            </a:r>
            <a:r>
              <a:rPr lang="en-GB" sz="3100" b="1" dirty="0" smtClean="0"/>
              <a:t>utcomes Through Patient Specific Computational </a:t>
            </a:r>
            <a:r>
              <a:rPr lang="en-GB" sz="3100" b="1" dirty="0" smtClean="0">
                <a:solidFill>
                  <a:srgbClr val="FF0000"/>
                </a:solidFill>
              </a:rPr>
              <a:t>M</a:t>
            </a:r>
            <a:r>
              <a:rPr lang="en-GB" sz="3100" b="1" dirty="0" smtClean="0"/>
              <a:t>odelling</a:t>
            </a:r>
            <a:endParaRPr lang="en-GB" sz="3100" b="1" dirty="0"/>
          </a:p>
        </p:txBody>
      </p:sp>
      <p:pic>
        <p:nvPicPr>
          <p:cNvPr id="3074" name="Picture 2"/>
          <p:cNvPicPr>
            <a:picLocks noChangeAspect="1" noChangeArrowheads="1"/>
          </p:cNvPicPr>
          <p:nvPr/>
        </p:nvPicPr>
        <p:blipFill>
          <a:blip r:embed="rId3" cstate="print"/>
          <a:srcRect/>
          <a:stretch>
            <a:fillRect/>
          </a:stretch>
        </p:blipFill>
        <p:spPr bwMode="auto">
          <a:xfrm>
            <a:off x="0" y="1643050"/>
            <a:ext cx="8924925" cy="2409825"/>
          </a:xfrm>
          <a:prstGeom prst="rect">
            <a:avLst/>
          </a:prstGeom>
          <a:noFill/>
          <a:ln w="9525">
            <a:noFill/>
            <a:miter lim="800000"/>
            <a:headEnd/>
            <a:tailEnd/>
          </a:ln>
          <a:effectLst/>
        </p:spPr>
      </p:pic>
      <p:sp>
        <p:nvSpPr>
          <p:cNvPr id="5" name="Oval 4"/>
          <p:cNvSpPr/>
          <p:nvPr/>
        </p:nvSpPr>
        <p:spPr>
          <a:xfrm>
            <a:off x="5929322" y="2357430"/>
            <a:ext cx="1214446" cy="1285884"/>
          </a:xfrm>
          <a:prstGeom prst="ellipse">
            <a:avLst/>
          </a:prstGeom>
          <a:blipFill rotWithShape="0">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075" name="Picture 3"/>
          <p:cNvPicPr>
            <a:picLocks noChangeAspect="1" noChangeArrowheads="1"/>
          </p:cNvPicPr>
          <p:nvPr/>
        </p:nvPicPr>
        <p:blipFill>
          <a:blip r:embed="rId5" cstate="print"/>
          <a:srcRect/>
          <a:stretch>
            <a:fillRect/>
          </a:stretch>
        </p:blipFill>
        <p:spPr bwMode="auto">
          <a:xfrm>
            <a:off x="4643438" y="2357430"/>
            <a:ext cx="1016915" cy="1365030"/>
          </a:xfrm>
          <a:prstGeom prst="rect">
            <a:avLst/>
          </a:prstGeom>
          <a:noFill/>
          <a:ln w="9525">
            <a:noFill/>
            <a:miter lim="800000"/>
            <a:headEnd/>
            <a:tailEnd/>
          </a:ln>
          <a:effectLst/>
        </p:spPr>
      </p:pic>
      <p:pic>
        <p:nvPicPr>
          <p:cNvPr id="9" name="Picture 8" descr="old_television.jpg"/>
          <p:cNvPicPr>
            <a:picLocks noChangeAspect="1"/>
          </p:cNvPicPr>
          <p:nvPr/>
        </p:nvPicPr>
        <p:blipFill>
          <a:blip r:embed="rId6" cstate="print"/>
          <a:srcRect/>
          <a:stretch>
            <a:fillRect/>
          </a:stretch>
        </p:blipFill>
        <p:spPr bwMode="auto">
          <a:xfrm>
            <a:off x="428596" y="4202881"/>
            <a:ext cx="2459750" cy="2655119"/>
          </a:xfrm>
          <a:prstGeom prst="rect">
            <a:avLst/>
          </a:prstGeom>
          <a:noFill/>
          <a:ln w="9525">
            <a:noFill/>
            <a:miter lim="800000"/>
            <a:headEnd/>
            <a:tailEnd/>
          </a:ln>
        </p:spPr>
      </p:pic>
      <p:pic>
        <p:nvPicPr>
          <p:cNvPr id="10" name="Picture 9" descr="plasma screen.jpg"/>
          <p:cNvPicPr>
            <a:picLocks noChangeAspect="1"/>
          </p:cNvPicPr>
          <p:nvPr/>
        </p:nvPicPr>
        <p:blipFill>
          <a:blip r:embed="rId7" cstate="print"/>
          <a:srcRect/>
          <a:stretch>
            <a:fillRect/>
          </a:stretch>
        </p:blipFill>
        <p:spPr bwMode="auto">
          <a:xfrm>
            <a:off x="2151767" y="4786322"/>
            <a:ext cx="2491670" cy="2071678"/>
          </a:xfrm>
          <a:prstGeom prst="rect">
            <a:avLst/>
          </a:prstGeom>
          <a:noFill/>
          <a:ln w="9525">
            <a:noFill/>
            <a:miter lim="800000"/>
            <a:headEnd/>
            <a:tailEnd/>
          </a:ln>
        </p:spPr>
      </p:pic>
      <p:pic>
        <p:nvPicPr>
          <p:cNvPr id="11" name="Picture 10" descr="fly vision.jpg"/>
          <p:cNvPicPr>
            <a:picLocks noChangeAspect="1"/>
          </p:cNvPicPr>
          <p:nvPr/>
        </p:nvPicPr>
        <p:blipFill>
          <a:blip r:embed="rId8" cstate="print"/>
          <a:srcRect/>
          <a:stretch>
            <a:fillRect/>
          </a:stretch>
        </p:blipFill>
        <p:spPr bwMode="auto">
          <a:xfrm>
            <a:off x="3643306" y="4714884"/>
            <a:ext cx="2019185" cy="1705703"/>
          </a:xfrm>
          <a:prstGeom prst="rect">
            <a:avLst/>
          </a:prstGeom>
          <a:noFill/>
          <a:ln w="9525">
            <a:noFill/>
            <a:miter lim="800000"/>
            <a:headEnd/>
            <a:tailEnd/>
          </a:ln>
        </p:spPr>
      </p:pic>
      <p:cxnSp>
        <p:nvCxnSpPr>
          <p:cNvPr id="13" name="Straight Connector 12"/>
          <p:cNvCxnSpPr/>
          <p:nvPr/>
        </p:nvCxnSpPr>
        <p:spPr>
          <a:xfrm>
            <a:off x="0" y="1142984"/>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9" cstate="print"/>
          <a:srcRect l="42424"/>
          <a:stretch>
            <a:fillRect/>
          </a:stretch>
        </p:blipFill>
        <p:spPr bwMode="auto">
          <a:xfrm>
            <a:off x="7500958" y="2211420"/>
            <a:ext cx="1428760" cy="1492087"/>
          </a:xfrm>
          <a:prstGeom prst="rect">
            <a:avLst/>
          </a:prstGeom>
          <a:noFill/>
        </p:spPr>
      </p:pic>
      <p:pic>
        <p:nvPicPr>
          <p:cNvPr id="15" name="Picture 14" descr="time-machine.jpg"/>
          <p:cNvPicPr>
            <a:picLocks noChangeAspect="1"/>
          </p:cNvPicPr>
          <p:nvPr/>
        </p:nvPicPr>
        <p:blipFill>
          <a:blip r:embed="rId10" cstate="print"/>
          <a:srcRect/>
          <a:stretch>
            <a:fillRect/>
          </a:stretch>
        </p:blipFill>
        <p:spPr bwMode="auto">
          <a:xfrm>
            <a:off x="5357818" y="3857628"/>
            <a:ext cx="1509022" cy="2363789"/>
          </a:xfrm>
          <a:prstGeom prst="rect">
            <a:avLst/>
          </a:prstGeom>
          <a:noFill/>
          <a:ln w="9525">
            <a:noFill/>
            <a:miter lim="800000"/>
            <a:headEnd/>
            <a:tailEnd/>
          </a:ln>
        </p:spPr>
      </p:pic>
      <p:pic>
        <p:nvPicPr>
          <p:cNvPr id="12" name="Picture 11" descr="airprom12.jpg"/>
          <p:cNvPicPr>
            <a:picLocks noChangeAspect="1"/>
          </p:cNvPicPr>
          <p:nvPr/>
        </p:nvPicPr>
        <p:blipFill>
          <a:blip r:embed="rId11" cstate="print"/>
          <a:stretch>
            <a:fillRect/>
          </a:stretch>
        </p:blipFill>
        <p:spPr>
          <a:xfrm>
            <a:off x="8045779" y="5929330"/>
            <a:ext cx="1098220" cy="92867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marL="54864" indent="0" fontAlgn="auto">
              <a:spcAft>
                <a:spcPts val="0"/>
              </a:spcAft>
              <a:defRPr/>
            </a:pPr>
            <a:r>
              <a:rPr lang="en-GB" b="1" dirty="0" smtClean="0">
                <a:effectLst>
                  <a:outerShdw blurRad="38100" dist="38100" dir="2700000" algn="tl">
                    <a:srgbClr val="000000">
                      <a:alpha val="43137"/>
                    </a:srgbClr>
                  </a:outerShdw>
                </a:effectLst>
                <a:latin typeface="Arial" pitchFamily="34" charset="0"/>
                <a:cs typeface="Arial" pitchFamily="34" charset="0"/>
              </a:rPr>
              <a:t>Large Airway: Structure-Function</a:t>
            </a:r>
            <a:endParaRPr lang="en-GB" b="1" dirty="0">
              <a:effectLst>
                <a:outerShdw blurRad="38100" dist="38100" dir="2700000" algn="tl">
                  <a:srgbClr val="000000">
                    <a:alpha val="43137"/>
                  </a:srgbClr>
                </a:outerShdw>
              </a:effectLst>
              <a:latin typeface="Arial" pitchFamily="34" charset="0"/>
              <a:cs typeface="Arial" pitchFamily="34" charset="0"/>
            </a:endParaRPr>
          </a:p>
        </p:txBody>
      </p:sp>
      <p:cxnSp>
        <p:nvCxnSpPr>
          <p:cNvPr id="8" name="Straight Connector 7"/>
          <p:cNvCxnSpPr/>
          <p:nvPr/>
        </p:nvCxnSpPr>
        <p:spPr>
          <a:xfrm>
            <a:off x="0" y="1125538"/>
            <a:ext cx="91440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3" cstate="print"/>
          <a:srcRect l="3249" t="4688"/>
          <a:stretch>
            <a:fillRect/>
          </a:stretch>
        </p:blipFill>
        <p:spPr bwMode="auto">
          <a:xfrm>
            <a:off x="303449" y="1305511"/>
            <a:ext cx="3831822" cy="5552489"/>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l="38727" t="7068" r="3927" b="7480"/>
          <a:stretch>
            <a:fillRect/>
          </a:stretch>
        </p:blipFill>
        <p:spPr bwMode="auto">
          <a:xfrm>
            <a:off x="5022376" y="3875964"/>
            <a:ext cx="3314546" cy="2804615"/>
          </a:xfrm>
          <a:prstGeom prst="rect">
            <a:avLst/>
          </a:prstGeom>
          <a:noFill/>
          <a:ln w="9525">
            <a:noFill/>
            <a:miter lim="800000"/>
            <a:headEnd/>
            <a:tailEnd/>
          </a:ln>
          <a:effectLst/>
        </p:spPr>
      </p:pic>
      <p:pic>
        <p:nvPicPr>
          <p:cNvPr id="6" name="Picture 5" descr="afp20040301p1107-f5.gif"/>
          <p:cNvPicPr>
            <a:picLocks noChangeAspect="1"/>
          </p:cNvPicPr>
          <p:nvPr/>
        </p:nvPicPr>
        <p:blipFill>
          <a:blip r:embed="rId5" cstate="print"/>
          <a:srcRect b="37630"/>
          <a:stretch>
            <a:fillRect/>
          </a:stretch>
        </p:blipFill>
        <p:spPr>
          <a:xfrm>
            <a:off x="5263346" y="1190268"/>
            <a:ext cx="2801987" cy="271299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1.jpg"/>
          <p:cNvPicPr>
            <a:picLocks noGrp="1" noChangeAspect="1"/>
          </p:cNvPicPr>
          <p:nvPr>
            <p:ph idx="1"/>
          </p:nvPr>
        </p:nvPicPr>
        <p:blipFill>
          <a:blip r:embed="rId3" cstate="print"/>
          <a:srcRect l="5647" t="39665" r="58039" b="29211"/>
          <a:stretch>
            <a:fillRect/>
          </a:stretch>
        </p:blipFill>
        <p:spPr>
          <a:xfrm>
            <a:off x="0" y="2101755"/>
            <a:ext cx="6099357" cy="3739487"/>
          </a:xfrm>
        </p:spPr>
      </p:pic>
      <p:grpSp>
        <p:nvGrpSpPr>
          <p:cNvPr id="2" name="Group 10"/>
          <p:cNvGrpSpPr/>
          <p:nvPr/>
        </p:nvGrpSpPr>
        <p:grpSpPr>
          <a:xfrm>
            <a:off x="4954137" y="1304687"/>
            <a:ext cx="4189863" cy="2768221"/>
            <a:chOff x="4954137" y="1215787"/>
            <a:chExt cx="4189863" cy="2768221"/>
          </a:xfrm>
        </p:grpSpPr>
        <p:pic>
          <p:nvPicPr>
            <p:cNvPr id="5" name="Picture 4" descr="feb_123_in_b70f_pressure.jpg"/>
            <p:cNvPicPr>
              <a:picLocks noChangeAspect="1"/>
            </p:cNvPicPr>
            <p:nvPr/>
          </p:nvPicPr>
          <p:blipFill>
            <a:blip r:embed="rId4" cstate="print"/>
            <a:stretch>
              <a:fillRect/>
            </a:stretch>
          </p:blipFill>
          <p:spPr>
            <a:xfrm>
              <a:off x="6247808" y="1215787"/>
              <a:ext cx="2896192" cy="2768221"/>
            </a:xfrm>
            <a:prstGeom prst="rect">
              <a:avLst/>
            </a:prstGeom>
          </p:spPr>
        </p:pic>
        <p:sp>
          <p:nvSpPr>
            <p:cNvPr id="6" name="TextBox 5"/>
            <p:cNvSpPr txBox="1"/>
            <p:nvPr/>
          </p:nvSpPr>
          <p:spPr>
            <a:xfrm>
              <a:off x="4954137" y="1241946"/>
              <a:ext cx="1303562" cy="830997"/>
            </a:xfrm>
            <a:prstGeom prst="rect">
              <a:avLst/>
            </a:prstGeom>
            <a:noFill/>
          </p:spPr>
          <p:txBody>
            <a:bodyPr wrap="none" rtlCol="0">
              <a:spAutoFit/>
            </a:bodyPr>
            <a:lstStyle/>
            <a:p>
              <a:r>
                <a:rPr lang="en-GB" b="1" dirty="0" smtClean="0">
                  <a:solidFill>
                    <a:schemeClr val="tx1"/>
                  </a:solidFill>
                </a:rPr>
                <a:t>Healthy </a:t>
              </a:r>
            </a:p>
            <a:p>
              <a:r>
                <a:rPr lang="en-GB" b="1" dirty="0" smtClean="0">
                  <a:solidFill>
                    <a:schemeClr val="tx1"/>
                  </a:solidFill>
                </a:rPr>
                <a:t>Control</a:t>
              </a:r>
              <a:endParaRPr lang="en-GB" b="1" dirty="0"/>
            </a:p>
          </p:txBody>
        </p:sp>
      </p:grpSp>
      <p:grpSp>
        <p:nvGrpSpPr>
          <p:cNvPr id="3" name="Group 6"/>
          <p:cNvGrpSpPr/>
          <p:nvPr/>
        </p:nvGrpSpPr>
        <p:grpSpPr>
          <a:xfrm>
            <a:off x="5038298" y="4076308"/>
            <a:ext cx="4105702" cy="2781692"/>
            <a:chOff x="5038298" y="4076308"/>
            <a:chExt cx="4105702" cy="2781692"/>
          </a:xfrm>
        </p:grpSpPr>
        <p:pic>
          <p:nvPicPr>
            <p:cNvPr id="8" name="Picture 7" descr="feb_56_in_b70f_pressure.jpg"/>
            <p:cNvPicPr>
              <a:picLocks noChangeAspect="1"/>
            </p:cNvPicPr>
            <p:nvPr/>
          </p:nvPicPr>
          <p:blipFill>
            <a:blip r:embed="rId5" cstate="print"/>
            <a:stretch>
              <a:fillRect/>
            </a:stretch>
          </p:blipFill>
          <p:spPr>
            <a:xfrm>
              <a:off x="6247808" y="4076308"/>
              <a:ext cx="2896192" cy="2781692"/>
            </a:xfrm>
            <a:prstGeom prst="rect">
              <a:avLst/>
            </a:prstGeom>
          </p:spPr>
        </p:pic>
        <p:sp>
          <p:nvSpPr>
            <p:cNvPr id="9" name="TextBox 8"/>
            <p:cNvSpPr txBox="1"/>
            <p:nvPr/>
          </p:nvSpPr>
          <p:spPr>
            <a:xfrm>
              <a:off x="5038298" y="6027003"/>
              <a:ext cx="1212191" cy="830997"/>
            </a:xfrm>
            <a:prstGeom prst="rect">
              <a:avLst/>
            </a:prstGeom>
            <a:noFill/>
          </p:spPr>
          <p:txBody>
            <a:bodyPr wrap="none" rtlCol="0">
              <a:spAutoFit/>
            </a:bodyPr>
            <a:lstStyle/>
            <a:p>
              <a:r>
                <a:rPr lang="en-GB" b="1" dirty="0" smtClean="0">
                  <a:solidFill>
                    <a:schemeClr val="tx1"/>
                  </a:solidFill>
                </a:rPr>
                <a:t>Severe </a:t>
              </a:r>
            </a:p>
            <a:p>
              <a:r>
                <a:rPr lang="en-GB" b="1" dirty="0" smtClean="0">
                  <a:solidFill>
                    <a:schemeClr val="tx1"/>
                  </a:solidFill>
                </a:rPr>
                <a:t>Asthma</a:t>
              </a:r>
              <a:endParaRPr lang="en-GB" b="1" dirty="0"/>
            </a:p>
          </p:txBody>
        </p:sp>
      </p:grpSp>
      <p:sp>
        <p:nvSpPr>
          <p:cNvPr id="10" name="Rectangle 78"/>
          <p:cNvSpPr>
            <a:spLocks noChangeArrowheads="1"/>
          </p:cNvSpPr>
          <p:nvPr/>
        </p:nvSpPr>
        <p:spPr bwMode="auto">
          <a:xfrm>
            <a:off x="0" y="-177424"/>
            <a:ext cx="9144000" cy="1130300"/>
          </a:xfrm>
          <a:prstGeom prst="rect">
            <a:avLst/>
          </a:prstGeom>
          <a:noFill/>
          <a:ln w="9525">
            <a:noFill/>
            <a:miter lim="800000"/>
            <a:headEnd/>
            <a:tailEnd/>
          </a:ln>
          <a:effectLst/>
        </p:spPr>
        <p:txBody>
          <a:bodyPr anchor="b"/>
          <a:lstStyle/>
          <a:p>
            <a:pPr algn="l">
              <a:lnSpc>
                <a:spcPct val="75000"/>
              </a:lnSpc>
              <a:defRPr/>
            </a:pPr>
            <a:r>
              <a:rPr lang="en-GB" sz="4400" b="1" dirty="0" smtClean="0">
                <a:solidFill>
                  <a:schemeClr val="tx1"/>
                </a:solidFill>
                <a:effectLst>
                  <a:outerShdw blurRad="38100" dist="38100" dir="2700000" algn="tl">
                    <a:srgbClr val="C0C0C0"/>
                  </a:outerShdw>
                </a:effectLst>
                <a:latin typeface="Arial" pitchFamily="34" charset="0"/>
              </a:rPr>
              <a:t>Large Airway: Structure-Function</a:t>
            </a:r>
            <a:endParaRPr lang="en-GB" sz="4400" b="1" dirty="0">
              <a:solidFill>
                <a:schemeClr val="tx1"/>
              </a:solidFill>
              <a:effectLst>
                <a:outerShdw blurRad="38100" dist="38100" dir="2700000" algn="tl">
                  <a:srgbClr val="C0C0C0"/>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8686800" cy="1143000"/>
          </a:xfrm>
        </p:spPr>
        <p:txBody>
          <a:bodyPr>
            <a:normAutofit/>
          </a:bodyPr>
          <a:lstStyle/>
          <a:p>
            <a:r>
              <a:rPr lang="en-GB" b="1" dirty="0" smtClean="0">
                <a:effectLst>
                  <a:outerShdw blurRad="38100" dist="38100" dir="2700000" algn="tl">
                    <a:srgbClr val="000000">
                      <a:alpha val="43137"/>
                    </a:srgbClr>
                  </a:outerShdw>
                </a:effectLst>
              </a:rPr>
              <a:t>CT Imaging Beyond Geometry</a:t>
            </a:r>
            <a:endParaRPr lang="en-GB" b="1" dirty="0">
              <a:effectLst>
                <a:outerShdw blurRad="38100" dist="38100" dir="2700000" algn="tl">
                  <a:srgbClr val="000000">
                    <a:alpha val="43137"/>
                  </a:srgbClr>
                </a:outerShdw>
              </a:effectLst>
            </a:endParaRPr>
          </a:p>
        </p:txBody>
      </p:sp>
      <p:cxnSp>
        <p:nvCxnSpPr>
          <p:cNvPr id="3" name="Straight Connector 2"/>
          <p:cNvCxnSpPr/>
          <p:nvPr/>
        </p:nvCxnSpPr>
        <p:spPr>
          <a:xfrm>
            <a:off x="0" y="1071546"/>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6" name="Picture 55"/>
          <p:cNvPicPr/>
          <p:nvPr/>
        </p:nvPicPr>
        <p:blipFill>
          <a:blip r:embed="rId3" cstate="print"/>
          <a:srcRect/>
          <a:stretch>
            <a:fillRect/>
          </a:stretch>
        </p:blipFill>
        <p:spPr bwMode="auto">
          <a:xfrm>
            <a:off x="179512" y="1196752"/>
            <a:ext cx="8208912" cy="5408764"/>
          </a:xfrm>
          <a:prstGeom prst="rect">
            <a:avLst/>
          </a:prstGeom>
          <a:noFill/>
        </p:spPr>
      </p:pic>
      <p:pic>
        <p:nvPicPr>
          <p:cNvPr id="8" name="Picture 7" descr="airprom12.jpg"/>
          <p:cNvPicPr>
            <a:picLocks noChangeAspect="1"/>
          </p:cNvPicPr>
          <p:nvPr/>
        </p:nvPicPr>
        <p:blipFill>
          <a:blip r:embed="rId4" cstate="print"/>
          <a:stretch>
            <a:fillRect/>
          </a:stretch>
        </p:blipFill>
        <p:spPr>
          <a:xfrm>
            <a:off x="8286775" y="6133120"/>
            <a:ext cx="857223" cy="72488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21" y="0"/>
            <a:ext cx="8686800" cy="1143000"/>
          </a:xfrm>
        </p:spPr>
        <p:txBody>
          <a:bodyPr/>
          <a:lstStyle/>
          <a:p>
            <a:pPr marL="54864" indent="0" fontAlgn="auto">
              <a:spcAft>
                <a:spcPts val="0"/>
              </a:spcAft>
              <a:defRPr/>
            </a:pPr>
            <a:r>
              <a:rPr lang="en-GB" sz="4800" b="1" dirty="0" smtClean="0">
                <a:effectLst>
                  <a:outerShdw blurRad="38100" dist="38100" dir="2700000" algn="tl">
                    <a:srgbClr val="000000">
                      <a:alpha val="43137"/>
                    </a:srgbClr>
                  </a:outerShdw>
                </a:effectLst>
                <a:latin typeface="Arial" pitchFamily="34" charset="0"/>
                <a:cs typeface="Arial" pitchFamily="34" charset="0"/>
              </a:rPr>
              <a:t>CFD: Therapeutic Response</a:t>
            </a:r>
            <a:endParaRPr lang="en-GB" sz="48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8" name="Straight Connector 7"/>
          <p:cNvCxnSpPr/>
          <p:nvPr/>
        </p:nvCxnSpPr>
        <p:spPr>
          <a:xfrm>
            <a:off x="0" y="1125538"/>
            <a:ext cx="91440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3" descr="G:\15_Inuvair\02_Patients\14_Timmermans\04_TecPlot\Vaw_4h_1.tif"/>
          <p:cNvPicPr>
            <a:picLocks noChangeAspect="1" noChangeArrowheads="1"/>
          </p:cNvPicPr>
          <p:nvPr/>
        </p:nvPicPr>
        <p:blipFill>
          <a:blip r:embed="rId3" cstate="print"/>
          <a:srcRect/>
          <a:stretch>
            <a:fillRect/>
          </a:stretch>
        </p:blipFill>
        <p:spPr bwMode="auto">
          <a:xfrm>
            <a:off x="414845" y="1156120"/>
            <a:ext cx="4593884" cy="4084620"/>
          </a:xfrm>
          <a:prstGeom prst="rect">
            <a:avLst/>
          </a:prstGeom>
          <a:noFill/>
        </p:spPr>
      </p:pic>
      <p:pic>
        <p:nvPicPr>
          <p:cNvPr id="6" name="Picture 5" descr="airprom12.jpg"/>
          <p:cNvPicPr>
            <a:picLocks noChangeAspect="1"/>
          </p:cNvPicPr>
          <p:nvPr/>
        </p:nvPicPr>
        <p:blipFill>
          <a:blip r:embed="rId4" cstate="print"/>
          <a:stretch>
            <a:fillRect/>
          </a:stretch>
        </p:blipFill>
        <p:spPr>
          <a:xfrm>
            <a:off x="2580" y="6133120"/>
            <a:ext cx="857223" cy="724880"/>
          </a:xfrm>
          <a:prstGeom prst="rect">
            <a:avLst/>
          </a:prstGeom>
        </p:spPr>
      </p:pic>
      <p:pic>
        <p:nvPicPr>
          <p:cNvPr id="4" name="Picture 2" descr="G:\15_Inuvair\02_Patients\14_Timmermans\04_TecPlot\Raw_4h_1.tif"/>
          <p:cNvPicPr>
            <a:picLocks noChangeAspect="1" noChangeArrowheads="1"/>
          </p:cNvPicPr>
          <p:nvPr/>
        </p:nvPicPr>
        <p:blipFill>
          <a:blip r:embed="rId5" cstate="print"/>
          <a:srcRect/>
          <a:stretch>
            <a:fillRect/>
          </a:stretch>
        </p:blipFill>
        <p:spPr bwMode="auto">
          <a:xfrm>
            <a:off x="4421875" y="2640444"/>
            <a:ext cx="4558351" cy="40530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2" descr="generation figure_final.jpg"/>
          <p:cNvPicPr>
            <a:picLocks noGrp="1" noChangeAspect="1"/>
          </p:cNvPicPr>
          <p:nvPr>
            <p:ph sz="half" idx="2"/>
          </p:nvPr>
        </p:nvPicPr>
        <p:blipFill>
          <a:blip r:embed="rId4" cstate="print"/>
          <a:srcRect/>
          <a:stretch>
            <a:fillRect/>
          </a:stretch>
        </p:blipFill>
        <p:spPr>
          <a:xfrm>
            <a:off x="0" y="2019869"/>
            <a:ext cx="8679976" cy="4496937"/>
          </a:xfrm>
        </p:spPr>
      </p:pic>
      <p:sp>
        <p:nvSpPr>
          <p:cNvPr id="2" name="Title 1"/>
          <p:cNvSpPr>
            <a:spLocks noGrp="1"/>
          </p:cNvSpPr>
          <p:nvPr>
            <p:ph type="title"/>
          </p:nvPr>
        </p:nvSpPr>
        <p:spPr>
          <a:xfrm>
            <a:off x="-279400" y="0"/>
            <a:ext cx="9906000" cy="1143001"/>
          </a:xfrm>
        </p:spPr>
        <p:txBody>
          <a:bodyPr rtlCol="0">
            <a:noAutofit/>
          </a:bodyPr>
          <a:lstStyle/>
          <a:p>
            <a:pPr fontAlgn="auto">
              <a:spcAft>
                <a:spcPts val="0"/>
              </a:spcAft>
              <a:defRPr/>
            </a:pPr>
            <a:r>
              <a:rPr lang="en-GB" sz="4000" b="1" dirty="0" smtClean="0">
                <a:effectLst>
                  <a:outerShdw blurRad="38100" dist="38100" dir="2700000" algn="tl">
                    <a:srgbClr val="000000">
                      <a:alpha val="43137"/>
                    </a:srgbClr>
                  </a:outerShdw>
                </a:effectLst>
                <a:latin typeface="Arial" pitchFamily="34" charset="0"/>
                <a:cs typeface="Arial" pitchFamily="34" charset="0"/>
              </a:rPr>
              <a:t>Small Airway: Structure-Function</a:t>
            </a:r>
            <a:endParaRPr lang="en-GB" sz="40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5" name="Straight Connector 4"/>
          <p:cNvCxnSpPr/>
          <p:nvPr/>
        </p:nvCxnSpPr>
        <p:spPr>
          <a:xfrm>
            <a:off x="0" y="928688"/>
            <a:ext cx="91440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143625" y="1143000"/>
            <a:ext cx="1000125" cy="92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Rectangle 12"/>
          <p:cNvSpPr/>
          <p:nvPr/>
        </p:nvSpPr>
        <p:spPr bwMode="auto">
          <a:xfrm>
            <a:off x="0" y="1270000"/>
            <a:ext cx="125888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aphicFrame>
        <p:nvGraphicFramePr>
          <p:cNvPr id="11" name="Diagram 10"/>
          <p:cNvGraphicFramePr/>
          <p:nvPr/>
        </p:nvGraphicFramePr>
        <p:xfrm>
          <a:off x="5789851" y="968990"/>
          <a:ext cx="3354149" cy="25111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0"/>
            <a:ext cx="8229600" cy="1143000"/>
          </a:xfrm>
        </p:spPr>
        <p:txBody>
          <a:bodyPr>
            <a:normAutofit/>
          </a:bodyPr>
          <a:lstStyle/>
          <a:p>
            <a:pPr marL="54864" indent="0" fontAlgn="auto">
              <a:spcAft>
                <a:spcPts val="0"/>
              </a:spcAft>
              <a:defRPr/>
            </a:pPr>
            <a:r>
              <a:rPr lang="en-GB" sz="4800" b="1" dirty="0" smtClean="0">
                <a:effectLst>
                  <a:outerShdw blurRad="38100" dist="38100" dir="2700000" algn="tl">
                    <a:srgbClr val="000000">
                      <a:alpha val="43137"/>
                    </a:srgbClr>
                  </a:outerShdw>
                </a:effectLst>
              </a:rPr>
              <a:t>Air Trapping: Expiratory CT</a:t>
            </a:r>
            <a:endParaRPr lang="en-GB" sz="4800" b="1" dirty="0">
              <a:effectLst>
                <a:outerShdw blurRad="38100" dist="38100" dir="2700000" algn="tl">
                  <a:srgbClr val="000000">
                    <a:alpha val="43137"/>
                  </a:srgbClr>
                </a:outerShdw>
              </a:effectLst>
            </a:endParaRPr>
          </a:p>
        </p:txBody>
      </p:sp>
      <p:pic>
        <p:nvPicPr>
          <p:cNvPr id="77825" name="Picture 1"/>
          <p:cNvPicPr>
            <a:picLocks noChangeAspect="1" noChangeArrowheads="1"/>
          </p:cNvPicPr>
          <p:nvPr/>
        </p:nvPicPr>
        <p:blipFill>
          <a:blip r:embed="rId3" cstate="print"/>
          <a:srcRect b="19146"/>
          <a:stretch>
            <a:fillRect/>
          </a:stretch>
        </p:blipFill>
        <p:spPr bwMode="auto">
          <a:xfrm>
            <a:off x="174089" y="1899171"/>
            <a:ext cx="8743516" cy="3860183"/>
          </a:xfrm>
          <a:prstGeom prst="rect">
            <a:avLst/>
          </a:prstGeom>
          <a:noFill/>
          <a:ln w="9525">
            <a:noFill/>
            <a:miter lim="800000"/>
            <a:headEnd/>
            <a:tailEnd/>
          </a:ln>
        </p:spPr>
      </p:pic>
      <p:sp>
        <p:nvSpPr>
          <p:cNvPr id="6" name="Line 24"/>
          <p:cNvSpPr>
            <a:spLocks noChangeShapeType="1"/>
          </p:cNvSpPr>
          <p:nvPr/>
        </p:nvSpPr>
        <p:spPr bwMode="auto">
          <a:xfrm>
            <a:off x="0" y="1146175"/>
            <a:ext cx="9144000" cy="0"/>
          </a:xfrm>
          <a:prstGeom prst="line">
            <a:avLst/>
          </a:prstGeom>
          <a:noFill/>
          <a:ln w="28575">
            <a:solidFill>
              <a:srgbClr val="FF3300"/>
            </a:solidFill>
            <a:round/>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260350"/>
            <a:ext cx="9144000" cy="977900"/>
          </a:xfrm>
        </p:spPr>
        <p:txBody>
          <a:bodyPr/>
          <a:lstStyle/>
          <a:p>
            <a:pPr algn="ctr">
              <a:defRPr/>
            </a:pPr>
            <a:r>
              <a:rPr lang="en-GB" sz="4800" dirty="0" smtClean="0">
                <a:solidFill>
                  <a:schemeClr val="tx1"/>
                </a:solidFill>
              </a:rPr>
              <a:t>Small airway obstruction in Asthma &amp; COPD</a:t>
            </a:r>
          </a:p>
        </p:txBody>
      </p:sp>
      <p:pic>
        <p:nvPicPr>
          <p:cNvPr id="20483" name="Picture 1" descr="COPD pathology.jpg"/>
          <p:cNvPicPr>
            <a:picLocks noChangeAspect="1"/>
          </p:cNvPicPr>
          <p:nvPr/>
        </p:nvPicPr>
        <p:blipFill>
          <a:blip r:embed="rId3" cstate="print"/>
          <a:srcRect l="9225" t="41312" r="3142" b="26485"/>
          <a:stretch>
            <a:fillRect/>
          </a:stretch>
        </p:blipFill>
        <p:spPr bwMode="auto">
          <a:xfrm>
            <a:off x="36513" y="2071688"/>
            <a:ext cx="5549900" cy="4143375"/>
          </a:xfrm>
          <a:prstGeom prst="rect">
            <a:avLst/>
          </a:prstGeom>
          <a:noFill/>
          <a:ln w="9525">
            <a:noFill/>
            <a:miter lim="800000"/>
            <a:headEnd/>
            <a:tailEnd/>
          </a:ln>
        </p:spPr>
      </p:pic>
      <p:pic>
        <p:nvPicPr>
          <p:cNvPr id="2" name="Picture 3"/>
          <p:cNvPicPr>
            <a:picLocks noChangeAspect="1" noChangeArrowheads="1"/>
          </p:cNvPicPr>
          <p:nvPr/>
        </p:nvPicPr>
        <p:blipFill>
          <a:blip r:embed="rId4" cstate="print"/>
          <a:srcRect l="2429" t="3448" r="4652"/>
          <a:stretch>
            <a:fillRect/>
          </a:stretch>
        </p:blipFill>
        <p:spPr bwMode="auto">
          <a:xfrm>
            <a:off x="4000500" y="2071688"/>
            <a:ext cx="5043488" cy="4189412"/>
          </a:xfrm>
          <a:prstGeom prst="rect">
            <a:avLst/>
          </a:prstGeom>
          <a:noFill/>
          <a:ln w="9525">
            <a:noFill/>
            <a:miter lim="800000"/>
            <a:headEnd/>
            <a:tailEnd/>
          </a:ln>
        </p:spPr>
      </p:pic>
      <p:sp>
        <p:nvSpPr>
          <p:cNvPr id="5" name="TextBox 4"/>
          <p:cNvSpPr txBox="1"/>
          <p:nvPr/>
        </p:nvSpPr>
        <p:spPr>
          <a:xfrm>
            <a:off x="255181" y="6315739"/>
            <a:ext cx="2247731" cy="338554"/>
          </a:xfrm>
          <a:prstGeom prst="rect">
            <a:avLst/>
          </a:prstGeom>
          <a:noFill/>
        </p:spPr>
        <p:txBody>
          <a:bodyPr wrap="none" rtlCol="0">
            <a:spAutoFit/>
          </a:bodyPr>
          <a:lstStyle/>
          <a:p>
            <a:r>
              <a:rPr lang="en-GB" sz="1600" dirty="0" smtClean="0">
                <a:solidFill>
                  <a:schemeClr val="tx1"/>
                </a:solidFill>
                <a:latin typeface="+mj-lt"/>
              </a:rPr>
              <a:t>Hogg </a:t>
            </a:r>
            <a:r>
              <a:rPr lang="en-GB" sz="1600" i="1" dirty="0" smtClean="0">
                <a:solidFill>
                  <a:schemeClr val="tx1"/>
                </a:solidFill>
                <a:latin typeface="+mj-lt"/>
              </a:rPr>
              <a:t>et al </a:t>
            </a:r>
            <a:r>
              <a:rPr lang="en-GB" sz="1600" dirty="0" smtClean="0">
                <a:solidFill>
                  <a:schemeClr val="tx1"/>
                </a:solidFill>
                <a:latin typeface="+mj-lt"/>
              </a:rPr>
              <a:t>NEJM 2004</a:t>
            </a:r>
            <a:endParaRPr lang="en-GB" sz="1600" dirty="0">
              <a:solidFill>
                <a:schemeClr val="tx1"/>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854" y="0"/>
            <a:ext cx="7385050" cy="977900"/>
          </a:xfrm>
        </p:spPr>
        <p:txBody>
          <a:bodyPr/>
          <a:lstStyle/>
          <a:p>
            <a:r>
              <a:rPr lang="en-GB" sz="5400" dirty="0" smtClean="0">
                <a:solidFill>
                  <a:schemeClr val="tx1"/>
                </a:solidFill>
              </a:rPr>
              <a:t>Airway Remodelling</a:t>
            </a:r>
            <a:endParaRPr lang="en-GB" sz="5400" dirty="0">
              <a:solidFill>
                <a:schemeClr val="tx1"/>
              </a:solidFill>
            </a:endParaRPr>
          </a:p>
        </p:txBody>
      </p:sp>
      <p:pic>
        <p:nvPicPr>
          <p:cNvPr id="5" name="Picture 5" descr="karens"/>
          <p:cNvPicPr>
            <a:picLocks noChangeAspect="1" noChangeArrowheads="1"/>
          </p:cNvPicPr>
          <p:nvPr/>
        </p:nvPicPr>
        <p:blipFill>
          <a:blip r:embed="rId3" cstate="print"/>
          <a:srcRect/>
          <a:stretch>
            <a:fillRect/>
          </a:stretch>
        </p:blipFill>
        <p:spPr>
          <a:xfrm>
            <a:off x="1132552" y="1357312"/>
            <a:ext cx="7334874" cy="5500688"/>
          </a:xfrm>
          <a:prstGeom prst="rect">
            <a:avLst/>
          </a:prstGeom>
          <a:solidFill>
            <a:sysClr val="window" lastClr="FFFFFF"/>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71470" y="-42556"/>
            <a:ext cx="9572692" cy="1143000"/>
          </a:xfrm>
        </p:spPr>
        <p:txBody>
          <a:bodyPr>
            <a:noAutofit/>
          </a:bodyPr>
          <a:lstStyle/>
          <a:p>
            <a:r>
              <a:rPr lang="en-US" sz="4000" b="1" dirty="0" smtClean="0">
                <a:latin typeface="Arial" pitchFamily="34" charset="0"/>
                <a:cs typeface="Arial" pitchFamily="34" charset="0"/>
              </a:rPr>
              <a:t>The need and potential of patient specific modeling</a:t>
            </a:r>
            <a:endParaRPr lang="en-GB" sz="4000" b="1" dirty="0" smtClean="0">
              <a:latin typeface="Arial" pitchFamily="34" charset="0"/>
              <a:cs typeface="Arial" pitchFamily="34" charset="0"/>
            </a:endParaRPr>
          </a:p>
        </p:txBody>
      </p:sp>
      <p:cxnSp>
        <p:nvCxnSpPr>
          <p:cNvPr id="6" name="Straight Connector 5"/>
          <p:cNvCxnSpPr/>
          <p:nvPr/>
        </p:nvCxnSpPr>
        <p:spPr>
          <a:xfrm>
            <a:off x="0" y="1142984"/>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357158" y="1428736"/>
            <a:ext cx="4037604" cy="5159546"/>
          </a:xfrm>
          <a:prstGeom prst="rect">
            <a:avLst/>
          </a:prstGeom>
          <a:noFill/>
          <a:ln w="9525">
            <a:noFill/>
            <a:miter lim="800000"/>
            <a:headEnd/>
            <a:tailEnd/>
          </a:ln>
          <a:effectLst/>
        </p:spPr>
      </p:pic>
      <p:pic>
        <p:nvPicPr>
          <p:cNvPr id="10" name="Picture 9" descr="who_logo_en.gif"/>
          <p:cNvPicPr>
            <a:picLocks noChangeAspect="1"/>
          </p:cNvPicPr>
          <p:nvPr/>
        </p:nvPicPr>
        <p:blipFill>
          <a:blip r:embed="rId4" cstate="print"/>
          <a:stretch>
            <a:fillRect/>
          </a:stretch>
        </p:blipFill>
        <p:spPr>
          <a:xfrm>
            <a:off x="2428860" y="4945372"/>
            <a:ext cx="1519234" cy="465803"/>
          </a:xfrm>
          <a:prstGeom prst="rect">
            <a:avLst/>
          </a:prstGeom>
          <a:solidFill>
            <a:schemeClr val="tx2"/>
          </a:solidFill>
        </p:spPr>
      </p:pic>
      <p:sp>
        <p:nvSpPr>
          <p:cNvPr id="11" name="TextBox 10"/>
          <p:cNvSpPr txBox="1"/>
          <p:nvPr/>
        </p:nvSpPr>
        <p:spPr>
          <a:xfrm>
            <a:off x="4572000" y="1077086"/>
            <a:ext cx="4500594" cy="4524315"/>
          </a:xfrm>
          <a:prstGeom prst="rect">
            <a:avLst/>
          </a:prstGeom>
          <a:noFill/>
        </p:spPr>
        <p:txBody>
          <a:bodyPr wrap="square" rtlCol="0">
            <a:spAutoFit/>
          </a:bodyPr>
          <a:lstStyle/>
          <a:p>
            <a:pPr algn="ctr"/>
            <a:endParaRPr lang="en-GB" sz="4000" b="1" dirty="0" smtClean="0">
              <a:solidFill>
                <a:schemeClr val="tx1"/>
              </a:solidFill>
            </a:endParaRPr>
          </a:p>
          <a:p>
            <a:endParaRPr lang="en-GB" b="1" dirty="0" smtClean="0">
              <a:solidFill>
                <a:schemeClr val="tx1"/>
              </a:solidFill>
            </a:endParaRPr>
          </a:p>
          <a:p>
            <a:pPr algn="just">
              <a:buFont typeface="Arial" pitchFamily="34" charset="0"/>
              <a:buChar char="•"/>
            </a:pPr>
            <a:r>
              <a:rPr lang="en-GB" sz="2800" b="1" dirty="0" smtClean="0">
                <a:solidFill>
                  <a:schemeClr val="tx1"/>
                </a:solidFill>
              </a:rPr>
              <a:t> 400 million people affected with asthma world-wide</a:t>
            </a:r>
          </a:p>
          <a:p>
            <a:pPr algn="just">
              <a:buFont typeface="Arial" pitchFamily="34" charset="0"/>
              <a:buChar char="•"/>
            </a:pPr>
            <a:endParaRPr lang="en-GB" sz="2800" b="1" dirty="0" smtClean="0">
              <a:solidFill>
                <a:schemeClr val="tx1"/>
              </a:solidFill>
            </a:endParaRPr>
          </a:p>
          <a:p>
            <a:pPr algn="just">
              <a:buFont typeface="Arial" pitchFamily="34" charset="0"/>
              <a:buChar char="•"/>
            </a:pPr>
            <a:r>
              <a:rPr lang="en-GB" sz="2800" b="1" dirty="0" smtClean="0">
                <a:solidFill>
                  <a:schemeClr val="tx1"/>
                </a:solidFill>
              </a:rPr>
              <a:t>COPD third leading cause of death by 2030</a:t>
            </a:r>
          </a:p>
          <a:p>
            <a:pPr algn="just">
              <a:buFont typeface="Arial" pitchFamily="34" charset="0"/>
              <a:buChar char="•"/>
            </a:pPr>
            <a:endParaRPr lang="en-GB" sz="2800" b="1" dirty="0" smtClean="0">
              <a:solidFill>
                <a:schemeClr val="tx1"/>
              </a:solidFill>
            </a:endParaRPr>
          </a:p>
          <a:p>
            <a:pPr algn="just">
              <a:buFont typeface="Arial" pitchFamily="34" charset="0"/>
              <a:buChar char="•"/>
            </a:pPr>
            <a:r>
              <a:rPr lang="en-GB" sz="2800" b="1" dirty="0" smtClean="0">
                <a:solidFill>
                  <a:schemeClr val="tx1"/>
                </a:solidFill>
              </a:rPr>
              <a:t> Airway disease costs EU &gt;56 billion Euros/annum</a:t>
            </a:r>
            <a:endParaRPr lang="en-GB" sz="2800" b="1"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75" y="53975"/>
            <a:ext cx="8686800" cy="1143000"/>
          </a:xfrm>
        </p:spPr>
        <p:txBody>
          <a:bodyPr rtlCol="0">
            <a:normAutofit fontScale="90000"/>
          </a:bodyPr>
          <a:lstStyle/>
          <a:p>
            <a:pPr fontAlgn="auto">
              <a:spcAft>
                <a:spcPts val="0"/>
              </a:spcAft>
              <a:defRPr/>
            </a:pPr>
            <a:r>
              <a:rPr lang="en-GB" b="1" dirty="0" err="1" smtClean="0">
                <a:effectLst>
                  <a:outerShdw blurRad="38100" dist="38100" dir="2700000" algn="tl">
                    <a:srgbClr val="000000">
                      <a:alpha val="43137"/>
                    </a:srgbClr>
                  </a:outerShdw>
                </a:effectLst>
              </a:rPr>
              <a:t>Immunopathology</a:t>
            </a:r>
            <a:r>
              <a:rPr lang="en-GB" b="1" dirty="0" smtClean="0">
                <a:effectLst>
                  <a:outerShdw blurRad="38100" dist="38100" dir="2700000" algn="tl">
                    <a:srgbClr val="000000">
                      <a:alpha val="43137"/>
                    </a:srgbClr>
                  </a:outerShdw>
                </a:effectLst>
              </a:rPr>
              <a:t> Asthma versus COPD</a:t>
            </a:r>
            <a:endParaRPr lang="en-GB" b="1" dirty="0">
              <a:effectLst>
                <a:outerShdw blurRad="38100" dist="38100" dir="2700000" algn="tl">
                  <a:srgbClr val="000000">
                    <a:alpha val="43137"/>
                  </a:srgbClr>
                </a:outerShdw>
              </a:effectLst>
            </a:endParaRPr>
          </a:p>
        </p:txBody>
      </p:sp>
      <p:cxnSp>
        <p:nvCxnSpPr>
          <p:cNvPr id="3" name="Straight Connector 2"/>
          <p:cNvCxnSpPr/>
          <p:nvPr/>
        </p:nvCxnSpPr>
        <p:spPr>
          <a:xfrm>
            <a:off x="0" y="1071563"/>
            <a:ext cx="91440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Object 1"/>
          <p:cNvPicPr>
            <a:picLocks noChangeArrowheads="1"/>
          </p:cNvPicPr>
          <p:nvPr/>
        </p:nvPicPr>
        <p:blipFill>
          <a:blip r:embed="rId3" cstate="print"/>
          <a:srcRect r="-102" b="-320"/>
          <a:stretch>
            <a:fillRect/>
          </a:stretch>
        </p:blipFill>
        <p:spPr bwMode="auto">
          <a:xfrm>
            <a:off x="74430" y="1148316"/>
            <a:ext cx="8878183" cy="57096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irprom12.jpg"/>
          <p:cNvPicPr>
            <a:picLocks noChangeAspect="1"/>
          </p:cNvPicPr>
          <p:nvPr/>
        </p:nvPicPr>
        <p:blipFill>
          <a:blip r:embed="rId4" cstate="print"/>
          <a:stretch>
            <a:fillRect/>
          </a:stretch>
        </p:blipFill>
        <p:spPr>
          <a:xfrm>
            <a:off x="8045779" y="5929330"/>
            <a:ext cx="1098220" cy="928670"/>
          </a:xfrm>
          <a:prstGeom prst="rect">
            <a:avLst/>
          </a:prstGeom>
        </p:spPr>
      </p:pic>
      <p:grpSp>
        <p:nvGrpSpPr>
          <p:cNvPr id="2" name="Group 27"/>
          <p:cNvGrpSpPr/>
          <p:nvPr/>
        </p:nvGrpSpPr>
        <p:grpSpPr>
          <a:xfrm>
            <a:off x="119327" y="1983292"/>
            <a:ext cx="8910373" cy="2287588"/>
            <a:chOff x="19315" y="1574800"/>
            <a:chExt cx="8910373" cy="2287588"/>
          </a:xfrm>
        </p:grpSpPr>
        <p:pic>
          <p:nvPicPr>
            <p:cNvPr id="18" name="Picture 2"/>
            <p:cNvPicPr>
              <a:picLocks noChangeAspect="1" noChangeArrowheads="1"/>
            </p:cNvPicPr>
            <p:nvPr/>
          </p:nvPicPr>
          <p:blipFill>
            <a:blip r:embed="rId5" cstate="print"/>
            <a:srcRect l="8680" t="24572"/>
            <a:stretch>
              <a:fillRect/>
            </a:stretch>
          </p:blipFill>
          <p:spPr bwMode="auto">
            <a:xfrm>
              <a:off x="774700" y="2044700"/>
              <a:ext cx="8150225" cy="1817688"/>
            </a:xfrm>
            <a:prstGeom prst="rect">
              <a:avLst/>
            </a:prstGeom>
            <a:noFill/>
            <a:ln w="9525">
              <a:noFill/>
              <a:miter lim="800000"/>
              <a:headEnd/>
              <a:tailEnd/>
            </a:ln>
          </p:spPr>
        </p:pic>
        <p:sp>
          <p:nvSpPr>
            <p:cNvPr id="19" name="Oval 18"/>
            <p:cNvSpPr/>
            <p:nvPr/>
          </p:nvSpPr>
          <p:spPr>
            <a:xfrm>
              <a:off x="5929313" y="2141538"/>
              <a:ext cx="1214437" cy="1285875"/>
            </a:xfrm>
            <a:prstGeom prst="ellipse">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0" name="Picture 3"/>
            <p:cNvPicPr>
              <a:picLocks noChangeAspect="1" noChangeArrowheads="1"/>
            </p:cNvPicPr>
            <p:nvPr/>
          </p:nvPicPr>
          <p:blipFill>
            <a:blip r:embed="rId7" cstate="print"/>
            <a:srcRect/>
            <a:stretch>
              <a:fillRect/>
            </a:stretch>
          </p:blipFill>
          <p:spPr bwMode="auto">
            <a:xfrm>
              <a:off x="4643438" y="2141538"/>
              <a:ext cx="1017587" cy="1365250"/>
            </a:xfrm>
            <a:prstGeom prst="rect">
              <a:avLst/>
            </a:prstGeom>
            <a:noFill/>
            <a:ln w="9525">
              <a:noFill/>
              <a:miter lim="800000"/>
              <a:headEnd/>
              <a:tailEnd/>
            </a:ln>
          </p:spPr>
        </p:pic>
        <p:pic>
          <p:nvPicPr>
            <p:cNvPr id="21" name="Picture 4"/>
            <p:cNvPicPr>
              <a:picLocks noChangeAspect="1" noChangeArrowheads="1"/>
            </p:cNvPicPr>
            <p:nvPr/>
          </p:nvPicPr>
          <p:blipFill>
            <a:blip r:embed="rId8" cstate="print"/>
            <a:srcRect l="42424"/>
            <a:stretch>
              <a:fillRect/>
            </a:stretch>
          </p:blipFill>
          <p:spPr bwMode="auto">
            <a:xfrm>
              <a:off x="7500938" y="1995488"/>
              <a:ext cx="1428750" cy="1492250"/>
            </a:xfrm>
            <a:prstGeom prst="rect">
              <a:avLst/>
            </a:prstGeom>
            <a:noFill/>
            <a:ln w="9525">
              <a:noFill/>
              <a:miter lim="800000"/>
              <a:headEnd/>
              <a:tailEnd/>
            </a:ln>
          </p:spPr>
        </p:pic>
        <p:pic>
          <p:nvPicPr>
            <p:cNvPr id="22" name="Picture 2" descr="http://www.google.co.uk/images?q=tbn:4FzO_eRDtvZ9FM::www.lcnn1.com/GoldenGeneDNA.jpg&amp;t=1&amp;h=94&amp;w=125&amp;usg=__cgr1R1-b3swEqrY5AlCiwmveVHc="/>
            <p:cNvPicPr>
              <a:picLocks noChangeAspect="1" noChangeArrowheads="1"/>
            </p:cNvPicPr>
            <p:nvPr/>
          </p:nvPicPr>
          <p:blipFill>
            <a:blip r:embed="rId9" cstate="print"/>
            <a:srcRect/>
            <a:stretch>
              <a:fillRect/>
            </a:stretch>
          </p:blipFill>
          <p:spPr bwMode="auto">
            <a:xfrm rot="5400000">
              <a:off x="-111787" y="2325027"/>
              <a:ext cx="1057275" cy="795072"/>
            </a:xfrm>
            <a:prstGeom prst="rect">
              <a:avLst/>
            </a:prstGeom>
            <a:noFill/>
          </p:spPr>
        </p:pic>
        <p:sp>
          <p:nvSpPr>
            <p:cNvPr id="23" name="TextBox 22"/>
            <p:cNvSpPr txBox="1"/>
            <p:nvPr/>
          </p:nvSpPr>
          <p:spPr>
            <a:xfrm>
              <a:off x="228600" y="1574800"/>
              <a:ext cx="8510663" cy="461665"/>
            </a:xfrm>
            <a:prstGeom prst="rect">
              <a:avLst/>
            </a:prstGeom>
            <a:noFill/>
          </p:spPr>
          <p:txBody>
            <a:bodyPr wrap="none" rtlCol="0">
              <a:spAutoFit/>
            </a:bodyPr>
            <a:lstStyle/>
            <a:p>
              <a:r>
                <a:rPr lang="en-GB" b="1" dirty="0" smtClean="0">
                  <a:solidFill>
                    <a:schemeClr val="tx1"/>
                  </a:solidFill>
                </a:rPr>
                <a:t>Gene 	    Protein	   Cell 	            Tissue 	      Organ 	      Patient</a:t>
              </a:r>
              <a:endParaRPr lang="en-GB" b="1" dirty="0">
                <a:solidFill>
                  <a:schemeClr val="tx1"/>
                </a:solidFill>
              </a:endParaRPr>
            </a:p>
          </p:txBody>
        </p:sp>
      </p:grpSp>
      <p:grpSp>
        <p:nvGrpSpPr>
          <p:cNvPr id="3" name="Group 23"/>
          <p:cNvGrpSpPr/>
          <p:nvPr/>
        </p:nvGrpSpPr>
        <p:grpSpPr>
          <a:xfrm>
            <a:off x="354842" y="4094332"/>
            <a:ext cx="7184001" cy="2693578"/>
            <a:chOff x="354842" y="4094332"/>
            <a:chExt cx="7184001" cy="2693578"/>
          </a:xfrm>
        </p:grpSpPr>
        <p:grpSp>
          <p:nvGrpSpPr>
            <p:cNvPr id="4" name="Group 19"/>
            <p:cNvGrpSpPr/>
            <p:nvPr/>
          </p:nvGrpSpPr>
          <p:grpSpPr>
            <a:xfrm>
              <a:off x="354842" y="5322632"/>
              <a:ext cx="2347415" cy="1412958"/>
              <a:chOff x="436729" y="2367473"/>
              <a:chExt cx="1559769" cy="1412958"/>
            </a:xfrm>
          </p:grpSpPr>
          <p:sp>
            <p:nvSpPr>
              <p:cNvPr id="36" name="Oval 5"/>
              <p:cNvSpPr>
                <a:spLocks noChangeArrowheads="1"/>
              </p:cNvSpPr>
              <p:nvPr/>
            </p:nvSpPr>
            <p:spPr bwMode="auto">
              <a:xfrm>
                <a:off x="436729" y="2367473"/>
                <a:ext cx="1559768" cy="1412958"/>
              </a:xfrm>
              <a:prstGeom prst="ellipse">
                <a:avLst/>
              </a:prstGeom>
              <a:solidFill>
                <a:srgbClr val="FF9900"/>
              </a:solidFill>
              <a:ln w="9525">
                <a:noFill/>
                <a:round/>
                <a:headEnd/>
                <a:tailEnd/>
              </a:ln>
            </p:spPr>
            <p:txBody>
              <a:bodyPr wrap="none" anchor="ctr"/>
              <a:lstStyle/>
              <a:p>
                <a:pPr algn="ctr"/>
                <a:endParaRPr lang="en-US" sz="1800" b="1"/>
              </a:p>
            </p:txBody>
          </p:sp>
          <p:sp>
            <p:nvSpPr>
              <p:cNvPr id="37" name="Text Box 6"/>
              <p:cNvSpPr txBox="1">
                <a:spLocks noChangeArrowheads="1"/>
              </p:cNvSpPr>
              <p:nvPr/>
            </p:nvSpPr>
            <p:spPr bwMode="auto">
              <a:xfrm>
                <a:off x="436729" y="2600918"/>
                <a:ext cx="1559769" cy="1061829"/>
              </a:xfrm>
              <a:prstGeom prst="rect">
                <a:avLst/>
              </a:prstGeom>
              <a:noFill/>
              <a:ln w="9525">
                <a:noFill/>
                <a:miter lim="800000"/>
                <a:headEnd/>
                <a:tailEnd/>
              </a:ln>
            </p:spPr>
            <p:txBody>
              <a:bodyPr>
                <a:spAutoFit/>
              </a:bodyPr>
              <a:lstStyle/>
              <a:p>
                <a:pPr algn="ctr" eaLnBrk="0" hangingPunct="0">
                  <a:spcBef>
                    <a:spcPct val="50000"/>
                  </a:spcBef>
                </a:pPr>
                <a:r>
                  <a:rPr lang="en-US" sz="1800" b="1" dirty="0" smtClean="0">
                    <a:solidFill>
                      <a:schemeClr val="tx1"/>
                    </a:solidFill>
                    <a:latin typeface="Arial" charset="0"/>
                  </a:rPr>
                  <a:t>PATHOGENS</a:t>
                </a:r>
              </a:p>
              <a:p>
                <a:pPr algn="ctr" eaLnBrk="0" hangingPunct="0">
                  <a:spcBef>
                    <a:spcPct val="50000"/>
                  </a:spcBef>
                </a:pPr>
                <a:r>
                  <a:rPr lang="en-US" sz="1800" b="1" dirty="0" smtClean="0">
                    <a:solidFill>
                      <a:schemeClr val="tx1"/>
                    </a:solidFill>
                    <a:latin typeface="Arial" charset="0"/>
                  </a:rPr>
                  <a:t>Bacteria/ Viruses/ Moulds</a:t>
                </a:r>
                <a:endParaRPr lang="en-US" sz="1800" b="1" dirty="0">
                  <a:solidFill>
                    <a:schemeClr val="tx1"/>
                  </a:solidFill>
                  <a:latin typeface="Arial" charset="0"/>
                </a:endParaRPr>
              </a:p>
            </p:txBody>
          </p:sp>
        </p:grpSp>
        <p:grpSp>
          <p:nvGrpSpPr>
            <p:cNvPr id="5" name="Group 20"/>
            <p:cNvGrpSpPr/>
            <p:nvPr/>
          </p:nvGrpSpPr>
          <p:grpSpPr>
            <a:xfrm>
              <a:off x="5350881" y="5555877"/>
              <a:ext cx="2187962" cy="1232033"/>
              <a:chOff x="1802464" y="4682415"/>
              <a:chExt cx="2187962" cy="1232033"/>
            </a:xfrm>
          </p:grpSpPr>
          <p:sp>
            <p:nvSpPr>
              <p:cNvPr id="34" name="Oval 9"/>
              <p:cNvSpPr>
                <a:spLocks noChangeArrowheads="1"/>
              </p:cNvSpPr>
              <p:nvPr/>
            </p:nvSpPr>
            <p:spPr bwMode="auto">
              <a:xfrm>
                <a:off x="1915520" y="4682415"/>
                <a:ext cx="1972234" cy="1232033"/>
              </a:xfrm>
              <a:prstGeom prst="ellipse">
                <a:avLst/>
              </a:prstGeom>
              <a:solidFill>
                <a:srgbClr val="0099FF"/>
              </a:solidFill>
              <a:ln w="9525">
                <a:noFill/>
                <a:round/>
                <a:headEnd/>
                <a:tailEnd/>
              </a:ln>
            </p:spPr>
            <p:txBody>
              <a:bodyPr wrap="none" anchor="ctr"/>
              <a:lstStyle/>
              <a:p>
                <a:pPr algn="ctr"/>
                <a:endParaRPr lang="en-US" sz="1800" b="1"/>
              </a:p>
            </p:txBody>
          </p:sp>
          <p:sp>
            <p:nvSpPr>
              <p:cNvPr id="35" name="Text Box 10"/>
              <p:cNvSpPr txBox="1">
                <a:spLocks noChangeArrowheads="1"/>
              </p:cNvSpPr>
              <p:nvPr/>
            </p:nvSpPr>
            <p:spPr bwMode="auto">
              <a:xfrm>
                <a:off x="1802464" y="5149514"/>
                <a:ext cx="2187962" cy="369332"/>
              </a:xfrm>
              <a:prstGeom prst="rect">
                <a:avLst/>
              </a:prstGeom>
              <a:noFill/>
              <a:ln w="9525">
                <a:noFill/>
                <a:miter lim="800000"/>
                <a:headEnd/>
                <a:tailEnd/>
              </a:ln>
            </p:spPr>
            <p:txBody>
              <a:bodyPr>
                <a:spAutoFit/>
              </a:bodyPr>
              <a:lstStyle/>
              <a:p>
                <a:pPr algn="ctr" eaLnBrk="0" hangingPunct="0">
                  <a:spcBef>
                    <a:spcPct val="50000"/>
                  </a:spcBef>
                </a:pPr>
                <a:r>
                  <a:rPr lang="en-US" sz="1800" b="1" dirty="0" smtClean="0">
                    <a:solidFill>
                      <a:schemeClr val="tx1"/>
                    </a:solidFill>
                    <a:latin typeface="Arial" charset="0"/>
                  </a:rPr>
                  <a:t>ALLERGENS</a:t>
                </a:r>
                <a:endParaRPr lang="en-US" sz="1800" b="1" dirty="0">
                  <a:solidFill>
                    <a:schemeClr val="tx1"/>
                  </a:solidFill>
                  <a:latin typeface="Arial" charset="0"/>
                </a:endParaRPr>
              </a:p>
            </p:txBody>
          </p:sp>
        </p:grpSp>
        <p:grpSp>
          <p:nvGrpSpPr>
            <p:cNvPr id="6" name="Group 18"/>
            <p:cNvGrpSpPr/>
            <p:nvPr/>
          </p:nvGrpSpPr>
          <p:grpSpPr>
            <a:xfrm>
              <a:off x="2920620" y="5540997"/>
              <a:ext cx="2317350" cy="1197232"/>
              <a:chOff x="3551272" y="2183642"/>
              <a:chExt cx="1804933" cy="1197232"/>
            </a:xfrm>
          </p:grpSpPr>
          <p:sp>
            <p:nvSpPr>
              <p:cNvPr id="32" name="Oval 15"/>
              <p:cNvSpPr>
                <a:spLocks noChangeArrowheads="1"/>
              </p:cNvSpPr>
              <p:nvPr/>
            </p:nvSpPr>
            <p:spPr bwMode="auto">
              <a:xfrm>
                <a:off x="3601288" y="2183642"/>
                <a:ext cx="1668872" cy="1197232"/>
              </a:xfrm>
              <a:prstGeom prst="ellipse">
                <a:avLst/>
              </a:prstGeom>
              <a:solidFill>
                <a:srgbClr val="00FF00"/>
              </a:solidFill>
              <a:ln w="9525">
                <a:noFill/>
                <a:round/>
                <a:headEnd/>
                <a:tailEnd/>
              </a:ln>
            </p:spPr>
            <p:txBody>
              <a:bodyPr wrap="none" anchor="ctr"/>
              <a:lstStyle/>
              <a:p>
                <a:pPr algn="ctr"/>
                <a:endParaRPr lang="en-US" sz="2000"/>
              </a:p>
            </p:txBody>
          </p:sp>
          <p:sp>
            <p:nvSpPr>
              <p:cNvPr id="33" name="Text Box 16"/>
              <p:cNvSpPr txBox="1">
                <a:spLocks noChangeArrowheads="1"/>
              </p:cNvSpPr>
              <p:nvPr/>
            </p:nvSpPr>
            <p:spPr bwMode="auto">
              <a:xfrm>
                <a:off x="3551272" y="2353550"/>
                <a:ext cx="1804933" cy="784830"/>
              </a:xfrm>
              <a:prstGeom prst="rect">
                <a:avLst/>
              </a:prstGeom>
              <a:noFill/>
              <a:ln w="9525">
                <a:noFill/>
                <a:miter lim="800000"/>
                <a:headEnd/>
                <a:tailEnd/>
              </a:ln>
            </p:spPr>
            <p:txBody>
              <a:bodyPr>
                <a:spAutoFit/>
              </a:bodyPr>
              <a:lstStyle/>
              <a:p>
                <a:pPr algn="ctr" eaLnBrk="0" hangingPunct="0">
                  <a:spcBef>
                    <a:spcPct val="50000"/>
                  </a:spcBef>
                </a:pPr>
                <a:r>
                  <a:rPr lang="en-US" sz="1800" b="1" dirty="0" smtClean="0">
                    <a:solidFill>
                      <a:schemeClr val="tx1"/>
                    </a:solidFill>
                    <a:latin typeface="Arial" charset="0"/>
                  </a:rPr>
                  <a:t>POLLUTION &amp;</a:t>
                </a:r>
              </a:p>
              <a:p>
                <a:pPr algn="ctr" eaLnBrk="0" hangingPunct="0">
                  <a:spcBef>
                    <a:spcPct val="50000"/>
                  </a:spcBef>
                </a:pPr>
                <a:r>
                  <a:rPr lang="en-US" sz="1800" b="1" dirty="0" smtClean="0">
                    <a:solidFill>
                      <a:schemeClr val="tx1"/>
                    </a:solidFill>
                    <a:latin typeface="Arial" charset="0"/>
                  </a:rPr>
                  <a:t>Physical Damage </a:t>
                </a:r>
                <a:endParaRPr lang="en-US" sz="1800" b="1" dirty="0">
                  <a:solidFill>
                    <a:schemeClr val="tx1"/>
                  </a:solidFill>
                  <a:latin typeface="Arial" charset="0"/>
                </a:endParaRPr>
              </a:p>
            </p:txBody>
          </p:sp>
        </p:grpSp>
        <p:sp>
          <p:nvSpPr>
            <p:cNvPr id="28" name="Line 18"/>
            <p:cNvSpPr>
              <a:spLocks noChangeShapeType="1"/>
            </p:cNvSpPr>
            <p:nvPr/>
          </p:nvSpPr>
          <p:spPr bwMode="auto">
            <a:xfrm flipV="1">
              <a:off x="2344989" y="4995086"/>
              <a:ext cx="575632" cy="365200"/>
            </a:xfrm>
            <a:prstGeom prst="line">
              <a:avLst/>
            </a:prstGeom>
            <a:noFill/>
            <a:ln w="57150">
              <a:solidFill>
                <a:srgbClr val="FF0000"/>
              </a:solidFill>
              <a:round/>
              <a:headEnd type="none" w="med" len="med"/>
              <a:tailEnd type="arrow" w="med" len="med"/>
            </a:ln>
          </p:spPr>
          <p:txBody>
            <a:bodyPr/>
            <a:lstStyle/>
            <a:p>
              <a:pPr algn="ctr"/>
              <a:endParaRPr lang="en-GB" sz="2000"/>
            </a:p>
          </p:txBody>
        </p:sp>
        <p:sp>
          <p:nvSpPr>
            <p:cNvPr id="29" name="Line 19"/>
            <p:cNvSpPr>
              <a:spLocks noChangeShapeType="1"/>
            </p:cNvSpPr>
            <p:nvPr/>
          </p:nvSpPr>
          <p:spPr bwMode="auto">
            <a:xfrm flipH="1" flipV="1">
              <a:off x="5895831" y="5049677"/>
              <a:ext cx="532264" cy="395785"/>
            </a:xfrm>
            <a:prstGeom prst="line">
              <a:avLst/>
            </a:prstGeom>
            <a:noFill/>
            <a:ln w="57150">
              <a:solidFill>
                <a:srgbClr val="FF0000"/>
              </a:solidFill>
              <a:round/>
              <a:headEnd type="none" w="med" len="med"/>
              <a:tailEnd type="arrow" w="med" len="med"/>
            </a:ln>
          </p:spPr>
          <p:txBody>
            <a:bodyPr/>
            <a:lstStyle/>
            <a:p>
              <a:pPr algn="ctr"/>
              <a:endParaRPr lang="en-GB" sz="2000"/>
            </a:p>
          </p:txBody>
        </p:sp>
        <p:sp>
          <p:nvSpPr>
            <p:cNvPr id="30" name="Line 18"/>
            <p:cNvSpPr>
              <a:spLocks noChangeShapeType="1"/>
            </p:cNvSpPr>
            <p:nvPr/>
          </p:nvSpPr>
          <p:spPr bwMode="auto">
            <a:xfrm rot="300000" flipH="1" flipV="1">
              <a:off x="4084118" y="4925280"/>
              <a:ext cx="45719" cy="477024"/>
            </a:xfrm>
            <a:prstGeom prst="line">
              <a:avLst/>
            </a:prstGeom>
            <a:noFill/>
            <a:ln w="57150">
              <a:solidFill>
                <a:srgbClr val="FF0000"/>
              </a:solidFill>
              <a:round/>
              <a:headEnd type="none" w="med" len="med"/>
              <a:tailEnd type="arrow" w="med" len="med"/>
            </a:ln>
          </p:spPr>
          <p:txBody>
            <a:bodyPr/>
            <a:lstStyle/>
            <a:p>
              <a:pPr algn="ctr"/>
              <a:endParaRPr lang="en-GB" sz="2000"/>
            </a:p>
          </p:txBody>
        </p:sp>
        <p:sp>
          <p:nvSpPr>
            <p:cNvPr id="31" name="TextBox 30"/>
            <p:cNvSpPr txBox="1"/>
            <p:nvPr/>
          </p:nvSpPr>
          <p:spPr>
            <a:xfrm>
              <a:off x="3098043" y="4094332"/>
              <a:ext cx="2980303" cy="646331"/>
            </a:xfrm>
            <a:prstGeom prst="rect">
              <a:avLst/>
            </a:prstGeom>
            <a:noFill/>
            <a:ln>
              <a:solidFill>
                <a:schemeClr val="tx1"/>
              </a:solidFill>
            </a:ln>
          </p:spPr>
          <p:txBody>
            <a:bodyPr wrap="none" rtlCol="0">
              <a:spAutoFit/>
            </a:bodyPr>
            <a:lstStyle/>
            <a:p>
              <a:pPr algn="ctr"/>
              <a:r>
                <a:rPr lang="en-GB" b="1" dirty="0" smtClean="0">
                  <a:solidFill>
                    <a:schemeClr val="tx1"/>
                  </a:solidFill>
                  <a:latin typeface="+mj-lt"/>
                </a:rPr>
                <a:t>Host Susceptibility</a:t>
              </a:r>
            </a:p>
            <a:p>
              <a:pPr algn="ctr"/>
              <a:r>
                <a:rPr lang="en-GB" sz="1800" b="1" dirty="0" smtClean="0">
                  <a:solidFill>
                    <a:schemeClr val="tx1"/>
                  </a:solidFill>
                  <a:latin typeface="+mj-lt"/>
                </a:rPr>
                <a:t>Impaired Innate immunity</a:t>
              </a:r>
            </a:p>
          </p:txBody>
        </p:sp>
      </p:grpSp>
      <p:cxnSp>
        <p:nvCxnSpPr>
          <p:cNvPr id="40" name="Straight Arrow Connector 39"/>
          <p:cNvCxnSpPr/>
          <p:nvPr/>
        </p:nvCxnSpPr>
        <p:spPr>
          <a:xfrm>
            <a:off x="245660" y="1678675"/>
            <a:ext cx="8529850" cy="1588"/>
          </a:xfrm>
          <a:prstGeom prst="straightConnector1">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398292" y="1351128"/>
            <a:ext cx="1760561" cy="707886"/>
          </a:xfrm>
          <a:prstGeom prst="rect">
            <a:avLst/>
          </a:prstGeom>
          <a:solidFill>
            <a:schemeClr val="bg1"/>
          </a:solidFill>
        </p:spPr>
        <p:txBody>
          <a:bodyPr wrap="square" rtlCol="0">
            <a:spAutoFit/>
          </a:bodyPr>
          <a:lstStyle/>
          <a:p>
            <a:r>
              <a:rPr lang="en-GB" sz="4000" b="1" dirty="0" smtClean="0">
                <a:solidFill>
                  <a:schemeClr val="tx1"/>
                </a:solidFill>
                <a:latin typeface="Segoe Print" pitchFamily="2" charset="0"/>
              </a:rPr>
              <a:t>TIME</a:t>
            </a:r>
            <a:endParaRPr lang="en-GB" sz="4000" b="1" dirty="0">
              <a:solidFill>
                <a:schemeClr val="tx1"/>
              </a:solidFill>
              <a:latin typeface="Segoe Print" pitchFamily="2" charset="0"/>
            </a:endParaRPr>
          </a:p>
        </p:txBody>
      </p:sp>
      <p:sp>
        <p:nvSpPr>
          <p:cNvPr id="43" name="Rectangle 2"/>
          <p:cNvSpPr>
            <a:spLocks noGrp="1" noChangeArrowheads="1"/>
          </p:cNvSpPr>
          <p:nvPr>
            <p:ph type="title"/>
          </p:nvPr>
        </p:nvSpPr>
        <p:spPr>
          <a:xfrm>
            <a:off x="0" y="260350"/>
            <a:ext cx="9144000" cy="977900"/>
          </a:xfrm>
        </p:spPr>
        <p:txBody>
          <a:bodyPr/>
          <a:lstStyle/>
          <a:p>
            <a:pPr algn="ctr" eaLnBrk="1" hangingPunct="1">
              <a:defRPr/>
            </a:pPr>
            <a:r>
              <a:rPr lang="en-US" sz="4000" dirty="0" smtClean="0">
                <a:solidFill>
                  <a:schemeClr val="tx1"/>
                </a:solidFill>
              </a:rPr>
              <a:t>The need and potential of patient specific modeling</a:t>
            </a:r>
            <a:endParaRPr lang="en-GB" sz="4000" dirty="0"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marL="54864" indent="0" fontAlgn="auto">
              <a:spcAft>
                <a:spcPts val="0"/>
              </a:spcAft>
              <a:defRPr/>
            </a:pPr>
            <a:r>
              <a:rPr lang="en-GB" sz="4000" b="1" dirty="0" smtClean="0">
                <a:effectLst>
                  <a:outerShdw blurRad="38100" dist="38100" dir="2700000" algn="tl">
                    <a:srgbClr val="000000">
                      <a:alpha val="43137"/>
                    </a:srgbClr>
                  </a:outerShdw>
                </a:effectLst>
                <a:latin typeface="Arial" pitchFamily="34" charset="0"/>
                <a:cs typeface="Arial" pitchFamily="34" charset="0"/>
              </a:rPr>
              <a:t>Patient-Specific Multi-Scale Models</a:t>
            </a:r>
            <a:endParaRPr lang="en-GB" sz="40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8" name="Straight Connector 7"/>
          <p:cNvCxnSpPr/>
          <p:nvPr/>
        </p:nvCxnSpPr>
        <p:spPr>
          <a:xfrm>
            <a:off x="0" y="1125538"/>
            <a:ext cx="9144000" cy="15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Content Placeholder 3" descr="donovan.jpg"/>
          <p:cNvPicPr>
            <a:picLocks noGrp="1" noChangeAspect="1"/>
          </p:cNvPicPr>
          <p:nvPr>
            <p:ph idx="1"/>
          </p:nvPr>
        </p:nvPicPr>
        <p:blipFill>
          <a:blip r:embed="rId3" cstate="print"/>
          <a:srcRect r="5197"/>
          <a:stretch>
            <a:fillRect/>
          </a:stretch>
        </p:blipFill>
        <p:spPr>
          <a:xfrm>
            <a:off x="2159186" y="1378419"/>
            <a:ext cx="6971173" cy="5015552"/>
          </a:xfrm>
        </p:spPr>
      </p:pic>
      <p:grpSp>
        <p:nvGrpSpPr>
          <p:cNvPr id="3" name="Group 8"/>
          <p:cNvGrpSpPr/>
          <p:nvPr/>
        </p:nvGrpSpPr>
        <p:grpSpPr>
          <a:xfrm>
            <a:off x="0" y="3384641"/>
            <a:ext cx="3316406" cy="2941092"/>
            <a:chOff x="0" y="3643953"/>
            <a:chExt cx="3316406" cy="2941092"/>
          </a:xfrm>
        </p:grpSpPr>
        <p:pic>
          <p:nvPicPr>
            <p:cNvPr id="5" name="Picture 4" descr="200209-1030OCf3.jpg"/>
            <p:cNvPicPr>
              <a:picLocks noChangeAspect="1"/>
            </p:cNvPicPr>
            <p:nvPr/>
          </p:nvPicPr>
          <p:blipFill>
            <a:blip r:embed="rId4" cstate="print"/>
            <a:srcRect l="3474" r="49625"/>
            <a:stretch>
              <a:fillRect/>
            </a:stretch>
          </p:blipFill>
          <p:spPr>
            <a:xfrm>
              <a:off x="1901613" y="4544705"/>
              <a:ext cx="1414793" cy="2040340"/>
            </a:xfrm>
            <a:prstGeom prst="rect">
              <a:avLst/>
            </a:prstGeom>
          </p:spPr>
        </p:pic>
        <p:pic>
          <p:nvPicPr>
            <p:cNvPr id="6" name="Picture 5" descr="serca.jpg"/>
            <p:cNvPicPr>
              <a:picLocks noChangeAspect="1"/>
            </p:cNvPicPr>
            <p:nvPr/>
          </p:nvPicPr>
          <p:blipFill>
            <a:blip r:embed="rId5" cstate="print"/>
            <a:stretch>
              <a:fillRect/>
            </a:stretch>
          </p:blipFill>
          <p:spPr>
            <a:xfrm>
              <a:off x="0" y="4551906"/>
              <a:ext cx="2032000" cy="1930400"/>
            </a:xfrm>
            <a:prstGeom prst="rect">
              <a:avLst/>
            </a:prstGeom>
          </p:spPr>
        </p:pic>
        <p:sp>
          <p:nvSpPr>
            <p:cNvPr id="7" name="Right Brace 6"/>
            <p:cNvSpPr/>
            <p:nvPr/>
          </p:nvSpPr>
          <p:spPr>
            <a:xfrm rot="-5400000">
              <a:off x="1439842" y="2681787"/>
              <a:ext cx="709684" cy="2634016"/>
            </a:xfrm>
            <a:prstGeom prst="rightBrace">
              <a:avLst>
                <a:gd name="adj1" fmla="val 1184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0" name="TextBox 9"/>
          <p:cNvSpPr txBox="1"/>
          <p:nvPr/>
        </p:nvSpPr>
        <p:spPr>
          <a:xfrm>
            <a:off x="0" y="6273225"/>
            <a:ext cx="2480038" cy="584775"/>
          </a:xfrm>
          <a:prstGeom prst="rect">
            <a:avLst/>
          </a:prstGeom>
          <a:noFill/>
        </p:spPr>
        <p:txBody>
          <a:bodyPr wrap="none" rtlCol="0">
            <a:spAutoFit/>
          </a:bodyPr>
          <a:lstStyle/>
          <a:p>
            <a:pPr algn="l"/>
            <a:r>
              <a:rPr lang="en-GB" sz="1600" b="1" dirty="0" err="1" smtClean="0">
                <a:solidFill>
                  <a:schemeClr val="tx1"/>
                </a:solidFill>
              </a:rPr>
              <a:t>Benayoun</a:t>
            </a:r>
            <a:r>
              <a:rPr lang="en-GB" sz="1600" b="1" dirty="0" smtClean="0">
                <a:solidFill>
                  <a:schemeClr val="tx1"/>
                </a:solidFill>
              </a:rPr>
              <a:t> 2003 AJRCCM </a:t>
            </a:r>
          </a:p>
          <a:p>
            <a:pPr algn="l"/>
            <a:r>
              <a:rPr lang="en-GB" sz="1600" b="1" dirty="0" err="1" smtClean="0">
                <a:solidFill>
                  <a:schemeClr val="tx1"/>
                </a:solidFill>
              </a:rPr>
              <a:t>Mahn</a:t>
            </a:r>
            <a:r>
              <a:rPr lang="en-GB" sz="1600" b="1" dirty="0" smtClean="0">
                <a:solidFill>
                  <a:schemeClr val="tx1"/>
                </a:solidFill>
              </a:rPr>
              <a:t> 2009 PNAS</a:t>
            </a:r>
            <a:endParaRPr lang="en-GB" sz="1600" b="1" dirty="0">
              <a:solidFill>
                <a:schemeClr val="tx1"/>
              </a:solidFill>
            </a:endParaRPr>
          </a:p>
        </p:txBody>
      </p:sp>
      <p:sp>
        <p:nvSpPr>
          <p:cNvPr id="11" name="TextBox 10"/>
          <p:cNvSpPr txBox="1"/>
          <p:nvPr/>
        </p:nvSpPr>
        <p:spPr>
          <a:xfrm>
            <a:off x="6889279" y="6346209"/>
            <a:ext cx="2254721" cy="338554"/>
          </a:xfrm>
          <a:prstGeom prst="rect">
            <a:avLst/>
          </a:prstGeom>
          <a:noFill/>
        </p:spPr>
        <p:txBody>
          <a:bodyPr wrap="none" rtlCol="0">
            <a:spAutoFit/>
          </a:bodyPr>
          <a:lstStyle/>
          <a:p>
            <a:r>
              <a:rPr lang="en-GB" sz="1600" b="1" dirty="0" err="1" smtClean="0">
                <a:solidFill>
                  <a:schemeClr val="tx1"/>
                </a:solidFill>
              </a:rPr>
              <a:t>Politi</a:t>
            </a:r>
            <a:r>
              <a:rPr lang="en-GB" sz="1600" b="1" dirty="0" smtClean="0">
                <a:solidFill>
                  <a:schemeClr val="tx1"/>
                </a:solidFill>
              </a:rPr>
              <a:t> J </a:t>
            </a:r>
            <a:r>
              <a:rPr lang="en-GB" sz="1600" b="1" dirty="0" err="1" smtClean="0">
                <a:solidFill>
                  <a:schemeClr val="tx1"/>
                </a:solidFill>
              </a:rPr>
              <a:t>Thero</a:t>
            </a:r>
            <a:r>
              <a:rPr lang="en-GB" sz="1600" b="1" dirty="0" smtClean="0">
                <a:solidFill>
                  <a:schemeClr val="tx1"/>
                </a:solidFill>
              </a:rPr>
              <a:t> </a:t>
            </a:r>
            <a:r>
              <a:rPr lang="en-GB" sz="1600" b="1" dirty="0" err="1" smtClean="0">
                <a:solidFill>
                  <a:schemeClr val="tx1"/>
                </a:solidFill>
              </a:rPr>
              <a:t>Biol</a:t>
            </a:r>
            <a:r>
              <a:rPr lang="en-GB" sz="1600" b="1" dirty="0" smtClean="0">
                <a:solidFill>
                  <a:schemeClr val="tx1"/>
                </a:solidFill>
              </a:rPr>
              <a:t> 2010</a:t>
            </a:r>
            <a:endParaRPr lang="en-GB" sz="1600" b="1" dirty="0">
              <a:solidFill>
                <a:schemeClr val="tx1"/>
              </a:solidFill>
            </a:endParaRPr>
          </a:p>
        </p:txBody>
      </p:sp>
      <p:sp>
        <p:nvSpPr>
          <p:cNvPr id="12" name="TextBox 11"/>
          <p:cNvSpPr txBox="1"/>
          <p:nvPr/>
        </p:nvSpPr>
        <p:spPr>
          <a:xfrm>
            <a:off x="-95536" y="2251884"/>
            <a:ext cx="3916907" cy="1015663"/>
          </a:xfrm>
          <a:prstGeom prst="rect">
            <a:avLst/>
          </a:prstGeom>
          <a:noFill/>
        </p:spPr>
        <p:txBody>
          <a:bodyPr wrap="square" rtlCol="0">
            <a:spAutoFit/>
          </a:bodyPr>
          <a:lstStyle/>
          <a:p>
            <a:r>
              <a:rPr lang="en-GB" sz="2800" b="1" dirty="0" smtClean="0">
                <a:solidFill>
                  <a:schemeClr val="tx1"/>
                </a:solidFill>
                <a:latin typeface="Arial" pitchFamily="34" charset="0"/>
                <a:cs typeface="Arial" pitchFamily="34" charset="0"/>
              </a:rPr>
              <a:t>ORMDL3</a:t>
            </a:r>
          </a:p>
          <a:p>
            <a:r>
              <a:rPr lang="en-GB" sz="1600" b="1" dirty="0" err="1" smtClean="0">
                <a:solidFill>
                  <a:schemeClr val="tx1"/>
                </a:solidFill>
                <a:latin typeface="Arial" pitchFamily="34" charset="0"/>
                <a:cs typeface="Arial" pitchFamily="34" charset="0"/>
              </a:rPr>
              <a:t>Moffat</a:t>
            </a:r>
            <a:r>
              <a:rPr lang="en-GB" sz="1600" b="1" dirty="0" smtClean="0">
                <a:solidFill>
                  <a:schemeClr val="tx1"/>
                </a:solidFill>
                <a:latin typeface="Arial" pitchFamily="34" charset="0"/>
                <a:cs typeface="Arial" pitchFamily="34" charset="0"/>
              </a:rPr>
              <a:t> NEJM 2010, Nature 2007</a:t>
            </a:r>
          </a:p>
          <a:p>
            <a:r>
              <a:rPr lang="en-GB" sz="1600" b="1" dirty="0" err="1" smtClean="0">
                <a:solidFill>
                  <a:schemeClr val="tx1"/>
                </a:solidFill>
                <a:latin typeface="Arial" pitchFamily="34" charset="0"/>
                <a:cs typeface="Arial" pitchFamily="34" charset="0"/>
              </a:rPr>
              <a:t>Cantero-Recaseus</a:t>
            </a:r>
            <a:r>
              <a:rPr lang="en-GB" sz="1600" b="1" dirty="0" smtClean="0">
                <a:solidFill>
                  <a:schemeClr val="tx1"/>
                </a:solidFill>
                <a:latin typeface="Arial" pitchFamily="34" charset="0"/>
                <a:cs typeface="Arial" pitchFamily="34" charset="0"/>
              </a:rPr>
              <a:t> Hum Mol Gen 2010</a:t>
            </a:r>
            <a:endParaRPr lang="en-GB" sz="16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25"/>
          <p:cNvPicPr>
            <a:picLocks noChangeAspect="1" noChangeArrowheads="1"/>
          </p:cNvPicPr>
          <p:nvPr/>
        </p:nvPicPr>
        <p:blipFill>
          <a:blip r:embed="rId3" cstate="print"/>
          <a:srcRect/>
          <a:stretch>
            <a:fillRect/>
          </a:stretch>
        </p:blipFill>
        <p:spPr bwMode="auto">
          <a:xfrm>
            <a:off x="325177" y="3238799"/>
            <a:ext cx="4178583" cy="3619202"/>
          </a:xfrm>
          <a:prstGeom prst="rect">
            <a:avLst/>
          </a:prstGeom>
          <a:noFill/>
          <a:ln w="9525">
            <a:noFill/>
            <a:miter lim="800000"/>
            <a:headEnd/>
            <a:tailEnd/>
          </a:ln>
        </p:spPr>
      </p:pic>
      <p:sp>
        <p:nvSpPr>
          <p:cNvPr id="514054" name="Text Box 6"/>
          <p:cNvSpPr txBox="1">
            <a:spLocks noChangeArrowheads="1"/>
          </p:cNvSpPr>
          <p:nvPr/>
        </p:nvSpPr>
        <p:spPr bwMode="auto">
          <a:xfrm>
            <a:off x="-122832" y="35986"/>
            <a:ext cx="9501222" cy="1200329"/>
          </a:xfrm>
          <a:prstGeom prst="rect">
            <a:avLst/>
          </a:prstGeom>
          <a:noFill/>
          <a:ln w="9525">
            <a:noFill/>
            <a:miter lim="800000"/>
            <a:headEnd/>
            <a:tailEnd/>
          </a:ln>
          <a:effectLst/>
        </p:spPr>
        <p:txBody>
          <a:bodyPr wrap="square">
            <a:spAutoFit/>
          </a:bodyPr>
          <a:lstStyle/>
          <a:p>
            <a:pPr>
              <a:defRPr/>
            </a:pPr>
            <a:r>
              <a:rPr lang="en-GB" sz="2800" b="1" dirty="0" smtClean="0">
                <a:solidFill>
                  <a:schemeClr val="tx1"/>
                </a:solidFill>
                <a:effectLst>
                  <a:outerShdw blurRad="38100" dist="38100" dir="2700000" algn="tl">
                    <a:srgbClr val="000000"/>
                  </a:outerShdw>
                </a:effectLst>
                <a:latin typeface="Arial" pitchFamily="34" charset="0"/>
                <a:cs typeface="Arial" pitchFamily="34" charset="0"/>
              </a:rPr>
              <a:t>Personalised Healthcare / Target Identification </a:t>
            </a:r>
          </a:p>
          <a:p>
            <a:pPr>
              <a:defRPr/>
            </a:pPr>
            <a:r>
              <a:rPr lang="en-GB" sz="4400" b="1" dirty="0" smtClean="0">
                <a:solidFill>
                  <a:schemeClr val="tx1"/>
                </a:solidFill>
                <a:effectLst>
                  <a:outerShdw blurRad="38100" dist="38100" dir="2700000" algn="tl">
                    <a:srgbClr val="000000"/>
                  </a:outerShdw>
                </a:effectLst>
                <a:latin typeface="Arial" pitchFamily="34" charset="0"/>
                <a:cs typeface="Arial" pitchFamily="34" charset="0"/>
              </a:rPr>
              <a:t>UP &amp; Down the Scales</a:t>
            </a:r>
            <a:endParaRPr lang="en-GB" sz="4400" b="1" dirty="0">
              <a:solidFill>
                <a:schemeClr val="tx1"/>
              </a:solidFill>
              <a:effectLst>
                <a:outerShdw blurRad="38100" dist="38100" dir="2700000" algn="tl">
                  <a:srgbClr val="000000"/>
                </a:outerShdw>
              </a:effectLst>
              <a:latin typeface="Arial" pitchFamily="34" charset="0"/>
              <a:cs typeface="Arial" pitchFamily="34" charset="0"/>
            </a:endParaRPr>
          </a:p>
        </p:txBody>
      </p:sp>
      <p:pic>
        <p:nvPicPr>
          <p:cNvPr id="4" name="Picture 3" descr="scales.jpg"/>
          <p:cNvPicPr>
            <a:picLocks noChangeAspect="1"/>
          </p:cNvPicPr>
          <p:nvPr/>
        </p:nvPicPr>
        <p:blipFill>
          <a:blip r:embed="rId4" cstate="print"/>
          <a:srcRect r="36059" b="40781"/>
          <a:stretch>
            <a:fillRect/>
          </a:stretch>
        </p:blipFill>
        <p:spPr>
          <a:xfrm>
            <a:off x="402744" y="1965277"/>
            <a:ext cx="3888822" cy="1323834"/>
          </a:xfrm>
          <a:prstGeom prst="rect">
            <a:avLst/>
          </a:prstGeom>
        </p:spPr>
      </p:pic>
      <p:grpSp>
        <p:nvGrpSpPr>
          <p:cNvPr id="2" name="Group 6"/>
          <p:cNvGrpSpPr/>
          <p:nvPr/>
        </p:nvGrpSpPr>
        <p:grpSpPr>
          <a:xfrm>
            <a:off x="4449170" y="2101756"/>
            <a:ext cx="4514278" cy="4260564"/>
            <a:chOff x="4449170" y="2101756"/>
            <a:chExt cx="4514278" cy="4260564"/>
          </a:xfrm>
        </p:grpSpPr>
        <p:pic>
          <p:nvPicPr>
            <p:cNvPr id="5" name="Picture 4" descr="scales.jpg"/>
            <p:cNvPicPr>
              <a:picLocks noChangeAspect="1"/>
            </p:cNvPicPr>
            <p:nvPr/>
          </p:nvPicPr>
          <p:blipFill>
            <a:blip r:embed="rId4" cstate="print"/>
            <a:srcRect t="55882" r="53163"/>
            <a:stretch>
              <a:fillRect/>
            </a:stretch>
          </p:blipFill>
          <p:spPr>
            <a:xfrm>
              <a:off x="4735772" y="2101756"/>
              <a:ext cx="3858123" cy="1335773"/>
            </a:xfrm>
            <a:prstGeom prst="rect">
              <a:avLst/>
            </a:prstGeom>
          </p:spPr>
        </p:pic>
        <p:pic>
          <p:nvPicPr>
            <p:cNvPr id="6" name="Picture 5" descr="pharmatv-drug-discovery-1.jpg"/>
            <p:cNvPicPr>
              <a:picLocks noChangeAspect="1"/>
            </p:cNvPicPr>
            <p:nvPr/>
          </p:nvPicPr>
          <p:blipFill>
            <a:blip r:embed="rId5" cstate="print"/>
            <a:stretch>
              <a:fillRect/>
            </a:stretch>
          </p:blipFill>
          <p:spPr>
            <a:xfrm>
              <a:off x="4449170" y="3835021"/>
              <a:ext cx="4514278" cy="252729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1336675" y="-171450"/>
            <a:ext cx="7772400" cy="1143000"/>
          </a:xfrm>
        </p:spPr>
        <p:txBody>
          <a:bodyPr/>
          <a:lstStyle/>
          <a:p>
            <a:pPr eaLnBrk="1" hangingPunct="1">
              <a:defRPr/>
            </a:pPr>
            <a:r>
              <a:rPr lang="en-GB" sz="4800" dirty="0" smtClean="0">
                <a:solidFill>
                  <a:schemeClr val="tx1"/>
                </a:solidFill>
              </a:rPr>
              <a:t>Acknowledgements</a:t>
            </a:r>
            <a:endParaRPr lang="en-GB" sz="4800" dirty="0" smtClean="0">
              <a:solidFill>
                <a:schemeClr val="tx1"/>
              </a:solidFill>
              <a:latin typeface="Times" pitchFamily="18" charset="0"/>
            </a:endParaRPr>
          </a:p>
        </p:txBody>
      </p:sp>
      <p:pic>
        <p:nvPicPr>
          <p:cNvPr id="60421" name="Picture 6" descr="logo as uk"/>
          <p:cNvPicPr>
            <a:picLocks noChangeAspect="1" noChangeArrowheads="1"/>
          </p:cNvPicPr>
          <p:nvPr/>
        </p:nvPicPr>
        <p:blipFill>
          <a:blip r:embed="rId3" cstate="print"/>
          <a:srcRect/>
          <a:stretch>
            <a:fillRect/>
          </a:stretch>
        </p:blipFill>
        <p:spPr bwMode="auto">
          <a:xfrm>
            <a:off x="6473160" y="4317114"/>
            <a:ext cx="1219200" cy="1193800"/>
          </a:xfrm>
          <a:prstGeom prst="rect">
            <a:avLst/>
          </a:prstGeom>
          <a:noFill/>
          <a:ln w="9525">
            <a:noFill/>
            <a:miter lim="800000"/>
            <a:headEnd/>
            <a:tailEnd/>
          </a:ln>
        </p:spPr>
      </p:pic>
      <p:pic>
        <p:nvPicPr>
          <p:cNvPr id="60422" name="Picture 7" descr="wtlogo"/>
          <p:cNvPicPr>
            <a:picLocks noChangeAspect="1" noChangeArrowheads="1"/>
          </p:cNvPicPr>
          <p:nvPr/>
        </p:nvPicPr>
        <p:blipFill>
          <a:blip r:embed="rId4" cstate="print"/>
          <a:srcRect/>
          <a:stretch>
            <a:fillRect/>
          </a:stretch>
        </p:blipFill>
        <p:spPr bwMode="auto">
          <a:xfrm>
            <a:off x="5487286" y="3314738"/>
            <a:ext cx="2744788" cy="433387"/>
          </a:xfrm>
          <a:prstGeom prst="rect">
            <a:avLst/>
          </a:prstGeom>
          <a:noFill/>
          <a:ln w="9525">
            <a:noFill/>
            <a:miter lim="800000"/>
            <a:headEnd/>
            <a:tailEnd/>
          </a:ln>
        </p:spPr>
      </p:pic>
      <p:pic>
        <p:nvPicPr>
          <p:cNvPr id="60424" name="Picture 8" descr="FP7"/>
          <p:cNvPicPr>
            <a:picLocks noChangeAspect="1" noChangeArrowheads="1"/>
          </p:cNvPicPr>
          <p:nvPr/>
        </p:nvPicPr>
        <p:blipFill>
          <a:blip r:embed="rId5" cstate="print"/>
          <a:srcRect/>
          <a:stretch>
            <a:fillRect/>
          </a:stretch>
        </p:blipFill>
        <p:spPr bwMode="auto">
          <a:xfrm>
            <a:off x="3481536" y="1977100"/>
            <a:ext cx="1939056" cy="1584807"/>
          </a:xfrm>
          <a:prstGeom prst="rect">
            <a:avLst/>
          </a:prstGeom>
          <a:noFill/>
        </p:spPr>
      </p:pic>
      <p:pic>
        <p:nvPicPr>
          <p:cNvPr id="9" name="Picture 8" descr="mrc.jpg"/>
          <p:cNvPicPr>
            <a:picLocks noChangeAspect="1"/>
          </p:cNvPicPr>
          <p:nvPr/>
        </p:nvPicPr>
        <p:blipFill>
          <a:blip r:embed="rId6" cstate="print"/>
          <a:stretch>
            <a:fillRect/>
          </a:stretch>
        </p:blipFill>
        <p:spPr>
          <a:xfrm>
            <a:off x="3730859" y="4654573"/>
            <a:ext cx="1766174" cy="776283"/>
          </a:xfrm>
          <a:prstGeom prst="rect">
            <a:avLst/>
          </a:prstGeom>
        </p:spPr>
      </p:pic>
      <p:pic>
        <p:nvPicPr>
          <p:cNvPr id="10" name="Picture 9" descr="airprom12.jpg"/>
          <p:cNvPicPr>
            <a:picLocks noChangeAspect="1"/>
          </p:cNvPicPr>
          <p:nvPr/>
        </p:nvPicPr>
        <p:blipFill>
          <a:blip r:embed="rId7" cstate="print"/>
          <a:stretch>
            <a:fillRect/>
          </a:stretch>
        </p:blipFill>
        <p:spPr>
          <a:xfrm>
            <a:off x="783741" y="1761367"/>
            <a:ext cx="2586779" cy="21874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71470" y="-42556"/>
            <a:ext cx="9572692" cy="1143000"/>
          </a:xfrm>
        </p:spPr>
        <p:txBody>
          <a:bodyPr>
            <a:noAutofit/>
          </a:bodyPr>
          <a:lstStyle/>
          <a:p>
            <a:r>
              <a:rPr lang="en-US" sz="4000" b="1" dirty="0" smtClean="0">
                <a:latin typeface="Arial" pitchFamily="34" charset="0"/>
                <a:cs typeface="Arial" pitchFamily="34" charset="0"/>
              </a:rPr>
              <a:t>The need and potential of patient specific modeling</a:t>
            </a:r>
            <a:endParaRPr lang="en-GB" sz="4000" b="1" dirty="0" smtClean="0">
              <a:effectLst>
                <a:outerShdw blurRad="38100" dist="38100" dir="2700000" algn="tl">
                  <a:srgbClr val="000000">
                    <a:alpha val="43137"/>
                  </a:srgbClr>
                </a:outerShdw>
              </a:effectLst>
              <a:latin typeface="Arial" pitchFamily="34" charset="0"/>
              <a:cs typeface="Arial" pitchFamily="34" charset="0"/>
            </a:endParaRPr>
          </a:p>
        </p:txBody>
      </p:sp>
      <p:cxnSp>
        <p:nvCxnSpPr>
          <p:cNvPr id="6" name="Straight Connector 5"/>
          <p:cNvCxnSpPr/>
          <p:nvPr/>
        </p:nvCxnSpPr>
        <p:spPr>
          <a:xfrm>
            <a:off x="0" y="1142984"/>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357158" y="1428736"/>
            <a:ext cx="4037604" cy="5159546"/>
          </a:xfrm>
          <a:prstGeom prst="rect">
            <a:avLst/>
          </a:prstGeom>
          <a:noFill/>
          <a:ln w="9525">
            <a:noFill/>
            <a:miter lim="800000"/>
            <a:headEnd/>
            <a:tailEnd/>
          </a:ln>
          <a:effectLst/>
        </p:spPr>
      </p:pic>
      <p:pic>
        <p:nvPicPr>
          <p:cNvPr id="10" name="Picture 9" descr="who_logo_en.gif"/>
          <p:cNvPicPr>
            <a:picLocks noChangeAspect="1"/>
          </p:cNvPicPr>
          <p:nvPr/>
        </p:nvPicPr>
        <p:blipFill>
          <a:blip r:embed="rId4" cstate="print"/>
          <a:stretch>
            <a:fillRect/>
          </a:stretch>
        </p:blipFill>
        <p:spPr>
          <a:xfrm>
            <a:off x="2428860" y="4945372"/>
            <a:ext cx="1519234" cy="465803"/>
          </a:xfrm>
          <a:prstGeom prst="rect">
            <a:avLst/>
          </a:prstGeom>
          <a:solidFill>
            <a:schemeClr val="tx2"/>
          </a:solidFill>
        </p:spPr>
      </p:pic>
      <p:sp>
        <p:nvSpPr>
          <p:cNvPr id="11" name="TextBox 10"/>
          <p:cNvSpPr txBox="1"/>
          <p:nvPr/>
        </p:nvSpPr>
        <p:spPr>
          <a:xfrm>
            <a:off x="4572000" y="1077086"/>
            <a:ext cx="4500594" cy="5386090"/>
          </a:xfrm>
          <a:prstGeom prst="rect">
            <a:avLst/>
          </a:prstGeom>
          <a:noFill/>
        </p:spPr>
        <p:txBody>
          <a:bodyPr wrap="square" rtlCol="0">
            <a:spAutoFit/>
          </a:bodyPr>
          <a:lstStyle/>
          <a:p>
            <a:pPr algn="ctr"/>
            <a:endParaRPr lang="en-GB" sz="4000" b="1" dirty="0" smtClean="0">
              <a:solidFill>
                <a:schemeClr val="tx1"/>
              </a:solidFill>
            </a:endParaRPr>
          </a:p>
          <a:p>
            <a:endParaRPr lang="en-GB" b="1" dirty="0" smtClean="0">
              <a:solidFill>
                <a:schemeClr val="tx1"/>
              </a:solidFill>
            </a:endParaRPr>
          </a:p>
          <a:p>
            <a:pPr algn="just">
              <a:buFont typeface="Arial" pitchFamily="34" charset="0"/>
              <a:buChar char="•"/>
            </a:pPr>
            <a:r>
              <a:rPr lang="en-GB" sz="2800" b="1" dirty="0" smtClean="0">
                <a:solidFill>
                  <a:schemeClr val="tx1"/>
                </a:solidFill>
              </a:rPr>
              <a:t> Validated models to predict airways disease progression and response to treatment</a:t>
            </a:r>
          </a:p>
          <a:p>
            <a:pPr algn="just">
              <a:buFont typeface="Arial" pitchFamily="34" charset="0"/>
              <a:buChar char="•"/>
            </a:pPr>
            <a:endParaRPr lang="en-GB" sz="2800" b="1" dirty="0" smtClean="0">
              <a:solidFill>
                <a:schemeClr val="tx1"/>
              </a:solidFill>
            </a:endParaRPr>
          </a:p>
          <a:p>
            <a:pPr algn="just">
              <a:buFont typeface="Arial" pitchFamily="34" charset="0"/>
              <a:buChar char="•"/>
            </a:pPr>
            <a:r>
              <a:rPr lang="en-GB" sz="2800" b="1" dirty="0" smtClean="0">
                <a:solidFill>
                  <a:schemeClr val="tx1"/>
                </a:solidFill>
              </a:rPr>
              <a:t> Platform to translate patient-specific tools</a:t>
            </a:r>
          </a:p>
          <a:p>
            <a:pPr algn="just">
              <a:buFont typeface="Arial" pitchFamily="34" charset="0"/>
              <a:buChar char="•"/>
            </a:pPr>
            <a:endParaRPr lang="en-GB" sz="2800" b="1" dirty="0" smtClean="0">
              <a:solidFill>
                <a:schemeClr val="tx1"/>
              </a:solidFill>
            </a:endParaRPr>
          </a:p>
          <a:p>
            <a:pPr algn="just">
              <a:buFont typeface="Arial" pitchFamily="34" charset="0"/>
              <a:buChar char="•"/>
            </a:pPr>
            <a:r>
              <a:rPr lang="en-GB" sz="2800" b="1" dirty="0" smtClean="0">
                <a:solidFill>
                  <a:schemeClr val="tx1"/>
                </a:solidFill>
              </a:rPr>
              <a:t> Personalised management of airways disease.</a:t>
            </a:r>
            <a:endParaRPr lang="en-GB" sz="28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2"/>
          <p:cNvGrpSpPr/>
          <p:nvPr/>
        </p:nvGrpSpPr>
        <p:grpSpPr>
          <a:xfrm>
            <a:off x="5206134" y="1895902"/>
            <a:ext cx="3937866" cy="3672385"/>
            <a:chOff x="5642863" y="1377286"/>
            <a:chExt cx="3692207" cy="3494965"/>
          </a:xfrm>
        </p:grpSpPr>
        <p:pic>
          <p:nvPicPr>
            <p:cNvPr id="52" name="Picture 51" descr="inhalers.jpg"/>
            <p:cNvPicPr>
              <a:picLocks noChangeAspect="1"/>
            </p:cNvPicPr>
            <p:nvPr/>
          </p:nvPicPr>
          <p:blipFill>
            <a:blip r:embed="rId3" cstate="print"/>
            <a:srcRect l="6108" t="41045" r="5906" b="7076"/>
            <a:stretch>
              <a:fillRect/>
            </a:stretch>
          </p:blipFill>
          <p:spPr>
            <a:xfrm>
              <a:off x="5650174" y="3192391"/>
              <a:ext cx="2141480" cy="1148245"/>
            </a:xfrm>
            <a:prstGeom prst="rect">
              <a:avLst/>
            </a:prstGeom>
          </p:spPr>
        </p:pic>
        <p:pic>
          <p:nvPicPr>
            <p:cNvPr id="49" name="Picture 48" descr="tablets.jpg"/>
            <p:cNvPicPr>
              <a:picLocks noChangeAspect="1"/>
            </p:cNvPicPr>
            <p:nvPr/>
          </p:nvPicPr>
          <p:blipFill>
            <a:blip r:embed="rId4" cstate="print"/>
            <a:stretch>
              <a:fillRect/>
            </a:stretch>
          </p:blipFill>
          <p:spPr>
            <a:xfrm>
              <a:off x="5642863" y="1377286"/>
              <a:ext cx="2190325" cy="1564274"/>
            </a:xfrm>
            <a:prstGeom prst="rect">
              <a:avLst/>
            </a:prstGeom>
          </p:spPr>
        </p:pic>
        <p:pic>
          <p:nvPicPr>
            <p:cNvPr id="50" name="Picture 49" descr="thermoplasty 2.jpg"/>
            <p:cNvPicPr>
              <a:picLocks noChangeAspect="1"/>
            </p:cNvPicPr>
            <p:nvPr/>
          </p:nvPicPr>
          <p:blipFill>
            <a:blip r:embed="rId5" cstate="print"/>
            <a:srcRect t="8279" r="32858" b="10030"/>
            <a:stretch>
              <a:fillRect/>
            </a:stretch>
          </p:blipFill>
          <p:spPr>
            <a:xfrm>
              <a:off x="7669718" y="1694811"/>
              <a:ext cx="1665352" cy="1779894"/>
            </a:xfrm>
            <a:prstGeom prst="rect">
              <a:avLst/>
            </a:prstGeom>
          </p:spPr>
        </p:pic>
        <p:pic>
          <p:nvPicPr>
            <p:cNvPr id="51" name="Picture 50" descr="biologics.jpg"/>
            <p:cNvPicPr>
              <a:picLocks noChangeAspect="1"/>
            </p:cNvPicPr>
            <p:nvPr/>
          </p:nvPicPr>
          <p:blipFill>
            <a:blip r:embed="rId6" cstate="print"/>
            <a:stretch>
              <a:fillRect/>
            </a:stretch>
          </p:blipFill>
          <p:spPr>
            <a:xfrm>
              <a:off x="7161226" y="3329676"/>
              <a:ext cx="2062166" cy="1542575"/>
            </a:xfrm>
            <a:prstGeom prst="rect">
              <a:avLst/>
            </a:prstGeom>
          </p:spPr>
        </p:pic>
      </p:grpSp>
      <p:sp>
        <p:nvSpPr>
          <p:cNvPr id="18435" name="Text Box 4"/>
          <p:cNvSpPr txBox="1">
            <a:spLocks noChangeArrowheads="1"/>
          </p:cNvSpPr>
          <p:nvPr/>
        </p:nvSpPr>
        <p:spPr bwMode="auto">
          <a:xfrm>
            <a:off x="0" y="5841219"/>
            <a:ext cx="3222008" cy="338554"/>
          </a:xfrm>
          <a:prstGeom prst="rect">
            <a:avLst/>
          </a:prstGeom>
          <a:noFill/>
          <a:ln w="9525">
            <a:noFill/>
            <a:miter lim="800000"/>
            <a:headEnd/>
            <a:tailEnd/>
          </a:ln>
        </p:spPr>
        <p:txBody>
          <a:bodyPr wrap="square">
            <a:spAutoFit/>
          </a:bodyPr>
          <a:lstStyle/>
          <a:p>
            <a:r>
              <a:rPr lang="en-GB" altLang="en-GB" sz="1600" dirty="0">
                <a:solidFill>
                  <a:schemeClr val="tx1"/>
                </a:solidFill>
                <a:latin typeface="Trebuchet MS" pitchFamily="34" charset="0"/>
              </a:rPr>
              <a:t>Asthma UK Asthma Audit </a:t>
            </a:r>
            <a:r>
              <a:rPr lang="en-GB" altLang="en-GB" sz="1600" dirty="0" smtClean="0">
                <a:solidFill>
                  <a:schemeClr val="tx1"/>
                </a:solidFill>
                <a:latin typeface="Trebuchet MS" pitchFamily="34" charset="0"/>
              </a:rPr>
              <a:t>1999</a:t>
            </a:r>
            <a:endParaRPr lang="en-US" altLang="en-GB" sz="1600" dirty="0">
              <a:solidFill>
                <a:schemeClr val="tx1"/>
              </a:solidFill>
              <a:latin typeface="Trebuchet MS" pitchFamily="34" charset="0"/>
            </a:endParaRPr>
          </a:p>
        </p:txBody>
      </p:sp>
      <p:grpSp>
        <p:nvGrpSpPr>
          <p:cNvPr id="3" name="Group 44"/>
          <p:cNvGrpSpPr/>
          <p:nvPr/>
        </p:nvGrpSpPr>
        <p:grpSpPr>
          <a:xfrm>
            <a:off x="30163" y="2084388"/>
            <a:ext cx="5338762" cy="3576637"/>
            <a:chOff x="30163" y="2084388"/>
            <a:chExt cx="5338762" cy="3576637"/>
          </a:xfrm>
        </p:grpSpPr>
        <p:grpSp>
          <p:nvGrpSpPr>
            <p:cNvPr id="4" name="Group 62"/>
            <p:cNvGrpSpPr>
              <a:grpSpLocks/>
            </p:cNvGrpSpPr>
            <p:nvPr/>
          </p:nvGrpSpPr>
          <p:grpSpPr bwMode="auto">
            <a:xfrm>
              <a:off x="400050" y="2084388"/>
              <a:ext cx="4968875" cy="3576637"/>
              <a:chOff x="161" y="1313"/>
              <a:chExt cx="3130" cy="2253"/>
            </a:xfrm>
          </p:grpSpPr>
          <p:sp>
            <p:nvSpPr>
              <p:cNvPr id="18443" name="Line 19"/>
              <p:cNvSpPr>
                <a:spLocks noChangeShapeType="1"/>
              </p:cNvSpPr>
              <p:nvPr/>
            </p:nvSpPr>
            <p:spPr bwMode="auto">
              <a:xfrm>
                <a:off x="693" y="1417"/>
                <a:ext cx="0" cy="1685"/>
              </a:xfrm>
              <a:prstGeom prst="line">
                <a:avLst/>
              </a:prstGeom>
              <a:noFill/>
              <a:ln w="28575">
                <a:solidFill>
                  <a:schemeClr val="bg1"/>
                </a:solidFill>
                <a:round/>
                <a:headEnd/>
                <a:tailEnd/>
              </a:ln>
            </p:spPr>
            <p:txBody>
              <a:bodyPr/>
              <a:lstStyle/>
              <a:p>
                <a:endParaRPr lang="en-GB">
                  <a:solidFill>
                    <a:schemeClr val="tx1"/>
                  </a:solidFill>
                </a:endParaRPr>
              </a:p>
            </p:txBody>
          </p:sp>
          <p:sp>
            <p:nvSpPr>
              <p:cNvPr id="18444" name="Line 20"/>
              <p:cNvSpPr>
                <a:spLocks noChangeShapeType="1"/>
              </p:cNvSpPr>
              <p:nvPr/>
            </p:nvSpPr>
            <p:spPr bwMode="auto">
              <a:xfrm>
                <a:off x="666" y="3102"/>
                <a:ext cx="27"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45" name="Line 21"/>
              <p:cNvSpPr>
                <a:spLocks noChangeShapeType="1"/>
              </p:cNvSpPr>
              <p:nvPr/>
            </p:nvSpPr>
            <p:spPr bwMode="auto">
              <a:xfrm>
                <a:off x="666" y="2821"/>
                <a:ext cx="27"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46" name="Line 22"/>
              <p:cNvSpPr>
                <a:spLocks noChangeShapeType="1"/>
              </p:cNvSpPr>
              <p:nvPr/>
            </p:nvSpPr>
            <p:spPr bwMode="auto">
              <a:xfrm>
                <a:off x="666" y="2540"/>
                <a:ext cx="27"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47" name="Line 23"/>
              <p:cNvSpPr>
                <a:spLocks noChangeShapeType="1"/>
              </p:cNvSpPr>
              <p:nvPr/>
            </p:nvSpPr>
            <p:spPr bwMode="auto">
              <a:xfrm>
                <a:off x="666" y="2259"/>
                <a:ext cx="27"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48" name="Line 24"/>
              <p:cNvSpPr>
                <a:spLocks noChangeShapeType="1"/>
              </p:cNvSpPr>
              <p:nvPr/>
            </p:nvSpPr>
            <p:spPr bwMode="auto">
              <a:xfrm>
                <a:off x="666" y="1978"/>
                <a:ext cx="27"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49" name="Line 25"/>
              <p:cNvSpPr>
                <a:spLocks noChangeShapeType="1"/>
              </p:cNvSpPr>
              <p:nvPr/>
            </p:nvSpPr>
            <p:spPr bwMode="auto">
              <a:xfrm>
                <a:off x="666" y="1697"/>
                <a:ext cx="27"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50" name="Line 26"/>
              <p:cNvSpPr>
                <a:spLocks noChangeShapeType="1"/>
              </p:cNvSpPr>
              <p:nvPr/>
            </p:nvSpPr>
            <p:spPr bwMode="auto">
              <a:xfrm>
                <a:off x="666" y="1417"/>
                <a:ext cx="27"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51" name="Line 27"/>
              <p:cNvSpPr>
                <a:spLocks noChangeShapeType="1"/>
              </p:cNvSpPr>
              <p:nvPr/>
            </p:nvSpPr>
            <p:spPr bwMode="auto">
              <a:xfrm>
                <a:off x="693" y="3102"/>
                <a:ext cx="2394" cy="1"/>
              </a:xfrm>
              <a:prstGeom prst="line">
                <a:avLst/>
              </a:prstGeom>
              <a:noFill/>
              <a:ln w="28575">
                <a:solidFill>
                  <a:schemeClr val="bg1"/>
                </a:solidFill>
                <a:round/>
                <a:headEnd/>
                <a:tailEnd/>
              </a:ln>
            </p:spPr>
            <p:txBody>
              <a:bodyPr/>
              <a:lstStyle/>
              <a:p>
                <a:endParaRPr lang="en-GB">
                  <a:solidFill>
                    <a:schemeClr val="tx1"/>
                  </a:solidFill>
                </a:endParaRPr>
              </a:p>
            </p:txBody>
          </p:sp>
          <p:sp>
            <p:nvSpPr>
              <p:cNvPr id="18452" name="Line 28"/>
              <p:cNvSpPr>
                <a:spLocks noChangeShapeType="1"/>
              </p:cNvSpPr>
              <p:nvPr/>
            </p:nvSpPr>
            <p:spPr bwMode="auto">
              <a:xfrm flipV="1">
                <a:off x="693" y="3102"/>
                <a:ext cx="0" cy="48"/>
              </a:xfrm>
              <a:prstGeom prst="line">
                <a:avLst/>
              </a:prstGeom>
              <a:noFill/>
              <a:ln w="28575">
                <a:solidFill>
                  <a:schemeClr val="bg1"/>
                </a:solidFill>
                <a:round/>
                <a:headEnd/>
                <a:tailEnd/>
              </a:ln>
            </p:spPr>
            <p:txBody>
              <a:bodyPr/>
              <a:lstStyle/>
              <a:p>
                <a:endParaRPr lang="en-GB">
                  <a:solidFill>
                    <a:schemeClr val="tx1"/>
                  </a:solidFill>
                </a:endParaRPr>
              </a:p>
            </p:txBody>
          </p:sp>
          <p:grpSp>
            <p:nvGrpSpPr>
              <p:cNvPr id="5" name="Group 61"/>
              <p:cNvGrpSpPr>
                <a:grpSpLocks/>
              </p:cNvGrpSpPr>
              <p:nvPr/>
            </p:nvGrpSpPr>
            <p:grpSpPr bwMode="auto">
              <a:xfrm>
                <a:off x="793" y="1345"/>
                <a:ext cx="2266" cy="1757"/>
                <a:chOff x="1091" y="1345"/>
                <a:chExt cx="1615" cy="1757"/>
              </a:xfrm>
            </p:grpSpPr>
            <p:sp>
              <p:nvSpPr>
                <p:cNvPr id="18457" name="Rectangle 6"/>
                <p:cNvSpPr>
                  <a:spLocks noChangeArrowheads="1"/>
                </p:cNvSpPr>
                <p:nvPr/>
              </p:nvSpPr>
              <p:spPr bwMode="auto">
                <a:xfrm>
                  <a:off x="1091" y="2833"/>
                  <a:ext cx="116" cy="269"/>
                </a:xfrm>
                <a:prstGeom prst="rect">
                  <a:avLst/>
                </a:prstGeom>
                <a:solidFill>
                  <a:srgbClr val="FF9900"/>
                </a:solidFill>
                <a:ln w="9525">
                  <a:noFill/>
                  <a:miter lim="800000"/>
                  <a:headEnd/>
                  <a:tailEnd/>
                </a:ln>
              </p:spPr>
              <p:txBody>
                <a:bodyPr/>
                <a:lstStyle/>
                <a:p>
                  <a:endParaRPr lang="en-US">
                    <a:solidFill>
                      <a:schemeClr val="tx1"/>
                    </a:solidFill>
                  </a:endParaRPr>
                </a:p>
              </p:txBody>
            </p:sp>
            <p:sp>
              <p:nvSpPr>
                <p:cNvPr id="18458" name="Rectangle 7"/>
                <p:cNvSpPr>
                  <a:spLocks noChangeArrowheads="1"/>
                </p:cNvSpPr>
                <p:nvPr/>
              </p:nvSpPr>
              <p:spPr bwMode="auto">
                <a:xfrm>
                  <a:off x="1433" y="2809"/>
                  <a:ext cx="116" cy="293"/>
                </a:xfrm>
                <a:prstGeom prst="rect">
                  <a:avLst/>
                </a:prstGeom>
                <a:solidFill>
                  <a:srgbClr val="FF9900"/>
                </a:solidFill>
                <a:ln w="9525">
                  <a:noFill/>
                  <a:miter lim="800000"/>
                  <a:headEnd/>
                  <a:tailEnd/>
                </a:ln>
              </p:spPr>
              <p:txBody>
                <a:bodyPr/>
                <a:lstStyle/>
                <a:p>
                  <a:endParaRPr lang="en-US">
                    <a:solidFill>
                      <a:schemeClr val="tx1"/>
                    </a:solidFill>
                  </a:endParaRPr>
                </a:p>
              </p:txBody>
            </p:sp>
            <p:sp>
              <p:nvSpPr>
                <p:cNvPr id="18459" name="Rectangle 8"/>
                <p:cNvSpPr>
                  <a:spLocks noChangeArrowheads="1"/>
                </p:cNvSpPr>
                <p:nvPr/>
              </p:nvSpPr>
              <p:spPr bwMode="auto">
                <a:xfrm>
                  <a:off x="1775" y="2654"/>
                  <a:ext cx="116" cy="448"/>
                </a:xfrm>
                <a:prstGeom prst="rect">
                  <a:avLst/>
                </a:prstGeom>
                <a:solidFill>
                  <a:srgbClr val="FF9900"/>
                </a:solidFill>
                <a:ln w="9525">
                  <a:noFill/>
                  <a:miter lim="800000"/>
                  <a:headEnd/>
                  <a:tailEnd/>
                </a:ln>
              </p:spPr>
              <p:txBody>
                <a:bodyPr/>
                <a:lstStyle/>
                <a:p>
                  <a:endParaRPr lang="en-US">
                    <a:solidFill>
                      <a:schemeClr val="tx1"/>
                    </a:solidFill>
                  </a:endParaRPr>
                </a:p>
              </p:txBody>
            </p:sp>
            <p:sp>
              <p:nvSpPr>
                <p:cNvPr id="18460" name="Rectangle 9"/>
                <p:cNvSpPr>
                  <a:spLocks noChangeArrowheads="1"/>
                </p:cNvSpPr>
                <p:nvPr/>
              </p:nvSpPr>
              <p:spPr bwMode="auto">
                <a:xfrm>
                  <a:off x="2117" y="2212"/>
                  <a:ext cx="117" cy="890"/>
                </a:xfrm>
                <a:prstGeom prst="rect">
                  <a:avLst/>
                </a:prstGeom>
                <a:solidFill>
                  <a:srgbClr val="FF9900"/>
                </a:solidFill>
                <a:ln w="9525">
                  <a:noFill/>
                  <a:miter lim="800000"/>
                  <a:headEnd/>
                  <a:tailEnd/>
                </a:ln>
              </p:spPr>
              <p:txBody>
                <a:bodyPr/>
                <a:lstStyle/>
                <a:p>
                  <a:endParaRPr lang="en-US">
                    <a:solidFill>
                      <a:schemeClr val="tx1"/>
                    </a:solidFill>
                  </a:endParaRPr>
                </a:p>
              </p:txBody>
            </p:sp>
            <p:sp>
              <p:nvSpPr>
                <p:cNvPr id="18461" name="Rectangle 10"/>
                <p:cNvSpPr>
                  <a:spLocks noChangeArrowheads="1"/>
                </p:cNvSpPr>
                <p:nvPr/>
              </p:nvSpPr>
              <p:spPr bwMode="auto">
                <a:xfrm>
                  <a:off x="2459" y="1512"/>
                  <a:ext cx="117" cy="1590"/>
                </a:xfrm>
                <a:prstGeom prst="rect">
                  <a:avLst/>
                </a:prstGeom>
                <a:solidFill>
                  <a:srgbClr val="FF9900"/>
                </a:solidFill>
                <a:ln w="9525">
                  <a:noFill/>
                  <a:miter lim="800000"/>
                  <a:headEnd/>
                  <a:tailEnd/>
                </a:ln>
              </p:spPr>
              <p:txBody>
                <a:bodyPr/>
                <a:lstStyle/>
                <a:p>
                  <a:endParaRPr lang="en-US">
                    <a:solidFill>
                      <a:schemeClr val="tx1"/>
                    </a:solidFill>
                  </a:endParaRPr>
                </a:p>
              </p:txBody>
            </p:sp>
            <p:sp>
              <p:nvSpPr>
                <p:cNvPr id="18462" name="Rectangle 13"/>
                <p:cNvSpPr>
                  <a:spLocks noChangeArrowheads="1"/>
                </p:cNvSpPr>
                <p:nvPr/>
              </p:nvSpPr>
              <p:spPr bwMode="auto">
                <a:xfrm>
                  <a:off x="1207" y="3048"/>
                  <a:ext cx="113" cy="54"/>
                </a:xfrm>
                <a:prstGeom prst="rect">
                  <a:avLst/>
                </a:prstGeom>
                <a:solidFill>
                  <a:srgbClr val="3333CC"/>
                </a:solidFill>
                <a:ln w="9525">
                  <a:noFill/>
                  <a:miter lim="800000"/>
                  <a:headEnd/>
                  <a:tailEnd/>
                </a:ln>
              </p:spPr>
              <p:txBody>
                <a:bodyPr/>
                <a:lstStyle/>
                <a:p>
                  <a:endParaRPr lang="en-US">
                    <a:solidFill>
                      <a:schemeClr val="tx1"/>
                    </a:solidFill>
                  </a:endParaRPr>
                </a:p>
              </p:txBody>
            </p:sp>
            <p:sp>
              <p:nvSpPr>
                <p:cNvPr id="18463" name="Rectangle 14"/>
                <p:cNvSpPr>
                  <a:spLocks noChangeArrowheads="1"/>
                </p:cNvSpPr>
                <p:nvPr/>
              </p:nvSpPr>
              <p:spPr bwMode="auto">
                <a:xfrm>
                  <a:off x="1549" y="2971"/>
                  <a:ext cx="113" cy="131"/>
                </a:xfrm>
                <a:prstGeom prst="rect">
                  <a:avLst/>
                </a:prstGeom>
                <a:solidFill>
                  <a:srgbClr val="3333CC"/>
                </a:solidFill>
                <a:ln w="9525">
                  <a:noFill/>
                  <a:miter lim="800000"/>
                  <a:headEnd/>
                  <a:tailEnd/>
                </a:ln>
              </p:spPr>
              <p:txBody>
                <a:bodyPr/>
                <a:lstStyle/>
                <a:p>
                  <a:endParaRPr lang="en-US">
                    <a:solidFill>
                      <a:schemeClr val="tx1"/>
                    </a:solidFill>
                  </a:endParaRPr>
                </a:p>
              </p:txBody>
            </p:sp>
            <p:sp>
              <p:nvSpPr>
                <p:cNvPr id="18464" name="Rectangle 15"/>
                <p:cNvSpPr>
                  <a:spLocks noChangeArrowheads="1"/>
                </p:cNvSpPr>
                <p:nvPr/>
              </p:nvSpPr>
              <p:spPr bwMode="auto">
                <a:xfrm>
                  <a:off x="1891" y="2887"/>
                  <a:ext cx="113" cy="215"/>
                </a:xfrm>
                <a:prstGeom prst="rect">
                  <a:avLst/>
                </a:prstGeom>
                <a:solidFill>
                  <a:srgbClr val="3333CC"/>
                </a:solidFill>
                <a:ln w="9525">
                  <a:noFill/>
                  <a:miter lim="800000"/>
                  <a:headEnd/>
                  <a:tailEnd/>
                </a:ln>
              </p:spPr>
              <p:txBody>
                <a:bodyPr/>
                <a:lstStyle/>
                <a:p>
                  <a:endParaRPr lang="en-US">
                    <a:solidFill>
                      <a:schemeClr val="tx1"/>
                    </a:solidFill>
                  </a:endParaRPr>
                </a:p>
              </p:txBody>
            </p:sp>
            <p:sp>
              <p:nvSpPr>
                <p:cNvPr id="18465" name="Rectangle 16"/>
                <p:cNvSpPr>
                  <a:spLocks noChangeArrowheads="1"/>
                </p:cNvSpPr>
                <p:nvPr/>
              </p:nvSpPr>
              <p:spPr bwMode="auto">
                <a:xfrm>
                  <a:off x="2234" y="2672"/>
                  <a:ext cx="112" cy="430"/>
                </a:xfrm>
                <a:prstGeom prst="rect">
                  <a:avLst/>
                </a:prstGeom>
                <a:solidFill>
                  <a:srgbClr val="3333CC"/>
                </a:solidFill>
                <a:ln w="9525">
                  <a:noFill/>
                  <a:miter lim="800000"/>
                  <a:headEnd/>
                  <a:tailEnd/>
                </a:ln>
              </p:spPr>
              <p:txBody>
                <a:bodyPr/>
                <a:lstStyle/>
                <a:p>
                  <a:endParaRPr lang="en-US">
                    <a:solidFill>
                      <a:schemeClr val="tx1"/>
                    </a:solidFill>
                  </a:endParaRPr>
                </a:p>
              </p:txBody>
            </p:sp>
            <p:sp>
              <p:nvSpPr>
                <p:cNvPr id="18466" name="Rectangle 17"/>
                <p:cNvSpPr>
                  <a:spLocks noChangeArrowheads="1"/>
                </p:cNvSpPr>
                <p:nvPr/>
              </p:nvSpPr>
              <p:spPr bwMode="auto">
                <a:xfrm>
                  <a:off x="2576" y="2666"/>
                  <a:ext cx="112" cy="436"/>
                </a:xfrm>
                <a:prstGeom prst="rect">
                  <a:avLst/>
                </a:prstGeom>
                <a:solidFill>
                  <a:srgbClr val="3333CC"/>
                </a:solidFill>
                <a:ln w="9525">
                  <a:noFill/>
                  <a:miter lim="800000"/>
                  <a:headEnd/>
                  <a:tailEnd/>
                </a:ln>
              </p:spPr>
              <p:txBody>
                <a:bodyPr/>
                <a:lstStyle/>
                <a:p>
                  <a:endParaRPr lang="en-US">
                    <a:solidFill>
                      <a:schemeClr val="tx1"/>
                    </a:solidFill>
                  </a:endParaRPr>
                </a:p>
              </p:txBody>
            </p:sp>
            <p:sp>
              <p:nvSpPr>
                <p:cNvPr id="18467" name="Rectangle 37"/>
                <p:cNvSpPr>
                  <a:spLocks noChangeArrowheads="1"/>
                </p:cNvSpPr>
                <p:nvPr/>
              </p:nvSpPr>
              <p:spPr bwMode="auto">
                <a:xfrm>
                  <a:off x="1094" y="2660"/>
                  <a:ext cx="127"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191</a:t>
                  </a:r>
                  <a:endParaRPr lang="en-GB">
                    <a:solidFill>
                      <a:schemeClr val="tx1"/>
                    </a:solidFill>
                    <a:latin typeface="Trebuchet MS" pitchFamily="34" charset="0"/>
                  </a:endParaRPr>
                </a:p>
              </p:txBody>
            </p:sp>
            <p:sp>
              <p:nvSpPr>
                <p:cNvPr id="18468" name="Rectangle 38"/>
                <p:cNvSpPr>
                  <a:spLocks noChangeArrowheads="1"/>
                </p:cNvSpPr>
                <p:nvPr/>
              </p:nvSpPr>
              <p:spPr bwMode="auto">
                <a:xfrm>
                  <a:off x="1436" y="2636"/>
                  <a:ext cx="127"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209</a:t>
                  </a:r>
                  <a:endParaRPr lang="en-GB">
                    <a:solidFill>
                      <a:schemeClr val="tx1"/>
                    </a:solidFill>
                    <a:latin typeface="Trebuchet MS" pitchFamily="34" charset="0"/>
                  </a:endParaRPr>
                </a:p>
              </p:txBody>
            </p:sp>
            <p:sp>
              <p:nvSpPr>
                <p:cNvPr id="18469" name="Rectangle 39"/>
                <p:cNvSpPr>
                  <a:spLocks noChangeArrowheads="1"/>
                </p:cNvSpPr>
                <p:nvPr/>
              </p:nvSpPr>
              <p:spPr bwMode="auto">
                <a:xfrm>
                  <a:off x="1778" y="2481"/>
                  <a:ext cx="127"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319</a:t>
                  </a:r>
                  <a:endParaRPr lang="en-GB">
                    <a:solidFill>
                      <a:schemeClr val="tx1"/>
                    </a:solidFill>
                    <a:latin typeface="Trebuchet MS" pitchFamily="34" charset="0"/>
                  </a:endParaRPr>
                </a:p>
              </p:txBody>
            </p:sp>
            <p:sp>
              <p:nvSpPr>
                <p:cNvPr id="18470" name="Rectangle 40"/>
                <p:cNvSpPr>
                  <a:spLocks noChangeArrowheads="1"/>
                </p:cNvSpPr>
                <p:nvPr/>
              </p:nvSpPr>
              <p:spPr bwMode="auto">
                <a:xfrm>
                  <a:off x="2120" y="2038"/>
                  <a:ext cx="127"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634</a:t>
                  </a:r>
                  <a:endParaRPr lang="en-GB">
                    <a:solidFill>
                      <a:schemeClr val="tx1"/>
                    </a:solidFill>
                    <a:latin typeface="Trebuchet MS" pitchFamily="34" charset="0"/>
                  </a:endParaRPr>
                </a:p>
              </p:txBody>
            </p:sp>
            <p:sp>
              <p:nvSpPr>
                <p:cNvPr id="18471" name="Rectangle 43"/>
                <p:cNvSpPr>
                  <a:spLocks noChangeArrowheads="1"/>
                </p:cNvSpPr>
                <p:nvPr/>
              </p:nvSpPr>
              <p:spPr bwMode="auto">
                <a:xfrm>
                  <a:off x="1227" y="2875"/>
                  <a:ext cx="85"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37</a:t>
                  </a:r>
                  <a:endParaRPr lang="en-GB">
                    <a:solidFill>
                      <a:schemeClr val="tx1"/>
                    </a:solidFill>
                    <a:latin typeface="Trebuchet MS" pitchFamily="34" charset="0"/>
                  </a:endParaRPr>
                </a:p>
              </p:txBody>
            </p:sp>
            <p:sp>
              <p:nvSpPr>
                <p:cNvPr id="18472" name="Rectangle 44"/>
                <p:cNvSpPr>
                  <a:spLocks noChangeArrowheads="1"/>
                </p:cNvSpPr>
                <p:nvPr/>
              </p:nvSpPr>
              <p:spPr bwMode="auto">
                <a:xfrm>
                  <a:off x="1569" y="2797"/>
                  <a:ext cx="85"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93</a:t>
                  </a:r>
                  <a:endParaRPr lang="en-GB">
                    <a:solidFill>
                      <a:schemeClr val="tx1"/>
                    </a:solidFill>
                    <a:latin typeface="Trebuchet MS" pitchFamily="34" charset="0"/>
                  </a:endParaRPr>
                </a:p>
              </p:txBody>
            </p:sp>
            <p:sp>
              <p:nvSpPr>
                <p:cNvPr id="18473" name="Rectangle 45"/>
                <p:cNvSpPr>
                  <a:spLocks noChangeArrowheads="1"/>
                </p:cNvSpPr>
                <p:nvPr/>
              </p:nvSpPr>
              <p:spPr bwMode="auto">
                <a:xfrm>
                  <a:off x="1894" y="2714"/>
                  <a:ext cx="127"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152</a:t>
                  </a:r>
                  <a:endParaRPr lang="en-GB">
                    <a:solidFill>
                      <a:schemeClr val="tx1"/>
                    </a:solidFill>
                    <a:latin typeface="Trebuchet MS" pitchFamily="34" charset="0"/>
                  </a:endParaRPr>
                </a:p>
              </p:txBody>
            </p:sp>
            <p:sp>
              <p:nvSpPr>
                <p:cNvPr id="18474" name="Rectangle 46"/>
                <p:cNvSpPr>
                  <a:spLocks noChangeArrowheads="1"/>
                </p:cNvSpPr>
                <p:nvPr/>
              </p:nvSpPr>
              <p:spPr bwMode="auto">
                <a:xfrm>
                  <a:off x="2237" y="2499"/>
                  <a:ext cx="127"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305</a:t>
                  </a:r>
                  <a:endParaRPr lang="en-GB">
                    <a:solidFill>
                      <a:schemeClr val="tx1"/>
                    </a:solidFill>
                    <a:latin typeface="Trebuchet MS" pitchFamily="34" charset="0"/>
                  </a:endParaRPr>
                </a:p>
              </p:txBody>
            </p:sp>
            <p:sp>
              <p:nvSpPr>
                <p:cNvPr id="18475" name="Rectangle 47"/>
                <p:cNvSpPr>
                  <a:spLocks noChangeArrowheads="1"/>
                </p:cNvSpPr>
                <p:nvPr/>
              </p:nvSpPr>
              <p:spPr bwMode="auto">
                <a:xfrm>
                  <a:off x="2579" y="2493"/>
                  <a:ext cx="127"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310</a:t>
                  </a:r>
                  <a:endParaRPr lang="en-GB">
                    <a:solidFill>
                      <a:schemeClr val="tx1"/>
                    </a:solidFill>
                    <a:latin typeface="Trebuchet MS" pitchFamily="34" charset="0"/>
                  </a:endParaRPr>
                </a:p>
              </p:txBody>
            </p:sp>
            <p:sp>
              <p:nvSpPr>
                <p:cNvPr id="18476" name="Rectangle 49"/>
                <p:cNvSpPr>
                  <a:spLocks noChangeArrowheads="1"/>
                </p:cNvSpPr>
                <p:nvPr/>
              </p:nvSpPr>
              <p:spPr bwMode="auto">
                <a:xfrm>
                  <a:off x="2440" y="1345"/>
                  <a:ext cx="199" cy="136"/>
                </a:xfrm>
                <a:prstGeom prst="rect">
                  <a:avLst/>
                </a:prstGeom>
                <a:noFill/>
                <a:ln w="9525">
                  <a:noFill/>
                  <a:miter lim="800000"/>
                  <a:headEnd/>
                  <a:tailEnd/>
                </a:ln>
              </p:spPr>
              <p:txBody>
                <a:bodyPr wrap="none" lIns="0" tIns="0" rIns="0" bIns="0">
                  <a:spAutoFit/>
                </a:bodyPr>
                <a:lstStyle/>
                <a:p>
                  <a:r>
                    <a:rPr lang="en-GB" sz="1400">
                      <a:solidFill>
                        <a:schemeClr val="tx1"/>
                      </a:solidFill>
                      <a:latin typeface="Trebuchet MS" pitchFamily="34" charset="0"/>
                    </a:rPr>
                    <a:t>1,133</a:t>
                  </a:r>
                  <a:endParaRPr lang="en-GB">
                    <a:solidFill>
                      <a:schemeClr val="tx1"/>
                    </a:solidFill>
                    <a:latin typeface="Trebuchet MS" pitchFamily="34" charset="0"/>
                  </a:endParaRPr>
                </a:p>
              </p:txBody>
            </p:sp>
          </p:grpSp>
          <p:sp>
            <p:nvSpPr>
              <p:cNvPr id="18454" name="Text Box 50"/>
              <p:cNvSpPr txBox="1">
                <a:spLocks noChangeArrowheads="1"/>
              </p:cNvSpPr>
              <p:nvPr/>
            </p:nvSpPr>
            <p:spPr bwMode="auto">
              <a:xfrm>
                <a:off x="243" y="1313"/>
                <a:ext cx="434" cy="1916"/>
              </a:xfrm>
              <a:prstGeom prst="rect">
                <a:avLst/>
              </a:prstGeom>
              <a:noFill/>
              <a:ln w="9525" algn="ctr">
                <a:noFill/>
                <a:miter lim="800000"/>
                <a:headEnd/>
                <a:tailEnd/>
              </a:ln>
            </p:spPr>
            <p:txBody>
              <a:bodyPr wrap="none">
                <a:spAutoFit/>
              </a:bodyPr>
              <a:lstStyle/>
              <a:p>
                <a:pPr algn="r" eaLnBrk="0" hangingPunct="0">
                  <a:spcAft>
                    <a:spcPct val="83000"/>
                  </a:spcAft>
                </a:pPr>
                <a:r>
                  <a:rPr lang="en-GB" sz="1600">
                    <a:solidFill>
                      <a:schemeClr val="tx1"/>
                    </a:solidFill>
                    <a:latin typeface="Trebuchet MS" pitchFamily="34" charset="0"/>
                  </a:rPr>
                  <a:t>1,200</a:t>
                </a:r>
              </a:p>
              <a:p>
                <a:pPr algn="r" eaLnBrk="0" hangingPunct="0">
                  <a:spcAft>
                    <a:spcPct val="83000"/>
                  </a:spcAft>
                </a:pPr>
                <a:r>
                  <a:rPr lang="en-GB" sz="1600">
                    <a:solidFill>
                      <a:schemeClr val="tx1"/>
                    </a:solidFill>
                    <a:latin typeface="Trebuchet MS" pitchFamily="34" charset="0"/>
                  </a:rPr>
                  <a:t>1,000</a:t>
                </a:r>
              </a:p>
              <a:p>
                <a:pPr algn="r" eaLnBrk="0" hangingPunct="0">
                  <a:spcAft>
                    <a:spcPct val="83000"/>
                  </a:spcAft>
                </a:pPr>
                <a:r>
                  <a:rPr lang="en-GB" sz="1600">
                    <a:solidFill>
                      <a:schemeClr val="tx1"/>
                    </a:solidFill>
                    <a:latin typeface="Trebuchet MS" pitchFamily="34" charset="0"/>
                  </a:rPr>
                  <a:t>800</a:t>
                </a:r>
              </a:p>
              <a:p>
                <a:pPr algn="r" eaLnBrk="0" hangingPunct="0">
                  <a:spcAft>
                    <a:spcPct val="83000"/>
                  </a:spcAft>
                </a:pPr>
                <a:r>
                  <a:rPr lang="en-GB" sz="1600">
                    <a:solidFill>
                      <a:schemeClr val="tx1"/>
                    </a:solidFill>
                    <a:latin typeface="Trebuchet MS" pitchFamily="34" charset="0"/>
                  </a:rPr>
                  <a:t>600</a:t>
                </a:r>
              </a:p>
              <a:p>
                <a:pPr algn="r" eaLnBrk="0" hangingPunct="0">
                  <a:spcAft>
                    <a:spcPct val="83000"/>
                  </a:spcAft>
                </a:pPr>
                <a:r>
                  <a:rPr lang="en-GB" sz="1600">
                    <a:solidFill>
                      <a:schemeClr val="tx1"/>
                    </a:solidFill>
                    <a:latin typeface="Trebuchet MS" pitchFamily="34" charset="0"/>
                  </a:rPr>
                  <a:t>400</a:t>
                </a:r>
              </a:p>
              <a:p>
                <a:pPr algn="r" eaLnBrk="0" hangingPunct="0">
                  <a:spcAft>
                    <a:spcPct val="83000"/>
                  </a:spcAft>
                </a:pPr>
                <a:r>
                  <a:rPr lang="en-GB" sz="1600">
                    <a:solidFill>
                      <a:schemeClr val="tx1"/>
                    </a:solidFill>
                    <a:latin typeface="Trebuchet MS" pitchFamily="34" charset="0"/>
                  </a:rPr>
                  <a:t>200</a:t>
                </a:r>
              </a:p>
              <a:p>
                <a:pPr algn="r" eaLnBrk="0" hangingPunct="0">
                  <a:spcAft>
                    <a:spcPct val="83000"/>
                  </a:spcAft>
                </a:pPr>
                <a:r>
                  <a:rPr lang="en-GB" sz="1600">
                    <a:solidFill>
                      <a:schemeClr val="tx1"/>
                    </a:solidFill>
                    <a:latin typeface="Trebuchet MS" pitchFamily="34" charset="0"/>
                  </a:rPr>
                  <a:t>0</a:t>
                </a:r>
              </a:p>
            </p:txBody>
          </p:sp>
          <p:sp>
            <p:nvSpPr>
              <p:cNvPr id="18455" name="Text Box 52"/>
              <p:cNvSpPr txBox="1">
                <a:spLocks noChangeArrowheads="1"/>
              </p:cNvSpPr>
              <p:nvPr/>
            </p:nvSpPr>
            <p:spPr bwMode="auto">
              <a:xfrm>
                <a:off x="161" y="3154"/>
                <a:ext cx="3130" cy="213"/>
              </a:xfrm>
              <a:prstGeom prst="rect">
                <a:avLst/>
              </a:prstGeom>
              <a:noFill/>
              <a:ln w="9525" algn="ctr">
                <a:noFill/>
                <a:miter lim="800000"/>
                <a:headEnd/>
                <a:tailEnd/>
              </a:ln>
            </p:spPr>
            <p:txBody>
              <a:bodyPr>
                <a:spAutoFit/>
              </a:bodyPr>
              <a:lstStyle/>
              <a:p>
                <a:pPr eaLnBrk="0" hangingPunct="0">
                  <a:tabLst>
                    <a:tab pos="428625" algn="ctr"/>
                    <a:tab pos="782638" algn="ctr"/>
                    <a:tab pos="1136650" algn="ctr"/>
                    <a:tab pos="1712913" algn="ctr"/>
                    <a:tab pos="2149475" algn="ctr"/>
                    <a:tab pos="2701925" algn="ctr"/>
                    <a:tab pos="3146425" algn="ctr"/>
                    <a:tab pos="3690938" algn="ctr"/>
                    <a:tab pos="4143375" algn="ctr"/>
                    <a:tab pos="4711700" algn="ctr"/>
                    <a:tab pos="5065713" algn="ctr"/>
                    <a:tab pos="5675313" algn="ctr"/>
                    <a:tab pos="6029325" algn="ctr"/>
                    <a:tab pos="6589713" algn="ctr"/>
                    <a:tab pos="7077075" algn="ctr"/>
                  </a:tabLst>
                </a:pPr>
                <a:r>
                  <a:rPr lang="en-GB" sz="1600" dirty="0">
                    <a:solidFill>
                      <a:schemeClr val="tx1"/>
                    </a:solidFill>
                    <a:latin typeface="Trebuchet MS" pitchFamily="34" charset="0"/>
                  </a:rPr>
                  <a:t>	%      2.5/17    8/ 32   8/ 18    5/ 7    1.5/ 1</a:t>
                </a:r>
              </a:p>
            </p:txBody>
          </p:sp>
          <p:sp>
            <p:nvSpPr>
              <p:cNvPr id="18456" name="Text Box 53"/>
              <p:cNvSpPr txBox="1">
                <a:spLocks noChangeArrowheads="1"/>
              </p:cNvSpPr>
              <p:nvPr/>
            </p:nvSpPr>
            <p:spPr bwMode="auto">
              <a:xfrm>
                <a:off x="204" y="3316"/>
                <a:ext cx="2813" cy="250"/>
              </a:xfrm>
              <a:prstGeom prst="rect">
                <a:avLst/>
              </a:prstGeom>
              <a:noFill/>
              <a:ln w="9525" algn="ctr">
                <a:noFill/>
                <a:miter lim="800000"/>
                <a:headEnd/>
                <a:tailEnd/>
              </a:ln>
            </p:spPr>
            <p:txBody>
              <a:bodyPr>
                <a:spAutoFit/>
              </a:bodyPr>
              <a:lstStyle/>
              <a:p>
                <a:pPr eaLnBrk="0" hangingPunct="0">
                  <a:tabLst>
                    <a:tab pos="568325" algn="ctr"/>
                    <a:tab pos="1549400" algn="ctr"/>
                    <a:tab pos="2520950" algn="ctr"/>
                    <a:tab pos="3500438" algn="ctr"/>
                    <a:tab pos="4465638" algn="ctr"/>
                    <a:tab pos="5453063" algn="ctr"/>
                    <a:tab pos="6426200" algn="ctr"/>
                  </a:tabLst>
                </a:pPr>
                <a:r>
                  <a:rPr lang="en-GB" sz="2000">
                    <a:solidFill>
                      <a:schemeClr val="tx1"/>
                    </a:solidFill>
                    <a:latin typeface="Trebuchet MS" pitchFamily="34" charset="0"/>
                  </a:rPr>
                  <a:t>	Stage     I         II       III        IV       V</a:t>
                </a:r>
              </a:p>
            </p:txBody>
          </p:sp>
        </p:grpSp>
        <p:grpSp>
          <p:nvGrpSpPr>
            <p:cNvPr id="6" name="Group 66"/>
            <p:cNvGrpSpPr>
              <a:grpSpLocks/>
            </p:cNvGrpSpPr>
            <p:nvPr/>
          </p:nvGrpSpPr>
          <p:grpSpPr bwMode="auto">
            <a:xfrm>
              <a:off x="30163" y="2414588"/>
              <a:ext cx="3494087" cy="2570162"/>
              <a:chOff x="19" y="1521"/>
              <a:chExt cx="2201" cy="1619"/>
            </a:xfrm>
          </p:grpSpPr>
          <p:sp>
            <p:nvSpPr>
              <p:cNvPr id="18439" name="Text Box 51"/>
              <p:cNvSpPr txBox="1">
                <a:spLocks noChangeArrowheads="1"/>
              </p:cNvSpPr>
              <p:nvPr/>
            </p:nvSpPr>
            <p:spPr bwMode="auto">
              <a:xfrm rot="-5400000">
                <a:off x="-606" y="2150"/>
                <a:ext cx="1615" cy="366"/>
              </a:xfrm>
              <a:prstGeom prst="rect">
                <a:avLst/>
              </a:prstGeom>
              <a:noFill/>
              <a:ln w="9525" algn="ctr">
                <a:noFill/>
                <a:miter lim="800000"/>
                <a:headEnd/>
                <a:tailEnd/>
              </a:ln>
            </p:spPr>
            <p:txBody>
              <a:bodyPr wrap="none">
                <a:spAutoFit/>
              </a:bodyPr>
              <a:lstStyle/>
              <a:p>
                <a:pPr eaLnBrk="0" hangingPunct="0"/>
                <a:r>
                  <a:rPr lang="en-GB" sz="1600">
                    <a:solidFill>
                      <a:schemeClr val="tx1"/>
                    </a:solidFill>
                    <a:latin typeface="Trebuchet MS" pitchFamily="34" charset="0"/>
                  </a:rPr>
                  <a:t>Estimated total cost of</a:t>
                </a:r>
                <a:br>
                  <a:rPr lang="en-GB" sz="1600">
                    <a:solidFill>
                      <a:schemeClr val="tx1"/>
                    </a:solidFill>
                    <a:latin typeface="Trebuchet MS" pitchFamily="34" charset="0"/>
                  </a:rPr>
                </a:br>
                <a:r>
                  <a:rPr lang="en-GB" sz="1600">
                    <a:solidFill>
                      <a:schemeClr val="tx1"/>
                    </a:solidFill>
                    <a:latin typeface="Trebuchet MS" pitchFamily="34" charset="0"/>
                  </a:rPr>
                  <a:t>treatment per person (£)</a:t>
                </a:r>
              </a:p>
            </p:txBody>
          </p:sp>
          <p:sp>
            <p:nvSpPr>
              <p:cNvPr id="18440" name="Text Box 55"/>
              <p:cNvSpPr txBox="1">
                <a:spLocks noChangeArrowheads="1"/>
              </p:cNvSpPr>
              <p:nvPr/>
            </p:nvSpPr>
            <p:spPr bwMode="invGray">
              <a:xfrm>
                <a:off x="1066" y="1521"/>
                <a:ext cx="1154" cy="412"/>
              </a:xfrm>
              <a:prstGeom prst="rect">
                <a:avLst/>
              </a:prstGeom>
              <a:noFill/>
              <a:ln w="9525" algn="ctr">
                <a:noFill/>
                <a:miter lim="800000"/>
                <a:headEnd/>
                <a:tailEnd/>
              </a:ln>
            </p:spPr>
            <p:txBody>
              <a:bodyPr wrap="none">
                <a:spAutoFit/>
              </a:bodyPr>
              <a:lstStyle/>
              <a:p>
                <a:pPr eaLnBrk="0" hangingPunct="0">
                  <a:spcAft>
                    <a:spcPct val="30000"/>
                  </a:spcAft>
                </a:pPr>
                <a:r>
                  <a:rPr lang="en-GB" sz="1600">
                    <a:solidFill>
                      <a:schemeClr val="tx1"/>
                    </a:solidFill>
                    <a:latin typeface="Trebuchet MS" pitchFamily="34" charset="0"/>
                  </a:rPr>
                  <a:t>Exacerbations</a:t>
                </a:r>
              </a:p>
              <a:p>
                <a:pPr eaLnBrk="0" hangingPunct="0">
                  <a:spcAft>
                    <a:spcPct val="30000"/>
                  </a:spcAft>
                </a:pPr>
                <a:r>
                  <a:rPr lang="en-GB" sz="1600">
                    <a:solidFill>
                      <a:schemeClr val="tx1"/>
                    </a:solidFill>
                    <a:latin typeface="Trebuchet MS" pitchFamily="34" charset="0"/>
                  </a:rPr>
                  <a:t>No exacerbations</a:t>
                </a:r>
              </a:p>
            </p:txBody>
          </p:sp>
          <p:sp>
            <p:nvSpPr>
              <p:cNvPr id="18441" name="Rectangle 56"/>
              <p:cNvSpPr>
                <a:spLocks noChangeArrowheads="1"/>
              </p:cNvSpPr>
              <p:nvPr/>
            </p:nvSpPr>
            <p:spPr bwMode="invGray">
              <a:xfrm>
                <a:off x="930" y="1571"/>
                <a:ext cx="94" cy="90"/>
              </a:xfrm>
              <a:prstGeom prst="rect">
                <a:avLst/>
              </a:prstGeom>
              <a:solidFill>
                <a:srgbClr val="FF9900"/>
              </a:solidFill>
              <a:ln w="9525" algn="ctr">
                <a:noFill/>
                <a:miter lim="800000"/>
                <a:headEnd/>
                <a:tailEnd/>
              </a:ln>
            </p:spPr>
            <p:txBody>
              <a:bodyPr wrap="none" anchor="ctr"/>
              <a:lstStyle/>
              <a:p>
                <a:endParaRPr lang="en-US">
                  <a:solidFill>
                    <a:schemeClr val="tx1"/>
                  </a:solidFill>
                </a:endParaRPr>
              </a:p>
            </p:txBody>
          </p:sp>
          <p:sp>
            <p:nvSpPr>
              <p:cNvPr id="18442" name="Rectangle 57"/>
              <p:cNvSpPr>
                <a:spLocks noChangeArrowheads="1"/>
              </p:cNvSpPr>
              <p:nvPr/>
            </p:nvSpPr>
            <p:spPr bwMode="invGray">
              <a:xfrm>
                <a:off x="930" y="1772"/>
                <a:ext cx="94" cy="116"/>
              </a:xfrm>
              <a:prstGeom prst="rect">
                <a:avLst/>
              </a:prstGeom>
              <a:solidFill>
                <a:schemeClr val="accent2"/>
              </a:solidFill>
              <a:ln w="9525" algn="ctr">
                <a:noFill/>
                <a:miter lim="800000"/>
                <a:headEnd/>
                <a:tailEnd/>
              </a:ln>
            </p:spPr>
            <p:txBody>
              <a:bodyPr wrap="none" anchor="ctr"/>
              <a:lstStyle/>
              <a:p>
                <a:endParaRPr lang="en-US">
                  <a:solidFill>
                    <a:schemeClr val="tx1"/>
                  </a:solidFill>
                </a:endParaRPr>
              </a:p>
            </p:txBody>
          </p:sp>
        </p:grpSp>
      </p:grpSp>
      <p:sp>
        <p:nvSpPr>
          <p:cNvPr id="47" name="Title 1"/>
          <p:cNvSpPr>
            <a:spLocks noGrp="1"/>
          </p:cNvSpPr>
          <p:nvPr>
            <p:ph type="title"/>
          </p:nvPr>
        </p:nvSpPr>
        <p:spPr>
          <a:xfrm>
            <a:off x="163773" y="178463"/>
            <a:ext cx="8802806" cy="977900"/>
          </a:xfrm>
        </p:spPr>
        <p:txBody>
          <a:bodyPr/>
          <a:lstStyle/>
          <a:p>
            <a:r>
              <a:rPr lang="en-GB" sz="4400" dirty="0" smtClean="0">
                <a:solidFill>
                  <a:schemeClr val="tx1"/>
                </a:solidFill>
              </a:rPr>
              <a:t>Towards Personalised Medicine</a:t>
            </a:r>
            <a:endParaRPr lang="en-GB" sz="4400" dirty="0">
              <a:solidFill>
                <a:schemeClr val="tx1"/>
              </a:solidFill>
            </a:endParaRPr>
          </a:p>
        </p:txBody>
      </p:sp>
      <p:cxnSp>
        <p:nvCxnSpPr>
          <p:cNvPr id="55" name="Straight Connector 54"/>
          <p:cNvCxnSpPr/>
          <p:nvPr/>
        </p:nvCxnSpPr>
        <p:spPr bwMode="auto">
          <a:xfrm rot="16200000" flipH="1">
            <a:off x="-211541" y="3582536"/>
            <a:ext cx="2879682" cy="4"/>
          </a:xfrm>
          <a:prstGeom prst="line">
            <a:avLst/>
          </a:prstGeom>
          <a:noFill/>
          <a:ln w="3810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1214651" y="5022376"/>
            <a:ext cx="3739486" cy="1588"/>
          </a:xfrm>
          <a:prstGeom prst="line">
            <a:avLst/>
          </a:prstGeom>
          <a:noFill/>
          <a:ln w="38100" cap="flat" cmpd="sng" algn="ctr">
            <a:solidFill>
              <a:schemeClr val="tx2"/>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0" y="209550"/>
            <a:ext cx="9144000" cy="977900"/>
          </a:xfrm>
        </p:spPr>
        <p:txBody>
          <a:bodyPr/>
          <a:lstStyle/>
          <a:p>
            <a:pPr>
              <a:defRPr/>
            </a:pPr>
            <a:r>
              <a:rPr lang="en-US" sz="4400" dirty="0" smtClean="0"/>
              <a:t>Traditional Asthma Classification</a:t>
            </a:r>
            <a:endParaRPr lang="en-GB" sz="4400" dirty="0"/>
          </a:p>
        </p:txBody>
      </p:sp>
      <p:grpSp>
        <p:nvGrpSpPr>
          <p:cNvPr id="2" name="Group 28"/>
          <p:cNvGrpSpPr>
            <a:grpSpLocks/>
          </p:cNvGrpSpPr>
          <p:nvPr/>
        </p:nvGrpSpPr>
        <p:grpSpPr bwMode="auto">
          <a:xfrm>
            <a:off x="0" y="1676400"/>
            <a:ext cx="3340100" cy="2505075"/>
            <a:chOff x="0" y="1676400"/>
            <a:chExt cx="3340100" cy="2504827"/>
          </a:xfrm>
        </p:grpSpPr>
        <p:sp>
          <p:nvSpPr>
            <p:cNvPr id="723975" name="Rectangle 7"/>
            <p:cNvSpPr>
              <a:spLocks noChangeArrowheads="1"/>
            </p:cNvSpPr>
            <p:nvPr/>
          </p:nvSpPr>
          <p:spPr bwMode="auto">
            <a:xfrm>
              <a:off x="0" y="2565312"/>
              <a:ext cx="3340100" cy="1615915"/>
            </a:xfrm>
            <a:prstGeom prst="rect">
              <a:avLst/>
            </a:prstGeom>
            <a:noFill/>
            <a:ln w="12700" cap="sq">
              <a:noFill/>
              <a:miter lim="800000"/>
              <a:headEnd type="none" w="sm" len="sm"/>
              <a:tailEnd type="none" w="sm" len="sm"/>
            </a:ln>
            <a:effectLst/>
          </p:spPr>
          <p:txBody>
            <a:bodyPr>
              <a:spAutoFit/>
            </a:bodyPr>
            <a:lstStyle/>
            <a:p>
              <a:pPr algn="l">
                <a:lnSpc>
                  <a:spcPct val="80000"/>
                </a:lnSpc>
                <a:spcBef>
                  <a:spcPct val="50000"/>
                </a:spcBef>
                <a:buClr>
                  <a:schemeClr val="hlink"/>
                </a:buClr>
                <a:buSzPct val="90000"/>
                <a:buFontTx/>
                <a:buChar char="•"/>
                <a:defRPr/>
              </a:pPr>
              <a:r>
                <a:rPr lang="en-US" sz="1800" b="1" dirty="0">
                  <a:solidFill>
                    <a:schemeClr val="bg1"/>
                  </a:solidFill>
                  <a:effectLst>
                    <a:outerShdw blurRad="38100" dist="38100" dir="2700000" algn="tl">
                      <a:srgbClr val="000000"/>
                    </a:outerShdw>
                  </a:effectLst>
                  <a:latin typeface="Garamond" pitchFamily="18" charset="0"/>
                </a:rPr>
                <a:t>Extrinsic / Intrinsic asthma</a:t>
              </a:r>
              <a:r>
                <a:rPr lang="en-US" sz="1800" b="1" dirty="0">
                  <a:solidFill>
                    <a:schemeClr val="tx1"/>
                  </a:solidFill>
                  <a:effectLst>
                    <a:outerShdw blurRad="38100" dist="38100" dir="2700000" algn="tl">
                      <a:srgbClr val="FFFFFF"/>
                    </a:outerShdw>
                  </a:effectLst>
                  <a:latin typeface="Garamond" pitchFamily="18" charset="0"/>
                </a:rPr>
                <a:t> </a:t>
              </a:r>
              <a:br>
                <a:rPr lang="en-US" sz="1800" b="1" dirty="0">
                  <a:solidFill>
                    <a:schemeClr val="tx1"/>
                  </a:solidFill>
                  <a:effectLst>
                    <a:outerShdw blurRad="38100" dist="38100" dir="2700000" algn="tl">
                      <a:srgbClr val="FFFFFF"/>
                    </a:outerShdw>
                  </a:effectLst>
                  <a:latin typeface="Garamond" pitchFamily="18" charset="0"/>
                </a:rPr>
              </a:br>
              <a:r>
                <a:rPr lang="en-US" sz="1800" b="1" dirty="0">
                  <a:solidFill>
                    <a:schemeClr val="tx1"/>
                  </a:solidFill>
                  <a:effectLst>
                    <a:outerShdw blurRad="38100" dist="38100" dir="2700000" algn="tl">
                      <a:srgbClr val="FFFFFF"/>
                    </a:outerShdw>
                  </a:effectLst>
                  <a:latin typeface="Garamond" pitchFamily="18" charset="0"/>
                </a:rPr>
                <a:t> </a:t>
              </a:r>
              <a:r>
                <a:rPr lang="en-US" sz="1800" b="1" dirty="0" err="1">
                  <a:solidFill>
                    <a:srgbClr val="FFFF00"/>
                  </a:solidFill>
                  <a:effectLst>
                    <a:outerShdw blurRad="38100" dist="38100" dir="2700000" algn="tl">
                      <a:srgbClr val="000000"/>
                    </a:outerShdw>
                  </a:effectLst>
                  <a:latin typeface="Garamond" pitchFamily="18" charset="0"/>
                </a:rPr>
                <a:t>Rackemann</a:t>
              </a:r>
              <a:r>
                <a:rPr lang="en-US" sz="1800" b="1" dirty="0">
                  <a:solidFill>
                    <a:srgbClr val="FFFF00"/>
                  </a:solidFill>
                  <a:effectLst>
                    <a:outerShdw blurRad="38100" dist="38100" dir="2700000" algn="tl">
                      <a:srgbClr val="000000"/>
                    </a:outerShdw>
                  </a:effectLst>
                  <a:latin typeface="Garamond" pitchFamily="18" charset="0"/>
                </a:rPr>
                <a:t> 1927</a:t>
              </a:r>
              <a:endParaRPr lang="en-GB" sz="1800" b="1" dirty="0">
                <a:solidFill>
                  <a:srgbClr val="FFFF00"/>
                </a:solidFill>
                <a:effectLst>
                  <a:outerShdw blurRad="38100" dist="38100" dir="2700000" algn="tl">
                    <a:srgbClr val="000000"/>
                  </a:outerShdw>
                </a:effectLst>
                <a:latin typeface="Garamond" pitchFamily="18" charset="0"/>
              </a:endParaRPr>
            </a:p>
            <a:p>
              <a:pPr algn="l">
                <a:lnSpc>
                  <a:spcPct val="80000"/>
                </a:lnSpc>
                <a:spcBef>
                  <a:spcPct val="50000"/>
                </a:spcBef>
                <a:buClr>
                  <a:schemeClr val="hlink"/>
                </a:buClr>
                <a:buSzPct val="90000"/>
                <a:buFontTx/>
                <a:buChar char="•"/>
                <a:defRPr/>
              </a:pPr>
              <a:r>
                <a:rPr lang="en-GB" sz="1800" b="1" dirty="0">
                  <a:solidFill>
                    <a:schemeClr val="bg1"/>
                  </a:solidFill>
                  <a:effectLst>
                    <a:outerShdw blurRad="38100" dist="38100" dir="2700000" algn="tl">
                      <a:srgbClr val="000000"/>
                    </a:outerShdw>
                  </a:effectLst>
                  <a:latin typeface="Garamond" pitchFamily="18" charset="0"/>
                </a:rPr>
                <a:t>Occupational a</a:t>
              </a:r>
              <a:r>
                <a:rPr lang="en-US" sz="1800" b="1" dirty="0" err="1">
                  <a:solidFill>
                    <a:schemeClr val="bg1"/>
                  </a:solidFill>
                  <a:effectLst>
                    <a:outerShdw blurRad="38100" dist="38100" dir="2700000" algn="tl">
                      <a:srgbClr val="000000"/>
                    </a:outerShdw>
                  </a:effectLst>
                  <a:latin typeface="Garamond" pitchFamily="18" charset="0"/>
                </a:rPr>
                <a:t>sthma</a:t>
              </a:r>
              <a:endParaRPr lang="en-GB" sz="1800" b="1" dirty="0">
                <a:solidFill>
                  <a:schemeClr val="bg1"/>
                </a:solidFill>
                <a:effectLst>
                  <a:outerShdw blurRad="38100" dist="38100" dir="2700000" algn="tl">
                    <a:srgbClr val="000000"/>
                  </a:outerShdw>
                </a:effectLst>
                <a:latin typeface="Garamond" pitchFamily="18" charset="0"/>
              </a:endParaRPr>
            </a:p>
            <a:p>
              <a:pPr algn="l">
                <a:lnSpc>
                  <a:spcPct val="80000"/>
                </a:lnSpc>
                <a:spcBef>
                  <a:spcPct val="50000"/>
                </a:spcBef>
                <a:buClr>
                  <a:schemeClr val="hlink"/>
                </a:buClr>
                <a:buSzPct val="90000"/>
                <a:buFontTx/>
                <a:buChar char="•"/>
                <a:defRPr/>
              </a:pPr>
              <a:r>
                <a:rPr lang="en-GB" sz="1800" b="1" dirty="0">
                  <a:solidFill>
                    <a:schemeClr val="bg1"/>
                  </a:solidFill>
                  <a:effectLst>
                    <a:outerShdw blurRad="38100" dist="38100" dir="2700000" algn="tl">
                      <a:srgbClr val="000000"/>
                    </a:outerShdw>
                  </a:effectLst>
                  <a:latin typeface="Garamond" pitchFamily="18" charset="0"/>
                </a:rPr>
                <a:t>Exercise</a:t>
              </a:r>
              <a:r>
                <a:rPr lang="en-US" sz="1800" b="1" dirty="0">
                  <a:solidFill>
                    <a:schemeClr val="bg1"/>
                  </a:solidFill>
                  <a:effectLst>
                    <a:outerShdw blurRad="38100" dist="38100" dir="2700000" algn="tl">
                      <a:srgbClr val="000000"/>
                    </a:outerShdw>
                  </a:effectLst>
                  <a:latin typeface="Garamond" pitchFamily="18" charset="0"/>
                </a:rPr>
                <a:t> induced asthma</a:t>
              </a:r>
              <a:endParaRPr lang="en-GB" sz="1800" b="1" dirty="0">
                <a:solidFill>
                  <a:schemeClr val="bg1"/>
                </a:solidFill>
                <a:effectLst>
                  <a:outerShdw blurRad="38100" dist="38100" dir="2700000" algn="tl">
                    <a:srgbClr val="000000"/>
                  </a:outerShdw>
                </a:effectLst>
                <a:latin typeface="Garamond" pitchFamily="18" charset="0"/>
              </a:endParaRPr>
            </a:p>
            <a:p>
              <a:pPr algn="l">
                <a:lnSpc>
                  <a:spcPct val="80000"/>
                </a:lnSpc>
                <a:spcBef>
                  <a:spcPct val="50000"/>
                </a:spcBef>
                <a:buClr>
                  <a:schemeClr val="hlink"/>
                </a:buClr>
                <a:buSzPct val="90000"/>
                <a:buFontTx/>
                <a:buChar char="•"/>
                <a:defRPr/>
              </a:pPr>
              <a:r>
                <a:rPr lang="en-US" sz="1800" b="1" dirty="0" err="1">
                  <a:solidFill>
                    <a:schemeClr val="bg1"/>
                  </a:solidFill>
                  <a:effectLst>
                    <a:outerShdw blurRad="38100" dist="38100" dir="2700000" algn="tl">
                      <a:srgbClr val="000000"/>
                    </a:outerShdw>
                  </a:effectLst>
                  <a:latin typeface="Garamond" pitchFamily="18" charset="0"/>
                </a:rPr>
                <a:t>Catamenal</a:t>
              </a:r>
              <a:r>
                <a:rPr lang="en-GB" sz="1800" b="1" dirty="0">
                  <a:solidFill>
                    <a:schemeClr val="bg1"/>
                  </a:solidFill>
                  <a:effectLst>
                    <a:outerShdw blurRad="38100" dist="38100" dir="2700000" algn="tl">
                      <a:srgbClr val="000000"/>
                    </a:outerShdw>
                  </a:effectLst>
                  <a:latin typeface="Garamond" pitchFamily="18" charset="0"/>
                </a:rPr>
                <a:t> asthma</a:t>
              </a:r>
            </a:p>
          </p:txBody>
        </p:sp>
        <p:sp>
          <p:nvSpPr>
            <p:cNvPr id="723976" name="Text Box 8"/>
            <p:cNvSpPr txBox="1">
              <a:spLocks noChangeArrowheads="1"/>
            </p:cNvSpPr>
            <p:nvPr/>
          </p:nvSpPr>
          <p:spPr bwMode="auto">
            <a:xfrm>
              <a:off x="420688" y="2171651"/>
              <a:ext cx="1792287" cy="461917"/>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b="1" dirty="0" err="1">
                  <a:solidFill>
                    <a:srgbClr val="66FF33"/>
                  </a:solidFill>
                  <a:effectLst>
                    <a:outerShdw blurRad="38100" dist="38100" dir="2700000" algn="tl">
                      <a:srgbClr val="000000"/>
                    </a:outerShdw>
                  </a:effectLst>
                  <a:latin typeface="Garamond" pitchFamily="18" charset="0"/>
                </a:rPr>
                <a:t>Aetiology</a:t>
              </a:r>
              <a:endParaRPr lang="en-GB" b="1" dirty="0">
                <a:solidFill>
                  <a:srgbClr val="66FF33"/>
                </a:solidFill>
                <a:effectLst>
                  <a:outerShdw blurRad="38100" dist="38100" dir="2700000" algn="tl">
                    <a:srgbClr val="000000"/>
                  </a:outerShdw>
                </a:effectLst>
                <a:latin typeface="Garamond" pitchFamily="18" charset="0"/>
              </a:endParaRPr>
            </a:p>
          </p:txBody>
        </p:sp>
        <p:sp>
          <p:nvSpPr>
            <p:cNvPr id="22548" name="Line 9"/>
            <p:cNvSpPr>
              <a:spLocks noChangeShapeType="1"/>
            </p:cNvSpPr>
            <p:nvPr/>
          </p:nvSpPr>
          <p:spPr bwMode="auto">
            <a:xfrm flipH="1">
              <a:off x="1863725" y="1676400"/>
              <a:ext cx="976313" cy="533400"/>
            </a:xfrm>
            <a:prstGeom prst="line">
              <a:avLst/>
            </a:prstGeom>
            <a:noFill/>
            <a:ln w="19050" cap="sq">
              <a:solidFill>
                <a:schemeClr val="bg1"/>
              </a:solidFill>
              <a:miter lim="800000"/>
              <a:headEnd type="none" w="sm" len="sm"/>
              <a:tailEnd type="triangle" w="lg" len="med"/>
            </a:ln>
          </p:spPr>
          <p:txBody>
            <a:bodyPr wrap="none"/>
            <a:lstStyle/>
            <a:p>
              <a:endParaRPr lang="en-GB"/>
            </a:p>
          </p:txBody>
        </p:sp>
      </p:grpSp>
      <p:grpSp>
        <p:nvGrpSpPr>
          <p:cNvPr id="3" name="Group 30"/>
          <p:cNvGrpSpPr>
            <a:grpSpLocks/>
          </p:cNvGrpSpPr>
          <p:nvPr/>
        </p:nvGrpSpPr>
        <p:grpSpPr bwMode="auto">
          <a:xfrm>
            <a:off x="4514850" y="1600200"/>
            <a:ext cx="4095750" cy="5067300"/>
            <a:chOff x="4514850" y="1600200"/>
            <a:chExt cx="4095750" cy="5067300"/>
          </a:xfrm>
        </p:grpSpPr>
        <p:grpSp>
          <p:nvGrpSpPr>
            <p:cNvPr id="4" name="Group 27"/>
            <p:cNvGrpSpPr>
              <a:grpSpLocks/>
            </p:cNvGrpSpPr>
            <p:nvPr/>
          </p:nvGrpSpPr>
          <p:grpSpPr bwMode="auto">
            <a:xfrm>
              <a:off x="5194300" y="4114800"/>
              <a:ext cx="3416300" cy="2552700"/>
              <a:chOff x="5727700" y="4114800"/>
              <a:chExt cx="3416300" cy="2552700"/>
            </a:xfrm>
          </p:grpSpPr>
          <p:sp>
            <p:nvSpPr>
              <p:cNvPr id="723979" name="Text Box 11"/>
              <p:cNvSpPr txBox="1">
                <a:spLocks noChangeArrowheads="1"/>
              </p:cNvSpPr>
              <p:nvPr/>
            </p:nvSpPr>
            <p:spPr bwMode="auto">
              <a:xfrm>
                <a:off x="5727700" y="4114800"/>
                <a:ext cx="3263900" cy="830263"/>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b="1" dirty="0">
                    <a:solidFill>
                      <a:srgbClr val="66FF33"/>
                    </a:solidFill>
                    <a:effectLst>
                      <a:outerShdw blurRad="38100" dist="38100" dir="2700000" algn="tl">
                        <a:srgbClr val="000000"/>
                      </a:outerShdw>
                    </a:effectLst>
                    <a:latin typeface="Garamond" pitchFamily="18" charset="0"/>
                  </a:rPr>
                  <a:t>Patterns of Variable Airflow Obstruction</a:t>
                </a:r>
                <a:endParaRPr lang="en-GB" b="1" dirty="0">
                  <a:solidFill>
                    <a:srgbClr val="66FF33"/>
                  </a:solidFill>
                  <a:effectLst>
                    <a:outerShdw blurRad="38100" dist="38100" dir="2700000" algn="tl">
                      <a:srgbClr val="000000"/>
                    </a:outerShdw>
                  </a:effectLst>
                  <a:latin typeface="Garamond" pitchFamily="18" charset="0"/>
                </a:endParaRPr>
              </a:p>
            </p:txBody>
          </p:sp>
          <p:sp>
            <p:nvSpPr>
              <p:cNvPr id="723980" name="Text Box 12"/>
              <p:cNvSpPr txBox="1">
                <a:spLocks noChangeArrowheads="1"/>
              </p:cNvSpPr>
              <p:nvPr/>
            </p:nvSpPr>
            <p:spPr bwMode="auto">
              <a:xfrm>
                <a:off x="5857875" y="4775200"/>
                <a:ext cx="3286125" cy="1892300"/>
              </a:xfrm>
              <a:prstGeom prst="rect">
                <a:avLst/>
              </a:prstGeom>
              <a:noFill/>
              <a:ln w="12700" cap="sq">
                <a:noFill/>
                <a:miter lim="800000"/>
                <a:headEnd type="none" w="sm" len="sm"/>
                <a:tailEnd type="none" w="sm" len="sm"/>
              </a:ln>
              <a:effectLst/>
            </p:spPr>
            <p:txBody>
              <a:bodyPr>
                <a:spAutoFit/>
              </a:bodyPr>
              <a:lstStyle/>
              <a:p>
                <a:pPr algn="l">
                  <a:spcBef>
                    <a:spcPct val="50000"/>
                  </a:spcBef>
                  <a:buClr>
                    <a:schemeClr val="hlink"/>
                  </a:buClr>
                  <a:buFontTx/>
                  <a:buChar char="•"/>
                  <a:defRPr/>
                </a:pPr>
                <a:r>
                  <a:rPr lang="en-US" sz="1800" dirty="0">
                    <a:solidFill>
                      <a:srgbClr val="FFFF00"/>
                    </a:solidFill>
                    <a:effectLst>
                      <a:outerShdw blurRad="38100" dist="38100" dir="2700000" algn="tl">
                        <a:srgbClr val="000000"/>
                      </a:outerShdw>
                    </a:effectLst>
                    <a:latin typeface="Garamond" pitchFamily="18" charset="0"/>
                  </a:rPr>
                  <a:t>Turner-Warwick 1977</a:t>
                </a:r>
                <a:br>
                  <a:rPr lang="en-US" sz="1800" dirty="0">
                    <a:solidFill>
                      <a:srgbClr val="FFFF00"/>
                    </a:solidFill>
                    <a:effectLst>
                      <a:outerShdw blurRad="38100" dist="38100" dir="2700000" algn="tl">
                        <a:srgbClr val="000000"/>
                      </a:outerShdw>
                    </a:effectLst>
                    <a:latin typeface="Garamond" pitchFamily="18" charset="0"/>
                  </a:rPr>
                </a:br>
                <a:r>
                  <a:rPr lang="en-US" sz="1800" dirty="0">
                    <a:solidFill>
                      <a:schemeClr val="tx1"/>
                    </a:solidFill>
                    <a:effectLst>
                      <a:outerShdw blurRad="38100" dist="38100" dir="2700000" algn="tl">
                        <a:srgbClr val="FFFFFF"/>
                      </a:outerShdw>
                    </a:effectLst>
                    <a:latin typeface="Garamond" pitchFamily="18" charset="0"/>
                  </a:rPr>
                  <a:t>- </a:t>
                </a:r>
                <a:r>
                  <a:rPr lang="en-US" sz="1800" dirty="0">
                    <a:solidFill>
                      <a:schemeClr val="bg1"/>
                    </a:solidFill>
                    <a:effectLst>
                      <a:outerShdw blurRad="38100" dist="38100" dir="2700000" algn="tl">
                        <a:srgbClr val="000000"/>
                      </a:outerShdw>
                    </a:effectLst>
                    <a:latin typeface="Garamond" pitchFamily="18" charset="0"/>
                  </a:rPr>
                  <a:t>Brittle asthma</a:t>
                </a:r>
                <a:br>
                  <a:rPr lang="en-US" sz="1800" dirty="0">
                    <a:solidFill>
                      <a:schemeClr val="bg1"/>
                    </a:solidFill>
                    <a:effectLst>
                      <a:outerShdw blurRad="38100" dist="38100" dir="2700000" algn="tl">
                        <a:srgbClr val="000000"/>
                      </a:outerShdw>
                    </a:effectLst>
                    <a:latin typeface="Garamond" pitchFamily="18" charset="0"/>
                  </a:rPr>
                </a:br>
                <a:r>
                  <a:rPr lang="en-US" sz="1800" dirty="0">
                    <a:solidFill>
                      <a:schemeClr val="bg1"/>
                    </a:solidFill>
                    <a:effectLst>
                      <a:outerShdw blurRad="38100" dist="38100" dir="2700000" algn="tl">
                        <a:srgbClr val="000000"/>
                      </a:outerShdw>
                    </a:effectLst>
                    <a:latin typeface="Garamond" pitchFamily="18" charset="0"/>
                  </a:rPr>
                  <a:t>- The morning dipper</a:t>
                </a:r>
                <a:br>
                  <a:rPr lang="en-US" sz="1800" dirty="0">
                    <a:solidFill>
                      <a:schemeClr val="bg1"/>
                    </a:solidFill>
                    <a:effectLst>
                      <a:outerShdw blurRad="38100" dist="38100" dir="2700000" algn="tl">
                        <a:srgbClr val="000000"/>
                      </a:outerShdw>
                    </a:effectLst>
                    <a:latin typeface="Garamond" pitchFamily="18" charset="0"/>
                  </a:rPr>
                </a:br>
                <a:r>
                  <a:rPr lang="en-US" sz="1800" dirty="0">
                    <a:solidFill>
                      <a:schemeClr val="bg1"/>
                    </a:solidFill>
                    <a:effectLst>
                      <a:outerShdw blurRad="38100" dist="38100" dir="2700000" algn="tl">
                        <a:srgbClr val="000000"/>
                      </a:outerShdw>
                    </a:effectLst>
                    <a:latin typeface="Garamond" pitchFamily="18" charset="0"/>
                  </a:rPr>
                  <a:t>- Irreversible asthma</a:t>
                </a:r>
              </a:p>
              <a:p>
                <a:pPr algn="l">
                  <a:spcBef>
                    <a:spcPct val="50000"/>
                  </a:spcBef>
                  <a:buClr>
                    <a:schemeClr val="hlink"/>
                  </a:buClr>
                  <a:buFontTx/>
                  <a:buChar char="•"/>
                  <a:defRPr/>
                </a:pPr>
                <a:r>
                  <a:rPr lang="en-US" sz="1800" dirty="0">
                    <a:solidFill>
                      <a:srgbClr val="FFFF00"/>
                    </a:solidFill>
                    <a:effectLst>
                      <a:outerShdw blurRad="38100" dist="38100" dir="2700000" algn="tl">
                        <a:srgbClr val="000000"/>
                      </a:outerShdw>
                    </a:effectLst>
                    <a:latin typeface="Garamond" pitchFamily="18" charset="0"/>
                  </a:rPr>
                  <a:t>Ayres 1998</a:t>
                </a:r>
                <a:br>
                  <a:rPr lang="en-US" sz="1800" dirty="0">
                    <a:solidFill>
                      <a:srgbClr val="FFFF00"/>
                    </a:solidFill>
                    <a:effectLst>
                      <a:outerShdw blurRad="38100" dist="38100" dir="2700000" algn="tl">
                        <a:srgbClr val="000000"/>
                      </a:outerShdw>
                    </a:effectLst>
                    <a:latin typeface="Garamond" pitchFamily="18" charset="0"/>
                  </a:rPr>
                </a:br>
                <a:r>
                  <a:rPr lang="en-US" sz="1800" dirty="0">
                    <a:solidFill>
                      <a:schemeClr val="tx1"/>
                    </a:solidFill>
                    <a:effectLst>
                      <a:outerShdw blurRad="38100" dist="38100" dir="2700000" algn="tl">
                        <a:srgbClr val="FFFFFF"/>
                      </a:outerShdw>
                    </a:effectLst>
                    <a:latin typeface="Garamond" pitchFamily="18" charset="0"/>
                  </a:rPr>
                  <a:t>- </a:t>
                </a:r>
                <a:r>
                  <a:rPr lang="en-US" sz="1800" dirty="0">
                    <a:solidFill>
                      <a:schemeClr val="bg1"/>
                    </a:solidFill>
                    <a:effectLst>
                      <a:outerShdw blurRad="38100" dist="38100" dir="2700000" algn="tl">
                        <a:srgbClr val="000000"/>
                      </a:outerShdw>
                    </a:effectLst>
                    <a:latin typeface="Garamond" pitchFamily="18" charset="0"/>
                  </a:rPr>
                  <a:t>Types 1 &amp; 2 brittle asthma</a:t>
                </a:r>
                <a:endParaRPr lang="en-GB" sz="1800" dirty="0">
                  <a:solidFill>
                    <a:schemeClr val="bg1"/>
                  </a:solidFill>
                  <a:effectLst>
                    <a:outerShdw blurRad="38100" dist="38100" dir="2700000" algn="tl">
                      <a:srgbClr val="000000"/>
                    </a:outerShdw>
                  </a:effectLst>
                  <a:latin typeface="Garamond" pitchFamily="18" charset="0"/>
                </a:endParaRPr>
              </a:p>
            </p:txBody>
          </p:sp>
        </p:grpSp>
        <p:sp>
          <p:nvSpPr>
            <p:cNvPr id="22543" name="Line 13"/>
            <p:cNvSpPr>
              <a:spLocks noChangeShapeType="1"/>
            </p:cNvSpPr>
            <p:nvPr/>
          </p:nvSpPr>
          <p:spPr bwMode="auto">
            <a:xfrm>
              <a:off x="4514850" y="1600200"/>
              <a:ext cx="1619250" cy="2336800"/>
            </a:xfrm>
            <a:prstGeom prst="line">
              <a:avLst/>
            </a:prstGeom>
            <a:noFill/>
            <a:ln w="19050" cap="sq">
              <a:solidFill>
                <a:schemeClr val="bg1"/>
              </a:solidFill>
              <a:miter lim="800000"/>
              <a:headEnd type="none" w="sm" len="sm"/>
              <a:tailEnd type="triangle" w="lg" len="med"/>
            </a:ln>
          </p:spPr>
          <p:txBody>
            <a:bodyPr wrap="none"/>
            <a:lstStyle/>
            <a:p>
              <a:endParaRPr lang="en-GB"/>
            </a:p>
          </p:txBody>
        </p:sp>
      </p:grpSp>
      <p:grpSp>
        <p:nvGrpSpPr>
          <p:cNvPr id="5" name="Group 31"/>
          <p:cNvGrpSpPr>
            <a:grpSpLocks/>
          </p:cNvGrpSpPr>
          <p:nvPr/>
        </p:nvGrpSpPr>
        <p:grpSpPr bwMode="auto">
          <a:xfrm>
            <a:off x="5572125" y="1587500"/>
            <a:ext cx="3571875" cy="2273300"/>
            <a:chOff x="5572125" y="1587500"/>
            <a:chExt cx="3571875" cy="2273300"/>
          </a:xfrm>
        </p:grpSpPr>
        <p:sp>
          <p:nvSpPr>
            <p:cNvPr id="723984" name="Text Box 16"/>
            <p:cNvSpPr txBox="1">
              <a:spLocks noChangeArrowheads="1"/>
            </p:cNvSpPr>
            <p:nvPr/>
          </p:nvSpPr>
          <p:spPr bwMode="auto">
            <a:xfrm>
              <a:off x="7104063" y="2362200"/>
              <a:ext cx="1608137" cy="461963"/>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b="1" dirty="0">
                  <a:solidFill>
                    <a:srgbClr val="66FF33"/>
                  </a:solidFill>
                  <a:effectLst>
                    <a:outerShdw blurRad="38100" dist="38100" dir="2700000" algn="tl">
                      <a:srgbClr val="000000"/>
                    </a:outerShdw>
                  </a:effectLst>
                  <a:latin typeface="Garamond" pitchFamily="18" charset="0"/>
                </a:rPr>
                <a:t>Pathology</a:t>
              </a:r>
              <a:endParaRPr lang="en-GB" b="1" dirty="0">
                <a:solidFill>
                  <a:srgbClr val="66FF33"/>
                </a:solidFill>
                <a:effectLst>
                  <a:outerShdw blurRad="38100" dist="38100" dir="2700000" algn="tl">
                    <a:srgbClr val="000000"/>
                  </a:outerShdw>
                </a:effectLst>
                <a:latin typeface="Garamond" pitchFamily="18" charset="0"/>
              </a:endParaRPr>
            </a:p>
          </p:txBody>
        </p:sp>
        <p:sp>
          <p:nvSpPr>
            <p:cNvPr id="723985" name="Text Box 17"/>
            <p:cNvSpPr txBox="1">
              <a:spLocks noChangeArrowheads="1"/>
            </p:cNvSpPr>
            <p:nvPr/>
          </p:nvSpPr>
          <p:spPr bwMode="auto">
            <a:xfrm>
              <a:off x="6731000" y="2797175"/>
              <a:ext cx="2413000" cy="1063625"/>
            </a:xfrm>
            <a:prstGeom prst="rect">
              <a:avLst/>
            </a:prstGeom>
            <a:noFill/>
            <a:ln w="12700" cap="sq">
              <a:noFill/>
              <a:miter lim="800000"/>
              <a:headEnd type="none" w="sm" len="sm"/>
              <a:tailEnd type="none" w="sm" len="sm"/>
            </a:ln>
            <a:effectLst/>
          </p:spPr>
          <p:txBody>
            <a:bodyPr>
              <a:spAutoFit/>
            </a:bodyPr>
            <a:lstStyle/>
            <a:p>
              <a:pPr algn="l">
                <a:spcBef>
                  <a:spcPct val="50000"/>
                </a:spcBef>
                <a:buClr>
                  <a:schemeClr val="hlink"/>
                </a:buClr>
                <a:buFontTx/>
                <a:buChar char="•"/>
                <a:defRPr/>
              </a:pPr>
              <a:r>
                <a:rPr lang="en-US" sz="1800" b="1" dirty="0" err="1">
                  <a:solidFill>
                    <a:srgbClr val="FFFF00"/>
                  </a:solidFill>
                  <a:effectLst>
                    <a:outerShdw blurRad="38100" dist="38100" dir="2700000" algn="tl">
                      <a:srgbClr val="000000"/>
                    </a:outerShdw>
                  </a:effectLst>
                  <a:latin typeface="Garamond" pitchFamily="18" charset="0"/>
                </a:rPr>
                <a:t>Pavord</a:t>
              </a:r>
              <a:r>
                <a:rPr lang="en-US" sz="1800" b="1" dirty="0">
                  <a:solidFill>
                    <a:srgbClr val="FFFF00"/>
                  </a:solidFill>
                  <a:effectLst>
                    <a:outerShdw blurRad="38100" dist="38100" dir="2700000" algn="tl">
                      <a:srgbClr val="000000"/>
                    </a:outerShdw>
                  </a:effectLst>
                  <a:latin typeface="Garamond" pitchFamily="18" charset="0"/>
                </a:rPr>
                <a:t> 1999, Wenzel</a:t>
              </a:r>
              <a:br>
                <a:rPr lang="en-US" sz="1800" b="1" dirty="0">
                  <a:solidFill>
                    <a:srgbClr val="FFFF00"/>
                  </a:solidFill>
                  <a:effectLst>
                    <a:outerShdw blurRad="38100" dist="38100" dir="2700000" algn="tl">
                      <a:srgbClr val="000000"/>
                    </a:outerShdw>
                  </a:effectLst>
                  <a:latin typeface="Garamond" pitchFamily="18" charset="0"/>
                </a:rPr>
              </a:br>
              <a:r>
                <a:rPr lang="en-US" sz="1800" b="1" dirty="0">
                  <a:solidFill>
                    <a:srgbClr val="FFFF00"/>
                  </a:solidFill>
                  <a:effectLst>
                    <a:outerShdw blurRad="38100" dist="38100" dir="2700000" algn="tl">
                      <a:srgbClr val="000000"/>
                    </a:outerShdw>
                  </a:effectLst>
                  <a:latin typeface="Garamond" pitchFamily="18" charset="0"/>
                </a:rPr>
                <a:t> 1999, Green 2002</a:t>
              </a:r>
              <a:br>
                <a:rPr lang="en-US" sz="1800" b="1" dirty="0">
                  <a:solidFill>
                    <a:srgbClr val="FFFF00"/>
                  </a:solidFill>
                  <a:effectLst>
                    <a:outerShdw blurRad="38100" dist="38100" dir="2700000" algn="tl">
                      <a:srgbClr val="000000"/>
                    </a:outerShdw>
                  </a:effectLst>
                  <a:latin typeface="Garamond" pitchFamily="18" charset="0"/>
                </a:rPr>
              </a:br>
              <a:r>
                <a:rPr lang="en-US" sz="1800" b="1" dirty="0">
                  <a:solidFill>
                    <a:schemeClr val="bg1"/>
                  </a:solidFill>
                  <a:effectLst>
                    <a:outerShdw blurRad="38100" dist="38100" dir="2700000" algn="tl">
                      <a:srgbClr val="000000"/>
                    </a:outerShdw>
                  </a:effectLst>
                  <a:latin typeface="Garamond" pitchFamily="18" charset="0"/>
                </a:rPr>
                <a:t>- </a:t>
              </a:r>
              <a:r>
                <a:rPr lang="en-US" sz="1800" b="1" dirty="0" err="1">
                  <a:solidFill>
                    <a:schemeClr val="bg1"/>
                  </a:solidFill>
                  <a:effectLst>
                    <a:outerShdw blurRad="38100" dist="38100" dir="2700000" algn="tl">
                      <a:srgbClr val="000000"/>
                    </a:outerShdw>
                  </a:effectLst>
                  <a:latin typeface="Garamond" pitchFamily="18" charset="0"/>
                </a:rPr>
                <a:t>Eosinophilic</a:t>
              </a:r>
              <a:r>
                <a:rPr lang="en-US" sz="1800" b="1" dirty="0">
                  <a:solidFill>
                    <a:schemeClr val="bg1"/>
                  </a:solidFill>
                  <a:effectLst>
                    <a:outerShdw blurRad="38100" dist="38100" dir="2700000" algn="tl">
                      <a:srgbClr val="000000"/>
                    </a:outerShdw>
                  </a:effectLst>
                  <a:latin typeface="Garamond" pitchFamily="18" charset="0"/>
                </a:rPr>
                <a:t> Vs </a:t>
              </a:r>
              <a:br>
                <a:rPr lang="en-US" sz="1800" b="1" dirty="0">
                  <a:solidFill>
                    <a:schemeClr val="bg1"/>
                  </a:solidFill>
                  <a:effectLst>
                    <a:outerShdw blurRad="38100" dist="38100" dir="2700000" algn="tl">
                      <a:srgbClr val="000000"/>
                    </a:outerShdw>
                  </a:effectLst>
                  <a:latin typeface="Garamond" pitchFamily="18" charset="0"/>
                </a:rPr>
              </a:br>
              <a:r>
                <a:rPr lang="en-US" sz="1800" b="1" dirty="0">
                  <a:solidFill>
                    <a:schemeClr val="bg1"/>
                  </a:solidFill>
                  <a:effectLst>
                    <a:outerShdw blurRad="38100" dist="38100" dir="2700000" algn="tl">
                      <a:srgbClr val="000000"/>
                    </a:outerShdw>
                  </a:effectLst>
                  <a:latin typeface="Garamond" pitchFamily="18" charset="0"/>
                </a:rPr>
                <a:t>  Non-</a:t>
              </a:r>
              <a:r>
                <a:rPr lang="en-US" sz="1800" b="1" dirty="0" err="1">
                  <a:solidFill>
                    <a:schemeClr val="bg1"/>
                  </a:solidFill>
                  <a:effectLst>
                    <a:outerShdw blurRad="38100" dist="38100" dir="2700000" algn="tl">
                      <a:srgbClr val="000000"/>
                    </a:outerShdw>
                  </a:effectLst>
                  <a:latin typeface="Garamond" pitchFamily="18" charset="0"/>
                </a:rPr>
                <a:t>eosinophilic</a:t>
              </a:r>
              <a:endParaRPr lang="en-GB" sz="1800" b="1" dirty="0">
                <a:solidFill>
                  <a:schemeClr val="bg1"/>
                </a:solidFill>
                <a:effectLst>
                  <a:outerShdw blurRad="38100" dist="38100" dir="2700000" algn="tl">
                    <a:srgbClr val="000000"/>
                  </a:outerShdw>
                </a:effectLst>
                <a:latin typeface="Garamond" pitchFamily="18" charset="0"/>
              </a:endParaRPr>
            </a:p>
          </p:txBody>
        </p:sp>
        <p:sp>
          <p:nvSpPr>
            <p:cNvPr id="22541" name="Line 18"/>
            <p:cNvSpPr>
              <a:spLocks noChangeShapeType="1"/>
            </p:cNvSpPr>
            <p:nvPr/>
          </p:nvSpPr>
          <p:spPr bwMode="auto">
            <a:xfrm>
              <a:off x="5572125" y="1587500"/>
              <a:ext cx="1143000" cy="457200"/>
            </a:xfrm>
            <a:prstGeom prst="line">
              <a:avLst/>
            </a:prstGeom>
            <a:noFill/>
            <a:ln w="19050" cap="sq">
              <a:solidFill>
                <a:schemeClr val="bg1"/>
              </a:solidFill>
              <a:miter lim="800000"/>
              <a:headEnd type="none" w="sm" len="sm"/>
              <a:tailEnd type="triangle" w="lg" len="med"/>
            </a:ln>
          </p:spPr>
          <p:txBody>
            <a:bodyPr wrap="none"/>
            <a:lstStyle/>
            <a:p>
              <a:endParaRPr lang="en-GB"/>
            </a:p>
          </p:txBody>
        </p:sp>
      </p:grpSp>
      <p:grpSp>
        <p:nvGrpSpPr>
          <p:cNvPr id="6" name="Group 29"/>
          <p:cNvGrpSpPr>
            <a:grpSpLocks/>
          </p:cNvGrpSpPr>
          <p:nvPr/>
        </p:nvGrpSpPr>
        <p:grpSpPr bwMode="auto">
          <a:xfrm>
            <a:off x="2019300" y="1676400"/>
            <a:ext cx="2832100" cy="4637088"/>
            <a:chOff x="2019300" y="1676400"/>
            <a:chExt cx="2832100" cy="4637088"/>
          </a:xfrm>
        </p:grpSpPr>
        <p:sp>
          <p:nvSpPr>
            <p:cNvPr id="26" name="Rectangle 7"/>
            <p:cNvSpPr>
              <a:spLocks noChangeArrowheads="1"/>
            </p:cNvSpPr>
            <p:nvPr/>
          </p:nvSpPr>
          <p:spPr bwMode="auto">
            <a:xfrm>
              <a:off x="2019300" y="4559300"/>
              <a:ext cx="2832100" cy="1754188"/>
            </a:xfrm>
            <a:prstGeom prst="rect">
              <a:avLst/>
            </a:prstGeom>
            <a:noFill/>
            <a:ln w="12700" cap="sq">
              <a:noFill/>
              <a:miter lim="800000"/>
              <a:headEnd type="none" w="sm" len="sm"/>
              <a:tailEnd type="none" w="sm" len="sm"/>
            </a:ln>
            <a:effectLst/>
          </p:spPr>
          <p:txBody>
            <a:bodyPr>
              <a:spAutoFit/>
            </a:bodyPr>
            <a:lstStyle/>
            <a:p>
              <a:pPr algn="l">
                <a:lnSpc>
                  <a:spcPct val="80000"/>
                </a:lnSpc>
                <a:spcBef>
                  <a:spcPct val="50000"/>
                </a:spcBef>
                <a:buClr>
                  <a:schemeClr val="hlink"/>
                </a:buClr>
                <a:buSzPct val="90000"/>
                <a:buFontTx/>
                <a:buChar char="•"/>
                <a:defRPr/>
              </a:pPr>
              <a:r>
                <a:rPr lang="en-US" sz="1800" dirty="0">
                  <a:solidFill>
                    <a:schemeClr val="bg1"/>
                  </a:solidFill>
                  <a:effectLst>
                    <a:outerShdw blurRad="38100" dist="38100" dir="2700000" algn="tl">
                      <a:srgbClr val="000000"/>
                    </a:outerShdw>
                  </a:effectLst>
                  <a:latin typeface="Garamond" pitchFamily="18" charset="0"/>
                </a:rPr>
                <a:t>BTS</a:t>
              </a:r>
            </a:p>
            <a:p>
              <a:pPr algn="l">
                <a:lnSpc>
                  <a:spcPct val="80000"/>
                </a:lnSpc>
                <a:spcBef>
                  <a:spcPct val="50000"/>
                </a:spcBef>
                <a:buClr>
                  <a:schemeClr val="hlink"/>
                </a:buClr>
                <a:buSzPct val="90000"/>
                <a:buFontTx/>
                <a:buChar char="•"/>
                <a:defRPr/>
              </a:pPr>
              <a:r>
                <a:rPr lang="en-US" sz="1800" dirty="0">
                  <a:solidFill>
                    <a:schemeClr val="bg1"/>
                  </a:solidFill>
                  <a:effectLst>
                    <a:outerShdw blurRad="38100" dist="38100" dir="2700000" algn="tl">
                      <a:srgbClr val="000000"/>
                    </a:outerShdw>
                  </a:effectLst>
                  <a:latin typeface="Garamond" pitchFamily="18" charset="0"/>
                </a:rPr>
                <a:t>ATS Refractory</a:t>
              </a:r>
            </a:p>
            <a:p>
              <a:pPr algn="l">
                <a:lnSpc>
                  <a:spcPct val="80000"/>
                </a:lnSpc>
                <a:spcBef>
                  <a:spcPct val="50000"/>
                </a:spcBef>
                <a:buClr>
                  <a:schemeClr val="hlink"/>
                </a:buClr>
                <a:buSzPct val="90000"/>
                <a:buFontTx/>
                <a:buChar char="•"/>
                <a:defRPr/>
              </a:pPr>
              <a:r>
                <a:rPr lang="en-US" sz="1800" dirty="0">
                  <a:solidFill>
                    <a:schemeClr val="bg1"/>
                  </a:solidFill>
                  <a:effectLst>
                    <a:outerShdw blurRad="38100" dist="38100" dir="2700000" algn="tl">
                      <a:srgbClr val="000000"/>
                    </a:outerShdw>
                  </a:effectLst>
                  <a:latin typeface="Garamond" pitchFamily="18" charset="0"/>
                </a:rPr>
                <a:t>ERS ‘Difficult’ asthma</a:t>
              </a:r>
            </a:p>
            <a:p>
              <a:pPr algn="l">
                <a:lnSpc>
                  <a:spcPct val="80000"/>
                </a:lnSpc>
                <a:spcBef>
                  <a:spcPct val="50000"/>
                </a:spcBef>
                <a:buClr>
                  <a:schemeClr val="hlink"/>
                </a:buClr>
                <a:buSzPct val="90000"/>
                <a:buFontTx/>
                <a:buChar char="•"/>
                <a:defRPr/>
              </a:pPr>
              <a:r>
                <a:rPr lang="en-US" sz="1800" dirty="0">
                  <a:solidFill>
                    <a:schemeClr val="bg1"/>
                  </a:solidFill>
                  <a:effectLst>
                    <a:outerShdw blurRad="38100" dist="38100" dir="2700000" algn="tl">
                      <a:srgbClr val="000000"/>
                    </a:outerShdw>
                  </a:effectLst>
                  <a:latin typeface="Garamond" pitchFamily="18" charset="0"/>
                </a:rPr>
                <a:t>GINA</a:t>
              </a:r>
            </a:p>
            <a:p>
              <a:pPr algn="l">
                <a:lnSpc>
                  <a:spcPct val="80000"/>
                </a:lnSpc>
                <a:spcBef>
                  <a:spcPct val="50000"/>
                </a:spcBef>
                <a:buClr>
                  <a:schemeClr val="hlink"/>
                </a:buClr>
                <a:buSzPct val="90000"/>
                <a:buFontTx/>
                <a:buChar char="•"/>
                <a:defRPr/>
              </a:pPr>
              <a:r>
                <a:rPr lang="en-US" sz="1800" dirty="0">
                  <a:solidFill>
                    <a:schemeClr val="bg1"/>
                  </a:solidFill>
                  <a:effectLst>
                    <a:outerShdw blurRad="38100" dist="38100" dir="2700000" algn="tl">
                      <a:srgbClr val="000000"/>
                    </a:outerShdw>
                  </a:effectLst>
                  <a:latin typeface="Garamond" pitchFamily="18" charset="0"/>
                </a:rPr>
                <a:t>NAEPP III</a:t>
              </a:r>
              <a:endParaRPr lang="en-GB" sz="1800" dirty="0">
                <a:solidFill>
                  <a:schemeClr val="bg1"/>
                </a:solidFill>
                <a:effectLst>
                  <a:outerShdw blurRad="38100" dist="38100" dir="2700000" algn="tl">
                    <a:srgbClr val="000000"/>
                  </a:outerShdw>
                </a:effectLst>
                <a:latin typeface="Garamond" pitchFamily="18" charset="0"/>
              </a:endParaRPr>
            </a:p>
          </p:txBody>
        </p:sp>
        <p:sp>
          <p:nvSpPr>
            <p:cNvPr id="27" name="Text Box 8"/>
            <p:cNvSpPr txBox="1">
              <a:spLocks noChangeArrowheads="1"/>
            </p:cNvSpPr>
            <p:nvPr/>
          </p:nvSpPr>
          <p:spPr bwMode="auto">
            <a:xfrm>
              <a:off x="2071688" y="4203700"/>
              <a:ext cx="2703512" cy="461963"/>
            </a:xfrm>
            <a:prstGeom prst="rect">
              <a:avLst/>
            </a:prstGeom>
            <a:noFill/>
            <a:ln w="12700" cap="sq">
              <a:noFill/>
              <a:miter lim="800000"/>
              <a:headEnd type="none" w="sm" len="sm"/>
              <a:tailEnd type="none" w="sm" len="sm"/>
            </a:ln>
            <a:effectLst/>
          </p:spPr>
          <p:txBody>
            <a:bodyPr>
              <a:spAutoFit/>
            </a:bodyPr>
            <a:lstStyle/>
            <a:p>
              <a:pPr algn="l">
                <a:spcBef>
                  <a:spcPct val="50000"/>
                </a:spcBef>
                <a:defRPr/>
              </a:pPr>
              <a:r>
                <a:rPr lang="en-US" b="1" dirty="0">
                  <a:solidFill>
                    <a:srgbClr val="66FF33"/>
                  </a:solidFill>
                  <a:effectLst>
                    <a:outerShdw blurRad="38100" dist="38100" dir="2700000" algn="tl">
                      <a:srgbClr val="000000"/>
                    </a:outerShdw>
                  </a:effectLst>
                  <a:latin typeface="Garamond" pitchFamily="18" charset="0"/>
                </a:rPr>
                <a:t>Severity/Control</a:t>
              </a:r>
              <a:endParaRPr lang="en-GB" b="1" dirty="0">
                <a:solidFill>
                  <a:srgbClr val="66FF33"/>
                </a:solidFill>
                <a:effectLst>
                  <a:outerShdw blurRad="38100" dist="38100" dir="2700000" algn="tl">
                    <a:srgbClr val="000000"/>
                  </a:outerShdw>
                </a:effectLst>
                <a:latin typeface="Garamond" pitchFamily="18" charset="0"/>
              </a:endParaRPr>
            </a:p>
          </p:txBody>
        </p:sp>
        <p:sp>
          <p:nvSpPr>
            <p:cNvPr id="22538" name="Line 9"/>
            <p:cNvSpPr>
              <a:spLocks noChangeShapeType="1"/>
            </p:cNvSpPr>
            <p:nvPr/>
          </p:nvSpPr>
          <p:spPr bwMode="auto">
            <a:xfrm flipH="1">
              <a:off x="3060699" y="1676400"/>
              <a:ext cx="901699" cy="2146300"/>
            </a:xfrm>
            <a:prstGeom prst="line">
              <a:avLst/>
            </a:prstGeom>
            <a:noFill/>
            <a:ln w="19050" cap="sq">
              <a:solidFill>
                <a:schemeClr val="bg1"/>
              </a:solidFill>
              <a:miter lim="800000"/>
              <a:headEnd type="none" w="sm" len="sm"/>
              <a:tailEnd type="triangle" w="lg" len="med"/>
            </a:ln>
          </p:spPr>
          <p:txBody>
            <a:bodyPr wrap="none"/>
            <a:lstStyle/>
            <a:p>
              <a:endParaRPr lang="en-GB"/>
            </a:p>
          </p:txBody>
        </p:sp>
      </p:grpSp>
      <p:grpSp>
        <p:nvGrpSpPr>
          <p:cNvPr id="7" name="Group 19"/>
          <p:cNvGrpSpPr>
            <a:grpSpLocks/>
          </p:cNvGrpSpPr>
          <p:nvPr/>
        </p:nvGrpSpPr>
        <p:grpSpPr bwMode="auto">
          <a:xfrm>
            <a:off x="2616200" y="2286001"/>
            <a:ext cx="4127500" cy="2451099"/>
            <a:chOff x="480" y="3312"/>
            <a:chExt cx="3628" cy="1022"/>
          </a:xfrm>
          <a:solidFill>
            <a:schemeClr val="bg1"/>
          </a:solidFill>
        </p:grpSpPr>
        <p:sp>
          <p:nvSpPr>
            <p:cNvPr id="723988" name="Text Box 20"/>
            <p:cNvSpPr txBox="1">
              <a:spLocks noChangeArrowheads="1"/>
            </p:cNvSpPr>
            <p:nvPr/>
          </p:nvSpPr>
          <p:spPr bwMode="auto">
            <a:xfrm>
              <a:off x="480" y="3312"/>
              <a:ext cx="3628" cy="368"/>
            </a:xfrm>
            <a:prstGeom prst="rect">
              <a:avLst/>
            </a:prstGeom>
            <a:grpFill/>
            <a:ln w="12700" cap="sq">
              <a:noFill/>
              <a:miter lim="800000"/>
              <a:headEnd type="none" w="sm" len="sm"/>
              <a:tailEnd type="none" w="sm" len="sm"/>
            </a:ln>
            <a:effectLst/>
          </p:spPr>
          <p:txBody>
            <a:bodyPr>
              <a:spAutoFit/>
            </a:bodyPr>
            <a:lstStyle/>
            <a:p>
              <a:pPr algn="l">
                <a:spcBef>
                  <a:spcPct val="50000"/>
                </a:spcBef>
                <a:buFontTx/>
                <a:buChar char="•"/>
                <a:defRPr/>
              </a:pPr>
              <a:r>
                <a:rPr lang="en-US" sz="3200" b="1" dirty="0">
                  <a:solidFill>
                    <a:srgbClr val="FF3300"/>
                  </a:solidFill>
                  <a:effectLst>
                    <a:outerShdw blurRad="38100" dist="38100" dir="2700000" algn="tl">
                      <a:srgbClr val="000000"/>
                    </a:outerShdw>
                  </a:effectLst>
                  <a:latin typeface="Garamond" pitchFamily="18" charset="0"/>
                </a:rPr>
                <a:t>No uniformity</a:t>
              </a:r>
              <a:endParaRPr lang="en-GB" sz="3200" b="1" dirty="0">
                <a:solidFill>
                  <a:srgbClr val="FF3300"/>
                </a:solidFill>
                <a:effectLst>
                  <a:outerShdw blurRad="38100" dist="38100" dir="2700000" algn="tl">
                    <a:srgbClr val="000000"/>
                  </a:outerShdw>
                </a:effectLst>
                <a:latin typeface="Garamond" pitchFamily="18" charset="0"/>
              </a:endParaRPr>
            </a:p>
          </p:txBody>
        </p:sp>
        <p:sp>
          <p:nvSpPr>
            <p:cNvPr id="723989" name="Text Box 21"/>
            <p:cNvSpPr txBox="1">
              <a:spLocks noChangeArrowheads="1"/>
            </p:cNvSpPr>
            <p:nvPr/>
          </p:nvSpPr>
          <p:spPr bwMode="auto">
            <a:xfrm>
              <a:off x="480" y="3552"/>
              <a:ext cx="3628" cy="368"/>
            </a:xfrm>
            <a:prstGeom prst="rect">
              <a:avLst/>
            </a:prstGeom>
            <a:grpFill/>
            <a:ln w="12700" cap="sq">
              <a:noFill/>
              <a:miter lim="800000"/>
              <a:headEnd type="none" w="sm" len="sm"/>
              <a:tailEnd type="none" w="sm" len="sm"/>
            </a:ln>
            <a:effectLst/>
          </p:spPr>
          <p:txBody>
            <a:bodyPr>
              <a:spAutoFit/>
            </a:bodyPr>
            <a:lstStyle/>
            <a:p>
              <a:pPr algn="l">
                <a:spcBef>
                  <a:spcPct val="50000"/>
                </a:spcBef>
                <a:buFontTx/>
                <a:buChar char="•"/>
                <a:defRPr/>
              </a:pPr>
              <a:r>
                <a:rPr lang="en-US" sz="3200" b="1">
                  <a:solidFill>
                    <a:srgbClr val="FF3300"/>
                  </a:solidFill>
                  <a:effectLst>
                    <a:outerShdw blurRad="38100" dist="38100" dir="2700000" algn="tl">
                      <a:srgbClr val="000000"/>
                    </a:outerShdw>
                  </a:effectLst>
                  <a:latin typeface="Garamond" pitchFamily="18" charset="0"/>
                </a:rPr>
                <a:t>Descriptive</a:t>
              </a:r>
              <a:endParaRPr lang="en-GB" sz="3200" b="1">
                <a:solidFill>
                  <a:srgbClr val="FF3300"/>
                </a:solidFill>
                <a:effectLst>
                  <a:outerShdw blurRad="38100" dist="38100" dir="2700000" algn="tl">
                    <a:srgbClr val="000000"/>
                  </a:outerShdw>
                </a:effectLst>
                <a:latin typeface="Garamond" pitchFamily="18" charset="0"/>
              </a:endParaRPr>
            </a:p>
          </p:txBody>
        </p:sp>
        <p:sp>
          <p:nvSpPr>
            <p:cNvPr id="723990" name="Text Box 22"/>
            <p:cNvSpPr txBox="1">
              <a:spLocks noChangeArrowheads="1"/>
            </p:cNvSpPr>
            <p:nvPr/>
          </p:nvSpPr>
          <p:spPr bwMode="auto">
            <a:xfrm>
              <a:off x="480" y="3792"/>
              <a:ext cx="3628" cy="542"/>
            </a:xfrm>
            <a:prstGeom prst="rect">
              <a:avLst/>
            </a:prstGeom>
            <a:grpFill/>
            <a:ln w="12700" cap="sq">
              <a:noFill/>
              <a:miter lim="800000"/>
              <a:headEnd type="none" w="sm" len="sm"/>
              <a:tailEnd type="none" w="sm" len="sm"/>
            </a:ln>
            <a:effectLst/>
          </p:spPr>
          <p:txBody>
            <a:bodyPr>
              <a:spAutoFit/>
            </a:bodyPr>
            <a:lstStyle/>
            <a:p>
              <a:pPr algn="l">
                <a:spcBef>
                  <a:spcPct val="50000"/>
                </a:spcBef>
                <a:buFontTx/>
                <a:buChar char="•"/>
                <a:defRPr/>
              </a:pPr>
              <a:r>
                <a:rPr lang="en-US" sz="3200" b="1" dirty="0">
                  <a:solidFill>
                    <a:srgbClr val="FF3300"/>
                  </a:solidFill>
                  <a:effectLst>
                    <a:outerShdw blurRad="38100" dist="38100" dir="2700000" algn="tl">
                      <a:srgbClr val="000000"/>
                    </a:outerShdw>
                  </a:effectLst>
                  <a:latin typeface="Garamond" pitchFamily="18" charset="0"/>
                </a:rPr>
                <a:t>Focus on few dimensions of disease</a:t>
              </a:r>
              <a:endParaRPr lang="en-GB" sz="3200" b="1" dirty="0">
                <a:solidFill>
                  <a:srgbClr val="FF3300"/>
                </a:solidFill>
                <a:effectLst>
                  <a:outerShdw blurRad="38100" dist="38100" dir="2700000" algn="tl">
                    <a:srgbClr val="000000"/>
                  </a:outerShdw>
                </a:effectLst>
                <a:latin typeface="Garamond"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173038"/>
            <a:ext cx="8124825" cy="977900"/>
          </a:xfrm>
        </p:spPr>
        <p:txBody>
          <a:bodyPr/>
          <a:lstStyle/>
          <a:p>
            <a:pPr>
              <a:defRPr/>
            </a:pPr>
            <a:r>
              <a:rPr lang="en-GB" sz="5400" dirty="0" smtClean="0">
                <a:solidFill>
                  <a:schemeClr val="tx1"/>
                </a:solidFill>
              </a:rPr>
              <a:t>Unravelling Complexity</a:t>
            </a:r>
            <a:endParaRPr lang="en-GB" sz="5400" dirty="0">
              <a:solidFill>
                <a:schemeClr val="tx1"/>
              </a:solidFill>
            </a:endParaRPr>
          </a:p>
        </p:txBody>
      </p:sp>
      <p:pic>
        <p:nvPicPr>
          <p:cNvPr id="4" name="Picture 3" descr="old_television.jpg"/>
          <p:cNvPicPr>
            <a:picLocks noChangeAspect="1"/>
          </p:cNvPicPr>
          <p:nvPr/>
        </p:nvPicPr>
        <p:blipFill>
          <a:blip r:embed="rId3" cstate="print"/>
          <a:srcRect/>
          <a:stretch>
            <a:fillRect/>
          </a:stretch>
        </p:blipFill>
        <p:spPr bwMode="auto">
          <a:xfrm>
            <a:off x="130175" y="3643313"/>
            <a:ext cx="2932113" cy="3214687"/>
          </a:xfrm>
          <a:prstGeom prst="rect">
            <a:avLst/>
          </a:prstGeom>
          <a:noFill/>
          <a:ln w="9525">
            <a:noFill/>
            <a:miter lim="800000"/>
            <a:headEnd/>
            <a:tailEnd/>
          </a:ln>
        </p:spPr>
      </p:pic>
      <p:pic>
        <p:nvPicPr>
          <p:cNvPr id="5" name="Picture 4" descr="plasma screen.jpg"/>
          <p:cNvPicPr>
            <a:picLocks noChangeAspect="1"/>
          </p:cNvPicPr>
          <p:nvPr/>
        </p:nvPicPr>
        <p:blipFill>
          <a:blip r:embed="rId4" cstate="print"/>
          <a:srcRect/>
          <a:stretch>
            <a:fillRect/>
          </a:stretch>
        </p:blipFill>
        <p:spPr bwMode="auto">
          <a:xfrm>
            <a:off x="2351088" y="2905125"/>
            <a:ext cx="4267200" cy="3603625"/>
          </a:xfrm>
          <a:prstGeom prst="rect">
            <a:avLst/>
          </a:prstGeom>
          <a:noFill/>
          <a:ln w="9525">
            <a:noFill/>
            <a:miter lim="800000"/>
            <a:headEnd/>
            <a:tailEnd/>
          </a:ln>
        </p:spPr>
      </p:pic>
      <p:pic>
        <p:nvPicPr>
          <p:cNvPr id="6" name="Picture 5" descr="fly vision.jpg"/>
          <p:cNvPicPr>
            <a:picLocks noChangeAspect="1"/>
          </p:cNvPicPr>
          <p:nvPr/>
        </p:nvPicPr>
        <p:blipFill>
          <a:blip r:embed="rId5" cstate="print"/>
          <a:srcRect/>
          <a:stretch>
            <a:fillRect/>
          </a:stretch>
        </p:blipFill>
        <p:spPr bwMode="auto">
          <a:xfrm>
            <a:off x="4581525" y="2293938"/>
            <a:ext cx="3924300" cy="3367087"/>
          </a:xfrm>
          <a:prstGeom prst="rect">
            <a:avLst/>
          </a:prstGeom>
          <a:noFill/>
          <a:ln w="9525">
            <a:noFill/>
            <a:miter lim="800000"/>
            <a:headEnd/>
            <a:tailEnd/>
          </a:ln>
        </p:spPr>
      </p:pic>
      <p:sp>
        <p:nvSpPr>
          <p:cNvPr id="17414" name="TextBox 6"/>
          <p:cNvSpPr txBox="1">
            <a:spLocks noChangeArrowheads="1"/>
          </p:cNvSpPr>
          <p:nvPr/>
        </p:nvSpPr>
        <p:spPr bwMode="auto">
          <a:xfrm>
            <a:off x="0" y="1651000"/>
            <a:ext cx="4495800" cy="1384300"/>
          </a:xfrm>
          <a:prstGeom prst="rect">
            <a:avLst/>
          </a:prstGeom>
          <a:noFill/>
          <a:ln w="9525">
            <a:noFill/>
            <a:miter lim="800000"/>
            <a:headEnd/>
            <a:tailEnd/>
          </a:ln>
        </p:spPr>
        <p:txBody>
          <a:bodyPr>
            <a:spAutoFit/>
          </a:bodyPr>
          <a:lstStyle/>
          <a:p>
            <a:r>
              <a:rPr lang="en-GB" sz="2800" b="1">
                <a:solidFill>
                  <a:schemeClr val="tx1"/>
                </a:solidFill>
              </a:rPr>
              <a:t>“If you can not </a:t>
            </a:r>
            <a:r>
              <a:rPr lang="en-GB" sz="2800" b="1" i="1">
                <a:solidFill>
                  <a:schemeClr val="tx1"/>
                </a:solidFill>
              </a:rPr>
              <a:t>measure</a:t>
            </a:r>
            <a:r>
              <a:rPr lang="en-GB" sz="2800" b="1">
                <a:solidFill>
                  <a:schemeClr val="tx1"/>
                </a:solidFill>
              </a:rPr>
              <a:t> it, you can not improve it”.</a:t>
            </a:r>
          </a:p>
          <a:p>
            <a:r>
              <a:rPr lang="en-GB" sz="2800" b="1">
                <a:solidFill>
                  <a:schemeClr val="tx1"/>
                </a:solidFill>
              </a:rPr>
              <a:t>Lord Kelvin</a:t>
            </a:r>
          </a:p>
        </p:txBody>
      </p:sp>
      <p:pic>
        <p:nvPicPr>
          <p:cNvPr id="8" name="Picture 7" descr="time-machine.jpg"/>
          <p:cNvPicPr>
            <a:picLocks noChangeAspect="1"/>
          </p:cNvPicPr>
          <p:nvPr/>
        </p:nvPicPr>
        <p:blipFill>
          <a:blip r:embed="rId6" cstate="print"/>
          <a:srcRect/>
          <a:stretch>
            <a:fillRect/>
          </a:stretch>
        </p:blipFill>
        <p:spPr bwMode="auto">
          <a:xfrm>
            <a:off x="5842000" y="1308100"/>
            <a:ext cx="2771775" cy="4341813"/>
          </a:xfrm>
          <a:prstGeom prst="rect">
            <a:avLst/>
          </a:prstGeom>
          <a:noFill/>
          <a:ln w="9525">
            <a:noFill/>
            <a:miter lim="800000"/>
            <a:headEnd/>
            <a:tailEnd/>
          </a:ln>
        </p:spPr>
      </p:pic>
      <p:pic>
        <p:nvPicPr>
          <p:cNvPr id="9" name="Picture 8" descr="airprom12.jpg"/>
          <p:cNvPicPr>
            <a:picLocks noChangeAspect="1"/>
          </p:cNvPicPr>
          <p:nvPr/>
        </p:nvPicPr>
        <p:blipFill>
          <a:blip r:embed="rId7" cstate="print"/>
          <a:stretch>
            <a:fillRect/>
          </a:stretch>
        </p:blipFill>
        <p:spPr>
          <a:xfrm>
            <a:off x="8045779" y="5929330"/>
            <a:ext cx="1098220" cy="9286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3" descr="granularity 2.jpg"/>
          <p:cNvPicPr>
            <a:picLocks noGrp="1" noChangeAspect="1"/>
          </p:cNvPicPr>
          <p:nvPr>
            <p:ph idx="1"/>
          </p:nvPr>
        </p:nvPicPr>
        <p:blipFill>
          <a:blip r:embed="rId3" cstate="print"/>
          <a:srcRect/>
          <a:stretch>
            <a:fillRect/>
          </a:stretch>
        </p:blipFill>
        <p:spPr>
          <a:xfrm>
            <a:off x="1176338" y="2014538"/>
            <a:ext cx="7777162" cy="4824412"/>
          </a:xfrm>
        </p:spPr>
      </p:pic>
      <p:sp>
        <p:nvSpPr>
          <p:cNvPr id="18435" name="Rectangle 4"/>
          <p:cNvSpPr>
            <a:spLocks noChangeArrowheads="1"/>
          </p:cNvSpPr>
          <p:nvPr/>
        </p:nvSpPr>
        <p:spPr bwMode="auto">
          <a:xfrm>
            <a:off x="7286625" y="6677025"/>
            <a:ext cx="1814513" cy="307975"/>
          </a:xfrm>
          <a:prstGeom prst="rect">
            <a:avLst/>
          </a:prstGeom>
          <a:solidFill>
            <a:schemeClr val="bg1"/>
          </a:solidFill>
          <a:ln w="76200" cmpd="tri" algn="ctr">
            <a:noFill/>
            <a:round/>
            <a:headEnd/>
            <a:tailEnd/>
          </a:ln>
        </p:spPr>
        <p:txBody>
          <a:bodyPr wrap="none" anchor="ctr"/>
          <a:lstStyle/>
          <a:p>
            <a:endParaRPr lang="en-US"/>
          </a:p>
        </p:txBody>
      </p:sp>
      <p:sp>
        <p:nvSpPr>
          <p:cNvPr id="6" name="Title 1"/>
          <p:cNvSpPr>
            <a:spLocks noGrp="1"/>
          </p:cNvSpPr>
          <p:nvPr>
            <p:ph type="title"/>
          </p:nvPr>
        </p:nvSpPr>
        <p:spPr>
          <a:xfrm>
            <a:off x="682625" y="130175"/>
            <a:ext cx="8853488" cy="977900"/>
          </a:xfrm>
        </p:spPr>
        <p:txBody>
          <a:bodyPr/>
          <a:lstStyle/>
          <a:p>
            <a:pPr>
              <a:defRPr/>
            </a:pPr>
            <a:r>
              <a:rPr lang="en-GB" sz="5400" dirty="0" smtClean="0">
                <a:solidFill>
                  <a:schemeClr val="tx1"/>
                </a:solidFill>
              </a:rPr>
              <a:t>Unravelling Complexity</a:t>
            </a:r>
            <a:endParaRPr lang="en-GB" sz="5400" dirty="0">
              <a:solidFill>
                <a:schemeClr val="tx1"/>
              </a:solidFill>
            </a:endParaRPr>
          </a:p>
        </p:txBody>
      </p:sp>
      <p:sp>
        <p:nvSpPr>
          <p:cNvPr id="18437" name="TextBox 6"/>
          <p:cNvSpPr txBox="1">
            <a:spLocks noChangeArrowheads="1"/>
          </p:cNvSpPr>
          <p:nvPr/>
        </p:nvSpPr>
        <p:spPr bwMode="auto">
          <a:xfrm>
            <a:off x="2074863" y="1785938"/>
            <a:ext cx="6067425" cy="460375"/>
          </a:xfrm>
          <a:prstGeom prst="rect">
            <a:avLst/>
          </a:prstGeom>
          <a:noFill/>
          <a:ln w="9525">
            <a:noFill/>
            <a:miter lim="800000"/>
            <a:headEnd/>
            <a:tailEnd/>
          </a:ln>
        </p:spPr>
        <p:txBody>
          <a:bodyPr>
            <a:spAutoFit/>
          </a:bodyPr>
          <a:lstStyle/>
          <a:p>
            <a:r>
              <a:rPr lang="en-GB" b="1">
                <a:solidFill>
                  <a:srgbClr val="3333FF"/>
                </a:solidFill>
              </a:rPr>
              <a:t>High Resolution Complex Phenotyping</a:t>
            </a:r>
          </a:p>
        </p:txBody>
      </p:sp>
      <p:sp>
        <p:nvSpPr>
          <p:cNvPr id="18438" name="TextBox 8"/>
          <p:cNvSpPr txBox="1">
            <a:spLocks noChangeArrowheads="1"/>
          </p:cNvSpPr>
          <p:nvPr/>
        </p:nvSpPr>
        <p:spPr bwMode="auto">
          <a:xfrm>
            <a:off x="0" y="2720975"/>
            <a:ext cx="1350963" cy="400050"/>
          </a:xfrm>
          <a:prstGeom prst="rect">
            <a:avLst/>
          </a:prstGeom>
          <a:noFill/>
          <a:ln w="9525">
            <a:noFill/>
            <a:miter lim="800000"/>
            <a:headEnd/>
            <a:tailEnd/>
          </a:ln>
        </p:spPr>
        <p:txBody>
          <a:bodyPr wrap="none">
            <a:spAutoFit/>
          </a:bodyPr>
          <a:lstStyle/>
          <a:p>
            <a:r>
              <a:rPr lang="en-GB" sz="2000" b="1">
                <a:solidFill>
                  <a:schemeClr val="tx1"/>
                </a:solidFill>
              </a:rPr>
              <a:t>Resolution</a:t>
            </a:r>
          </a:p>
        </p:txBody>
      </p:sp>
      <p:sp>
        <p:nvSpPr>
          <p:cNvPr id="8" name="Rectangle 7"/>
          <p:cNvSpPr/>
          <p:nvPr/>
        </p:nvSpPr>
        <p:spPr bwMode="auto">
          <a:xfrm>
            <a:off x="2070100" y="5689600"/>
            <a:ext cx="1511300" cy="1168400"/>
          </a:xfrm>
          <a:prstGeom prst="rect">
            <a:avLst/>
          </a:prstGeom>
          <a:solidFill>
            <a:srgbClr val="B5D7FD"/>
          </a:solidFill>
          <a:ln w="76200" cap="flat" cmpd="tri"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bg2"/>
              </a:solidFill>
              <a:effectLst/>
              <a:latin typeface="Times New Roman" pitchFamily="18" charset="0"/>
            </a:endParaRPr>
          </a:p>
        </p:txBody>
      </p:sp>
      <p:sp>
        <p:nvSpPr>
          <p:cNvPr id="7" name="TextBox 6"/>
          <p:cNvSpPr txBox="1"/>
          <p:nvPr/>
        </p:nvSpPr>
        <p:spPr>
          <a:xfrm>
            <a:off x="2046525" y="5765800"/>
            <a:ext cx="1569660" cy="923330"/>
          </a:xfrm>
          <a:prstGeom prst="rect">
            <a:avLst/>
          </a:prstGeom>
          <a:noFill/>
        </p:spPr>
        <p:txBody>
          <a:bodyPr wrap="none" rtlCol="0">
            <a:spAutoFit/>
          </a:bodyPr>
          <a:lstStyle/>
          <a:p>
            <a:pPr algn="l"/>
            <a:r>
              <a:rPr lang="en-GB" sz="1800" dirty="0" smtClean="0">
                <a:solidFill>
                  <a:schemeClr val="tx1"/>
                </a:solidFill>
                <a:latin typeface="+mj-lt"/>
              </a:rPr>
              <a:t>Symptoms</a:t>
            </a:r>
          </a:p>
          <a:p>
            <a:pPr algn="l"/>
            <a:r>
              <a:rPr lang="en-GB" sz="1800" dirty="0" smtClean="0">
                <a:solidFill>
                  <a:schemeClr val="tx1"/>
                </a:solidFill>
                <a:latin typeface="+mj-lt"/>
              </a:rPr>
              <a:t>Signs</a:t>
            </a:r>
          </a:p>
          <a:p>
            <a:pPr algn="l"/>
            <a:r>
              <a:rPr lang="en-GB" sz="1800" dirty="0" smtClean="0">
                <a:solidFill>
                  <a:schemeClr val="tx1"/>
                </a:solidFill>
                <a:latin typeface="+mj-lt"/>
              </a:rPr>
              <a:t>Lung function</a:t>
            </a:r>
            <a:endParaRPr lang="en-GB" sz="1800" dirty="0">
              <a:solidFill>
                <a:schemeClr val="tx1"/>
              </a:solidFill>
              <a:latin typeface="+mj-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IMING" val="|1.2|13.4|19.4"/>
</p:tagLst>
</file>

<file path=ppt/tags/tag3.xml><?xml version="1.0" encoding="utf-8"?>
<p:tagLst xmlns:a="http://schemas.openxmlformats.org/drawingml/2006/main" xmlns:r="http://schemas.openxmlformats.org/officeDocument/2006/relationships" xmlns:p="http://schemas.openxmlformats.org/presentationml/2006/main">
  <p:tag name="TIMING" val="|8.7"/>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heme/theme1.xml><?xml version="1.0" encoding="utf-8"?>
<a:theme xmlns:a="http://schemas.openxmlformats.org/drawingml/2006/main" name="5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76200" cap="flat" cmpd="tri" algn="ctr">
          <a:solidFill>
            <a:schemeClr val="tx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11988</TotalTime>
  <Words>2054</Words>
  <Application>Microsoft Office PowerPoint</Application>
  <PresentationFormat>On-screen Show (4:3)</PresentationFormat>
  <Paragraphs>447</Paragraphs>
  <Slides>44</Slides>
  <Notes>43</Notes>
  <HiddenSlides>0</HiddenSlides>
  <MMClips>0</MMClips>
  <ScaleCrop>false</ScaleCrop>
  <HeadingPairs>
    <vt:vector size="4" baseType="variant">
      <vt:variant>
        <vt:lpstr>Theme</vt:lpstr>
      </vt:variant>
      <vt:variant>
        <vt:i4>7</vt:i4>
      </vt:variant>
      <vt:variant>
        <vt:lpstr>Slide Titles</vt:lpstr>
      </vt:variant>
      <vt:variant>
        <vt:i4>44</vt:i4>
      </vt:variant>
    </vt:vector>
  </HeadingPairs>
  <TitlesOfParts>
    <vt:vector size="51" baseType="lpstr">
      <vt:lpstr>5_Blank Presentation</vt:lpstr>
      <vt:lpstr>3_Default Design</vt:lpstr>
      <vt:lpstr>2_Blank Presentation</vt:lpstr>
      <vt:lpstr>2_Office Theme</vt:lpstr>
      <vt:lpstr>Default Design</vt:lpstr>
      <vt:lpstr>3_Office Theme</vt:lpstr>
      <vt:lpstr>1_Blank Presentation</vt:lpstr>
      <vt:lpstr>Slide 1</vt:lpstr>
      <vt:lpstr>Slide 2</vt:lpstr>
      <vt:lpstr>Conflicts of Interest</vt:lpstr>
      <vt:lpstr>The need and potential of patient specific modeling</vt:lpstr>
      <vt:lpstr>The need and potential of patient specific modeling</vt:lpstr>
      <vt:lpstr>Towards Personalised Medicine</vt:lpstr>
      <vt:lpstr>Traditional Asthma Classification</vt:lpstr>
      <vt:lpstr>Unravelling Complexity</vt:lpstr>
      <vt:lpstr>Unravelling Complexity</vt:lpstr>
      <vt:lpstr>What is a Phenotype?</vt:lpstr>
      <vt:lpstr>Slide 11</vt:lpstr>
      <vt:lpstr>Inflammatory Phenotypes</vt:lpstr>
      <vt:lpstr>Phenotyping Heterogeneity</vt:lpstr>
      <vt:lpstr>Summary</vt:lpstr>
      <vt:lpstr>Summary</vt:lpstr>
      <vt:lpstr>Slide 16</vt:lpstr>
      <vt:lpstr>Slide 17</vt:lpstr>
      <vt:lpstr>Slide 18</vt:lpstr>
      <vt:lpstr>Right Patient, Right Target, Right Outcome</vt:lpstr>
      <vt:lpstr>Slide 20</vt:lpstr>
      <vt:lpstr>At Exacerbations:  Are there biological clusters?</vt:lpstr>
      <vt:lpstr>Study Outline</vt:lpstr>
      <vt:lpstr>Biological Clustering COPD Exacerbations</vt:lpstr>
      <vt:lpstr>Bacterial Exacerbation</vt:lpstr>
      <vt:lpstr>Slide 25</vt:lpstr>
      <vt:lpstr>At Exacerbations:  Can biomarkers direct therapy?</vt:lpstr>
      <vt:lpstr>COPD Exacerbations: Targeted Therapy</vt:lpstr>
      <vt:lpstr>Targeted Corticosteroid Therapy at Exacerbation</vt:lpstr>
      <vt:lpstr>Targeted Corticosteroid Therapy at Exacerbation</vt:lpstr>
      <vt:lpstr>Slide 30</vt:lpstr>
      <vt:lpstr>AirPROM- Airway Disease Predicting Outcomes Through Patient Specific Computational Modelling</vt:lpstr>
      <vt:lpstr>Large Airway: Structure-Function</vt:lpstr>
      <vt:lpstr>Slide 33</vt:lpstr>
      <vt:lpstr>CT Imaging Beyond Geometry</vt:lpstr>
      <vt:lpstr>CFD: Therapeutic Response</vt:lpstr>
      <vt:lpstr>Small Airway: Structure-Function</vt:lpstr>
      <vt:lpstr>Air Trapping: Expiratory CT</vt:lpstr>
      <vt:lpstr>Small airway obstruction in Asthma &amp; COPD</vt:lpstr>
      <vt:lpstr>Airway Remodelling</vt:lpstr>
      <vt:lpstr>Immunopathology Asthma versus COPD</vt:lpstr>
      <vt:lpstr>The need and potential of patient specific modeling</vt:lpstr>
      <vt:lpstr>Patient-Specific Multi-Scale Models</vt:lpstr>
      <vt:lpstr>Slide 43</vt:lpstr>
      <vt:lpstr>Acknowledgements</vt:lpstr>
    </vt:vector>
  </TitlesOfParts>
  <Company>University of Leicester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Mast Cell Ion Channels</dc:title>
  <dc:creator>Peter Bradding</dc:creator>
  <cp:lastModifiedBy>pkurosinski</cp:lastModifiedBy>
  <cp:revision>319</cp:revision>
  <dcterms:created xsi:type="dcterms:W3CDTF">2000-10-23T14:47:33Z</dcterms:created>
  <dcterms:modified xsi:type="dcterms:W3CDTF">2012-09-21T11:29:14Z</dcterms:modified>
</cp:coreProperties>
</file>