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  <p:sldMasterId id="2147487422" r:id="rId2"/>
  </p:sldMasterIdLst>
  <p:notesMasterIdLst>
    <p:notesMasterId r:id="rId56"/>
  </p:notesMasterIdLst>
  <p:handoutMasterIdLst>
    <p:handoutMasterId r:id="rId57"/>
  </p:handoutMasterIdLst>
  <p:sldIdLst>
    <p:sldId id="801" r:id="rId3"/>
    <p:sldId id="767" r:id="rId4"/>
    <p:sldId id="799" r:id="rId5"/>
    <p:sldId id="771" r:id="rId6"/>
    <p:sldId id="772" r:id="rId7"/>
    <p:sldId id="768" r:id="rId8"/>
    <p:sldId id="735" r:id="rId9"/>
    <p:sldId id="736" r:id="rId10"/>
    <p:sldId id="737" r:id="rId11"/>
    <p:sldId id="738" r:id="rId12"/>
    <p:sldId id="739" r:id="rId13"/>
    <p:sldId id="740" r:id="rId14"/>
    <p:sldId id="741" r:id="rId15"/>
    <p:sldId id="742" r:id="rId16"/>
    <p:sldId id="743" r:id="rId17"/>
    <p:sldId id="744" r:id="rId18"/>
    <p:sldId id="745" r:id="rId19"/>
    <p:sldId id="746" r:id="rId20"/>
    <p:sldId id="774" r:id="rId21"/>
    <p:sldId id="747" r:id="rId22"/>
    <p:sldId id="748" r:id="rId23"/>
    <p:sldId id="782" r:id="rId24"/>
    <p:sldId id="775" r:id="rId25"/>
    <p:sldId id="784" r:id="rId26"/>
    <p:sldId id="785" r:id="rId27"/>
    <p:sldId id="786" r:id="rId28"/>
    <p:sldId id="787" r:id="rId29"/>
    <p:sldId id="788" r:id="rId30"/>
    <p:sldId id="789" r:id="rId31"/>
    <p:sldId id="791" r:id="rId32"/>
    <p:sldId id="792" r:id="rId33"/>
    <p:sldId id="798" r:id="rId34"/>
    <p:sldId id="769" r:id="rId35"/>
    <p:sldId id="770" r:id="rId36"/>
    <p:sldId id="795" r:id="rId37"/>
    <p:sldId id="796" r:id="rId38"/>
    <p:sldId id="755" r:id="rId39"/>
    <p:sldId id="773" r:id="rId40"/>
    <p:sldId id="759" r:id="rId41"/>
    <p:sldId id="760" r:id="rId42"/>
    <p:sldId id="761" r:id="rId43"/>
    <p:sldId id="664" r:id="rId44"/>
    <p:sldId id="793" r:id="rId45"/>
    <p:sldId id="794" r:id="rId46"/>
    <p:sldId id="776" r:id="rId47"/>
    <p:sldId id="777" r:id="rId48"/>
    <p:sldId id="778" r:id="rId49"/>
    <p:sldId id="779" r:id="rId50"/>
    <p:sldId id="780" r:id="rId51"/>
    <p:sldId id="781" r:id="rId52"/>
    <p:sldId id="790" r:id="rId53"/>
    <p:sldId id="797" r:id="rId54"/>
    <p:sldId id="800" r:id="rId55"/>
  </p:sldIdLst>
  <p:sldSz cx="9144000" cy="6858000" type="screen4x3"/>
  <p:notesSz cx="6797675" cy="9928225"/>
  <p:embeddedFontLst>
    <p:embeddedFont>
      <p:font typeface="MS PGothic" panose="020B0600070205080204" pitchFamily="34" charset="-128"/>
      <p:regular r:id="rId58"/>
    </p:embeddedFont>
    <p:embeddedFont>
      <p:font typeface="Calibri" panose="020F0502020204030204" pitchFamily="34" charset="0"/>
      <p:regular r:id="rId59"/>
      <p:bold r:id="rId60"/>
      <p:italic r:id="rId61"/>
      <p:boldItalic r:id="rId62"/>
    </p:embeddedFont>
    <p:embeddedFont>
      <p:font typeface="Arial Bold" panose="020B0604020202020204" charset="0"/>
      <p:bold r:id="rId63"/>
    </p:embeddedFont>
    <p:embeddedFont>
      <p:font typeface="MS PGothic" panose="020B0600070205080204" pitchFamily="34" charset="-128"/>
      <p:regular r:id="rId58"/>
    </p:embeddedFont>
    <p:embeddedFont>
      <p:font typeface="Times" panose="02020603050405020304" pitchFamily="18" charset="0"/>
      <p:regular r:id="rId64"/>
      <p:bold r:id="rId65"/>
      <p:italic r:id="rId66"/>
      <p:boldItalic r:id="rId67"/>
    </p:embeddedFont>
  </p:embeddedFontLst>
  <p:custDataLst>
    <p:tags r:id="rId68"/>
  </p:custDataLst>
  <p:defaultTextStyle>
    <a:defPPr>
      <a:defRPr lang="fr-FR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CE003C"/>
    <a:srgbClr val="005291"/>
    <a:srgbClr val="B20533"/>
    <a:srgbClr val="F4F1EE"/>
    <a:srgbClr val="00396C"/>
    <a:srgbClr val="4C4C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367" autoAdjust="0"/>
    <p:restoredTop sz="94660"/>
  </p:normalViewPr>
  <p:slideViewPr>
    <p:cSldViewPr snapToObjects="1">
      <p:cViewPr varScale="1">
        <p:scale>
          <a:sx n="74" d="100"/>
          <a:sy n="74" d="100"/>
        </p:scale>
        <p:origin x="30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>
      <p:cViewPr varScale="1">
        <p:scale>
          <a:sx n="76" d="100"/>
          <a:sy n="76" d="100"/>
        </p:scale>
        <p:origin x="-3056" y="-128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font" Target="fonts/font6.fntdata"/><Relationship Id="rId68" Type="http://schemas.openxmlformats.org/officeDocument/2006/relationships/tags" Target="tags/tag1.xml"/><Relationship Id="rId7" Type="http://schemas.openxmlformats.org/officeDocument/2006/relationships/slide" Target="slides/slide5.xml"/><Relationship Id="rId71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font" Target="fonts/font1.fntdata"/><Relationship Id="rId66" Type="http://schemas.openxmlformats.org/officeDocument/2006/relationships/font" Target="fonts/font9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handoutMaster" Target="handoutMasters/handoutMaster1.xml"/><Relationship Id="rId61" Type="http://schemas.openxmlformats.org/officeDocument/2006/relationships/font" Target="fonts/font4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font" Target="fonts/font3.fntdata"/><Relationship Id="rId65" Type="http://schemas.openxmlformats.org/officeDocument/2006/relationships/font" Target="fonts/font8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notesMaster" Target="notesMasters/notesMaster1.xml"/><Relationship Id="rId64" Type="http://schemas.openxmlformats.org/officeDocument/2006/relationships/font" Target="fonts/font7.fntdata"/><Relationship Id="rId69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tableStyles" Target="tableStyle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font" Target="fonts/font2.fntdata"/><Relationship Id="rId67" Type="http://schemas.openxmlformats.org/officeDocument/2006/relationships/font" Target="fonts/font10.fntdata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font" Target="fonts/font5.fntdata"/><Relationship Id="rId7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wrap="square" lIns="91433" tIns="45717" rIns="91433" bIns="45717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charset="0"/>
                <a:ea typeface="ＭＳ Ｐゴシック" charset="-128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wrap="square" lIns="91433" tIns="45717" rIns="91433" bIns="45717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  <a:ea typeface="ＭＳ Ｐゴシック" charset="-128"/>
              </a:defRPr>
            </a:lvl1pPr>
          </a:lstStyle>
          <a:p>
            <a:pPr>
              <a:defRPr/>
            </a:pPr>
            <a:fld id="{AC05E691-F8B3-4BCD-9217-355D9C1B9C47}" type="datetime1">
              <a:rPr lang="fr-FR"/>
              <a:pPr>
                <a:defRPr/>
              </a:pPr>
              <a:t>27/09/2013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wrap="square" lIns="91433" tIns="45717" rIns="91433" bIns="45717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charset="0"/>
                <a:ea typeface="ＭＳ Ｐゴシック" charset="-128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wrap="square" lIns="91433" tIns="45717" rIns="91433" bIns="45717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  <a:ea typeface="ＭＳ Ｐゴシック" charset="-128"/>
              </a:defRPr>
            </a:lvl1pPr>
          </a:lstStyle>
          <a:p>
            <a:pPr>
              <a:defRPr/>
            </a:pPr>
            <a:fld id="{888A913D-EA20-401F-B92B-6743CA892F95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2187112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wrap="square" lIns="91433" tIns="45717" rIns="91433" bIns="45717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wrap="square" lIns="91433" tIns="45717" rIns="91433" bIns="45717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B7161762-EA72-42DD-8BE9-67993B4724CB}" type="datetime1">
              <a:rPr lang="fr-FR"/>
              <a:pPr>
                <a:defRPr/>
              </a:pPr>
              <a:t>27/09/2013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33" tIns="45717" rIns="91433" bIns="45717" numCol="1" anchor="ctr" anchorCtr="0" compatLnSpc="1">
            <a:prstTxWarp prst="textNoShape">
              <a:avLst/>
            </a:prstTxWarp>
          </a:bodyPr>
          <a:lstStyle/>
          <a:p>
            <a:pPr lvl="0"/>
            <a:endParaRPr lang="fr-FR" noProof="0" smtClean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38775" cy="4467225"/>
          </a:xfrm>
          <a:prstGeom prst="rect">
            <a:avLst/>
          </a:prstGeom>
        </p:spPr>
        <p:txBody>
          <a:bodyPr vert="horz" wrap="square" lIns="91433" tIns="45717" rIns="91433" bIns="45717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fr-CH" noProof="0" smtClean="0"/>
              <a:t>Cliquez pour modifier les styles du texte du masque</a:t>
            </a:r>
          </a:p>
          <a:p>
            <a:pPr lvl="1"/>
            <a:r>
              <a:rPr lang="fr-CH" noProof="0" smtClean="0"/>
              <a:t>Deuxième niveau</a:t>
            </a:r>
          </a:p>
          <a:p>
            <a:pPr lvl="2"/>
            <a:r>
              <a:rPr lang="fr-CH" noProof="0" smtClean="0"/>
              <a:t>Troisième niveau</a:t>
            </a:r>
          </a:p>
          <a:p>
            <a:pPr lvl="3"/>
            <a:r>
              <a:rPr lang="fr-CH" noProof="0" smtClean="0"/>
              <a:t>Quatrième niveau</a:t>
            </a:r>
          </a:p>
          <a:p>
            <a:pPr lvl="4"/>
            <a:r>
              <a:rPr lang="fr-CH" noProof="0" smtClean="0"/>
              <a:t>Cinquième niveau</a:t>
            </a:r>
            <a:endParaRPr lang="fr-FR" noProof="0" smtClean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wrap="square" lIns="91433" tIns="45717" rIns="91433" bIns="45717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wrap="square" lIns="91433" tIns="45717" rIns="91433" bIns="45717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6C89EC2C-FA21-4545-8C5D-73FC4D5F2511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3865760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499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smtClean="0">
              <a:ea typeface="ＭＳ Ｐゴシック" pitchFamily="34" charset="-128"/>
            </a:endParaRPr>
          </a:p>
        </p:txBody>
      </p:sp>
      <p:sp>
        <p:nvSpPr>
          <p:cNvPr id="84996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AFC086B3-4961-49B7-BE5B-12444E590666}" type="slidenum">
              <a:rPr lang="fr-FR" altLang="en-US" smtClean="0"/>
              <a:pPr eaLnBrk="1" hangingPunct="1"/>
              <a:t>2</a:t>
            </a:fld>
            <a:endParaRPr lang="fr-FR" altLang="en-US" smtClean="0"/>
          </a:p>
        </p:txBody>
      </p:sp>
    </p:spTree>
    <p:extLst>
      <p:ext uri="{BB962C8B-B14F-4D97-AF65-F5344CB8AC3E}">
        <p14:creationId xmlns:p14="http://schemas.microsoft.com/office/powerpoint/2010/main" val="21824776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601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GB" altLang="en-US" smtClean="0">
              <a:ea typeface="ＭＳ Ｐゴシック" pitchFamily="34" charset="-128"/>
            </a:endParaRPr>
          </a:p>
        </p:txBody>
      </p:sp>
      <p:sp>
        <p:nvSpPr>
          <p:cNvPr id="86020" name="Espace réservé du numéro de diapositive 3"/>
          <p:cNvSpPr txBox="1">
            <a:spLocks noGrp="1"/>
          </p:cNvSpPr>
          <p:nvPr/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defTabSz="914400" eaLnBrk="1" hangingPunct="1"/>
            <a:fld id="{6312AB1D-0B79-44A4-89AD-91B79B68C038}" type="slidenum">
              <a:rPr lang="fr-FR" altLang="en-US" sz="1200">
                <a:solidFill>
                  <a:srgbClr val="000000"/>
                </a:solidFill>
              </a:rPr>
              <a:pPr algn="r" defTabSz="914400" eaLnBrk="1" hangingPunct="1"/>
              <a:t>4</a:t>
            </a:fld>
            <a:endParaRPr lang="fr-FR" altLang="en-US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88528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704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GB" altLang="en-US" smtClean="0">
              <a:ea typeface="ＭＳ Ｐゴシック" pitchFamily="34" charset="-128"/>
            </a:endParaRPr>
          </a:p>
        </p:txBody>
      </p:sp>
      <p:sp>
        <p:nvSpPr>
          <p:cNvPr id="87044" name="Espace réservé du numéro de diapositive 3"/>
          <p:cNvSpPr txBox="1">
            <a:spLocks noGrp="1"/>
          </p:cNvSpPr>
          <p:nvPr/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defTabSz="914400" eaLnBrk="1" hangingPunct="1"/>
            <a:fld id="{C24C72DE-5B90-4890-909D-DE54215CA11B}" type="slidenum">
              <a:rPr lang="fr-FR" altLang="en-US" sz="1200">
                <a:solidFill>
                  <a:srgbClr val="000000"/>
                </a:solidFill>
              </a:rPr>
              <a:pPr algn="r" defTabSz="914400" eaLnBrk="1" hangingPunct="1"/>
              <a:t>5</a:t>
            </a:fld>
            <a:endParaRPr lang="fr-FR" altLang="en-US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27201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8067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GB" altLang="en-US" smtClean="0">
              <a:ea typeface="ＭＳ Ｐゴシック" pitchFamily="34" charset="-128"/>
            </a:endParaRPr>
          </a:p>
        </p:txBody>
      </p:sp>
      <p:sp>
        <p:nvSpPr>
          <p:cNvPr id="88068" name="Espace réservé du numéro de diapositive 3"/>
          <p:cNvSpPr txBox="1">
            <a:spLocks noGrp="1"/>
          </p:cNvSpPr>
          <p:nvPr/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defTabSz="914400" eaLnBrk="1" hangingPunct="1"/>
            <a:fld id="{A04BB0C2-DC3F-4EF6-9486-9592F2330C87}" type="slidenum">
              <a:rPr lang="fr-FR" altLang="en-US" sz="1200">
                <a:solidFill>
                  <a:srgbClr val="000000"/>
                </a:solidFill>
              </a:rPr>
              <a:pPr algn="r" defTabSz="914400" eaLnBrk="1" hangingPunct="1"/>
              <a:t>24</a:t>
            </a:fld>
            <a:endParaRPr lang="fr-FR" altLang="en-US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69020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21BB92DD-CD7C-4205-9D4E-62A7DE608734}" type="slidenum">
              <a:rPr lang="nl-BE" smtClean="0"/>
              <a:pPr eaLnBrk="1" hangingPunct="1"/>
              <a:t>31</a:t>
            </a:fld>
            <a:endParaRPr lang="nl-BE" smtClean="0"/>
          </a:p>
        </p:txBody>
      </p:sp>
      <p:sp>
        <p:nvSpPr>
          <p:cNvPr id="89091" name="Rectangle 7"/>
          <p:cNvSpPr txBox="1">
            <a:spLocks noGrp="1" noChangeArrowheads="1"/>
          </p:cNvSpPr>
          <p:nvPr/>
        </p:nvSpPr>
        <p:spPr bwMode="auto">
          <a:xfrm>
            <a:off x="3851275" y="9432925"/>
            <a:ext cx="29464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441" tIns="46221" rIns="92441" bIns="46221" anchor="b"/>
          <a:lstStyle>
            <a:lvl1pPr defTabSz="923925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23925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23925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23925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23925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/>
            <a:fld id="{0A34F540-6450-4FF9-8835-34323DA56C5A}" type="slidenum">
              <a:rPr lang="en-GB" sz="1200">
                <a:latin typeface="Times New Roman" pitchFamily="18" charset="0"/>
              </a:rPr>
              <a:pPr algn="r" eaLnBrk="1" hangingPunct="1"/>
              <a:t>31</a:t>
            </a:fld>
            <a:endParaRPr lang="en-GB" sz="1200">
              <a:latin typeface="Times New Roman" pitchFamily="18" charset="0"/>
            </a:endParaRPr>
          </a:p>
        </p:txBody>
      </p:sp>
      <p:sp>
        <p:nvSpPr>
          <p:cNvPr id="8909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31863" y="741363"/>
            <a:ext cx="4943475" cy="3708400"/>
          </a:xfrm>
          <a:noFill/>
          <a:ln cap="flat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909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6463" y="4713288"/>
            <a:ext cx="4984750" cy="44688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074" tIns="46538" rIns="93074" bIns="46538"/>
          <a:lstStyle/>
          <a:p>
            <a:pPr eaLnBrk="1" hangingPunct="1"/>
            <a:endParaRPr lang="nl-NL" smtClean="0">
              <a:latin typeface="Arial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668194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011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GB" altLang="en-US" smtClean="0">
              <a:ea typeface="ＭＳ Ｐゴシック" pitchFamily="34" charset="-128"/>
            </a:endParaRPr>
          </a:p>
        </p:txBody>
      </p:sp>
      <p:sp>
        <p:nvSpPr>
          <p:cNvPr id="90116" name="Espace réservé du numéro de diapositive 3"/>
          <p:cNvSpPr txBox="1">
            <a:spLocks noGrp="1"/>
          </p:cNvSpPr>
          <p:nvPr/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defTabSz="914400" eaLnBrk="1" hangingPunct="1"/>
            <a:fld id="{785249FB-C1B7-4F38-9F39-5ACB548C0CCA}" type="slidenum">
              <a:rPr lang="fr-FR" altLang="en-US" sz="1200">
                <a:solidFill>
                  <a:srgbClr val="000000"/>
                </a:solidFill>
              </a:rPr>
              <a:pPr algn="r" defTabSz="914400" eaLnBrk="1" hangingPunct="1"/>
              <a:t>52</a:t>
            </a:fld>
            <a:endParaRPr lang="fr-FR" altLang="en-US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76096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113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GB" altLang="en-US" smtClean="0">
              <a:ea typeface="ＭＳ Ｐゴシック" pitchFamily="34" charset="-128"/>
            </a:endParaRPr>
          </a:p>
        </p:txBody>
      </p:sp>
      <p:sp>
        <p:nvSpPr>
          <p:cNvPr id="91140" name="Espace réservé du numéro de diapositive 3"/>
          <p:cNvSpPr txBox="1">
            <a:spLocks noGrp="1"/>
          </p:cNvSpPr>
          <p:nvPr/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defTabSz="914400" eaLnBrk="1" hangingPunct="1"/>
            <a:fld id="{3DA1D863-D2A0-4530-94CC-5279B3C00FDC}" type="slidenum">
              <a:rPr lang="fr-FR" altLang="en-US" sz="1200">
                <a:solidFill>
                  <a:srgbClr val="000000"/>
                </a:solidFill>
              </a:rPr>
              <a:pPr algn="r" defTabSz="914400" eaLnBrk="1" hangingPunct="1"/>
              <a:t>53</a:t>
            </a:fld>
            <a:endParaRPr lang="fr-FR" altLang="en-US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46427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3" descr="ERS_CORP_1.ti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0"/>
            <a:ext cx="9144000" cy="138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3124200" y="5959475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7F7F7F"/>
                </a:solidFill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6634476C-DB45-4197-9977-AD809A81F58C}" type="datetime1">
              <a:rPr lang="fr-FR"/>
              <a:pPr>
                <a:defRPr/>
              </a:pPr>
              <a:t>27/09/2013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409944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768350"/>
            <a:ext cx="9144000" cy="5394325"/>
          </a:xfrm>
          <a:prstGeom prst="rect">
            <a:avLst/>
          </a:prstGeom>
          <a:solidFill>
            <a:srgbClr val="F4F1E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5" name="Image 4" descr="ERS_CORP_3B.ti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81138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 4" descr="Barcelone_3B.ti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5813" y="6162675"/>
            <a:ext cx="4548187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4406900"/>
            <a:ext cx="8302626" cy="1362075"/>
          </a:xfrm>
        </p:spPr>
        <p:txBody>
          <a:bodyPr anchor="t"/>
          <a:lstStyle>
            <a:lvl1pPr algn="ctr">
              <a:defRPr sz="2800" b="0" i="0" cap="all" baseline="0"/>
            </a:lvl1pPr>
          </a:lstStyle>
          <a:p>
            <a:r>
              <a:rPr lang="fr-CH" smtClean="0"/>
              <a:t>Cliquez et modifiez le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2906713"/>
            <a:ext cx="8302626" cy="1500187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 i="0">
                <a:solidFill>
                  <a:srgbClr val="005291"/>
                </a:solidFill>
                <a:latin typeface="Arial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7192084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768350"/>
            <a:ext cx="9144000" cy="5394325"/>
          </a:xfrm>
          <a:prstGeom prst="rect">
            <a:avLst/>
          </a:prstGeom>
          <a:solidFill>
            <a:srgbClr val="F4F1E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6" name="Image 4" descr="ERS_CORP_3B.ti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81138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 4" descr="Barcelone_3B.ti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5813" y="6162675"/>
            <a:ext cx="4548187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68096"/>
            <a:ext cx="8229600" cy="832104"/>
          </a:xfrm>
        </p:spPr>
        <p:txBody>
          <a:bodyPr/>
          <a:lstStyle>
            <a:lvl1pPr>
              <a:defRPr cap="all"/>
            </a:lvl1pPr>
          </a:lstStyle>
          <a:p>
            <a:r>
              <a:rPr lang="fr-CH" dirty="0" smtClean="0"/>
              <a:t>Cliquez et modifiez le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000">
                <a:latin typeface="Arial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000">
                <a:latin typeface="Arial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343101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768350"/>
            <a:ext cx="9144000" cy="5394325"/>
          </a:xfrm>
          <a:prstGeom prst="rect">
            <a:avLst/>
          </a:prstGeom>
          <a:solidFill>
            <a:srgbClr val="F4F1E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8" name="Image 4" descr="ERS_CORP_3B.ti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81138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 4" descr="Barcelone_3B.ti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5813" y="6162675"/>
            <a:ext cx="4548187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68096"/>
            <a:ext cx="8229600" cy="767016"/>
          </a:xfrm>
        </p:spPr>
        <p:txBody>
          <a:bodyPr/>
          <a:lstStyle>
            <a:lvl1pPr>
              <a:defRPr cap="all" baseline="0"/>
            </a:lvl1pPr>
          </a:lstStyle>
          <a:p>
            <a:r>
              <a:rPr lang="fr-CH" dirty="0" smtClean="0"/>
              <a:t>Cliquez et modifiez le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61999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297112"/>
            <a:ext cx="4040188" cy="3865563"/>
          </a:xfrm>
        </p:spPr>
        <p:txBody>
          <a:bodyPr/>
          <a:lstStyle>
            <a:lvl1pPr>
              <a:defRPr sz="2000" b="0" i="0">
                <a:latin typeface="Arial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2"/>
            <a:ext cx="4041775" cy="761999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297112"/>
            <a:ext cx="4041775" cy="3865563"/>
          </a:xfrm>
        </p:spPr>
        <p:txBody>
          <a:bodyPr/>
          <a:lstStyle>
            <a:lvl1pPr>
              <a:defRPr sz="2000" b="0" i="0">
                <a:latin typeface="Arial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494632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768350"/>
            <a:ext cx="9144000" cy="5394325"/>
          </a:xfrm>
          <a:prstGeom prst="rect">
            <a:avLst/>
          </a:prstGeom>
          <a:solidFill>
            <a:srgbClr val="F4F1E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6" name="Image 4" descr="ERS_CORP_3B.ti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81138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 4" descr="Barcelone_3B.ti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5813" y="6162675"/>
            <a:ext cx="4548187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68096"/>
            <a:ext cx="3008313" cy="667004"/>
          </a:xfrm>
        </p:spPr>
        <p:txBody>
          <a:bodyPr anchor="b"/>
          <a:lstStyle>
            <a:lvl1pPr algn="l">
              <a:defRPr sz="2000" b="0" i="0" cap="all" baseline="0"/>
            </a:lvl1pPr>
          </a:lstStyle>
          <a:p>
            <a:r>
              <a:rPr lang="fr-CH" dirty="0" smtClean="0"/>
              <a:t>Cliquez et modifiez le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768096"/>
            <a:ext cx="5111750" cy="535806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CH" dirty="0" smtClean="0"/>
              <a:t>Cliquez pour modifier les styles du texte du masque</a:t>
            </a:r>
          </a:p>
          <a:p>
            <a:pPr lvl="1"/>
            <a:r>
              <a:rPr lang="fr-CH" dirty="0" smtClean="0"/>
              <a:t>Deuxième niveau</a:t>
            </a:r>
          </a:p>
          <a:p>
            <a:pPr lvl="2"/>
            <a:r>
              <a:rPr lang="fr-CH" dirty="0" smtClean="0"/>
              <a:t>Troisième niveau</a:t>
            </a:r>
          </a:p>
          <a:p>
            <a:pPr lvl="3"/>
            <a:r>
              <a:rPr lang="fr-CH" dirty="0" smtClean="0"/>
              <a:t>Quatrième niveau</a:t>
            </a:r>
          </a:p>
          <a:p>
            <a:pPr lvl="4"/>
            <a:r>
              <a:rPr lang="fr-CH" dirty="0" smtClean="0"/>
              <a:t>Cinquième niveau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>
            <a:normAutofit/>
          </a:bodyPr>
          <a:lstStyle>
            <a:lvl1pPr marL="0" indent="0">
              <a:buNone/>
              <a:defRPr sz="1400" b="0" i="0">
                <a:solidFill>
                  <a:schemeClr val="tx1"/>
                </a:solidFill>
                <a:latin typeface="Times"/>
                <a:cs typeface="Time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9336613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768350"/>
            <a:ext cx="9144000" cy="5394325"/>
          </a:xfrm>
          <a:prstGeom prst="rect">
            <a:avLst/>
          </a:prstGeom>
          <a:solidFill>
            <a:srgbClr val="F4F1E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6" name="Image 4" descr="ERS_CORP_3B.ti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81138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 4" descr="Barcelone_3B.ti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5813" y="6162675"/>
            <a:ext cx="4548187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0" i="0" cap="all" baseline="0"/>
            </a:lvl1pPr>
          </a:lstStyle>
          <a:p>
            <a:r>
              <a:rPr lang="fr-CH" smtClean="0"/>
              <a:t>Cliquez et modifiez le titre</a:t>
            </a:r>
            <a:endParaRPr lang="fr-FR" dirty="0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768095"/>
            <a:ext cx="5486400" cy="3959479"/>
          </a:xfrm>
        </p:spPr>
        <p:txBody>
          <a:bodyPr rtlCol="0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CH" noProof="0" smtClean="0"/>
              <a:t>Cliquez sur l'icône pour ajouter une image</a:t>
            </a:r>
            <a:endParaRPr lang="fr-FR" noProof="0" dirty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>
            <a:normAutofit/>
          </a:bodyPr>
          <a:lstStyle>
            <a:lvl1pPr marL="0" indent="0">
              <a:buNone/>
              <a:defRPr sz="1400" b="0" i="0">
                <a:solidFill>
                  <a:schemeClr val="tx1"/>
                </a:solidFill>
                <a:latin typeface="Times"/>
                <a:cs typeface="Time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028308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68447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Rectangle 4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4" name="Rectangle 4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5" name="Rectangle 4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3E9F5A-2772-4F7A-A8AD-D80C0F0AE2F5}" type="slidenum">
              <a:rPr lang="nl-BE"/>
              <a:pPr>
                <a:defRPr/>
              </a:pPr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0477446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r-C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2F83086B-84B1-452C-A9D3-AF6D3E178DCB}" type="datetimeFigureOut">
              <a:rPr lang="fr-CH"/>
              <a:pPr>
                <a:defRPr/>
              </a:pPr>
              <a:t>27.09.2013</a:t>
            </a:fld>
            <a:endParaRPr lang="fr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A33253FE-39CD-47C6-AFBE-B08EE7CDF415}" type="slidenum">
              <a:rPr lang="fr-CH"/>
              <a:pPr>
                <a:defRPr/>
              </a:pPr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470983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1EC7FA16-B827-420B-AD97-A816057613CA}" type="datetimeFigureOut">
              <a:rPr lang="fr-CH"/>
              <a:pPr>
                <a:defRPr/>
              </a:pPr>
              <a:t>27.09.2013</a:t>
            </a:fld>
            <a:endParaRPr lang="fr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82079544-3BAB-4E80-B32A-3833852837A2}" type="slidenum">
              <a:rPr lang="fr-CH"/>
              <a:pPr>
                <a:defRPr/>
              </a:pPr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4332696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84725EB0-0DD7-4851-8F66-E09709EFDF91}" type="datetimeFigureOut">
              <a:rPr lang="fr-CH"/>
              <a:pPr>
                <a:defRPr/>
              </a:pPr>
              <a:t>27.09.2013</a:t>
            </a:fld>
            <a:endParaRPr lang="fr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DC1D227F-6B07-4E55-AE80-245D00B4C157}" type="slidenum">
              <a:rPr lang="fr-CH"/>
              <a:pPr>
                <a:defRPr/>
              </a:pPr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2598199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ERS_CORP_2.ti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113"/>
            <a:ext cx="9144000" cy="686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ous-titre 2"/>
          <p:cNvSpPr>
            <a:spLocks noGrp="1"/>
          </p:cNvSpPr>
          <p:nvPr>
            <p:ph type="subTitle" idx="1"/>
          </p:nvPr>
        </p:nvSpPr>
        <p:spPr>
          <a:xfrm>
            <a:off x="457200" y="3581400"/>
            <a:ext cx="8229600" cy="952500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CH" dirty="0" smtClean="0"/>
              <a:t>Cliquez pour modifier le style des sous-titres du masque</a:t>
            </a:r>
            <a:endParaRPr lang="fr-FR" dirty="0"/>
          </a:p>
        </p:txBody>
      </p:sp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457200" y="1981200"/>
            <a:ext cx="8229600" cy="1143000"/>
          </a:xfrm>
        </p:spPr>
        <p:txBody>
          <a:bodyPr/>
          <a:lstStyle>
            <a:lvl1pPr>
              <a:defRPr sz="2800" cap="all">
                <a:solidFill>
                  <a:schemeClr val="bg1"/>
                </a:solidFill>
              </a:defRPr>
            </a:lvl1pPr>
          </a:lstStyle>
          <a:p>
            <a:r>
              <a:rPr lang="fr-CH" dirty="0" smtClean="0"/>
              <a:t>Cliquez et modifiez le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534175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CADB4276-AAAD-43CC-833F-645564EAEDC9}" type="datetimeFigureOut">
              <a:rPr lang="fr-CH"/>
              <a:pPr>
                <a:defRPr/>
              </a:pPr>
              <a:t>27.09.2013</a:t>
            </a:fld>
            <a:endParaRPr lang="fr-CH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fr-CH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4F7B10EB-8951-442B-8995-589B5C9F2F40}" type="slidenum">
              <a:rPr lang="fr-CH"/>
              <a:pPr>
                <a:defRPr/>
              </a:pPr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5337535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C4600739-D036-43AA-BDDD-18C6BDB844B1}" type="datetimeFigureOut">
              <a:rPr lang="fr-CH"/>
              <a:pPr>
                <a:defRPr/>
              </a:pPr>
              <a:t>27.09.2013</a:t>
            </a:fld>
            <a:endParaRPr lang="fr-CH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fr-CH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B08B34D4-A0AD-499D-BB2B-FBFE97FA77ED}" type="slidenum">
              <a:rPr lang="fr-CH"/>
              <a:pPr>
                <a:defRPr/>
              </a:pPr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6497310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BC721086-35B0-48D9-B84B-015F2A8936A2}" type="datetimeFigureOut">
              <a:rPr lang="fr-CH"/>
              <a:pPr>
                <a:defRPr/>
              </a:pPr>
              <a:t>27.09.2013</a:t>
            </a:fld>
            <a:endParaRPr lang="fr-CH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fr-CH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A62B8F05-DEF3-4BF3-95C1-D82B4CC0346E}" type="slidenum">
              <a:rPr lang="fr-CH"/>
              <a:pPr>
                <a:defRPr/>
              </a:pPr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0324639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7D472B27-F9E1-45EE-BC9C-3C721856A57D}" type="datetimeFigureOut">
              <a:rPr lang="fr-CH"/>
              <a:pPr>
                <a:defRPr/>
              </a:pPr>
              <a:t>27.09.2013</a:t>
            </a:fld>
            <a:endParaRPr lang="fr-CH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fr-CH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0A5B4C6E-4199-475E-ABE1-DF4CBE043492}" type="slidenum">
              <a:rPr lang="fr-CH"/>
              <a:pPr>
                <a:defRPr/>
              </a:pPr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40624647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71949FE7-2EC0-4A17-A8DF-32EF736B2E99}" type="datetimeFigureOut">
              <a:rPr lang="fr-CH"/>
              <a:pPr>
                <a:defRPr/>
              </a:pPr>
              <a:t>27.09.2013</a:t>
            </a:fld>
            <a:endParaRPr lang="fr-CH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fr-CH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ED4B6E12-1686-4B51-AE12-FAD9A19314D5}" type="slidenum">
              <a:rPr lang="fr-CH"/>
              <a:pPr>
                <a:defRPr/>
              </a:pPr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70941272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CH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DB7B67CC-F176-47CD-9D5E-8BA658A50F6C}" type="datetimeFigureOut">
              <a:rPr lang="fr-CH"/>
              <a:pPr>
                <a:defRPr/>
              </a:pPr>
              <a:t>27.09.2013</a:t>
            </a:fld>
            <a:endParaRPr lang="fr-CH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fr-CH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A41F5F7B-5F6A-4F21-98F2-E1555EA3AB8D}" type="slidenum">
              <a:rPr lang="fr-CH"/>
              <a:pPr>
                <a:defRPr/>
              </a:pPr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24944946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06531A02-E8B8-4B0F-8331-36064968D056}" type="datetimeFigureOut">
              <a:rPr lang="fr-CH"/>
              <a:pPr>
                <a:defRPr/>
              </a:pPr>
              <a:t>27.09.2013</a:t>
            </a:fld>
            <a:endParaRPr lang="fr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57C98493-E199-47F9-A01C-31DF3E293AF1}" type="slidenum">
              <a:rPr lang="fr-CH"/>
              <a:pPr>
                <a:defRPr/>
              </a:pPr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20563207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5709275D-3D05-443B-A444-9D9772B86D92}" type="datetimeFigureOut">
              <a:rPr lang="fr-CH"/>
              <a:pPr>
                <a:defRPr/>
              </a:pPr>
              <a:t>27.09.2013</a:t>
            </a:fld>
            <a:endParaRPr lang="fr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242C6F21-5F58-4888-855F-907C8F5B3077}" type="slidenum">
              <a:rPr lang="fr-CH"/>
              <a:pPr>
                <a:defRPr/>
              </a:pPr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97107896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768350"/>
            <a:ext cx="9144000" cy="5394325"/>
          </a:xfrm>
          <a:prstGeom prst="rect">
            <a:avLst/>
          </a:prstGeom>
          <a:solidFill>
            <a:srgbClr val="F4F1E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7" name="Image 4" descr="ERS_CORP_3B.ti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81138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 4" descr="Barcelone_3B.ti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5813" y="6162675"/>
            <a:ext cx="4548187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Sous-titre 2"/>
          <p:cNvSpPr>
            <a:spLocks noGrp="1"/>
          </p:cNvSpPr>
          <p:nvPr>
            <p:ph type="subTitle" idx="1"/>
          </p:nvPr>
        </p:nvSpPr>
        <p:spPr>
          <a:xfrm>
            <a:off x="457200" y="2095500"/>
            <a:ext cx="8229600" cy="952500"/>
          </a:xfrm>
        </p:spPr>
        <p:txBody>
          <a:bodyPr/>
          <a:lstStyle>
            <a:lvl1pPr marL="0" indent="0" algn="ctr">
              <a:buNone/>
              <a:defRPr sz="2000">
                <a:solidFill>
                  <a:srgbClr val="00529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CH" dirty="0" smtClean="0"/>
              <a:t>Cliquez pour modifier le style des sous-titres du masque</a:t>
            </a:r>
            <a:endParaRPr lang="fr-FR" dirty="0"/>
          </a:p>
        </p:txBody>
      </p:sp>
      <p:sp>
        <p:nvSpPr>
          <p:cNvPr id="12" name="Titre 1"/>
          <p:cNvSpPr>
            <a:spLocks noGrp="1"/>
          </p:cNvSpPr>
          <p:nvPr>
            <p:ph type="title"/>
          </p:nvPr>
        </p:nvSpPr>
        <p:spPr>
          <a:xfrm>
            <a:off x="457200" y="768096"/>
            <a:ext cx="8229600" cy="984504"/>
          </a:xfrm>
        </p:spPr>
        <p:txBody>
          <a:bodyPr/>
          <a:lstStyle>
            <a:lvl1pPr>
              <a:defRPr sz="2800" cap="all"/>
            </a:lvl1pPr>
          </a:lstStyle>
          <a:p>
            <a:r>
              <a:rPr lang="fr-CH" dirty="0" smtClean="0"/>
              <a:t>Cliquez et modifiez le titre</a:t>
            </a:r>
            <a:endParaRPr lang="fr-FR" dirty="0"/>
          </a:p>
        </p:txBody>
      </p:sp>
      <p:sp>
        <p:nvSpPr>
          <p:cNvPr id="13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3048000"/>
            <a:ext cx="8253984" cy="2362200"/>
          </a:xfrm>
        </p:spPr>
        <p:txBody>
          <a:bodyPr>
            <a:normAutofit/>
          </a:bodyPr>
          <a:lstStyle>
            <a:lvl1pPr marL="0" indent="0" algn="ctr">
              <a:buNone/>
              <a:defRPr sz="1800" b="0" i="0" baseline="0">
                <a:solidFill>
                  <a:schemeClr val="tx1"/>
                </a:solidFill>
                <a:latin typeface="Times"/>
                <a:cs typeface="Time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</p:txBody>
      </p:sp>
      <p:sp>
        <p:nvSpPr>
          <p:cNvPr id="15" name="Espace réservé du texte 3"/>
          <p:cNvSpPr>
            <a:spLocks noGrp="1"/>
          </p:cNvSpPr>
          <p:nvPr>
            <p:ph type="body" sz="half" idx="10"/>
          </p:nvPr>
        </p:nvSpPr>
        <p:spPr>
          <a:xfrm>
            <a:off x="457200" y="5410200"/>
            <a:ext cx="8229600" cy="752475"/>
          </a:xfrm>
        </p:spPr>
        <p:txBody>
          <a:bodyPr>
            <a:normAutofit/>
          </a:bodyPr>
          <a:lstStyle>
            <a:lvl1pPr marL="0" indent="0" algn="ctr">
              <a:buNone/>
              <a:defRPr sz="1400" b="0" i="0" baseline="0">
                <a:solidFill>
                  <a:schemeClr val="tx1"/>
                </a:solidFill>
                <a:latin typeface="Times"/>
                <a:cs typeface="Time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5067140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768350"/>
            <a:ext cx="9144000" cy="5394325"/>
          </a:xfrm>
          <a:prstGeom prst="rect">
            <a:avLst/>
          </a:prstGeom>
          <a:solidFill>
            <a:srgbClr val="F4F1E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7" name="Image 4" descr="ERS_CORP_3B.ti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81138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 4" descr="Barcelone_3B.ti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5813" y="6162675"/>
            <a:ext cx="4548187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Sous-titre 2"/>
          <p:cNvSpPr>
            <a:spLocks noGrp="1"/>
          </p:cNvSpPr>
          <p:nvPr>
            <p:ph type="subTitle" idx="1"/>
          </p:nvPr>
        </p:nvSpPr>
        <p:spPr>
          <a:xfrm>
            <a:off x="457200" y="2095500"/>
            <a:ext cx="8229600" cy="952500"/>
          </a:xfrm>
        </p:spPr>
        <p:txBody>
          <a:bodyPr/>
          <a:lstStyle>
            <a:lvl1pPr marL="0" indent="0" algn="ctr">
              <a:buNone/>
              <a:defRPr sz="2000">
                <a:solidFill>
                  <a:srgbClr val="00529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CH" dirty="0" smtClean="0"/>
              <a:t>Cliquez pour modifier le style des sous-titres du masque</a:t>
            </a:r>
            <a:endParaRPr lang="fr-FR" dirty="0"/>
          </a:p>
        </p:txBody>
      </p:sp>
      <p:sp>
        <p:nvSpPr>
          <p:cNvPr id="12" name="Titre 1"/>
          <p:cNvSpPr>
            <a:spLocks noGrp="1"/>
          </p:cNvSpPr>
          <p:nvPr>
            <p:ph type="title"/>
          </p:nvPr>
        </p:nvSpPr>
        <p:spPr>
          <a:xfrm>
            <a:off x="457200" y="768096"/>
            <a:ext cx="8229600" cy="984504"/>
          </a:xfrm>
        </p:spPr>
        <p:txBody>
          <a:bodyPr/>
          <a:lstStyle>
            <a:lvl1pPr>
              <a:defRPr sz="2800" cap="all"/>
            </a:lvl1pPr>
          </a:lstStyle>
          <a:p>
            <a:r>
              <a:rPr lang="fr-CH" dirty="0" smtClean="0"/>
              <a:t>Cliquez et modifiez le titre</a:t>
            </a:r>
            <a:endParaRPr lang="fr-FR" dirty="0"/>
          </a:p>
        </p:txBody>
      </p:sp>
      <p:sp>
        <p:nvSpPr>
          <p:cNvPr id="13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3048000"/>
            <a:ext cx="8253984" cy="2362200"/>
          </a:xfrm>
        </p:spPr>
        <p:txBody>
          <a:bodyPr>
            <a:normAutofit/>
          </a:bodyPr>
          <a:lstStyle>
            <a:lvl1pPr marL="0" indent="0" algn="ctr">
              <a:buNone/>
              <a:defRPr sz="1800" b="0" i="0" baseline="0">
                <a:solidFill>
                  <a:schemeClr val="tx1"/>
                </a:solidFill>
                <a:latin typeface="Times"/>
                <a:cs typeface="Time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</p:txBody>
      </p:sp>
      <p:sp>
        <p:nvSpPr>
          <p:cNvPr id="15" name="Espace réservé du texte 3"/>
          <p:cNvSpPr>
            <a:spLocks noGrp="1"/>
          </p:cNvSpPr>
          <p:nvPr>
            <p:ph type="body" sz="half" idx="10"/>
          </p:nvPr>
        </p:nvSpPr>
        <p:spPr>
          <a:xfrm>
            <a:off x="457200" y="5410200"/>
            <a:ext cx="8229600" cy="752475"/>
          </a:xfrm>
        </p:spPr>
        <p:txBody>
          <a:bodyPr>
            <a:normAutofit/>
          </a:bodyPr>
          <a:lstStyle>
            <a:lvl1pPr marL="0" indent="0" algn="ctr">
              <a:buNone/>
              <a:defRPr sz="1400" b="0" i="0" baseline="0">
                <a:solidFill>
                  <a:schemeClr val="tx1"/>
                </a:solidFill>
                <a:latin typeface="Times"/>
                <a:cs typeface="Time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7534237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768350"/>
            <a:ext cx="9144000" cy="5394325"/>
          </a:xfrm>
          <a:prstGeom prst="rect">
            <a:avLst/>
          </a:prstGeom>
          <a:solidFill>
            <a:srgbClr val="F4F1E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7" name="Image 4" descr="ERS_CORP_3B.ti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81138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 4" descr="Barcelone_3B.ti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5813" y="6162675"/>
            <a:ext cx="4548187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371600"/>
            <a:ext cx="8229600" cy="1600200"/>
          </a:xfrm>
        </p:spPr>
        <p:txBody>
          <a:bodyPr/>
          <a:lstStyle/>
          <a:p>
            <a:r>
              <a:rPr lang="fr-CH" dirty="0" smtClean="0"/>
              <a:t>Cliquez et modifiez le titre</a:t>
            </a:r>
            <a:endParaRPr lang="fr-FR" dirty="0"/>
          </a:p>
        </p:txBody>
      </p:sp>
      <p:sp>
        <p:nvSpPr>
          <p:cNvPr id="9" name="Sous-titre 2"/>
          <p:cNvSpPr>
            <a:spLocks noGrp="1"/>
          </p:cNvSpPr>
          <p:nvPr>
            <p:ph type="subTitle" idx="1"/>
          </p:nvPr>
        </p:nvSpPr>
        <p:spPr>
          <a:xfrm>
            <a:off x="457200" y="3124200"/>
            <a:ext cx="8229600" cy="1143000"/>
          </a:xfrm>
        </p:spPr>
        <p:txBody>
          <a:bodyPr/>
          <a:lstStyle>
            <a:lvl1pPr marL="0" indent="0" algn="ctr">
              <a:buNone/>
              <a:defRPr sz="2000">
                <a:solidFill>
                  <a:srgbClr val="00529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CH" smtClean="0"/>
              <a:t>Cliquez pour modifier le style des sous-titres du masque</a:t>
            </a:r>
            <a:endParaRPr lang="fr-FR" dirty="0"/>
          </a:p>
        </p:txBody>
      </p:sp>
      <p:sp>
        <p:nvSpPr>
          <p:cNvPr id="6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4267200"/>
            <a:ext cx="8229600" cy="838200"/>
          </a:xfrm>
        </p:spPr>
        <p:txBody>
          <a:bodyPr>
            <a:normAutofit/>
          </a:bodyPr>
          <a:lstStyle>
            <a:lvl1pPr marL="0" indent="0" algn="ctr">
              <a:buNone/>
              <a:defRPr sz="1800" b="0" i="0">
                <a:solidFill>
                  <a:schemeClr val="tx1"/>
                </a:solidFill>
                <a:latin typeface="Times"/>
                <a:cs typeface="Time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0043879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3" descr="ERS_CORP_6.ti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350"/>
            <a:ext cx="9144000" cy="687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64412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768350"/>
            <a:ext cx="9144000" cy="5394325"/>
          </a:xfrm>
          <a:prstGeom prst="rect">
            <a:avLst/>
          </a:prstGeom>
          <a:solidFill>
            <a:srgbClr val="F4F1E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4" name="Image 4" descr="ERS_CORP_3B.ti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81138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5" descr="Barcelone_3B.ti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5813" y="6162675"/>
            <a:ext cx="4548187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457200" y="768096"/>
            <a:ext cx="8229600" cy="984504"/>
          </a:xfrm>
        </p:spPr>
        <p:txBody>
          <a:bodyPr/>
          <a:lstStyle>
            <a:lvl1pPr>
              <a:defRPr sz="2800" cap="all"/>
            </a:lvl1pPr>
          </a:lstStyle>
          <a:p>
            <a:r>
              <a:rPr lang="fr-CH" smtClean="0"/>
              <a:t>Cliquez et modifiez le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530510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768350"/>
            <a:ext cx="9144000" cy="5394325"/>
          </a:xfrm>
          <a:prstGeom prst="rect">
            <a:avLst/>
          </a:prstGeom>
          <a:solidFill>
            <a:srgbClr val="F4F1E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8" name="Image 4" descr="ERS_CORP_3B.ti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81138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Image 4" descr="Barcelone_3B.ti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5813" y="6162675"/>
            <a:ext cx="4548187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57200" y="1254125"/>
            <a:ext cx="8229600" cy="1470025"/>
          </a:xfrm>
        </p:spPr>
        <p:txBody>
          <a:bodyPr/>
          <a:lstStyle>
            <a:lvl1pPr>
              <a:defRPr cap="all" baseline="0"/>
            </a:lvl1pPr>
          </a:lstStyle>
          <a:p>
            <a:r>
              <a:rPr lang="fr-CH" smtClean="0"/>
              <a:t>Cliquez et modifiez le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57200" y="2724150"/>
            <a:ext cx="82296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00396C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CH" smtClean="0"/>
              <a:t>Cliquez pour modifier le style des sous-titres du masque</a:t>
            </a:r>
            <a:endParaRPr lang="fr-FR" dirty="0"/>
          </a:p>
        </p:txBody>
      </p:sp>
      <p:sp>
        <p:nvSpPr>
          <p:cNvPr id="7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4476750"/>
            <a:ext cx="8229600" cy="838200"/>
          </a:xfrm>
        </p:spPr>
        <p:txBody>
          <a:bodyPr>
            <a:normAutofit/>
          </a:bodyPr>
          <a:lstStyle>
            <a:lvl1pPr marL="0" indent="0" algn="ctr">
              <a:buNone/>
              <a:defRPr sz="1800" b="0" i="0">
                <a:solidFill>
                  <a:schemeClr val="tx1"/>
                </a:solidFill>
                <a:latin typeface="Times"/>
                <a:cs typeface="Time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</p:txBody>
      </p:sp>
      <p:sp>
        <p:nvSpPr>
          <p:cNvPr id="9" name="Espace réservé du texte 3"/>
          <p:cNvSpPr>
            <a:spLocks noGrp="1"/>
          </p:cNvSpPr>
          <p:nvPr>
            <p:ph type="body" sz="half" idx="11"/>
          </p:nvPr>
        </p:nvSpPr>
        <p:spPr>
          <a:xfrm>
            <a:off x="457200" y="5314950"/>
            <a:ext cx="8229600" cy="847725"/>
          </a:xfrm>
        </p:spPr>
        <p:txBody>
          <a:bodyPr>
            <a:normAutofit/>
          </a:bodyPr>
          <a:lstStyle>
            <a:lvl1pPr marL="0" indent="0" algn="ctr">
              <a:buNone/>
              <a:defRPr sz="1400" b="0" i="0" baseline="0">
                <a:solidFill>
                  <a:schemeClr val="tx1"/>
                </a:solidFill>
                <a:latin typeface="Times"/>
                <a:cs typeface="Time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6711527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768350"/>
            <a:ext cx="9144000" cy="5394325"/>
          </a:xfrm>
          <a:prstGeom prst="rect">
            <a:avLst/>
          </a:prstGeom>
          <a:solidFill>
            <a:srgbClr val="F4F1E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8" name="Image 4" descr="ERS_CORP_3B.ti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81138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Image 4" descr="Barcelone_3B.ti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5813" y="6162675"/>
            <a:ext cx="4548187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ous-titre 2"/>
          <p:cNvSpPr>
            <a:spLocks noGrp="1"/>
          </p:cNvSpPr>
          <p:nvPr>
            <p:ph type="subTitle" idx="1"/>
          </p:nvPr>
        </p:nvSpPr>
        <p:spPr>
          <a:xfrm>
            <a:off x="457200" y="1752600"/>
            <a:ext cx="8229600" cy="952500"/>
          </a:xfrm>
        </p:spPr>
        <p:txBody>
          <a:bodyPr/>
          <a:lstStyle>
            <a:lvl1pPr marL="0" indent="0" algn="ctr">
              <a:buNone/>
              <a:defRPr>
                <a:solidFill>
                  <a:srgbClr val="00396C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CH" smtClean="0"/>
              <a:t>Cliquez pour modifier le style des sous-titres du masque</a:t>
            </a:r>
            <a:endParaRPr lang="fr-FR" dirty="0"/>
          </a:p>
        </p:txBody>
      </p:sp>
      <p:sp>
        <p:nvSpPr>
          <p:cNvPr id="9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2705100"/>
            <a:ext cx="8229600" cy="2609850"/>
          </a:xfrm>
        </p:spPr>
        <p:txBody>
          <a:bodyPr>
            <a:normAutofit/>
          </a:bodyPr>
          <a:lstStyle>
            <a:lvl1pPr marL="0" indent="0" algn="l">
              <a:buNone/>
              <a:defRPr sz="1800" b="0" i="0">
                <a:solidFill>
                  <a:schemeClr val="tx1"/>
                </a:solidFill>
                <a:latin typeface="Times"/>
                <a:cs typeface="Time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</p:txBody>
      </p:sp>
      <p:sp>
        <p:nvSpPr>
          <p:cNvPr id="13" name="Titre 1"/>
          <p:cNvSpPr>
            <a:spLocks noGrp="1"/>
          </p:cNvSpPr>
          <p:nvPr>
            <p:ph type="title"/>
          </p:nvPr>
        </p:nvSpPr>
        <p:spPr>
          <a:xfrm>
            <a:off x="457200" y="768096"/>
            <a:ext cx="8229600" cy="984504"/>
          </a:xfrm>
        </p:spPr>
        <p:txBody>
          <a:bodyPr/>
          <a:lstStyle>
            <a:lvl1pPr>
              <a:defRPr sz="2800" cap="all"/>
            </a:lvl1pPr>
          </a:lstStyle>
          <a:p>
            <a:r>
              <a:rPr lang="fr-CH" dirty="0" smtClean="0"/>
              <a:t>Cliquez et modifiez le titre</a:t>
            </a:r>
            <a:endParaRPr lang="fr-FR" dirty="0"/>
          </a:p>
        </p:txBody>
      </p:sp>
      <p:sp>
        <p:nvSpPr>
          <p:cNvPr id="10" name="Espace réservé du texte 3"/>
          <p:cNvSpPr>
            <a:spLocks noGrp="1"/>
          </p:cNvSpPr>
          <p:nvPr>
            <p:ph type="body" sz="half" idx="11"/>
          </p:nvPr>
        </p:nvSpPr>
        <p:spPr>
          <a:xfrm>
            <a:off x="457200" y="5314950"/>
            <a:ext cx="8229600" cy="847725"/>
          </a:xfrm>
        </p:spPr>
        <p:txBody>
          <a:bodyPr>
            <a:normAutofit/>
          </a:bodyPr>
          <a:lstStyle>
            <a:lvl1pPr marL="0" indent="0" algn="l">
              <a:buNone/>
              <a:defRPr sz="1400" b="0" i="0" baseline="0">
                <a:solidFill>
                  <a:schemeClr val="tx1"/>
                </a:solidFill>
                <a:latin typeface="Times"/>
                <a:cs typeface="Time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H" dirty="0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1717629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768350"/>
            <a:ext cx="9144000" cy="5394325"/>
          </a:xfrm>
          <a:prstGeom prst="rect">
            <a:avLst/>
          </a:prstGeom>
          <a:solidFill>
            <a:srgbClr val="F4F1E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5" name="Image 4" descr="ERS_CORP_3B.ti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81138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 4" descr="Barcelone_3B.ti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5813" y="6162675"/>
            <a:ext cx="4548187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68095"/>
            <a:ext cx="8229600" cy="982917"/>
          </a:xfrm>
        </p:spPr>
        <p:txBody>
          <a:bodyPr/>
          <a:lstStyle>
            <a:lvl1pPr>
              <a:defRPr cap="all" baseline="0"/>
            </a:lvl1pPr>
          </a:lstStyle>
          <a:p>
            <a:r>
              <a:rPr lang="fr-CH" dirty="0" smtClean="0"/>
              <a:t>Cliquez et modifiez le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05291"/>
                </a:solidFill>
              </a:defRPr>
            </a:lvl1pPr>
          </a:lstStyle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988355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608013"/>
            <a:ext cx="8229600" cy="1143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add a TITLE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751013"/>
            <a:ext cx="8229600" cy="434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en-US" smtClean="0"/>
              <a:t>Click to add a sub-title</a:t>
            </a:r>
          </a:p>
          <a:p>
            <a:pPr lvl="1"/>
            <a:r>
              <a:rPr lang="fr-FR" altLang="en-US" smtClean="0"/>
              <a:t>Second level</a:t>
            </a:r>
          </a:p>
          <a:p>
            <a:pPr lvl="2"/>
            <a:r>
              <a:rPr lang="fr-FR" altLang="en-US" smtClean="0"/>
              <a:t>Third level</a:t>
            </a:r>
          </a:p>
          <a:p>
            <a:pPr lvl="3"/>
            <a:r>
              <a:rPr lang="fr-CH" altLang="en-US" smtClean="0"/>
              <a:t>Fourth level</a:t>
            </a:r>
            <a:endParaRPr lang="fr-FR" altLang="en-US" smtClean="0"/>
          </a:p>
          <a:p>
            <a:pPr lvl="4"/>
            <a:r>
              <a:rPr lang="fr-FR" alt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901" r:id="rId1"/>
    <p:sldLayoutId id="2147487902" r:id="rId2"/>
    <p:sldLayoutId id="2147487903" r:id="rId3"/>
    <p:sldLayoutId id="2147487904" r:id="rId4"/>
    <p:sldLayoutId id="2147487905" r:id="rId5"/>
    <p:sldLayoutId id="2147487906" r:id="rId6"/>
    <p:sldLayoutId id="2147487907" r:id="rId7"/>
    <p:sldLayoutId id="2147487908" r:id="rId8"/>
    <p:sldLayoutId id="2147487909" r:id="rId9"/>
    <p:sldLayoutId id="2147487910" r:id="rId10"/>
    <p:sldLayoutId id="2147487911" r:id="rId11"/>
    <p:sldLayoutId id="2147487912" r:id="rId12"/>
    <p:sldLayoutId id="2147487913" r:id="rId13"/>
    <p:sldLayoutId id="2147487914" r:id="rId14"/>
    <p:sldLayoutId id="2147487900" r:id="rId15"/>
    <p:sldLayoutId id="2147487915" r:id="rId16"/>
  </p:sldLayoutIdLst>
  <p:hf hdr="0" ftr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2800" kern="1200" cap="all">
          <a:solidFill>
            <a:srgbClr val="CE003C"/>
          </a:solidFill>
          <a:latin typeface="Arial"/>
          <a:ea typeface="ＭＳ Ｐゴシック" pitchFamily="-65" charset="-128"/>
          <a:cs typeface="Arial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2800">
          <a:solidFill>
            <a:srgbClr val="CE003C"/>
          </a:solidFill>
          <a:latin typeface="Arial" pitchFamily="-65" charset="0"/>
          <a:ea typeface="ＭＳ Ｐゴシック" pitchFamily="-65" charset="-128"/>
          <a:cs typeface="Arial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2800">
          <a:solidFill>
            <a:srgbClr val="CE003C"/>
          </a:solidFill>
          <a:latin typeface="Arial" pitchFamily="-65" charset="0"/>
          <a:ea typeface="ＭＳ Ｐゴシック" pitchFamily="-65" charset="-128"/>
          <a:cs typeface="Arial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2800">
          <a:solidFill>
            <a:srgbClr val="CE003C"/>
          </a:solidFill>
          <a:latin typeface="Arial" pitchFamily="-65" charset="0"/>
          <a:ea typeface="ＭＳ Ｐゴシック" pitchFamily="-65" charset="-128"/>
          <a:cs typeface="Arial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2800">
          <a:solidFill>
            <a:srgbClr val="CE003C"/>
          </a:solidFill>
          <a:latin typeface="Arial" pitchFamily="-65" charset="0"/>
          <a:ea typeface="ＭＳ Ｐゴシック" pitchFamily="-65" charset="-128"/>
          <a:cs typeface="Arial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2800">
          <a:solidFill>
            <a:srgbClr val="CE003C"/>
          </a:solidFill>
          <a:latin typeface="Arial" pitchFamily="-65" charset="0"/>
          <a:ea typeface="ＭＳ Ｐゴシック" pitchFamily="-65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2800">
          <a:solidFill>
            <a:srgbClr val="CE003C"/>
          </a:solidFill>
          <a:latin typeface="Arial" pitchFamily="-65" charset="0"/>
          <a:ea typeface="ＭＳ Ｐゴシック" pitchFamily="-65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2800">
          <a:solidFill>
            <a:srgbClr val="CE003C"/>
          </a:solidFill>
          <a:latin typeface="Arial" pitchFamily="-65" charset="0"/>
          <a:ea typeface="ＭＳ Ｐゴシック" pitchFamily="-65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2800">
          <a:solidFill>
            <a:srgbClr val="CE003C"/>
          </a:solidFill>
          <a:latin typeface="Arial" pitchFamily="-65" charset="0"/>
          <a:ea typeface="ＭＳ Ｐゴシック" pitchFamily="-65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000" b="1" kern="1200">
          <a:solidFill>
            <a:srgbClr val="005291"/>
          </a:solidFill>
          <a:latin typeface="Arial"/>
          <a:ea typeface="ＭＳ Ｐゴシック" pitchFamily="-65" charset="-128"/>
          <a:cs typeface="Arial Bold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kern="1200">
          <a:solidFill>
            <a:schemeClr val="tx1"/>
          </a:solidFill>
          <a:latin typeface="Times"/>
          <a:ea typeface="Times" pitchFamily="-65" charset="0"/>
          <a:cs typeface="Time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Times"/>
          <a:ea typeface="Times" pitchFamily="-65" charset="0"/>
          <a:cs typeface="Time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kern="1200">
          <a:solidFill>
            <a:schemeClr val="tx1"/>
          </a:solidFill>
          <a:latin typeface="Times"/>
          <a:ea typeface="Times" pitchFamily="-65" charset="0"/>
          <a:cs typeface="Time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kern="1200">
          <a:solidFill>
            <a:schemeClr val="tx1"/>
          </a:solidFill>
          <a:latin typeface="Times"/>
          <a:ea typeface="Times" pitchFamily="-65" charset="0"/>
          <a:cs typeface="Time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fr-CH" altLang="en-US" smtClean="0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fr-CH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2CB52B5D-A404-4DE1-85E9-5FBC52358F62}" type="datetimeFigureOut">
              <a:rPr lang="fr-CH"/>
              <a:pPr>
                <a:defRPr/>
              </a:pPr>
              <a:t>27.09.2013</a:t>
            </a:fld>
            <a:endParaRPr lang="fr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A4A7A03A-2F1C-4D07-B6D6-C6D6A8CC9DEF}" type="slidenum">
              <a:rPr lang="fr-CH"/>
              <a:pPr>
                <a:defRPr/>
              </a:pPr>
              <a:t>‹#›</a:t>
            </a:fld>
            <a:endParaRPr lang="fr-C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916" r:id="rId1"/>
    <p:sldLayoutId id="2147487917" r:id="rId2"/>
    <p:sldLayoutId id="2147487918" r:id="rId3"/>
    <p:sldLayoutId id="2147487919" r:id="rId4"/>
    <p:sldLayoutId id="2147487920" r:id="rId5"/>
    <p:sldLayoutId id="2147487921" r:id="rId6"/>
    <p:sldLayoutId id="2147487922" r:id="rId7"/>
    <p:sldLayoutId id="2147487923" r:id="rId8"/>
    <p:sldLayoutId id="2147487924" r:id="rId9"/>
    <p:sldLayoutId id="2147487925" r:id="rId10"/>
    <p:sldLayoutId id="2147487926" r:id="rId11"/>
    <p:sldLayoutId id="2147487927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9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8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5"/>
          <p:cNvSpPr>
            <a:spLocks noChangeArrowheads="1"/>
          </p:cNvSpPr>
          <p:nvPr/>
        </p:nvSpPr>
        <p:spPr bwMode="auto">
          <a:xfrm>
            <a:off x="884238" y="1296988"/>
            <a:ext cx="7377112" cy="4264025"/>
          </a:xfrm>
          <a:prstGeom prst="rect">
            <a:avLst/>
          </a:prstGeom>
          <a:noFill/>
          <a:ln w="76200" cmpd="tri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02" tIns="45701" rIns="91402" bIns="45701">
            <a:spAutoFit/>
          </a:bodyPr>
          <a:lstStyle>
            <a:lvl1pPr defTabSz="457200">
              <a:spcBef>
                <a:spcPct val="20000"/>
              </a:spcBef>
              <a:buFont typeface="Arial" panose="020B0604020202020204" pitchFamily="34" charset="0"/>
              <a:buChar char="•"/>
              <a:defRPr sz="2000" b="1">
                <a:solidFill>
                  <a:srgbClr val="00529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 Bold" charset="0"/>
              </a:defRPr>
            </a:lvl1pPr>
            <a:lvl2pPr marL="742950" indent="-285750" defTabSz="4572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Times" panose="02020603050405020304" pitchFamily="18" charset="0"/>
                <a:ea typeface="Times" panose="02020603050405020304" pitchFamily="18" charset="0"/>
                <a:cs typeface="Times" panose="02020603050405020304" pitchFamily="18" charset="0"/>
              </a:defRPr>
            </a:lvl2pPr>
            <a:lvl3pPr marL="1143000" indent="-228600" defTabSz="4572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" panose="02020603050405020304" pitchFamily="18" charset="0"/>
                <a:ea typeface="Times" panose="02020603050405020304" pitchFamily="18" charset="0"/>
                <a:cs typeface="Times" panose="02020603050405020304" pitchFamily="18" charset="0"/>
              </a:defRPr>
            </a:lvl3pPr>
            <a:lvl4pPr marL="1600200" indent="-228600" defTabSz="4572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Times" panose="02020603050405020304" pitchFamily="18" charset="0"/>
                <a:ea typeface="Times" panose="02020603050405020304" pitchFamily="18" charset="0"/>
                <a:cs typeface="Times" panose="02020603050405020304" pitchFamily="18" charset="0"/>
              </a:defRPr>
            </a:lvl4pPr>
            <a:lvl5pPr marL="2057400" indent="-228600" defTabSz="4572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Times" panose="02020603050405020304" pitchFamily="18" charset="0"/>
                <a:ea typeface="Times" panose="02020603050405020304" pitchFamily="18" charset="0"/>
                <a:cs typeface="Times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Times" panose="02020603050405020304" pitchFamily="18" charset="0"/>
                <a:ea typeface="Times" panose="02020603050405020304" pitchFamily="18" charset="0"/>
                <a:cs typeface="Times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Times" panose="02020603050405020304" pitchFamily="18" charset="0"/>
                <a:ea typeface="Times" panose="02020603050405020304" pitchFamily="18" charset="0"/>
                <a:cs typeface="Times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Times" panose="02020603050405020304" pitchFamily="18" charset="0"/>
                <a:ea typeface="Times" panose="02020603050405020304" pitchFamily="18" charset="0"/>
                <a:cs typeface="Times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Times" panose="02020603050405020304" pitchFamily="18" charset="0"/>
                <a:ea typeface="Times" panose="02020603050405020304" pitchFamily="18" charset="0"/>
                <a:cs typeface="Times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50000"/>
              </a:spcAft>
              <a:buFontTx/>
              <a:buNone/>
            </a:pPr>
            <a:r>
              <a:rPr lang="en-US" sz="3200" b="0">
                <a:solidFill>
                  <a:srgbClr val="FFFFFF"/>
                </a:solidFill>
                <a:cs typeface="Arial" panose="020B0604020202020204" pitchFamily="34" charset="0"/>
              </a:rPr>
              <a:t>Thank you for viewing this presentation.</a:t>
            </a:r>
          </a:p>
          <a:p>
            <a:pPr algn="ctr" eaLnBrk="1" hangingPunct="1">
              <a:spcBef>
                <a:spcPct val="0"/>
              </a:spcBef>
              <a:spcAft>
                <a:spcPct val="50000"/>
              </a:spcAft>
              <a:buFontTx/>
              <a:buNone/>
            </a:pPr>
            <a:r>
              <a:rPr lang="fr-FR" sz="3200" b="0">
                <a:solidFill>
                  <a:srgbClr val="FFFFFF"/>
                </a:solidFill>
                <a:cs typeface="Arial" panose="020B0604020202020204" pitchFamily="34" charset="0"/>
              </a:rPr>
              <a:t>We would like to remind you that this material is the property of the author.</a:t>
            </a:r>
            <a:br>
              <a:rPr lang="fr-FR" sz="3200" b="0">
                <a:solidFill>
                  <a:srgbClr val="FFFFFF"/>
                </a:solidFill>
                <a:cs typeface="Arial" panose="020B0604020202020204" pitchFamily="34" charset="0"/>
              </a:rPr>
            </a:br>
            <a:r>
              <a:rPr lang="fr-FR" sz="3200" b="0">
                <a:solidFill>
                  <a:srgbClr val="FFFFFF"/>
                </a:solidFill>
                <a:cs typeface="Arial" panose="020B0604020202020204" pitchFamily="34" charset="0"/>
              </a:rPr>
              <a:t>It is provided to you by the ERS for your personal use only, as submitted by the author. </a:t>
            </a:r>
          </a:p>
          <a:p>
            <a:pPr algn="ctr" eaLnBrk="1" hangingPunct="1">
              <a:spcBef>
                <a:spcPct val="0"/>
              </a:spcBef>
              <a:spcAft>
                <a:spcPct val="50000"/>
              </a:spcAft>
              <a:buFontTx/>
              <a:buNone/>
            </a:pPr>
            <a:endParaRPr lang="fr-CH" sz="1000" b="0">
              <a:solidFill>
                <a:srgbClr val="FFFFFF"/>
              </a:solidFill>
              <a:cs typeface="Arial" panose="020B0604020202020204" pitchFamily="34" charset="0"/>
              <a:sym typeface="Symbol" panose="05050102010706020507" pitchFamily="18" charset="2"/>
            </a:endParaRPr>
          </a:p>
          <a:p>
            <a:pPr algn="ctr" eaLnBrk="1" hangingPunct="1">
              <a:spcBef>
                <a:spcPct val="0"/>
              </a:spcBef>
              <a:spcAft>
                <a:spcPct val="50000"/>
              </a:spcAft>
              <a:buFont typeface="Symbol" panose="05050102010706020507" pitchFamily="18" charset="2"/>
              <a:buChar char="Ó"/>
            </a:pPr>
            <a:r>
              <a:rPr lang="fr-FR" sz="3200" b="0">
                <a:solidFill>
                  <a:srgbClr val="FFFFFF"/>
                </a:solidFill>
                <a:cs typeface="Arial" panose="020B0604020202020204" pitchFamily="34" charset="0"/>
              </a:rPr>
              <a:t> 2013 by the author</a:t>
            </a:r>
          </a:p>
        </p:txBody>
      </p:sp>
      <p:pic>
        <p:nvPicPr>
          <p:cNvPr id="18435" name="Picture 3" descr="slide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56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8625" y="0"/>
            <a:ext cx="8229600" cy="1285875"/>
          </a:xfrm>
        </p:spPr>
        <p:txBody>
          <a:bodyPr/>
          <a:lstStyle/>
          <a:p>
            <a:pPr>
              <a:defRPr/>
            </a:pPr>
            <a:r>
              <a:rPr lang="nl-BE" b="1" u="sng" dirty="0" err="1" smtClean="0">
                <a:solidFill>
                  <a:schemeClr val="tx1"/>
                </a:solidFill>
              </a:rPr>
              <a:t>Guidelines</a:t>
            </a:r>
            <a:r>
              <a:rPr lang="nl-BE" b="1" u="sng" dirty="0" smtClean="0">
                <a:solidFill>
                  <a:schemeClr val="tx1"/>
                </a:solidFill>
              </a:rPr>
              <a:t> </a:t>
            </a:r>
            <a:r>
              <a:rPr lang="nl-BE" b="1" i="1" u="sng" dirty="0" smtClean="0">
                <a:solidFill>
                  <a:schemeClr val="tx1"/>
                </a:solidFill>
              </a:rPr>
              <a:t>versus</a:t>
            </a:r>
            <a:r>
              <a:rPr lang="nl-BE" b="1" u="sng" dirty="0" smtClean="0">
                <a:solidFill>
                  <a:schemeClr val="tx1"/>
                </a:solidFill>
              </a:rPr>
              <a:t> Statements</a:t>
            </a:r>
            <a:endParaRPr lang="nl-BE" b="1" u="sng" dirty="0">
              <a:solidFill>
                <a:schemeClr val="tx1"/>
              </a:solidFill>
            </a:endParaRPr>
          </a:p>
        </p:txBody>
      </p:sp>
      <p:sp>
        <p:nvSpPr>
          <p:cNvPr id="38915" name="Tijdelijke aanduiding voor inhoud 2"/>
          <p:cNvSpPr>
            <a:spLocks noGrp="1"/>
          </p:cNvSpPr>
          <p:nvPr>
            <p:ph idx="1"/>
          </p:nvPr>
        </p:nvSpPr>
        <p:spPr>
          <a:xfrm>
            <a:off x="428625" y="1143000"/>
            <a:ext cx="8401050" cy="4530725"/>
          </a:xfrm>
        </p:spPr>
        <p:txBody>
          <a:bodyPr/>
          <a:lstStyle/>
          <a:p>
            <a:r>
              <a:rPr lang="nl-BE" sz="2400" smtClean="0">
                <a:latin typeface="Arial" pitchFamily="34" charset="0"/>
                <a:ea typeface="ＭＳ Ｐゴシック" pitchFamily="34" charset="-128"/>
              </a:rPr>
              <a:t>Guidelines (Clinical Practice Guidelines):</a:t>
            </a:r>
          </a:p>
          <a:p>
            <a:pPr lvl="1"/>
            <a:r>
              <a:rPr lang="nl-BE" sz="3200" b="1" smtClean="0">
                <a:latin typeface="Times" pitchFamily="18" charset="0"/>
                <a:ea typeface="Times" pitchFamily="18" charset="0"/>
                <a:cs typeface="Times" pitchFamily="18" charset="0"/>
              </a:rPr>
              <a:t>Recommendations</a:t>
            </a:r>
            <a:r>
              <a:rPr lang="nl-BE" sz="3200" smtClean="0">
                <a:latin typeface="Times" pitchFamily="18" charset="0"/>
                <a:ea typeface="Times" pitchFamily="18" charset="0"/>
                <a:cs typeface="Times" pitchFamily="18" charset="0"/>
              </a:rPr>
              <a:t> for diagnosis and/or treatment in respiratory medicine, based on   a comprehensive and systematic literature search for evidence </a:t>
            </a:r>
            <a:r>
              <a:rPr lang="nl-BE" sz="3200" i="1" smtClean="0">
                <a:latin typeface="Times" pitchFamily="18" charset="0"/>
                <a:ea typeface="Times" pitchFamily="18" charset="0"/>
                <a:cs typeface="Times" pitchFamily="18" charset="0"/>
              </a:rPr>
              <a:t>plus</a:t>
            </a:r>
          </a:p>
          <a:p>
            <a:pPr lvl="1"/>
            <a:r>
              <a:rPr lang="nl-BE" sz="3200" smtClean="0">
                <a:latin typeface="Times" pitchFamily="18" charset="0"/>
                <a:ea typeface="Times" pitchFamily="18" charset="0"/>
                <a:cs typeface="Times" pitchFamily="18" charset="0"/>
              </a:rPr>
              <a:t>grading the quality of the evidence, and</a:t>
            </a:r>
          </a:p>
          <a:p>
            <a:pPr lvl="1"/>
            <a:r>
              <a:rPr lang="nl-BE" sz="3200" smtClean="0">
                <a:latin typeface="Times" pitchFamily="18" charset="0"/>
                <a:ea typeface="Times" pitchFamily="18" charset="0"/>
                <a:cs typeface="Times" pitchFamily="18" charset="0"/>
              </a:rPr>
              <a:t>grading the strength of the recommendations.</a:t>
            </a:r>
          </a:p>
          <a:p>
            <a:pPr>
              <a:buFont typeface="Wingdings" pitchFamily="2" charset="2"/>
              <a:buNone/>
            </a:pPr>
            <a:endParaRPr lang="nl-BE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0"/>
            <a:ext cx="7127875" cy="695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2534" name="Rectangle 6"/>
          <p:cNvSpPr>
            <a:spLocks noGrp="1" noChangeArrowheads="1"/>
          </p:cNvSpPr>
          <p:nvPr>
            <p:ph type="title"/>
          </p:nvPr>
        </p:nvSpPr>
        <p:spPr>
          <a:xfrm>
            <a:off x="250825" y="260350"/>
            <a:ext cx="8229600" cy="739775"/>
          </a:xfrm>
        </p:spPr>
        <p:txBody>
          <a:bodyPr/>
          <a:lstStyle/>
          <a:p>
            <a:pPr eaLnBrk="1" hangingPunct="1">
              <a:defRPr/>
            </a:pPr>
            <a:r>
              <a:rPr lang="nl-BE" b="1" u="sng" dirty="0" err="1" smtClean="0">
                <a:solidFill>
                  <a:schemeClr val="tx1"/>
                </a:solidFill>
              </a:rPr>
              <a:t>Guidelines</a:t>
            </a:r>
            <a:r>
              <a:rPr lang="nl-BE" b="1" u="sng" dirty="0" smtClean="0">
                <a:solidFill>
                  <a:schemeClr val="tx1"/>
                </a:solidFill>
              </a:rPr>
              <a:t> </a:t>
            </a:r>
            <a:r>
              <a:rPr lang="nl-BE" b="1" u="sng" dirty="0" err="1" smtClean="0">
                <a:solidFill>
                  <a:schemeClr val="tx1"/>
                </a:solidFill>
              </a:rPr>
              <a:t>require</a:t>
            </a:r>
            <a:r>
              <a:rPr lang="nl-BE" b="1" u="sng" dirty="0" smtClean="0">
                <a:solidFill>
                  <a:schemeClr val="tx1"/>
                </a:solidFill>
              </a:rPr>
              <a:t> GRADING</a:t>
            </a:r>
            <a:endParaRPr lang="nl-NL" b="1" u="sng" dirty="0" smtClean="0">
              <a:solidFill>
                <a:schemeClr val="tx1"/>
              </a:solidFill>
            </a:endParaRPr>
          </a:p>
        </p:txBody>
      </p:sp>
      <p:pic>
        <p:nvPicPr>
          <p:cNvPr id="40963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27088" y="1214438"/>
            <a:ext cx="7515225" cy="4275137"/>
          </a:xfrm>
          <a:noFill/>
        </p:spPr>
      </p:pic>
      <p:sp>
        <p:nvSpPr>
          <p:cNvPr id="40964" name="Text Box 8"/>
          <p:cNvSpPr txBox="1">
            <a:spLocks noChangeArrowheads="1"/>
          </p:cNvSpPr>
          <p:nvPr/>
        </p:nvSpPr>
        <p:spPr bwMode="auto">
          <a:xfrm>
            <a:off x="827088" y="6021388"/>
            <a:ext cx="2597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nl-BE"/>
              <a:t>J. Brozek, Allergy 2009.</a:t>
            </a:r>
          </a:p>
          <a:p>
            <a:pPr eaLnBrk="1" hangingPunct="1"/>
            <a:r>
              <a:rPr lang="nl-BE"/>
              <a:t>G. Guyatt, BMJ 2008.</a:t>
            </a:r>
            <a:endParaRPr lang="nl-NL"/>
          </a:p>
        </p:txBody>
      </p:sp>
      <p:sp>
        <p:nvSpPr>
          <p:cNvPr id="40965" name="Text Box 9"/>
          <p:cNvSpPr txBox="1">
            <a:spLocks noChangeArrowheads="1"/>
          </p:cNvSpPr>
          <p:nvPr/>
        </p:nvSpPr>
        <p:spPr bwMode="auto">
          <a:xfrm>
            <a:off x="971550" y="2095500"/>
            <a:ext cx="71072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nl-BE" sz="2000" b="1">
                <a:solidFill>
                  <a:srgbClr val="FF0000"/>
                </a:solidFill>
              </a:rPr>
              <a:t>_________________________________________________</a:t>
            </a:r>
            <a:endParaRPr lang="nl-NL" sz="2000" b="1">
              <a:solidFill>
                <a:srgbClr val="FF0000"/>
              </a:solidFill>
            </a:endParaRPr>
          </a:p>
        </p:txBody>
      </p:sp>
      <p:sp>
        <p:nvSpPr>
          <p:cNvPr id="40966" name="Text Box 10"/>
          <p:cNvSpPr txBox="1">
            <a:spLocks noChangeArrowheads="1"/>
          </p:cNvSpPr>
          <p:nvPr/>
        </p:nvSpPr>
        <p:spPr bwMode="auto">
          <a:xfrm>
            <a:off x="950913" y="3746500"/>
            <a:ext cx="61182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nl-BE" sz="2000" b="1" u="sng">
                <a:solidFill>
                  <a:srgbClr val="FF0000"/>
                </a:solidFill>
              </a:rPr>
              <a:t>__________________________________________</a:t>
            </a:r>
            <a:endParaRPr lang="nl-NL" sz="2000" b="1" u="sng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8625" y="142875"/>
            <a:ext cx="8229600" cy="982663"/>
          </a:xfrm>
        </p:spPr>
        <p:txBody>
          <a:bodyPr/>
          <a:lstStyle/>
          <a:p>
            <a:pPr>
              <a:defRPr/>
            </a:pPr>
            <a:r>
              <a:rPr lang="nl-BE" b="1" u="sng" dirty="0" err="1" smtClean="0">
                <a:solidFill>
                  <a:schemeClr val="tx1"/>
                </a:solidFill>
              </a:rPr>
              <a:t>Technical</a:t>
            </a:r>
            <a:r>
              <a:rPr lang="nl-BE" b="1" u="sng" dirty="0" smtClean="0">
                <a:solidFill>
                  <a:schemeClr val="tx1"/>
                </a:solidFill>
              </a:rPr>
              <a:t> </a:t>
            </a:r>
            <a:r>
              <a:rPr lang="nl-BE" b="1" u="sng" dirty="0" err="1" smtClean="0">
                <a:solidFill>
                  <a:schemeClr val="tx1"/>
                </a:solidFill>
              </a:rPr>
              <a:t>Standards</a:t>
            </a:r>
            <a:endParaRPr lang="nl-BE" b="1" u="sng" dirty="0">
              <a:solidFill>
                <a:schemeClr val="tx1"/>
              </a:solidFill>
            </a:endParaRPr>
          </a:p>
        </p:txBody>
      </p:sp>
      <p:sp>
        <p:nvSpPr>
          <p:cNvPr id="41987" name="Tijdelijke aanduiding voor inhoud 2"/>
          <p:cNvSpPr>
            <a:spLocks noGrp="1"/>
          </p:cNvSpPr>
          <p:nvPr>
            <p:ph idx="1"/>
          </p:nvPr>
        </p:nvSpPr>
        <p:spPr>
          <a:xfrm>
            <a:off x="428625" y="1125538"/>
            <a:ext cx="8229600" cy="4833937"/>
          </a:xfrm>
        </p:spPr>
        <p:txBody>
          <a:bodyPr/>
          <a:lstStyle/>
          <a:p>
            <a:pPr>
              <a:lnSpc>
                <a:spcPts val="5000"/>
              </a:lnSpc>
            </a:pPr>
            <a:r>
              <a:rPr lang="nl-BE" smtClean="0">
                <a:latin typeface="Arial" pitchFamily="34" charset="0"/>
                <a:ea typeface="ＭＳ Ｐゴシック" pitchFamily="34" charset="-128"/>
              </a:rPr>
              <a:t>Documents that review or assess technologies or present recommendations for technology standardization.</a:t>
            </a:r>
          </a:p>
          <a:p>
            <a:pPr>
              <a:lnSpc>
                <a:spcPts val="5000"/>
              </a:lnSpc>
            </a:pPr>
            <a:r>
              <a:rPr lang="nl-BE" smtClean="0">
                <a:latin typeface="Arial" pitchFamily="34" charset="0"/>
                <a:ea typeface="ＭＳ Ｐゴシック" pitchFamily="34" charset="-128"/>
              </a:rPr>
              <a:t>Examples: technical standards for performing pulmonary function tests.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6225"/>
            <a:ext cx="8229600" cy="1081088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nl-BE" b="1" u="sng" dirty="0" smtClean="0">
                <a:solidFill>
                  <a:schemeClr val="tx1"/>
                </a:solidFill>
              </a:rPr>
              <a:t>Tests </a:t>
            </a:r>
            <a:r>
              <a:rPr lang="nl-BE" b="1" u="sng" dirty="0" err="1" smtClean="0">
                <a:solidFill>
                  <a:schemeClr val="tx1"/>
                </a:solidFill>
              </a:rPr>
              <a:t>or</a:t>
            </a:r>
            <a:r>
              <a:rPr lang="nl-BE" b="1" u="sng" dirty="0" smtClean="0">
                <a:solidFill>
                  <a:schemeClr val="tx1"/>
                </a:solidFill>
              </a:rPr>
              <a:t> procedures: </a:t>
            </a:r>
            <a:br>
              <a:rPr lang="nl-BE" b="1" u="sng" dirty="0" smtClean="0">
                <a:solidFill>
                  <a:schemeClr val="tx1"/>
                </a:solidFill>
              </a:rPr>
            </a:br>
            <a:r>
              <a:rPr lang="nl-BE" b="1" u="sng" dirty="0" smtClean="0">
                <a:solidFill>
                  <a:schemeClr val="tx1"/>
                </a:solidFill>
              </a:rPr>
              <a:t> </a:t>
            </a:r>
            <a:r>
              <a:rPr lang="nl-BE" sz="2400" b="1" u="sng" dirty="0" err="1" smtClean="0">
                <a:solidFill>
                  <a:schemeClr val="tx1"/>
                </a:solidFill>
              </a:rPr>
              <a:t>screening</a:t>
            </a:r>
            <a:r>
              <a:rPr lang="nl-BE" sz="2400" b="1" u="sng" dirty="0" smtClean="0">
                <a:solidFill>
                  <a:schemeClr val="tx1"/>
                </a:solidFill>
              </a:rPr>
              <a:t>, </a:t>
            </a:r>
            <a:r>
              <a:rPr lang="nl-BE" sz="2400" b="1" u="sng" dirty="0" err="1" smtClean="0">
                <a:solidFill>
                  <a:schemeClr val="tx1"/>
                </a:solidFill>
              </a:rPr>
              <a:t>diagnostic</a:t>
            </a:r>
            <a:r>
              <a:rPr lang="nl-BE" sz="2400" b="1" u="sng" dirty="0" smtClean="0">
                <a:solidFill>
                  <a:schemeClr val="tx1"/>
                </a:solidFill>
              </a:rPr>
              <a:t> </a:t>
            </a:r>
            <a:r>
              <a:rPr lang="nl-BE" sz="2400" b="1" u="sng" dirty="0" err="1" smtClean="0">
                <a:solidFill>
                  <a:schemeClr val="tx1"/>
                </a:solidFill>
              </a:rPr>
              <a:t>or</a:t>
            </a:r>
            <a:r>
              <a:rPr lang="nl-BE" sz="2400" b="1" u="sng" dirty="0" smtClean="0">
                <a:solidFill>
                  <a:schemeClr val="tx1"/>
                </a:solidFill>
              </a:rPr>
              <a:t> </a:t>
            </a:r>
            <a:r>
              <a:rPr lang="nl-BE" sz="2400" b="1" u="sng" dirty="0" err="1" smtClean="0">
                <a:solidFill>
                  <a:schemeClr val="tx1"/>
                </a:solidFill>
              </a:rPr>
              <a:t>therapeutic</a:t>
            </a:r>
            <a:endParaRPr lang="nl-BE" b="1" u="sng" dirty="0">
              <a:solidFill>
                <a:schemeClr val="tx1"/>
              </a:solidFill>
            </a:endParaRPr>
          </a:p>
        </p:txBody>
      </p:sp>
      <p:sp>
        <p:nvSpPr>
          <p:cNvPr id="43011" name="Tijdelijke aanduiding voor inhoud 2"/>
          <p:cNvSpPr>
            <a:spLocks noGrp="1"/>
          </p:cNvSpPr>
          <p:nvPr>
            <p:ph idx="1"/>
          </p:nvPr>
        </p:nvSpPr>
        <p:spPr>
          <a:xfrm>
            <a:off x="500063" y="1714500"/>
            <a:ext cx="8229600" cy="4530725"/>
          </a:xfrm>
        </p:spPr>
        <p:txBody>
          <a:bodyPr/>
          <a:lstStyle/>
          <a:p>
            <a:pPr>
              <a:lnSpc>
                <a:spcPts val="5000"/>
              </a:lnSpc>
            </a:pPr>
            <a:r>
              <a:rPr lang="nl-BE" sz="2400" smtClean="0">
                <a:latin typeface="Arial" pitchFamily="34" charset="0"/>
                <a:ea typeface="ＭＳ Ｐゴシック" pitchFamily="34" charset="-128"/>
              </a:rPr>
              <a:t>Technical Standards address questions regarding “</a:t>
            </a:r>
            <a:r>
              <a:rPr lang="nl-BE" sz="2400" i="1" smtClean="0">
                <a:latin typeface="Arial" pitchFamily="34" charset="0"/>
                <a:ea typeface="ＭＳ Ｐゴシック" pitchFamily="34" charset="-128"/>
              </a:rPr>
              <a:t>how to</a:t>
            </a:r>
            <a:r>
              <a:rPr lang="nl-BE" sz="2400" smtClean="0">
                <a:latin typeface="Arial" pitchFamily="34" charset="0"/>
                <a:ea typeface="ＭＳ Ｐゴシック" pitchFamily="34" charset="-128"/>
              </a:rPr>
              <a:t>” perform a test or procedure.</a:t>
            </a:r>
          </a:p>
          <a:p>
            <a:pPr>
              <a:lnSpc>
                <a:spcPts val="5000"/>
              </a:lnSpc>
            </a:pPr>
            <a:r>
              <a:rPr lang="nl-BE" sz="2400" smtClean="0">
                <a:latin typeface="Arial" pitchFamily="34" charset="0"/>
                <a:ea typeface="ＭＳ Ｐゴシック" pitchFamily="34" charset="-128"/>
              </a:rPr>
              <a:t>Clinical Practice Guidelines give recommendations about “</a:t>
            </a:r>
            <a:r>
              <a:rPr lang="nl-BE" sz="2400" i="1" smtClean="0">
                <a:latin typeface="Arial" pitchFamily="34" charset="0"/>
                <a:ea typeface="ＭＳ Ｐゴシック" pitchFamily="34" charset="-128"/>
              </a:rPr>
              <a:t>in whom</a:t>
            </a:r>
            <a:r>
              <a:rPr lang="nl-BE" sz="2400" smtClean="0">
                <a:latin typeface="Arial" pitchFamily="34" charset="0"/>
                <a:ea typeface="ＭＳ Ｐゴシック" pitchFamily="34" charset="-128"/>
              </a:rPr>
              <a:t>” and/or “</a:t>
            </a:r>
            <a:r>
              <a:rPr lang="nl-BE" sz="2400" i="1" smtClean="0">
                <a:latin typeface="Arial" pitchFamily="34" charset="0"/>
                <a:ea typeface="ＭＳ Ｐゴシック" pitchFamily="34" charset="-128"/>
              </a:rPr>
              <a:t>under what circumstances</a:t>
            </a:r>
            <a:r>
              <a:rPr lang="nl-BE" sz="2400" smtClean="0">
                <a:latin typeface="Arial" pitchFamily="34" charset="0"/>
                <a:ea typeface="ＭＳ Ｐゴシック" pitchFamily="34" charset="-128"/>
              </a:rPr>
              <a:t>” a test or procedure should be applied.</a:t>
            </a:r>
          </a:p>
          <a:p>
            <a:endParaRPr lang="nl-BE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142875"/>
            <a:ext cx="6786563" cy="655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5" name="Tekstvak 4"/>
          <p:cNvSpPr txBox="1">
            <a:spLocks noChangeArrowheads="1"/>
          </p:cNvSpPr>
          <p:nvPr/>
        </p:nvSpPr>
        <p:spPr bwMode="auto">
          <a:xfrm>
            <a:off x="7078663" y="571500"/>
            <a:ext cx="1665287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nl-BE" sz="2400" b="1" u="sng"/>
              <a:t>Technical </a:t>
            </a:r>
          </a:p>
          <a:p>
            <a:pPr eaLnBrk="1" hangingPunct="1"/>
            <a:r>
              <a:rPr lang="nl-BE" sz="2400" b="1" u="sng"/>
              <a:t>Standard</a:t>
            </a:r>
          </a:p>
        </p:txBody>
      </p:sp>
      <p:sp>
        <p:nvSpPr>
          <p:cNvPr id="44036" name="Tekstvak 5"/>
          <p:cNvSpPr txBox="1">
            <a:spLocks noChangeArrowheads="1"/>
          </p:cNvSpPr>
          <p:nvPr/>
        </p:nvSpPr>
        <p:spPr bwMode="auto">
          <a:xfrm>
            <a:off x="7143750" y="5929313"/>
            <a:ext cx="18510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nl-BE"/>
              <a:t>AJRCCM 2005; </a:t>
            </a:r>
          </a:p>
          <a:p>
            <a:pPr eaLnBrk="1" hangingPunct="1"/>
            <a:r>
              <a:rPr lang="nl-BE"/>
              <a:t>171:912-930.</a:t>
            </a:r>
          </a:p>
        </p:txBody>
      </p:sp>
      <p:sp>
        <p:nvSpPr>
          <p:cNvPr id="44037" name="Tekstvak 6"/>
          <p:cNvSpPr txBox="1">
            <a:spLocks noChangeArrowheads="1"/>
          </p:cNvSpPr>
          <p:nvPr/>
        </p:nvSpPr>
        <p:spPr bwMode="auto">
          <a:xfrm>
            <a:off x="714375" y="2071688"/>
            <a:ext cx="27860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nl-BE">
                <a:solidFill>
                  <a:srgbClr val="FF0000"/>
                </a:solidFill>
              </a:rPr>
              <a:t>___________________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8625" y="428625"/>
            <a:ext cx="8229600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nl-BE" b="1" u="sng" dirty="0" err="1" smtClean="0">
                <a:solidFill>
                  <a:schemeClr val="tx1"/>
                </a:solidFill>
              </a:rPr>
              <a:t>Technical</a:t>
            </a:r>
            <a:r>
              <a:rPr lang="nl-BE" b="1" u="sng" dirty="0" smtClean="0">
                <a:solidFill>
                  <a:schemeClr val="tx1"/>
                </a:solidFill>
              </a:rPr>
              <a:t> Standard: </a:t>
            </a:r>
            <a:br>
              <a:rPr lang="nl-BE" b="1" u="sng" dirty="0" smtClean="0">
                <a:solidFill>
                  <a:schemeClr val="tx1"/>
                </a:solidFill>
              </a:rPr>
            </a:br>
            <a:r>
              <a:rPr lang="nl-BE" sz="2200" b="1" u="sng" dirty="0" err="1" smtClean="0">
                <a:solidFill>
                  <a:schemeClr val="tx1"/>
                </a:solidFill>
              </a:rPr>
              <a:t>Standardized</a:t>
            </a:r>
            <a:r>
              <a:rPr lang="nl-BE" sz="2200" b="1" u="sng" dirty="0" smtClean="0">
                <a:solidFill>
                  <a:schemeClr val="tx1"/>
                </a:solidFill>
              </a:rPr>
              <a:t> procedures </a:t>
            </a:r>
            <a:r>
              <a:rPr lang="nl-BE" sz="2200" b="1" u="sng" dirty="0" err="1" smtClean="0">
                <a:solidFill>
                  <a:schemeClr val="tx1"/>
                </a:solidFill>
              </a:rPr>
              <a:t>for</a:t>
            </a:r>
            <a:r>
              <a:rPr lang="nl-BE" sz="2200" b="1" u="sng" dirty="0" smtClean="0">
                <a:solidFill>
                  <a:schemeClr val="tx1"/>
                </a:solidFill>
              </a:rPr>
              <a:t> </a:t>
            </a:r>
            <a:r>
              <a:rPr lang="nl-BE" sz="2200" b="1" u="sng" dirty="0" err="1" smtClean="0">
                <a:solidFill>
                  <a:schemeClr val="tx1"/>
                </a:solidFill>
              </a:rPr>
              <a:t>measurement</a:t>
            </a:r>
            <a:r>
              <a:rPr lang="nl-BE" sz="2200" b="1" u="sng" dirty="0" smtClean="0">
                <a:solidFill>
                  <a:schemeClr val="tx1"/>
                </a:solidFill>
              </a:rPr>
              <a:t> of </a:t>
            </a:r>
            <a:r>
              <a:rPr lang="nl-BE" sz="2200" b="1" u="sng" dirty="0" err="1" smtClean="0">
                <a:solidFill>
                  <a:schemeClr val="tx1"/>
                </a:solidFill>
              </a:rPr>
              <a:t>Exhaled</a:t>
            </a:r>
            <a:r>
              <a:rPr lang="nl-BE" sz="2200" b="1" u="sng" dirty="0" smtClean="0">
                <a:solidFill>
                  <a:schemeClr val="tx1"/>
                </a:solidFill>
              </a:rPr>
              <a:t> </a:t>
            </a:r>
            <a:r>
              <a:rPr lang="nl-BE" sz="2200" b="1" u="sng" dirty="0" err="1" smtClean="0">
                <a:solidFill>
                  <a:schemeClr val="tx1"/>
                </a:solidFill>
              </a:rPr>
              <a:t>Nitric</a:t>
            </a:r>
            <a:r>
              <a:rPr lang="nl-BE" sz="2200" b="1" u="sng" dirty="0" smtClean="0">
                <a:solidFill>
                  <a:schemeClr val="tx1"/>
                </a:solidFill>
              </a:rPr>
              <a:t> Oxide</a:t>
            </a:r>
            <a:endParaRPr lang="nl-BE" sz="2700" b="1" u="sng" dirty="0">
              <a:solidFill>
                <a:schemeClr val="tx1"/>
              </a:solidFill>
            </a:endParaRPr>
          </a:p>
        </p:txBody>
      </p:sp>
      <p:pic>
        <p:nvPicPr>
          <p:cNvPr id="4505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57438"/>
            <a:ext cx="9144000" cy="300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0" name="Tekstvak 3"/>
          <p:cNvSpPr txBox="1">
            <a:spLocks noChangeArrowheads="1"/>
          </p:cNvSpPr>
          <p:nvPr/>
        </p:nvSpPr>
        <p:spPr bwMode="auto">
          <a:xfrm>
            <a:off x="5572125" y="6072188"/>
            <a:ext cx="321151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nl-BE"/>
              <a:t>AJRCCM 2005; 171:912-930.</a:t>
            </a:r>
          </a:p>
          <a:p>
            <a:pPr eaLnBrk="1" hangingPunct="1"/>
            <a:endParaRPr lang="nl-B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173038"/>
            <a:ext cx="5929313" cy="6684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3" name="Tekstvak 3"/>
          <p:cNvSpPr txBox="1">
            <a:spLocks noChangeArrowheads="1"/>
          </p:cNvSpPr>
          <p:nvPr/>
        </p:nvSpPr>
        <p:spPr bwMode="auto">
          <a:xfrm>
            <a:off x="6357938" y="1000125"/>
            <a:ext cx="2646362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nl-BE" sz="2400" b="1" u="sng"/>
              <a:t>Clinical Practice </a:t>
            </a:r>
          </a:p>
          <a:p>
            <a:pPr eaLnBrk="1" hangingPunct="1"/>
            <a:r>
              <a:rPr lang="nl-BE" sz="2400" b="1" u="sng"/>
              <a:t>Guideline</a:t>
            </a:r>
          </a:p>
        </p:txBody>
      </p:sp>
      <p:sp>
        <p:nvSpPr>
          <p:cNvPr id="46084" name="Tekstvak 4"/>
          <p:cNvSpPr txBox="1">
            <a:spLocks noChangeArrowheads="1"/>
          </p:cNvSpPr>
          <p:nvPr/>
        </p:nvSpPr>
        <p:spPr bwMode="auto">
          <a:xfrm>
            <a:off x="6715125" y="5929313"/>
            <a:ext cx="18351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nl-BE"/>
              <a:t>AJRCCM 2011; </a:t>
            </a:r>
          </a:p>
          <a:p>
            <a:pPr eaLnBrk="1" hangingPunct="1"/>
            <a:r>
              <a:rPr lang="nl-BE"/>
              <a:t>184:602-615.</a:t>
            </a:r>
          </a:p>
        </p:txBody>
      </p:sp>
      <p:sp>
        <p:nvSpPr>
          <p:cNvPr id="46085" name="Tekstvak 6"/>
          <p:cNvSpPr txBox="1">
            <a:spLocks noChangeArrowheads="1"/>
          </p:cNvSpPr>
          <p:nvPr/>
        </p:nvSpPr>
        <p:spPr bwMode="auto">
          <a:xfrm>
            <a:off x="214313" y="2714625"/>
            <a:ext cx="19796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nl-BE">
                <a:solidFill>
                  <a:srgbClr val="FF0000"/>
                </a:solidFill>
              </a:rPr>
              <a:t>______________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0063" y="428625"/>
            <a:ext cx="8229600" cy="11430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nl-BE" sz="3200" b="1" u="sng" dirty="0" err="1" smtClean="0">
                <a:solidFill>
                  <a:schemeClr val="tx1"/>
                </a:solidFill>
              </a:rPr>
              <a:t>Clinical</a:t>
            </a:r>
            <a:r>
              <a:rPr lang="nl-BE" sz="3200" b="1" u="sng" dirty="0" smtClean="0">
                <a:solidFill>
                  <a:schemeClr val="tx1"/>
                </a:solidFill>
              </a:rPr>
              <a:t> </a:t>
            </a:r>
            <a:r>
              <a:rPr lang="nl-BE" sz="3200" b="1" u="sng" dirty="0" err="1" smtClean="0">
                <a:solidFill>
                  <a:schemeClr val="tx1"/>
                </a:solidFill>
              </a:rPr>
              <a:t>Practice</a:t>
            </a:r>
            <a:r>
              <a:rPr lang="nl-BE" sz="3200" b="1" u="sng" dirty="0" smtClean="0">
                <a:solidFill>
                  <a:schemeClr val="tx1"/>
                </a:solidFill>
              </a:rPr>
              <a:t> </a:t>
            </a:r>
            <a:r>
              <a:rPr lang="nl-BE" sz="3200" b="1" u="sng" dirty="0" err="1" smtClean="0">
                <a:solidFill>
                  <a:schemeClr val="tx1"/>
                </a:solidFill>
              </a:rPr>
              <a:t>Guideline</a:t>
            </a:r>
            <a:r>
              <a:rPr lang="nl-BE" sz="3200" b="1" u="sng" dirty="0" smtClean="0">
                <a:solidFill>
                  <a:schemeClr val="tx1"/>
                </a:solidFill>
              </a:rPr>
              <a:t>:</a:t>
            </a:r>
            <a:br>
              <a:rPr lang="nl-BE" sz="3200" b="1" u="sng" dirty="0" smtClean="0">
                <a:solidFill>
                  <a:schemeClr val="tx1"/>
                </a:solidFill>
              </a:rPr>
            </a:br>
            <a:r>
              <a:rPr lang="nl-BE" sz="2000" b="1" u="sng" dirty="0" err="1" smtClean="0">
                <a:solidFill>
                  <a:schemeClr val="tx1"/>
                </a:solidFill>
              </a:rPr>
              <a:t>Interpretation</a:t>
            </a:r>
            <a:r>
              <a:rPr lang="nl-BE" sz="2000" b="1" u="sng" dirty="0" smtClean="0">
                <a:solidFill>
                  <a:schemeClr val="tx1"/>
                </a:solidFill>
              </a:rPr>
              <a:t> of FENO </a:t>
            </a:r>
            <a:r>
              <a:rPr lang="nl-BE" sz="2000" b="1" u="sng" dirty="0" err="1" smtClean="0">
                <a:solidFill>
                  <a:schemeClr val="tx1"/>
                </a:solidFill>
              </a:rPr>
              <a:t>for</a:t>
            </a:r>
            <a:r>
              <a:rPr lang="nl-BE" sz="2000" b="1" u="sng" dirty="0" smtClean="0">
                <a:solidFill>
                  <a:schemeClr val="tx1"/>
                </a:solidFill>
              </a:rPr>
              <a:t> </a:t>
            </a:r>
            <a:r>
              <a:rPr lang="nl-BE" sz="2000" b="1" u="sng" dirty="0" err="1" smtClean="0">
                <a:solidFill>
                  <a:schemeClr val="tx1"/>
                </a:solidFill>
              </a:rPr>
              <a:t>clinical</a:t>
            </a:r>
            <a:r>
              <a:rPr lang="nl-BE" sz="2000" b="1" u="sng" dirty="0" smtClean="0">
                <a:solidFill>
                  <a:schemeClr val="tx1"/>
                </a:solidFill>
              </a:rPr>
              <a:t> </a:t>
            </a:r>
            <a:r>
              <a:rPr lang="nl-BE" sz="2000" b="1" u="sng" dirty="0" err="1" smtClean="0">
                <a:solidFill>
                  <a:schemeClr val="tx1"/>
                </a:solidFill>
              </a:rPr>
              <a:t>applications</a:t>
            </a:r>
            <a:endParaRPr lang="nl-BE" sz="1200" b="1" u="sng" dirty="0">
              <a:solidFill>
                <a:schemeClr val="tx1"/>
              </a:solidFill>
            </a:endParaRPr>
          </a:p>
        </p:txBody>
      </p:sp>
      <p:pic>
        <p:nvPicPr>
          <p:cNvPr id="4710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9738" y="1952625"/>
            <a:ext cx="5724525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8" name="Tekstvak 3"/>
          <p:cNvSpPr txBox="1">
            <a:spLocks noChangeArrowheads="1"/>
          </p:cNvSpPr>
          <p:nvPr/>
        </p:nvSpPr>
        <p:spPr bwMode="auto">
          <a:xfrm>
            <a:off x="5572125" y="6211888"/>
            <a:ext cx="31940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nl-BE"/>
              <a:t>AJRCCM 2011; 184:602-615.</a:t>
            </a:r>
          </a:p>
          <a:p>
            <a:pPr eaLnBrk="1" hangingPunct="1"/>
            <a:endParaRPr lang="nl-B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8625" y="214313"/>
            <a:ext cx="8229600" cy="1285875"/>
          </a:xfrm>
        </p:spPr>
        <p:txBody>
          <a:bodyPr/>
          <a:lstStyle/>
          <a:p>
            <a:pPr>
              <a:defRPr/>
            </a:pPr>
            <a:r>
              <a:rPr lang="nl-BE" sz="3200" b="1" u="sng" dirty="0" smtClean="0">
                <a:solidFill>
                  <a:schemeClr val="tx1"/>
                </a:solidFill>
              </a:rPr>
              <a:t>II) </a:t>
            </a:r>
            <a:r>
              <a:rPr lang="nl-BE" sz="3200" b="1" u="sng" dirty="0" err="1" smtClean="0">
                <a:solidFill>
                  <a:schemeClr val="tx1"/>
                </a:solidFill>
              </a:rPr>
              <a:t>Why</a:t>
            </a:r>
            <a:r>
              <a:rPr lang="nl-BE" sz="3200" b="1" u="sng" dirty="0" smtClean="0">
                <a:solidFill>
                  <a:schemeClr val="tx1"/>
                </a:solidFill>
              </a:rPr>
              <a:t>? ERS </a:t>
            </a:r>
            <a:r>
              <a:rPr lang="nl-BE" sz="3200" b="1" u="sng" dirty="0" err="1" smtClean="0">
                <a:solidFill>
                  <a:schemeClr val="tx1"/>
                </a:solidFill>
              </a:rPr>
              <a:t>Task</a:t>
            </a:r>
            <a:r>
              <a:rPr lang="nl-BE" sz="3200" b="1" u="sng" dirty="0" smtClean="0">
                <a:solidFill>
                  <a:schemeClr val="tx1"/>
                </a:solidFill>
              </a:rPr>
              <a:t> </a:t>
            </a:r>
            <a:r>
              <a:rPr lang="nl-BE" sz="3200" b="1" u="sng" dirty="0" err="1" smtClean="0">
                <a:solidFill>
                  <a:schemeClr val="tx1"/>
                </a:solidFill>
              </a:rPr>
              <a:t>Forces</a:t>
            </a:r>
            <a:r>
              <a:rPr lang="nl-BE" sz="3200" b="1" u="sng" dirty="0" smtClean="0">
                <a:solidFill>
                  <a:schemeClr val="tx1"/>
                </a:solidFill>
              </a:rPr>
              <a:t>: </a:t>
            </a:r>
            <a:br>
              <a:rPr lang="nl-BE" sz="3200" b="1" u="sng" dirty="0" smtClean="0">
                <a:solidFill>
                  <a:schemeClr val="tx1"/>
                </a:solidFill>
              </a:rPr>
            </a:br>
            <a:r>
              <a:rPr lang="nl-BE" sz="3200" b="1" u="sng" dirty="0" err="1" smtClean="0">
                <a:solidFill>
                  <a:schemeClr val="tx1"/>
                </a:solidFill>
              </a:rPr>
              <a:t>Guidelines</a:t>
            </a:r>
            <a:r>
              <a:rPr lang="nl-BE" sz="3200" b="1" u="sng" dirty="0" smtClean="0">
                <a:solidFill>
                  <a:schemeClr val="tx1"/>
                </a:solidFill>
              </a:rPr>
              <a:t> and Statements</a:t>
            </a:r>
            <a:endParaRPr lang="nl-BE" sz="3200" b="1" u="sng" dirty="0">
              <a:solidFill>
                <a:schemeClr val="tx1"/>
              </a:solidFill>
            </a:endParaRPr>
          </a:p>
        </p:txBody>
      </p:sp>
      <p:sp>
        <p:nvSpPr>
          <p:cNvPr id="48131" name="Tijdelijke aanduiding voor inhoud 2"/>
          <p:cNvSpPr>
            <a:spLocks noGrp="1"/>
          </p:cNvSpPr>
          <p:nvPr>
            <p:ph idx="1"/>
          </p:nvPr>
        </p:nvSpPr>
        <p:spPr>
          <a:xfrm>
            <a:off x="500063" y="1500188"/>
            <a:ext cx="8401050" cy="4530725"/>
          </a:xfrm>
        </p:spPr>
        <p:txBody>
          <a:bodyPr/>
          <a:lstStyle/>
          <a:p>
            <a:pPr>
              <a:lnSpc>
                <a:spcPts val="5000"/>
              </a:lnSpc>
            </a:pPr>
            <a:r>
              <a:rPr lang="nl-BE" sz="2400" smtClean="0">
                <a:latin typeface="Arial" pitchFamily="34" charset="0"/>
                <a:ea typeface="ＭＳ Ｐゴシック" pitchFamily="34" charset="-128"/>
              </a:rPr>
              <a:t>Patients, clinicians and allied healthcare professionals need trustworthy, accurate and valid guidelines.</a:t>
            </a:r>
          </a:p>
          <a:p>
            <a:pPr>
              <a:lnSpc>
                <a:spcPts val="5000"/>
              </a:lnSpc>
            </a:pPr>
            <a:r>
              <a:rPr lang="nl-BE" sz="2400" smtClean="0">
                <a:latin typeface="Arial" pitchFamily="34" charset="0"/>
                <a:ea typeface="ＭＳ Ｐゴシック" pitchFamily="34" charset="-128"/>
              </a:rPr>
              <a:t>Patients, clinicians and allied professionals merit   top-quality guidelines: developed in a timely manner and updated regularly.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ous-titre 3"/>
          <p:cNvSpPr>
            <a:spLocks noGrp="1"/>
          </p:cNvSpPr>
          <p:nvPr>
            <p:ph type="subTitle" idx="1"/>
          </p:nvPr>
        </p:nvSpPr>
        <p:spPr>
          <a:xfrm>
            <a:off x="457200" y="3143250"/>
            <a:ext cx="8229600" cy="952500"/>
          </a:xfrm>
        </p:spPr>
        <p:txBody>
          <a:bodyPr/>
          <a:lstStyle/>
          <a:p>
            <a:r>
              <a:rPr lang="en-US" altLang="en-US" sz="2500" b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Guy Brusselle, M.D., Ph.D.</a:t>
            </a:r>
          </a:p>
          <a:p>
            <a:r>
              <a:rPr lang="en-US" altLang="en-US" sz="2500" b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Ghent, Belgium</a:t>
            </a:r>
          </a:p>
          <a:p>
            <a:r>
              <a:rPr lang="en-US" altLang="en-US" sz="2500" b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ERS Guideline Director</a:t>
            </a:r>
          </a:p>
          <a:p>
            <a:endParaRPr lang="en-GB" altLang="en-US" b="0" smtClean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  <a:p>
            <a:endParaRPr lang="en-GB" altLang="en-US" b="0" smtClean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  <a:p>
            <a:r>
              <a:rPr lang="en-GB" altLang="en-US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ERS Annual Congress, Barcelona</a:t>
            </a:r>
          </a:p>
          <a:p>
            <a:r>
              <a:rPr lang="en-GB" altLang="en-US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Sunday, 08 September  2013 </a:t>
            </a:r>
          </a:p>
        </p:txBody>
      </p:sp>
      <p:sp>
        <p:nvSpPr>
          <p:cNvPr id="30723" name="Titre 2"/>
          <p:cNvSpPr>
            <a:spLocks noGrp="1"/>
          </p:cNvSpPr>
          <p:nvPr>
            <p:ph type="title"/>
          </p:nvPr>
        </p:nvSpPr>
        <p:spPr bwMode="auto">
          <a:xfrm>
            <a:off x="457200" y="1285875"/>
            <a:ext cx="8229600" cy="1143000"/>
          </a:xfrm>
        </p:spPr>
        <p:txBody>
          <a:bodyPr/>
          <a:lstStyle/>
          <a:p>
            <a:r>
              <a:rPr lang="en-US" altLang="en-US" b="1" u="sng" cap="none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ERS Task Force documents:</a:t>
            </a:r>
            <a:br>
              <a:rPr lang="en-US" altLang="en-US" b="1" u="sng" cap="none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</a:br>
            <a:r>
              <a:rPr lang="en-US" altLang="en-US" b="1" u="sng" cap="none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types, requirements and processes</a:t>
            </a:r>
            <a:endParaRPr lang="en-US" altLang="en-US" sz="3200" b="1" u="sng" cap="none" smtClean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8625" y="214313"/>
            <a:ext cx="8229600" cy="1285875"/>
          </a:xfrm>
        </p:spPr>
        <p:txBody>
          <a:bodyPr/>
          <a:lstStyle/>
          <a:p>
            <a:pPr>
              <a:defRPr/>
            </a:pPr>
            <a:r>
              <a:rPr lang="nl-BE" sz="3200" b="1" u="sng" dirty="0" smtClean="0">
                <a:solidFill>
                  <a:schemeClr val="tx1"/>
                </a:solidFill>
              </a:rPr>
              <a:t>II) </a:t>
            </a:r>
            <a:r>
              <a:rPr lang="nl-BE" sz="3200" b="1" u="sng" dirty="0" err="1" smtClean="0">
                <a:solidFill>
                  <a:schemeClr val="tx1"/>
                </a:solidFill>
              </a:rPr>
              <a:t>Why</a:t>
            </a:r>
            <a:r>
              <a:rPr lang="nl-BE" sz="3200" b="1" u="sng" dirty="0" smtClean="0">
                <a:solidFill>
                  <a:schemeClr val="tx1"/>
                </a:solidFill>
              </a:rPr>
              <a:t>? ERS </a:t>
            </a:r>
            <a:r>
              <a:rPr lang="nl-BE" sz="3200" b="1" u="sng" dirty="0" err="1" smtClean="0">
                <a:solidFill>
                  <a:schemeClr val="tx1"/>
                </a:solidFill>
              </a:rPr>
              <a:t>Task</a:t>
            </a:r>
            <a:r>
              <a:rPr lang="nl-BE" sz="3200" b="1" u="sng" dirty="0" smtClean="0">
                <a:solidFill>
                  <a:schemeClr val="tx1"/>
                </a:solidFill>
              </a:rPr>
              <a:t> </a:t>
            </a:r>
            <a:r>
              <a:rPr lang="nl-BE" sz="3200" b="1" u="sng" dirty="0" err="1" smtClean="0">
                <a:solidFill>
                  <a:schemeClr val="tx1"/>
                </a:solidFill>
              </a:rPr>
              <a:t>Forces</a:t>
            </a:r>
            <a:r>
              <a:rPr lang="nl-BE" sz="3200" b="1" u="sng" dirty="0" smtClean="0">
                <a:solidFill>
                  <a:schemeClr val="tx1"/>
                </a:solidFill>
              </a:rPr>
              <a:t>: </a:t>
            </a:r>
            <a:br>
              <a:rPr lang="nl-BE" sz="3200" b="1" u="sng" dirty="0" smtClean="0">
                <a:solidFill>
                  <a:schemeClr val="tx1"/>
                </a:solidFill>
              </a:rPr>
            </a:br>
            <a:r>
              <a:rPr lang="nl-BE" sz="3200" b="1" u="sng" dirty="0" err="1" smtClean="0">
                <a:solidFill>
                  <a:schemeClr val="tx1"/>
                </a:solidFill>
              </a:rPr>
              <a:t>Guidelines</a:t>
            </a:r>
            <a:r>
              <a:rPr lang="nl-BE" sz="3200" b="1" u="sng" dirty="0" smtClean="0">
                <a:solidFill>
                  <a:schemeClr val="tx1"/>
                </a:solidFill>
              </a:rPr>
              <a:t> and Statements</a:t>
            </a:r>
            <a:endParaRPr lang="nl-BE" sz="3200" b="1" u="sng" dirty="0">
              <a:solidFill>
                <a:schemeClr val="tx1"/>
              </a:solidFill>
            </a:endParaRPr>
          </a:p>
        </p:txBody>
      </p:sp>
      <p:sp>
        <p:nvSpPr>
          <p:cNvPr id="49155" name="Tijdelijke aanduiding voor inhoud 2"/>
          <p:cNvSpPr>
            <a:spLocks noGrp="1"/>
          </p:cNvSpPr>
          <p:nvPr>
            <p:ph idx="1"/>
          </p:nvPr>
        </p:nvSpPr>
        <p:spPr>
          <a:xfrm>
            <a:off x="500063" y="1500188"/>
            <a:ext cx="8401050" cy="4530725"/>
          </a:xfrm>
        </p:spPr>
        <p:txBody>
          <a:bodyPr/>
          <a:lstStyle/>
          <a:p>
            <a:pPr>
              <a:lnSpc>
                <a:spcPts val="5000"/>
              </a:lnSpc>
            </a:pPr>
            <a:r>
              <a:rPr lang="nl-BE" sz="2400" u="sng" smtClean="0">
                <a:latin typeface="Arial" pitchFamily="34" charset="0"/>
                <a:ea typeface="ＭＳ Ｐゴシック" pitchFamily="34" charset="-128"/>
              </a:rPr>
              <a:t>Improve clinical decision-making</a:t>
            </a:r>
            <a:r>
              <a:rPr lang="nl-BE" sz="2400" smtClean="0">
                <a:latin typeface="Arial" pitchFamily="34" charset="0"/>
                <a:ea typeface="ＭＳ Ｐゴシック" pitchFamily="34" charset="-128"/>
              </a:rPr>
              <a:t>:</a:t>
            </a:r>
          </a:p>
          <a:p>
            <a:pPr>
              <a:lnSpc>
                <a:spcPts val="5000"/>
              </a:lnSpc>
              <a:buFont typeface="Wingdings" pitchFamily="2" charset="2"/>
              <a:buNone/>
            </a:pPr>
            <a:r>
              <a:rPr lang="nl-BE" sz="2400" smtClean="0">
                <a:latin typeface="Arial" pitchFamily="34" charset="0"/>
                <a:ea typeface="ＭＳ Ｐゴシック" pitchFamily="34" charset="-128"/>
                <a:sym typeface="Wingdings" pitchFamily="2" charset="2"/>
              </a:rPr>
              <a:t> </a:t>
            </a:r>
            <a:r>
              <a:rPr lang="nl-BE" sz="2400" smtClean="0">
                <a:latin typeface="Arial" pitchFamily="34" charset="0"/>
                <a:ea typeface="ＭＳ Ｐゴシック" pitchFamily="34" charset="-128"/>
              </a:rPr>
              <a:t>Target audience: clinicians and allied healthcare professionals</a:t>
            </a:r>
          </a:p>
          <a:p>
            <a:pPr>
              <a:lnSpc>
                <a:spcPts val="5000"/>
              </a:lnSpc>
            </a:pPr>
            <a:r>
              <a:rPr lang="nl-BE" sz="2400" u="sng" smtClean="0">
                <a:latin typeface="Arial" pitchFamily="34" charset="0"/>
                <a:ea typeface="ＭＳ Ｐゴシック" pitchFamily="34" charset="-128"/>
              </a:rPr>
              <a:t>Advance standards of care</a:t>
            </a:r>
            <a:r>
              <a:rPr lang="nl-BE" sz="2400" smtClean="0">
                <a:latin typeface="Arial" pitchFamily="34" charset="0"/>
                <a:ea typeface="ＭＳ Ｐゴシック" pitchFamily="34" charset="-128"/>
              </a:rPr>
              <a:t>:</a:t>
            </a:r>
          </a:p>
          <a:p>
            <a:pPr>
              <a:lnSpc>
                <a:spcPts val="5000"/>
              </a:lnSpc>
              <a:buFont typeface="Wingdings" pitchFamily="2" charset="2"/>
              <a:buNone/>
            </a:pPr>
            <a:r>
              <a:rPr lang="nl-BE" sz="2400" smtClean="0">
                <a:latin typeface="Arial" pitchFamily="34" charset="0"/>
                <a:ea typeface="ＭＳ Ｐゴシック" pitchFamily="34" charset="-128"/>
                <a:sym typeface="Wingdings" pitchFamily="2" charset="2"/>
              </a:rPr>
              <a:t> </a:t>
            </a:r>
            <a:r>
              <a:rPr lang="nl-BE" sz="2400" smtClean="0">
                <a:latin typeface="Arial" pitchFamily="34" charset="0"/>
                <a:ea typeface="ＭＳ Ｐゴシック" pitchFamily="34" charset="-128"/>
              </a:rPr>
              <a:t>Expanded target audience: including health system administrators, payers, regulators 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8625" y="214313"/>
            <a:ext cx="8229600" cy="1285875"/>
          </a:xfrm>
        </p:spPr>
        <p:txBody>
          <a:bodyPr/>
          <a:lstStyle/>
          <a:p>
            <a:pPr>
              <a:defRPr/>
            </a:pPr>
            <a:r>
              <a:rPr lang="nl-BE" sz="3200" b="1" u="sng" dirty="0" smtClean="0">
                <a:solidFill>
                  <a:schemeClr val="tx1"/>
                </a:solidFill>
              </a:rPr>
              <a:t>III) </a:t>
            </a:r>
            <a:r>
              <a:rPr lang="nl-BE" sz="3200" b="1" u="sng" dirty="0" err="1" smtClean="0">
                <a:solidFill>
                  <a:schemeClr val="tx1"/>
                </a:solidFill>
              </a:rPr>
              <a:t>How</a:t>
            </a:r>
            <a:r>
              <a:rPr lang="nl-BE" sz="3200" b="1" u="sng" dirty="0" smtClean="0">
                <a:solidFill>
                  <a:schemeClr val="tx1"/>
                </a:solidFill>
              </a:rPr>
              <a:t>? ERS </a:t>
            </a:r>
            <a:r>
              <a:rPr lang="nl-BE" sz="3200" b="1" u="sng" dirty="0" err="1" smtClean="0">
                <a:solidFill>
                  <a:schemeClr val="tx1"/>
                </a:solidFill>
              </a:rPr>
              <a:t>Task</a:t>
            </a:r>
            <a:r>
              <a:rPr lang="nl-BE" sz="3200" b="1" u="sng" dirty="0" smtClean="0">
                <a:solidFill>
                  <a:schemeClr val="tx1"/>
                </a:solidFill>
              </a:rPr>
              <a:t> </a:t>
            </a:r>
            <a:r>
              <a:rPr lang="nl-BE" sz="3200" b="1" u="sng" dirty="0" err="1" smtClean="0">
                <a:solidFill>
                  <a:schemeClr val="tx1"/>
                </a:solidFill>
              </a:rPr>
              <a:t>Forces</a:t>
            </a:r>
            <a:r>
              <a:rPr lang="nl-BE" sz="3200" b="1" u="sng" dirty="0" smtClean="0">
                <a:solidFill>
                  <a:schemeClr val="tx1"/>
                </a:solidFill>
              </a:rPr>
              <a:t>: </a:t>
            </a:r>
            <a:br>
              <a:rPr lang="nl-BE" sz="3200" b="1" u="sng" dirty="0" smtClean="0">
                <a:solidFill>
                  <a:schemeClr val="tx1"/>
                </a:solidFill>
              </a:rPr>
            </a:br>
            <a:r>
              <a:rPr lang="nl-BE" sz="3200" b="1" u="sng" dirty="0" err="1" smtClean="0">
                <a:solidFill>
                  <a:schemeClr val="tx1"/>
                </a:solidFill>
              </a:rPr>
              <a:t>Guidelines</a:t>
            </a:r>
            <a:r>
              <a:rPr lang="nl-BE" sz="3200" b="1" u="sng" dirty="0" smtClean="0">
                <a:solidFill>
                  <a:schemeClr val="tx1"/>
                </a:solidFill>
              </a:rPr>
              <a:t> and Statements</a:t>
            </a:r>
            <a:endParaRPr lang="nl-BE" sz="3200" b="1" u="sng" dirty="0">
              <a:solidFill>
                <a:schemeClr val="tx1"/>
              </a:solidFill>
            </a:endParaRPr>
          </a:p>
        </p:txBody>
      </p:sp>
      <p:sp>
        <p:nvSpPr>
          <p:cNvPr id="50179" name="Tijdelijke aanduiding voor inhoud 2"/>
          <p:cNvSpPr>
            <a:spLocks noGrp="1"/>
          </p:cNvSpPr>
          <p:nvPr>
            <p:ph idx="1"/>
          </p:nvPr>
        </p:nvSpPr>
        <p:spPr>
          <a:xfrm>
            <a:off x="1357313" y="1500188"/>
            <a:ext cx="7543800" cy="453072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nl-BE" sz="2800" smtClean="0">
                <a:latin typeface="Arial" pitchFamily="34" charset="0"/>
                <a:ea typeface="ＭＳ Ｐゴシック" pitchFamily="34" charset="-128"/>
              </a:rPr>
              <a:t>Guide to Guidelines</a:t>
            </a:r>
          </a:p>
          <a:p>
            <a:pPr>
              <a:lnSpc>
                <a:spcPct val="150000"/>
              </a:lnSpc>
            </a:pPr>
            <a:r>
              <a:rPr lang="nl-BE" sz="2800" smtClean="0">
                <a:latin typeface="Arial" pitchFamily="34" charset="0"/>
                <a:ea typeface="ＭＳ Ｐゴシック" pitchFamily="34" charset="-128"/>
              </a:rPr>
              <a:t>Practical</a:t>
            </a:r>
          </a:p>
          <a:p>
            <a:pPr>
              <a:lnSpc>
                <a:spcPct val="150000"/>
              </a:lnSpc>
            </a:pPr>
            <a:r>
              <a:rPr lang="nl-BE" sz="2800" smtClean="0">
                <a:latin typeface="Arial" pitchFamily="34" charset="0"/>
                <a:ea typeface="ＭＳ Ｐゴシック" pitchFamily="34" charset="-128"/>
              </a:rPr>
              <a:t>ERS Assemblies</a:t>
            </a:r>
          </a:p>
          <a:p>
            <a:pPr>
              <a:lnSpc>
                <a:spcPct val="150000"/>
              </a:lnSpc>
            </a:pPr>
            <a:r>
              <a:rPr lang="nl-BE" sz="2800" smtClean="0">
                <a:latin typeface="Arial" pitchFamily="34" charset="0"/>
                <a:ea typeface="ＭＳ Ｐゴシック" pitchFamily="34" charset="-128"/>
              </a:rPr>
              <a:t>Evaluation: AGREE</a:t>
            </a:r>
          </a:p>
          <a:p>
            <a:pPr>
              <a:lnSpc>
                <a:spcPct val="150000"/>
              </a:lnSpc>
            </a:pPr>
            <a:r>
              <a:rPr lang="nl-BE" sz="2800" smtClean="0">
                <a:latin typeface="Arial" pitchFamily="34" charset="0"/>
                <a:ea typeface="ＭＳ Ｐゴシック" pitchFamily="34" charset="-128"/>
              </a:rPr>
              <a:t>Dissemination</a:t>
            </a:r>
          </a:p>
          <a:p>
            <a:pPr>
              <a:lnSpc>
                <a:spcPct val="150000"/>
              </a:lnSpc>
            </a:pPr>
            <a:r>
              <a:rPr lang="nl-BE" sz="2800" smtClean="0">
                <a:latin typeface="Arial" pitchFamily="34" charset="0"/>
                <a:ea typeface="ＭＳ Ｐゴシック" pitchFamily="34" charset="-128"/>
              </a:rPr>
              <a:t>Implementation</a:t>
            </a:r>
          </a:p>
          <a:p>
            <a:pPr>
              <a:lnSpc>
                <a:spcPct val="150000"/>
              </a:lnSpc>
            </a:pPr>
            <a:endParaRPr lang="nl-BE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-571500"/>
            <a:ext cx="7927975" cy="748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/>
          </p:cNvSpPr>
          <p:nvPr>
            <p:ph type="title" idx="4294967295"/>
          </p:nvPr>
        </p:nvSpPr>
        <p:spPr>
          <a:xfrm>
            <a:off x="468313" y="404813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nl-BE" altLang="en-US" sz="3200" b="1" u="sng" dirty="0" smtClean="0">
                <a:solidFill>
                  <a:schemeClr val="tx1"/>
                </a:solidFill>
              </a:rPr>
              <a:t>A </a:t>
            </a:r>
            <a:r>
              <a:rPr lang="nl-BE" altLang="en-US" sz="3200" b="1" u="sng" dirty="0" err="1" smtClean="0">
                <a:solidFill>
                  <a:schemeClr val="tx1"/>
                </a:solidFill>
              </a:rPr>
              <a:t>Guide</a:t>
            </a:r>
            <a:r>
              <a:rPr lang="nl-BE" altLang="en-US" sz="3200" b="1" u="sng" dirty="0" smtClean="0">
                <a:solidFill>
                  <a:schemeClr val="tx1"/>
                </a:solidFill>
              </a:rPr>
              <a:t> to </a:t>
            </a:r>
            <a:r>
              <a:rPr lang="nl-BE" altLang="en-US" sz="3200" b="1" u="sng" dirty="0" err="1" smtClean="0">
                <a:solidFill>
                  <a:schemeClr val="tx1"/>
                </a:solidFill>
              </a:rPr>
              <a:t>Guidelines</a:t>
            </a:r>
            <a:r>
              <a:rPr lang="nl-BE" altLang="en-US" sz="3200" b="1" u="sng" dirty="0" smtClean="0">
                <a:solidFill>
                  <a:schemeClr val="tx1"/>
                </a:solidFill>
              </a:rPr>
              <a:t> </a:t>
            </a:r>
            <a:br>
              <a:rPr lang="nl-BE" altLang="en-US" sz="3200" b="1" u="sng" dirty="0" smtClean="0">
                <a:solidFill>
                  <a:schemeClr val="tx1"/>
                </a:solidFill>
              </a:rPr>
            </a:br>
            <a:r>
              <a:rPr lang="nl-BE" altLang="en-US" sz="3200" b="1" u="sng" dirty="0" err="1" smtClean="0">
                <a:solidFill>
                  <a:schemeClr val="tx1"/>
                </a:solidFill>
              </a:rPr>
              <a:t>for</a:t>
            </a:r>
            <a:r>
              <a:rPr lang="nl-BE" altLang="en-US" sz="3200" b="1" u="sng" dirty="0" smtClean="0">
                <a:solidFill>
                  <a:schemeClr val="tx1"/>
                </a:solidFill>
              </a:rPr>
              <a:t> Professional </a:t>
            </a:r>
            <a:r>
              <a:rPr lang="nl-BE" altLang="en-US" sz="3200" b="1" u="sng" dirty="0" err="1" smtClean="0">
                <a:solidFill>
                  <a:schemeClr val="tx1"/>
                </a:solidFill>
              </a:rPr>
              <a:t>Societies</a:t>
            </a:r>
            <a:endParaRPr lang="nl-NL" altLang="en-US" sz="3200" b="1" u="sng" dirty="0" smtClean="0">
              <a:solidFill>
                <a:schemeClr val="tx1"/>
              </a:solidFill>
            </a:endParaRPr>
          </a:p>
        </p:txBody>
      </p:sp>
      <p:pic>
        <p:nvPicPr>
          <p:cNvPr id="52227" name="Picture 3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2205038"/>
            <a:ext cx="9144000" cy="2474912"/>
          </a:xfrm>
          <a:noFill/>
        </p:spPr>
      </p:pic>
      <p:sp>
        <p:nvSpPr>
          <p:cNvPr id="52228" name="Text Box 4"/>
          <p:cNvSpPr txBox="1">
            <a:spLocks noChangeArrowheads="1"/>
          </p:cNvSpPr>
          <p:nvPr/>
        </p:nvSpPr>
        <p:spPr bwMode="auto">
          <a:xfrm>
            <a:off x="231775" y="2944813"/>
            <a:ext cx="8566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defTabSz="914400" eaLnBrk="1" hangingPunct="1"/>
            <a:r>
              <a:rPr lang="nl-BE" altLang="en-US" b="1">
                <a:solidFill>
                  <a:srgbClr val="FF0000"/>
                </a:solidFill>
              </a:rPr>
              <a:t>__________________________________________________________________</a:t>
            </a:r>
            <a:endParaRPr lang="nl-NL" altLang="en-US" b="1">
              <a:solidFill>
                <a:srgbClr val="FF0000"/>
              </a:solidFill>
            </a:endParaRPr>
          </a:p>
        </p:txBody>
      </p:sp>
      <p:sp>
        <p:nvSpPr>
          <p:cNvPr id="52229" name="Text Box 5"/>
          <p:cNvSpPr txBox="1">
            <a:spLocks noChangeArrowheads="1"/>
          </p:cNvSpPr>
          <p:nvPr/>
        </p:nvSpPr>
        <p:spPr bwMode="auto">
          <a:xfrm>
            <a:off x="250825" y="3213100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defTabSz="914400" eaLnBrk="1" hangingPunct="1"/>
            <a:endParaRPr lang="nl-NL" altLang="en-US">
              <a:solidFill>
                <a:srgbClr val="000000"/>
              </a:solidFill>
            </a:endParaRPr>
          </a:p>
        </p:txBody>
      </p:sp>
      <p:sp>
        <p:nvSpPr>
          <p:cNvPr id="52230" name="Text Box 6"/>
          <p:cNvSpPr txBox="1">
            <a:spLocks noChangeArrowheads="1"/>
          </p:cNvSpPr>
          <p:nvPr/>
        </p:nvSpPr>
        <p:spPr bwMode="auto">
          <a:xfrm>
            <a:off x="323850" y="3284538"/>
            <a:ext cx="8566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defTabSz="914400" eaLnBrk="1" hangingPunct="1"/>
            <a:r>
              <a:rPr lang="nl-BE" altLang="en-US" b="1">
                <a:solidFill>
                  <a:srgbClr val="FF0000"/>
                </a:solidFill>
              </a:rPr>
              <a:t>__________________________________________________________________</a:t>
            </a:r>
            <a:endParaRPr lang="nl-NL" altLang="en-US" b="1">
              <a:solidFill>
                <a:srgbClr val="FF0000"/>
              </a:solidFill>
            </a:endParaRPr>
          </a:p>
        </p:txBody>
      </p:sp>
      <p:sp>
        <p:nvSpPr>
          <p:cNvPr id="52231" name="Text Box 7"/>
          <p:cNvSpPr txBox="1">
            <a:spLocks noChangeArrowheads="1"/>
          </p:cNvSpPr>
          <p:nvPr/>
        </p:nvSpPr>
        <p:spPr bwMode="auto">
          <a:xfrm>
            <a:off x="303213" y="3592513"/>
            <a:ext cx="1962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defTabSz="914400" eaLnBrk="1" hangingPunct="1"/>
            <a:r>
              <a:rPr lang="nl-BE" altLang="en-US" b="1">
                <a:solidFill>
                  <a:srgbClr val="FF0000"/>
                </a:solidFill>
              </a:rPr>
              <a:t>______________</a:t>
            </a:r>
            <a:endParaRPr lang="nl-NL" altLang="en-US" b="1">
              <a:solidFill>
                <a:srgbClr val="FF0000"/>
              </a:solidFill>
            </a:endParaRPr>
          </a:p>
        </p:txBody>
      </p:sp>
      <p:sp>
        <p:nvSpPr>
          <p:cNvPr id="52232" name="Text Box 8"/>
          <p:cNvSpPr txBox="1">
            <a:spLocks noChangeArrowheads="1"/>
          </p:cNvSpPr>
          <p:nvPr/>
        </p:nvSpPr>
        <p:spPr bwMode="auto">
          <a:xfrm>
            <a:off x="2843213" y="5300663"/>
            <a:ext cx="50990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defTabSz="914400" eaLnBrk="1" hangingPunct="1"/>
            <a:r>
              <a:rPr lang="nl-BE" altLang="en-US">
                <a:solidFill>
                  <a:srgbClr val="000000"/>
                </a:solidFill>
              </a:rPr>
              <a:t>ERS / ATS Workshop Report, PATS 2012.</a:t>
            </a:r>
          </a:p>
          <a:p>
            <a:pPr defTabSz="914400" eaLnBrk="1" hangingPunct="1"/>
            <a:r>
              <a:rPr lang="nl-BE" altLang="en-US">
                <a:solidFill>
                  <a:srgbClr val="000000"/>
                </a:solidFill>
              </a:rPr>
              <a:t>ERS Website: Education: e-learning: Guidelines.</a:t>
            </a:r>
            <a:endParaRPr lang="nl-NL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603250"/>
            <a:ext cx="8497887" cy="575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1" name="Text Box 3"/>
          <p:cNvSpPr txBox="1">
            <a:spLocks noChangeArrowheads="1"/>
          </p:cNvSpPr>
          <p:nvPr/>
        </p:nvSpPr>
        <p:spPr bwMode="auto">
          <a:xfrm>
            <a:off x="1166813" y="1792288"/>
            <a:ext cx="6153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defTabSz="914400" eaLnBrk="1" hangingPunct="1"/>
            <a:r>
              <a:rPr lang="nl-BE" altLang="en-US" b="1">
                <a:solidFill>
                  <a:srgbClr val="FF0000"/>
                </a:solidFill>
              </a:rPr>
              <a:t>_______________________________________________</a:t>
            </a:r>
            <a:endParaRPr lang="nl-NL" altLang="en-US" b="1">
              <a:solidFill>
                <a:srgbClr val="FF0000"/>
              </a:solidFill>
            </a:endParaRPr>
          </a:p>
        </p:txBody>
      </p:sp>
      <p:sp>
        <p:nvSpPr>
          <p:cNvPr id="53252" name="Text Box 4"/>
          <p:cNvSpPr txBox="1">
            <a:spLocks noChangeArrowheads="1"/>
          </p:cNvSpPr>
          <p:nvPr/>
        </p:nvSpPr>
        <p:spPr bwMode="auto">
          <a:xfrm>
            <a:off x="1187450" y="3429000"/>
            <a:ext cx="2470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defTabSz="914400" eaLnBrk="1" hangingPunct="1"/>
            <a:r>
              <a:rPr lang="nl-BE" altLang="en-US" b="1">
                <a:solidFill>
                  <a:srgbClr val="FF0000"/>
                </a:solidFill>
              </a:rPr>
              <a:t>__________________</a:t>
            </a:r>
            <a:endParaRPr lang="nl-NL" altLang="en-US" b="1">
              <a:solidFill>
                <a:srgbClr val="FF0000"/>
              </a:solidFill>
            </a:endParaRPr>
          </a:p>
        </p:txBody>
      </p:sp>
      <p:sp>
        <p:nvSpPr>
          <p:cNvPr id="53253" name="Text Box 5"/>
          <p:cNvSpPr txBox="1">
            <a:spLocks noChangeArrowheads="1"/>
          </p:cNvSpPr>
          <p:nvPr/>
        </p:nvSpPr>
        <p:spPr bwMode="auto">
          <a:xfrm>
            <a:off x="1187450" y="5300663"/>
            <a:ext cx="5518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defTabSz="914400" eaLnBrk="1" hangingPunct="1"/>
            <a:r>
              <a:rPr lang="nl-BE" altLang="en-US" b="1" u="sng">
                <a:solidFill>
                  <a:srgbClr val="FF0000"/>
                </a:solidFill>
              </a:rPr>
              <a:t>__________________________________________</a:t>
            </a:r>
            <a:endParaRPr lang="nl-NL" altLang="en-US" b="1" u="sng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5"/>
          <p:cNvSpPr>
            <a:spLocks noGrp="1"/>
          </p:cNvSpPr>
          <p:nvPr>
            <p:ph type="title" idx="4294967295"/>
          </p:nvPr>
        </p:nvSpPr>
        <p:spPr>
          <a:xfrm>
            <a:off x="457200" y="28575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nl-BE" altLang="en-US" b="1" u="sng" dirty="0" err="1" smtClean="0">
                <a:solidFill>
                  <a:schemeClr val="tx1"/>
                </a:solidFill>
              </a:rPr>
              <a:t>Identifying</a:t>
            </a:r>
            <a:r>
              <a:rPr lang="nl-BE" altLang="en-US" b="1" u="sng" dirty="0" smtClean="0">
                <a:solidFill>
                  <a:schemeClr val="tx1"/>
                </a:solidFill>
              </a:rPr>
              <a:t> Target </a:t>
            </a:r>
            <a:r>
              <a:rPr lang="nl-BE" altLang="en-US" b="1" u="sng" dirty="0" err="1" smtClean="0">
                <a:solidFill>
                  <a:schemeClr val="tx1"/>
                </a:solidFill>
              </a:rPr>
              <a:t>Audiences</a:t>
            </a:r>
            <a:r>
              <a:rPr lang="nl-BE" altLang="en-US" b="1" u="sng" dirty="0" smtClean="0">
                <a:solidFill>
                  <a:schemeClr val="tx1"/>
                </a:solidFill>
              </a:rPr>
              <a:t>:</a:t>
            </a:r>
            <a:br>
              <a:rPr lang="nl-BE" altLang="en-US" b="1" u="sng" dirty="0" smtClean="0">
                <a:solidFill>
                  <a:schemeClr val="tx1"/>
                </a:solidFill>
              </a:rPr>
            </a:br>
            <a:r>
              <a:rPr lang="nl-BE" altLang="en-US" b="1" u="sng" dirty="0" err="1" smtClean="0">
                <a:solidFill>
                  <a:schemeClr val="tx1"/>
                </a:solidFill>
              </a:rPr>
              <a:t>Who</a:t>
            </a:r>
            <a:r>
              <a:rPr lang="nl-BE" altLang="en-US" b="1" u="sng" dirty="0" smtClean="0">
                <a:solidFill>
                  <a:schemeClr val="tx1"/>
                </a:solidFill>
              </a:rPr>
              <a:t> are the </a:t>
            </a:r>
            <a:r>
              <a:rPr lang="nl-BE" altLang="en-US" b="1" u="sng" dirty="0" err="1" smtClean="0">
                <a:solidFill>
                  <a:schemeClr val="tx1"/>
                </a:solidFill>
              </a:rPr>
              <a:t>Guidelines</a:t>
            </a:r>
            <a:r>
              <a:rPr lang="nl-BE" altLang="en-US" b="1" u="sng" dirty="0" smtClean="0">
                <a:solidFill>
                  <a:schemeClr val="tx1"/>
                </a:solidFill>
              </a:rPr>
              <a:t> </a:t>
            </a:r>
            <a:r>
              <a:rPr lang="nl-BE" altLang="en-US" b="1" u="sng" dirty="0" err="1" smtClean="0">
                <a:solidFill>
                  <a:schemeClr val="tx1"/>
                </a:solidFill>
              </a:rPr>
              <a:t>for</a:t>
            </a:r>
            <a:r>
              <a:rPr lang="nl-BE" altLang="en-US" b="1" u="sng" dirty="0" smtClean="0">
                <a:solidFill>
                  <a:schemeClr val="tx1"/>
                </a:solidFill>
              </a:rPr>
              <a:t>?</a:t>
            </a:r>
            <a:endParaRPr lang="nl-NL" altLang="en-US" b="1" u="sng" dirty="0" smtClean="0">
              <a:solidFill>
                <a:schemeClr val="tx1"/>
              </a:solidFill>
            </a:endParaRPr>
          </a:p>
        </p:txBody>
      </p:sp>
      <p:pic>
        <p:nvPicPr>
          <p:cNvPr id="54275" name="Picture 4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0825" y="1890713"/>
            <a:ext cx="8642350" cy="3944937"/>
          </a:xfrm>
          <a:noFill/>
        </p:spPr>
      </p:pic>
      <p:sp>
        <p:nvSpPr>
          <p:cNvPr id="54276" name="Text Box 7"/>
          <p:cNvSpPr txBox="1">
            <a:spLocks noChangeArrowheads="1"/>
          </p:cNvSpPr>
          <p:nvPr/>
        </p:nvSpPr>
        <p:spPr bwMode="auto">
          <a:xfrm>
            <a:off x="7935913" y="2944813"/>
            <a:ext cx="819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defTabSz="914400" eaLnBrk="1" hangingPunct="1"/>
            <a:r>
              <a:rPr lang="nl-BE" altLang="en-US" b="1">
                <a:solidFill>
                  <a:srgbClr val="FF0000"/>
                </a:solidFill>
              </a:rPr>
              <a:t>_____</a:t>
            </a:r>
            <a:endParaRPr lang="nl-NL" altLang="en-US" b="1">
              <a:solidFill>
                <a:srgbClr val="FF0000"/>
              </a:solidFill>
            </a:endParaRPr>
          </a:p>
        </p:txBody>
      </p:sp>
      <p:sp>
        <p:nvSpPr>
          <p:cNvPr id="54277" name="Text Box 8"/>
          <p:cNvSpPr txBox="1">
            <a:spLocks noChangeArrowheads="1"/>
          </p:cNvSpPr>
          <p:nvPr/>
        </p:nvSpPr>
        <p:spPr bwMode="auto">
          <a:xfrm>
            <a:off x="447675" y="3232150"/>
            <a:ext cx="1200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defTabSz="914400" eaLnBrk="1" hangingPunct="1"/>
            <a:r>
              <a:rPr lang="nl-BE" altLang="en-US" b="1" u="sng">
                <a:solidFill>
                  <a:srgbClr val="FF0000"/>
                </a:solidFill>
              </a:rPr>
              <a:t>________</a:t>
            </a:r>
            <a:endParaRPr lang="nl-NL" altLang="en-US" b="1" u="sng">
              <a:solidFill>
                <a:srgbClr val="FF0000"/>
              </a:solidFill>
            </a:endParaRPr>
          </a:p>
        </p:txBody>
      </p:sp>
      <p:sp>
        <p:nvSpPr>
          <p:cNvPr id="54278" name="Text Box 9"/>
          <p:cNvSpPr txBox="1">
            <a:spLocks noChangeArrowheads="1"/>
          </p:cNvSpPr>
          <p:nvPr/>
        </p:nvSpPr>
        <p:spPr bwMode="auto">
          <a:xfrm>
            <a:off x="2124075" y="4868863"/>
            <a:ext cx="2216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defTabSz="914400" eaLnBrk="1" hangingPunct="1"/>
            <a:r>
              <a:rPr lang="nl-BE" altLang="en-US" b="1">
                <a:solidFill>
                  <a:srgbClr val="FF0000"/>
                </a:solidFill>
              </a:rPr>
              <a:t>________________</a:t>
            </a:r>
            <a:endParaRPr lang="nl-NL" altLang="en-US" b="1">
              <a:solidFill>
                <a:srgbClr val="FF0000"/>
              </a:solidFill>
            </a:endParaRPr>
          </a:p>
        </p:txBody>
      </p:sp>
      <p:sp>
        <p:nvSpPr>
          <p:cNvPr id="54279" name="Text Box 10"/>
          <p:cNvSpPr txBox="1">
            <a:spLocks noChangeArrowheads="1"/>
          </p:cNvSpPr>
          <p:nvPr/>
        </p:nvSpPr>
        <p:spPr bwMode="auto">
          <a:xfrm>
            <a:off x="6300788" y="5157788"/>
            <a:ext cx="2470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defTabSz="914400" eaLnBrk="1" hangingPunct="1"/>
            <a:r>
              <a:rPr lang="nl-BE" altLang="en-US" b="1" u="sng">
                <a:solidFill>
                  <a:srgbClr val="FF0000"/>
                </a:solidFill>
              </a:rPr>
              <a:t>__________________</a:t>
            </a:r>
            <a:endParaRPr lang="nl-NL" altLang="en-US" b="1" u="sng">
              <a:solidFill>
                <a:srgbClr val="FF0000"/>
              </a:solidFill>
            </a:endParaRPr>
          </a:p>
        </p:txBody>
      </p:sp>
      <p:sp>
        <p:nvSpPr>
          <p:cNvPr id="54280" name="Text Box 11"/>
          <p:cNvSpPr txBox="1">
            <a:spLocks noChangeArrowheads="1"/>
          </p:cNvSpPr>
          <p:nvPr/>
        </p:nvSpPr>
        <p:spPr bwMode="auto">
          <a:xfrm>
            <a:off x="519113" y="5465763"/>
            <a:ext cx="6407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defTabSz="914400" eaLnBrk="1" hangingPunct="1"/>
            <a:r>
              <a:rPr lang="nl-BE" altLang="en-US" b="1">
                <a:solidFill>
                  <a:srgbClr val="FF0000"/>
                </a:solidFill>
              </a:rPr>
              <a:t>_________________________________________________</a:t>
            </a:r>
            <a:endParaRPr lang="nl-NL" altLang="en-US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nl-BE" altLang="en-US" sz="3200" b="1" u="sng" dirty="0" err="1" smtClean="0">
                <a:solidFill>
                  <a:schemeClr val="tx1"/>
                </a:solidFill>
              </a:rPr>
              <a:t>Identifying</a:t>
            </a:r>
            <a:r>
              <a:rPr lang="nl-BE" altLang="en-US" sz="3200" b="1" u="sng" dirty="0" smtClean="0">
                <a:solidFill>
                  <a:schemeClr val="tx1"/>
                </a:solidFill>
              </a:rPr>
              <a:t> Target </a:t>
            </a:r>
            <a:r>
              <a:rPr lang="nl-BE" altLang="en-US" sz="3200" b="1" u="sng" dirty="0" err="1" smtClean="0">
                <a:solidFill>
                  <a:schemeClr val="tx1"/>
                </a:solidFill>
              </a:rPr>
              <a:t>Audiences</a:t>
            </a:r>
            <a:r>
              <a:rPr lang="nl-BE" altLang="en-US" sz="3200" b="1" u="sng" dirty="0" smtClean="0">
                <a:solidFill>
                  <a:schemeClr val="tx1"/>
                </a:solidFill>
              </a:rPr>
              <a:t>:</a:t>
            </a:r>
            <a:br>
              <a:rPr lang="nl-BE" altLang="en-US" sz="3200" b="1" u="sng" dirty="0" smtClean="0">
                <a:solidFill>
                  <a:schemeClr val="tx1"/>
                </a:solidFill>
              </a:rPr>
            </a:br>
            <a:r>
              <a:rPr lang="nl-BE" altLang="en-US" sz="3200" b="1" u="sng" dirty="0" err="1" smtClean="0">
                <a:solidFill>
                  <a:schemeClr val="tx1"/>
                </a:solidFill>
              </a:rPr>
              <a:t>Who</a:t>
            </a:r>
            <a:r>
              <a:rPr lang="nl-BE" altLang="en-US" sz="3200" b="1" u="sng" dirty="0" smtClean="0">
                <a:solidFill>
                  <a:schemeClr val="tx1"/>
                </a:solidFill>
              </a:rPr>
              <a:t> are the </a:t>
            </a:r>
            <a:r>
              <a:rPr lang="nl-BE" altLang="en-US" sz="3200" b="1" u="sng" dirty="0" err="1" smtClean="0">
                <a:solidFill>
                  <a:schemeClr val="tx1"/>
                </a:solidFill>
              </a:rPr>
              <a:t>Guidelines</a:t>
            </a:r>
            <a:r>
              <a:rPr lang="nl-BE" altLang="en-US" sz="3200" b="1" u="sng" dirty="0" smtClean="0">
                <a:solidFill>
                  <a:schemeClr val="tx1"/>
                </a:solidFill>
              </a:rPr>
              <a:t> </a:t>
            </a:r>
            <a:r>
              <a:rPr lang="nl-BE" altLang="en-US" sz="3200" b="1" u="sng" dirty="0" err="1" smtClean="0">
                <a:solidFill>
                  <a:schemeClr val="tx1"/>
                </a:solidFill>
              </a:rPr>
              <a:t>for</a:t>
            </a:r>
            <a:r>
              <a:rPr lang="nl-BE" altLang="en-US" sz="3200" b="1" u="sng" dirty="0" smtClean="0">
                <a:solidFill>
                  <a:schemeClr val="tx1"/>
                </a:solidFill>
              </a:rPr>
              <a:t>?</a:t>
            </a:r>
            <a:endParaRPr lang="nl-NL" altLang="en-US" sz="3200" b="1" u="sng" dirty="0" smtClean="0">
              <a:solidFill>
                <a:schemeClr val="tx1"/>
              </a:solidFill>
            </a:endParaRPr>
          </a:p>
        </p:txBody>
      </p:sp>
      <p:sp>
        <p:nvSpPr>
          <p:cNvPr id="55299" name="Rectangle 3"/>
          <p:cNvSpPr>
            <a:spLocks noGrp="1"/>
          </p:cNvSpPr>
          <p:nvPr>
            <p:ph type="body" idx="4294967295"/>
          </p:nvPr>
        </p:nvSpPr>
        <p:spPr>
          <a:xfrm>
            <a:off x="457200" y="1928813"/>
            <a:ext cx="8229600" cy="4525962"/>
          </a:xfrm>
        </p:spPr>
        <p:txBody>
          <a:bodyPr/>
          <a:lstStyle/>
          <a:p>
            <a:pPr eaLnBrk="1" hangingPunct="1"/>
            <a:r>
              <a:rPr lang="nl-BE" altLang="en-US" sz="2800" smtClean="0">
                <a:latin typeface="Arial" pitchFamily="34" charset="0"/>
                <a:ea typeface="ＭＳ Ｐゴシック" pitchFamily="34" charset="-128"/>
              </a:rPr>
              <a:t>By including the target audience in the guideline panel, the guidelines have a better chance of being implemented in the practices they are targeting.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nl-BE" altLang="en-US" sz="3200" b="1" u="sng" dirty="0" err="1" smtClean="0">
                <a:solidFill>
                  <a:schemeClr val="tx1"/>
                </a:solidFill>
              </a:rPr>
              <a:t>Priority</a:t>
            </a:r>
            <a:r>
              <a:rPr lang="nl-BE" altLang="en-US" sz="3200" b="1" u="sng" dirty="0" smtClean="0">
                <a:solidFill>
                  <a:schemeClr val="tx1"/>
                </a:solidFill>
              </a:rPr>
              <a:t> Setting in </a:t>
            </a:r>
            <a:r>
              <a:rPr lang="nl-BE" altLang="en-US" sz="3200" b="1" u="sng" dirty="0" err="1" smtClean="0">
                <a:solidFill>
                  <a:schemeClr val="tx1"/>
                </a:solidFill>
              </a:rPr>
              <a:t>Guideline</a:t>
            </a:r>
            <a:r>
              <a:rPr lang="nl-BE" altLang="en-US" sz="3200" b="1" u="sng" dirty="0" smtClean="0">
                <a:solidFill>
                  <a:schemeClr val="tx1"/>
                </a:solidFill>
              </a:rPr>
              <a:t> </a:t>
            </a:r>
            <a:r>
              <a:rPr lang="nl-BE" altLang="en-US" sz="3200" b="1" u="sng" dirty="0" err="1" smtClean="0">
                <a:solidFill>
                  <a:schemeClr val="tx1"/>
                </a:solidFill>
              </a:rPr>
              <a:t>Development</a:t>
            </a:r>
            <a:endParaRPr lang="nl-NL" altLang="en-US" sz="3200" b="1" u="sng" dirty="0" smtClean="0">
              <a:solidFill>
                <a:schemeClr val="tx1"/>
              </a:solidFill>
            </a:endParaRPr>
          </a:p>
        </p:txBody>
      </p:sp>
      <p:sp>
        <p:nvSpPr>
          <p:cNvPr id="56323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nl-BE" altLang="en-US" sz="2800" smtClean="0">
                <a:latin typeface="Arial" pitchFamily="34" charset="0"/>
                <a:ea typeface="ＭＳ Ｐゴシック" pitchFamily="34" charset="-128"/>
              </a:rPr>
              <a:t>Priority setting ensures that resources and attention are devoted to those areas in which clinical recommendations will provide the greatest benefit to patients, clinicians and policy makers.</a:t>
            </a:r>
            <a:endParaRPr lang="nl-NL" altLang="en-US" sz="2800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765175"/>
            <a:ext cx="7535862" cy="5268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0"/>
            <a:ext cx="68262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Ondertitel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BE" smtClean="0">
                <a:latin typeface="Arial" pitchFamily="34" charset="0"/>
                <a:ea typeface="ＭＳ Ｐゴシック" pitchFamily="34" charset="-128"/>
              </a:rPr>
              <a:t>I have the following conflict of interest:</a:t>
            </a:r>
          </a:p>
          <a:p>
            <a:r>
              <a:rPr lang="nl-BE" smtClean="0">
                <a:latin typeface="Arial" pitchFamily="34" charset="0"/>
                <a:ea typeface="ＭＳ Ｐゴシック" pitchFamily="34" charset="-128"/>
              </a:rPr>
              <a:t>ERS Guidelines Director</a:t>
            </a: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457200" y="768350"/>
            <a:ext cx="8229600" cy="984250"/>
          </a:xfrm>
        </p:spPr>
        <p:txBody>
          <a:bodyPr/>
          <a:lstStyle/>
          <a:p>
            <a:pPr>
              <a:defRPr/>
            </a:pPr>
            <a:r>
              <a:rPr lang="nl-BE" dirty="0" smtClean="0"/>
              <a:t>Conflict of Interest </a:t>
            </a:r>
            <a:r>
              <a:rPr lang="nl-BE" dirty="0" err="1" smtClean="0"/>
              <a:t>Slide</a:t>
            </a:r>
            <a:endParaRPr lang="nl-BE" dirty="0"/>
          </a:p>
        </p:txBody>
      </p:sp>
      <p:sp>
        <p:nvSpPr>
          <p:cNvPr id="31748" name="Tijdelijke aanduiding voor tekst 5"/>
          <p:cNvSpPr>
            <a:spLocks noGrp="1"/>
          </p:cNvSpPr>
          <p:nvPr>
            <p:ph type="body" sz="half" idx="2"/>
          </p:nvPr>
        </p:nvSpPr>
        <p:spPr>
          <a:xfrm>
            <a:off x="457200" y="3048000"/>
            <a:ext cx="8253413" cy="2362200"/>
          </a:xfrm>
        </p:spPr>
        <p:txBody>
          <a:bodyPr/>
          <a:lstStyle/>
          <a:p>
            <a:endParaRPr lang="nl-BE" smtClean="0">
              <a:latin typeface="Times" pitchFamily="18" charset="0"/>
              <a:ea typeface="ＭＳ Ｐゴシック" pitchFamily="34" charset="-128"/>
              <a:cs typeface="Times" pitchFamily="18" charset="0"/>
            </a:endParaRPr>
          </a:p>
        </p:txBody>
      </p:sp>
      <p:sp>
        <p:nvSpPr>
          <p:cNvPr id="31749" name="Tijdelijke aanduiding voor tekst 6"/>
          <p:cNvSpPr>
            <a:spLocks noGrp="1"/>
          </p:cNvSpPr>
          <p:nvPr>
            <p:ph type="body" sz="half" idx="10"/>
          </p:nvPr>
        </p:nvSpPr>
        <p:spPr/>
        <p:txBody>
          <a:bodyPr/>
          <a:lstStyle/>
          <a:p>
            <a:endParaRPr lang="nl-BE" smtClean="0">
              <a:latin typeface="Times" pitchFamily="18" charset="0"/>
              <a:ea typeface="ＭＳ Ｐゴシック" pitchFamily="34" charset="-128"/>
              <a:cs typeface="Times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69875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nl-BE" altLang="en-US" sz="3200" b="1" u="sng" dirty="0" err="1" smtClean="0">
                <a:solidFill>
                  <a:schemeClr val="tx1"/>
                </a:solidFill>
              </a:rPr>
              <a:t>Development</a:t>
            </a:r>
            <a:r>
              <a:rPr lang="nl-BE" altLang="en-US" sz="3200" b="1" u="sng" dirty="0" smtClean="0">
                <a:solidFill>
                  <a:schemeClr val="tx1"/>
                </a:solidFill>
              </a:rPr>
              <a:t> of </a:t>
            </a:r>
            <a:r>
              <a:rPr lang="nl-BE" altLang="en-US" sz="3200" b="1" u="sng" dirty="0" err="1" smtClean="0">
                <a:solidFill>
                  <a:schemeClr val="tx1"/>
                </a:solidFill>
              </a:rPr>
              <a:t>guidelines</a:t>
            </a:r>
            <a:endParaRPr lang="nl-BE" altLang="en-US" sz="3200" b="1" u="sng" dirty="0" smtClean="0">
              <a:solidFill>
                <a:schemeClr val="tx1"/>
              </a:solidFill>
            </a:endParaRPr>
          </a:p>
        </p:txBody>
      </p:sp>
      <p:pic>
        <p:nvPicPr>
          <p:cNvPr id="59395" name="Picture 3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76375" y="1916113"/>
            <a:ext cx="5759450" cy="3478212"/>
          </a:xfrm>
          <a:noFill/>
        </p:spPr>
      </p:pic>
      <p:sp>
        <p:nvSpPr>
          <p:cNvPr id="59396" name="Text Box 4"/>
          <p:cNvSpPr txBox="1">
            <a:spLocks noChangeArrowheads="1"/>
          </p:cNvSpPr>
          <p:nvPr/>
        </p:nvSpPr>
        <p:spPr bwMode="auto">
          <a:xfrm>
            <a:off x="107950" y="1412875"/>
            <a:ext cx="1865313" cy="3608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defTabSz="914400" eaLnBrk="1" hangingPunct="1"/>
            <a:r>
              <a:rPr lang="nl-BE" altLang="en-US" sz="2000" b="1" u="sng">
                <a:solidFill>
                  <a:srgbClr val="000000"/>
                </a:solidFill>
              </a:rPr>
              <a:t>Interventional</a:t>
            </a:r>
          </a:p>
          <a:p>
            <a:pPr defTabSz="914400" eaLnBrk="1" hangingPunct="1"/>
            <a:r>
              <a:rPr lang="nl-BE" altLang="en-US" sz="2000" b="1" u="sng">
                <a:solidFill>
                  <a:srgbClr val="000000"/>
                </a:solidFill>
              </a:rPr>
              <a:t>studies</a:t>
            </a:r>
          </a:p>
          <a:p>
            <a:pPr defTabSz="914400" eaLnBrk="1" hangingPunct="1"/>
            <a:r>
              <a:rPr lang="nl-BE" altLang="en-US" sz="2000" b="1" u="sng">
                <a:solidFill>
                  <a:srgbClr val="000000"/>
                </a:solidFill>
              </a:rPr>
              <a:t>(cRCT):</a:t>
            </a:r>
          </a:p>
          <a:p>
            <a:pPr defTabSz="914400" eaLnBrk="1" hangingPunct="1"/>
            <a:endParaRPr lang="nl-BE" altLang="en-US" sz="2000" b="1" u="sng">
              <a:solidFill>
                <a:srgbClr val="000000"/>
              </a:solidFill>
            </a:endParaRPr>
          </a:p>
          <a:p>
            <a:pPr defTabSz="914400" eaLnBrk="1" hangingPunct="1"/>
            <a:endParaRPr lang="nl-BE" altLang="en-US">
              <a:solidFill>
                <a:srgbClr val="000000"/>
              </a:solidFill>
            </a:endParaRPr>
          </a:p>
          <a:p>
            <a:pPr defTabSz="914400" eaLnBrk="1" hangingPunct="1">
              <a:lnSpc>
                <a:spcPct val="120000"/>
              </a:lnSpc>
            </a:pPr>
            <a:r>
              <a:rPr lang="nl-BE" altLang="en-US" sz="2400" b="1">
                <a:solidFill>
                  <a:srgbClr val="000000"/>
                </a:solidFill>
              </a:rPr>
              <a:t>Efficacy</a:t>
            </a:r>
          </a:p>
          <a:p>
            <a:pPr defTabSz="914400" eaLnBrk="1" hangingPunct="1">
              <a:lnSpc>
                <a:spcPct val="120000"/>
              </a:lnSpc>
            </a:pPr>
            <a:endParaRPr lang="nl-BE" altLang="en-US" sz="2400">
              <a:solidFill>
                <a:srgbClr val="000000"/>
              </a:solidFill>
            </a:endParaRPr>
          </a:p>
          <a:p>
            <a:pPr defTabSz="914400" eaLnBrk="1" hangingPunct="1">
              <a:lnSpc>
                <a:spcPct val="120000"/>
              </a:lnSpc>
            </a:pPr>
            <a:r>
              <a:rPr lang="nl-BE" altLang="en-US">
                <a:solidFill>
                  <a:srgbClr val="000000"/>
                </a:solidFill>
              </a:rPr>
              <a:t>Safety</a:t>
            </a:r>
          </a:p>
          <a:p>
            <a:pPr defTabSz="914400" eaLnBrk="1" hangingPunct="1">
              <a:lnSpc>
                <a:spcPct val="95000"/>
              </a:lnSpc>
            </a:pPr>
            <a:endParaRPr lang="nl-BE" altLang="en-US">
              <a:solidFill>
                <a:srgbClr val="000000"/>
              </a:solidFill>
            </a:endParaRPr>
          </a:p>
          <a:p>
            <a:pPr defTabSz="914400" eaLnBrk="1" hangingPunct="1">
              <a:lnSpc>
                <a:spcPct val="95000"/>
              </a:lnSpc>
            </a:pPr>
            <a:r>
              <a:rPr lang="nl-BE" altLang="en-US">
                <a:solidFill>
                  <a:srgbClr val="000000"/>
                </a:solidFill>
                <a:latin typeface="Times New Roman" pitchFamily="18" charset="0"/>
              </a:rPr>
              <a:t>Effectiveness</a:t>
            </a:r>
          </a:p>
          <a:p>
            <a:pPr defTabSz="914400" eaLnBrk="1" hangingPunct="1">
              <a:lnSpc>
                <a:spcPct val="95000"/>
              </a:lnSpc>
            </a:pPr>
            <a:endParaRPr lang="nl-BE" altLang="en-US">
              <a:solidFill>
                <a:srgbClr val="000000"/>
              </a:solidFill>
            </a:endParaRPr>
          </a:p>
        </p:txBody>
      </p:sp>
      <p:sp>
        <p:nvSpPr>
          <p:cNvPr id="59397" name="Text Box 5"/>
          <p:cNvSpPr txBox="1">
            <a:spLocks noChangeArrowheads="1"/>
          </p:cNvSpPr>
          <p:nvPr/>
        </p:nvSpPr>
        <p:spPr bwMode="auto">
          <a:xfrm>
            <a:off x="7019925" y="1479550"/>
            <a:ext cx="2124075" cy="368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defTabSz="914400" eaLnBrk="1" hangingPunct="1"/>
            <a:r>
              <a:rPr lang="nl-BE" altLang="en-US" sz="2000" b="1" u="sng">
                <a:solidFill>
                  <a:srgbClr val="000000"/>
                </a:solidFill>
              </a:rPr>
              <a:t>Observational</a:t>
            </a:r>
          </a:p>
          <a:p>
            <a:pPr algn="r" defTabSz="914400" eaLnBrk="1" hangingPunct="1"/>
            <a:r>
              <a:rPr lang="nl-BE" altLang="en-US" sz="2000" b="1" u="sng">
                <a:solidFill>
                  <a:srgbClr val="000000"/>
                </a:solidFill>
              </a:rPr>
              <a:t>studies</a:t>
            </a:r>
          </a:p>
          <a:p>
            <a:pPr algn="r" defTabSz="914400" eaLnBrk="1" hangingPunct="1"/>
            <a:r>
              <a:rPr lang="nl-BE" altLang="en-US" sz="2000" u="sng">
                <a:solidFill>
                  <a:srgbClr val="000000"/>
                </a:solidFill>
              </a:rPr>
              <a:t>(pharmaco-</a:t>
            </a:r>
          </a:p>
          <a:p>
            <a:pPr algn="r" defTabSz="914400" eaLnBrk="1" hangingPunct="1"/>
            <a:r>
              <a:rPr lang="nl-BE" altLang="en-US" sz="2000" u="sng">
                <a:solidFill>
                  <a:srgbClr val="000000"/>
                </a:solidFill>
              </a:rPr>
              <a:t>epidemiology):</a:t>
            </a:r>
          </a:p>
          <a:p>
            <a:pPr algn="r" defTabSz="914400" eaLnBrk="1" hangingPunct="1"/>
            <a:endParaRPr lang="nl-BE" altLang="en-US" sz="2000" u="sng">
              <a:solidFill>
                <a:srgbClr val="FFFF00"/>
              </a:solidFill>
            </a:endParaRPr>
          </a:p>
          <a:p>
            <a:pPr algn="r" defTabSz="914400" eaLnBrk="1" hangingPunct="1"/>
            <a:r>
              <a:rPr lang="nl-BE" altLang="en-US" sz="2400" b="1">
                <a:solidFill>
                  <a:srgbClr val="000000"/>
                </a:solidFill>
              </a:rPr>
              <a:t>Safety</a:t>
            </a:r>
          </a:p>
          <a:p>
            <a:pPr algn="r" defTabSz="914400" eaLnBrk="1" hangingPunct="1"/>
            <a:endParaRPr lang="nl-BE" altLang="en-US" sz="2400" b="1">
              <a:solidFill>
                <a:srgbClr val="000000"/>
              </a:solidFill>
            </a:endParaRPr>
          </a:p>
          <a:p>
            <a:pPr algn="r" defTabSz="914400" eaLnBrk="1" hangingPunct="1"/>
            <a:r>
              <a:rPr lang="nl-BE" altLang="en-US" sz="1600" b="1">
                <a:solidFill>
                  <a:srgbClr val="000000"/>
                </a:solidFill>
              </a:rPr>
              <a:t>Cost-effectiveness</a:t>
            </a:r>
          </a:p>
          <a:p>
            <a:pPr algn="r" defTabSz="914400" eaLnBrk="1" hangingPunct="1"/>
            <a:endParaRPr lang="nl-BE" altLang="en-US" sz="1600" b="1">
              <a:solidFill>
                <a:srgbClr val="000000"/>
              </a:solidFill>
            </a:endParaRPr>
          </a:p>
          <a:p>
            <a:pPr algn="r" defTabSz="914400" eaLnBrk="1" hangingPunct="1"/>
            <a:endParaRPr lang="nl-BE" altLang="en-US" sz="1600" b="1">
              <a:solidFill>
                <a:srgbClr val="000000"/>
              </a:solidFill>
            </a:endParaRPr>
          </a:p>
          <a:p>
            <a:pPr algn="r" defTabSz="914400" eaLnBrk="1" hangingPunct="1"/>
            <a:r>
              <a:rPr lang="nl-BE" altLang="en-US" sz="2000" b="1">
                <a:solidFill>
                  <a:srgbClr val="000000"/>
                </a:solidFill>
              </a:rPr>
              <a:t>Effectiveness</a:t>
            </a:r>
          </a:p>
          <a:p>
            <a:pPr algn="r" defTabSz="914400" eaLnBrk="1" hangingPunct="1"/>
            <a:endParaRPr lang="nl-BE" altLang="en-US" sz="2000" b="1">
              <a:solidFill>
                <a:srgbClr val="000000"/>
              </a:solidFill>
            </a:endParaRPr>
          </a:p>
        </p:txBody>
      </p:sp>
      <p:pic>
        <p:nvPicPr>
          <p:cNvPr id="59398" name="Picture 6" descr="uz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3950" y="6132513"/>
            <a:ext cx="619125" cy="40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26" r="14064" b="62885"/>
          <a:stretch>
            <a:fillRect/>
          </a:stretch>
        </p:blipFill>
        <p:spPr bwMode="auto">
          <a:xfrm>
            <a:off x="611188" y="1052513"/>
            <a:ext cx="2498725" cy="10112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4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26" r="14064" b="62885"/>
          <a:stretch>
            <a:fillRect/>
          </a:stretch>
        </p:blipFill>
        <p:spPr bwMode="auto">
          <a:xfrm>
            <a:off x="3673475" y="1046163"/>
            <a:ext cx="2498725" cy="10112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532" name="Text Box 5"/>
          <p:cNvSpPr txBox="1">
            <a:spLocks noChangeArrowheads="1"/>
          </p:cNvSpPr>
          <p:nvPr/>
        </p:nvSpPr>
        <p:spPr bwMode="auto">
          <a:xfrm>
            <a:off x="6372225" y="908050"/>
            <a:ext cx="2771775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sv-SE" sz="2800" b="1">
                <a:solidFill>
                  <a:schemeClr val="tx2"/>
                </a:solidFill>
              </a:rPr>
              <a:t>Traditional clinical studies (cRCT)</a:t>
            </a:r>
            <a:endParaRPr lang="en-GB" sz="2400" b="1">
              <a:solidFill>
                <a:schemeClr val="tx2"/>
              </a:solidFill>
            </a:endParaRPr>
          </a:p>
        </p:txBody>
      </p:sp>
      <p:pic>
        <p:nvPicPr>
          <p:cNvPr id="60421" name="Picture 6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26" t="36407" r="11252" b="13239"/>
          <a:stretch>
            <a:fillRect/>
          </a:stretch>
        </p:blipFill>
        <p:spPr bwMode="auto">
          <a:xfrm>
            <a:off x="755650" y="3500438"/>
            <a:ext cx="5318125" cy="225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4" name="Text Box 7"/>
          <p:cNvSpPr txBox="1">
            <a:spLocks noChangeArrowheads="1"/>
          </p:cNvSpPr>
          <p:nvPr/>
        </p:nvSpPr>
        <p:spPr bwMode="auto">
          <a:xfrm>
            <a:off x="6588125" y="4868863"/>
            <a:ext cx="2057400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>
              <a:lnSpc>
                <a:spcPct val="40000"/>
              </a:lnSpc>
              <a:spcBef>
                <a:spcPct val="50000"/>
              </a:spcBef>
              <a:defRPr/>
            </a:pPr>
            <a:r>
              <a:rPr lang="sv-SE" sz="3200" b="1">
                <a:solidFill>
                  <a:schemeClr val="tx2"/>
                </a:solidFill>
              </a:rPr>
              <a:t>Real life</a:t>
            </a:r>
            <a:endParaRPr lang="en-GB" sz="3200" b="1">
              <a:solidFill>
                <a:schemeClr val="tx2"/>
              </a:solidFill>
            </a:endParaRPr>
          </a:p>
        </p:txBody>
      </p:sp>
      <p:sp>
        <p:nvSpPr>
          <p:cNvPr id="60423" name="Text Box 8"/>
          <p:cNvSpPr txBox="1">
            <a:spLocks noChangeArrowheads="1"/>
          </p:cNvSpPr>
          <p:nvPr/>
        </p:nvSpPr>
        <p:spPr bwMode="auto">
          <a:xfrm>
            <a:off x="2771775" y="2420938"/>
            <a:ext cx="54229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nl-BE">
                <a:sym typeface="Wingdings" pitchFamily="2" charset="2"/>
              </a:rPr>
              <a:t> </a:t>
            </a:r>
            <a:r>
              <a:rPr lang="nl-BE" sz="2000" i="1">
                <a:sym typeface="Wingdings" pitchFamily="2" charset="2"/>
              </a:rPr>
              <a:t>Efficacy: can it work in ideal circumstances?</a:t>
            </a:r>
            <a:endParaRPr lang="nl-BE" sz="2000" i="1"/>
          </a:p>
        </p:txBody>
      </p:sp>
      <p:sp>
        <p:nvSpPr>
          <p:cNvPr id="60424" name="Text Box 9"/>
          <p:cNvSpPr txBox="1">
            <a:spLocks noChangeArrowheads="1"/>
          </p:cNvSpPr>
          <p:nvPr/>
        </p:nvSpPr>
        <p:spPr bwMode="auto">
          <a:xfrm>
            <a:off x="2843213" y="5876925"/>
            <a:ext cx="48434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nl-BE">
                <a:sym typeface="Wingdings" pitchFamily="2" charset="2"/>
              </a:rPr>
              <a:t> </a:t>
            </a:r>
            <a:r>
              <a:rPr lang="nl-BE" sz="2000" i="1">
                <a:sym typeface="Wingdings" pitchFamily="2" charset="2"/>
              </a:rPr>
              <a:t>Effectiveness: does it work in real life? </a:t>
            </a:r>
            <a:endParaRPr lang="nl-BE" sz="2000" i="1"/>
          </a:p>
        </p:txBody>
      </p:sp>
      <p:sp>
        <p:nvSpPr>
          <p:cNvPr id="731145" name="Rectangle 9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nl-BE" b="1" u="sng" dirty="0" err="1" smtClean="0">
                <a:solidFill>
                  <a:schemeClr val="tx1"/>
                </a:solidFill>
              </a:rPr>
              <a:t>Effectiveness</a:t>
            </a:r>
            <a:r>
              <a:rPr lang="nl-BE" b="1" u="sng" dirty="0" smtClean="0">
                <a:solidFill>
                  <a:schemeClr val="tx1"/>
                </a:solidFill>
              </a:rPr>
              <a:t> </a:t>
            </a:r>
            <a:r>
              <a:rPr lang="nl-BE" b="1" i="1" u="sng" dirty="0" smtClean="0">
                <a:solidFill>
                  <a:schemeClr val="tx1"/>
                </a:solidFill>
              </a:rPr>
              <a:t>versus</a:t>
            </a:r>
            <a:r>
              <a:rPr lang="nl-BE" b="1" u="sng" dirty="0" smtClean="0">
                <a:solidFill>
                  <a:schemeClr val="tx1"/>
                </a:solidFill>
              </a:rPr>
              <a:t> </a:t>
            </a:r>
            <a:r>
              <a:rPr lang="nl-BE" b="1" u="sng" dirty="0" err="1" smtClean="0">
                <a:solidFill>
                  <a:schemeClr val="tx1"/>
                </a:solidFill>
              </a:rPr>
              <a:t>efficacy</a:t>
            </a:r>
            <a:endParaRPr lang="nl-NL" sz="3200" b="1" u="sng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8350"/>
            <a:ext cx="8229600" cy="982663"/>
          </a:xfrm>
        </p:spPr>
        <p:txBody>
          <a:bodyPr/>
          <a:lstStyle/>
          <a:p>
            <a:pPr eaLnBrk="1" hangingPunct="1">
              <a:defRPr/>
            </a:pPr>
            <a:endParaRPr lang="nl-NL" smtClean="0"/>
          </a:p>
        </p:txBody>
      </p:sp>
      <p:pic>
        <p:nvPicPr>
          <p:cNvPr id="6144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26988"/>
            <a:ext cx="9144000" cy="6858000"/>
          </a:xfr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6225"/>
            <a:ext cx="8763000" cy="982663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C00000"/>
                </a:solidFill>
              </a:rPr>
              <a:t>      </a:t>
            </a:r>
            <a:r>
              <a:rPr lang="en-US" sz="2400" b="1" u="sng" dirty="0" smtClean="0">
                <a:solidFill>
                  <a:schemeClr val="tx1"/>
                </a:solidFill>
              </a:rPr>
              <a:t>Life cycle of ERS Task forces </a:t>
            </a:r>
            <a:r>
              <a:rPr lang="en-US" sz="2400" b="1" u="sng" dirty="0" smtClean="0">
                <a:solidFill>
                  <a:schemeClr val="tx1"/>
                </a:solidFill>
                <a:sym typeface="Wingdings" pitchFamily="2" charset="2"/>
              </a:rPr>
              <a:t> Documents</a:t>
            </a:r>
            <a:endParaRPr lang="en-US" b="1" u="sng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38200" y="3352800"/>
            <a:ext cx="228600" cy="228600"/>
          </a:xfrm>
          <a:prstGeom prst="rect">
            <a:avLst/>
          </a:prstGeom>
          <a:solidFill>
            <a:srgbClr val="F41D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838200" y="3962400"/>
            <a:ext cx="228600" cy="228600"/>
          </a:xfrm>
          <a:prstGeom prst="rect">
            <a:avLst/>
          </a:prstGeom>
          <a:solidFill>
            <a:srgbClr val="F41D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838200" y="3657600"/>
            <a:ext cx="228600" cy="228600"/>
          </a:xfrm>
          <a:prstGeom prst="rect">
            <a:avLst/>
          </a:prstGeom>
          <a:solidFill>
            <a:srgbClr val="F41D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3810000" y="3657600"/>
            <a:ext cx="228600" cy="228600"/>
          </a:xfrm>
          <a:prstGeom prst="rect">
            <a:avLst/>
          </a:prstGeom>
          <a:solidFill>
            <a:srgbClr val="F41D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3810000" y="3962400"/>
            <a:ext cx="228600" cy="228600"/>
          </a:xfrm>
          <a:prstGeom prst="rect">
            <a:avLst/>
          </a:prstGeom>
          <a:solidFill>
            <a:srgbClr val="F41D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7772400" y="3962400"/>
            <a:ext cx="228600" cy="228600"/>
          </a:xfrm>
          <a:prstGeom prst="rect">
            <a:avLst/>
          </a:prstGeom>
          <a:solidFill>
            <a:srgbClr val="F41D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7772400" y="3657600"/>
            <a:ext cx="228600" cy="228600"/>
          </a:xfrm>
          <a:prstGeom prst="rect">
            <a:avLst/>
          </a:prstGeom>
          <a:solidFill>
            <a:srgbClr val="F41D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0" name="Rectangle 99"/>
          <p:cNvSpPr/>
          <p:nvPr/>
        </p:nvSpPr>
        <p:spPr>
          <a:xfrm>
            <a:off x="1143000" y="3962400"/>
            <a:ext cx="228600" cy="2286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1143000" y="3657600"/>
            <a:ext cx="228600" cy="2286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9" name="Rectangle 128"/>
          <p:cNvSpPr/>
          <p:nvPr/>
        </p:nvSpPr>
        <p:spPr>
          <a:xfrm>
            <a:off x="5410200" y="3962400"/>
            <a:ext cx="228600" cy="2286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0" name="Rectangle 129"/>
          <p:cNvSpPr/>
          <p:nvPr/>
        </p:nvSpPr>
        <p:spPr>
          <a:xfrm>
            <a:off x="6705600" y="3657600"/>
            <a:ext cx="228600" cy="2286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2" name="Rectangle 131"/>
          <p:cNvSpPr/>
          <p:nvPr/>
        </p:nvSpPr>
        <p:spPr>
          <a:xfrm>
            <a:off x="6705600" y="3352800"/>
            <a:ext cx="228600" cy="2286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3" name="Rectangle 132"/>
          <p:cNvSpPr/>
          <p:nvPr/>
        </p:nvSpPr>
        <p:spPr>
          <a:xfrm>
            <a:off x="6705600" y="3962400"/>
            <a:ext cx="228600" cy="2286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5" name="Rectangle 134"/>
          <p:cNvSpPr/>
          <p:nvPr/>
        </p:nvSpPr>
        <p:spPr>
          <a:xfrm>
            <a:off x="7467600" y="3962400"/>
            <a:ext cx="228600" cy="2286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aphicFrame>
        <p:nvGraphicFramePr>
          <p:cNvPr id="142" name="Table 141"/>
          <p:cNvGraphicFramePr>
            <a:graphicFrameLocks noGrp="1"/>
          </p:cNvGraphicFramePr>
          <p:nvPr/>
        </p:nvGraphicFramePr>
        <p:xfrm>
          <a:off x="152400" y="4267200"/>
          <a:ext cx="8562976" cy="7016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393"/>
                <a:gridCol w="914397"/>
                <a:gridCol w="1600195"/>
                <a:gridCol w="1600195"/>
                <a:gridCol w="914397"/>
                <a:gridCol w="1476399"/>
              </a:tblGrid>
              <a:tr h="701675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Development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T="45761" marB="4576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Peer </a:t>
                      </a:r>
                    </a:p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Review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T="45761" marB="4576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Revisions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T="45761" marB="4576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231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Leadership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T="45761" marB="4576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In press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T="45761" marB="4576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Published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T="45761" marB="4576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7" name="Rectangle 4"/>
          <p:cNvSpPr/>
          <p:nvPr/>
        </p:nvSpPr>
        <p:spPr>
          <a:xfrm>
            <a:off x="723900" y="5357813"/>
            <a:ext cx="228600" cy="228600"/>
          </a:xfrm>
          <a:prstGeom prst="rect">
            <a:avLst/>
          </a:prstGeom>
          <a:solidFill>
            <a:srgbClr val="F41D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2498" name="Tekstvak 48"/>
          <p:cNvSpPr txBox="1">
            <a:spLocks noChangeArrowheads="1"/>
          </p:cNvSpPr>
          <p:nvPr/>
        </p:nvSpPr>
        <p:spPr bwMode="auto">
          <a:xfrm>
            <a:off x="1066800" y="5243513"/>
            <a:ext cx="16478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nl-BE" sz="2000"/>
              <a:t>Guidelines</a:t>
            </a:r>
          </a:p>
        </p:txBody>
      </p:sp>
      <p:sp>
        <p:nvSpPr>
          <p:cNvPr id="50" name="Rectangle 101"/>
          <p:cNvSpPr/>
          <p:nvPr/>
        </p:nvSpPr>
        <p:spPr>
          <a:xfrm>
            <a:off x="723900" y="5786438"/>
            <a:ext cx="228600" cy="2286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2500" name="Tekstvak 50"/>
          <p:cNvSpPr txBox="1">
            <a:spLocks noChangeArrowheads="1"/>
          </p:cNvSpPr>
          <p:nvPr/>
        </p:nvSpPr>
        <p:spPr bwMode="auto">
          <a:xfrm>
            <a:off x="1066800" y="5786438"/>
            <a:ext cx="14795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nl-BE" sz="2000"/>
              <a:t>Statements</a:t>
            </a:r>
          </a:p>
        </p:txBody>
      </p:sp>
      <p:sp>
        <p:nvSpPr>
          <p:cNvPr id="52" name="Rectangle 101"/>
          <p:cNvSpPr/>
          <p:nvPr/>
        </p:nvSpPr>
        <p:spPr>
          <a:xfrm>
            <a:off x="2600325" y="3924300"/>
            <a:ext cx="228600" cy="2286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2502" name="Tekstvak 52"/>
          <p:cNvSpPr txBox="1">
            <a:spLocks noChangeArrowheads="1"/>
          </p:cNvSpPr>
          <p:nvPr/>
        </p:nvSpPr>
        <p:spPr bwMode="auto">
          <a:xfrm>
            <a:off x="723900" y="1500188"/>
            <a:ext cx="8161338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nl-BE" altLang="en-US" sz="2400"/>
              <a:t>* Deadlines for ERS TF applications: 15 May and 15 Dec</a:t>
            </a:r>
          </a:p>
          <a:p>
            <a:pPr eaLnBrk="1" hangingPunct="1"/>
            <a:endParaRPr lang="nl-BE" altLang="en-US" sz="2400"/>
          </a:p>
          <a:p>
            <a:pPr eaLnBrk="1" hangingPunct="1"/>
            <a:r>
              <a:rPr lang="nl-BE" altLang="en-US" sz="2400"/>
              <a:t>* Output of an ERS Task Force: ONE Document (ERJ</a:t>
            </a:r>
            <a:r>
              <a:rPr lang="nl-BE" altLang="en-US" sz="2000"/>
              <a:t>)</a:t>
            </a:r>
          </a:p>
          <a:p>
            <a:pPr eaLnBrk="1" hangingPunct="1"/>
            <a:endParaRPr lang="nl-B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/>
          </p:cNvSpPr>
          <p:nvPr>
            <p:ph type="title" idx="4294967295"/>
          </p:nvPr>
        </p:nvSpPr>
        <p:spPr>
          <a:xfrm>
            <a:off x="468313" y="0"/>
            <a:ext cx="8229600" cy="1357313"/>
          </a:xfrm>
        </p:spPr>
        <p:txBody>
          <a:bodyPr/>
          <a:lstStyle/>
          <a:p>
            <a:pPr eaLnBrk="1" hangingPunct="1">
              <a:defRPr/>
            </a:pPr>
            <a:r>
              <a:rPr lang="nl-BE" altLang="en-US" b="1" u="sng" dirty="0" err="1" smtClean="0">
                <a:solidFill>
                  <a:schemeClr val="tx1"/>
                </a:solidFill>
              </a:rPr>
              <a:t>UpdatING</a:t>
            </a:r>
            <a:r>
              <a:rPr lang="nl-BE" altLang="en-US" b="1" u="sng" dirty="0" smtClean="0">
                <a:solidFill>
                  <a:schemeClr val="tx1"/>
                </a:solidFill>
              </a:rPr>
              <a:t> </a:t>
            </a:r>
            <a:r>
              <a:rPr lang="nl-BE" altLang="en-US" b="1" u="sng" dirty="0" err="1" smtClean="0">
                <a:solidFill>
                  <a:schemeClr val="tx1"/>
                </a:solidFill>
              </a:rPr>
              <a:t>Guidelines</a:t>
            </a:r>
            <a:endParaRPr lang="nl-NL" altLang="en-US" b="1" u="sng" dirty="0" smtClean="0">
              <a:solidFill>
                <a:schemeClr val="tx1"/>
              </a:solidFill>
            </a:endParaRPr>
          </a:p>
        </p:txBody>
      </p:sp>
      <p:sp>
        <p:nvSpPr>
          <p:cNvPr id="63491" name="Rectangle 3"/>
          <p:cNvSpPr>
            <a:spLocks noGrp="1"/>
          </p:cNvSpPr>
          <p:nvPr>
            <p:ph type="body" idx="4294967295"/>
          </p:nvPr>
        </p:nvSpPr>
        <p:spPr>
          <a:xfrm>
            <a:off x="468313" y="1052513"/>
            <a:ext cx="8229600" cy="452596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nl-BE" altLang="en-US" sz="2800" smtClean="0">
              <a:latin typeface="Arial" pitchFamily="34" charset="0"/>
              <a:ea typeface="ＭＳ Ｐゴシック" pitchFamily="34" charset="-128"/>
            </a:endParaRPr>
          </a:p>
          <a:p>
            <a:pPr eaLnBrk="1" hangingPunct="1">
              <a:lnSpc>
                <a:spcPct val="150000"/>
              </a:lnSpc>
            </a:pPr>
            <a:r>
              <a:rPr lang="nl-BE" altLang="en-US" sz="2800" smtClean="0">
                <a:latin typeface="Arial" pitchFamily="34" charset="0"/>
                <a:ea typeface="ＭＳ Ｐゴシック" pitchFamily="34" charset="-128"/>
              </a:rPr>
              <a:t>Updating is key to the validity of guidelines.</a:t>
            </a:r>
          </a:p>
          <a:p>
            <a:pPr eaLnBrk="1" hangingPunct="1">
              <a:lnSpc>
                <a:spcPct val="150000"/>
              </a:lnSpc>
            </a:pPr>
            <a:r>
              <a:rPr lang="nl-BE" altLang="en-US" sz="2800" smtClean="0">
                <a:latin typeface="Arial" pitchFamily="34" charset="0"/>
                <a:ea typeface="ＭＳ Ｐゴシック" pitchFamily="34" charset="-128"/>
              </a:rPr>
              <a:t>Living documents (a web live document):  e.g. specific targeted update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2402" name="Rectangle 2"/>
          <p:cNvSpPr>
            <a:spLocks noGrp="1" noChangeArrowheads="1"/>
          </p:cNvSpPr>
          <p:nvPr>
            <p:ph type="title"/>
          </p:nvPr>
        </p:nvSpPr>
        <p:spPr>
          <a:xfrm>
            <a:off x="642938" y="0"/>
            <a:ext cx="8213725" cy="1643063"/>
          </a:xfrm>
        </p:spPr>
        <p:txBody>
          <a:bodyPr>
            <a:noAutofit/>
          </a:bodyPr>
          <a:lstStyle/>
          <a:p>
            <a:pPr eaLnBrk="1" hangingPunct="1">
              <a:lnSpc>
                <a:spcPct val="150000"/>
              </a:lnSpc>
              <a:defRPr/>
            </a:pPr>
            <a:r>
              <a:rPr lang="nl-BE" sz="2400" b="1" u="sng" dirty="0" err="1" smtClean="0">
                <a:solidFill>
                  <a:schemeClr val="tx1"/>
                </a:solidFill>
              </a:rPr>
              <a:t>Task</a:t>
            </a:r>
            <a:r>
              <a:rPr lang="nl-BE" sz="2400" b="1" u="sng" dirty="0" smtClean="0">
                <a:solidFill>
                  <a:schemeClr val="tx1"/>
                </a:solidFill>
              </a:rPr>
              <a:t> </a:t>
            </a:r>
            <a:r>
              <a:rPr lang="nl-BE" sz="2400" b="1" u="sng" dirty="0" err="1" smtClean="0">
                <a:solidFill>
                  <a:schemeClr val="tx1"/>
                </a:solidFill>
              </a:rPr>
              <a:t>Forces</a:t>
            </a:r>
            <a:r>
              <a:rPr lang="nl-BE" sz="2400" b="1" u="sng" dirty="0" smtClean="0">
                <a:solidFill>
                  <a:schemeClr val="tx1"/>
                </a:solidFill>
              </a:rPr>
              <a:t> (</a:t>
            </a:r>
            <a:r>
              <a:rPr lang="nl-BE" sz="2400" b="1" u="sng" dirty="0" err="1" smtClean="0">
                <a:solidFill>
                  <a:schemeClr val="tx1"/>
                </a:solidFill>
              </a:rPr>
              <a:t>Guidelines</a:t>
            </a:r>
            <a:r>
              <a:rPr lang="nl-BE" sz="2400" b="1" u="sng" dirty="0" smtClean="0">
                <a:solidFill>
                  <a:schemeClr val="tx1"/>
                </a:solidFill>
              </a:rPr>
              <a:t>, Statements):</a:t>
            </a:r>
            <a:br>
              <a:rPr lang="nl-BE" sz="2400" b="1" u="sng" dirty="0" smtClean="0">
                <a:solidFill>
                  <a:schemeClr val="tx1"/>
                </a:solidFill>
              </a:rPr>
            </a:br>
            <a:r>
              <a:rPr lang="nl-BE" sz="2400" b="1" u="sng" dirty="0" err="1" smtClean="0">
                <a:solidFill>
                  <a:schemeClr val="tx1"/>
                </a:solidFill>
              </a:rPr>
              <a:t>crucial</a:t>
            </a:r>
            <a:r>
              <a:rPr lang="nl-BE" sz="2400" b="1" u="sng" dirty="0" smtClean="0">
                <a:solidFill>
                  <a:schemeClr val="tx1"/>
                </a:solidFill>
              </a:rPr>
              <a:t> </a:t>
            </a:r>
            <a:r>
              <a:rPr lang="nl-BE" sz="2400" b="1" u="sng" dirty="0" err="1" smtClean="0">
                <a:solidFill>
                  <a:schemeClr val="tx1"/>
                </a:solidFill>
              </a:rPr>
              <a:t>role</a:t>
            </a:r>
            <a:r>
              <a:rPr lang="nl-BE" sz="2400" b="1" u="sng" dirty="0" smtClean="0">
                <a:solidFill>
                  <a:schemeClr val="tx1"/>
                </a:solidFill>
              </a:rPr>
              <a:t> of ERS </a:t>
            </a:r>
            <a:r>
              <a:rPr lang="nl-BE" sz="2400" b="1" u="sng" dirty="0" err="1" smtClean="0">
                <a:solidFill>
                  <a:schemeClr val="tx1"/>
                </a:solidFill>
              </a:rPr>
              <a:t>Assemblies</a:t>
            </a:r>
            <a:r>
              <a:rPr lang="nl-BE" sz="2400" b="1" u="sng" dirty="0" smtClean="0">
                <a:solidFill>
                  <a:schemeClr val="tx1"/>
                </a:solidFill>
              </a:rPr>
              <a:t>!</a:t>
            </a:r>
            <a:endParaRPr lang="nl-NL" sz="2400" b="1" u="sng" dirty="0" smtClean="0">
              <a:solidFill>
                <a:schemeClr val="tx1"/>
              </a:solidFill>
            </a:endParaRP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625" y="1643063"/>
            <a:ext cx="8229600" cy="4530725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nl-BE" sz="2400" smtClean="0">
                <a:latin typeface="Arial" pitchFamily="34" charset="0"/>
                <a:ea typeface="ＭＳ Ｐゴシック" pitchFamily="34" charset="-128"/>
              </a:rPr>
              <a:t>ERS Assembly Meetings (Assembly Heads and Secretaries)</a:t>
            </a:r>
          </a:p>
          <a:p>
            <a:pPr eaLnBrk="1" hangingPunct="1">
              <a:lnSpc>
                <a:spcPct val="150000"/>
              </a:lnSpc>
            </a:pPr>
            <a:r>
              <a:rPr lang="nl-BE" sz="2400" smtClean="0">
                <a:latin typeface="Arial" pitchFamily="34" charset="0"/>
                <a:ea typeface="ＭＳ Ｐゴシック" pitchFamily="34" charset="-128"/>
              </a:rPr>
              <a:t>ERS Group Meetings (Group Chairs and Secretaries)</a:t>
            </a:r>
          </a:p>
          <a:p>
            <a:pPr eaLnBrk="1" hangingPunct="1">
              <a:lnSpc>
                <a:spcPct val="150000"/>
              </a:lnSpc>
            </a:pPr>
            <a:r>
              <a:rPr lang="nl-BE" sz="2400" smtClean="0">
                <a:latin typeface="Arial" pitchFamily="34" charset="0"/>
                <a:ea typeface="ＭＳ Ｐゴシック" pitchFamily="34" charset="-128"/>
              </a:rPr>
              <a:t>ERS Long Range Planning Committees (LRPC)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nl-BE" sz="2400" smtClean="0">
                <a:latin typeface="Arial" pitchFamily="34" charset="0"/>
                <a:ea typeface="ＭＳ Ｐゴシック" pitchFamily="34" charset="-128"/>
                <a:sym typeface="Wingdings" pitchFamily="2" charset="2"/>
              </a:rPr>
              <a:t> </a:t>
            </a:r>
            <a:r>
              <a:rPr lang="nl-BE" sz="2400" smtClean="0">
                <a:latin typeface="Arial" pitchFamily="34" charset="0"/>
                <a:ea typeface="ＭＳ Ｐゴシック" pitchFamily="34" charset="-128"/>
              </a:rPr>
              <a:t>All: plan separate topic / time dedicated to ERS Task Forces.</a:t>
            </a:r>
            <a:endParaRPr lang="nl-NL" sz="2400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3426" name="Rectangle 2"/>
          <p:cNvSpPr>
            <a:spLocks noGrp="1" noChangeArrowheads="1"/>
          </p:cNvSpPr>
          <p:nvPr>
            <p:ph type="title"/>
          </p:nvPr>
        </p:nvSpPr>
        <p:spPr>
          <a:xfrm>
            <a:off x="714375" y="214313"/>
            <a:ext cx="8001000" cy="1143000"/>
          </a:xfrm>
        </p:spPr>
        <p:txBody>
          <a:bodyPr>
            <a:noAutofit/>
          </a:bodyPr>
          <a:lstStyle/>
          <a:p>
            <a:pPr eaLnBrk="1" hangingPunct="1">
              <a:lnSpc>
                <a:spcPct val="150000"/>
              </a:lnSpc>
              <a:defRPr/>
            </a:pPr>
            <a:r>
              <a:rPr lang="nl-BE" sz="2400" b="1" u="sng" dirty="0" err="1" smtClean="0">
                <a:solidFill>
                  <a:schemeClr val="tx1"/>
                </a:solidFill>
              </a:rPr>
              <a:t>Crucial</a:t>
            </a:r>
            <a:r>
              <a:rPr lang="nl-BE" sz="2400" b="1" u="sng" dirty="0" smtClean="0">
                <a:solidFill>
                  <a:schemeClr val="tx1"/>
                </a:solidFill>
              </a:rPr>
              <a:t> </a:t>
            </a:r>
            <a:r>
              <a:rPr lang="nl-BE" sz="2400" b="1" u="sng" dirty="0" err="1" smtClean="0">
                <a:solidFill>
                  <a:schemeClr val="tx1"/>
                </a:solidFill>
              </a:rPr>
              <a:t>role</a:t>
            </a:r>
            <a:r>
              <a:rPr lang="nl-BE" sz="2400" b="1" u="sng" dirty="0" smtClean="0">
                <a:solidFill>
                  <a:schemeClr val="tx1"/>
                </a:solidFill>
              </a:rPr>
              <a:t> of ERS </a:t>
            </a:r>
            <a:r>
              <a:rPr lang="nl-BE" sz="2400" b="1" u="sng" dirty="0" err="1" smtClean="0">
                <a:solidFill>
                  <a:schemeClr val="tx1"/>
                </a:solidFill>
              </a:rPr>
              <a:t>Assemblies</a:t>
            </a:r>
            <a:r>
              <a:rPr lang="nl-BE" sz="2400" b="1" u="sng" dirty="0" smtClean="0">
                <a:solidFill>
                  <a:schemeClr val="tx1"/>
                </a:solidFill>
              </a:rPr>
              <a:t> </a:t>
            </a:r>
            <a:br>
              <a:rPr lang="nl-BE" sz="2400" b="1" u="sng" dirty="0" smtClean="0">
                <a:solidFill>
                  <a:schemeClr val="tx1"/>
                </a:solidFill>
              </a:rPr>
            </a:br>
            <a:r>
              <a:rPr lang="nl-BE" sz="2400" b="1" u="sng" dirty="0" smtClean="0">
                <a:solidFill>
                  <a:schemeClr val="tx1"/>
                </a:solidFill>
              </a:rPr>
              <a:t>in ERS </a:t>
            </a:r>
            <a:r>
              <a:rPr lang="nl-BE" sz="2400" b="1" u="sng" dirty="0" err="1" smtClean="0">
                <a:solidFill>
                  <a:schemeClr val="tx1"/>
                </a:solidFill>
              </a:rPr>
              <a:t>Task</a:t>
            </a:r>
            <a:r>
              <a:rPr lang="nl-BE" sz="2400" b="1" u="sng" dirty="0" smtClean="0">
                <a:solidFill>
                  <a:schemeClr val="tx1"/>
                </a:solidFill>
              </a:rPr>
              <a:t> </a:t>
            </a:r>
            <a:r>
              <a:rPr lang="nl-BE" sz="2400" b="1" u="sng" dirty="0" err="1" smtClean="0">
                <a:solidFill>
                  <a:schemeClr val="tx1"/>
                </a:solidFill>
              </a:rPr>
              <a:t>Forces</a:t>
            </a:r>
            <a:r>
              <a:rPr lang="nl-BE" sz="2400" b="1" u="sng" dirty="0" smtClean="0">
                <a:solidFill>
                  <a:schemeClr val="tx1"/>
                </a:solidFill>
              </a:rPr>
              <a:t> (TF)</a:t>
            </a:r>
            <a:endParaRPr lang="nl-NL" sz="2400" b="1" u="sng" dirty="0" smtClean="0">
              <a:solidFill>
                <a:schemeClr val="tx1"/>
              </a:solidFill>
            </a:endParaRP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571625"/>
            <a:ext cx="8247062" cy="5113338"/>
          </a:xfrm>
        </p:spPr>
        <p:txBody>
          <a:bodyPr/>
          <a:lstStyle/>
          <a:p>
            <a:pPr eaLnBrk="1" hangingPunct="1">
              <a:lnSpc>
                <a:spcPts val="3838"/>
              </a:lnSpc>
              <a:buFont typeface="Wingdings" pitchFamily="2" charset="2"/>
              <a:buNone/>
            </a:pPr>
            <a:r>
              <a:rPr lang="nl-BE" smtClean="0">
                <a:latin typeface="Arial" pitchFamily="34" charset="0"/>
                <a:ea typeface="ＭＳ Ｐゴシック" pitchFamily="34" charset="-128"/>
              </a:rPr>
              <a:t>Discuss during ERS Assembly Meetings and Group Meetings:</a:t>
            </a:r>
          </a:p>
          <a:p>
            <a:pPr eaLnBrk="1" hangingPunct="1">
              <a:lnSpc>
                <a:spcPts val="3838"/>
              </a:lnSpc>
            </a:pPr>
            <a:r>
              <a:rPr lang="nl-BE" smtClean="0">
                <a:latin typeface="Arial" pitchFamily="34" charset="0"/>
                <a:ea typeface="ＭＳ Ｐゴシック" pitchFamily="34" charset="-128"/>
              </a:rPr>
              <a:t>Final documents of ERS TF</a:t>
            </a:r>
          </a:p>
          <a:p>
            <a:pPr eaLnBrk="1" hangingPunct="1">
              <a:lnSpc>
                <a:spcPts val="3838"/>
              </a:lnSpc>
            </a:pPr>
            <a:r>
              <a:rPr lang="nl-BE" smtClean="0">
                <a:latin typeface="Arial" pitchFamily="34" charset="0"/>
                <a:ea typeface="ＭＳ Ｐゴシック" pitchFamily="34" charset="-128"/>
              </a:rPr>
              <a:t>Progress (reports) of ongoing ERS TF</a:t>
            </a:r>
          </a:p>
          <a:p>
            <a:pPr eaLnBrk="1" hangingPunct="1">
              <a:lnSpc>
                <a:spcPts val="3838"/>
              </a:lnSpc>
            </a:pPr>
            <a:r>
              <a:rPr lang="nl-BE" smtClean="0">
                <a:latin typeface="Arial" pitchFamily="34" charset="0"/>
                <a:ea typeface="ＭＳ Ｐゴシック" pitchFamily="34" charset="-128"/>
              </a:rPr>
              <a:t>New ERS TF proposals</a:t>
            </a:r>
          </a:p>
          <a:p>
            <a:pPr eaLnBrk="1" hangingPunct="1">
              <a:lnSpc>
                <a:spcPts val="3838"/>
              </a:lnSpc>
            </a:pPr>
            <a:r>
              <a:rPr lang="nl-BE" smtClean="0">
                <a:latin typeface="Arial" pitchFamily="34" charset="0"/>
                <a:ea typeface="ＭＳ Ｐゴシック" pitchFamily="34" charset="-128"/>
              </a:rPr>
              <a:t>Old TF documents needing an update?</a:t>
            </a:r>
          </a:p>
          <a:p>
            <a:pPr eaLnBrk="1" hangingPunct="1">
              <a:lnSpc>
                <a:spcPts val="3838"/>
              </a:lnSpc>
            </a:pPr>
            <a:r>
              <a:rPr lang="nl-BE" smtClean="0">
                <a:latin typeface="Arial" pitchFamily="34" charset="0"/>
                <a:ea typeface="ＭＳ Ｐゴシック" pitchFamily="34" charset="-128"/>
              </a:rPr>
              <a:t>Task Force (TF) initiatives by sister societies: </a:t>
            </a:r>
          </a:p>
          <a:p>
            <a:pPr eaLnBrk="1" hangingPunct="1">
              <a:lnSpc>
                <a:spcPts val="3838"/>
              </a:lnSpc>
              <a:buFont typeface="Wingdings" pitchFamily="2" charset="2"/>
              <a:buNone/>
            </a:pPr>
            <a:r>
              <a:rPr lang="nl-BE" smtClean="0">
                <a:latin typeface="Arial" pitchFamily="34" charset="0"/>
                <a:ea typeface="ＭＳ Ｐゴシック" pitchFamily="34" charset="-128"/>
              </a:rPr>
              <a:t>	opportunities to collaborate, join or endorse?</a:t>
            </a:r>
            <a:endParaRPr lang="nl-NL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642350" cy="1143000"/>
          </a:xfrm>
        </p:spPr>
        <p:txBody>
          <a:bodyPr/>
          <a:lstStyle/>
          <a:p>
            <a:pPr eaLnBrk="1" hangingPunct="1">
              <a:defRPr/>
            </a:pPr>
            <a:r>
              <a:rPr lang="nl-BE" b="1" u="sng" dirty="0" smtClean="0">
                <a:solidFill>
                  <a:schemeClr val="tx1"/>
                </a:solidFill>
              </a:rPr>
              <a:t>ERS </a:t>
            </a:r>
            <a:r>
              <a:rPr lang="nl-BE" b="1" u="sng" dirty="0" err="1" smtClean="0">
                <a:solidFill>
                  <a:schemeClr val="tx1"/>
                </a:solidFill>
              </a:rPr>
              <a:t>Task</a:t>
            </a:r>
            <a:r>
              <a:rPr lang="nl-BE" b="1" u="sng" dirty="0" smtClean="0">
                <a:solidFill>
                  <a:schemeClr val="tx1"/>
                </a:solidFill>
              </a:rPr>
              <a:t> </a:t>
            </a:r>
            <a:r>
              <a:rPr lang="nl-BE" b="1" u="sng" dirty="0" err="1" smtClean="0">
                <a:solidFill>
                  <a:schemeClr val="tx1"/>
                </a:solidFill>
              </a:rPr>
              <a:t>Forces</a:t>
            </a:r>
            <a:r>
              <a:rPr lang="nl-BE" b="1" u="sng" dirty="0" smtClean="0">
                <a:solidFill>
                  <a:schemeClr val="tx1"/>
                </a:solidFill>
              </a:rPr>
              <a:t> and </a:t>
            </a:r>
            <a:r>
              <a:rPr lang="nl-BE" b="1" u="sng" dirty="0" err="1" smtClean="0">
                <a:solidFill>
                  <a:schemeClr val="tx1"/>
                </a:solidFill>
              </a:rPr>
              <a:t>Guidelines</a:t>
            </a:r>
            <a:r>
              <a:rPr lang="nl-BE" b="1" u="sng" dirty="0" smtClean="0">
                <a:solidFill>
                  <a:schemeClr val="tx1"/>
                </a:solidFill>
              </a:rPr>
              <a:t>:</a:t>
            </a:r>
            <a:br>
              <a:rPr lang="nl-BE" b="1" u="sng" dirty="0" smtClean="0">
                <a:solidFill>
                  <a:schemeClr val="tx1"/>
                </a:solidFill>
              </a:rPr>
            </a:br>
            <a:r>
              <a:rPr lang="nl-BE" sz="2400" b="1" u="sng" dirty="0" err="1" smtClean="0">
                <a:solidFill>
                  <a:schemeClr val="tx1"/>
                </a:solidFill>
              </a:rPr>
              <a:t>involve</a:t>
            </a:r>
            <a:r>
              <a:rPr lang="nl-BE" sz="2400" b="1" u="sng" dirty="0" smtClean="0">
                <a:solidFill>
                  <a:schemeClr val="tx1"/>
                </a:solidFill>
              </a:rPr>
              <a:t> </a:t>
            </a:r>
            <a:r>
              <a:rPr lang="nl-BE" sz="2400" b="1" u="sng" dirty="0" err="1" smtClean="0">
                <a:solidFill>
                  <a:schemeClr val="tx1"/>
                </a:solidFill>
              </a:rPr>
              <a:t>patients</a:t>
            </a:r>
            <a:r>
              <a:rPr lang="nl-BE" sz="2400" b="1" u="sng" dirty="0" smtClean="0">
                <a:solidFill>
                  <a:schemeClr val="tx1"/>
                </a:solidFill>
              </a:rPr>
              <a:t> and </a:t>
            </a:r>
            <a:r>
              <a:rPr lang="nl-BE" sz="2400" b="1" u="sng" dirty="0" err="1" smtClean="0">
                <a:solidFill>
                  <a:schemeClr val="tx1"/>
                </a:solidFill>
              </a:rPr>
              <a:t>patient</a:t>
            </a:r>
            <a:r>
              <a:rPr lang="nl-BE" sz="2400" b="1" u="sng" dirty="0" smtClean="0">
                <a:solidFill>
                  <a:schemeClr val="tx1"/>
                </a:solidFill>
              </a:rPr>
              <a:t> </a:t>
            </a:r>
            <a:r>
              <a:rPr lang="nl-BE" sz="2400" b="1" u="sng" dirty="0" err="1" smtClean="0">
                <a:solidFill>
                  <a:schemeClr val="tx1"/>
                </a:solidFill>
              </a:rPr>
              <a:t>organizations</a:t>
            </a:r>
            <a:endParaRPr lang="nl-NL" sz="2400" b="1" u="sng" dirty="0" smtClean="0">
              <a:solidFill>
                <a:schemeClr val="tx1"/>
              </a:solidFill>
            </a:endParaRP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412875"/>
            <a:ext cx="8229600" cy="4530725"/>
          </a:xfrm>
        </p:spPr>
        <p:txBody>
          <a:bodyPr/>
          <a:lstStyle/>
          <a:p>
            <a:pPr eaLnBrk="1" hangingPunct="1"/>
            <a:r>
              <a:rPr lang="nl-BE" sz="2800" u="sng" smtClean="0">
                <a:solidFill>
                  <a:srgbClr val="002060"/>
                </a:solidFill>
                <a:latin typeface="Arial" pitchFamily="34" charset="0"/>
                <a:ea typeface="ＭＳ Ｐゴシック" pitchFamily="34" charset="-128"/>
              </a:rPr>
              <a:t>European Lung Foundation (ELF):</a:t>
            </a:r>
            <a:endParaRPr lang="nl-BE" sz="2800" smtClean="0">
              <a:solidFill>
                <a:srgbClr val="002060"/>
              </a:solidFill>
              <a:latin typeface="Arial" pitchFamily="34" charset="0"/>
              <a:ea typeface="ＭＳ Ｐゴシック" pitchFamily="34" charset="-128"/>
            </a:endParaRPr>
          </a:p>
          <a:p>
            <a:pPr lvl="1" eaLnBrk="1" hangingPunct="1"/>
            <a:r>
              <a:rPr lang="nl-BE" sz="2400" smtClean="0">
                <a:solidFill>
                  <a:srgbClr val="002060"/>
                </a:solidFill>
                <a:latin typeface="Times" pitchFamily="18" charset="0"/>
                <a:ea typeface="Times" pitchFamily="18" charset="0"/>
                <a:cs typeface="Times" pitchFamily="18" charset="0"/>
              </a:rPr>
              <a:t>18 patient organizations (core group)</a:t>
            </a:r>
          </a:p>
          <a:p>
            <a:pPr lvl="1" eaLnBrk="1" hangingPunct="1"/>
            <a:r>
              <a:rPr lang="nl-BE" sz="2400" smtClean="0">
                <a:solidFill>
                  <a:srgbClr val="002060"/>
                </a:solidFill>
                <a:latin typeface="Times" pitchFamily="18" charset="0"/>
                <a:ea typeface="Times" pitchFamily="18" charset="0"/>
                <a:cs typeface="Times" pitchFamily="18" charset="0"/>
              </a:rPr>
              <a:t>&gt; 100 patient organizations (contact list)</a:t>
            </a:r>
          </a:p>
          <a:p>
            <a:pPr eaLnBrk="1" hangingPunct="1"/>
            <a:r>
              <a:rPr lang="nl-BE" sz="2800" smtClean="0">
                <a:solidFill>
                  <a:srgbClr val="002060"/>
                </a:solidFill>
                <a:latin typeface="Arial" pitchFamily="34" charset="0"/>
                <a:ea typeface="ＭＳ Ｐゴシック" pitchFamily="34" charset="-128"/>
              </a:rPr>
              <a:t>Patient Advisory Committee</a:t>
            </a:r>
          </a:p>
          <a:p>
            <a:pPr eaLnBrk="1" hangingPunct="1"/>
            <a:r>
              <a:rPr lang="nl-BE" sz="2800" smtClean="0">
                <a:solidFill>
                  <a:srgbClr val="002060"/>
                </a:solidFill>
                <a:latin typeface="Arial" pitchFamily="34" charset="0"/>
                <a:ea typeface="ＭＳ Ｐゴシック" pitchFamily="34" charset="-128"/>
              </a:rPr>
              <a:t>EPAP: </a:t>
            </a:r>
            <a:r>
              <a:rPr lang="nl-BE" sz="2400" smtClean="0">
                <a:solidFill>
                  <a:srgbClr val="002060"/>
                </a:solidFill>
                <a:latin typeface="Arial" pitchFamily="34" charset="0"/>
                <a:ea typeface="ＭＳ Ｐゴシック" pitchFamily="34" charset="-128"/>
              </a:rPr>
              <a:t>European Patient Ambassador Program</a:t>
            </a:r>
            <a:endParaRPr lang="nl-BE" sz="2800" smtClean="0">
              <a:solidFill>
                <a:srgbClr val="002060"/>
              </a:solidFill>
              <a:latin typeface="Arial" pitchFamily="34" charset="0"/>
              <a:ea typeface="ＭＳ Ｐゴシック" pitchFamily="34" charset="-128"/>
            </a:endParaRPr>
          </a:p>
          <a:p>
            <a:pPr eaLnBrk="1" hangingPunct="1"/>
            <a:r>
              <a:rPr lang="nl-BE" sz="2800" smtClean="0">
                <a:solidFill>
                  <a:srgbClr val="002060"/>
                </a:solidFill>
                <a:latin typeface="Arial" pitchFamily="34" charset="0"/>
                <a:ea typeface="ＭＳ Ｐゴシック" pitchFamily="34" charset="-128"/>
              </a:rPr>
              <a:t>Involve ELF early in Task Forces:</a:t>
            </a:r>
          </a:p>
          <a:p>
            <a:pPr lvl="1" eaLnBrk="1" hangingPunct="1"/>
            <a:r>
              <a:rPr lang="nl-BE" sz="2400" smtClean="0">
                <a:solidFill>
                  <a:srgbClr val="002060"/>
                </a:solidFill>
                <a:latin typeface="Times" pitchFamily="18" charset="0"/>
                <a:ea typeface="Times" pitchFamily="18" charset="0"/>
                <a:cs typeface="Times" pitchFamily="18" charset="0"/>
              </a:rPr>
              <a:t>Surveys (translating in 8 languages)</a:t>
            </a:r>
          </a:p>
          <a:p>
            <a:pPr lvl="1" eaLnBrk="1" hangingPunct="1"/>
            <a:r>
              <a:rPr lang="nl-BE" sz="2400" smtClean="0">
                <a:solidFill>
                  <a:srgbClr val="002060"/>
                </a:solidFill>
                <a:latin typeface="Times" pitchFamily="18" charset="0"/>
                <a:ea typeface="Times" pitchFamily="18" charset="0"/>
                <a:cs typeface="Times" pitchFamily="18" charset="0"/>
              </a:rPr>
              <a:t>Questionnaires</a:t>
            </a:r>
          </a:p>
          <a:p>
            <a:pPr lvl="1" eaLnBrk="1" hangingPunct="1"/>
            <a:r>
              <a:rPr lang="nl-BE" sz="2400" smtClean="0">
                <a:solidFill>
                  <a:srgbClr val="002060"/>
                </a:solidFill>
                <a:latin typeface="Times" pitchFamily="18" charset="0"/>
                <a:ea typeface="Times" pitchFamily="18" charset="0"/>
                <a:cs typeface="Times" pitchFamily="18" charset="0"/>
              </a:rPr>
              <a:t>Focus groups (e.g. interviews) </a:t>
            </a:r>
            <a:endParaRPr lang="nl-NL" sz="2000" smtClean="0">
              <a:solidFill>
                <a:srgbClr val="002060"/>
              </a:solidFill>
              <a:latin typeface="Times" pitchFamily="18" charset="0"/>
              <a:ea typeface="Times" pitchFamily="18" charset="0"/>
              <a:cs typeface="Times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/>
          </p:cNvSpPr>
          <p:nvPr>
            <p:ph type="title" idx="4294967295"/>
          </p:nvPr>
        </p:nvSpPr>
        <p:spPr>
          <a:xfrm>
            <a:off x="857250" y="285750"/>
            <a:ext cx="7829550" cy="1143000"/>
          </a:xfrm>
        </p:spPr>
        <p:txBody>
          <a:bodyPr/>
          <a:lstStyle/>
          <a:p>
            <a:pPr eaLnBrk="1" hangingPunct="1">
              <a:lnSpc>
                <a:spcPts val="3480"/>
              </a:lnSpc>
              <a:defRPr/>
            </a:pPr>
            <a:r>
              <a:rPr lang="nl-BE" altLang="en-US" sz="3200" b="1" u="sng" dirty="0" smtClean="0">
                <a:solidFill>
                  <a:schemeClr val="tx1"/>
                </a:solidFill>
              </a:rPr>
              <a:t> </a:t>
            </a:r>
            <a:r>
              <a:rPr lang="nl-BE" altLang="en-US" b="1" u="sng" dirty="0" smtClean="0">
                <a:solidFill>
                  <a:schemeClr val="tx1"/>
                </a:solidFill>
              </a:rPr>
              <a:t>TF: </a:t>
            </a:r>
            <a:r>
              <a:rPr lang="nl-BE" altLang="en-US" b="1" u="sng" dirty="0" err="1" smtClean="0">
                <a:solidFill>
                  <a:schemeClr val="tx1"/>
                </a:solidFill>
              </a:rPr>
              <a:t>involve</a:t>
            </a:r>
            <a:r>
              <a:rPr lang="nl-BE" altLang="en-US" b="1" u="sng" dirty="0" smtClean="0">
                <a:solidFill>
                  <a:schemeClr val="tx1"/>
                </a:solidFill>
              </a:rPr>
              <a:t> </a:t>
            </a:r>
            <a:r>
              <a:rPr lang="nl-BE" altLang="en-US" b="1" u="sng" dirty="0" err="1" smtClean="0">
                <a:solidFill>
                  <a:schemeClr val="tx1"/>
                </a:solidFill>
              </a:rPr>
              <a:t>patients</a:t>
            </a:r>
            <a:r>
              <a:rPr lang="nl-BE" altLang="en-US" b="1" u="sng" dirty="0" smtClean="0">
                <a:solidFill>
                  <a:schemeClr val="tx1"/>
                </a:solidFill>
              </a:rPr>
              <a:t> and </a:t>
            </a:r>
            <a:r>
              <a:rPr lang="nl-BE" altLang="en-US" b="1" u="sng" dirty="0" err="1" smtClean="0">
                <a:solidFill>
                  <a:schemeClr val="tx1"/>
                </a:solidFill>
              </a:rPr>
              <a:t>patient</a:t>
            </a:r>
            <a:r>
              <a:rPr lang="nl-BE" altLang="en-US" b="1" u="sng" dirty="0" smtClean="0">
                <a:solidFill>
                  <a:schemeClr val="tx1"/>
                </a:solidFill>
              </a:rPr>
              <a:t> </a:t>
            </a:r>
            <a:r>
              <a:rPr lang="nl-BE" altLang="en-US" b="1" u="sng" dirty="0" err="1" smtClean="0">
                <a:solidFill>
                  <a:schemeClr val="tx1"/>
                </a:solidFill>
              </a:rPr>
              <a:t>organizations</a:t>
            </a:r>
            <a:r>
              <a:rPr lang="nl-BE" altLang="en-US" b="1" u="sng" dirty="0" smtClean="0">
                <a:solidFill>
                  <a:schemeClr val="tx1"/>
                </a:solidFill>
              </a:rPr>
              <a:t> via ELF</a:t>
            </a:r>
            <a:endParaRPr lang="nl-NL" altLang="en-US" sz="3200" b="1" u="sng" dirty="0" smtClean="0">
              <a:solidFill>
                <a:schemeClr val="tx1"/>
              </a:solidFill>
            </a:endParaRPr>
          </a:p>
        </p:txBody>
      </p:sp>
      <p:sp>
        <p:nvSpPr>
          <p:cNvPr id="67587" name="Rectangle 3"/>
          <p:cNvSpPr>
            <a:spLocks noGrp="1"/>
          </p:cNvSpPr>
          <p:nvPr>
            <p:ph type="body" idx="4294967295"/>
          </p:nvPr>
        </p:nvSpPr>
        <p:spPr>
          <a:xfrm>
            <a:off x="457200" y="1643063"/>
            <a:ext cx="8229600" cy="4344987"/>
          </a:xfrm>
        </p:spPr>
        <p:txBody>
          <a:bodyPr/>
          <a:lstStyle/>
          <a:p>
            <a:pPr eaLnBrk="1" hangingPunct="1">
              <a:lnSpc>
                <a:spcPts val="3363"/>
              </a:lnSpc>
            </a:pPr>
            <a:r>
              <a:rPr lang="nl-BE" altLang="en-US" sz="2800" smtClean="0">
                <a:solidFill>
                  <a:srgbClr val="002060"/>
                </a:solidFill>
                <a:latin typeface="Arial" pitchFamily="34" charset="0"/>
                <a:ea typeface="ＭＳ Ｐゴシック" pitchFamily="34" charset="-128"/>
              </a:rPr>
              <a:t>European Lung Foundation (ELF):          </a:t>
            </a:r>
          </a:p>
          <a:p>
            <a:pPr eaLnBrk="1" hangingPunct="1">
              <a:lnSpc>
                <a:spcPts val="3363"/>
              </a:lnSpc>
              <a:buFont typeface="Arial" pitchFamily="34" charset="0"/>
              <a:buNone/>
            </a:pPr>
            <a:r>
              <a:rPr lang="nl-BE" altLang="en-US" sz="2800" smtClean="0">
                <a:solidFill>
                  <a:srgbClr val="002060"/>
                </a:solidFill>
                <a:latin typeface="Arial" pitchFamily="34" charset="0"/>
                <a:ea typeface="ＭＳ Ｐゴシック" pitchFamily="34" charset="-128"/>
              </a:rPr>
              <a:t>	translate and </a:t>
            </a:r>
            <a:r>
              <a:rPr lang="nl-BE" altLang="en-US" sz="2800" u="sng" smtClean="0">
                <a:solidFill>
                  <a:srgbClr val="002060"/>
                </a:solidFill>
                <a:latin typeface="Arial" pitchFamily="34" charset="0"/>
                <a:ea typeface="ＭＳ Ｐゴシック" pitchFamily="34" charset="-128"/>
              </a:rPr>
              <a:t>disseminate</a:t>
            </a:r>
            <a:r>
              <a:rPr lang="nl-BE" altLang="en-US" sz="2800" smtClean="0">
                <a:solidFill>
                  <a:srgbClr val="002060"/>
                </a:solidFill>
                <a:latin typeface="Arial" pitchFamily="34" charset="0"/>
                <a:ea typeface="ＭＳ Ｐゴシック" pitchFamily="34" charset="-128"/>
              </a:rPr>
              <a:t> the work of the ERS to a lay audience.</a:t>
            </a:r>
          </a:p>
          <a:p>
            <a:pPr eaLnBrk="1" hangingPunct="1">
              <a:lnSpc>
                <a:spcPts val="3363"/>
              </a:lnSpc>
            </a:pPr>
            <a:r>
              <a:rPr lang="nl-BE" altLang="en-US" sz="2800" smtClean="0">
                <a:solidFill>
                  <a:srgbClr val="002060"/>
                </a:solidFill>
                <a:latin typeface="Arial" pitchFamily="34" charset="0"/>
                <a:ea typeface="ＭＳ Ｐゴシック" pitchFamily="34" charset="-128"/>
              </a:rPr>
              <a:t>Involve ELF in </a:t>
            </a:r>
            <a:r>
              <a:rPr lang="nl-BE" altLang="en-US" sz="2800" u="sng" smtClean="0">
                <a:solidFill>
                  <a:srgbClr val="002060"/>
                </a:solidFill>
                <a:latin typeface="Arial" pitchFamily="34" charset="0"/>
                <a:ea typeface="ＭＳ Ｐゴシック" pitchFamily="34" charset="-128"/>
              </a:rPr>
              <a:t>implementation</a:t>
            </a:r>
            <a:r>
              <a:rPr lang="nl-BE" altLang="en-US" sz="2800" smtClean="0">
                <a:solidFill>
                  <a:srgbClr val="002060"/>
                </a:solidFill>
                <a:latin typeface="Arial" pitchFamily="34" charset="0"/>
                <a:ea typeface="ＭＳ Ｐゴシック" pitchFamily="34" charset="-128"/>
              </a:rPr>
              <a:t> of TF:</a:t>
            </a:r>
          </a:p>
          <a:p>
            <a:pPr lvl="1" eaLnBrk="1" hangingPunct="1">
              <a:lnSpc>
                <a:spcPts val="3363"/>
              </a:lnSpc>
            </a:pPr>
            <a:r>
              <a:rPr lang="nl-BE" altLang="en-US" sz="2400" smtClean="0">
                <a:solidFill>
                  <a:srgbClr val="002060"/>
                </a:solidFill>
                <a:latin typeface="Times" pitchFamily="18" charset="0"/>
                <a:ea typeface="Times" pitchFamily="18" charset="0"/>
                <a:cs typeface="Times" pitchFamily="18" charset="0"/>
              </a:rPr>
              <a:t>Patient versions of ERS Guidelines on ELF website</a:t>
            </a:r>
          </a:p>
          <a:p>
            <a:pPr lvl="1" eaLnBrk="1" hangingPunct="1">
              <a:lnSpc>
                <a:spcPts val="3363"/>
              </a:lnSpc>
            </a:pPr>
            <a:r>
              <a:rPr lang="nl-BE" altLang="en-US" sz="2400" smtClean="0">
                <a:solidFill>
                  <a:srgbClr val="002060"/>
                </a:solidFill>
                <a:latin typeface="Times" pitchFamily="18" charset="0"/>
                <a:ea typeface="Times" pitchFamily="18" charset="0"/>
                <a:cs typeface="Times" pitchFamily="18" charset="0"/>
              </a:rPr>
              <a:t>in addition to Patient Factsheets</a:t>
            </a:r>
          </a:p>
          <a:p>
            <a:pPr lvl="1" eaLnBrk="1" hangingPunct="1">
              <a:lnSpc>
                <a:spcPts val="3363"/>
              </a:lnSpc>
            </a:pPr>
            <a:r>
              <a:rPr lang="nl-BE" altLang="en-US" sz="2400" smtClean="0">
                <a:solidFill>
                  <a:srgbClr val="002060"/>
                </a:solidFill>
                <a:latin typeface="Times" pitchFamily="18" charset="0"/>
                <a:ea typeface="Times" pitchFamily="18" charset="0"/>
                <a:cs typeface="Times" pitchFamily="18" charset="0"/>
              </a:rPr>
              <a:t>News and press for ERS</a:t>
            </a:r>
          </a:p>
          <a:p>
            <a:pPr eaLnBrk="1" hangingPunct="1">
              <a:lnSpc>
                <a:spcPts val="3363"/>
              </a:lnSpc>
            </a:pPr>
            <a:r>
              <a:rPr lang="nl-BE" altLang="en-US" sz="2800" smtClean="0">
                <a:solidFill>
                  <a:srgbClr val="002060"/>
                </a:solidFill>
                <a:latin typeface="Arial" pitchFamily="34" charset="0"/>
                <a:ea typeface="ＭＳ Ｐゴシック" pitchFamily="34" charset="-128"/>
              </a:rPr>
              <a:t>www.european-lung-foundation.org</a:t>
            </a:r>
          </a:p>
          <a:p>
            <a:pPr eaLnBrk="1" hangingPunct="1">
              <a:lnSpc>
                <a:spcPct val="90000"/>
              </a:lnSpc>
            </a:pPr>
            <a:endParaRPr lang="nl-NL" altLang="en-US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6258" name="Rectangle 2"/>
          <p:cNvSpPr>
            <a:spLocks noGrp="1" noChangeArrowheads="1"/>
          </p:cNvSpPr>
          <p:nvPr>
            <p:ph type="title"/>
          </p:nvPr>
        </p:nvSpPr>
        <p:spPr>
          <a:xfrm>
            <a:off x="642938" y="260350"/>
            <a:ext cx="8250237" cy="1143000"/>
          </a:xfrm>
        </p:spPr>
        <p:txBody>
          <a:bodyPr>
            <a:noAutofit/>
          </a:bodyPr>
          <a:lstStyle/>
          <a:p>
            <a:pPr eaLnBrk="1" hangingPunct="1">
              <a:lnSpc>
                <a:spcPct val="150000"/>
              </a:lnSpc>
              <a:defRPr/>
            </a:pPr>
            <a:r>
              <a:rPr lang="nl-BE" b="1" u="sng" dirty="0" smtClean="0">
                <a:solidFill>
                  <a:schemeClr val="tx1"/>
                </a:solidFill>
              </a:rPr>
              <a:t> </a:t>
            </a:r>
            <a:r>
              <a:rPr lang="nl-BE" sz="2400" b="1" u="sng" dirty="0" err="1" smtClean="0">
                <a:solidFill>
                  <a:schemeClr val="tx1"/>
                </a:solidFill>
              </a:rPr>
              <a:t>Task</a:t>
            </a:r>
            <a:r>
              <a:rPr lang="nl-BE" sz="2400" b="1" u="sng" dirty="0" smtClean="0">
                <a:solidFill>
                  <a:schemeClr val="tx1"/>
                </a:solidFill>
              </a:rPr>
              <a:t> </a:t>
            </a:r>
            <a:r>
              <a:rPr lang="nl-BE" sz="2400" b="1" u="sng" dirty="0" err="1" smtClean="0">
                <a:solidFill>
                  <a:schemeClr val="tx1"/>
                </a:solidFill>
              </a:rPr>
              <a:t>Forces</a:t>
            </a:r>
            <a:r>
              <a:rPr lang="nl-BE" sz="2400" b="1" u="sng" dirty="0" smtClean="0">
                <a:solidFill>
                  <a:schemeClr val="tx1"/>
                </a:solidFill>
              </a:rPr>
              <a:t> and </a:t>
            </a:r>
            <a:r>
              <a:rPr lang="nl-BE" sz="2400" b="1" u="sng" dirty="0" err="1" smtClean="0">
                <a:solidFill>
                  <a:schemeClr val="tx1"/>
                </a:solidFill>
              </a:rPr>
              <a:t>Guidelines</a:t>
            </a:r>
            <a:r>
              <a:rPr lang="nl-BE" sz="2400" b="1" u="sng" dirty="0" smtClean="0">
                <a:solidFill>
                  <a:schemeClr val="tx1"/>
                </a:solidFill>
              </a:rPr>
              <a:t>:</a:t>
            </a:r>
            <a:br>
              <a:rPr lang="nl-BE" sz="2400" b="1" u="sng" dirty="0" smtClean="0">
                <a:solidFill>
                  <a:schemeClr val="tx1"/>
                </a:solidFill>
              </a:rPr>
            </a:br>
            <a:r>
              <a:rPr lang="nl-BE" sz="2400" b="1" u="sng" dirty="0" err="1" smtClean="0">
                <a:solidFill>
                  <a:schemeClr val="tx1"/>
                </a:solidFill>
              </a:rPr>
              <a:t>involve</a:t>
            </a:r>
            <a:r>
              <a:rPr lang="nl-BE" sz="2400" b="1" u="sng" dirty="0" smtClean="0">
                <a:solidFill>
                  <a:schemeClr val="tx1"/>
                </a:solidFill>
              </a:rPr>
              <a:t> </a:t>
            </a:r>
            <a:r>
              <a:rPr lang="nl-BE" sz="2400" b="1" u="sng" dirty="0" err="1" smtClean="0">
                <a:solidFill>
                  <a:schemeClr val="tx1"/>
                </a:solidFill>
              </a:rPr>
              <a:t>primary</a:t>
            </a:r>
            <a:r>
              <a:rPr lang="nl-BE" sz="2400" b="1" u="sng" dirty="0" smtClean="0">
                <a:solidFill>
                  <a:schemeClr val="tx1"/>
                </a:solidFill>
              </a:rPr>
              <a:t> care</a:t>
            </a:r>
            <a:endParaRPr lang="nl-NL" sz="2000" b="1" u="sng" dirty="0" smtClean="0">
              <a:solidFill>
                <a:schemeClr val="tx1"/>
              </a:solidFill>
            </a:endParaRP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412875"/>
            <a:ext cx="8229600" cy="4530725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nl-BE" sz="2400" smtClean="0">
                <a:latin typeface="Arial" pitchFamily="34" charset="0"/>
                <a:ea typeface="ＭＳ Ｐゴシック" pitchFamily="34" charset="-128"/>
              </a:rPr>
              <a:t>Assembly 1: Clinical Assembly: Primary Care Group</a:t>
            </a:r>
          </a:p>
          <a:p>
            <a:pPr eaLnBrk="1" hangingPunct="1">
              <a:lnSpc>
                <a:spcPct val="150000"/>
              </a:lnSpc>
            </a:pPr>
            <a:r>
              <a:rPr lang="nl-BE" sz="2400" smtClean="0">
                <a:latin typeface="Arial" pitchFamily="34" charset="0"/>
                <a:ea typeface="ＭＳ Ｐゴシック" pitchFamily="34" charset="-128"/>
              </a:rPr>
              <a:t>International Primary Care Respiratory Group (IPCRG)</a:t>
            </a:r>
          </a:p>
          <a:p>
            <a:pPr eaLnBrk="1" hangingPunct="1">
              <a:lnSpc>
                <a:spcPct val="150000"/>
              </a:lnSpc>
            </a:pPr>
            <a:r>
              <a:rPr lang="nl-BE" sz="2400" smtClean="0">
                <a:latin typeface="Arial" pitchFamily="34" charset="0"/>
                <a:ea typeface="ＭＳ Ｐゴシック" pitchFamily="34" charset="-128"/>
              </a:rPr>
              <a:t>List of PCP with interest in respiratory medicine and ERS Clinical Practice Guidelines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nl-BE" sz="2400" smtClean="0">
                <a:latin typeface="Arial" pitchFamily="34" charset="0"/>
                <a:ea typeface="ＭＳ Ｐゴシック" pitchFamily="34" charset="-128"/>
                <a:sym typeface="Wingdings" pitchFamily="2" charset="2"/>
              </a:rPr>
              <a:t> </a:t>
            </a:r>
            <a:r>
              <a:rPr lang="nl-BE" sz="2400" smtClean="0">
                <a:latin typeface="Arial" pitchFamily="34" charset="0"/>
                <a:ea typeface="ＭＳ Ｐゴシック" pitchFamily="34" charset="-128"/>
              </a:rPr>
              <a:t>Development of ERS Guidelines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nl-BE" sz="2400" smtClean="0">
                <a:latin typeface="Arial" pitchFamily="34" charset="0"/>
                <a:ea typeface="ＭＳ Ｐゴシック" pitchFamily="34" charset="-128"/>
                <a:sym typeface="Wingdings" pitchFamily="2" charset="2"/>
              </a:rPr>
              <a:t> </a:t>
            </a:r>
            <a:r>
              <a:rPr lang="nl-BE" sz="2400" smtClean="0">
                <a:latin typeface="Arial" pitchFamily="34" charset="0"/>
                <a:ea typeface="ＭＳ Ｐゴシック" pitchFamily="34" charset="-128"/>
              </a:rPr>
              <a:t>Implementation of ERS Guidelines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nl-NL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/>
          </p:cNvSpPr>
          <p:nvPr>
            <p:ph type="title" idx="4294967295"/>
          </p:nvPr>
        </p:nvSpPr>
        <p:spPr>
          <a:xfrm>
            <a:off x="457200" y="36513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nl-BE" altLang="en-US" sz="3200" b="1" u="sng" dirty="0" err="1" smtClean="0">
                <a:solidFill>
                  <a:schemeClr val="tx1"/>
                </a:solidFill>
              </a:rPr>
              <a:t>Mission</a:t>
            </a:r>
            <a:r>
              <a:rPr lang="nl-BE" altLang="en-US" sz="3200" b="1" u="sng" dirty="0" smtClean="0">
                <a:solidFill>
                  <a:schemeClr val="tx1"/>
                </a:solidFill>
              </a:rPr>
              <a:t> ERS</a:t>
            </a:r>
            <a:endParaRPr lang="nl-NL" altLang="en-US" sz="3200" b="1" u="sng" dirty="0" smtClean="0">
              <a:solidFill>
                <a:schemeClr val="tx1"/>
              </a:solidFill>
            </a:endParaRPr>
          </a:p>
        </p:txBody>
      </p:sp>
      <p:sp>
        <p:nvSpPr>
          <p:cNvPr id="32771" name="Rectangle 3"/>
          <p:cNvSpPr>
            <a:spLocks noGrp="1"/>
          </p:cNvSpPr>
          <p:nvPr>
            <p:ph type="body" idx="4294967295"/>
          </p:nvPr>
        </p:nvSpPr>
        <p:spPr>
          <a:xfrm>
            <a:off x="457200" y="1179513"/>
            <a:ext cx="8401050" cy="4916487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 typeface="Arial" pitchFamily="34" charset="0"/>
              <a:buNone/>
            </a:pPr>
            <a:r>
              <a:rPr lang="nl-BE" altLang="en-US" sz="2400" smtClean="0">
                <a:latin typeface="Arial" pitchFamily="34" charset="0"/>
                <a:ea typeface="ＭＳ Ｐゴシック" pitchFamily="34" charset="-128"/>
              </a:rPr>
              <a:t>To promote respiratory health and improve patient care through:</a:t>
            </a:r>
          </a:p>
          <a:p>
            <a:pPr eaLnBrk="1" hangingPunct="1">
              <a:lnSpc>
                <a:spcPct val="150000"/>
              </a:lnSpc>
            </a:pPr>
            <a:r>
              <a:rPr lang="nl-BE" altLang="en-US" sz="2400" smtClean="0">
                <a:latin typeface="Arial" pitchFamily="34" charset="0"/>
                <a:ea typeface="ＭＳ Ｐゴシック" pitchFamily="34" charset="-128"/>
              </a:rPr>
              <a:t>Research (basic science to clinical practice)</a:t>
            </a:r>
          </a:p>
          <a:p>
            <a:pPr eaLnBrk="1" hangingPunct="1">
              <a:lnSpc>
                <a:spcPct val="150000"/>
              </a:lnSpc>
            </a:pPr>
            <a:r>
              <a:rPr lang="nl-BE" altLang="en-US" sz="2400" smtClean="0">
                <a:latin typeface="Arial" pitchFamily="34" charset="0"/>
                <a:ea typeface="ＭＳ Ｐゴシック" pitchFamily="34" charset="-128"/>
              </a:rPr>
              <a:t>Sharing of knowledge (annual congress; publications)</a:t>
            </a:r>
          </a:p>
          <a:p>
            <a:pPr eaLnBrk="1" hangingPunct="1">
              <a:lnSpc>
                <a:spcPct val="150000"/>
              </a:lnSpc>
            </a:pPr>
            <a:r>
              <a:rPr lang="nl-BE" altLang="en-US" sz="2400" smtClean="0">
                <a:latin typeface="Arial" pitchFamily="34" charset="0"/>
                <a:ea typeface="ＭＳ Ｐゴシック" pitchFamily="34" charset="-128"/>
              </a:rPr>
              <a:t>Education (medical and public)</a:t>
            </a:r>
          </a:p>
          <a:p>
            <a:pPr eaLnBrk="1" hangingPunct="1"/>
            <a:endParaRPr lang="nl-NL" altLang="en-US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5"/>
          <p:cNvSpPr>
            <a:spLocks noChangeArrowheads="1"/>
          </p:cNvSpPr>
          <p:nvPr/>
        </p:nvSpPr>
        <p:spPr bwMode="auto">
          <a:xfrm>
            <a:off x="539750" y="188913"/>
            <a:ext cx="8351838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endParaRPr lang="en-US" sz="1400">
              <a:solidFill>
                <a:srgbClr val="FFFF00"/>
              </a:solidFill>
            </a:endParaRPr>
          </a:p>
          <a:p>
            <a:pPr eaLnBrk="0" hangingPunct="0"/>
            <a:r>
              <a:rPr lang="en-US" sz="2500" b="1" u="sng"/>
              <a:t>Table 1.  Multidisciplinary composition of the </a:t>
            </a:r>
          </a:p>
          <a:p>
            <a:pPr eaLnBrk="0" hangingPunct="0"/>
            <a:r>
              <a:rPr lang="en-US" sz="2500" b="1" u="sng"/>
              <a:t>ATS/ERS Task Force on Pulmonary Rehabilitation</a:t>
            </a:r>
            <a:endParaRPr lang="en-US" sz="4000" u="sng"/>
          </a:p>
        </p:txBody>
      </p:sp>
      <p:graphicFrame>
        <p:nvGraphicFramePr>
          <p:cNvPr id="739345" name="Group 17"/>
          <p:cNvGraphicFramePr>
            <a:graphicFrameLocks noGrp="1"/>
          </p:cNvGraphicFramePr>
          <p:nvPr/>
        </p:nvGraphicFramePr>
        <p:xfrm>
          <a:off x="1331913" y="1341438"/>
          <a:ext cx="6210300" cy="4785348"/>
        </p:xfrm>
        <a:graphic>
          <a:graphicData uri="http://schemas.openxmlformats.org/drawingml/2006/table">
            <a:tbl>
              <a:tblPr/>
              <a:tblGrid>
                <a:gridCol w="6210300"/>
              </a:tblGrid>
              <a:tr h="47847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Calibri" pitchFamily="34" charset="0"/>
                        </a:rPr>
                        <a:t> Chest physicians / respirologists / pulmonologists</a:t>
                      </a:r>
                      <a:endParaRPr kumimoji="0" lang="en-US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Calibri" pitchFamily="34" charset="0"/>
                        </a:rPr>
                        <a:t> Elderly care physician </a:t>
                      </a:r>
                      <a:endParaRPr kumimoji="0" lang="en-US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Calibri" pitchFamily="34" charset="0"/>
                        </a:rPr>
                        <a:t> Physiotherapists</a:t>
                      </a:r>
                      <a:endParaRPr kumimoji="0" lang="en-US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Calibri" pitchFamily="34" charset="0"/>
                        </a:rPr>
                        <a:t> Occupational therapist</a:t>
                      </a:r>
                      <a:endParaRPr kumimoji="0" lang="en-US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Calibri" pitchFamily="34" charset="0"/>
                        </a:rPr>
                        <a:t> Nurses</a:t>
                      </a:r>
                      <a:endParaRPr kumimoji="0" lang="en-US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Calibri" pitchFamily="34" charset="0"/>
                        </a:rPr>
                        <a:t> Nutritional scientist</a:t>
                      </a:r>
                      <a:endParaRPr kumimoji="0" lang="en-US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Calibri" pitchFamily="34" charset="0"/>
                        </a:rPr>
                        <a:t> Exercise physiologists</a:t>
                      </a:r>
                      <a:endParaRPr kumimoji="0" lang="en-US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Calibri" pitchFamily="34" charset="0"/>
                        </a:rPr>
                        <a:t> Methodologists</a:t>
                      </a:r>
                      <a:endParaRPr kumimoji="0" lang="en-US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Calibri" pitchFamily="34" charset="0"/>
                        </a:rPr>
                        <a:t> Psychologists/behavioral experts</a:t>
                      </a:r>
                      <a:endParaRPr kumimoji="0" lang="en-US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Calibri" pitchFamily="34" charset="0"/>
                        </a:rPr>
                        <a:t> Health economists</a:t>
                      </a:r>
                      <a:endParaRPr kumimoji="0" lang="en-US" sz="5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ChangeArrowheads="1"/>
          </p:cNvSpPr>
          <p:nvPr/>
        </p:nvSpPr>
        <p:spPr bwMode="auto">
          <a:xfrm>
            <a:off x="539750" y="188913"/>
            <a:ext cx="8351838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endParaRPr lang="en-US" sz="1400">
              <a:solidFill>
                <a:srgbClr val="FFFF00"/>
              </a:solidFill>
            </a:endParaRPr>
          </a:p>
          <a:p>
            <a:pPr eaLnBrk="0" hangingPunct="0"/>
            <a:r>
              <a:rPr lang="en-US" sz="2500" b="1" u="sng"/>
              <a:t>Table 1.  Multidisciplinary composition of the </a:t>
            </a:r>
          </a:p>
          <a:p>
            <a:pPr eaLnBrk="0" hangingPunct="0"/>
            <a:r>
              <a:rPr lang="en-US" sz="2500" b="1" u="sng"/>
              <a:t>ATS/ERS Task Force on Pulmonary Rehabilitation</a:t>
            </a:r>
            <a:endParaRPr lang="en-US" sz="4000" u="sng"/>
          </a:p>
        </p:txBody>
      </p:sp>
      <p:graphicFrame>
        <p:nvGraphicFramePr>
          <p:cNvPr id="741386" name="Group 10"/>
          <p:cNvGraphicFramePr>
            <a:graphicFrameLocks noGrp="1"/>
          </p:cNvGraphicFramePr>
          <p:nvPr/>
        </p:nvGraphicFramePr>
        <p:xfrm>
          <a:off x="1331913" y="1341438"/>
          <a:ext cx="6210300" cy="5212074"/>
        </p:xfrm>
        <a:graphic>
          <a:graphicData uri="http://schemas.openxmlformats.org/drawingml/2006/table">
            <a:tbl>
              <a:tblPr/>
              <a:tblGrid>
                <a:gridCol w="6210300"/>
              </a:tblGrid>
              <a:tr h="52117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Calibri" pitchFamily="34" charset="0"/>
                        </a:rPr>
                        <a:t> Chest physicians / respirologists / pulmonologists</a:t>
                      </a:r>
                      <a:endParaRPr kumimoji="0" lang="en-US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Calibri" pitchFamily="34" charset="0"/>
                        </a:rPr>
                        <a:t> Elderly care physician </a:t>
                      </a:r>
                      <a:endParaRPr kumimoji="0" lang="en-US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Calibri" pitchFamily="34" charset="0"/>
                        </a:rPr>
                        <a:t> Physiotherapists</a:t>
                      </a:r>
                      <a:endParaRPr kumimoji="0" lang="en-US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Calibri" pitchFamily="34" charset="0"/>
                        </a:rPr>
                        <a:t> Occupational therapist</a:t>
                      </a:r>
                      <a:endParaRPr kumimoji="0" lang="en-US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Calibri" pitchFamily="34" charset="0"/>
                        </a:rPr>
                        <a:t> Nurses</a:t>
                      </a:r>
                      <a:endParaRPr kumimoji="0" lang="en-US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Calibri" pitchFamily="34" charset="0"/>
                        </a:rPr>
                        <a:t> Nutritional scientist</a:t>
                      </a:r>
                      <a:endParaRPr kumimoji="0" lang="en-US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Calibri" pitchFamily="34" charset="0"/>
                        </a:rPr>
                        <a:t> Exercise physiologists</a:t>
                      </a:r>
                      <a:endParaRPr kumimoji="0" lang="en-US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Calibri" pitchFamily="34" charset="0"/>
                        </a:rPr>
                        <a:t> Methodologists</a:t>
                      </a:r>
                      <a:endParaRPr kumimoji="0" lang="en-US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Calibri" pitchFamily="34" charset="0"/>
                        </a:rPr>
                        <a:t> Psychologists/behavioral experts</a:t>
                      </a:r>
                      <a:endParaRPr kumimoji="0" lang="en-US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Calibri" pitchFamily="34" charset="0"/>
                        </a:rPr>
                        <a:t> Health economists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Calibri" pitchFamily="34" charset="0"/>
                        </a:rPr>
                        <a:t> Primary care physician?</a:t>
                      </a:r>
                      <a:endParaRPr kumimoji="0" lang="en-US" sz="5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922337"/>
          </a:xfrm>
        </p:spPr>
        <p:txBody>
          <a:bodyPr/>
          <a:lstStyle/>
          <a:p>
            <a:pPr eaLnBrk="1" hangingPunct="1"/>
            <a:r>
              <a:rPr lang="nl-BE" altLang="en-US" sz="4000" u="sng" smtClean="0"/>
              <a:t>Task Forces and Documents</a:t>
            </a:r>
            <a:r>
              <a:rPr lang="nl-BE" altLang="en-US" sz="4000" smtClean="0"/>
              <a:t> </a:t>
            </a:r>
            <a:endParaRPr lang="nl-NL" altLang="en-US" sz="4000" smtClean="0"/>
          </a:p>
        </p:txBody>
      </p:sp>
      <p:sp>
        <p:nvSpPr>
          <p:cNvPr id="71683" name="Rectangle 3"/>
          <p:cNvSpPr>
            <a:spLocks noGrp="1"/>
          </p:cNvSpPr>
          <p:nvPr>
            <p:ph type="body" idx="4294967295"/>
          </p:nvPr>
        </p:nvSpPr>
        <p:spPr>
          <a:xfrm>
            <a:off x="468313" y="1000125"/>
            <a:ext cx="8389937" cy="4722813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nl-BE" altLang="en-US" sz="2800" u="sng" smtClean="0"/>
              <a:t>Carine Pannetier</a:t>
            </a:r>
            <a:r>
              <a:rPr lang="nl-BE" altLang="en-US" sz="2800" smtClean="0"/>
              <a:t>: Head of Scientific Department and Educational Activities</a:t>
            </a:r>
          </a:p>
          <a:p>
            <a:pPr eaLnBrk="1" hangingPunct="1">
              <a:lnSpc>
                <a:spcPct val="150000"/>
              </a:lnSpc>
            </a:pPr>
            <a:r>
              <a:rPr lang="nl-BE" altLang="en-US" sz="2800" u="sng" smtClean="0"/>
              <a:t>Valérie Rebeaud</a:t>
            </a:r>
            <a:r>
              <a:rPr lang="nl-BE" altLang="en-US" sz="2800" smtClean="0"/>
              <a:t>: administration (e.g. TF applications); logistics (meetings)</a:t>
            </a:r>
          </a:p>
          <a:p>
            <a:pPr eaLnBrk="1" hangingPunct="1">
              <a:lnSpc>
                <a:spcPct val="150000"/>
              </a:lnSpc>
            </a:pPr>
            <a:r>
              <a:rPr lang="nl-BE" altLang="en-US" sz="2800" u="sng" smtClean="0"/>
              <a:t>Thomy Tonia</a:t>
            </a:r>
            <a:r>
              <a:rPr lang="nl-BE" altLang="en-US" sz="2800" smtClean="0"/>
              <a:t>: ERS methodologist: consultancy, training, advice on literature search, guideline methodology, grading …</a:t>
            </a:r>
          </a:p>
          <a:p>
            <a:pPr eaLnBrk="1" hangingPunct="1"/>
            <a:endParaRPr lang="nl-BE" altLang="en-US" sz="2400" smtClean="0"/>
          </a:p>
          <a:p>
            <a:pPr eaLnBrk="1" hangingPunct="1"/>
            <a:endParaRPr lang="nl-NL" altLang="en-US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nl-BE" altLang="en-US" sz="4000" u="sng" smtClean="0"/>
              <a:t>ERS needs you</a:t>
            </a:r>
            <a:r>
              <a:rPr lang="nl-BE" altLang="en-US" sz="4000" smtClean="0"/>
              <a:t> </a:t>
            </a:r>
            <a:endParaRPr lang="nl-NL" altLang="en-US" sz="4000" smtClean="0"/>
          </a:p>
        </p:txBody>
      </p:sp>
      <p:sp>
        <p:nvSpPr>
          <p:cNvPr id="72707" name="Rectangle 3"/>
          <p:cNvSpPr>
            <a:spLocks noGrp="1"/>
          </p:cNvSpPr>
          <p:nvPr>
            <p:ph type="body" idx="4294967295"/>
          </p:nvPr>
        </p:nvSpPr>
        <p:spPr>
          <a:xfrm>
            <a:off x="468313" y="1196975"/>
            <a:ext cx="8229600" cy="4525963"/>
          </a:xfrm>
        </p:spPr>
        <p:txBody>
          <a:bodyPr/>
          <a:lstStyle/>
          <a:p>
            <a:pPr eaLnBrk="1" hangingPunct="1"/>
            <a:r>
              <a:rPr lang="nl-BE" altLang="en-US" sz="2800" smtClean="0"/>
              <a:t>If you have expertise in:</a:t>
            </a:r>
          </a:p>
          <a:p>
            <a:pPr lvl="1" eaLnBrk="1" hangingPunct="1"/>
            <a:r>
              <a:rPr lang="nl-BE" altLang="en-US" smtClean="0"/>
              <a:t>Literature searches</a:t>
            </a:r>
          </a:p>
          <a:p>
            <a:pPr lvl="1" eaLnBrk="1" hangingPunct="1"/>
            <a:r>
              <a:rPr lang="nl-BE" altLang="en-US" smtClean="0"/>
              <a:t>Systematic reviews / meta-analyses and/or</a:t>
            </a:r>
          </a:p>
          <a:p>
            <a:pPr lvl="1" eaLnBrk="1" hangingPunct="1"/>
            <a:r>
              <a:rPr lang="nl-BE" altLang="en-US" smtClean="0"/>
              <a:t>Grading quality of evidence / strength of recommendations</a:t>
            </a:r>
          </a:p>
          <a:p>
            <a:pPr eaLnBrk="1" hangingPunct="1"/>
            <a:r>
              <a:rPr lang="nl-BE" altLang="en-US" sz="2800" smtClean="0"/>
              <a:t>And you are eager to participate in the Development of ERS Guidelines</a:t>
            </a:r>
          </a:p>
          <a:p>
            <a:pPr eaLnBrk="1" hangingPunct="1">
              <a:buFont typeface="Arial" pitchFamily="34" charset="0"/>
              <a:buNone/>
            </a:pPr>
            <a:r>
              <a:rPr lang="nl-BE" altLang="en-US" sz="2800" smtClean="0">
                <a:sym typeface="Wingdings" pitchFamily="2" charset="2"/>
              </a:rPr>
              <a:t></a:t>
            </a:r>
            <a:r>
              <a:rPr lang="nl-BE" altLang="en-US" sz="2800" smtClean="0"/>
              <a:t>Join ERS Task Forces / ERS Guideline Committee</a:t>
            </a:r>
            <a:endParaRPr lang="nl-BE" altLang="en-US" sz="2400" smtClean="0"/>
          </a:p>
          <a:p>
            <a:pPr eaLnBrk="1" hangingPunct="1"/>
            <a:endParaRPr lang="nl-NL" altLang="en-US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nl-BE" altLang="en-US" sz="4000" u="sng" smtClean="0"/>
              <a:t>ERS needs you</a:t>
            </a:r>
            <a:r>
              <a:rPr lang="nl-BE" altLang="en-US" sz="4000" smtClean="0"/>
              <a:t> </a:t>
            </a:r>
            <a:endParaRPr lang="nl-NL" altLang="en-US" sz="4000" smtClean="0"/>
          </a:p>
        </p:txBody>
      </p:sp>
      <p:sp>
        <p:nvSpPr>
          <p:cNvPr id="73731" name="Rectangle 3"/>
          <p:cNvSpPr>
            <a:spLocks noGrp="1"/>
          </p:cNvSpPr>
          <p:nvPr>
            <p:ph type="body" idx="4294967295"/>
          </p:nvPr>
        </p:nvSpPr>
        <p:spPr>
          <a:xfrm>
            <a:off x="468313" y="1196975"/>
            <a:ext cx="8229600" cy="4525963"/>
          </a:xfrm>
        </p:spPr>
        <p:txBody>
          <a:bodyPr/>
          <a:lstStyle/>
          <a:p>
            <a:pPr eaLnBrk="1" hangingPunct="1"/>
            <a:r>
              <a:rPr lang="nl-BE" altLang="en-US" sz="2800" dirty="0" smtClean="0"/>
              <a:t>If you have expertise in:</a:t>
            </a:r>
          </a:p>
          <a:p>
            <a:pPr lvl="1" eaLnBrk="1" hangingPunct="1"/>
            <a:r>
              <a:rPr lang="nl-BE" altLang="en-US" dirty="0" smtClean="0"/>
              <a:t>Literature searches</a:t>
            </a:r>
          </a:p>
          <a:p>
            <a:pPr lvl="1" eaLnBrk="1" hangingPunct="1"/>
            <a:r>
              <a:rPr lang="nl-BE" altLang="en-US" dirty="0" smtClean="0"/>
              <a:t>Systematic reviews / meta-analyses and/or</a:t>
            </a:r>
          </a:p>
          <a:p>
            <a:pPr lvl="1" eaLnBrk="1" hangingPunct="1"/>
            <a:r>
              <a:rPr lang="nl-BE" altLang="en-US" dirty="0" smtClean="0"/>
              <a:t>Grading quality of evidence / strength of recommendations</a:t>
            </a:r>
          </a:p>
          <a:p>
            <a:pPr eaLnBrk="1" hangingPunct="1"/>
            <a:r>
              <a:rPr lang="nl-BE" altLang="en-US" sz="2800" dirty="0" smtClean="0"/>
              <a:t>And you are eager to participate in the Development of ERS Guidelines</a:t>
            </a:r>
          </a:p>
          <a:p>
            <a:pPr eaLnBrk="1" hangingPunct="1">
              <a:buFont typeface="Arial" pitchFamily="34" charset="0"/>
              <a:buNone/>
            </a:pPr>
            <a:r>
              <a:rPr lang="nl-BE" altLang="en-US" sz="2800" dirty="0" smtClean="0">
                <a:sym typeface="Wingdings" pitchFamily="2" charset="2"/>
              </a:rPr>
              <a:t> Send your CV to </a:t>
            </a:r>
            <a:r>
              <a:rPr lang="nl-BE" altLang="en-US" sz="2800" u="sng" dirty="0" smtClean="0">
                <a:solidFill>
                  <a:srgbClr val="0070C0"/>
                </a:solidFill>
                <a:sym typeface="Wingdings" pitchFamily="2" charset="2"/>
              </a:rPr>
              <a:t>valerie.rebeaud@ersnet.org</a:t>
            </a:r>
            <a:r>
              <a:rPr lang="nl-BE" altLang="en-US" sz="2800" dirty="0" smtClean="0">
                <a:sym typeface="Wingdings" pitchFamily="2" charset="2"/>
              </a:rPr>
              <a:t>  </a:t>
            </a:r>
            <a:endParaRPr lang="nl-BE" altLang="en-US" sz="2400" dirty="0" smtClean="0"/>
          </a:p>
          <a:p>
            <a:pPr eaLnBrk="1" hangingPunct="1"/>
            <a:endParaRPr lang="nl-NL" alt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1285875"/>
            <a:ext cx="5995988" cy="502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755" name="Titel 3"/>
          <p:cNvSpPr>
            <a:spLocks noGrp="1"/>
          </p:cNvSpPr>
          <p:nvPr>
            <p:ph type="title"/>
          </p:nvPr>
        </p:nvSpPr>
        <p:spPr>
          <a:xfrm>
            <a:off x="457200" y="285750"/>
            <a:ext cx="8229600" cy="1143000"/>
          </a:xfrm>
        </p:spPr>
        <p:txBody>
          <a:bodyPr/>
          <a:lstStyle/>
          <a:p>
            <a:r>
              <a:rPr lang="nl-BE" sz="3200" b="1" u="sng" smtClean="0"/>
              <a:t>www.agreetrust.org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itel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14438"/>
          </a:xfrm>
        </p:spPr>
        <p:txBody>
          <a:bodyPr/>
          <a:lstStyle/>
          <a:p>
            <a:r>
              <a:rPr lang="nl-BE" sz="3200" b="1" u="sng" smtClean="0"/>
              <a:t>AGREE: 6 domains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428750" y="1214438"/>
            <a:ext cx="7258050" cy="4916487"/>
          </a:xfrm>
        </p:spPr>
        <p:txBody>
          <a:bodyPr/>
          <a:lstStyle/>
          <a:p>
            <a:pPr marL="514350" indent="-514350">
              <a:lnSpc>
                <a:spcPct val="150000"/>
              </a:lnSpc>
              <a:buClr>
                <a:schemeClr val="tx1"/>
              </a:buClr>
              <a:buSzPct val="100000"/>
              <a:buFont typeface="+mj-lt"/>
              <a:buAutoNum type="arabicPeriod"/>
              <a:defRPr/>
            </a:pPr>
            <a:r>
              <a:rPr lang="nl-BE" sz="2800" dirty="0" smtClean="0"/>
              <a:t>Scope and </a:t>
            </a:r>
            <a:r>
              <a:rPr lang="nl-BE" sz="2800" dirty="0" err="1" smtClean="0"/>
              <a:t>Purpose</a:t>
            </a:r>
            <a:endParaRPr lang="nl-BE" sz="2800" dirty="0" smtClean="0"/>
          </a:p>
          <a:p>
            <a:pPr marL="514350" indent="-514350">
              <a:lnSpc>
                <a:spcPct val="150000"/>
              </a:lnSpc>
              <a:buClr>
                <a:schemeClr val="tx1"/>
              </a:buClr>
              <a:buSzPct val="100000"/>
              <a:buFont typeface="+mj-lt"/>
              <a:buAutoNum type="arabicPeriod"/>
              <a:defRPr/>
            </a:pPr>
            <a:r>
              <a:rPr lang="nl-BE" sz="2800" dirty="0" err="1" smtClean="0"/>
              <a:t>Stakeholder</a:t>
            </a:r>
            <a:r>
              <a:rPr lang="nl-BE" sz="2800" dirty="0" smtClean="0"/>
              <a:t> </a:t>
            </a:r>
            <a:r>
              <a:rPr lang="nl-BE" sz="2800" dirty="0" err="1" smtClean="0"/>
              <a:t>Involvement</a:t>
            </a:r>
            <a:endParaRPr lang="nl-BE" sz="2800" dirty="0" smtClean="0"/>
          </a:p>
          <a:p>
            <a:pPr marL="514350" indent="-514350">
              <a:lnSpc>
                <a:spcPct val="150000"/>
              </a:lnSpc>
              <a:buClr>
                <a:schemeClr val="tx1"/>
              </a:buClr>
              <a:buSzPct val="100000"/>
              <a:buFont typeface="+mj-lt"/>
              <a:buAutoNum type="arabicPeriod"/>
              <a:defRPr/>
            </a:pPr>
            <a:r>
              <a:rPr lang="nl-BE" sz="2800" i="1" dirty="0" err="1" smtClean="0"/>
              <a:t>Rigour</a:t>
            </a:r>
            <a:r>
              <a:rPr lang="nl-BE" sz="2800" i="1" dirty="0" smtClean="0"/>
              <a:t> of </a:t>
            </a:r>
            <a:r>
              <a:rPr lang="nl-BE" sz="2800" i="1" dirty="0" err="1" smtClean="0"/>
              <a:t>Development</a:t>
            </a:r>
            <a:endParaRPr lang="nl-BE" sz="2800" i="1" dirty="0" smtClean="0"/>
          </a:p>
          <a:p>
            <a:pPr marL="514350" indent="-514350">
              <a:lnSpc>
                <a:spcPct val="150000"/>
              </a:lnSpc>
              <a:buClr>
                <a:schemeClr val="tx1"/>
              </a:buClr>
              <a:buSzPct val="100000"/>
              <a:buFont typeface="+mj-lt"/>
              <a:buAutoNum type="arabicPeriod"/>
              <a:defRPr/>
            </a:pPr>
            <a:r>
              <a:rPr lang="nl-BE" sz="2800" i="1" dirty="0" err="1" smtClean="0"/>
              <a:t>Clarity</a:t>
            </a:r>
            <a:r>
              <a:rPr lang="nl-BE" sz="2800" i="1" dirty="0" smtClean="0"/>
              <a:t> of </a:t>
            </a:r>
            <a:r>
              <a:rPr lang="nl-BE" sz="2800" i="1" dirty="0" err="1" smtClean="0"/>
              <a:t>Presentation</a:t>
            </a:r>
            <a:endParaRPr lang="nl-BE" sz="2800" i="1" dirty="0" smtClean="0"/>
          </a:p>
          <a:p>
            <a:pPr marL="514350" indent="-514350">
              <a:lnSpc>
                <a:spcPct val="150000"/>
              </a:lnSpc>
              <a:buClr>
                <a:schemeClr val="tx1"/>
              </a:buClr>
              <a:buSzPct val="100000"/>
              <a:buFont typeface="+mj-lt"/>
              <a:buAutoNum type="arabicPeriod"/>
              <a:defRPr/>
            </a:pPr>
            <a:r>
              <a:rPr lang="nl-BE" sz="2800" dirty="0" err="1" smtClean="0"/>
              <a:t>Applicability</a:t>
            </a:r>
            <a:endParaRPr lang="nl-BE" sz="2800" dirty="0" smtClean="0"/>
          </a:p>
          <a:p>
            <a:pPr marL="514350" indent="-514350">
              <a:lnSpc>
                <a:spcPct val="150000"/>
              </a:lnSpc>
              <a:buClr>
                <a:schemeClr val="tx1"/>
              </a:buClr>
              <a:buSzPct val="100000"/>
              <a:buFont typeface="+mj-lt"/>
              <a:buAutoNum type="arabicPeriod"/>
              <a:defRPr/>
            </a:pPr>
            <a:r>
              <a:rPr lang="nl-BE" sz="2800" dirty="0" err="1" smtClean="0"/>
              <a:t>Editorial</a:t>
            </a:r>
            <a:r>
              <a:rPr lang="nl-BE" sz="2800" dirty="0" smtClean="0"/>
              <a:t> </a:t>
            </a:r>
            <a:r>
              <a:rPr lang="nl-BE" sz="2800" dirty="0" err="1" smtClean="0"/>
              <a:t>Independence</a:t>
            </a:r>
            <a:endParaRPr lang="nl-BE" dirty="0" smtClean="0"/>
          </a:p>
          <a:p>
            <a:pPr>
              <a:defRPr/>
            </a:pPr>
            <a:endParaRPr lang="nl-B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itel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85875"/>
          </a:xfrm>
        </p:spPr>
        <p:txBody>
          <a:bodyPr/>
          <a:lstStyle/>
          <a:p>
            <a:r>
              <a:rPr lang="nl-BE" sz="2800" b="1" u="sng" smtClean="0"/>
              <a:t>AGREE: Domain 1: Scope and purpose</a:t>
            </a:r>
          </a:p>
        </p:txBody>
      </p:sp>
      <p:sp>
        <p:nvSpPr>
          <p:cNvPr id="7680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285875"/>
            <a:ext cx="8229600" cy="4845050"/>
          </a:xfrm>
        </p:spPr>
        <p:txBody>
          <a:bodyPr/>
          <a:lstStyle/>
          <a:p>
            <a:pPr marL="514350" indent="-514350">
              <a:lnSpc>
                <a:spcPct val="150000"/>
              </a:lnSpc>
              <a:buClr>
                <a:schemeClr val="tx1"/>
              </a:buClr>
              <a:buFont typeface="Calibri" pitchFamily="34" charset="0"/>
              <a:buAutoNum type="arabicPeriod"/>
            </a:pPr>
            <a:r>
              <a:rPr lang="nl-BE" sz="2800" smtClean="0">
                <a:latin typeface="Arial" pitchFamily="34" charset="0"/>
                <a:ea typeface="ＭＳ Ｐゴシック" pitchFamily="34" charset="-128"/>
              </a:rPr>
              <a:t>The overall </a:t>
            </a:r>
            <a:r>
              <a:rPr lang="nl-BE" sz="2800" u="sng" smtClean="0">
                <a:latin typeface="Arial" pitchFamily="34" charset="0"/>
                <a:ea typeface="ＭＳ Ｐゴシック" pitchFamily="34" charset="-128"/>
              </a:rPr>
              <a:t>objective</a:t>
            </a:r>
            <a:r>
              <a:rPr lang="nl-BE" sz="2800" smtClean="0">
                <a:latin typeface="Arial" pitchFamily="34" charset="0"/>
                <a:ea typeface="ＭＳ Ｐゴシック" pitchFamily="34" charset="-128"/>
              </a:rPr>
              <a:t> of the guideline is specifically described.</a:t>
            </a:r>
          </a:p>
          <a:p>
            <a:pPr marL="514350" indent="-514350">
              <a:lnSpc>
                <a:spcPct val="150000"/>
              </a:lnSpc>
              <a:buClr>
                <a:schemeClr val="tx1"/>
              </a:buClr>
              <a:buFont typeface="Calibri" pitchFamily="34" charset="0"/>
              <a:buAutoNum type="arabicPeriod"/>
            </a:pPr>
            <a:r>
              <a:rPr lang="nl-BE" sz="2800" smtClean="0">
                <a:latin typeface="Arial" pitchFamily="34" charset="0"/>
                <a:ea typeface="ＭＳ Ｐゴシック" pitchFamily="34" charset="-128"/>
              </a:rPr>
              <a:t>The </a:t>
            </a:r>
            <a:r>
              <a:rPr lang="nl-BE" sz="2800" u="sng" smtClean="0">
                <a:latin typeface="Arial" pitchFamily="34" charset="0"/>
                <a:ea typeface="ＭＳ Ｐゴシック" pitchFamily="34" charset="-128"/>
              </a:rPr>
              <a:t>health question </a:t>
            </a:r>
            <a:r>
              <a:rPr lang="nl-BE" sz="2800" smtClean="0">
                <a:latin typeface="Arial" pitchFamily="34" charset="0"/>
                <a:ea typeface="ＭＳ Ｐゴシック" pitchFamily="34" charset="-128"/>
              </a:rPr>
              <a:t>covered by the guideline is specifically described.</a:t>
            </a:r>
          </a:p>
          <a:p>
            <a:pPr marL="514350" indent="-514350">
              <a:lnSpc>
                <a:spcPct val="150000"/>
              </a:lnSpc>
              <a:buClr>
                <a:schemeClr val="tx1"/>
              </a:buClr>
              <a:buFont typeface="Calibri" pitchFamily="34" charset="0"/>
              <a:buAutoNum type="arabicPeriod"/>
            </a:pPr>
            <a:r>
              <a:rPr lang="nl-BE" sz="2800" smtClean="0">
                <a:latin typeface="Arial" pitchFamily="34" charset="0"/>
                <a:ea typeface="ＭＳ Ｐゴシック" pitchFamily="34" charset="-128"/>
              </a:rPr>
              <a:t>The </a:t>
            </a:r>
            <a:r>
              <a:rPr lang="nl-BE" sz="2800" u="sng" smtClean="0">
                <a:latin typeface="Arial" pitchFamily="34" charset="0"/>
                <a:ea typeface="ＭＳ Ｐゴシック" pitchFamily="34" charset="-128"/>
              </a:rPr>
              <a:t>population</a:t>
            </a:r>
            <a:r>
              <a:rPr lang="nl-BE" sz="2800" smtClean="0">
                <a:latin typeface="Arial" pitchFamily="34" charset="0"/>
                <a:ea typeface="ＭＳ Ｐゴシック" pitchFamily="34" charset="-128"/>
              </a:rPr>
              <a:t> to whom the guideline is meant to apply is specifically described.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itel 1"/>
          <p:cNvSpPr>
            <a:spLocks noGrp="1"/>
          </p:cNvSpPr>
          <p:nvPr>
            <p:ph type="title"/>
          </p:nvPr>
        </p:nvSpPr>
        <p:spPr>
          <a:xfrm>
            <a:off x="0" y="71438"/>
            <a:ext cx="9144000" cy="1143000"/>
          </a:xfrm>
        </p:spPr>
        <p:txBody>
          <a:bodyPr/>
          <a:lstStyle/>
          <a:p>
            <a:r>
              <a:rPr lang="nl-BE" sz="2800" b="1" u="sng" smtClean="0"/>
              <a:t>AGREE: Domain 2: Stakeholder involvement</a:t>
            </a:r>
          </a:p>
        </p:txBody>
      </p:sp>
      <p:sp>
        <p:nvSpPr>
          <p:cNvPr id="77827" name="Tijdelijke aanduiding voor inhoud 2"/>
          <p:cNvSpPr>
            <a:spLocks noGrp="1"/>
          </p:cNvSpPr>
          <p:nvPr>
            <p:ph idx="1"/>
          </p:nvPr>
        </p:nvSpPr>
        <p:spPr>
          <a:xfrm>
            <a:off x="428625" y="1214438"/>
            <a:ext cx="8229600" cy="4929187"/>
          </a:xfrm>
        </p:spPr>
        <p:txBody>
          <a:bodyPr/>
          <a:lstStyle/>
          <a:p>
            <a:pPr>
              <a:lnSpc>
                <a:spcPts val="4400"/>
              </a:lnSpc>
              <a:buFont typeface="Wingdings" pitchFamily="2" charset="2"/>
              <a:buNone/>
            </a:pPr>
            <a:r>
              <a:rPr lang="nl-BE" sz="2800" smtClean="0">
                <a:latin typeface="Arial" pitchFamily="34" charset="0"/>
                <a:ea typeface="ＭＳ Ｐゴシック" pitchFamily="34" charset="-128"/>
              </a:rPr>
              <a:t>1.The guideline development group includes individuals from all relevant professional groups: </a:t>
            </a:r>
            <a:r>
              <a:rPr lang="nl-BE" sz="2800" u="sng" smtClean="0">
                <a:latin typeface="Arial" pitchFamily="34" charset="0"/>
                <a:ea typeface="ＭＳ Ｐゴシック" pitchFamily="34" charset="-128"/>
              </a:rPr>
              <a:t>multidisciplinary</a:t>
            </a:r>
            <a:r>
              <a:rPr lang="nl-BE" sz="2800" smtClean="0">
                <a:latin typeface="Arial" pitchFamily="34" charset="0"/>
                <a:ea typeface="ＭＳ Ｐゴシック" pitchFamily="34" charset="-128"/>
              </a:rPr>
              <a:t>.</a:t>
            </a:r>
          </a:p>
          <a:p>
            <a:pPr>
              <a:lnSpc>
                <a:spcPts val="4400"/>
              </a:lnSpc>
              <a:buFont typeface="Wingdings" pitchFamily="2" charset="2"/>
              <a:buNone/>
            </a:pPr>
            <a:r>
              <a:rPr lang="nl-BE" sz="2800" smtClean="0">
                <a:latin typeface="Arial" pitchFamily="34" charset="0"/>
                <a:ea typeface="ＭＳ Ｐゴシック" pitchFamily="34" charset="-128"/>
              </a:rPr>
              <a:t>2.The views and preferences of the </a:t>
            </a:r>
            <a:r>
              <a:rPr lang="nl-BE" sz="2800" u="sng" smtClean="0">
                <a:latin typeface="Arial" pitchFamily="34" charset="0"/>
                <a:ea typeface="ＭＳ Ｐゴシック" pitchFamily="34" charset="-128"/>
              </a:rPr>
              <a:t>target population </a:t>
            </a:r>
            <a:r>
              <a:rPr lang="nl-BE" sz="2800" smtClean="0">
                <a:latin typeface="Arial" pitchFamily="34" charset="0"/>
                <a:ea typeface="ＭＳ Ｐゴシック" pitchFamily="34" charset="-128"/>
              </a:rPr>
              <a:t>(</a:t>
            </a:r>
            <a:r>
              <a:rPr lang="nl-BE" sz="2800" u="sng" smtClean="0">
                <a:latin typeface="Arial" pitchFamily="34" charset="0"/>
                <a:ea typeface="ＭＳ Ｐゴシック" pitchFamily="34" charset="-128"/>
              </a:rPr>
              <a:t>patients</a:t>
            </a:r>
            <a:r>
              <a:rPr lang="nl-BE" sz="2800" smtClean="0">
                <a:latin typeface="Arial" pitchFamily="34" charset="0"/>
                <a:ea typeface="ＭＳ Ｐゴシック" pitchFamily="34" charset="-128"/>
              </a:rPr>
              <a:t>, public, …) have been sought.</a:t>
            </a:r>
          </a:p>
          <a:p>
            <a:pPr>
              <a:lnSpc>
                <a:spcPts val="4400"/>
              </a:lnSpc>
              <a:buFont typeface="Wingdings" pitchFamily="2" charset="2"/>
              <a:buNone/>
            </a:pPr>
            <a:r>
              <a:rPr lang="nl-BE" sz="2800" smtClean="0">
                <a:latin typeface="Arial" pitchFamily="34" charset="0"/>
                <a:ea typeface="ＭＳ Ｐゴシック" pitchFamily="34" charset="-128"/>
              </a:rPr>
              <a:t>3.The </a:t>
            </a:r>
            <a:r>
              <a:rPr lang="nl-BE" sz="2800" u="sng" smtClean="0">
                <a:latin typeface="Arial" pitchFamily="34" charset="0"/>
                <a:ea typeface="ＭＳ Ｐゴシック" pitchFamily="34" charset="-128"/>
              </a:rPr>
              <a:t>target users </a:t>
            </a:r>
            <a:r>
              <a:rPr lang="nl-BE" sz="2800" smtClean="0">
                <a:latin typeface="Arial" pitchFamily="34" charset="0"/>
                <a:ea typeface="ＭＳ Ｐゴシック" pitchFamily="34" charset="-128"/>
              </a:rPr>
              <a:t>of the guideline are clearly defined.</a:t>
            </a:r>
            <a:endParaRPr lang="nl-BE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itel 1"/>
          <p:cNvSpPr>
            <a:spLocks noGrp="1"/>
          </p:cNvSpPr>
          <p:nvPr>
            <p:ph type="title"/>
          </p:nvPr>
        </p:nvSpPr>
        <p:spPr>
          <a:xfrm>
            <a:off x="714375" y="0"/>
            <a:ext cx="8229600" cy="1214438"/>
          </a:xfrm>
        </p:spPr>
        <p:txBody>
          <a:bodyPr/>
          <a:lstStyle/>
          <a:p>
            <a:r>
              <a:rPr lang="nl-BE" sz="3200" b="1" u="sng" smtClean="0"/>
              <a:t>AGREE: Domain 5: Applicability</a:t>
            </a:r>
          </a:p>
        </p:txBody>
      </p:sp>
      <p:sp>
        <p:nvSpPr>
          <p:cNvPr id="78851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982663"/>
            <a:ext cx="8229600" cy="4530725"/>
          </a:xfrm>
        </p:spPr>
        <p:txBody>
          <a:bodyPr/>
          <a:lstStyle/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nl-BE" sz="2400" smtClean="0">
                <a:latin typeface="Arial" pitchFamily="34" charset="0"/>
                <a:ea typeface="ＭＳ Ｐゴシック" pitchFamily="34" charset="-128"/>
              </a:rPr>
              <a:t>1.The guideline describes facilitators and barriers to  its application.</a:t>
            </a:r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nl-BE" sz="2400" smtClean="0">
                <a:latin typeface="Arial" pitchFamily="34" charset="0"/>
                <a:ea typeface="ＭＳ Ｐゴシック" pitchFamily="34" charset="-128"/>
              </a:rPr>
              <a:t>2.The guideline provides advice / tools on how the recommendations can be put into practice.</a:t>
            </a:r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nl-BE" sz="2400" smtClean="0">
                <a:latin typeface="Arial" pitchFamily="34" charset="0"/>
                <a:ea typeface="ＭＳ Ｐゴシック" pitchFamily="34" charset="-128"/>
              </a:rPr>
              <a:t>3.The potential resource implications of applying the recommendations have been considered.</a:t>
            </a:r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nl-BE" sz="2400" smtClean="0">
                <a:latin typeface="Arial" pitchFamily="34" charset="0"/>
                <a:ea typeface="ＭＳ Ｐゴシック" pitchFamily="34" charset="-128"/>
              </a:rPr>
              <a:t>4.The guideline presents monitoring / auditing criteria.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/>
          </p:cNvSpPr>
          <p:nvPr>
            <p:ph type="title" idx="4294967295"/>
          </p:nvPr>
        </p:nvSpPr>
        <p:spPr>
          <a:xfrm>
            <a:off x="457200" y="36513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nl-BE" altLang="en-US" sz="3200" b="1" u="sng" dirty="0" err="1" smtClean="0">
                <a:solidFill>
                  <a:schemeClr val="tx1"/>
                </a:solidFill>
              </a:rPr>
              <a:t>Mission</a:t>
            </a:r>
            <a:r>
              <a:rPr lang="nl-BE" altLang="en-US" sz="3200" b="1" u="sng" dirty="0" smtClean="0">
                <a:solidFill>
                  <a:schemeClr val="tx1"/>
                </a:solidFill>
              </a:rPr>
              <a:t> ERS</a:t>
            </a:r>
            <a:endParaRPr lang="nl-NL" altLang="en-US" sz="3200" b="1" u="sng" dirty="0" smtClean="0">
              <a:solidFill>
                <a:schemeClr val="tx1"/>
              </a:solidFill>
            </a:endParaRPr>
          </a:p>
        </p:txBody>
      </p:sp>
      <p:sp>
        <p:nvSpPr>
          <p:cNvPr id="33795" name="Rectangle 3"/>
          <p:cNvSpPr>
            <a:spLocks noGrp="1"/>
          </p:cNvSpPr>
          <p:nvPr>
            <p:ph type="body" idx="4294967295"/>
          </p:nvPr>
        </p:nvSpPr>
        <p:spPr>
          <a:xfrm>
            <a:off x="457200" y="1179513"/>
            <a:ext cx="8435975" cy="494665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 typeface="Arial" pitchFamily="34" charset="0"/>
              <a:buNone/>
            </a:pPr>
            <a:r>
              <a:rPr lang="nl-BE" altLang="en-US" sz="2400" smtClean="0">
                <a:latin typeface="Arial" pitchFamily="34" charset="0"/>
                <a:ea typeface="ＭＳ Ｐゴシック" pitchFamily="34" charset="-128"/>
              </a:rPr>
              <a:t>To promote respiratory health and improve patient care through:</a:t>
            </a:r>
          </a:p>
          <a:p>
            <a:pPr eaLnBrk="1" hangingPunct="1">
              <a:lnSpc>
                <a:spcPct val="150000"/>
              </a:lnSpc>
            </a:pPr>
            <a:r>
              <a:rPr lang="nl-BE" altLang="en-US" sz="2400" smtClean="0">
                <a:latin typeface="Arial" pitchFamily="34" charset="0"/>
                <a:ea typeface="ＭＳ Ｐゴシック" pitchFamily="34" charset="-128"/>
              </a:rPr>
              <a:t>Research (basic science to clinical practice)</a:t>
            </a:r>
          </a:p>
          <a:p>
            <a:pPr eaLnBrk="1" hangingPunct="1">
              <a:lnSpc>
                <a:spcPct val="150000"/>
              </a:lnSpc>
            </a:pPr>
            <a:r>
              <a:rPr lang="nl-BE" altLang="en-US" sz="2400" smtClean="0">
                <a:latin typeface="Arial" pitchFamily="34" charset="0"/>
                <a:ea typeface="ＭＳ Ｐゴシック" pitchFamily="34" charset="-128"/>
              </a:rPr>
              <a:t>Sharing of knowledge (annual congress; publications)</a:t>
            </a:r>
          </a:p>
          <a:p>
            <a:pPr eaLnBrk="1" hangingPunct="1">
              <a:lnSpc>
                <a:spcPct val="150000"/>
              </a:lnSpc>
            </a:pPr>
            <a:r>
              <a:rPr lang="nl-BE" altLang="en-US" sz="2400" smtClean="0">
                <a:latin typeface="Arial" pitchFamily="34" charset="0"/>
                <a:ea typeface="ＭＳ Ｐゴシック" pitchFamily="34" charset="-128"/>
              </a:rPr>
              <a:t>Education (medical and public)</a:t>
            </a:r>
          </a:p>
          <a:p>
            <a:pPr eaLnBrk="1" hangingPunct="1">
              <a:lnSpc>
                <a:spcPct val="150000"/>
              </a:lnSpc>
              <a:buFont typeface="Arial" pitchFamily="34" charset="0"/>
              <a:buNone/>
            </a:pPr>
            <a:r>
              <a:rPr lang="nl-BE" altLang="en-US" sz="2400" smtClean="0">
                <a:latin typeface="Arial" pitchFamily="34" charset="0"/>
                <a:ea typeface="ＭＳ Ｐゴシック" pitchFamily="34" charset="-128"/>
                <a:sym typeface="Wingdings" pitchFamily="2" charset="2"/>
              </a:rPr>
              <a:t> ERS Task Forces: Guidelines and Statements!</a:t>
            </a:r>
            <a:endParaRPr lang="nl-BE" altLang="en-US" sz="2400" smtClean="0">
              <a:latin typeface="Arial" pitchFamily="34" charset="0"/>
              <a:ea typeface="ＭＳ Ｐゴシック" pitchFamily="34" charset="-128"/>
            </a:endParaRPr>
          </a:p>
          <a:p>
            <a:pPr eaLnBrk="1" hangingPunct="1"/>
            <a:endParaRPr lang="nl-NL" altLang="en-US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28750"/>
          </a:xfrm>
        </p:spPr>
        <p:txBody>
          <a:bodyPr/>
          <a:lstStyle/>
          <a:p>
            <a:r>
              <a:rPr lang="nl-BE" sz="3200" b="1" u="sng" smtClean="0"/>
              <a:t>AGREE: Domain 6: Editorial independence</a:t>
            </a:r>
            <a:endParaRPr lang="nl-BE" sz="2800" b="1" u="sng" smtClean="0"/>
          </a:p>
        </p:txBody>
      </p:sp>
      <p:sp>
        <p:nvSpPr>
          <p:cNvPr id="79875" name="Tijdelijke aanduiding voor inhoud 2"/>
          <p:cNvSpPr>
            <a:spLocks noGrp="1"/>
          </p:cNvSpPr>
          <p:nvPr>
            <p:ph idx="1"/>
          </p:nvPr>
        </p:nvSpPr>
        <p:spPr>
          <a:xfrm>
            <a:off x="428625" y="1428750"/>
            <a:ext cx="8229600" cy="453072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nl-BE" sz="2800" smtClean="0">
                <a:latin typeface="Arial" pitchFamily="34" charset="0"/>
                <a:ea typeface="ＭＳ Ｐゴシック" pitchFamily="34" charset="-128"/>
              </a:rPr>
              <a:t>The views of the funding body have not influenced the content of the guideline.</a:t>
            </a:r>
          </a:p>
          <a:p>
            <a:pPr>
              <a:lnSpc>
                <a:spcPct val="150000"/>
              </a:lnSpc>
            </a:pPr>
            <a:r>
              <a:rPr lang="nl-BE" sz="2800" smtClean="0">
                <a:latin typeface="Arial" pitchFamily="34" charset="0"/>
                <a:ea typeface="ＭＳ Ｐゴシック" pitchFamily="34" charset="-128"/>
              </a:rPr>
              <a:t>Competing interests of guideline development group members have been recorded and addressed.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nl-BE" altLang="en-US" sz="3600" b="1" u="sng" smtClean="0"/>
              <a:t>ERS Guidelines and Documents: Dissemination and Implementation</a:t>
            </a:r>
            <a:endParaRPr lang="nl-NL" altLang="en-US" sz="3600" b="1" u="sng" smtClean="0"/>
          </a:p>
        </p:txBody>
      </p:sp>
      <p:sp>
        <p:nvSpPr>
          <p:cNvPr id="80899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nl-BE" altLang="en-US" sz="2800" smtClean="0"/>
              <a:t>ERS Journals (ERJ; ERR) and ERS website</a:t>
            </a:r>
          </a:p>
          <a:p>
            <a:pPr eaLnBrk="1" hangingPunct="1">
              <a:lnSpc>
                <a:spcPct val="90000"/>
              </a:lnSpc>
            </a:pPr>
            <a:r>
              <a:rPr lang="nl-BE" altLang="en-US" sz="2800" smtClean="0"/>
              <a:t>Link with national societies and ERS national delegates</a:t>
            </a:r>
          </a:p>
          <a:p>
            <a:pPr eaLnBrk="1" hangingPunct="1">
              <a:lnSpc>
                <a:spcPct val="90000"/>
              </a:lnSpc>
            </a:pPr>
            <a:r>
              <a:rPr lang="nl-BE" altLang="en-US" sz="2800" smtClean="0"/>
              <a:t>New dissemination tools: </a:t>
            </a:r>
          </a:p>
          <a:p>
            <a:pPr lvl="1" eaLnBrk="1" hangingPunct="1">
              <a:lnSpc>
                <a:spcPct val="90000"/>
              </a:lnSpc>
            </a:pPr>
            <a:r>
              <a:rPr lang="nl-BE" altLang="en-US" sz="2400" smtClean="0"/>
              <a:t>short version of guidelines (pocket guidelines),</a:t>
            </a:r>
          </a:p>
          <a:p>
            <a:pPr lvl="1" eaLnBrk="1" hangingPunct="1">
              <a:lnSpc>
                <a:spcPct val="90000"/>
              </a:lnSpc>
            </a:pPr>
            <a:r>
              <a:rPr lang="nl-BE" altLang="en-US" sz="2400" smtClean="0"/>
              <a:t>patient version of guidelines (ELF; patient organizations),</a:t>
            </a:r>
          </a:p>
          <a:p>
            <a:pPr lvl="1" eaLnBrk="1" hangingPunct="1">
              <a:lnSpc>
                <a:spcPct val="90000"/>
              </a:lnSpc>
            </a:pPr>
            <a:r>
              <a:rPr lang="nl-BE" altLang="en-US" sz="2400" smtClean="0"/>
              <a:t>slide kits,</a:t>
            </a:r>
          </a:p>
          <a:p>
            <a:pPr lvl="1" eaLnBrk="1" hangingPunct="1">
              <a:lnSpc>
                <a:spcPct val="90000"/>
              </a:lnSpc>
            </a:pPr>
            <a:r>
              <a:rPr lang="nl-BE" altLang="en-US" sz="2400" smtClean="0"/>
              <a:t>smart phone apps …</a:t>
            </a:r>
          </a:p>
          <a:p>
            <a:pPr eaLnBrk="1" hangingPunct="1">
              <a:lnSpc>
                <a:spcPct val="90000"/>
              </a:lnSpc>
            </a:pPr>
            <a:r>
              <a:rPr lang="nl-BE" altLang="en-US" sz="2800" smtClean="0"/>
              <a:t>In collaboration with ERS School (CME and MOC).</a:t>
            </a:r>
            <a:endParaRPr lang="nl-NL" altLang="en-US" sz="2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/>
          </p:cNvSpPr>
          <p:nvPr>
            <p:ph type="title" idx="4294967295"/>
          </p:nvPr>
        </p:nvSpPr>
        <p:spPr>
          <a:xfrm>
            <a:off x="457200" y="250825"/>
            <a:ext cx="8229600" cy="1320800"/>
          </a:xfrm>
        </p:spPr>
        <p:txBody>
          <a:bodyPr/>
          <a:lstStyle/>
          <a:p>
            <a:pPr eaLnBrk="1" hangingPunct="1"/>
            <a:r>
              <a:rPr lang="nl-BE" altLang="en-US" sz="3200" b="1" u="sng" smtClean="0"/>
              <a:t>Conclusion ERS Task Forces:</a:t>
            </a:r>
            <a:br>
              <a:rPr lang="nl-BE" altLang="en-US" sz="3200" b="1" u="sng" smtClean="0"/>
            </a:br>
            <a:r>
              <a:rPr lang="nl-BE" altLang="en-US" sz="3200" b="1" u="sng" smtClean="0"/>
              <a:t>Guidelines and Statements</a:t>
            </a:r>
            <a:endParaRPr lang="nl-NL" altLang="en-US" sz="3200" b="1" u="sng" smtClean="0"/>
          </a:p>
        </p:txBody>
      </p:sp>
      <p:sp>
        <p:nvSpPr>
          <p:cNvPr id="81923" name="Rectangle 3"/>
          <p:cNvSpPr>
            <a:spLocks noGrp="1"/>
          </p:cNvSpPr>
          <p:nvPr>
            <p:ph type="body" idx="4294967295"/>
          </p:nvPr>
        </p:nvSpPr>
        <p:spPr>
          <a:xfrm>
            <a:off x="457200" y="1571625"/>
            <a:ext cx="8229600" cy="476885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 typeface="Arial" pitchFamily="34" charset="0"/>
              <a:buNone/>
            </a:pPr>
            <a:r>
              <a:rPr lang="nl-BE" altLang="en-US" sz="2400" smtClean="0"/>
              <a:t>Through the development, dissemination and implementation of trustworthy, updated, top-quality </a:t>
            </a:r>
            <a:r>
              <a:rPr lang="nl-BE" altLang="en-US" sz="2400" b="1" smtClean="0"/>
              <a:t>Guidelines and Statements</a:t>
            </a:r>
            <a:r>
              <a:rPr lang="nl-BE" altLang="en-US" sz="2400" smtClean="0"/>
              <a:t> the ERS </a:t>
            </a:r>
            <a:r>
              <a:rPr lang="en-GB" altLang="en-US" sz="2400" smtClean="0"/>
              <a:t>fulfils</a:t>
            </a:r>
            <a:r>
              <a:rPr lang="nl-BE" altLang="en-US" sz="2400" smtClean="0"/>
              <a:t> </a:t>
            </a:r>
            <a:r>
              <a:rPr lang="en-GB" altLang="en-US" sz="2400" smtClean="0"/>
              <a:t>its</a:t>
            </a:r>
            <a:r>
              <a:rPr lang="nl-BE" altLang="en-US" sz="2400" smtClean="0"/>
              <a:t> mission of promoting respiratory health and improving patient care in Europe and worldwide.</a:t>
            </a:r>
          </a:p>
          <a:p>
            <a:pPr eaLnBrk="1" hangingPunct="1">
              <a:lnSpc>
                <a:spcPct val="150000"/>
              </a:lnSpc>
              <a:buFont typeface="Arial" pitchFamily="34" charset="0"/>
              <a:buNone/>
            </a:pPr>
            <a:endParaRPr lang="nl-BE" altLang="en-US" sz="2400" smtClean="0"/>
          </a:p>
          <a:p>
            <a:pPr eaLnBrk="1" hangingPunct="1"/>
            <a:endParaRPr lang="nl-NL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/>
          </p:cNvSpPr>
          <p:nvPr>
            <p:ph type="title" idx="4294967295"/>
          </p:nvPr>
        </p:nvSpPr>
        <p:spPr>
          <a:xfrm>
            <a:off x="457200" y="250825"/>
            <a:ext cx="8229600" cy="1320800"/>
          </a:xfrm>
        </p:spPr>
        <p:txBody>
          <a:bodyPr/>
          <a:lstStyle/>
          <a:p>
            <a:pPr eaLnBrk="1" hangingPunct="1"/>
            <a:r>
              <a:rPr lang="nl-BE" altLang="en-US" sz="3200" b="1" u="sng" smtClean="0"/>
              <a:t>Conclusion ERS Task Forces:</a:t>
            </a:r>
            <a:br>
              <a:rPr lang="nl-BE" altLang="en-US" sz="3200" b="1" u="sng" smtClean="0"/>
            </a:br>
            <a:r>
              <a:rPr lang="nl-BE" altLang="en-US" sz="3200" b="1" u="sng" smtClean="0"/>
              <a:t>Guidelines and Statements</a:t>
            </a:r>
            <a:endParaRPr lang="nl-NL" altLang="en-US" sz="3200" b="1" u="sng" smtClean="0"/>
          </a:p>
        </p:txBody>
      </p:sp>
      <p:sp>
        <p:nvSpPr>
          <p:cNvPr id="82947" name="Rectangle 3"/>
          <p:cNvSpPr>
            <a:spLocks noGrp="1"/>
          </p:cNvSpPr>
          <p:nvPr>
            <p:ph type="body" idx="4294967295"/>
          </p:nvPr>
        </p:nvSpPr>
        <p:spPr>
          <a:xfrm>
            <a:off x="457200" y="1571625"/>
            <a:ext cx="8229600" cy="476885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 typeface="Arial" pitchFamily="34" charset="0"/>
              <a:buNone/>
            </a:pPr>
            <a:r>
              <a:rPr lang="nl-BE" altLang="en-US" sz="2400" smtClean="0"/>
              <a:t>Through the development, dissemination and implementation of trustworthy, updated, top-quality </a:t>
            </a:r>
            <a:r>
              <a:rPr lang="nl-BE" altLang="en-US" sz="2400" b="1" smtClean="0"/>
              <a:t>Guidelines and Statements</a:t>
            </a:r>
            <a:r>
              <a:rPr lang="nl-BE" altLang="en-US" sz="2400" smtClean="0"/>
              <a:t> the ERS </a:t>
            </a:r>
            <a:r>
              <a:rPr lang="en-GB" altLang="en-US" sz="2400" smtClean="0"/>
              <a:t>fulfils</a:t>
            </a:r>
            <a:r>
              <a:rPr lang="nl-BE" altLang="en-US" sz="2400" smtClean="0"/>
              <a:t> </a:t>
            </a:r>
            <a:r>
              <a:rPr lang="en-GB" altLang="en-US" sz="2400" smtClean="0"/>
              <a:t>its</a:t>
            </a:r>
            <a:r>
              <a:rPr lang="nl-BE" altLang="en-US" sz="2400" smtClean="0"/>
              <a:t> mission of promoting respiratory health and improving patient care in Europe and worldwide.</a:t>
            </a:r>
          </a:p>
          <a:p>
            <a:pPr eaLnBrk="1" hangingPunct="1">
              <a:lnSpc>
                <a:spcPct val="150000"/>
              </a:lnSpc>
              <a:buFont typeface="Arial" pitchFamily="34" charset="0"/>
              <a:buNone/>
            </a:pPr>
            <a:endParaRPr lang="nl-BE" altLang="en-US" sz="2400" smtClean="0"/>
          </a:p>
          <a:p>
            <a:pPr eaLnBrk="1" hangingPunct="1">
              <a:lnSpc>
                <a:spcPct val="150000"/>
              </a:lnSpc>
              <a:buFont typeface="Arial" pitchFamily="34" charset="0"/>
              <a:buNone/>
            </a:pPr>
            <a:r>
              <a:rPr lang="nl-BE" altLang="en-US" sz="2400" smtClean="0"/>
              <a:t>Young fellows, clinicians and methodologists: the ERS needs you!</a:t>
            </a:r>
          </a:p>
          <a:p>
            <a:pPr eaLnBrk="1" hangingPunct="1">
              <a:lnSpc>
                <a:spcPct val="150000"/>
              </a:lnSpc>
              <a:buFont typeface="Arial" pitchFamily="34" charset="0"/>
              <a:buNone/>
            </a:pPr>
            <a:endParaRPr lang="nl-BE" altLang="en-US" sz="2400" smtClean="0"/>
          </a:p>
          <a:p>
            <a:pPr eaLnBrk="1" hangingPunct="1"/>
            <a:endParaRPr lang="nl-NL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8625" y="285750"/>
            <a:ext cx="8229600" cy="11430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nl-BE" sz="3200" b="1" u="sng" dirty="0" err="1" smtClean="0">
                <a:solidFill>
                  <a:schemeClr val="tx1"/>
                </a:solidFill>
              </a:rPr>
              <a:t>Overview</a:t>
            </a:r>
            <a:r>
              <a:rPr lang="nl-BE" sz="3200" b="1" u="sng" dirty="0" smtClean="0">
                <a:solidFill>
                  <a:schemeClr val="tx1"/>
                </a:solidFill>
              </a:rPr>
              <a:t>: ERS </a:t>
            </a:r>
            <a:r>
              <a:rPr lang="nl-BE" sz="3200" b="1" u="sng" dirty="0" err="1" smtClean="0">
                <a:solidFill>
                  <a:schemeClr val="tx1"/>
                </a:solidFill>
              </a:rPr>
              <a:t>Task</a:t>
            </a:r>
            <a:r>
              <a:rPr lang="nl-BE" sz="3200" b="1" u="sng" dirty="0" smtClean="0">
                <a:solidFill>
                  <a:schemeClr val="tx1"/>
                </a:solidFill>
              </a:rPr>
              <a:t> </a:t>
            </a:r>
            <a:r>
              <a:rPr lang="nl-BE" sz="3200" b="1" u="sng" dirty="0" err="1" smtClean="0">
                <a:solidFill>
                  <a:schemeClr val="tx1"/>
                </a:solidFill>
              </a:rPr>
              <a:t>Forces</a:t>
            </a:r>
            <a:r>
              <a:rPr lang="nl-BE" sz="3200" b="1" u="sng" dirty="0" smtClean="0">
                <a:solidFill>
                  <a:schemeClr val="tx1"/>
                </a:solidFill>
              </a:rPr>
              <a:t>: </a:t>
            </a:r>
            <a:br>
              <a:rPr lang="nl-BE" sz="3200" b="1" u="sng" dirty="0" smtClean="0">
                <a:solidFill>
                  <a:schemeClr val="tx1"/>
                </a:solidFill>
              </a:rPr>
            </a:br>
            <a:r>
              <a:rPr lang="nl-BE" sz="3200" b="1" u="sng" dirty="0" err="1" smtClean="0">
                <a:solidFill>
                  <a:schemeClr val="tx1"/>
                </a:solidFill>
              </a:rPr>
              <a:t>Guidelines</a:t>
            </a:r>
            <a:r>
              <a:rPr lang="nl-BE" sz="3200" b="1" u="sng" dirty="0" smtClean="0">
                <a:solidFill>
                  <a:schemeClr val="tx1"/>
                </a:solidFill>
              </a:rPr>
              <a:t> and Statements </a:t>
            </a:r>
            <a:endParaRPr lang="nl-BE" sz="3200" b="1" u="sng" dirty="0">
              <a:solidFill>
                <a:schemeClr val="tx1"/>
              </a:solidFill>
            </a:endParaRPr>
          </a:p>
        </p:txBody>
      </p:sp>
      <p:sp>
        <p:nvSpPr>
          <p:cNvPr id="34819" name="Tijdelijke aanduiding voor inhoud 2"/>
          <p:cNvSpPr>
            <a:spLocks noGrp="1"/>
          </p:cNvSpPr>
          <p:nvPr>
            <p:ph idx="1"/>
          </p:nvPr>
        </p:nvSpPr>
        <p:spPr>
          <a:xfrm>
            <a:off x="1571625" y="1571625"/>
            <a:ext cx="6572250" cy="4173538"/>
          </a:xfrm>
        </p:spPr>
        <p:txBody>
          <a:bodyPr/>
          <a:lstStyle/>
          <a:p>
            <a:pPr>
              <a:lnSpc>
                <a:spcPct val="200000"/>
              </a:lnSpc>
            </a:pPr>
            <a:r>
              <a:rPr lang="nl-BE" sz="4000" smtClean="0">
                <a:latin typeface="Arial" pitchFamily="34" charset="0"/>
                <a:ea typeface="ＭＳ Ｐゴシック" pitchFamily="34" charset="-128"/>
              </a:rPr>
              <a:t> What?</a:t>
            </a:r>
          </a:p>
          <a:p>
            <a:pPr>
              <a:lnSpc>
                <a:spcPct val="200000"/>
              </a:lnSpc>
            </a:pPr>
            <a:r>
              <a:rPr lang="nl-BE" sz="4000" smtClean="0">
                <a:latin typeface="Arial" pitchFamily="34" charset="0"/>
                <a:ea typeface="ＭＳ Ｐゴシック" pitchFamily="34" charset="-128"/>
              </a:rPr>
              <a:t> Why?</a:t>
            </a:r>
          </a:p>
          <a:p>
            <a:pPr>
              <a:lnSpc>
                <a:spcPct val="200000"/>
              </a:lnSpc>
            </a:pPr>
            <a:r>
              <a:rPr lang="nl-BE" sz="4000" smtClean="0">
                <a:latin typeface="Arial" pitchFamily="34" charset="0"/>
                <a:ea typeface="ＭＳ Ｐゴシック" pitchFamily="34" charset="-128"/>
              </a:rPr>
              <a:t> How?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8625" y="214313"/>
            <a:ext cx="8229600" cy="1285875"/>
          </a:xfrm>
        </p:spPr>
        <p:txBody>
          <a:bodyPr/>
          <a:lstStyle/>
          <a:p>
            <a:pPr>
              <a:defRPr/>
            </a:pPr>
            <a:r>
              <a:rPr lang="nl-BE" sz="3200" b="1" u="sng" dirty="0" smtClean="0">
                <a:solidFill>
                  <a:schemeClr val="tx1"/>
                </a:solidFill>
              </a:rPr>
              <a:t>I) </a:t>
            </a:r>
            <a:r>
              <a:rPr lang="nl-BE" sz="3200" b="1" u="sng" dirty="0" err="1" smtClean="0">
                <a:solidFill>
                  <a:schemeClr val="tx1"/>
                </a:solidFill>
              </a:rPr>
              <a:t>What</a:t>
            </a:r>
            <a:r>
              <a:rPr lang="nl-BE" sz="3200" b="1" u="sng" dirty="0" smtClean="0">
                <a:solidFill>
                  <a:schemeClr val="tx1"/>
                </a:solidFill>
              </a:rPr>
              <a:t>? ERS </a:t>
            </a:r>
            <a:r>
              <a:rPr lang="nl-BE" sz="3200" b="1" u="sng" dirty="0" err="1" smtClean="0">
                <a:solidFill>
                  <a:schemeClr val="tx1"/>
                </a:solidFill>
              </a:rPr>
              <a:t>Task</a:t>
            </a:r>
            <a:r>
              <a:rPr lang="nl-BE" sz="3200" b="1" u="sng" dirty="0" smtClean="0">
                <a:solidFill>
                  <a:schemeClr val="tx1"/>
                </a:solidFill>
              </a:rPr>
              <a:t> </a:t>
            </a:r>
            <a:r>
              <a:rPr lang="nl-BE" sz="3200" b="1" u="sng" dirty="0" err="1" smtClean="0">
                <a:solidFill>
                  <a:schemeClr val="tx1"/>
                </a:solidFill>
              </a:rPr>
              <a:t>Forces</a:t>
            </a:r>
            <a:r>
              <a:rPr lang="nl-BE" sz="3200" b="1" u="sng" dirty="0" smtClean="0">
                <a:solidFill>
                  <a:schemeClr val="tx1"/>
                </a:solidFill>
              </a:rPr>
              <a:t>: </a:t>
            </a:r>
            <a:br>
              <a:rPr lang="nl-BE" sz="3200" b="1" u="sng" dirty="0" smtClean="0">
                <a:solidFill>
                  <a:schemeClr val="tx1"/>
                </a:solidFill>
              </a:rPr>
            </a:br>
            <a:r>
              <a:rPr lang="nl-BE" sz="3200" b="1" u="sng" dirty="0" smtClean="0">
                <a:solidFill>
                  <a:schemeClr val="tx1"/>
                </a:solidFill>
              </a:rPr>
              <a:t>3 types of </a:t>
            </a:r>
            <a:r>
              <a:rPr lang="nl-BE" sz="3200" b="1" u="sng" dirty="0" err="1" smtClean="0">
                <a:solidFill>
                  <a:schemeClr val="tx1"/>
                </a:solidFill>
              </a:rPr>
              <a:t>documents</a:t>
            </a:r>
            <a:endParaRPr lang="nl-BE" sz="3200" b="1" u="sng" dirty="0">
              <a:solidFill>
                <a:schemeClr val="tx1"/>
              </a:solidFill>
            </a:endParaRPr>
          </a:p>
        </p:txBody>
      </p:sp>
      <p:sp>
        <p:nvSpPr>
          <p:cNvPr id="35843" name="Tijdelijke aanduiding voor inhoud 2"/>
          <p:cNvSpPr>
            <a:spLocks noGrp="1"/>
          </p:cNvSpPr>
          <p:nvPr>
            <p:ph idx="1"/>
          </p:nvPr>
        </p:nvSpPr>
        <p:spPr>
          <a:xfrm>
            <a:off x="500063" y="1714500"/>
            <a:ext cx="8401050" cy="4530725"/>
          </a:xfrm>
        </p:spPr>
        <p:txBody>
          <a:bodyPr/>
          <a:lstStyle/>
          <a:p>
            <a:pPr>
              <a:lnSpc>
                <a:spcPts val="3300"/>
              </a:lnSpc>
            </a:pPr>
            <a:r>
              <a:rPr lang="nl-BE" sz="2400" smtClean="0">
                <a:latin typeface="Arial" pitchFamily="34" charset="0"/>
                <a:ea typeface="ＭＳ Ｐゴシック" pitchFamily="34" charset="-128"/>
              </a:rPr>
              <a:t>Guidelines (Clinical Practice Guidelines)</a:t>
            </a:r>
          </a:p>
          <a:p>
            <a:pPr>
              <a:lnSpc>
                <a:spcPts val="3300"/>
              </a:lnSpc>
            </a:pPr>
            <a:endParaRPr lang="nl-BE" sz="2400" smtClean="0">
              <a:latin typeface="Arial" pitchFamily="34" charset="0"/>
              <a:ea typeface="ＭＳ Ｐゴシック" pitchFamily="34" charset="-128"/>
            </a:endParaRPr>
          </a:p>
          <a:p>
            <a:pPr>
              <a:lnSpc>
                <a:spcPts val="3300"/>
              </a:lnSpc>
            </a:pPr>
            <a:r>
              <a:rPr lang="nl-BE" sz="2400" smtClean="0">
                <a:latin typeface="Arial" pitchFamily="34" charset="0"/>
                <a:ea typeface="ＭＳ Ｐゴシック" pitchFamily="34" charset="-128"/>
              </a:rPr>
              <a:t>Statements (Consensus Statements)</a:t>
            </a:r>
          </a:p>
          <a:p>
            <a:pPr>
              <a:lnSpc>
                <a:spcPts val="3300"/>
              </a:lnSpc>
            </a:pPr>
            <a:endParaRPr lang="nl-BE" sz="2400" smtClean="0">
              <a:latin typeface="Arial" pitchFamily="34" charset="0"/>
              <a:ea typeface="ＭＳ Ｐゴシック" pitchFamily="34" charset="-128"/>
            </a:endParaRPr>
          </a:p>
          <a:p>
            <a:pPr>
              <a:lnSpc>
                <a:spcPts val="3300"/>
              </a:lnSpc>
            </a:pPr>
            <a:r>
              <a:rPr lang="nl-BE" sz="2400" smtClean="0">
                <a:latin typeface="Arial" pitchFamily="34" charset="0"/>
                <a:ea typeface="ＭＳ Ｐゴシック" pitchFamily="34" charset="-128"/>
              </a:rPr>
              <a:t>Technical Standards (Technology Reviews, Assessments and Standards; Health Technology Assessments)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8625" y="0"/>
            <a:ext cx="8229600" cy="1285875"/>
          </a:xfrm>
        </p:spPr>
        <p:txBody>
          <a:bodyPr/>
          <a:lstStyle/>
          <a:p>
            <a:pPr>
              <a:defRPr/>
            </a:pPr>
            <a:r>
              <a:rPr lang="nl-BE" b="1" u="sng" dirty="0" err="1" smtClean="0">
                <a:solidFill>
                  <a:schemeClr val="tx1"/>
                </a:solidFill>
              </a:rPr>
              <a:t>Guidelines</a:t>
            </a:r>
            <a:r>
              <a:rPr lang="nl-BE" b="1" u="sng" dirty="0" smtClean="0">
                <a:solidFill>
                  <a:schemeClr val="tx1"/>
                </a:solidFill>
              </a:rPr>
              <a:t> </a:t>
            </a:r>
            <a:r>
              <a:rPr lang="nl-BE" b="1" i="1" u="sng" dirty="0" smtClean="0">
                <a:solidFill>
                  <a:schemeClr val="tx1"/>
                </a:solidFill>
              </a:rPr>
              <a:t>versus</a:t>
            </a:r>
            <a:r>
              <a:rPr lang="nl-BE" b="1" u="sng" dirty="0" smtClean="0">
                <a:solidFill>
                  <a:schemeClr val="tx1"/>
                </a:solidFill>
              </a:rPr>
              <a:t> Statements</a:t>
            </a:r>
            <a:endParaRPr lang="nl-BE" b="1" u="sng" dirty="0">
              <a:solidFill>
                <a:schemeClr val="tx1"/>
              </a:solidFill>
            </a:endParaRPr>
          </a:p>
        </p:txBody>
      </p:sp>
      <p:sp>
        <p:nvSpPr>
          <p:cNvPr id="36867" name="Tijdelijke aanduiding voor inhoud 2"/>
          <p:cNvSpPr>
            <a:spLocks noGrp="1"/>
          </p:cNvSpPr>
          <p:nvPr>
            <p:ph idx="1"/>
          </p:nvPr>
        </p:nvSpPr>
        <p:spPr>
          <a:xfrm>
            <a:off x="442913" y="1285875"/>
            <a:ext cx="8215312" cy="4673600"/>
          </a:xfrm>
        </p:spPr>
        <p:txBody>
          <a:bodyPr/>
          <a:lstStyle/>
          <a:p>
            <a:pPr>
              <a:lnSpc>
                <a:spcPts val="5000"/>
              </a:lnSpc>
            </a:pPr>
            <a:r>
              <a:rPr lang="nl-BE" sz="2400" smtClean="0">
                <a:latin typeface="Arial" pitchFamily="34" charset="0"/>
                <a:ea typeface="ＭＳ Ｐゴシック" pitchFamily="34" charset="-128"/>
              </a:rPr>
              <a:t>Statement (Consensus Statement):</a:t>
            </a:r>
          </a:p>
          <a:p>
            <a:pPr lvl="1">
              <a:lnSpc>
                <a:spcPts val="5000"/>
              </a:lnSpc>
            </a:pPr>
            <a:r>
              <a:rPr lang="nl-BE" sz="2000" smtClean="0">
                <a:latin typeface="Times" pitchFamily="18" charset="0"/>
                <a:ea typeface="Times" pitchFamily="18" charset="0"/>
                <a:cs typeface="Times" pitchFamily="18" charset="0"/>
              </a:rPr>
              <a:t>Comprehensive scientific review of a topic by a group of experts</a:t>
            </a:r>
          </a:p>
          <a:p>
            <a:pPr lvl="1">
              <a:lnSpc>
                <a:spcPts val="5000"/>
              </a:lnSpc>
            </a:pPr>
            <a:r>
              <a:rPr lang="nl-BE" sz="2000" smtClean="0">
                <a:latin typeface="Times" pitchFamily="18" charset="0"/>
                <a:ea typeface="Times" pitchFamily="18" charset="0"/>
                <a:cs typeface="Times" pitchFamily="18" charset="0"/>
              </a:rPr>
              <a:t>Based on scientific evidence identified by systematic literature searches</a:t>
            </a:r>
          </a:p>
          <a:p>
            <a:pPr lvl="1">
              <a:lnSpc>
                <a:spcPts val="5000"/>
              </a:lnSpc>
            </a:pPr>
            <a:r>
              <a:rPr lang="nl-BE" sz="2000" smtClean="0">
                <a:latin typeface="Times" pitchFamily="18" charset="0"/>
                <a:ea typeface="Times" pitchFamily="18" charset="0"/>
                <a:cs typeface="Times" pitchFamily="18" charset="0"/>
              </a:rPr>
              <a:t>Documented by references and/or data supporting the conclusions.</a:t>
            </a:r>
          </a:p>
          <a:p>
            <a:pPr>
              <a:buFont typeface="Wingdings" pitchFamily="2" charset="2"/>
              <a:buNone/>
            </a:pPr>
            <a:endParaRPr lang="nl-BE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8625" y="0"/>
            <a:ext cx="8229600" cy="1285875"/>
          </a:xfrm>
        </p:spPr>
        <p:txBody>
          <a:bodyPr/>
          <a:lstStyle/>
          <a:p>
            <a:pPr>
              <a:defRPr/>
            </a:pPr>
            <a:r>
              <a:rPr lang="nl-BE" b="1" u="sng" dirty="0" err="1" smtClean="0">
                <a:solidFill>
                  <a:schemeClr val="tx1"/>
                </a:solidFill>
              </a:rPr>
              <a:t>Guidelines</a:t>
            </a:r>
            <a:r>
              <a:rPr lang="nl-BE" b="1" u="sng" dirty="0" smtClean="0">
                <a:solidFill>
                  <a:schemeClr val="tx1"/>
                </a:solidFill>
              </a:rPr>
              <a:t> </a:t>
            </a:r>
            <a:r>
              <a:rPr lang="nl-BE" b="1" i="1" u="sng" dirty="0" smtClean="0">
                <a:solidFill>
                  <a:schemeClr val="tx1"/>
                </a:solidFill>
              </a:rPr>
              <a:t>versus</a:t>
            </a:r>
            <a:r>
              <a:rPr lang="nl-BE" b="1" u="sng" dirty="0" smtClean="0">
                <a:solidFill>
                  <a:schemeClr val="tx1"/>
                </a:solidFill>
              </a:rPr>
              <a:t> Statements</a:t>
            </a:r>
            <a:endParaRPr lang="nl-BE" b="1" u="sng" dirty="0">
              <a:solidFill>
                <a:schemeClr val="tx1"/>
              </a:solidFill>
            </a:endParaRPr>
          </a:p>
        </p:txBody>
      </p:sp>
      <p:sp>
        <p:nvSpPr>
          <p:cNvPr id="37891" name="Tijdelijke aanduiding voor inhoud 2"/>
          <p:cNvSpPr>
            <a:spLocks noGrp="1"/>
          </p:cNvSpPr>
          <p:nvPr>
            <p:ph idx="1"/>
          </p:nvPr>
        </p:nvSpPr>
        <p:spPr>
          <a:xfrm>
            <a:off x="428625" y="1000125"/>
            <a:ext cx="8215313" cy="4673600"/>
          </a:xfrm>
        </p:spPr>
        <p:txBody>
          <a:bodyPr/>
          <a:lstStyle/>
          <a:p>
            <a:pPr>
              <a:lnSpc>
                <a:spcPts val="3838"/>
              </a:lnSpc>
            </a:pPr>
            <a:r>
              <a:rPr lang="nl-BE" sz="2400" smtClean="0">
                <a:latin typeface="Arial" pitchFamily="34" charset="0"/>
                <a:ea typeface="ＭＳ Ｐゴシック" pitchFamily="34" charset="-128"/>
              </a:rPr>
              <a:t>Statement (Consensus Statement):</a:t>
            </a:r>
          </a:p>
          <a:p>
            <a:pPr lvl="1">
              <a:lnSpc>
                <a:spcPts val="3838"/>
              </a:lnSpc>
            </a:pPr>
            <a:r>
              <a:rPr lang="nl-BE" sz="2000" smtClean="0">
                <a:latin typeface="Times" pitchFamily="18" charset="0"/>
                <a:ea typeface="Times" pitchFamily="18" charset="0"/>
                <a:cs typeface="Times" pitchFamily="18" charset="0"/>
              </a:rPr>
              <a:t>Comprehensive scientific review of a topic by a group of experts</a:t>
            </a:r>
          </a:p>
          <a:p>
            <a:pPr lvl="1">
              <a:lnSpc>
                <a:spcPts val="3838"/>
              </a:lnSpc>
            </a:pPr>
            <a:r>
              <a:rPr lang="nl-BE" sz="2000" smtClean="0">
                <a:latin typeface="Times" pitchFamily="18" charset="0"/>
                <a:ea typeface="Times" pitchFamily="18" charset="0"/>
                <a:cs typeface="Times" pitchFamily="18" charset="0"/>
              </a:rPr>
              <a:t>Topics: </a:t>
            </a:r>
          </a:p>
          <a:p>
            <a:pPr lvl="1">
              <a:lnSpc>
                <a:spcPts val="3838"/>
              </a:lnSpc>
              <a:buFontTx/>
              <a:buAutoNum type="arabicPeriod"/>
            </a:pPr>
            <a:r>
              <a:rPr lang="nl-BE" sz="2000" smtClean="0">
                <a:latin typeface="Times" pitchFamily="18" charset="0"/>
                <a:ea typeface="Times" pitchFamily="18" charset="0"/>
                <a:cs typeface="Times" pitchFamily="18" charset="0"/>
              </a:rPr>
              <a:t>disease </a:t>
            </a:r>
          </a:p>
          <a:p>
            <a:pPr lvl="1">
              <a:lnSpc>
                <a:spcPts val="3838"/>
              </a:lnSpc>
              <a:buFontTx/>
              <a:buAutoNum type="arabicPeriod"/>
            </a:pPr>
            <a:r>
              <a:rPr lang="nl-BE" sz="2000" smtClean="0">
                <a:latin typeface="Times" pitchFamily="18" charset="0"/>
                <a:ea typeface="Times" pitchFamily="18" charset="0"/>
                <a:cs typeface="Times" pitchFamily="18" charset="0"/>
              </a:rPr>
              <a:t>research issue </a:t>
            </a:r>
          </a:p>
          <a:p>
            <a:pPr lvl="1">
              <a:lnSpc>
                <a:spcPts val="3838"/>
              </a:lnSpc>
              <a:buFontTx/>
              <a:buAutoNum type="arabicPeriod"/>
            </a:pPr>
            <a:r>
              <a:rPr lang="nl-BE" sz="2000" smtClean="0">
                <a:latin typeface="Times" pitchFamily="18" charset="0"/>
                <a:ea typeface="Times" pitchFamily="18" charset="0"/>
                <a:cs typeface="Times" pitchFamily="18" charset="0"/>
              </a:rPr>
              <a:t>public health topic </a:t>
            </a:r>
          </a:p>
          <a:p>
            <a:pPr lvl="1">
              <a:lnSpc>
                <a:spcPts val="3838"/>
              </a:lnSpc>
              <a:buFontTx/>
              <a:buAutoNum type="arabicPeriod"/>
            </a:pPr>
            <a:r>
              <a:rPr lang="nl-BE" sz="2000" smtClean="0">
                <a:latin typeface="Times" pitchFamily="18" charset="0"/>
                <a:ea typeface="Times" pitchFamily="18" charset="0"/>
                <a:cs typeface="Times" pitchFamily="18" charset="0"/>
              </a:rPr>
              <a:t>diagnostic and/or therapeutic approach.</a:t>
            </a:r>
          </a:p>
          <a:p>
            <a:pPr>
              <a:buFont typeface="Wingdings" pitchFamily="2" charset="2"/>
              <a:buNone/>
            </a:pPr>
            <a:endParaRPr lang="nl-BE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</TotalTime>
  <Words>1554</Words>
  <Application>Microsoft Office PowerPoint</Application>
  <PresentationFormat>On-screen Show (4:3)</PresentationFormat>
  <Paragraphs>286</Paragraphs>
  <Slides>53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53</vt:i4>
      </vt:variant>
    </vt:vector>
  </HeadingPairs>
  <TitlesOfParts>
    <vt:vector size="64" baseType="lpstr">
      <vt:lpstr>MS PGothic</vt:lpstr>
      <vt:lpstr>Symbol</vt:lpstr>
      <vt:lpstr>Calibri</vt:lpstr>
      <vt:lpstr>Wingdings</vt:lpstr>
      <vt:lpstr>Arial Bold</vt:lpstr>
      <vt:lpstr>Arial</vt:lpstr>
      <vt:lpstr>MS PGothic</vt:lpstr>
      <vt:lpstr>Times</vt:lpstr>
      <vt:lpstr>Times New Roman</vt:lpstr>
      <vt:lpstr>Thème Office</vt:lpstr>
      <vt:lpstr>Office Theme</vt:lpstr>
      <vt:lpstr>PowerPoint Presentation</vt:lpstr>
      <vt:lpstr>ERS Task Force documents: types, requirements and processes</vt:lpstr>
      <vt:lpstr>Conflict of Interest Slide</vt:lpstr>
      <vt:lpstr>Mission ERS</vt:lpstr>
      <vt:lpstr>Mission ERS</vt:lpstr>
      <vt:lpstr>Overview: ERS Task Forces:  Guidelines and Statements </vt:lpstr>
      <vt:lpstr>I) What? ERS Task Forces:  3 types of documents</vt:lpstr>
      <vt:lpstr>Guidelines versus Statements</vt:lpstr>
      <vt:lpstr>Guidelines versus Statements</vt:lpstr>
      <vt:lpstr>Guidelines versus Statements</vt:lpstr>
      <vt:lpstr>PowerPoint Presentation</vt:lpstr>
      <vt:lpstr>Guidelines require GRADING</vt:lpstr>
      <vt:lpstr>Technical Standards</vt:lpstr>
      <vt:lpstr>Tests or procedures:   screening, diagnostic or therapeutic</vt:lpstr>
      <vt:lpstr>PowerPoint Presentation</vt:lpstr>
      <vt:lpstr>Technical Standard:  Standardized procedures for measurement of Exhaled Nitric Oxide</vt:lpstr>
      <vt:lpstr>PowerPoint Presentation</vt:lpstr>
      <vt:lpstr>Clinical Practice Guideline: Interpretation of FENO for clinical applications</vt:lpstr>
      <vt:lpstr>II) Why? ERS Task Forces:  Guidelines and Statements</vt:lpstr>
      <vt:lpstr>II) Why? ERS Task Forces:  Guidelines and Statements</vt:lpstr>
      <vt:lpstr>III) How? ERS Task Forces:  Guidelines and Statements</vt:lpstr>
      <vt:lpstr>PowerPoint Presentation</vt:lpstr>
      <vt:lpstr>A Guide to Guidelines  for Professional Societies</vt:lpstr>
      <vt:lpstr>PowerPoint Presentation</vt:lpstr>
      <vt:lpstr>Identifying Target Audiences: Who are the Guidelines for?</vt:lpstr>
      <vt:lpstr>Identifying Target Audiences: Who are the Guidelines for?</vt:lpstr>
      <vt:lpstr>Priority Setting in Guideline Development</vt:lpstr>
      <vt:lpstr>PowerPoint Presentation</vt:lpstr>
      <vt:lpstr>PowerPoint Presentation</vt:lpstr>
      <vt:lpstr>Development of guidelines</vt:lpstr>
      <vt:lpstr>Effectiveness versus efficacy</vt:lpstr>
      <vt:lpstr>PowerPoint Presentation</vt:lpstr>
      <vt:lpstr>      Life cycle of ERS Task forces  Documents</vt:lpstr>
      <vt:lpstr>UpdatING Guidelines</vt:lpstr>
      <vt:lpstr>Task Forces (Guidelines, Statements): crucial role of ERS Assemblies!</vt:lpstr>
      <vt:lpstr>Crucial role of ERS Assemblies  in ERS Task Forces (TF)</vt:lpstr>
      <vt:lpstr>ERS Task Forces and Guidelines: involve patients and patient organizations</vt:lpstr>
      <vt:lpstr> TF: involve patients and patient organizations via ELF</vt:lpstr>
      <vt:lpstr> Task Forces and Guidelines: involve primary care</vt:lpstr>
      <vt:lpstr>PowerPoint Presentation</vt:lpstr>
      <vt:lpstr>PowerPoint Presentation</vt:lpstr>
      <vt:lpstr>Task Forces and Documents </vt:lpstr>
      <vt:lpstr>ERS needs you </vt:lpstr>
      <vt:lpstr>ERS needs you </vt:lpstr>
      <vt:lpstr>www.agreetrust.org</vt:lpstr>
      <vt:lpstr>AGREE: 6 domains</vt:lpstr>
      <vt:lpstr>AGREE: Domain 1: Scope and purpose</vt:lpstr>
      <vt:lpstr>AGREE: Domain 2: Stakeholder involvement</vt:lpstr>
      <vt:lpstr>AGREE: Domain 5: Applicability</vt:lpstr>
      <vt:lpstr>AGREE: Domain 6: Editorial independence</vt:lpstr>
      <vt:lpstr>ERS Guidelines and Documents: Dissemination and Implementation</vt:lpstr>
      <vt:lpstr>Conclusion ERS Task Forces: Guidelines and Statements</vt:lpstr>
      <vt:lpstr>Conclusion ERS Task Forces: Guidelines and Statements</vt:lpstr>
    </vt:vector>
  </TitlesOfParts>
  <Company>----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Stephen H</dc:creator>
  <cp:lastModifiedBy>Pascal Kurosinski</cp:lastModifiedBy>
  <cp:revision>1526</cp:revision>
  <dcterms:created xsi:type="dcterms:W3CDTF">2010-04-13T21:58:03Z</dcterms:created>
  <dcterms:modified xsi:type="dcterms:W3CDTF">2013-09-27T17:49:18Z</dcterms:modified>
</cp:coreProperties>
</file>