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5"/>
  </p:notesMasterIdLst>
  <p:handoutMasterIdLst>
    <p:handoutMasterId r:id="rId46"/>
  </p:handoutMasterIdLst>
  <p:sldIdLst>
    <p:sldId id="332" r:id="rId2"/>
    <p:sldId id="256" r:id="rId3"/>
    <p:sldId id="278" r:id="rId4"/>
    <p:sldId id="277" r:id="rId5"/>
    <p:sldId id="280" r:id="rId6"/>
    <p:sldId id="268" r:id="rId7"/>
    <p:sldId id="282" r:id="rId8"/>
    <p:sldId id="283" r:id="rId9"/>
    <p:sldId id="321" r:id="rId10"/>
    <p:sldId id="324" r:id="rId11"/>
    <p:sldId id="323" r:id="rId12"/>
    <p:sldId id="325" r:id="rId13"/>
    <p:sldId id="322" r:id="rId14"/>
    <p:sldId id="330" r:id="rId15"/>
    <p:sldId id="302" r:id="rId16"/>
    <p:sldId id="285" r:id="rId17"/>
    <p:sldId id="286" r:id="rId18"/>
    <p:sldId id="287" r:id="rId19"/>
    <p:sldId id="288" r:id="rId20"/>
    <p:sldId id="289" r:id="rId21"/>
    <p:sldId id="290" r:id="rId22"/>
    <p:sldId id="331" r:id="rId23"/>
    <p:sldId id="292" r:id="rId24"/>
    <p:sldId id="293" r:id="rId25"/>
    <p:sldId id="294" r:id="rId26"/>
    <p:sldId id="295" r:id="rId27"/>
    <p:sldId id="296" r:id="rId28"/>
    <p:sldId id="297" r:id="rId29"/>
    <p:sldId id="298" r:id="rId30"/>
    <p:sldId id="305" r:id="rId31"/>
    <p:sldId id="299" r:id="rId32"/>
    <p:sldId id="300" r:id="rId33"/>
    <p:sldId id="317" r:id="rId34"/>
    <p:sldId id="301" r:id="rId35"/>
    <p:sldId id="306" r:id="rId36"/>
    <p:sldId id="307" r:id="rId37"/>
    <p:sldId id="308" r:id="rId38"/>
    <p:sldId id="328" r:id="rId39"/>
    <p:sldId id="281" r:id="rId40"/>
    <p:sldId id="329" r:id="rId41"/>
    <p:sldId id="318" r:id="rId42"/>
    <p:sldId id="326" r:id="rId43"/>
    <p:sldId id="327" r:id="rId44"/>
  </p:sldIdLst>
  <p:sldSz cx="9144000" cy="6858000" type="screen4x3"/>
  <p:notesSz cx="6858000" cy="9144000"/>
  <p:embeddedFontLst>
    <p:embeddedFont>
      <p:font typeface="ＭＳ Ｐゴシック" charset="-128"/>
      <p:regular r:id="rId47"/>
    </p:embeddedFont>
    <p:embeddedFont>
      <p:font typeface="Arial Bold" charset="0"/>
      <p:bold r:id="rId48"/>
    </p:embeddedFont>
    <p:embeddedFont>
      <p:font typeface="Times" pitchFamily="18" charset="0"/>
      <p:regular r:id="rId49"/>
      <p:bold r:id="rId50"/>
      <p:italic r:id="rId51"/>
      <p:boldItalic r:id="rId52"/>
    </p:embeddedFont>
    <p:embeddedFont>
      <p:font typeface="Calibri" pitchFamily="34" charset="0"/>
      <p:regular r:id="rId53"/>
      <p:bold r:id="rId54"/>
      <p:italic r:id="rId55"/>
      <p:boldItalic r:id="rId56"/>
    </p:embeddedFont>
    <p:embeddedFont>
      <p:font typeface="Arial Narrow" pitchFamily="34" charset="0"/>
      <p:regular r:id="rId57"/>
      <p:bold r:id="rId58"/>
      <p:italic r:id="rId59"/>
      <p:boldItalic r:id="rId60"/>
    </p:embeddedFont>
  </p:embeddedFontLst>
  <p:custDataLst>
    <p:tags r:id="rId61"/>
  </p:custDataLst>
  <p:defaultTextStyle>
    <a:defPPr>
      <a:defRPr lang="fr-FR"/>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291"/>
    <a:srgbClr val="00396C"/>
    <a:srgbClr val="4C4C4C"/>
    <a:srgbClr val="B20533"/>
    <a:srgbClr val="CE003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29" autoAdjust="0"/>
  </p:normalViewPr>
  <p:slideViewPr>
    <p:cSldViewPr snapToObjects="1">
      <p:cViewPr varScale="1">
        <p:scale>
          <a:sx n="60" d="100"/>
          <a:sy n="60" d="100"/>
        </p:scale>
        <p:origin x="-78"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432"/>
    </p:cViewPr>
  </p:sorterViewPr>
  <p:notesViewPr>
    <p:cSldViewPr snapToObjects="1">
      <p:cViewPr varScale="1">
        <p:scale>
          <a:sx n="76" d="100"/>
          <a:sy n="76" d="100"/>
        </p:scale>
        <p:origin x="-3056" y="-12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9D2E027A-5FF8-475E-A268-190A685A4E97}" type="datetime1">
              <a:rPr lang="fr-FR"/>
              <a:pPr/>
              <a:t>21/09/2012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85A7C68-CF9F-46D4-927F-B2A1442FCBD1}" type="slidenum">
              <a:rPr lang="fr-FR"/>
              <a:pPr/>
              <a:t>‹#›</a:t>
            </a:fld>
            <a:endParaRPr lang="fr-FR"/>
          </a:p>
        </p:txBody>
      </p:sp>
    </p:spTree>
    <p:extLst>
      <p:ext uri="{BB962C8B-B14F-4D97-AF65-F5344CB8AC3E}">
        <p14:creationId xmlns:p14="http://schemas.microsoft.com/office/powerpoint/2010/main" xmlns="" val="26365487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24A492D-AF55-4222-946E-8810CA1F551C}" type="datetime1">
              <a:rPr lang="fr-FR"/>
              <a:pPr/>
              <a:t>21/09/2012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1CB5ED7-826A-41D8-8EC1-50D3E58AEA4F}" type="slidenum">
              <a:rPr lang="fr-FR"/>
              <a:pPr/>
              <a:t>‹#›</a:t>
            </a:fld>
            <a:endParaRPr lang="fr-FR"/>
          </a:p>
        </p:txBody>
      </p:sp>
    </p:spTree>
    <p:extLst>
      <p:ext uri="{BB962C8B-B14F-4D97-AF65-F5344CB8AC3E}">
        <p14:creationId xmlns:p14="http://schemas.microsoft.com/office/powerpoint/2010/main" xmlns="" val="247697293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2" name="Image 3" descr="ERS_CORP_1.tif"/>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2286000"/>
            <a:ext cx="9144000" cy="138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Espace réservé de la date 2"/>
          <p:cNvSpPr>
            <a:spLocks noGrp="1"/>
          </p:cNvSpPr>
          <p:nvPr>
            <p:ph type="dt" sz="half" idx="10"/>
          </p:nvPr>
        </p:nvSpPr>
        <p:spPr>
          <a:xfrm>
            <a:off x="3124200" y="5959475"/>
            <a:ext cx="2895600" cy="365125"/>
          </a:xfrm>
          <a:prstGeom prst="rect">
            <a:avLst/>
          </a:prstGeom>
        </p:spPr>
        <p:txBody>
          <a:bodyPr vert="horz" wrap="square" lIns="91440" tIns="45720" rIns="91440" bIns="45720" numCol="1" anchor="t" anchorCtr="0" compatLnSpc="1">
            <a:prstTxWarp prst="textNoShape">
              <a:avLst/>
            </a:prstTxWarp>
          </a:bodyPr>
          <a:lstStyle>
            <a:lvl1pPr algn="ctr">
              <a:defRPr sz="1200">
                <a:solidFill>
                  <a:srgbClr val="7F7F7F"/>
                </a:solidFill>
              </a:defRPr>
            </a:lvl1pPr>
          </a:lstStyle>
          <a:p>
            <a:fld id="{0FCB53CF-EEEB-4D6A-BB10-DDA51845B9C4}" type="datetime1">
              <a:rPr lang="fr-FR"/>
              <a:pPr/>
              <a:t>21/09/2012</a:t>
            </a:fld>
            <a:endParaRPr lang="fr-FR"/>
          </a:p>
        </p:txBody>
      </p:sp>
    </p:spTree>
    <p:extLst>
      <p:ext uri="{BB962C8B-B14F-4D97-AF65-F5344CB8AC3E}">
        <p14:creationId xmlns:p14="http://schemas.microsoft.com/office/powerpoint/2010/main" xmlns="" val="135360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Image 3" descr="ERS_CORP_3B.tif"/>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 4" descr="Barcelone_3B.tif"/>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a:xfrm>
            <a:off x="457200" y="4406900"/>
            <a:ext cx="8302626" cy="1362075"/>
          </a:xfrm>
        </p:spPr>
        <p:txBody>
          <a:bodyPr anchor="t"/>
          <a:lstStyle>
            <a:lvl1pPr algn="ctr">
              <a:defRPr sz="2800" b="0" i="0" cap="all" baseline="0"/>
            </a:lvl1pPr>
          </a:lstStyle>
          <a:p>
            <a:r>
              <a:rPr lang="fr-CH" smtClean="0"/>
              <a:t>Cliquez et modifiez le titre</a:t>
            </a:r>
            <a:endParaRPr lang="fr-FR" dirty="0"/>
          </a:p>
        </p:txBody>
      </p:sp>
      <p:sp>
        <p:nvSpPr>
          <p:cNvPr id="3" name="Espace réservé du texte 2"/>
          <p:cNvSpPr>
            <a:spLocks noGrp="1"/>
          </p:cNvSpPr>
          <p:nvPr>
            <p:ph type="body" idx="1"/>
          </p:nvPr>
        </p:nvSpPr>
        <p:spPr>
          <a:xfrm>
            <a:off x="457200" y="2906713"/>
            <a:ext cx="8302626" cy="1500187"/>
          </a:xfrm>
        </p:spPr>
        <p:txBody>
          <a:bodyPr anchor="b">
            <a:normAutofit/>
          </a:bodyPr>
          <a:lstStyle>
            <a:lvl1pPr marL="0" indent="0" algn="ctr">
              <a:buNone/>
              <a:defRPr sz="2000" b="1" i="0">
                <a:solidFill>
                  <a:srgbClr val="00529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Tree>
    <p:extLst>
      <p:ext uri="{BB962C8B-B14F-4D97-AF65-F5344CB8AC3E}">
        <p14:creationId xmlns:p14="http://schemas.microsoft.com/office/powerpoint/2010/main" xmlns="" val="4042594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a:xfrm>
            <a:off x="457200" y="768350"/>
            <a:ext cx="8229600" cy="831850"/>
          </a:xfrm>
        </p:spPr>
        <p:txBody>
          <a:bodyPr/>
          <a:lstStyle>
            <a:lvl1pPr>
              <a:defRPr cap="all"/>
            </a:lvl1pPr>
          </a:lstStyle>
          <a:p>
            <a:r>
              <a:rPr lang="fr-CH" dirty="0" smtClean="0"/>
              <a:t>Cliquez et modifiez le titre</a:t>
            </a:r>
            <a:endParaRPr lang="fr-FR" dirty="0"/>
          </a:p>
        </p:txBody>
      </p:sp>
      <p:sp>
        <p:nvSpPr>
          <p:cNvPr id="3" name="Espace réservé du contenu 2"/>
          <p:cNvSpPr>
            <a:spLocks noGrp="1"/>
          </p:cNvSpPr>
          <p:nvPr>
            <p:ph sz="half" idx="1"/>
          </p:nvPr>
        </p:nvSpPr>
        <p:spPr>
          <a:xfrm>
            <a:off x="457200" y="1600200"/>
            <a:ext cx="4038600" cy="4562475"/>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
        <p:nvSpPr>
          <p:cNvPr id="4" name="Espace réservé du contenu 3"/>
          <p:cNvSpPr>
            <a:spLocks noGrp="1"/>
          </p:cNvSpPr>
          <p:nvPr>
            <p:ph sz="half" idx="2"/>
          </p:nvPr>
        </p:nvSpPr>
        <p:spPr>
          <a:xfrm>
            <a:off x="4648200" y="1600200"/>
            <a:ext cx="4038600" cy="4562475"/>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xmlns="" val="4249447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3" descr="ERS_CORP_3B.tif"/>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a:xfrm>
            <a:off x="457200" y="768350"/>
            <a:ext cx="8229600" cy="766762"/>
          </a:xfrm>
        </p:spPr>
        <p:txBody>
          <a:bodyPr/>
          <a:lstStyle>
            <a:lvl1pPr>
              <a:defRPr cap="all" baseline="0"/>
            </a:lvl1pPr>
          </a:lstStyle>
          <a:p>
            <a:r>
              <a:rPr lang="fr-CH" dirty="0" smtClean="0"/>
              <a:t>Cliquez et modifiez le titre</a:t>
            </a:r>
            <a:endParaRPr lang="fr-FR" dirty="0"/>
          </a:p>
        </p:txBody>
      </p:sp>
      <p:sp>
        <p:nvSpPr>
          <p:cNvPr id="3" name="Espace réservé du texte 2"/>
          <p:cNvSpPr>
            <a:spLocks noGrp="1"/>
          </p:cNvSpPr>
          <p:nvPr>
            <p:ph type="body" idx="1"/>
          </p:nvPr>
        </p:nvSpPr>
        <p:spPr>
          <a:xfrm>
            <a:off x="457200" y="1535112"/>
            <a:ext cx="4040188" cy="7619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297112"/>
            <a:ext cx="4040188" cy="3865563"/>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
        <p:nvSpPr>
          <p:cNvPr id="5" name="Espace réservé du texte 4"/>
          <p:cNvSpPr>
            <a:spLocks noGrp="1"/>
          </p:cNvSpPr>
          <p:nvPr>
            <p:ph type="body" sz="quarter" idx="3"/>
          </p:nvPr>
        </p:nvSpPr>
        <p:spPr>
          <a:xfrm>
            <a:off x="4645025" y="1535112"/>
            <a:ext cx="4041775" cy="7619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297112"/>
            <a:ext cx="4041775" cy="3865563"/>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xmlns="" val="339576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a:xfrm>
            <a:off x="457200" y="768350"/>
            <a:ext cx="3008313" cy="666750"/>
          </a:xfrm>
        </p:spPr>
        <p:txBody>
          <a:bodyPr anchor="b"/>
          <a:lstStyle>
            <a:lvl1pPr algn="l">
              <a:defRPr sz="2000" b="0" i="0" cap="all" baseline="0"/>
            </a:lvl1pPr>
          </a:lstStyle>
          <a:p>
            <a:r>
              <a:rPr lang="fr-CH" dirty="0" smtClean="0"/>
              <a:t>Cliquez et modifiez le titre</a:t>
            </a:r>
            <a:endParaRPr lang="fr-FR" dirty="0"/>
          </a:p>
        </p:txBody>
      </p:sp>
      <p:sp>
        <p:nvSpPr>
          <p:cNvPr id="3" name="Espace réservé du contenu 2"/>
          <p:cNvSpPr>
            <a:spLocks noGrp="1"/>
          </p:cNvSpPr>
          <p:nvPr>
            <p:ph idx="1"/>
          </p:nvPr>
        </p:nvSpPr>
        <p:spPr>
          <a:xfrm>
            <a:off x="3575050" y="768350"/>
            <a:ext cx="5111750" cy="5394325"/>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
        <p:nvSpPr>
          <p:cNvPr id="4" name="Espace réservé du texte 3"/>
          <p:cNvSpPr>
            <a:spLocks noGrp="1"/>
          </p:cNvSpPr>
          <p:nvPr>
            <p:ph type="body" sz="half" idx="2"/>
          </p:nvPr>
        </p:nvSpPr>
        <p:spPr>
          <a:xfrm>
            <a:off x="457200" y="1435100"/>
            <a:ext cx="3008313" cy="4727575"/>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xmlns="" val="4238003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a:xfrm>
            <a:off x="1792288" y="4800600"/>
            <a:ext cx="5486400" cy="566738"/>
          </a:xfrm>
        </p:spPr>
        <p:txBody>
          <a:bodyPr anchor="b"/>
          <a:lstStyle>
            <a:lvl1pPr algn="l">
              <a:defRPr sz="2000" b="0" i="0" cap="all" baseline="0"/>
            </a:lvl1pPr>
          </a:lstStyle>
          <a:p>
            <a:r>
              <a:rPr lang="fr-CH" smtClean="0"/>
              <a:t>Cliquez et modifiez le titre</a:t>
            </a:r>
            <a:endParaRPr lang="fr-FR" dirty="0"/>
          </a:p>
        </p:txBody>
      </p:sp>
      <p:sp>
        <p:nvSpPr>
          <p:cNvPr id="3" name="Espace réservé pour une image  2"/>
          <p:cNvSpPr>
            <a:spLocks noGrp="1"/>
          </p:cNvSpPr>
          <p:nvPr>
            <p:ph type="pic" idx="1"/>
          </p:nvPr>
        </p:nvSpPr>
        <p:spPr>
          <a:xfrm>
            <a:off x="1792288" y="768349"/>
            <a:ext cx="5486400" cy="3959225"/>
          </a:xfrm>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dirty="0" smtClean="0"/>
              <a:t>Cliquez sur l'icône pour ajouter une image</a:t>
            </a:r>
            <a:endParaRPr lang="fr-FR" noProof="0" dirty="0" smtClean="0"/>
          </a:p>
        </p:txBody>
      </p:sp>
      <p:sp>
        <p:nvSpPr>
          <p:cNvPr id="4" name="Espace réservé du texte 3"/>
          <p:cNvSpPr>
            <a:spLocks noGrp="1"/>
          </p:cNvSpPr>
          <p:nvPr>
            <p:ph type="body" sz="half" idx="2"/>
          </p:nvPr>
        </p:nvSpPr>
        <p:spPr>
          <a:xfrm>
            <a:off x="1792288" y="5367338"/>
            <a:ext cx="5486400" cy="795337"/>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xmlns="" val="903151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319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MS PGothic" charset="0"/>
                <a:cs typeface="MS PGothic" charset="0"/>
              </a:defRPr>
            </a:lvl1pPr>
          </a:lstStyle>
          <a:p>
            <a:pPr>
              <a:defRPr/>
            </a:pPr>
            <a:endParaRPr lang="fr-F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MS PGothic" charset="0"/>
                <a:cs typeface="MS PGothic" charset="0"/>
              </a:defRPr>
            </a:lvl1pPr>
          </a:lstStyle>
          <a:p>
            <a:pPr>
              <a:defRPr/>
            </a:pPr>
            <a:endParaRPr lang="fr-F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5E364B67-490C-4BD6-A688-C0E5693F8C05}" type="slidenum">
              <a:rPr lang="fr-FR"/>
              <a:pPr/>
              <a:t>‹#›</a:t>
            </a:fld>
            <a:endParaRPr lang="fr-FR"/>
          </a:p>
        </p:txBody>
      </p:sp>
    </p:spTree>
    <p:extLst>
      <p:ext uri="{BB962C8B-B14F-4D97-AF65-F5344CB8AC3E}">
        <p14:creationId xmlns:p14="http://schemas.microsoft.com/office/powerpoint/2010/main" xmlns="" val="60373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4" name="Image 3" descr="ERS_CORP_2.tif"/>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6350"/>
            <a:ext cx="9144000" cy="687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ous-titre 2"/>
          <p:cNvSpPr>
            <a:spLocks noGrp="1"/>
          </p:cNvSpPr>
          <p:nvPr>
            <p:ph type="subTitle" idx="1"/>
          </p:nvPr>
        </p:nvSpPr>
        <p:spPr>
          <a:xfrm>
            <a:off x="457200" y="3581400"/>
            <a:ext cx="8229600" cy="952500"/>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7" name="Titre 1"/>
          <p:cNvSpPr>
            <a:spLocks noGrp="1"/>
          </p:cNvSpPr>
          <p:nvPr>
            <p:ph type="title"/>
          </p:nvPr>
        </p:nvSpPr>
        <p:spPr>
          <a:xfrm>
            <a:off x="457200" y="1981200"/>
            <a:ext cx="8229600" cy="1143000"/>
          </a:xfrm>
        </p:spPr>
        <p:txBody>
          <a:bodyPr/>
          <a:lstStyle>
            <a:lvl1pPr>
              <a:defRPr sz="2800" cap="all">
                <a:solidFill>
                  <a:schemeClr val="bg1"/>
                </a:solidFill>
              </a:defRPr>
            </a:lvl1pPr>
          </a:lstStyle>
          <a:p>
            <a:r>
              <a:rPr lang="fr-CH" dirty="0" smtClean="0"/>
              <a:t>Cliquez et modifiez le titre</a:t>
            </a:r>
            <a:endParaRPr lang="fr-FR" dirty="0"/>
          </a:p>
        </p:txBody>
      </p:sp>
    </p:spTree>
    <p:extLst>
      <p:ext uri="{BB962C8B-B14F-4D97-AF65-F5344CB8AC3E}">
        <p14:creationId xmlns:p14="http://schemas.microsoft.com/office/powerpoint/2010/main" xmlns="" val="99589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4" descr="Barcelone_3B.tif"/>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ous-titre 2"/>
          <p:cNvSpPr>
            <a:spLocks noGrp="1"/>
          </p:cNvSpPr>
          <p:nvPr>
            <p:ph type="subTitle" idx="1"/>
          </p:nvPr>
        </p:nvSpPr>
        <p:spPr>
          <a:xfrm>
            <a:off x="457200" y="2095500"/>
            <a:ext cx="8229600" cy="9525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12" name="Titre 1"/>
          <p:cNvSpPr>
            <a:spLocks noGrp="1"/>
          </p:cNvSpPr>
          <p:nvPr>
            <p:ph type="title"/>
          </p:nvPr>
        </p:nvSpPr>
        <p:spPr>
          <a:xfrm>
            <a:off x="457200" y="768350"/>
            <a:ext cx="8229600" cy="984250"/>
          </a:xfrm>
        </p:spPr>
        <p:txBody>
          <a:bodyPr/>
          <a:lstStyle>
            <a:lvl1pPr>
              <a:defRPr sz="2800" cap="all"/>
            </a:lvl1pPr>
          </a:lstStyle>
          <a:p>
            <a:r>
              <a:rPr lang="fr-CH" dirty="0" smtClean="0"/>
              <a:t>Cliquez et modifiez le titre</a:t>
            </a:r>
            <a:endParaRPr lang="fr-FR" dirty="0"/>
          </a:p>
        </p:txBody>
      </p:sp>
      <p:sp>
        <p:nvSpPr>
          <p:cNvPr id="13" name="Espace réservé du texte 3"/>
          <p:cNvSpPr>
            <a:spLocks noGrp="1"/>
          </p:cNvSpPr>
          <p:nvPr>
            <p:ph type="body" sz="half" idx="2"/>
          </p:nvPr>
        </p:nvSpPr>
        <p:spPr>
          <a:xfrm>
            <a:off x="457200" y="3048000"/>
            <a:ext cx="8253984" cy="2362200"/>
          </a:xfrm>
        </p:spPr>
        <p:txBody>
          <a:bodyPr>
            <a:normAutofit/>
          </a:bodyPr>
          <a:lstStyle>
            <a:lvl1pPr marL="0" indent="0" algn="ctr">
              <a:buNone/>
              <a:defRPr sz="18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15" name="Espace réservé du texte 3"/>
          <p:cNvSpPr>
            <a:spLocks noGrp="1"/>
          </p:cNvSpPr>
          <p:nvPr>
            <p:ph type="body" sz="half" idx="10"/>
          </p:nvPr>
        </p:nvSpPr>
        <p:spPr>
          <a:xfrm>
            <a:off x="457200" y="5410200"/>
            <a:ext cx="8229600" cy="75247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xmlns="" val="219824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4" descr="Barcelone_3B.tif"/>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a:xfrm>
            <a:off x="457200" y="1371600"/>
            <a:ext cx="8229600" cy="1600200"/>
          </a:xfrm>
        </p:spPr>
        <p:txBody>
          <a:bodyPr/>
          <a:lstStyle/>
          <a:p>
            <a:r>
              <a:rPr lang="fr-CH" dirty="0" smtClean="0"/>
              <a:t>Cliquez et modifiez le titre</a:t>
            </a:r>
            <a:endParaRPr lang="fr-FR" dirty="0"/>
          </a:p>
        </p:txBody>
      </p:sp>
      <p:sp>
        <p:nvSpPr>
          <p:cNvPr id="9" name="Sous-titre 2"/>
          <p:cNvSpPr>
            <a:spLocks noGrp="1"/>
          </p:cNvSpPr>
          <p:nvPr>
            <p:ph type="subTitle" idx="1"/>
          </p:nvPr>
        </p:nvSpPr>
        <p:spPr>
          <a:xfrm>
            <a:off x="457200" y="3124200"/>
            <a:ext cx="8229600" cy="11430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6" name="Espace réservé du texte 3"/>
          <p:cNvSpPr>
            <a:spLocks noGrp="1"/>
          </p:cNvSpPr>
          <p:nvPr>
            <p:ph type="body" sz="half" idx="2"/>
          </p:nvPr>
        </p:nvSpPr>
        <p:spPr>
          <a:xfrm>
            <a:off x="457200" y="4267200"/>
            <a:ext cx="82296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xmlns="" val="210955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pic>
        <p:nvPicPr>
          <p:cNvPr id="2" name="Image 3" descr="ERS_CORP_6.tif"/>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6350"/>
            <a:ext cx="9144000" cy="687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9127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pic>
        <p:nvPicPr>
          <p:cNvPr id="3" name="Image 3" descr="ERS_CORP_3B.tif"/>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Image 4" descr="Barcelone_3B.tif"/>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re 1"/>
          <p:cNvSpPr>
            <a:spLocks noGrp="1"/>
          </p:cNvSpPr>
          <p:nvPr>
            <p:ph type="title"/>
          </p:nvPr>
        </p:nvSpPr>
        <p:spPr>
          <a:xfrm>
            <a:off x="457200" y="768350"/>
            <a:ext cx="8229600" cy="984250"/>
          </a:xfrm>
        </p:spPr>
        <p:txBody>
          <a:bodyPr/>
          <a:lstStyle>
            <a:lvl1pPr>
              <a:defRPr sz="2800" cap="all"/>
            </a:lvl1pPr>
          </a:lstStyle>
          <a:p>
            <a:r>
              <a:rPr lang="fr-CH" smtClean="0"/>
              <a:t>Cliquez et modifiez le titre</a:t>
            </a:r>
            <a:endParaRPr lang="fr-FR" dirty="0"/>
          </a:p>
        </p:txBody>
      </p:sp>
    </p:spTree>
    <p:extLst>
      <p:ext uri="{BB962C8B-B14F-4D97-AF65-F5344CB8AC3E}">
        <p14:creationId xmlns:p14="http://schemas.microsoft.com/office/powerpoint/2010/main" xmlns="" val="424930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ctrTitle"/>
          </p:nvPr>
        </p:nvSpPr>
        <p:spPr>
          <a:xfrm>
            <a:off x="457200" y="1254125"/>
            <a:ext cx="8229600" cy="1470025"/>
          </a:xfrm>
        </p:spPr>
        <p:txBody>
          <a:bodyPr/>
          <a:lstStyle>
            <a:lvl1pPr>
              <a:defRPr cap="all" baseline="0"/>
            </a:lvl1pPr>
          </a:lstStyle>
          <a:p>
            <a:r>
              <a:rPr lang="fr-CH" smtClean="0"/>
              <a:t>Cliquez et modifiez le titre</a:t>
            </a:r>
            <a:endParaRPr lang="fr-FR" dirty="0"/>
          </a:p>
        </p:txBody>
      </p:sp>
      <p:sp>
        <p:nvSpPr>
          <p:cNvPr id="3" name="Sous-titre 2"/>
          <p:cNvSpPr>
            <a:spLocks noGrp="1"/>
          </p:cNvSpPr>
          <p:nvPr>
            <p:ph type="subTitle" idx="1"/>
          </p:nvPr>
        </p:nvSpPr>
        <p:spPr>
          <a:xfrm>
            <a:off x="457200" y="2724150"/>
            <a:ext cx="8229600" cy="17526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7" name="Espace réservé du texte 3"/>
          <p:cNvSpPr>
            <a:spLocks noGrp="1"/>
          </p:cNvSpPr>
          <p:nvPr>
            <p:ph type="body" sz="half" idx="2"/>
          </p:nvPr>
        </p:nvSpPr>
        <p:spPr>
          <a:xfrm>
            <a:off x="457200" y="4476750"/>
            <a:ext cx="82296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9" name="Espace réservé du texte 3"/>
          <p:cNvSpPr>
            <a:spLocks noGrp="1"/>
          </p:cNvSpPr>
          <p:nvPr>
            <p:ph type="body" sz="half" idx="11"/>
          </p:nvPr>
        </p:nvSpPr>
        <p:spPr>
          <a:xfrm>
            <a:off x="457200" y="5314950"/>
            <a:ext cx="8229600" cy="84772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xmlns="" val="44344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 4" descr="Barcelone_3B.tif"/>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ous-titre 2"/>
          <p:cNvSpPr>
            <a:spLocks noGrp="1"/>
          </p:cNvSpPr>
          <p:nvPr>
            <p:ph type="subTitle" idx="1"/>
          </p:nvPr>
        </p:nvSpPr>
        <p:spPr>
          <a:xfrm>
            <a:off x="457200" y="1752600"/>
            <a:ext cx="8229600" cy="9525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9" name="Espace réservé du texte 3"/>
          <p:cNvSpPr>
            <a:spLocks noGrp="1"/>
          </p:cNvSpPr>
          <p:nvPr>
            <p:ph type="body" sz="half" idx="2"/>
          </p:nvPr>
        </p:nvSpPr>
        <p:spPr>
          <a:xfrm>
            <a:off x="457200" y="2705100"/>
            <a:ext cx="8229600" cy="2609850"/>
          </a:xfrm>
        </p:spPr>
        <p:txBody>
          <a:bodyPr>
            <a:normAutofit/>
          </a:bodyPr>
          <a:lstStyle>
            <a:lvl1pPr marL="0" indent="0" algn="l">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13" name="Titre 1"/>
          <p:cNvSpPr>
            <a:spLocks noGrp="1"/>
          </p:cNvSpPr>
          <p:nvPr>
            <p:ph type="title"/>
          </p:nvPr>
        </p:nvSpPr>
        <p:spPr>
          <a:xfrm>
            <a:off x="457200" y="768350"/>
            <a:ext cx="8229600" cy="984250"/>
          </a:xfrm>
        </p:spPr>
        <p:txBody>
          <a:bodyPr/>
          <a:lstStyle>
            <a:lvl1pPr>
              <a:defRPr sz="2800" cap="all"/>
            </a:lvl1pPr>
          </a:lstStyle>
          <a:p>
            <a:r>
              <a:rPr lang="fr-CH" dirty="0" smtClean="0"/>
              <a:t>Cliquez et modifiez le titre</a:t>
            </a:r>
            <a:endParaRPr lang="fr-FR" dirty="0"/>
          </a:p>
        </p:txBody>
      </p:sp>
      <p:sp>
        <p:nvSpPr>
          <p:cNvPr id="10" name="Espace réservé du texte 3"/>
          <p:cNvSpPr>
            <a:spLocks noGrp="1"/>
          </p:cNvSpPr>
          <p:nvPr>
            <p:ph type="body" sz="half" idx="11"/>
          </p:nvPr>
        </p:nvSpPr>
        <p:spPr>
          <a:xfrm>
            <a:off x="457200" y="5314949"/>
            <a:ext cx="8229600" cy="847725"/>
          </a:xfrm>
        </p:spPr>
        <p:txBody>
          <a:bodyPr>
            <a:normAutofit/>
          </a:bodyPr>
          <a:lstStyle>
            <a:lvl1pPr marL="0" indent="0" algn="l">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smtClean="0"/>
              <a:t>Cliquez pour modifier les styles du texte du masque</a:t>
            </a:r>
          </a:p>
        </p:txBody>
      </p:sp>
    </p:spTree>
    <p:extLst>
      <p:ext uri="{BB962C8B-B14F-4D97-AF65-F5344CB8AC3E}">
        <p14:creationId xmlns:p14="http://schemas.microsoft.com/office/powerpoint/2010/main" xmlns="" val="218045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3" descr="ERS_CORP_3B.tif"/>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 4" descr="Barcelone_3B.tif"/>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a:xfrm>
            <a:off x="457200" y="768349"/>
            <a:ext cx="8229600" cy="982663"/>
          </a:xfrm>
        </p:spPr>
        <p:txBody>
          <a:bodyPr/>
          <a:lstStyle>
            <a:lvl1pPr>
              <a:defRPr cap="all" baseline="0"/>
            </a:lvl1pPr>
          </a:lstStyle>
          <a:p>
            <a:r>
              <a:rPr lang="fr-CH" smtClean="0"/>
              <a:t>Cliquez et modifiez le titre</a:t>
            </a:r>
            <a:endParaRPr lang="fr-FR" dirty="0"/>
          </a:p>
        </p:txBody>
      </p:sp>
      <p:sp>
        <p:nvSpPr>
          <p:cNvPr id="3" name="Espace réservé du contenu 2"/>
          <p:cNvSpPr>
            <a:spLocks noGrp="1"/>
          </p:cNvSpPr>
          <p:nvPr>
            <p:ph idx="1"/>
          </p:nvPr>
        </p:nvSpPr>
        <p:spPr>
          <a:xfrm>
            <a:off x="457200" y="1751013"/>
            <a:ext cx="8229600" cy="4411662"/>
          </a:xfrm>
        </p:spPr>
        <p:txBody>
          <a:bodyPr/>
          <a:lstStyle>
            <a:lvl1pPr>
              <a:defRPr>
                <a:solidFill>
                  <a:srgbClr val="005291"/>
                </a:solidFill>
              </a:defRPr>
            </a:lvl1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xmlns="" val="362388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608013"/>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add a TITLE</a:t>
            </a:r>
          </a:p>
        </p:txBody>
      </p:sp>
      <p:sp>
        <p:nvSpPr>
          <p:cNvPr id="1027" name="Espace réservé du texte 2"/>
          <p:cNvSpPr>
            <a:spLocks noGrp="1"/>
          </p:cNvSpPr>
          <p:nvPr>
            <p:ph type="body" idx="1"/>
          </p:nvPr>
        </p:nvSpPr>
        <p:spPr bwMode="auto">
          <a:xfrm>
            <a:off x="457200" y="1751013"/>
            <a:ext cx="8229600" cy="434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Click to add a sub-title</a:t>
            </a:r>
          </a:p>
          <a:p>
            <a:pPr lvl="1"/>
            <a:r>
              <a:rPr lang="fr-FR" smtClean="0"/>
              <a:t>Second level</a:t>
            </a:r>
          </a:p>
          <a:p>
            <a:pPr lvl="2"/>
            <a:r>
              <a:rPr lang="fr-FR" smtClean="0"/>
              <a:t>Third level</a:t>
            </a:r>
          </a:p>
          <a:p>
            <a:pPr lvl="3"/>
            <a:r>
              <a:rPr lang="fr-CH" smtClean="0"/>
              <a:t>Fourth level</a:t>
            </a:r>
            <a:endParaRPr lang="fr-FR" smtClean="0"/>
          </a:p>
          <a:p>
            <a:pPr lvl="4"/>
            <a:r>
              <a:rPr lang="fr-FR" smtClean="0"/>
              <a:t>Fifth level</a:t>
            </a:r>
          </a:p>
        </p:txBody>
      </p:sp>
    </p:spTree>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 id="2147484730" r:id="rId12"/>
    <p:sldLayoutId id="2147484731" r:id="rId13"/>
    <p:sldLayoutId id="2147484732" r:id="rId14"/>
    <p:sldLayoutId id="2147484718" r:id="rId15"/>
    <p:sldLayoutId id="2147484733" r:id="rId16"/>
  </p:sldLayoutIdLst>
  <p:hf hdr="0" ftr="0"/>
  <p:txStyles>
    <p:titleStyle>
      <a:lvl1pPr algn="ctr" defTabSz="457200" rtl="0" eaLnBrk="0" fontAlgn="base" hangingPunct="0">
        <a:spcBef>
          <a:spcPct val="0"/>
        </a:spcBef>
        <a:spcAft>
          <a:spcPct val="0"/>
        </a:spcAft>
        <a:defRPr sz="2800" kern="1200" cap="all">
          <a:solidFill>
            <a:srgbClr val="CE003C"/>
          </a:solidFill>
          <a:latin typeface="Arial"/>
          <a:ea typeface="MS PGothic" pitchFamily="34" charset="-128"/>
          <a:cs typeface="Arial"/>
        </a:defRPr>
      </a:lvl1pPr>
      <a:lvl2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2pPr>
      <a:lvl3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3pPr>
      <a:lvl4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4pPr>
      <a:lvl5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5pPr>
      <a:lvl6pPr marL="457200" algn="ctr" defTabSz="457200" rtl="0" fontAlgn="base">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fontAlgn="base">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fontAlgn="base">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fontAlgn="base">
        <a:spcBef>
          <a:spcPct val="0"/>
        </a:spcBef>
        <a:spcAft>
          <a:spcPct val="0"/>
        </a:spcAft>
        <a:defRPr sz="2800">
          <a:solidFill>
            <a:srgbClr val="CE003C"/>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b="1" kern="1200">
          <a:solidFill>
            <a:srgbClr val="005291"/>
          </a:solidFill>
          <a:latin typeface="Arial"/>
          <a:ea typeface="MS PGothic" pitchFamily="34" charset="-128"/>
          <a:cs typeface="Arial Bold"/>
        </a:defRPr>
      </a:lvl1pPr>
      <a:lvl2pPr marL="742950" indent="-28575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Times" pitchFamily="-65" charset="0"/>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11.jpeg"/><Relationship Id="rId5" Type="http://schemas.openxmlformats.org/officeDocument/2006/relationships/image" Target="../media/image21.jpe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jpe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slideLayout" Target="../slideLayouts/slideLayout1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884238" y="1296988"/>
            <a:ext cx="7377112" cy="4264025"/>
          </a:xfrm>
          <a:prstGeom prst="rect">
            <a:avLst/>
          </a:prstGeom>
          <a:noFill/>
          <a:ln w="76200" cmpd="tri">
            <a:solidFill>
              <a:schemeClr val="bg1"/>
            </a:solidFill>
            <a:miter lim="800000"/>
            <a:headEnd/>
            <a:tailEnd/>
          </a:ln>
        </p:spPr>
        <p:txBody>
          <a:bodyPr lIns="91402" tIns="45701" rIns="91402" bIns="45701">
            <a:spAutoFit/>
          </a:bodyPr>
          <a:lstStyle/>
          <a:p>
            <a:pPr algn="ctr" defTabSz="457200" eaLnBrk="1" hangingPunct="1">
              <a:spcAft>
                <a:spcPct val="50000"/>
              </a:spcAft>
            </a:pPr>
            <a:r>
              <a:rPr lang="en-US" sz="3200">
                <a:solidFill>
                  <a:srgbClr val="FFFFFF"/>
                </a:solidFill>
                <a:latin typeface="Arial" pitchFamily="34" charset="0"/>
                <a:cs typeface="Arial" pitchFamily="34" charset="0"/>
              </a:rPr>
              <a:t>Thank you for viewing this presentation.</a:t>
            </a:r>
          </a:p>
          <a:p>
            <a:pPr algn="ctr" defTabSz="457200" eaLnBrk="1" hangingPunct="1">
              <a:spcAft>
                <a:spcPct val="50000"/>
              </a:spcAft>
            </a:pPr>
            <a:r>
              <a:rPr lang="fr-FR" sz="3200">
                <a:solidFill>
                  <a:srgbClr val="FFFFFF"/>
                </a:solidFill>
                <a:latin typeface="Arial" pitchFamily="34" charset="0"/>
                <a:cs typeface="Arial" pitchFamily="34" charset="0"/>
              </a:rPr>
              <a:t>We would like to remind you that this material is the property of the author.</a:t>
            </a:r>
            <a:br>
              <a:rPr lang="fr-FR" sz="3200">
                <a:solidFill>
                  <a:srgbClr val="FFFFFF"/>
                </a:solidFill>
                <a:latin typeface="Arial" pitchFamily="34" charset="0"/>
                <a:cs typeface="Arial" pitchFamily="34" charset="0"/>
              </a:rPr>
            </a:br>
            <a:r>
              <a:rPr lang="fr-FR" sz="3200">
                <a:solidFill>
                  <a:srgbClr val="FFFFFF"/>
                </a:solidFill>
                <a:latin typeface="Arial" pitchFamily="34" charset="0"/>
                <a:cs typeface="Arial" pitchFamily="34" charset="0"/>
              </a:rPr>
              <a:t>It is provided to you by the ERS for your personal use only, as submitted by the author. </a:t>
            </a:r>
          </a:p>
          <a:p>
            <a:pPr algn="ctr" defTabSz="457200" eaLnBrk="1" hangingPunct="1">
              <a:spcAft>
                <a:spcPct val="50000"/>
              </a:spcAft>
            </a:pPr>
            <a:endParaRPr lang="fr-CH" sz="1000">
              <a:solidFill>
                <a:srgbClr val="FFFFFF"/>
              </a:solidFill>
              <a:latin typeface="Arial" pitchFamily="34" charset="0"/>
              <a:cs typeface="Arial" pitchFamily="34" charset="0"/>
              <a:sym typeface="Symbol" pitchFamily="18" charset="2"/>
            </a:endParaRPr>
          </a:p>
          <a:p>
            <a:pPr algn="ctr" defTabSz="457200" eaLnBrk="1" hangingPunct="1">
              <a:spcAft>
                <a:spcPct val="50000"/>
              </a:spcAft>
              <a:buFont typeface="Symbol" pitchFamily="18" charset="2"/>
              <a:buChar char="Ó"/>
            </a:pPr>
            <a:r>
              <a:rPr lang="fr-FR" sz="3200">
                <a:solidFill>
                  <a:srgbClr val="FFFFFF"/>
                </a:solidFill>
                <a:latin typeface="Arial" pitchFamily="34" charset="0"/>
                <a:cs typeface="Arial" pitchFamily="34" charset="0"/>
              </a:rPr>
              <a:t> 2012 by the author</a:t>
            </a:r>
          </a:p>
        </p:txBody>
      </p:sp>
      <p:pic>
        <p:nvPicPr>
          <p:cNvPr id="16387" name="Picture 3" descr="slide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250"/>
            <a:ext cx="8229600" cy="1081088"/>
          </a:xfrm>
        </p:spPr>
        <p:txBody>
          <a:bodyPr/>
          <a:lstStyle/>
          <a:p>
            <a:pPr>
              <a:defRPr/>
            </a:pPr>
            <a:r>
              <a:rPr lang="fr-FR" sz="2400" cap="none" dirty="0" err="1">
                <a:latin typeface="Arial" charset="0"/>
                <a:ea typeface="MS PGothic" charset="0"/>
              </a:rPr>
              <a:t>Integrative</a:t>
            </a:r>
            <a:r>
              <a:rPr lang="fr-FR" sz="2400" cap="none" dirty="0">
                <a:latin typeface="Arial" charset="0"/>
                <a:ea typeface="MS PGothic" charset="0"/>
              </a:rPr>
              <a:t> </a:t>
            </a:r>
            <a:r>
              <a:rPr lang="fr-FR" sz="2400" cap="none" dirty="0" err="1">
                <a:latin typeface="Arial" charset="0"/>
                <a:ea typeface="MS PGothic" charset="0"/>
              </a:rPr>
              <a:t>Systems</a:t>
            </a:r>
            <a:r>
              <a:rPr lang="fr-FR" sz="2400" cap="none" dirty="0">
                <a:latin typeface="Arial" charset="0"/>
                <a:ea typeface="MS PGothic" charset="0"/>
              </a:rPr>
              <a:t> </a:t>
            </a:r>
            <a:r>
              <a:rPr lang="fr-FR" sz="2400" cap="none" dirty="0" err="1">
                <a:latin typeface="Arial" charset="0"/>
                <a:ea typeface="MS PGothic" charset="0"/>
              </a:rPr>
              <a:t>Biology</a:t>
            </a:r>
            <a:r>
              <a:rPr lang="fr-FR" sz="2400" cap="none" dirty="0">
                <a:latin typeface="Arial" charset="0"/>
                <a:ea typeface="MS PGothic" charset="0"/>
              </a:rPr>
              <a:t> &amp; </a:t>
            </a:r>
            <a:r>
              <a:rPr lang="fr-FR" sz="2400" cap="none" dirty="0" err="1">
                <a:latin typeface="Arial" charset="0"/>
                <a:ea typeface="MS PGothic" charset="0"/>
              </a:rPr>
              <a:t>Medicine</a:t>
            </a:r>
            <a:endParaRPr lang="fr-FR" sz="2400" dirty="0"/>
          </a:p>
        </p:txBody>
      </p:sp>
      <p:sp>
        <p:nvSpPr>
          <p:cNvPr id="3" name="Espace réservé du contenu 2"/>
          <p:cNvSpPr>
            <a:spLocks noGrp="1"/>
          </p:cNvSpPr>
          <p:nvPr>
            <p:ph idx="1"/>
          </p:nvPr>
        </p:nvSpPr>
        <p:spPr/>
        <p:txBody>
          <a:bodyPr/>
          <a:lstStyle/>
          <a:p>
            <a:pPr marL="0" indent="0">
              <a:buFont typeface="Arial" charset="0"/>
              <a:buNone/>
              <a:defRPr/>
            </a:pPr>
            <a:endParaRPr lang="fr-FR" dirty="0" smtClean="0"/>
          </a:p>
          <a:p>
            <a:pPr marL="0" indent="0" algn="ctr">
              <a:buFont typeface="Arial" charset="0"/>
              <a:buNone/>
              <a:defRPr/>
            </a:pPr>
            <a:r>
              <a:rPr lang="fr-FR" dirty="0" smtClean="0">
                <a:solidFill>
                  <a:srgbClr val="0000FF"/>
                </a:solidFill>
              </a:rPr>
              <a:t>The </a:t>
            </a:r>
            <a:r>
              <a:rPr lang="fr-FR" dirty="0">
                <a:solidFill>
                  <a:srgbClr val="0000FF"/>
                </a:solidFill>
              </a:rPr>
              <a:t>impact of </a:t>
            </a:r>
            <a:r>
              <a:rPr lang="fr-FR" dirty="0" err="1">
                <a:solidFill>
                  <a:srgbClr val="0000FF"/>
                </a:solidFill>
              </a:rPr>
              <a:t>systems</a:t>
            </a:r>
            <a:r>
              <a:rPr lang="fr-FR" dirty="0">
                <a:solidFill>
                  <a:srgbClr val="0000FF"/>
                </a:solidFill>
              </a:rPr>
              <a:t> </a:t>
            </a:r>
            <a:r>
              <a:rPr lang="fr-FR" dirty="0" err="1">
                <a:solidFill>
                  <a:srgbClr val="0000FF"/>
                </a:solidFill>
              </a:rPr>
              <a:t>approaches</a:t>
            </a:r>
            <a:r>
              <a:rPr lang="fr-FR" dirty="0">
                <a:solidFill>
                  <a:srgbClr val="0000FF"/>
                </a:solidFill>
              </a:rPr>
              <a:t> on </a:t>
            </a:r>
            <a:r>
              <a:rPr lang="fr-FR" dirty="0" err="1">
                <a:solidFill>
                  <a:srgbClr val="0000FF"/>
                </a:solidFill>
              </a:rPr>
              <a:t>biological</a:t>
            </a:r>
            <a:r>
              <a:rPr lang="fr-FR" dirty="0">
                <a:solidFill>
                  <a:srgbClr val="0000FF"/>
                </a:solidFill>
              </a:rPr>
              <a:t> </a:t>
            </a:r>
            <a:r>
              <a:rPr lang="fr-FR" dirty="0" err="1">
                <a:solidFill>
                  <a:srgbClr val="0000FF"/>
                </a:solidFill>
              </a:rPr>
              <a:t>problems</a:t>
            </a:r>
            <a:r>
              <a:rPr lang="fr-FR" dirty="0">
                <a:solidFill>
                  <a:srgbClr val="0000FF"/>
                </a:solidFill>
              </a:rPr>
              <a:t> </a:t>
            </a:r>
            <a:endParaRPr lang="fr-FR" dirty="0" smtClean="0">
              <a:solidFill>
                <a:srgbClr val="0000FF"/>
              </a:solidFill>
            </a:endParaRPr>
          </a:p>
          <a:p>
            <a:pPr marL="0" indent="0" algn="ctr">
              <a:buFont typeface="Arial" charset="0"/>
              <a:buNone/>
              <a:defRPr/>
            </a:pPr>
            <a:r>
              <a:rPr lang="fr-FR" dirty="0" smtClean="0">
                <a:solidFill>
                  <a:srgbClr val="0000FF"/>
                </a:solidFill>
              </a:rPr>
              <a:t>in </a:t>
            </a:r>
            <a:r>
              <a:rPr lang="fr-FR" dirty="0" err="1">
                <a:solidFill>
                  <a:srgbClr val="0000FF"/>
                </a:solidFill>
              </a:rPr>
              <a:t>drug</a:t>
            </a:r>
            <a:r>
              <a:rPr lang="fr-FR" dirty="0">
                <a:solidFill>
                  <a:srgbClr val="0000FF"/>
                </a:solidFill>
              </a:rPr>
              <a:t> </a:t>
            </a:r>
            <a:r>
              <a:rPr lang="fr-FR" dirty="0" err="1">
                <a:solidFill>
                  <a:srgbClr val="0000FF"/>
                </a:solidFill>
              </a:rPr>
              <a:t>discovery</a:t>
            </a:r>
            <a:r>
              <a:rPr lang="fr-FR" dirty="0">
                <a:solidFill>
                  <a:srgbClr val="0000FF"/>
                </a:solidFill>
              </a:rPr>
              <a:t> </a:t>
            </a:r>
          </a:p>
          <a:p>
            <a:pPr marL="0" indent="0" algn="ctr">
              <a:buFont typeface="Arial" charset="0"/>
              <a:buNone/>
              <a:defRPr/>
            </a:pPr>
            <a:r>
              <a:rPr lang="fr-FR" dirty="0"/>
              <a:t>Hood, L., </a:t>
            </a:r>
            <a:r>
              <a:rPr lang="fr-FR" dirty="0" err="1"/>
              <a:t>Perlmutter</a:t>
            </a:r>
            <a:r>
              <a:rPr lang="fr-FR" dirty="0"/>
              <a:t>, R.M. (2004) Nat </a:t>
            </a:r>
            <a:r>
              <a:rPr lang="fr-FR" dirty="0" err="1"/>
              <a:t>Biotechnol</a:t>
            </a:r>
            <a:r>
              <a:rPr lang="fr-FR" dirty="0"/>
              <a:t> 22:1215-1217 </a:t>
            </a:r>
          </a:p>
          <a:p>
            <a:pPr marL="0" indent="0" algn="ctr">
              <a:buFont typeface="Arial" charset="0"/>
              <a:buNone/>
              <a:defRPr/>
            </a:pPr>
            <a:endParaRPr lang="fr-FR" dirty="0" smtClean="0"/>
          </a:p>
          <a:p>
            <a:pPr marL="0" indent="0" algn="ctr">
              <a:buFont typeface="Arial" charset="0"/>
              <a:buNone/>
              <a:defRPr/>
            </a:pPr>
            <a:endParaRPr lang="fr-FR" dirty="0"/>
          </a:p>
          <a:p>
            <a:pPr marL="0" indent="0" algn="ctr">
              <a:buFont typeface="Arial" charset="0"/>
              <a:buNone/>
              <a:defRPr/>
            </a:pPr>
            <a:r>
              <a:rPr lang="fr-FR" dirty="0">
                <a:solidFill>
                  <a:srgbClr val="0000FF"/>
                </a:solidFill>
              </a:rPr>
              <a:t>Data </a:t>
            </a:r>
            <a:r>
              <a:rPr lang="fr-FR" dirty="0" err="1">
                <a:solidFill>
                  <a:srgbClr val="0000FF"/>
                </a:solidFill>
              </a:rPr>
              <a:t>integration</a:t>
            </a:r>
            <a:r>
              <a:rPr lang="fr-FR" dirty="0">
                <a:solidFill>
                  <a:srgbClr val="0000FF"/>
                </a:solidFill>
              </a:rPr>
              <a:t>: challenges for </a:t>
            </a:r>
            <a:r>
              <a:rPr lang="fr-FR" dirty="0" err="1">
                <a:solidFill>
                  <a:srgbClr val="0000FF"/>
                </a:solidFill>
              </a:rPr>
              <a:t>drug</a:t>
            </a:r>
            <a:r>
              <a:rPr lang="fr-FR" dirty="0">
                <a:solidFill>
                  <a:srgbClr val="0000FF"/>
                </a:solidFill>
              </a:rPr>
              <a:t> </a:t>
            </a:r>
            <a:r>
              <a:rPr lang="fr-FR" dirty="0" err="1">
                <a:solidFill>
                  <a:srgbClr val="0000FF"/>
                </a:solidFill>
              </a:rPr>
              <a:t>discovery</a:t>
            </a:r>
            <a:r>
              <a:rPr lang="fr-FR" dirty="0">
                <a:solidFill>
                  <a:srgbClr val="0000FF"/>
                </a:solidFill>
              </a:rPr>
              <a:t> </a:t>
            </a:r>
          </a:p>
          <a:p>
            <a:pPr marL="0" indent="0" algn="ctr">
              <a:buFont typeface="Arial" charset="0"/>
              <a:buNone/>
              <a:defRPr/>
            </a:pPr>
            <a:r>
              <a:rPr lang="fr-FR" dirty="0" err="1"/>
              <a:t>Searls</a:t>
            </a:r>
            <a:r>
              <a:rPr lang="fr-FR" dirty="0"/>
              <a:t>, D.B. (2005) Nat </a:t>
            </a:r>
            <a:r>
              <a:rPr lang="fr-FR" dirty="0" err="1"/>
              <a:t>Rev</a:t>
            </a:r>
            <a:r>
              <a:rPr lang="fr-FR" dirty="0"/>
              <a:t> Drug </a:t>
            </a:r>
            <a:r>
              <a:rPr lang="fr-FR" dirty="0" err="1"/>
              <a:t>Discov</a:t>
            </a:r>
            <a:r>
              <a:rPr lang="fr-FR" dirty="0"/>
              <a:t> 4:45-58 </a:t>
            </a:r>
          </a:p>
          <a:p>
            <a:pPr>
              <a:buFont typeface="Arial" charset="0"/>
              <a:buChar char="•"/>
              <a:defRPr/>
            </a:pP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250"/>
            <a:ext cx="8229600" cy="982663"/>
          </a:xfrm>
        </p:spPr>
        <p:txBody>
          <a:bodyPr/>
          <a:lstStyle/>
          <a:p>
            <a:pPr>
              <a:defRPr/>
            </a:pPr>
            <a:r>
              <a:rPr lang="fr-FR" sz="2400" cap="none" dirty="0" err="1">
                <a:latin typeface="Arial" charset="0"/>
                <a:ea typeface="MS PGothic" charset="0"/>
              </a:rPr>
              <a:t>Integrative</a:t>
            </a:r>
            <a:r>
              <a:rPr lang="fr-FR" sz="2400" cap="none" dirty="0">
                <a:latin typeface="Arial" charset="0"/>
                <a:ea typeface="MS PGothic" charset="0"/>
              </a:rPr>
              <a:t> </a:t>
            </a:r>
            <a:r>
              <a:rPr lang="fr-FR" sz="2400" cap="none" dirty="0" err="1">
                <a:latin typeface="Arial" charset="0"/>
                <a:ea typeface="MS PGothic" charset="0"/>
              </a:rPr>
              <a:t>Systems</a:t>
            </a:r>
            <a:r>
              <a:rPr lang="fr-FR" sz="2400" cap="none" dirty="0">
                <a:latin typeface="Arial" charset="0"/>
                <a:ea typeface="MS PGothic" charset="0"/>
              </a:rPr>
              <a:t> </a:t>
            </a:r>
            <a:r>
              <a:rPr lang="fr-FR" sz="2400" cap="none" dirty="0" err="1">
                <a:latin typeface="Arial" charset="0"/>
                <a:ea typeface="MS PGothic" charset="0"/>
              </a:rPr>
              <a:t>Biology</a:t>
            </a:r>
            <a:r>
              <a:rPr lang="fr-FR" sz="2400" cap="none" dirty="0">
                <a:latin typeface="Arial" charset="0"/>
                <a:ea typeface="MS PGothic" charset="0"/>
              </a:rPr>
              <a:t> &amp; </a:t>
            </a:r>
            <a:r>
              <a:rPr lang="fr-FR" sz="2400" cap="none" dirty="0" err="1">
                <a:latin typeface="Arial" charset="0"/>
                <a:ea typeface="MS PGothic" charset="0"/>
              </a:rPr>
              <a:t>Medicine</a:t>
            </a:r>
            <a:endParaRPr lang="fr-FR" sz="2400" dirty="0"/>
          </a:p>
        </p:txBody>
      </p:sp>
      <p:sp>
        <p:nvSpPr>
          <p:cNvPr id="3" name="Espace réservé du contenu 2"/>
          <p:cNvSpPr>
            <a:spLocks noGrp="1"/>
          </p:cNvSpPr>
          <p:nvPr>
            <p:ph idx="1"/>
          </p:nvPr>
        </p:nvSpPr>
        <p:spPr>
          <a:xfrm>
            <a:off x="0" y="1484313"/>
            <a:ext cx="9144000" cy="4824412"/>
          </a:xfrm>
        </p:spPr>
        <p:txBody>
          <a:bodyPr/>
          <a:lstStyle/>
          <a:p>
            <a:pPr algn="ctr">
              <a:buFont typeface="Arial" charset="0"/>
              <a:buChar char="•"/>
              <a:defRPr/>
            </a:pPr>
            <a:endParaRPr lang="fr-FR" dirty="0"/>
          </a:p>
          <a:p>
            <a:pPr marL="0" indent="0" algn="ctr">
              <a:buFont typeface="Arial" charset="0"/>
              <a:buNone/>
              <a:defRPr/>
            </a:pPr>
            <a:r>
              <a:rPr lang="en-GB" dirty="0" smtClean="0"/>
              <a:t>Cancer</a:t>
            </a:r>
          </a:p>
          <a:p>
            <a:pPr marL="0" indent="0" algn="ctr">
              <a:buFont typeface="Arial" charset="0"/>
              <a:buNone/>
              <a:defRPr/>
            </a:pPr>
            <a:r>
              <a:rPr lang="fr-FR" dirty="0" err="1" smtClean="0">
                <a:solidFill>
                  <a:srgbClr val="0000FF"/>
                </a:solidFill>
              </a:rPr>
              <a:t>Systems</a:t>
            </a:r>
            <a:r>
              <a:rPr lang="fr-FR" dirty="0" smtClean="0">
                <a:solidFill>
                  <a:srgbClr val="0000FF"/>
                </a:solidFill>
              </a:rPr>
              <a:t> </a:t>
            </a:r>
            <a:r>
              <a:rPr lang="fr-FR" dirty="0" err="1" smtClean="0">
                <a:solidFill>
                  <a:srgbClr val="0000FF"/>
                </a:solidFill>
              </a:rPr>
              <a:t>analysis</a:t>
            </a:r>
            <a:r>
              <a:rPr lang="fr-FR" dirty="0" smtClean="0">
                <a:solidFill>
                  <a:srgbClr val="0000FF"/>
                </a:solidFill>
              </a:rPr>
              <a:t> </a:t>
            </a:r>
            <a:r>
              <a:rPr lang="fr-FR" dirty="0">
                <a:solidFill>
                  <a:srgbClr val="0000FF"/>
                </a:solidFill>
              </a:rPr>
              <a:t>of </a:t>
            </a:r>
            <a:r>
              <a:rPr lang="fr-FR" dirty="0" err="1">
                <a:solidFill>
                  <a:srgbClr val="0000FF"/>
                </a:solidFill>
              </a:rPr>
              <a:t>transcriptome</a:t>
            </a:r>
            <a:r>
              <a:rPr lang="fr-FR" dirty="0">
                <a:solidFill>
                  <a:srgbClr val="0000FF"/>
                </a:solidFill>
              </a:rPr>
              <a:t> and </a:t>
            </a:r>
            <a:r>
              <a:rPr lang="fr-FR" dirty="0" err="1">
                <a:solidFill>
                  <a:srgbClr val="0000FF"/>
                </a:solidFill>
              </a:rPr>
              <a:t>proteome</a:t>
            </a:r>
            <a:r>
              <a:rPr lang="fr-FR" dirty="0">
                <a:solidFill>
                  <a:srgbClr val="0000FF"/>
                </a:solidFill>
              </a:rPr>
              <a:t> in </a:t>
            </a:r>
            <a:r>
              <a:rPr lang="fr-FR" dirty="0" err="1">
                <a:solidFill>
                  <a:srgbClr val="0000FF"/>
                </a:solidFill>
              </a:rPr>
              <a:t>retinoic</a:t>
            </a:r>
            <a:r>
              <a:rPr lang="fr-FR" dirty="0">
                <a:solidFill>
                  <a:srgbClr val="0000FF"/>
                </a:solidFill>
              </a:rPr>
              <a:t> </a:t>
            </a:r>
            <a:r>
              <a:rPr lang="fr-FR" dirty="0" err="1">
                <a:solidFill>
                  <a:srgbClr val="0000FF"/>
                </a:solidFill>
              </a:rPr>
              <a:t>acid</a:t>
            </a:r>
            <a:r>
              <a:rPr lang="fr-FR" dirty="0">
                <a:solidFill>
                  <a:srgbClr val="0000FF"/>
                </a:solidFill>
              </a:rPr>
              <a:t>/arsenic </a:t>
            </a:r>
            <a:r>
              <a:rPr lang="fr-FR" dirty="0" err="1">
                <a:solidFill>
                  <a:srgbClr val="0000FF"/>
                </a:solidFill>
              </a:rPr>
              <a:t>trioxide</a:t>
            </a:r>
            <a:r>
              <a:rPr lang="fr-FR" dirty="0" err="1" smtClean="0">
                <a:solidFill>
                  <a:srgbClr val="0000FF"/>
                </a:solidFill>
              </a:rPr>
              <a:t>-induced</a:t>
            </a:r>
            <a:r>
              <a:rPr lang="fr-FR" dirty="0" smtClean="0">
                <a:solidFill>
                  <a:srgbClr val="0000FF"/>
                </a:solidFill>
              </a:rPr>
              <a:t> </a:t>
            </a:r>
            <a:r>
              <a:rPr lang="fr-FR" dirty="0" err="1">
                <a:solidFill>
                  <a:srgbClr val="0000FF"/>
                </a:solidFill>
              </a:rPr>
              <a:t>cell</a:t>
            </a:r>
            <a:r>
              <a:rPr lang="fr-FR" dirty="0">
                <a:solidFill>
                  <a:srgbClr val="0000FF"/>
                </a:solidFill>
              </a:rPr>
              <a:t> </a:t>
            </a:r>
            <a:r>
              <a:rPr lang="fr-FR" dirty="0" err="1">
                <a:solidFill>
                  <a:srgbClr val="0000FF"/>
                </a:solidFill>
              </a:rPr>
              <a:t>differentiation</a:t>
            </a:r>
            <a:r>
              <a:rPr lang="fr-FR" dirty="0">
                <a:solidFill>
                  <a:srgbClr val="0000FF"/>
                </a:solidFill>
              </a:rPr>
              <a:t>/</a:t>
            </a:r>
            <a:r>
              <a:rPr lang="fr-FR" dirty="0" err="1">
                <a:solidFill>
                  <a:srgbClr val="0000FF"/>
                </a:solidFill>
              </a:rPr>
              <a:t>apoptosis</a:t>
            </a:r>
            <a:r>
              <a:rPr lang="fr-FR" dirty="0">
                <a:solidFill>
                  <a:srgbClr val="0000FF"/>
                </a:solidFill>
              </a:rPr>
              <a:t> of </a:t>
            </a:r>
            <a:r>
              <a:rPr lang="fr-FR" dirty="0" err="1" smtClean="0">
                <a:solidFill>
                  <a:srgbClr val="0000FF"/>
                </a:solidFill>
              </a:rPr>
              <a:t>promyelocytic</a:t>
            </a:r>
            <a:r>
              <a:rPr lang="fr-FR" dirty="0">
                <a:solidFill>
                  <a:srgbClr val="0000FF"/>
                </a:solidFill>
              </a:rPr>
              <a:t> </a:t>
            </a:r>
            <a:r>
              <a:rPr lang="fr-FR" dirty="0" err="1" smtClean="0">
                <a:solidFill>
                  <a:srgbClr val="0000FF"/>
                </a:solidFill>
              </a:rPr>
              <a:t>leukemia</a:t>
            </a:r>
            <a:r>
              <a:rPr lang="fr-FR" dirty="0" smtClean="0">
                <a:solidFill>
                  <a:srgbClr val="0000FF"/>
                </a:solidFill>
              </a:rPr>
              <a:t> </a:t>
            </a:r>
          </a:p>
          <a:p>
            <a:pPr marL="0" indent="0" algn="ctr">
              <a:buFont typeface="Arial" charset="0"/>
              <a:buNone/>
              <a:defRPr/>
            </a:pPr>
            <a:r>
              <a:rPr lang="fr-FR" dirty="0" smtClean="0"/>
              <a:t>Zheng P.Z. </a:t>
            </a:r>
            <a:r>
              <a:rPr lang="fr-FR" dirty="0"/>
              <a:t>et al. </a:t>
            </a:r>
            <a:r>
              <a:rPr lang="fr-FR" dirty="0" smtClean="0"/>
              <a:t>(2005) Proc </a:t>
            </a:r>
            <a:r>
              <a:rPr lang="fr-FR" dirty="0" err="1"/>
              <a:t>Natl</a:t>
            </a:r>
            <a:r>
              <a:rPr lang="fr-FR" dirty="0"/>
              <a:t> </a:t>
            </a:r>
            <a:r>
              <a:rPr lang="fr-FR" dirty="0" err="1"/>
              <a:t>Acad</a:t>
            </a:r>
            <a:r>
              <a:rPr lang="fr-FR" dirty="0"/>
              <a:t> </a:t>
            </a:r>
            <a:r>
              <a:rPr lang="fr-FR" dirty="0" err="1"/>
              <a:t>Sci</a:t>
            </a:r>
            <a:r>
              <a:rPr lang="fr-FR" dirty="0"/>
              <a:t> </a:t>
            </a:r>
            <a:r>
              <a:rPr lang="fr-FR" dirty="0" smtClean="0"/>
              <a:t>USA </a:t>
            </a:r>
            <a:r>
              <a:rPr lang="fr-FR" dirty="0"/>
              <a:t>102:7653-</a:t>
            </a:r>
            <a:r>
              <a:rPr lang="fr-FR" dirty="0" smtClean="0"/>
              <a:t>7658</a:t>
            </a:r>
            <a:endParaRPr lang="en-GB" dirty="0" smtClean="0"/>
          </a:p>
          <a:p>
            <a:pPr marL="0" indent="0" algn="ctr">
              <a:buFont typeface="Arial" charset="0"/>
              <a:buNone/>
              <a:defRPr/>
            </a:pPr>
            <a:endParaRPr lang="fr-FR" dirty="0" smtClean="0"/>
          </a:p>
          <a:p>
            <a:pPr marL="0" indent="0" algn="ctr">
              <a:buFont typeface="Arial" charset="0"/>
              <a:buNone/>
              <a:defRPr/>
            </a:pPr>
            <a:r>
              <a:rPr lang="fr-FR" dirty="0" err="1" smtClean="0">
                <a:solidFill>
                  <a:srgbClr val="0000FF"/>
                </a:solidFill>
              </a:rPr>
              <a:t>Deciphering</a:t>
            </a:r>
            <a:r>
              <a:rPr lang="fr-FR" dirty="0" smtClean="0">
                <a:solidFill>
                  <a:srgbClr val="0000FF"/>
                </a:solidFill>
              </a:rPr>
              <a:t> </a:t>
            </a:r>
            <a:r>
              <a:rPr lang="fr-FR" dirty="0">
                <a:solidFill>
                  <a:srgbClr val="0000FF"/>
                </a:solidFill>
              </a:rPr>
              <a:t>cellular states of </a:t>
            </a:r>
            <a:r>
              <a:rPr lang="fr-FR" dirty="0" err="1" smtClean="0">
                <a:solidFill>
                  <a:srgbClr val="0000FF"/>
                </a:solidFill>
              </a:rPr>
              <a:t>innate</a:t>
            </a:r>
            <a:r>
              <a:rPr lang="fr-FR" dirty="0">
                <a:solidFill>
                  <a:srgbClr val="0000FF"/>
                </a:solidFill>
              </a:rPr>
              <a:t> </a:t>
            </a:r>
            <a:r>
              <a:rPr lang="fr-FR" dirty="0" err="1" smtClean="0">
                <a:solidFill>
                  <a:srgbClr val="0000FF"/>
                </a:solidFill>
              </a:rPr>
              <a:t>tumor</a:t>
            </a:r>
            <a:r>
              <a:rPr lang="fr-FR" dirty="0" smtClean="0">
                <a:solidFill>
                  <a:srgbClr val="0000FF"/>
                </a:solidFill>
              </a:rPr>
              <a:t> </a:t>
            </a:r>
            <a:r>
              <a:rPr lang="fr-FR" dirty="0" err="1">
                <a:solidFill>
                  <a:srgbClr val="0000FF"/>
                </a:solidFill>
              </a:rPr>
              <a:t>drug</a:t>
            </a:r>
            <a:r>
              <a:rPr lang="fr-FR" dirty="0">
                <a:solidFill>
                  <a:srgbClr val="0000FF"/>
                </a:solidFill>
              </a:rPr>
              <a:t> </a:t>
            </a:r>
            <a:r>
              <a:rPr lang="fr-FR" dirty="0" err="1" smtClean="0">
                <a:solidFill>
                  <a:srgbClr val="0000FF"/>
                </a:solidFill>
              </a:rPr>
              <a:t>responses</a:t>
            </a:r>
            <a:r>
              <a:rPr lang="fr-FR" dirty="0" smtClean="0">
                <a:solidFill>
                  <a:srgbClr val="0000FF"/>
                </a:solidFill>
              </a:rPr>
              <a:t> </a:t>
            </a:r>
          </a:p>
          <a:p>
            <a:pPr marL="0" indent="0" algn="ctr">
              <a:buFont typeface="Arial" charset="0"/>
              <a:buNone/>
              <a:defRPr/>
            </a:pPr>
            <a:r>
              <a:rPr lang="fr-FR" dirty="0" err="1" smtClean="0"/>
              <a:t>Graudens</a:t>
            </a:r>
            <a:r>
              <a:rPr lang="fr-FR" dirty="0" smtClean="0"/>
              <a:t>, E. </a:t>
            </a:r>
            <a:r>
              <a:rPr lang="fr-FR" dirty="0"/>
              <a:t>et al. </a:t>
            </a:r>
            <a:r>
              <a:rPr lang="fr-FR" dirty="0" smtClean="0"/>
              <a:t> (2006) </a:t>
            </a:r>
            <a:r>
              <a:rPr lang="fr-FR" dirty="0" err="1" smtClean="0"/>
              <a:t>Genome</a:t>
            </a:r>
            <a:r>
              <a:rPr lang="fr-FR" dirty="0" smtClean="0"/>
              <a:t> </a:t>
            </a:r>
            <a:r>
              <a:rPr lang="fr-FR" dirty="0" err="1"/>
              <a:t>Biol</a:t>
            </a:r>
            <a:r>
              <a:rPr lang="fr-FR" dirty="0"/>
              <a:t> </a:t>
            </a:r>
            <a:r>
              <a:rPr lang="fr-FR" dirty="0" smtClean="0"/>
              <a:t>7</a:t>
            </a:r>
            <a:r>
              <a:rPr lang="fr-FR" dirty="0"/>
              <a:t>:</a:t>
            </a:r>
            <a:r>
              <a:rPr lang="fr-FR" dirty="0" smtClean="0"/>
              <a:t>R19</a:t>
            </a:r>
            <a:endParaRPr lang="en-GB" dirty="0"/>
          </a:p>
          <a:p>
            <a:pPr marL="0" indent="0" algn="ctr">
              <a:buFont typeface="Arial" charset="0"/>
              <a:buNone/>
              <a:defRPr/>
            </a:pPr>
            <a:r>
              <a:rPr lang="en-GB" dirty="0" smtClean="0"/>
              <a:t> </a:t>
            </a:r>
            <a:endParaRPr lang="en-GB" dirty="0"/>
          </a:p>
          <a:p>
            <a:pPr marL="0" indent="0" algn="ctr">
              <a:buFont typeface="Arial" charset="0"/>
              <a:buNone/>
              <a:defRPr/>
            </a:pPr>
            <a:r>
              <a:rPr lang="fr-FR" dirty="0" smtClean="0">
                <a:solidFill>
                  <a:srgbClr val="0000FF"/>
                </a:solidFill>
              </a:rPr>
              <a:t>Network</a:t>
            </a:r>
            <a:r>
              <a:rPr lang="fr-FR" dirty="0">
                <a:solidFill>
                  <a:srgbClr val="0000FF"/>
                </a:solidFill>
              </a:rPr>
              <a:t>-</a:t>
            </a:r>
            <a:r>
              <a:rPr lang="fr-FR" dirty="0" err="1">
                <a:solidFill>
                  <a:srgbClr val="0000FF"/>
                </a:solidFill>
              </a:rPr>
              <a:t>based</a:t>
            </a:r>
            <a:r>
              <a:rPr lang="fr-FR" dirty="0">
                <a:solidFill>
                  <a:srgbClr val="0000FF"/>
                </a:solidFill>
              </a:rPr>
              <a:t> classification of </a:t>
            </a:r>
            <a:r>
              <a:rPr lang="fr-FR" dirty="0" err="1">
                <a:solidFill>
                  <a:srgbClr val="0000FF"/>
                </a:solidFill>
              </a:rPr>
              <a:t>breast</a:t>
            </a:r>
            <a:r>
              <a:rPr lang="fr-FR" dirty="0">
                <a:solidFill>
                  <a:srgbClr val="0000FF"/>
                </a:solidFill>
              </a:rPr>
              <a:t> cancer </a:t>
            </a:r>
            <a:r>
              <a:rPr lang="fr-FR" dirty="0" err="1" smtClean="0">
                <a:solidFill>
                  <a:srgbClr val="0000FF"/>
                </a:solidFill>
              </a:rPr>
              <a:t>metastasis</a:t>
            </a:r>
            <a:r>
              <a:rPr lang="fr-FR" dirty="0" smtClean="0">
                <a:solidFill>
                  <a:srgbClr val="0000FF"/>
                </a:solidFill>
              </a:rPr>
              <a:t> </a:t>
            </a:r>
          </a:p>
          <a:p>
            <a:pPr marL="0" indent="0" algn="ctr">
              <a:buFont typeface="Arial" charset="0"/>
              <a:buNone/>
              <a:defRPr/>
            </a:pPr>
            <a:r>
              <a:rPr lang="fr-FR" dirty="0" err="1" smtClean="0"/>
              <a:t>Chuang</a:t>
            </a:r>
            <a:r>
              <a:rPr lang="fr-FR" dirty="0" smtClean="0"/>
              <a:t>, H.Y., Lee, E., Liu, Y.T., Lee, D., </a:t>
            </a:r>
            <a:r>
              <a:rPr lang="fr-FR" dirty="0" err="1" smtClean="0"/>
              <a:t>Ideker</a:t>
            </a:r>
            <a:r>
              <a:rPr lang="fr-FR" dirty="0" smtClean="0"/>
              <a:t>, </a:t>
            </a:r>
            <a:r>
              <a:rPr lang="fr-FR" dirty="0" err="1" smtClean="0"/>
              <a:t>T</a:t>
            </a:r>
            <a:r>
              <a:rPr lang="fr-FR" dirty="0" smtClean="0"/>
              <a:t>. </a:t>
            </a:r>
            <a:endParaRPr lang="fr-FR" dirty="0"/>
          </a:p>
          <a:p>
            <a:pPr marL="0" indent="0" algn="ctr">
              <a:buFont typeface="Arial" charset="0"/>
              <a:buNone/>
              <a:defRPr/>
            </a:pPr>
            <a:r>
              <a:rPr lang="fr-FR" dirty="0" smtClean="0"/>
              <a:t>(2007) Mol </a:t>
            </a:r>
            <a:r>
              <a:rPr lang="fr-FR" dirty="0" err="1"/>
              <a:t>Syst</a:t>
            </a:r>
            <a:r>
              <a:rPr lang="fr-FR" dirty="0"/>
              <a:t> </a:t>
            </a:r>
            <a:r>
              <a:rPr lang="fr-FR" dirty="0" err="1" smtClean="0"/>
              <a:t>Biol</a:t>
            </a:r>
            <a:r>
              <a:rPr lang="fr-FR" dirty="0" smtClean="0"/>
              <a:t> </a:t>
            </a:r>
            <a:r>
              <a:rPr lang="fr-FR" dirty="0"/>
              <a:t>3:</a:t>
            </a:r>
            <a:r>
              <a:rPr lang="fr-FR" dirty="0" smtClean="0"/>
              <a:t>140 </a:t>
            </a:r>
          </a:p>
          <a:p>
            <a:pPr marL="0" indent="0" algn="ctr">
              <a:buFont typeface="Arial" charset="0"/>
              <a:buNone/>
              <a:defRPr/>
            </a:pPr>
            <a:endParaRPr lang="fr-FR"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250"/>
            <a:ext cx="8229600" cy="982663"/>
          </a:xfrm>
        </p:spPr>
        <p:txBody>
          <a:bodyPr/>
          <a:lstStyle/>
          <a:p>
            <a:pPr>
              <a:defRPr/>
            </a:pPr>
            <a:r>
              <a:rPr lang="fr-FR" sz="2400" cap="none" dirty="0" err="1">
                <a:latin typeface="Arial" charset="0"/>
                <a:ea typeface="MS PGothic" charset="0"/>
              </a:rPr>
              <a:t>Integrative</a:t>
            </a:r>
            <a:r>
              <a:rPr lang="fr-FR" sz="2400" cap="none" dirty="0">
                <a:latin typeface="Arial" charset="0"/>
                <a:ea typeface="MS PGothic" charset="0"/>
              </a:rPr>
              <a:t> </a:t>
            </a:r>
            <a:r>
              <a:rPr lang="fr-FR" sz="2400" cap="none" dirty="0" err="1">
                <a:latin typeface="Arial" charset="0"/>
                <a:ea typeface="MS PGothic" charset="0"/>
              </a:rPr>
              <a:t>Systems</a:t>
            </a:r>
            <a:r>
              <a:rPr lang="fr-FR" sz="2400" cap="none" dirty="0">
                <a:latin typeface="Arial" charset="0"/>
                <a:ea typeface="MS PGothic" charset="0"/>
              </a:rPr>
              <a:t> </a:t>
            </a:r>
            <a:r>
              <a:rPr lang="fr-FR" sz="2400" cap="none" dirty="0" err="1">
                <a:latin typeface="Arial" charset="0"/>
                <a:ea typeface="MS PGothic" charset="0"/>
              </a:rPr>
              <a:t>Biology</a:t>
            </a:r>
            <a:r>
              <a:rPr lang="fr-FR" sz="2400" cap="none" dirty="0">
                <a:latin typeface="Arial" charset="0"/>
                <a:ea typeface="MS PGothic" charset="0"/>
              </a:rPr>
              <a:t> &amp; </a:t>
            </a:r>
            <a:r>
              <a:rPr lang="fr-FR" sz="2400" cap="none" dirty="0" err="1">
                <a:latin typeface="Arial" charset="0"/>
                <a:ea typeface="MS PGothic" charset="0"/>
              </a:rPr>
              <a:t>Medicine</a:t>
            </a:r>
            <a:endParaRPr lang="fr-FR" sz="2400" dirty="0"/>
          </a:p>
        </p:txBody>
      </p:sp>
      <p:sp>
        <p:nvSpPr>
          <p:cNvPr id="29698" name="Espace réservé du contenu 2"/>
          <p:cNvSpPr>
            <a:spLocks noGrp="1"/>
          </p:cNvSpPr>
          <p:nvPr>
            <p:ph idx="1"/>
          </p:nvPr>
        </p:nvSpPr>
        <p:spPr>
          <a:xfrm>
            <a:off x="0" y="1484313"/>
            <a:ext cx="9144000" cy="4824412"/>
          </a:xfrm>
        </p:spPr>
        <p:txBody>
          <a:bodyPr/>
          <a:lstStyle/>
          <a:p>
            <a:pPr marL="0" indent="0" algn="ctr">
              <a:buFont typeface="Arial" pitchFamily="34" charset="0"/>
              <a:buNone/>
            </a:pPr>
            <a:endParaRPr lang="fr-FR" smtClean="0">
              <a:latin typeface="Arial" pitchFamily="34" charset="0"/>
            </a:endParaRPr>
          </a:p>
          <a:p>
            <a:pPr marL="0" indent="0" algn="ctr">
              <a:buFont typeface="Arial" pitchFamily="34" charset="0"/>
              <a:buNone/>
            </a:pPr>
            <a:r>
              <a:rPr lang="fr-FR" smtClean="0">
                <a:latin typeface="Arial" pitchFamily="34" charset="0"/>
              </a:rPr>
              <a:t>Metabolic and cardiovascular diseases</a:t>
            </a:r>
          </a:p>
          <a:p>
            <a:pPr marL="0" indent="0" algn="ctr">
              <a:buFont typeface="Arial" pitchFamily="34" charset="0"/>
              <a:buNone/>
            </a:pPr>
            <a:r>
              <a:rPr lang="fr-FR" smtClean="0">
                <a:solidFill>
                  <a:srgbClr val="0000FF"/>
                </a:solidFill>
                <a:latin typeface="Arial" pitchFamily="34" charset="0"/>
              </a:rPr>
              <a:t>A thematic review series: systems biology approaches </a:t>
            </a:r>
          </a:p>
          <a:p>
            <a:pPr marL="0" indent="0" algn="ctr">
              <a:buFont typeface="Arial" pitchFamily="34" charset="0"/>
              <a:buNone/>
            </a:pPr>
            <a:r>
              <a:rPr lang="fr-FR" smtClean="0">
                <a:solidFill>
                  <a:srgbClr val="0000FF"/>
                </a:solidFill>
                <a:latin typeface="Arial" pitchFamily="34" charset="0"/>
              </a:rPr>
              <a:t>to metabolic and cardiovascular disorders </a:t>
            </a:r>
          </a:p>
          <a:p>
            <a:pPr marL="0" indent="0" algn="ctr">
              <a:buFont typeface="Arial" pitchFamily="34" charset="0"/>
              <a:buNone/>
            </a:pPr>
            <a:r>
              <a:rPr lang="fr-FR" smtClean="0">
                <a:latin typeface="Arial" pitchFamily="34" charset="0"/>
              </a:rPr>
              <a:t>Lusis, A.J. (2006) J Lipid Res 47:1887-1890 </a:t>
            </a:r>
            <a:endParaRPr lang="en-GB" smtClean="0">
              <a:latin typeface="Arial" pitchFamily="34" charset="0"/>
            </a:endParaRPr>
          </a:p>
          <a:p>
            <a:pPr marL="0" indent="0" algn="ctr">
              <a:buFont typeface="Arial" pitchFamily="34" charset="0"/>
              <a:buNone/>
            </a:pPr>
            <a:endParaRPr lang="fr-FR" smtClean="0">
              <a:latin typeface="Arial" pitchFamily="34" charset="0"/>
            </a:endParaRPr>
          </a:p>
          <a:p>
            <a:pPr marL="0" indent="0" algn="ctr">
              <a:buFont typeface="Arial" pitchFamily="34" charset="0"/>
              <a:buNone/>
            </a:pPr>
            <a:r>
              <a:rPr lang="fr-FR" smtClean="0">
                <a:latin typeface="Arial" pitchFamily="34" charset="0"/>
              </a:rPr>
              <a:t>Infectious diseases</a:t>
            </a:r>
          </a:p>
          <a:p>
            <a:pPr marL="0" indent="0" algn="ctr">
              <a:buFont typeface="Arial" pitchFamily="34" charset="0"/>
              <a:buNone/>
            </a:pPr>
            <a:r>
              <a:rPr lang="fr-FR" smtClean="0">
                <a:solidFill>
                  <a:srgbClr val="0000FF"/>
                </a:solidFill>
                <a:latin typeface="Arial" pitchFamily="34" charset="0"/>
              </a:rPr>
              <a:t>Systems biology of persistent infection: </a:t>
            </a:r>
          </a:p>
          <a:p>
            <a:pPr marL="0" indent="0" algn="ctr">
              <a:buFont typeface="Arial" pitchFamily="34" charset="0"/>
              <a:buNone/>
            </a:pPr>
            <a:r>
              <a:rPr lang="fr-FR" smtClean="0">
                <a:solidFill>
                  <a:srgbClr val="0000FF"/>
                </a:solidFill>
                <a:latin typeface="Arial" pitchFamily="34" charset="0"/>
              </a:rPr>
              <a:t>tuberculosis as a case study </a:t>
            </a:r>
          </a:p>
          <a:p>
            <a:pPr marL="0" indent="0" algn="ctr">
              <a:buFont typeface="Arial" pitchFamily="34" charset="0"/>
              <a:buNone/>
            </a:pPr>
            <a:r>
              <a:rPr lang="fr-FR" smtClean="0">
                <a:latin typeface="Arial" pitchFamily="34" charset="0"/>
              </a:rPr>
              <a:t>Young, D., Stark, J., Kirschner, D. (2008) Nat Rev Microbiol 6:520-528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250"/>
            <a:ext cx="8229600" cy="982663"/>
          </a:xfrm>
        </p:spPr>
        <p:txBody>
          <a:bodyPr/>
          <a:lstStyle/>
          <a:p>
            <a:pPr>
              <a:defRPr/>
            </a:pPr>
            <a:r>
              <a:rPr lang="fr-FR" sz="2400" cap="none" dirty="0" err="1">
                <a:latin typeface="Arial" charset="0"/>
                <a:ea typeface="MS PGothic" charset="0"/>
              </a:rPr>
              <a:t>Integrative</a:t>
            </a:r>
            <a:r>
              <a:rPr lang="fr-FR" sz="2400" cap="none" dirty="0">
                <a:latin typeface="Arial" charset="0"/>
                <a:ea typeface="MS PGothic" charset="0"/>
              </a:rPr>
              <a:t> </a:t>
            </a:r>
            <a:r>
              <a:rPr lang="fr-FR" sz="2400" cap="none" dirty="0" err="1">
                <a:latin typeface="Arial" charset="0"/>
                <a:ea typeface="MS PGothic" charset="0"/>
              </a:rPr>
              <a:t>Systems</a:t>
            </a:r>
            <a:r>
              <a:rPr lang="fr-FR" sz="2400" cap="none" dirty="0">
                <a:latin typeface="Arial" charset="0"/>
                <a:ea typeface="MS PGothic" charset="0"/>
              </a:rPr>
              <a:t> </a:t>
            </a:r>
            <a:r>
              <a:rPr lang="fr-FR" sz="2400" cap="none" dirty="0" err="1">
                <a:latin typeface="Arial" charset="0"/>
                <a:ea typeface="MS PGothic" charset="0"/>
              </a:rPr>
              <a:t>Biology</a:t>
            </a:r>
            <a:r>
              <a:rPr lang="fr-FR" sz="2400" cap="none" dirty="0">
                <a:latin typeface="Arial" charset="0"/>
                <a:ea typeface="MS PGothic" charset="0"/>
              </a:rPr>
              <a:t> &amp; </a:t>
            </a:r>
            <a:r>
              <a:rPr lang="fr-FR" sz="2400" cap="none" dirty="0" err="1">
                <a:latin typeface="Arial" charset="0"/>
                <a:ea typeface="MS PGothic" charset="0"/>
              </a:rPr>
              <a:t>Medicine</a:t>
            </a:r>
            <a:endParaRPr lang="fr-FR" sz="2400" dirty="0"/>
          </a:p>
        </p:txBody>
      </p:sp>
      <p:sp>
        <p:nvSpPr>
          <p:cNvPr id="3" name="Espace réservé du contenu 2"/>
          <p:cNvSpPr>
            <a:spLocks noGrp="1"/>
          </p:cNvSpPr>
          <p:nvPr>
            <p:ph idx="1"/>
          </p:nvPr>
        </p:nvSpPr>
        <p:spPr>
          <a:xfrm>
            <a:off x="0" y="1751013"/>
            <a:ext cx="9144000" cy="4411662"/>
          </a:xfrm>
        </p:spPr>
        <p:txBody>
          <a:bodyPr/>
          <a:lstStyle/>
          <a:p>
            <a:pPr marL="0" indent="0" algn="ctr">
              <a:buFont typeface="Arial" charset="0"/>
              <a:buNone/>
              <a:defRPr/>
            </a:pPr>
            <a:r>
              <a:rPr lang="fr-FR" dirty="0" err="1"/>
              <a:t>N</a:t>
            </a:r>
            <a:r>
              <a:rPr lang="fr-FR" dirty="0" err="1" smtClean="0"/>
              <a:t>eurological</a:t>
            </a:r>
            <a:r>
              <a:rPr lang="fr-FR" dirty="0" smtClean="0"/>
              <a:t> </a:t>
            </a:r>
            <a:r>
              <a:rPr lang="fr-FR" dirty="0" err="1"/>
              <a:t>diseases</a:t>
            </a:r>
            <a:r>
              <a:rPr lang="fr-FR" dirty="0"/>
              <a:t> </a:t>
            </a:r>
            <a:endParaRPr lang="fr-FR" dirty="0" smtClean="0"/>
          </a:p>
          <a:p>
            <a:pPr marL="0" indent="0" algn="ctr">
              <a:buFont typeface="Arial" charset="0"/>
              <a:buNone/>
              <a:defRPr/>
            </a:pPr>
            <a:r>
              <a:rPr lang="en-GB" dirty="0" smtClean="0">
                <a:solidFill>
                  <a:srgbClr val="0000FF"/>
                </a:solidFill>
              </a:rPr>
              <a:t>A </a:t>
            </a:r>
            <a:r>
              <a:rPr lang="en-GB" dirty="0">
                <a:solidFill>
                  <a:srgbClr val="0000FF"/>
                </a:solidFill>
              </a:rPr>
              <a:t>systems approach to prion </a:t>
            </a:r>
            <a:r>
              <a:rPr lang="en-GB" dirty="0" smtClean="0">
                <a:solidFill>
                  <a:srgbClr val="0000FF"/>
                </a:solidFill>
              </a:rPr>
              <a:t>disease </a:t>
            </a:r>
          </a:p>
          <a:p>
            <a:pPr marL="0" indent="0" algn="ctr">
              <a:buFont typeface="Arial" charset="0"/>
              <a:buNone/>
              <a:defRPr/>
            </a:pPr>
            <a:r>
              <a:rPr lang="en-GB" dirty="0" smtClean="0"/>
              <a:t>Hwang, D. et al. (2009) </a:t>
            </a:r>
            <a:r>
              <a:rPr lang="en-GB" dirty="0" err="1" smtClean="0"/>
              <a:t>Mol</a:t>
            </a:r>
            <a:r>
              <a:rPr lang="en-GB" dirty="0" smtClean="0"/>
              <a:t> </a:t>
            </a:r>
            <a:r>
              <a:rPr lang="en-GB" dirty="0" err="1" smtClean="0"/>
              <a:t>Syst</a:t>
            </a:r>
            <a:r>
              <a:rPr lang="en-GB" dirty="0" smtClean="0"/>
              <a:t> </a:t>
            </a:r>
            <a:r>
              <a:rPr lang="en-GB" dirty="0" err="1" smtClean="0"/>
              <a:t>Biol</a:t>
            </a:r>
            <a:r>
              <a:rPr lang="en-GB" dirty="0" smtClean="0"/>
              <a:t> 5</a:t>
            </a:r>
            <a:r>
              <a:rPr lang="en-GB" dirty="0"/>
              <a:t>:</a:t>
            </a:r>
            <a:r>
              <a:rPr lang="en-GB" dirty="0" smtClean="0"/>
              <a:t>252 </a:t>
            </a:r>
          </a:p>
          <a:p>
            <a:pPr marL="0" indent="0" algn="ctr">
              <a:buFont typeface="Arial" charset="0"/>
              <a:buNone/>
              <a:defRPr/>
            </a:pPr>
            <a:endParaRPr lang="en-GB" dirty="0" smtClean="0"/>
          </a:p>
          <a:p>
            <a:pPr marL="0" indent="0" algn="ctr">
              <a:buFont typeface="Arial" charset="0"/>
              <a:buNone/>
              <a:defRPr/>
            </a:pPr>
            <a:endParaRPr lang="fr-FR" dirty="0"/>
          </a:p>
          <a:p>
            <a:pPr marL="0" indent="0" algn="ctr">
              <a:buFont typeface="Arial" charset="0"/>
              <a:buNone/>
              <a:defRPr/>
            </a:pPr>
            <a:r>
              <a:rPr lang="fr-FR" dirty="0" err="1" smtClean="0"/>
              <a:t>Respiratory</a:t>
            </a:r>
            <a:r>
              <a:rPr lang="fr-FR" dirty="0" smtClean="0"/>
              <a:t> </a:t>
            </a:r>
            <a:r>
              <a:rPr lang="fr-FR" dirty="0" err="1" smtClean="0"/>
              <a:t>diseases</a:t>
            </a:r>
            <a:endParaRPr lang="fr-FR" dirty="0" smtClean="0"/>
          </a:p>
          <a:p>
            <a:pPr marL="0" indent="0" algn="ctr">
              <a:buFont typeface="Arial" charset="0"/>
              <a:buNone/>
              <a:defRPr/>
            </a:pPr>
            <a:r>
              <a:rPr lang="fr-FR" dirty="0" smtClean="0">
                <a:solidFill>
                  <a:srgbClr val="0000FF"/>
                </a:solidFill>
              </a:rPr>
              <a:t>A </a:t>
            </a:r>
            <a:r>
              <a:rPr lang="fr-FR" dirty="0" err="1">
                <a:solidFill>
                  <a:srgbClr val="0000FF"/>
                </a:solidFill>
              </a:rPr>
              <a:t>systems</a:t>
            </a:r>
            <a:r>
              <a:rPr lang="fr-FR" dirty="0">
                <a:solidFill>
                  <a:srgbClr val="0000FF"/>
                </a:solidFill>
              </a:rPr>
              <a:t> </a:t>
            </a:r>
            <a:r>
              <a:rPr lang="fr-FR" dirty="0" err="1">
                <a:solidFill>
                  <a:srgbClr val="0000FF"/>
                </a:solidFill>
              </a:rPr>
              <a:t>approach</a:t>
            </a:r>
            <a:r>
              <a:rPr lang="fr-FR" dirty="0">
                <a:solidFill>
                  <a:srgbClr val="0000FF"/>
                </a:solidFill>
              </a:rPr>
              <a:t> identifies </a:t>
            </a:r>
            <a:r>
              <a:rPr lang="fr-FR" dirty="0" err="1">
                <a:solidFill>
                  <a:srgbClr val="0000FF"/>
                </a:solidFill>
              </a:rPr>
              <a:t>molecular</a:t>
            </a:r>
            <a:r>
              <a:rPr lang="fr-FR" dirty="0">
                <a:solidFill>
                  <a:srgbClr val="0000FF"/>
                </a:solidFill>
              </a:rPr>
              <a:t> networks </a:t>
            </a:r>
            <a:r>
              <a:rPr lang="fr-FR" dirty="0" err="1">
                <a:solidFill>
                  <a:srgbClr val="0000FF"/>
                </a:solidFill>
              </a:rPr>
              <a:t>defining</a:t>
            </a:r>
            <a:r>
              <a:rPr lang="fr-FR" dirty="0">
                <a:solidFill>
                  <a:srgbClr val="0000FF"/>
                </a:solidFill>
              </a:rPr>
              <a:t> </a:t>
            </a:r>
            <a:r>
              <a:rPr lang="fr-FR" dirty="0" err="1">
                <a:solidFill>
                  <a:srgbClr val="0000FF"/>
                </a:solidFill>
              </a:rPr>
              <a:t>skeletal</a:t>
            </a:r>
            <a:r>
              <a:rPr lang="fr-FR" dirty="0">
                <a:solidFill>
                  <a:srgbClr val="0000FF"/>
                </a:solidFill>
              </a:rPr>
              <a:t> muscle </a:t>
            </a:r>
            <a:r>
              <a:rPr lang="fr-FR" dirty="0" err="1">
                <a:solidFill>
                  <a:srgbClr val="0000FF"/>
                </a:solidFill>
              </a:rPr>
              <a:t>abnormalities</a:t>
            </a:r>
            <a:r>
              <a:rPr lang="fr-FR" dirty="0">
                <a:solidFill>
                  <a:srgbClr val="0000FF"/>
                </a:solidFill>
              </a:rPr>
              <a:t> in </a:t>
            </a:r>
            <a:r>
              <a:rPr lang="fr-FR" dirty="0" err="1">
                <a:solidFill>
                  <a:srgbClr val="0000FF"/>
                </a:solidFill>
              </a:rPr>
              <a:t>chronic</a:t>
            </a:r>
            <a:r>
              <a:rPr lang="fr-FR" dirty="0">
                <a:solidFill>
                  <a:srgbClr val="0000FF"/>
                </a:solidFill>
              </a:rPr>
              <a:t> obstructive </a:t>
            </a:r>
            <a:r>
              <a:rPr lang="fr-FR" dirty="0" err="1">
                <a:solidFill>
                  <a:srgbClr val="0000FF"/>
                </a:solidFill>
              </a:rPr>
              <a:t>pulmonary</a:t>
            </a:r>
            <a:r>
              <a:rPr lang="fr-FR" dirty="0">
                <a:solidFill>
                  <a:srgbClr val="0000FF"/>
                </a:solidFill>
              </a:rPr>
              <a:t> </a:t>
            </a:r>
            <a:r>
              <a:rPr lang="fr-FR" dirty="0" err="1" smtClean="0">
                <a:solidFill>
                  <a:srgbClr val="0000FF"/>
                </a:solidFill>
              </a:rPr>
              <a:t>disease</a:t>
            </a:r>
            <a:r>
              <a:rPr lang="fr-FR" dirty="0" smtClean="0">
                <a:solidFill>
                  <a:srgbClr val="0000FF"/>
                </a:solidFill>
              </a:rPr>
              <a:t> </a:t>
            </a:r>
          </a:p>
          <a:p>
            <a:pPr marL="0" indent="0" algn="ctr">
              <a:buFont typeface="Arial" charset="0"/>
              <a:buNone/>
              <a:defRPr/>
            </a:pPr>
            <a:r>
              <a:rPr lang="fr-FR" dirty="0" err="1" smtClean="0"/>
              <a:t>Turan</a:t>
            </a:r>
            <a:r>
              <a:rPr lang="fr-FR" dirty="0" smtClean="0"/>
              <a:t>, N. et al. (</a:t>
            </a:r>
            <a:r>
              <a:rPr lang="fr-FR" dirty="0"/>
              <a:t>2011) </a:t>
            </a:r>
            <a:r>
              <a:rPr lang="fr-FR" dirty="0" err="1" smtClean="0"/>
              <a:t>PLoS</a:t>
            </a:r>
            <a:r>
              <a:rPr lang="fr-FR" dirty="0" smtClean="0"/>
              <a:t> </a:t>
            </a:r>
            <a:r>
              <a:rPr lang="fr-FR" dirty="0"/>
              <a:t>Comput </a:t>
            </a:r>
            <a:r>
              <a:rPr lang="fr-FR" dirty="0" err="1"/>
              <a:t>Biol</a:t>
            </a:r>
            <a:r>
              <a:rPr lang="fr-FR" dirty="0"/>
              <a:t> 7:</a:t>
            </a:r>
            <a:r>
              <a:rPr lang="fr-FR" dirty="0" smtClean="0"/>
              <a:t>e1002129</a:t>
            </a:r>
            <a:endParaRPr lang="en-GB" dirty="0"/>
          </a:p>
          <a:p>
            <a:pPr>
              <a:buFont typeface="Arial" charset="0"/>
              <a:buChar char="•"/>
              <a:defRPr/>
            </a:pP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5"/>
          <p:cNvSpPr>
            <a:spLocks noGrp="1"/>
          </p:cNvSpPr>
          <p:nvPr>
            <p:ph type="title"/>
          </p:nvPr>
        </p:nvSpPr>
        <p:spPr bwMode="auto">
          <a:xfrm>
            <a:off x="457200" y="476250"/>
            <a:ext cx="8229600" cy="982663"/>
          </a:xfrm>
        </p:spPr>
        <p:txBody>
          <a:bodyPr/>
          <a:lstStyle/>
          <a:p>
            <a:r>
              <a:rPr lang="fr-FR" sz="2400" cap="none" smtClean="0">
                <a:latin typeface="Arial" pitchFamily="34" charset="0"/>
              </a:rPr>
              <a:t>Integrative Systems Biology &amp; Medicine</a:t>
            </a:r>
            <a:endParaRPr lang="en-US" sz="2400" cap="none" smtClean="0">
              <a:latin typeface="Arial" pitchFamily="34" charset="0"/>
            </a:endParaRPr>
          </a:p>
        </p:txBody>
      </p:sp>
      <p:sp>
        <p:nvSpPr>
          <p:cNvPr id="24578" name="Espace réservé du contenu 4"/>
          <p:cNvSpPr>
            <a:spLocks noGrp="1"/>
          </p:cNvSpPr>
          <p:nvPr>
            <p:ph idx="1"/>
          </p:nvPr>
        </p:nvSpPr>
        <p:spPr/>
        <p:txBody>
          <a:bodyPr/>
          <a:lstStyle/>
          <a:p>
            <a:pPr algn="ctr" eaLnBrk="1" hangingPunct="1">
              <a:buFontTx/>
              <a:buNone/>
              <a:defRPr/>
            </a:pPr>
            <a:r>
              <a:rPr lang="fr-FR" dirty="0" err="1">
                <a:solidFill>
                  <a:srgbClr val="0000FF"/>
                </a:solidFill>
              </a:rPr>
              <a:t>Systems</a:t>
            </a:r>
            <a:r>
              <a:rPr lang="fr-FR" dirty="0">
                <a:solidFill>
                  <a:srgbClr val="0000FF"/>
                </a:solidFill>
              </a:rPr>
              <a:t> </a:t>
            </a:r>
            <a:r>
              <a:rPr lang="fr-FR" dirty="0" err="1">
                <a:solidFill>
                  <a:srgbClr val="0000FF"/>
                </a:solidFill>
              </a:rPr>
              <a:t>medicine</a:t>
            </a:r>
            <a:r>
              <a:rPr lang="fr-FR" dirty="0">
                <a:solidFill>
                  <a:srgbClr val="0000FF"/>
                </a:solidFill>
              </a:rPr>
              <a:t>: the future of </a:t>
            </a:r>
            <a:r>
              <a:rPr lang="fr-FR" dirty="0" err="1">
                <a:solidFill>
                  <a:srgbClr val="0000FF"/>
                </a:solidFill>
              </a:rPr>
              <a:t>medical</a:t>
            </a:r>
            <a:r>
              <a:rPr lang="fr-FR" dirty="0">
                <a:solidFill>
                  <a:srgbClr val="0000FF"/>
                </a:solidFill>
              </a:rPr>
              <a:t> </a:t>
            </a:r>
            <a:r>
              <a:rPr lang="fr-FR" dirty="0" err="1">
                <a:solidFill>
                  <a:srgbClr val="0000FF"/>
                </a:solidFill>
              </a:rPr>
              <a:t>genomics</a:t>
            </a:r>
            <a:r>
              <a:rPr lang="fr-FR" dirty="0">
                <a:solidFill>
                  <a:srgbClr val="0000FF"/>
                </a:solidFill>
              </a:rPr>
              <a:t> and </a:t>
            </a:r>
            <a:r>
              <a:rPr lang="fr-FR" dirty="0" err="1">
                <a:solidFill>
                  <a:srgbClr val="0000FF"/>
                </a:solidFill>
              </a:rPr>
              <a:t>healthcare</a:t>
            </a:r>
            <a:endParaRPr lang="fr-FR" dirty="0">
              <a:solidFill>
                <a:srgbClr val="0000FF"/>
              </a:solidFill>
            </a:endParaRPr>
          </a:p>
          <a:p>
            <a:pPr algn="ctr" eaLnBrk="1" hangingPunct="1">
              <a:buFontTx/>
              <a:buNone/>
              <a:defRPr/>
            </a:pPr>
            <a:r>
              <a:rPr lang="fr-FR" dirty="0" smtClean="0"/>
              <a:t>Auffray, </a:t>
            </a:r>
            <a:r>
              <a:rPr lang="fr-FR" dirty="0"/>
              <a:t>C., Chen, Z. and Hood, L.</a:t>
            </a:r>
          </a:p>
          <a:p>
            <a:pPr algn="ctr" eaLnBrk="1" hangingPunct="1">
              <a:buFontTx/>
              <a:buNone/>
              <a:defRPr/>
            </a:pPr>
            <a:r>
              <a:rPr lang="fr-FR" dirty="0"/>
              <a:t>(2009) </a:t>
            </a:r>
            <a:r>
              <a:rPr lang="fr-FR" dirty="0" err="1"/>
              <a:t>Genome</a:t>
            </a:r>
            <a:r>
              <a:rPr lang="fr-FR" dirty="0"/>
              <a:t> </a:t>
            </a:r>
            <a:r>
              <a:rPr lang="fr-FR" dirty="0" err="1"/>
              <a:t>Medicine</a:t>
            </a:r>
            <a:r>
              <a:rPr lang="fr-FR" dirty="0"/>
              <a:t> 1:2</a:t>
            </a:r>
          </a:p>
          <a:p>
            <a:pPr algn="ctr" eaLnBrk="1" hangingPunct="1">
              <a:buFontTx/>
              <a:buNone/>
              <a:defRPr/>
            </a:pPr>
            <a:endParaRPr lang="fr-FR" dirty="0"/>
          </a:p>
          <a:p>
            <a:pPr algn="ctr" eaLnBrk="1" hangingPunct="1">
              <a:buFontTx/>
              <a:buNone/>
              <a:defRPr/>
            </a:pPr>
            <a:r>
              <a:rPr lang="fr-FR" dirty="0" err="1">
                <a:solidFill>
                  <a:srgbClr val="0000FF"/>
                </a:solidFill>
              </a:rPr>
              <a:t>Bridging</a:t>
            </a:r>
            <a:r>
              <a:rPr lang="fr-FR" dirty="0">
                <a:solidFill>
                  <a:srgbClr val="0000FF"/>
                </a:solidFill>
              </a:rPr>
              <a:t> the gap </a:t>
            </a:r>
            <a:r>
              <a:rPr lang="fr-FR" dirty="0" err="1">
                <a:solidFill>
                  <a:srgbClr val="0000FF"/>
                </a:solidFill>
              </a:rPr>
              <a:t>between</a:t>
            </a:r>
            <a:r>
              <a:rPr lang="fr-FR" dirty="0">
                <a:solidFill>
                  <a:srgbClr val="0000FF"/>
                </a:solidFill>
              </a:rPr>
              <a:t> </a:t>
            </a:r>
            <a:r>
              <a:rPr lang="fr-FR" dirty="0" err="1">
                <a:solidFill>
                  <a:srgbClr val="0000FF"/>
                </a:solidFill>
              </a:rPr>
              <a:t>systems</a:t>
            </a:r>
            <a:r>
              <a:rPr lang="fr-FR" dirty="0">
                <a:solidFill>
                  <a:srgbClr val="0000FF"/>
                </a:solidFill>
              </a:rPr>
              <a:t> </a:t>
            </a:r>
            <a:r>
              <a:rPr lang="fr-FR" dirty="0" err="1">
                <a:solidFill>
                  <a:srgbClr val="0000FF"/>
                </a:solidFill>
              </a:rPr>
              <a:t>biology</a:t>
            </a:r>
            <a:r>
              <a:rPr lang="fr-FR" dirty="0">
                <a:solidFill>
                  <a:srgbClr val="0000FF"/>
                </a:solidFill>
              </a:rPr>
              <a:t> and </a:t>
            </a:r>
            <a:r>
              <a:rPr lang="fr-FR" dirty="0" err="1">
                <a:solidFill>
                  <a:srgbClr val="0000FF"/>
                </a:solidFill>
              </a:rPr>
              <a:t>medicine</a:t>
            </a:r>
            <a:endParaRPr lang="fr-FR" dirty="0">
              <a:solidFill>
                <a:srgbClr val="0000FF"/>
              </a:solidFill>
            </a:endParaRPr>
          </a:p>
          <a:p>
            <a:pPr algn="ctr" eaLnBrk="1" hangingPunct="1">
              <a:buFontTx/>
              <a:buNone/>
              <a:defRPr/>
            </a:pPr>
            <a:r>
              <a:rPr lang="fr-FR" dirty="0"/>
              <a:t>Clermont, G., Auffray, C. et al.</a:t>
            </a:r>
          </a:p>
          <a:p>
            <a:pPr algn="ctr" eaLnBrk="1" hangingPunct="1">
              <a:buFontTx/>
              <a:buNone/>
              <a:defRPr/>
            </a:pPr>
            <a:r>
              <a:rPr lang="fr-FR" dirty="0"/>
              <a:t>(2009) </a:t>
            </a:r>
            <a:r>
              <a:rPr lang="fr-FR" dirty="0" err="1"/>
              <a:t>Genome</a:t>
            </a:r>
            <a:r>
              <a:rPr lang="fr-FR" dirty="0"/>
              <a:t> </a:t>
            </a:r>
            <a:r>
              <a:rPr lang="fr-FR" dirty="0" err="1"/>
              <a:t>Medicine</a:t>
            </a:r>
            <a:r>
              <a:rPr lang="fr-FR" dirty="0"/>
              <a:t> 1:88</a:t>
            </a:r>
          </a:p>
          <a:p>
            <a:pPr algn="ctr" eaLnBrk="1" hangingPunct="1">
              <a:buFontTx/>
              <a:buNone/>
              <a:defRPr/>
            </a:pPr>
            <a:endParaRPr lang="fr-FR" dirty="0"/>
          </a:p>
          <a:p>
            <a:pPr marL="0" indent="0" algn="ctr" eaLnBrk="1" hangingPunct="1">
              <a:buFontTx/>
              <a:buNone/>
              <a:defRPr/>
            </a:pPr>
            <a:r>
              <a:rPr lang="fr-FR" dirty="0" err="1">
                <a:solidFill>
                  <a:srgbClr val="0000FF"/>
                </a:solidFill>
              </a:rPr>
              <a:t>Systems</a:t>
            </a:r>
            <a:r>
              <a:rPr lang="fr-FR" dirty="0">
                <a:solidFill>
                  <a:srgbClr val="0000FF"/>
                </a:solidFill>
              </a:rPr>
              <a:t> </a:t>
            </a:r>
            <a:r>
              <a:rPr lang="fr-FR" dirty="0" err="1">
                <a:solidFill>
                  <a:srgbClr val="0000FF"/>
                </a:solidFill>
              </a:rPr>
              <a:t>medicine</a:t>
            </a:r>
            <a:r>
              <a:rPr lang="fr-FR" dirty="0">
                <a:solidFill>
                  <a:srgbClr val="0000FF"/>
                </a:solidFill>
              </a:rPr>
              <a:t> and </a:t>
            </a:r>
            <a:r>
              <a:rPr lang="fr-FR" dirty="0" err="1">
                <a:solidFill>
                  <a:srgbClr val="0000FF"/>
                </a:solidFill>
              </a:rPr>
              <a:t>integrated</a:t>
            </a:r>
            <a:r>
              <a:rPr lang="fr-FR" dirty="0">
                <a:solidFill>
                  <a:srgbClr val="0000FF"/>
                </a:solidFill>
              </a:rPr>
              <a:t> care to combat </a:t>
            </a:r>
          </a:p>
          <a:p>
            <a:pPr marL="0" indent="0" algn="ctr" eaLnBrk="1" hangingPunct="1">
              <a:buFontTx/>
              <a:buNone/>
              <a:defRPr/>
            </a:pPr>
            <a:r>
              <a:rPr lang="fr-FR" dirty="0" err="1">
                <a:solidFill>
                  <a:srgbClr val="0000FF"/>
                </a:solidFill>
              </a:rPr>
              <a:t>chronic</a:t>
            </a:r>
            <a:r>
              <a:rPr lang="fr-FR" dirty="0">
                <a:solidFill>
                  <a:srgbClr val="0000FF"/>
                </a:solidFill>
              </a:rPr>
              <a:t> </a:t>
            </a:r>
            <a:r>
              <a:rPr lang="fr-FR" dirty="0" err="1">
                <a:solidFill>
                  <a:srgbClr val="0000FF"/>
                </a:solidFill>
              </a:rPr>
              <a:t>noncommunicable</a:t>
            </a:r>
            <a:r>
              <a:rPr lang="fr-FR" dirty="0">
                <a:solidFill>
                  <a:srgbClr val="0000FF"/>
                </a:solidFill>
              </a:rPr>
              <a:t> </a:t>
            </a:r>
            <a:r>
              <a:rPr lang="fr-FR" dirty="0" err="1">
                <a:solidFill>
                  <a:srgbClr val="0000FF"/>
                </a:solidFill>
              </a:rPr>
              <a:t>diseases</a:t>
            </a:r>
            <a:endParaRPr lang="fr-FR" dirty="0">
              <a:solidFill>
                <a:srgbClr val="0000FF"/>
              </a:solidFill>
            </a:endParaRPr>
          </a:p>
          <a:p>
            <a:pPr marL="0" indent="0" algn="ctr" eaLnBrk="1" hangingPunct="1">
              <a:buFontTx/>
              <a:buNone/>
              <a:defRPr/>
            </a:pPr>
            <a:r>
              <a:rPr lang="fr-FR" dirty="0" smtClean="0"/>
              <a:t>Bousquet, J. </a:t>
            </a:r>
            <a:r>
              <a:rPr lang="fr-FR" dirty="0"/>
              <a:t>et al. (2011) </a:t>
            </a:r>
            <a:r>
              <a:rPr lang="fr-FR" dirty="0" err="1"/>
              <a:t>Genome</a:t>
            </a:r>
            <a:r>
              <a:rPr lang="fr-FR" dirty="0"/>
              <a:t> </a:t>
            </a:r>
            <a:r>
              <a:rPr lang="fr-FR" dirty="0" err="1"/>
              <a:t>Medicine</a:t>
            </a:r>
            <a:r>
              <a:rPr lang="fr-FR" dirty="0"/>
              <a:t> 3:43 </a:t>
            </a:r>
          </a:p>
          <a:p>
            <a:pPr>
              <a:buFont typeface="Arial" charset="0"/>
              <a:buChar char="•"/>
              <a:defRPr/>
            </a:pPr>
            <a:endParaRPr lang="fr-CH" dirty="0">
              <a:latin typeface="Arial" charset="0"/>
              <a:ea typeface="MS PGothic"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3"/>
          <p:cNvSpPr>
            <a:spLocks noGrp="1"/>
          </p:cNvSpPr>
          <p:nvPr>
            <p:ph type="title"/>
          </p:nvPr>
        </p:nvSpPr>
        <p:spPr bwMode="auto">
          <a:xfrm>
            <a:off x="3132138" y="476250"/>
            <a:ext cx="6011862" cy="1868488"/>
          </a:xfrm>
        </p:spPr>
        <p:txBody>
          <a:bodyPr/>
          <a:lstStyle/>
          <a:p>
            <a:r>
              <a:rPr lang="en-US" sz="2400" cap="none" smtClean="0">
                <a:latin typeface="Arial" pitchFamily="34" charset="0"/>
              </a:rPr>
              <a:t>Unbiased Biomarkers for the Prediction</a:t>
            </a:r>
            <a:br>
              <a:rPr lang="en-US" sz="2400" cap="none" smtClean="0">
                <a:latin typeface="Arial" pitchFamily="34" charset="0"/>
              </a:rPr>
            </a:br>
            <a:r>
              <a:rPr lang="en-US" sz="2400" cap="none" smtClean="0">
                <a:latin typeface="Arial" pitchFamily="34" charset="0"/>
              </a:rPr>
              <a:t>of Respiratory Disease Outcomes</a:t>
            </a:r>
            <a:br>
              <a:rPr lang="en-US" sz="2400" cap="none" smtClean="0">
                <a:latin typeface="Arial" pitchFamily="34" charset="0"/>
              </a:rPr>
            </a:br>
            <a:endParaRPr lang="en-US" sz="2400" cap="none" smtClean="0">
              <a:latin typeface="Arial" pitchFamily="34" charset="0"/>
            </a:endParaRPr>
          </a:p>
        </p:txBody>
      </p:sp>
      <p:sp>
        <p:nvSpPr>
          <p:cNvPr id="23555" name="Espace réservé du contenu 6"/>
          <p:cNvSpPr>
            <a:spLocks noGrp="1"/>
          </p:cNvSpPr>
          <p:nvPr>
            <p:ph sz="half" idx="2"/>
          </p:nvPr>
        </p:nvSpPr>
        <p:spPr>
          <a:xfrm>
            <a:off x="4284663" y="2779713"/>
            <a:ext cx="4038600" cy="3313112"/>
          </a:xfrm>
        </p:spPr>
        <p:txBody>
          <a:bodyPr/>
          <a:lstStyle/>
          <a:p>
            <a:pPr marL="0" indent="0" algn="ctr">
              <a:buFont typeface="Arial" charset="0"/>
              <a:buNone/>
              <a:defRPr/>
            </a:pPr>
            <a:endParaRPr lang="en-US" dirty="0" smtClean="0"/>
          </a:p>
          <a:p>
            <a:pPr marL="0" indent="0" algn="ctr">
              <a:buFont typeface="Arial" charset="0"/>
              <a:buNone/>
              <a:defRPr/>
            </a:pPr>
            <a:endParaRPr lang="en-US" dirty="0"/>
          </a:p>
          <a:p>
            <a:pPr marL="0" indent="0" algn="ctr">
              <a:buFont typeface="Arial" charset="0"/>
              <a:buNone/>
              <a:defRPr/>
            </a:pPr>
            <a:r>
              <a:rPr lang="en-US" dirty="0" smtClean="0"/>
              <a:t>Innovative </a:t>
            </a:r>
            <a:r>
              <a:rPr lang="en-US" dirty="0"/>
              <a:t>Medicines Initiative:</a:t>
            </a:r>
          </a:p>
          <a:p>
            <a:pPr marL="0" indent="0" algn="ctr">
              <a:buFont typeface="Arial" charset="0"/>
              <a:buNone/>
              <a:defRPr/>
            </a:pPr>
            <a:r>
              <a:rPr lang="en-US" i="1" dirty="0"/>
              <a:t>Understanding Severe Asthma</a:t>
            </a:r>
          </a:p>
          <a:p>
            <a:pPr algn="ctr">
              <a:buFont typeface="Arial" charset="0"/>
              <a:buChar char="•"/>
              <a:defRPr/>
            </a:pPr>
            <a:endParaRPr lang="en-US" i="1" dirty="0"/>
          </a:p>
          <a:p>
            <a:pPr marL="0" indent="0" algn="ctr">
              <a:buFont typeface="Arial" charset="0"/>
              <a:buNone/>
              <a:defRPr/>
            </a:pPr>
            <a:r>
              <a:rPr lang="en-US" dirty="0" smtClean="0"/>
              <a:t>Coordinator</a:t>
            </a:r>
            <a:r>
              <a:rPr lang="en-US" dirty="0"/>
              <a:t>: Peter </a:t>
            </a:r>
            <a:r>
              <a:rPr lang="en-US" dirty="0" err="1"/>
              <a:t>Sterk</a:t>
            </a:r>
            <a:endParaRPr lang="en-US" dirty="0"/>
          </a:p>
          <a:p>
            <a:pPr marL="0" indent="0" algn="ctr">
              <a:buFont typeface="Arial" charset="0"/>
              <a:buNone/>
              <a:defRPr/>
            </a:pPr>
            <a:r>
              <a:rPr lang="en-US" dirty="0"/>
              <a:t>University of </a:t>
            </a:r>
            <a:r>
              <a:rPr lang="en-US" dirty="0" smtClean="0"/>
              <a:t>Amsterdam</a:t>
            </a:r>
          </a:p>
          <a:p>
            <a:pPr marL="0" indent="0" algn="ctr">
              <a:buFont typeface="Arial" charset="0"/>
              <a:buNone/>
              <a:defRPr/>
            </a:pPr>
            <a:endParaRPr lang="en-US" dirty="0"/>
          </a:p>
          <a:p>
            <a:pPr marL="0" indent="0" algn="ctr">
              <a:buFont typeface="Arial" charset="0"/>
              <a:buNone/>
              <a:defRPr/>
            </a:pPr>
            <a:r>
              <a:rPr lang="en-US" dirty="0" err="1">
                <a:solidFill>
                  <a:srgbClr val="0000FF"/>
                </a:solidFill>
                <a:latin typeface="Arial" charset="0"/>
                <a:ea typeface="MS PGothic" charset="0"/>
              </a:rPr>
              <a:t>www.ubiopred.eu</a:t>
            </a:r>
            <a:endParaRPr lang="en-US" dirty="0">
              <a:solidFill>
                <a:srgbClr val="0000FF"/>
              </a:solidFill>
              <a:latin typeface="Arial" charset="0"/>
              <a:ea typeface="MS PGothic" charset="0"/>
            </a:endParaRPr>
          </a:p>
          <a:p>
            <a:pPr marL="0" indent="0" algn="ctr">
              <a:buFont typeface="Arial" charset="0"/>
              <a:buNone/>
              <a:defRPr/>
            </a:pPr>
            <a:endParaRPr lang="en-US" dirty="0"/>
          </a:p>
        </p:txBody>
      </p:sp>
      <p:pic>
        <p:nvPicPr>
          <p:cNvPr id="32771" name="Picture 9" descr="EU%2520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8313" y="3573463"/>
            <a:ext cx="1293812"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79613" y="3505200"/>
            <a:ext cx="1692275" cy="1003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71550" y="4724400"/>
            <a:ext cx="1800225" cy="1098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3" name="Picture 3"/>
          <p:cNvPicPr>
            <a:picLocks noGrp="1" noChangeAspect="1" noChangeArrowheads="1"/>
          </p:cNvPicPr>
          <p:nvPr>
            <p:ph sz="half" idx="1"/>
          </p:nvPr>
        </p:nvPicPr>
        <p:blipFill>
          <a:blip r:embed="rId5">
            <a:extLst>
              <a:ext uri="{28A0092B-C50C-407E-A947-70E740481C1C}">
                <a14:useLocalDpi xmlns:a14="http://schemas.microsoft.com/office/drawing/2010/main" xmlns="" val="0"/>
              </a:ext>
            </a:extLst>
          </a:blip>
          <a:srcRect t="-6487" b="-6487"/>
          <a:stretch>
            <a:fillRect/>
          </a:stretch>
        </p:blipFill>
        <p:spPr>
          <a:xfrm>
            <a:off x="457200" y="476250"/>
            <a:ext cx="2819400" cy="318452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5"/>
          <p:cNvSpPr>
            <a:spLocks noGrp="1"/>
          </p:cNvSpPr>
          <p:nvPr>
            <p:ph type="title"/>
          </p:nvPr>
        </p:nvSpPr>
        <p:spPr bwMode="auto">
          <a:xfrm>
            <a:off x="457200" y="549275"/>
            <a:ext cx="8229600" cy="982663"/>
          </a:xfrm>
        </p:spPr>
        <p:txBody>
          <a:bodyPr/>
          <a:lstStyle/>
          <a:p>
            <a:r>
              <a:rPr lang="en-US" sz="2400" cap="none" smtClean="0">
                <a:latin typeface="Arial" pitchFamily="34" charset="0"/>
              </a:rPr>
              <a:t>Severe Asthma</a:t>
            </a:r>
          </a:p>
        </p:txBody>
      </p:sp>
      <p:sp>
        <p:nvSpPr>
          <p:cNvPr id="24578" name="Espace réservé du contenu 4"/>
          <p:cNvSpPr>
            <a:spLocks noGrp="1"/>
          </p:cNvSpPr>
          <p:nvPr>
            <p:ph idx="1"/>
          </p:nvPr>
        </p:nvSpPr>
        <p:spPr>
          <a:xfrm>
            <a:off x="457200" y="1557338"/>
            <a:ext cx="8229600" cy="4751387"/>
          </a:xfrm>
        </p:spPr>
        <p:txBody>
          <a:bodyPr/>
          <a:lstStyle/>
          <a:p>
            <a:pPr marL="533400" indent="-533400">
              <a:buFontTx/>
              <a:buNone/>
              <a:defRPr/>
            </a:pPr>
            <a:r>
              <a:rPr lang="en-US" dirty="0" smtClean="0"/>
              <a:t>	Facts</a:t>
            </a:r>
            <a:endParaRPr lang="en-US" dirty="0"/>
          </a:p>
          <a:p>
            <a:pPr marL="457200" lvl="1" indent="0">
              <a:spcAft>
                <a:spcPct val="50000"/>
              </a:spcAft>
              <a:buFont typeface="Arial" charset="0"/>
              <a:buNone/>
              <a:defRPr/>
            </a:pPr>
            <a:r>
              <a:rPr lang="en-US" sz="2000" dirty="0" smtClean="0">
                <a:latin typeface="Arial"/>
                <a:cs typeface="Arial"/>
              </a:rPr>
              <a:t>- </a:t>
            </a:r>
            <a:r>
              <a:rPr lang="en-US" sz="2000" b="1" dirty="0" smtClean="0">
                <a:solidFill>
                  <a:srgbClr val="005291"/>
                </a:solidFill>
                <a:latin typeface="Arial"/>
                <a:cs typeface="Arial"/>
              </a:rPr>
              <a:t>Despite </a:t>
            </a:r>
            <a:r>
              <a:rPr lang="en-US" sz="2000" b="1" dirty="0">
                <a:solidFill>
                  <a:srgbClr val="005291"/>
                </a:solidFill>
                <a:latin typeface="Arial"/>
                <a:cs typeface="Arial"/>
              </a:rPr>
              <a:t>all our attempts, the clinical course of severe asthma is far from optimal</a:t>
            </a:r>
          </a:p>
          <a:p>
            <a:pPr marL="457200" lvl="1" indent="0">
              <a:spcAft>
                <a:spcPct val="50000"/>
              </a:spcAft>
              <a:buFont typeface="Arial" charset="0"/>
              <a:buNone/>
              <a:defRPr/>
            </a:pPr>
            <a:r>
              <a:rPr lang="en-US" sz="2000" b="1" dirty="0" smtClean="0">
                <a:solidFill>
                  <a:srgbClr val="005291"/>
                </a:solidFill>
                <a:latin typeface="Arial"/>
                <a:cs typeface="Arial"/>
              </a:rPr>
              <a:t>- Unfortunately</a:t>
            </a:r>
            <a:r>
              <a:rPr lang="en-US" sz="2000" b="1" dirty="0">
                <a:solidFill>
                  <a:srgbClr val="005291"/>
                </a:solidFill>
                <a:latin typeface="Arial"/>
                <a:cs typeface="Arial"/>
              </a:rPr>
              <a:t>, the development of new drugs for severe asthma has not been successful during the past </a:t>
            </a:r>
            <a:r>
              <a:rPr lang="en-US" sz="2000" b="1" dirty="0" smtClean="0">
                <a:solidFill>
                  <a:srgbClr val="005291"/>
                </a:solidFill>
                <a:latin typeface="Arial"/>
                <a:cs typeface="Arial"/>
              </a:rPr>
              <a:t>years</a:t>
            </a:r>
            <a:endParaRPr lang="fr-FR" sz="2000" b="1" dirty="0" smtClean="0">
              <a:solidFill>
                <a:srgbClr val="005291"/>
              </a:solidFill>
              <a:latin typeface="Arial"/>
              <a:cs typeface="Arial"/>
            </a:endParaRPr>
          </a:p>
          <a:p>
            <a:pPr marL="914400" lvl="1" indent="-457200">
              <a:buFontTx/>
              <a:buNone/>
              <a:defRPr/>
            </a:pPr>
            <a:r>
              <a:rPr lang="en-US" sz="2000" b="1" dirty="0">
                <a:solidFill>
                  <a:srgbClr val="005291"/>
                </a:solidFill>
                <a:latin typeface="Arial"/>
                <a:cs typeface="Arial"/>
              </a:rPr>
              <a:t>Reasons?</a:t>
            </a:r>
          </a:p>
          <a:p>
            <a:pPr marL="457200" lvl="1" indent="0">
              <a:spcAft>
                <a:spcPct val="50000"/>
              </a:spcAft>
              <a:buFont typeface="Arial" charset="0"/>
              <a:buNone/>
              <a:defRPr/>
            </a:pPr>
            <a:r>
              <a:rPr lang="en-US" sz="2000" b="1" dirty="0" smtClean="0">
                <a:solidFill>
                  <a:srgbClr val="005291"/>
                </a:solidFill>
                <a:latin typeface="Arial"/>
                <a:cs typeface="Arial"/>
              </a:rPr>
              <a:t>- Severe </a:t>
            </a:r>
            <a:r>
              <a:rPr lang="en-US" sz="2000" b="1" dirty="0">
                <a:solidFill>
                  <a:srgbClr val="005291"/>
                </a:solidFill>
                <a:latin typeface="Arial"/>
                <a:cs typeface="Arial"/>
              </a:rPr>
              <a:t>asthma is not a single disease: individual patients are clinically very different</a:t>
            </a:r>
          </a:p>
          <a:p>
            <a:pPr marL="457200" lvl="1" indent="0">
              <a:spcAft>
                <a:spcPct val="50000"/>
              </a:spcAft>
              <a:buFont typeface="Arial" charset="0"/>
              <a:buNone/>
              <a:defRPr/>
            </a:pPr>
            <a:r>
              <a:rPr lang="en-US" sz="2000" b="1" dirty="0" smtClean="0">
                <a:solidFill>
                  <a:srgbClr val="005291"/>
                </a:solidFill>
                <a:latin typeface="Arial"/>
                <a:cs typeface="Arial"/>
              </a:rPr>
              <a:t>- There </a:t>
            </a:r>
            <a:r>
              <a:rPr lang="en-US" sz="2000" b="1" dirty="0">
                <a:solidFill>
                  <a:srgbClr val="005291"/>
                </a:solidFill>
                <a:latin typeface="Arial"/>
                <a:cs typeface="Arial"/>
              </a:rPr>
              <a:t>are multiple and co-existent disease mechanisms</a:t>
            </a:r>
          </a:p>
          <a:p>
            <a:pPr marL="457200" lvl="1" indent="0">
              <a:spcAft>
                <a:spcPct val="50000"/>
              </a:spcAft>
              <a:buFont typeface="Arial" charset="0"/>
              <a:buNone/>
              <a:defRPr/>
            </a:pPr>
            <a:r>
              <a:rPr lang="en-US" sz="2000" b="1" dirty="0" smtClean="0">
                <a:solidFill>
                  <a:srgbClr val="005291"/>
                </a:solidFill>
                <a:latin typeface="Arial"/>
                <a:cs typeface="Arial"/>
              </a:rPr>
              <a:t>- At </a:t>
            </a:r>
            <a:r>
              <a:rPr lang="en-US" sz="2000" b="1" dirty="0">
                <a:solidFill>
                  <a:srgbClr val="005291"/>
                </a:solidFill>
                <a:latin typeface="Arial"/>
                <a:cs typeface="Arial"/>
              </a:rPr>
              <a:t>present the efficacy of new drugs cannot be predicted from preclinical models nor from currently defined patient characteristics</a:t>
            </a:r>
          </a:p>
          <a:p>
            <a:pPr>
              <a:buFont typeface="Arial" charset="0"/>
              <a:buChar char="•"/>
              <a:defRPr/>
            </a:pPr>
            <a:endParaRPr lang="fr-CH" dirty="0">
              <a:latin typeface="Arial" charset="0"/>
              <a:ea typeface="MS PGothic"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5"/>
          <p:cNvSpPr>
            <a:spLocks noGrp="1"/>
          </p:cNvSpPr>
          <p:nvPr>
            <p:ph type="title"/>
          </p:nvPr>
        </p:nvSpPr>
        <p:spPr bwMode="auto">
          <a:xfrm>
            <a:off x="457200" y="549275"/>
            <a:ext cx="8229600" cy="982663"/>
          </a:xfrm>
        </p:spPr>
        <p:txBody>
          <a:bodyPr/>
          <a:lstStyle/>
          <a:p>
            <a:r>
              <a:rPr lang="en-US" sz="2400" cap="none" smtClean="0">
                <a:latin typeface="Arial" pitchFamily="34" charset="0"/>
              </a:rPr>
              <a:t>Bottlenecks in Severe Asthma</a:t>
            </a:r>
          </a:p>
        </p:txBody>
      </p:sp>
      <p:sp>
        <p:nvSpPr>
          <p:cNvPr id="5" name="Oval 2"/>
          <p:cNvSpPr>
            <a:spLocks noChangeArrowheads="1"/>
          </p:cNvSpPr>
          <p:nvPr/>
        </p:nvSpPr>
        <p:spPr bwMode="auto">
          <a:xfrm>
            <a:off x="468313" y="2205038"/>
            <a:ext cx="1511300" cy="1439862"/>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Arial" charset="0"/>
                <a:ea typeface="MS PGothic" charset="0"/>
                <a:cs typeface="MS PGothic" charset="0"/>
              </a:rPr>
              <a:t>pathobiology</a:t>
            </a:r>
          </a:p>
        </p:txBody>
      </p:sp>
      <p:sp>
        <p:nvSpPr>
          <p:cNvPr id="6" name="Oval 3"/>
          <p:cNvSpPr>
            <a:spLocks noChangeArrowheads="1"/>
          </p:cNvSpPr>
          <p:nvPr/>
        </p:nvSpPr>
        <p:spPr bwMode="auto">
          <a:xfrm>
            <a:off x="2627313" y="2205038"/>
            <a:ext cx="1511300" cy="1439862"/>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Arial" charset="0"/>
                <a:ea typeface="MS PGothic" charset="0"/>
                <a:cs typeface="MS PGothic" charset="0"/>
              </a:rPr>
              <a:t>clinical </a:t>
            </a:r>
          </a:p>
          <a:p>
            <a:pPr algn="ctr">
              <a:defRPr/>
            </a:pPr>
            <a:r>
              <a:rPr lang="en-US" dirty="0">
                <a:latin typeface="Arial" charset="0"/>
                <a:ea typeface="MS PGothic" charset="0"/>
                <a:cs typeface="MS PGothic" charset="0"/>
              </a:rPr>
              <a:t>phenotypes</a:t>
            </a:r>
          </a:p>
        </p:txBody>
      </p:sp>
      <p:sp>
        <p:nvSpPr>
          <p:cNvPr id="7" name="Oval 4"/>
          <p:cNvSpPr>
            <a:spLocks noChangeArrowheads="1"/>
          </p:cNvSpPr>
          <p:nvPr/>
        </p:nvSpPr>
        <p:spPr bwMode="auto">
          <a:xfrm>
            <a:off x="4932363" y="2205038"/>
            <a:ext cx="1511300" cy="1439862"/>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Arial" charset="0"/>
                <a:ea typeface="MS PGothic" charset="0"/>
                <a:cs typeface="MS PGothic" charset="0"/>
              </a:rPr>
              <a:t>clinical</a:t>
            </a:r>
          </a:p>
          <a:p>
            <a:pPr algn="ctr">
              <a:defRPr/>
            </a:pPr>
            <a:r>
              <a:rPr lang="en-US" dirty="0">
                <a:latin typeface="Arial" charset="0"/>
                <a:ea typeface="MS PGothic" charset="0"/>
                <a:cs typeface="MS PGothic" charset="0"/>
              </a:rPr>
              <a:t>outcome</a:t>
            </a:r>
          </a:p>
        </p:txBody>
      </p:sp>
      <p:sp>
        <p:nvSpPr>
          <p:cNvPr id="8" name="Oval 5"/>
          <p:cNvSpPr>
            <a:spLocks noChangeArrowheads="1"/>
          </p:cNvSpPr>
          <p:nvPr/>
        </p:nvSpPr>
        <p:spPr bwMode="auto">
          <a:xfrm>
            <a:off x="3851275" y="4365625"/>
            <a:ext cx="1511300" cy="1439863"/>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Arial" charset="0"/>
                <a:ea typeface="MS PGothic" charset="0"/>
                <a:cs typeface="MS PGothic" charset="0"/>
              </a:rPr>
              <a:t>predictive</a:t>
            </a:r>
          </a:p>
          <a:p>
            <a:pPr algn="ctr">
              <a:defRPr/>
            </a:pPr>
            <a:r>
              <a:rPr lang="en-US" dirty="0">
                <a:latin typeface="Arial" charset="0"/>
                <a:ea typeface="MS PGothic" charset="0"/>
                <a:cs typeface="MS PGothic" charset="0"/>
              </a:rPr>
              <a:t>preclinical </a:t>
            </a:r>
          </a:p>
          <a:p>
            <a:pPr algn="ctr">
              <a:defRPr/>
            </a:pPr>
            <a:r>
              <a:rPr lang="en-US" dirty="0">
                <a:latin typeface="Arial" charset="0"/>
                <a:ea typeface="MS PGothic" charset="0"/>
                <a:cs typeface="MS PGothic" charset="0"/>
              </a:rPr>
              <a:t>models</a:t>
            </a:r>
          </a:p>
        </p:txBody>
      </p:sp>
      <p:sp>
        <p:nvSpPr>
          <p:cNvPr id="9" name="Oval 6"/>
          <p:cNvSpPr>
            <a:spLocks noChangeArrowheads="1"/>
          </p:cNvSpPr>
          <p:nvPr/>
        </p:nvSpPr>
        <p:spPr bwMode="auto">
          <a:xfrm>
            <a:off x="1476375" y="4365625"/>
            <a:ext cx="1511300" cy="1439863"/>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Arial" charset="0"/>
                <a:ea typeface="MS PGothic" charset="0"/>
                <a:cs typeface="MS PGothic" charset="0"/>
              </a:rPr>
              <a:t>predictive </a:t>
            </a:r>
          </a:p>
          <a:p>
            <a:pPr algn="ctr">
              <a:defRPr/>
            </a:pPr>
            <a:r>
              <a:rPr lang="en-US" dirty="0">
                <a:latin typeface="Arial" charset="0"/>
                <a:ea typeface="MS PGothic" charset="0"/>
                <a:cs typeface="MS PGothic" charset="0"/>
              </a:rPr>
              <a:t>biomarkers</a:t>
            </a:r>
          </a:p>
        </p:txBody>
      </p:sp>
      <p:sp>
        <p:nvSpPr>
          <p:cNvPr id="10" name="Oval 7"/>
          <p:cNvSpPr>
            <a:spLocks noChangeArrowheads="1"/>
          </p:cNvSpPr>
          <p:nvPr/>
        </p:nvSpPr>
        <p:spPr bwMode="auto">
          <a:xfrm>
            <a:off x="6156325" y="4437063"/>
            <a:ext cx="1511300" cy="1439862"/>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Arial" charset="0"/>
                <a:ea typeface="MS PGothic" charset="0"/>
                <a:cs typeface="MS PGothic" charset="0"/>
              </a:rPr>
              <a:t>predictive </a:t>
            </a:r>
          </a:p>
          <a:p>
            <a:pPr algn="ctr">
              <a:defRPr/>
            </a:pPr>
            <a:r>
              <a:rPr lang="en-US" dirty="0">
                <a:latin typeface="Arial" charset="0"/>
                <a:ea typeface="MS PGothic" charset="0"/>
                <a:cs typeface="MS PGothic" charset="0"/>
              </a:rPr>
              <a:t>targets for</a:t>
            </a:r>
          </a:p>
          <a:p>
            <a:pPr algn="ctr">
              <a:defRPr/>
            </a:pPr>
            <a:r>
              <a:rPr lang="en-US" dirty="0">
                <a:latin typeface="Arial" charset="0"/>
                <a:ea typeface="MS PGothic" charset="0"/>
                <a:cs typeface="MS PGothic" charset="0"/>
              </a:rPr>
              <a:t>intervention</a:t>
            </a:r>
          </a:p>
        </p:txBody>
      </p:sp>
      <p:sp>
        <p:nvSpPr>
          <p:cNvPr id="11" name="Oval 8"/>
          <p:cNvSpPr>
            <a:spLocks noChangeArrowheads="1"/>
          </p:cNvSpPr>
          <p:nvPr/>
        </p:nvSpPr>
        <p:spPr bwMode="auto">
          <a:xfrm>
            <a:off x="7164388" y="2205038"/>
            <a:ext cx="1511300" cy="1439862"/>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MS PGothic" charset="0"/>
                <a:cs typeface="MS PGothic" charset="0"/>
              </a:rPr>
              <a:t>disease </a:t>
            </a:r>
          </a:p>
          <a:p>
            <a:pPr algn="ctr">
              <a:defRPr/>
            </a:pPr>
            <a:r>
              <a:rPr lang="en-US">
                <a:latin typeface="Arial" charset="0"/>
                <a:ea typeface="MS PGothic" charset="0"/>
                <a:cs typeface="MS PGothic" charset="0"/>
              </a:rPr>
              <a:t>modification</a:t>
            </a:r>
          </a:p>
        </p:txBody>
      </p:sp>
      <p:sp>
        <p:nvSpPr>
          <p:cNvPr id="12" name="Line 9"/>
          <p:cNvSpPr>
            <a:spLocks noChangeShapeType="1"/>
          </p:cNvSpPr>
          <p:nvPr/>
        </p:nvSpPr>
        <p:spPr bwMode="auto">
          <a:xfrm>
            <a:off x="1979613" y="2925763"/>
            <a:ext cx="6477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3" name="Line 10"/>
          <p:cNvSpPr>
            <a:spLocks noChangeShapeType="1"/>
          </p:cNvSpPr>
          <p:nvPr/>
        </p:nvSpPr>
        <p:spPr bwMode="auto">
          <a:xfrm>
            <a:off x="4140200" y="2925763"/>
            <a:ext cx="7921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4" name="Line 11"/>
          <p:cNvSpPr>
            <a:spLocks noChangeShapeType="1"/>
          </p:cNvSpPr>
          <p:nvPr/>
        </p:nvSpPr>
        <p:spPr bwMode="auto">
          <a:xfrm>
            <a:off x="6443663" y="2925763"/>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5" name="Line 12"/>
          <p:cNvSpPr>
            <a:spLocks noChangeShapeType="1"/>
          </p:cNvSpPr>
          <p:nvPr/>
        </p:nvSpPr>
        <p:spPr bwMode="auto">
          <a:xfrm>
            <a:off x="2268538" y="2925763"/>
            <a:ext cx="0" cy="14398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6" name="Line 13"/>
          <p:cNvSpPr>
            <a:spLocks noChangeShapeType="1"/>
          </p:cNvSpPr>
          <p:nvPr/>
        </p:nvSpPr>
        <p:spPr bwMode="auto">
          <a:xfrm>
            <a:off x="4572000" y="2925763"/>
            <a:ext cx="0" cy="14398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7" name="Line 14"/>
          <p:cNvSpPr>
            <a:spLocks noChangeShapeType="1"/>
          </p:cNvSpPr>
          <p:nvPr/>
        </p:nvSpPr>
        <p:spPr bwMode="auto">
          <a:xfrm>
            <a:off x="6877050" y="2925763"/>
            <a:ext cx="0" cy="15113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8" name="Line 15"/>
          <p:cNvSpPr>
            <a:spLocks noChangeShapeType="1"/>
          </p:cNvSpPr>
          <p:nvPr/>
        </p:nvSpPr>
        <p:spPr bwMode="auto">
          <a:xfrm>
            <a:off x="2987675" y="5086350"/>
            <a:ext cx="863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9" name="Line 16"/>
          <p:cNvSpPr>
            <a:spLocks noChangeShapeType="1"/>
          </p:cNvSpPr>
          <p:nvPr/>
        </p:nvSpPr>
        <p:spPr bwMode="auto">
          <a:xfrm>
            <a:off x="5364163" y="5086350"/>
            <a:ext cx="79216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5"/>
          <p:cNvSpPr>
            <a:spLocks noGrp="1"/>
          </p:cNvSpPr>
          <p:nvPr>
            <p:ph type="title"/>
          </p:nvPr>
        </p:nvSpPr>
        <p:spPr bwMode="auto">
          <a:xfrm>
            <a:off x="457200" y="549275"/>
            <a:ext cx="8229600" cy="982663"/>
          </a:xfrm>
        </p:spPr>
        <p:txBody>
          <a:bodyPr/>
          <a:lstStyle/>
          <a:p>
            <a:r>
              <a:rPr lang="fr-FR" sz="2400" cap="none" smtClean="0">
                <a:latin typeface="Arial" pitchFamily="34" charset="0"/>
              </a:rPr>
              <a:t>Hypothesis</a:t>
            </a:r>
            <a:endParaRPr lang="en-US" sz="2400" cap="none" smtClean="0">
              <a:latin typeface="Arial" pitchFamily="34" charset="0"/>
            </a:endParaRPr>
          </a:p>
        </p:txBody>
      </p:sp>
      <p:sp>
        <p:nvSpPr>
          <p:cNvPr id="35842" name="Espace réservé du contenu 4"/>
          <p:cNvSpPr>
            <a:spLocks noGrp="1"/>
          </p:cNvSpPr>
          <p:nvPr>
            <p:ph idx="1"/>
          </p:nvPr>
        </p:nvSpPr>
        <p:spPr/>
        <p:txBody>
          <a:bodyPr/>
          <a:lstStyle/>
          <a:p>
            <a:pPr algn="ctr">
              <a:spcAft>
                <a:spcPct val="50000"/>
              </a:spcAft>
              <a:buFontTx/>
              <a:buNone/>
            </a:pPr>
            <a:r>
              <a:rPr lang="en-US" smtClean="0">
                <a:latin typeface="Arial" pitchFamily="34" charset="0"/>
              </a:rPr>
              <a:t>	</a:t>
            </a:r>
          </a:p>
          <a:p>
            <a:pPr algn="ctr">
              <a:spcAft>
                <a:spcPct val="50000"/>
              </a:spcAft>
              <a:buFontTx/>
              <a:buNone/>
            </a:pPr>
            <a:r>
              <a:rPr lang="en-US" smtClean="0">
                <a:solidFill>
                  <a:srgbClr val="0000FF"/>
                </a:solidFill>
                <a:latin typeface="Arial" pitchFamily="34" charset="0"/>
              </a:rPr>
              <a:t>Biomarker fingerprints</a:t>
            </a:r>
            <a:r>
              <a:rPr lang="en-US" smtClean="0">
                <a:latin typeface="Arial" pitchFamily="34" charset="0"/>
              </a:rPr>
              <a:t> from high-dimensional molecular, physiological, and clinical data </a:t>
            </a:r>
            <a:r>
              <a:rPr lang="en-US" smtClean="0">
                <a:solidFill>
                  <a:srgbClr val="0000FF"/>
                </a:solidFill>
                <a:latin typeface="Arial" pitchFamily="34" charset="0"/>
              </a:rPr>
              <a:t>integrated</a:t>
            </a:r>
            <a:r>
              <a:rPr lang="en-US" smtClean="0">
                <a:latin typeface="Arial" pitchFamily="34" charset="0"/>
              </a:rPr>
              <a:t> by an innovative systems biology approach into distinct </a:t>
            </a:r>
            <a:r>
              <a:rPr lang="en-US" smtClean="0">
                <a:solidFill>
                  <a:srgbClr val="0000FF"/>
                </a:solidFill>
                <a:latin typeface="Arial" pitchFamily="34" charset="0"/>
              </a:rPr>
              <a:t>phenotype handprints</a:t>
            </a:r>
            <a:r>
              <a:rPr lang="en-US" i="1" smtClean="0">
                <a:latin typeface="Arial" pitchFamily="34" charset="0"/>
              </a:rPr>
              <a:t> </a:t>
            </a:r>
            <a:r>
              <a:rPr lang="en-US" smtClean="0">
                <a:latin typeface="Arial" pitchFamily="34" charset="0"/>
              </a:rPr>
              <a:t>will enable</a:t>
            </a:r>
            <a:r>
              <a:rPr lang="en-US" i="1" smtClean="0">
                <a:latin typeface="Arial" pitchFamily="34" charset="0"/>
              </a:rPr>
              <a:t> </a:t>
            </a:r>
            <a:r>
              <a:rPr lang="en-US" smtClean="0">
                <a:latin typeface="Arial" pitchFamily="34" charset="0"/>
              </a:rPr>
              <a:t>the </a:t>
            </a:r>
            <a:r>
              <a:rPr lang="en-US" smtClean="0">
                <a:solidFill>
                  <a:srgbClr val="0000FF"/>
                </a:solidFill>
                <a:latin typeface="Arial" pitchFamily="34" charset="0"/>
              </a:rPr>
              <a:t>prediction</a:t>
            </a:r>
            <a:r>
              <a:rPr lang="en-US" smtClean="0">
                <a:latin typeface="Arial" pitchFamily="34" charset="0"/>
              </a:rPr>
              <a:t> of clinical course and therapeutic efficacy, and identification of </a:t>
            </a:r>
            <a:r>
              <a:rPr lang="en-US" smtClean="0">
                <a:solidFill>
                  <a:srgbClr val="0000FF"/>
                </a:solidFill>
                <a:latin typeface="Arial" pitchFamily="34" charset="0"/>
              </a:rPr>
              <a:t>novel targets</a:t>
            </a:r>
            <a:r>
              <a:rPr lang="en-US" smtClean="0">
                <a:latin typeface="Arial" pitchFamily="34" charset="0"/>
              </a:rPr>
              <a:t> in the treatment of severe asthma</a:t>
            </a:r>
          </a:p>
          <a:p>
            <a:endParaRPr lang="fr-CH" smtClean="0">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5"/>
          <p:cNvSpPr>
            <a:spLocks noGrp="1"/>
          </p:cNvSpPr>
          <p:nvPr>
            <p:ph type="title"/>
          </p:nvPr>
        </p:nvSpPr>
        <p:spPr bwMode="auto">
          <a:xfrm>
            <a:off x="457200" y="404813"/>
            <a:ext cx="8229600" cy="982662"/>
          </a:xfrm>
        </p:spPr>
        <p:txBody>
          <a:bodyPr/>
          <a:lstStyle/>
          <a:p>
            <a:r>
              <a:rPr lang="fr-FR" sz="2400" cap="none" smtClean="0">
                <a:latin typeface="Arial" pitchFamily="34" charset="0"/>
              </a:rPr>
              <a:t>Capturing Phenotypes</a:t>
            </a:r>
          </a:p>
        </p:txBody>
      </p:sp>
      <p:sp>
        <p:nvSpPr>
          <p:cNvPr id="5" name="Oval 2"/>
          <p:cNvSpPr>
            <a:spLocks noChangeArrowheads="1"/>
          </p:cNvSpPr>
          <p:nvPr/>
        </p:nvSpPr>
        <p:spPr bwMode="auto">
          <a:xfrm>
            <a:off x="468313" y="2852738"/>
            <a:ext cx="1511300" cy="1439862"/>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MS PGothic" charset="0"/>
                <a:cs typeface="MS PGothic" charset="0"/>
              </a:rPr>
              <a:t>Genes</a:t>
            </a:r>
          </a:p>
        </p:txBody>
      </p:sp>
      <p:sp>
        <p:nvSpPr>
          <p:cNvPr id="6" name="Oval 3"/>
          <p:cNvSpPr>
            <a:spLocks noChangeArrowheads="1"/>
          </p:cNvSpPr>
          <p:nvPr/>
        </p:nvSpPr>
        <p:spPr bwMode="auto">
          <a:xfrm>
            <a:off x="2627313" y="2852738"/>
            <a:ext cx="1511300" cy="1439862"/>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MS PGothic" charset="0"/>
                <a:cs typeface="MS PGothic" charset="0"/>
              </a:rPr>
              <a:t>Cell </a:t>
            </a:r>
          </a:p>
          <a:p>
            <a:pPr algn="ctr">
              <a:defRPr/>
            </a:pPr>
            <a:r>
              <a:rPr lang="en-US">
                <a:latin typeface="Arial" charset="0"/>
                <a:ea typeface="MS PGothic" charset="0"/>
                <a:cs typeface="MS PGothic" charset="0"/>
              </a:rPr>
              <a:t>differentiation</a:t>
            </a:r>
          </a:p>
          <a:p>
            <a:pPr algn="ctr">
              <a:defRPr/>
            </a:pPr>
            <a:r>
              <a:rPr lang="en-US">
                <a:latin typeface="Arial" charset="0"/>
                <a:ea typeface="MS PGothic" charset="0"/>
                <a:cs typeface="MS PGothic" charset="0"/>
              </a:rPr>
              <a:t>&amp;</a:t>
            </a:r>
          </a:p>
          <a:p>
            <a:pPr algn="ctr">
              <a:defRPr/>
            </a:pPr>
            <a:r>
              <a:rPr lang="en-US">
                <a:latin typeface="Arial" charset="0"/>
                <a:ea typeface="MS PGothic" charset="0"/>
                <a:cs typeface="MS PGothic" charset="0"/>
              </a:rPr>
              <a:t>activation </a:t>
            </a:r>
          </a:p>
        </p:txBody>
      </p:sp>
      <p:sp>
        <p:nvSpPr>
          <p:cNvPr id="7" name="Oval 4"/>
          <p:cNvSpPr>
            <a:spLocks noChangeArrowheads="1"/>
          </p:cNvSpPr>
          <p:nvPr/>
        </p:nvSpPr>
        <p:spPr bwMode="auto">
          <a:xfrm>
            <a:off x="4932363" y="2852738"/>
            <a:ext cx="1511300" cy="1439862"/>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Arial" charset="0"/>
                <a:ea typeface="MS PGothic" charset="0"/>
                <a:cs typeface="MS PGothic" charset="0"/>
              </a:rPr>
              <a:t>Organ</a:t>
            </a:r>
          </a:p>
          <a:p>
            <a:pPr algn="ctr">
              <a:defRPr/>
            </a:pPr>
            <a:r>
              <a:rPr lang="en-US" dirty="0">
                <a:latin typeface="Arial" charset="0"/>
                <a:ea typeface="MS PGothic" charset="0"/>
                <a:cs typeface="MS PGothic" charset="0"/>
              </a:rPr>
              <a:t>structure</a:t>
            </a:r>
          </a:p>
          <a:p>
            <a:pPr algn="ctr">
              <a:defRPr/>
            </a:pPr>
            <a:r>
              <a:rPr lang="en-US" dirty="0">
                <a:latin typeface="Arial" charset="0"/>
                <a:ea typeface="MS PGothic" charset="0"/>
                <a:cs typeface="MS PGothic" charset="0"/>
              </a:rPr>
              <a:t>&amp; function</a:t>
            </a:r>
          </a:p>
        </p:txBody>
      </p:sp>
      <p:sp>
        <p:nvSpPr>
          <p:cNvPr id="11" name="Oval 8"/>
          <p:cNvSpPr>
            <a:spLocks noChangeArrowheads="1"/>
          </p:cNvSpPr>
          <p:nvPr/>
        </p:nvSpPr>
        <p:spPr bwMode="auto">
          <a:xfrm>
            <a:off x="7164388" y="2852738"/>
            <a:ext cx="1511300" cy="1439862"/>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MS PGothic" charset="0"/>
                <a:cs typeface="MS PGothic" charset="0"/>
              </a:rPr>
              <a:t>Organism</a:t>
            </a:r>
          </a:p>
          <a:p>
            <a:pPr algn="ctr">
              <a:defRPr/>
            </a:pPr>
            <a:r>
              <a:rPr lang="en-US">
                <a:latin typeface="Arial" charset="0"/>
                <a:ea typeface="MS PGothic" charset="0"/>
                <a:cs typeface="MS PGothic" charset="0"/>
              </a:rPr>
              <a:t>health</a:t>
            </a:r>
          </a:p>
          <a:p>
            <a:pPr algn="ctr">
              <a:defRPr/>
            </a:pPr>
            <a:r>
              <a:rPr lang="en-US">
                <a:latin typeface="Arial" charset="0"/>
                <a:ea typeface="MS PGothic" charset="0"/>
                <a:cs typeface="MS PGothic" charset="0"/>
              </a:rPr>
              <a:t>&amp; disease</a:t>
            </a:r>
          </a:p>
        </p:txBody>
      </p:sp>
      <p:sp>
        <p:nvSpPr>
          <p:cNvPr id="12" name="Line 9"/>
          <p:cNvSpPr>
            <a:spLocks noChangeShapeType="1"/>
          </p:cNvSpPr>
          <p:nvPr/>
        </p:nvSpPr>
        <p:spPr bwMode="auto">
          <a:xfrm>
            <a:off x="1979613" y="3573463"/>
            <a:ext cx="6477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3" name="Line 10"/>
          <p:cNvSpPr>
            <a:spLocks noChangeShapeType="1"/>
          </p:cNvSpPr>
          <p:nvPr/>
        </p:nvSpPr>
        <p:spPr bwMode="auto">
          <a:xfrm>
            <a:off x="4140200" y="3573463"/>
            <a:ext cx="7921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4" name="Line 11"/>
          <p:cNvSpPr>
            <a:spLocks noChangeShapeType="1"/>
          </p:cNvSpPr>
          <p:nvPr/>
        </p:nvSpPr>
        <p:spPr bwMode="auto">
          <a:xfrm>
            <a:off x="6443663" y="3573463"/>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5" name="Line 12"/>
          <p:cNvSpPr>
            <a:spLocks noChangeShapeType="1"/>
          </p:cNvSpPr>
          <p:nvPr/>
        </p:nvSpPr>
        <p:spPr bwMode="auto">
          <a:xfrm>
            <a:off x="2268538" y="3573463"/>
            <a:ext cx="0" cy="14398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6" name="Line 13"/>
          <p:cNvSpPr>
            <a:spLocks noChangeShapeType="1"/>
          </p:cNvSpPr>
          <p:nvPr/>
        </p:nvSpPr>
        <p:spPr bwMode="auto">
          <a:xfrm>
            <a:off x="4572000" y="3573463"/>
            <a:ext cx="0" cy="14398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7" name="Line 14"/>
          <p:cNvSpPr>
            <a:spLocks noChangeShapeType="1"/>
          </p:cNvSpPr>
          <p:nvPr/>
        </p:nvSpPr>
        <p:spPr bwMode="auto">
          <a:xfrm>
            <a:off x="6877050" y="3573463"/>
            <a:ext cx="0" cy="15113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pic>
        <p:nvPicPr>
          <p:cNvPr id="36876" name="Picture 17" descr="clockGen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8313" y="1557338"/>
            <a:ext cx="1544637"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7" name="Picture 18" descr="cel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27313" y="1412875"/>
            <a:ext cx="130175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8" name="Picture 19" descr="lungs_~CCP0106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59375" y="1484313"/>
            <a:ext cx="1068388"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9" name="Picture 20" descr="artificial_human"/>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75550" y="1412875"/>
            <a:ext cx="741363" cy="128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5"/>
          <p:cNvSpPr>
            <a:spLocks noChangeArrowheads="1"/>
          </p:cNvSpPr>
          <p:nvPr/>
        </p:nvSpPr>
        <p:spPr bwMode="auto">
          <a:xfrm>
            <a:off x="3851275" y="4797425"/>
            <a:ext cx="1511300" cy="1439863"/>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MS PGothic" charset="0"/>
                <a:cs typeface="MS PGothic" charset="0"/>
              </a:rPr>
              <a:t>Cell-cell </a:t>
            </a:r>
          </a:p>
          <a:p>
            <a:pPr algn="ctr">
              <a:defRPr/>
            </a:pPr>
            <a:r>
              <a:rPr lang="en-US">
                <a:latin typeface="Arial" charset="0"/>
                <a:ea typeface="MS PGothic" charset="0"/>
                <a:cs typeface="MS PGothic" charset="0"/>
              </a:rPr>
              <a:t>interaction</a:t>
            </a:r>
          </a:p>
        </p:txBody>
      </p:sp>
      <p:sp>
        <p:nvSpPr>
          <p:cNvPr id="9" name="Oval 6"/>
          <p:cNvSpPr>
            <a:spLocks noChangeArrowheads="1"/>
          </p:cNvSpPr>
          <p:nvPr/>
        </p:nvSpPr>
        <p:spPr bwMode="auto">
          <a:xfrm>
            <a:off x="1403350" y="4797425"/>
            <a:ext cx="1584325" cy="1439863"/>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Arial" charset="0"/>
                <a:ea typeface="MS PGothic" charset="0"/>
                <a:cs typeface="MS PGothic" charset="0"/>
              </a:rPr>
              <a:t>Gene-&amp; post-</a:t>
            </a:r>
          </a:p>
          <a:p>
            <a:pPr algn="ctr">
              <a:defRPr/>
            </a:pPr>
            <a:r>
              <a:rPr lang="en-US" dirty="0">
                <a:latin typeface="Arial" charset="0"/>
                <a:ea typeface="MS PGothic" charset="0"/>
                <a:cs typeface="MS PGothic" charset="0"/>
              </a:rPr>
              <a:t>transcriptional</a:t>
            </a:r>
          </a:p>
          <a:p>
            <a:pPr algn="ctr">
              <a:defRPr/>
            </a:pPr>
            <a:r>
              <a:rPr lang="en-US" dirty="0">
                <a:latin typeface="Arial" charset="0"/>
                <a:ea typeface="MS PGothic" charset="0"/>
                <a:cs typeface="MS PGothic" charset="0"/>
              </a:rPr>
              <a:t>regulation</a:t>
            </a:r>
          </a:p>
        </p:txBody>
      </p:sp>
      <p:sp>
        <p:nvSpPr>
          <p:cNvPr id="10" name="Oval 7"/>
          <p:cNvSpPr>
            <a:spLocks noChangeArrowheads="1"/>
          </p:cNvSpPr>
          <p:nvPr/>
        </p:nvSpPr>
        <p:spPr bwMode="auto">
          <a:xfrm>
            <a:off x="6156325" y="4868863"/>
            <a:ext cx="1511300" cy="1439862"/>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MS PGothic" charset="0"/>
                <a:cs typeface="MS PGothic" charset="0"/>
              </a:rPr>
              <a:t>Macro</a:t>
            </a:r>
          </a:p>
          <a:p>
            <a:pPr algn="ctr">
              <a:defRPr/>
            </a:pPr>
            <a:r>
              <a:rPr lang="en-US">
                <a:latin typeface="Arial" charset="0"/>
                <a:ea typeface="MS PGothic" charset="0"/>
                <a:cs typeface="MS PGothic" charset="0"/>
              </a:rPr>
              <a:t>physiology</a:t>
            </a:r>
          </a:p>
        </p:txBody>
      </p:sp>
      <p:sp>
        <p:nvSpPr>
          <p:cNvPr id="18" name="Line 15"/>
          <p:cNvSpPr>
            <a:spLocks noChangeShapeType="1"/>
          </p:cNvSpPr>
          <p:nvPr/>
        </p:nvSpPr>
        <p:spPr bwMode="auto">
          <a:xfrm>
            <a:off x="2987675" y="5518150"/>
            <a:ext cx="863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9" name="Line 16"/>
          <p:cNvSpPr>
            <a:spLocks noChangeShapeType="1"/>
          </p:cNvSpPr>
          <p:nvPr/>
        </p:nvSpPr>
        <p:spPr bwMode="auto">
          <a:xfrm>
            <a:off x="5364163" y="5518150"/>
            <a:ext cx="79216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a date 1"/>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ECAE2F3-A127-41ED-BEF6-E27BD302F208}" type="datetime1">
              <a:rPr lang="fr-FR" sz="1200">
                <a:solidFill>
                  <a:srgbClr val="7F7F7F"/>
                </a:solidFill>
              </a:rPr>
              <a:pPr eaLnBrk="1" hangingPunct="1"/>
              <a:t>21/09/2012</a:t>
            </a:fld>
            <a:endParaRPr lang="fr-FR" sz="1200">
              <a:solidFill>
                <a:srgbClr val="7F7F7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5"/>
          <p:cNvSpPr>
            <a:spLocks noGrp="1"/>
          </p:cNvSpPr>
          <p:nvPr>
            <p:ph type="title"/>
          </p:nvPr>
        </p:nvSpPr>
        <p:spPr bwMode="auto">
          <a:xfrm>
            <a:off x="457200" y="115888"/>
            <a:ext cx="8229600" cy="982662"/>
          </a:xfrm>
        </p:spPr>
        <p:txBody>
          <a:bodyPr/>
          <a:lstStyle/>
          <a:p>
            <a:r>
              <a:rPr lang="fr-FR" sz="2400" cap="none" smtClean="0">
                <a:latin typeface="Arial" pitchFamily="34" charset="0"/>
              </a:rPr>
              <a:t>Systems Medicine of Severe Asthma</a:t>
            </a:r>
          </a:p>
        </p:txBody>
      </p:sp>
      <p:sp>
        <p:nvSpPr>
          <p:cNvPr id="37890" name="Espace réservé du contenu 4"/>
          <p:cNvSpPr>
            <a:spLocks noGrp="1"/>
          </p:cNvSpPr>
          <p:nvPr>
            <p:ph idx="1"/>
          </p:nvPr>
        </p:nvSpPr>
        <p:spPr>
          <a:xfrm>
            <a:off x="457200" y="5805488"/>
            <a:ext cx="8229600" cy="576262"/>
          </a:xfrm>
        </p:spPr>
        <p:txBody>
          <a:bodyPr/>
          <a:lstStyle/>
          <a:p>
            <a:pPr marL="0" indent="0" algn="ctr" eaLnBrk="1" hangingPunct="1">
              <a:buFont typeface="Arial" pitchFamily="34" charset="0"/>
              <a:buNone/>
            </a:pPr>
            <a:r>
              <a:rPr lang="de-DE" smtClean="0">
                <a:latin typeface="Arial" pitchFamily="34" charset="0"/>
              </a:rPr>
              <a:t>Auffray, C. et al. (2010) Chest 137:1410-1416</a:t>
            </a:r>
          </a:p>
        </p:txBody>
      </p:sp>
      <p:grpSp>
        <p:nvGrpSpPr>
          <p:cNvPr id="37891" name="Grouper 3"/>
          <p:cNvGrpSpPr>
            <a:grpSpLocks/>
          </p:cNvGrpSpPr>
          <p:nvPr/>
        </p:nvGrpSpPr>
        <p:grpSpPr bwMode="auto">
          <a:xfrm>
            <a:off x="1116013" y="1098550"/>
            <a:ext cx="6985000" cy="4491038"/>
            <a:chOff x="533801" y="598488"/>
            <a:chExt cx="5213034" cy="5710237"/>
          </a:xfrm>
        </p:grpSpPr>
        <p:sp>
          <p:nvSpPr>
            <p:cNvPr id="5" name="AutoShape 2"/>
            <p:cNvSpPr>
              <a:spLocks noChangeArrowheads="1"/>
            </p:cNvSpPr>
            <p:nvPr/>
          </p:nvSpPr>
          <p:spPr bwMode="auto">
            <a:xfrm>
              <a:off x="533801" y="3214418"/>
              <a:ext cx="3544863" cy="2303069"/>
            </a:xfrm>
            <a:prstGeom prst="parallelogram">
              <a:avLst>
                <a:gd name="adj" fmla="val 64869"/>
              </a:avLst>
            </a:prstGeom>
            <a:gradFill rotWithShape="1">
              <a:gsLst>
                <a:gs pos="0">
                  <a:srgbClr val="3366FF">
                    <a:alpha val="39000"/>
                  </a:srgbClr>
                </a:gs>
                <a:gs pos="100000">
                  <a:srgbClr val="3366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Arial" charset="0"/>
                <a:ea typeface="MS PGothic" charset="0"/>
                <a:cs typeface="MS PGothic" charset="0"/>
              </a:endParaRPr>
            </a:p>
          </p:txBody>
        </p:sp>
        <p:sp>
          <p:nvSpPr>
            <p:cNvPr id="6" name="AutoShape 3"/>
            <p:cNvSpPr>
              <a:spLocks noChangeArrowheads="1"/>
            </p:cNvSpPr>
            <p:nvPr/>
          </p:nvSpPr>
          <p:spPr bwMode="auto">
            <a:xfrm>
              <a:off x="575268" y="2566492"/>
              <a:ext cx="3459559" cy="2230403"/>
            </a:xfrm>
            <a:prstGeom prst="parallelogram">
              <a:avLst>
                <a:gd name="adj" fmla="val 65327"/>
              </a:avLst>
            </a:prstGeom>
            <a:solidFill>
              <a:srgbClr val="33CC33">
                <a:alpha val="39000"/>
              </a:srgb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Arial" charset="0"/>
                <a:ea typeface="MS PGothic" charset="0"/>
                <a:cs typeface="MS PGothic" charset="0"/>
              </a:endParaRPr>
            </a:p>
          </p:txBody>
        </p:sp>
        <p:sp>
          <p:nvSpPr>
            <p:cNvPr id="7" name="AutoShape 4"/>
            <p:cNvSpPr>
              <a:spLocks noChangeArrowheads="1"/>
            </p:cNvSpPr>
            <p:nvPr/>
          </p:nvSpPr>
          <p:spPr bwMode="auto">
            <a:xfrm>
              <a:off x="619105" y="1629924"/>
              <a:ext cx="3458374" cy="2305087"/>
            </a:xfrm>
            <a:prstGeom prst="parallelogram">
              <a:avLst>
                <a:gd name="adj" fmla="val 63258"/>
              </a:avLst>
            </a:prstGeom>
            <a:solidFill>
              <a:srgbClr val="FF5050">
                <a:alpha val="39000"/>
              </a:srgb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Arial" charset="0"/>
                <a:ea typeface="MS PGothic" charset="0"/>
                <a:cs typeface="MS PGothic" charset="0"/>
              </a:endParaRPr>
            </a:p>
          </p:txBody>
        </p:sp>
        <p:sp>
          <p:nvSpPr>
            <p:cNvPr id="8" name="AutoShape 6"/>
            <p:cNvSpPr>
              <a:spLocks noChangeArrowheads="1"/>
            </p:cNvSpPr>
            <p:nvPr/>
          </p:nvSpPr>
          <p:spPr bwMode="auto">
            <a:xfrm>
              <a:off x="619105" y="838686"/>
              <a:ext cx="3374255" cy="2303067"/>
            </a:xfrm>
            <a:prstGeom prst="parallelogram">
              <a:avLst>
                <a:gd name="adj" fmla="val 61751"/>
              </a:avLst>
            </a:prstGeom>
            <a:solidFill>
              <a:srgbClr val="CCCC00">
                <a:alpha val="39000"/>
              </a:srgb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a:latin typeface="Arial" charset="0"/>
                <a:ea typeface="MS PGothic" charset="0"/>
                <a:cs typeface="MS PGothic" charset="0"/>
              </a:endParaRPr>
            </a:p>
          </p:txBody>
        </p:sp>
        <p:sp>
          <p:nvSpPr>
            <p:cNvPr id="9" name="Text Box 7"/>
            <p:cNvSpPr txBox="1">
              <a:spLocks noChangeArrowheads="1"/>
            </p:cNvSpPr>
            <p:nvPr/>
          </p:nvSpPr>
          <p:spPr bwMode="auto">
            <a:xfrm>
              <a:off x="4078664" y="834649"/>
              <a:ext cx="1668171" cy="532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rgbClr val="005291"/>
                  </a:solidFill>
                  <a:latin typeface="Arial" charset="0"/>
                  <a:ea typeface="MS PGothic" charset="0"/>
                  <a:cs typeface="MS PGothic" charset="0"/>
                </a:rPr>
                <a:t>Patient reported</a:t>
              </a:r>
            </a:p>
          </p:txBody>
        </p:sp>
        <p:sp>
          <p:nvSpPr>
            <p:cNvPr id="10" name="Text Box 8"/>
            <p:cNvSpPr txBox="1">
              <a:spLocks noChangeArrowheads="1"/>
            </p:cNvSpPr>
            <p:nvPr/>
          </p:nvSpPr>
          <p:spPr bwMode="auto">
            <a:xfrm>
              <a:off x="4121316" y="1629924"/>
              <a:ext cx="856596" cy="528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rgbClr val="005291"/>
                  </a:solidFill>
                  <a:latin typeface="Arial" charset="0"/>
                  <a:ea typeface="MS PGothic" charset="0"/>
                  <a:cs typeface="MS PGothic" charset="0"/>
                </a:rPr>
                <a:t>Clinical</a:t>
              </a:r>
            </a:p>
          </p:txBody>
        </p:sp>
        <p:sp>
          <p:nvSpPr>
            <p:cNvPr id="11" name="Text Box 9"/>
            <p:cNvSpPr txBox="1">
              <a:spLocks noChangeArrowheads="1"/>
            </p:cNvSpPr>
            <p:nvPr/>
          </p:nvSpPr>
          <p:spPr bwMode="auto">
            <a:xfrm>
              <a:off x="4121316" y="2421162"/>
              <a:ext cx="1152791" cy="530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rgbClr val="005291"/>
                  </a:solidFill>
                  <a:latin typeface="Arial" charset="0"/>
                  <a:ea typeface="MS PGothic" charset="0"/>
                  <a:cs typeface="MS PGothic" charset="0"/>
                </a:rPr>
                <a:t>Functional</a:t>
              </a:r>
            </a:p>
          </p:txBody>
        </p:sp>
        <p:sp>
          <p:nvSpPr>
            <p:cNvPr id="12" name="Text Box 10"/>
            <p:cNvSpPr txBox="1">
              <a:spLocks noChangeArrowheads="1"/>
            </p:cNvSpPr>
            <p:nvPr/>
          </p:nvSpPr>
          <p:spPr bwMode="auto">
            <a:xfrm>
              <a:off x="4121316" y="3214418"/>
              <a:ext cx="868444" cy="528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rgbClr val="005291"/>
                  </a:solidFill>
                  <a:latin typeface="Arial" charset="0"/>
                  <a:ea typeface="MS PGothic" charset="0"/>
                  <a:cs typeface="MS PGothic" charset="0"/>
                </a:rPr>
                <a:t>Cellula</a:t>
              </a:r>
              <a:r>
                <a:rPr lang="en-US" dirty="0">
                  <a:solidFill>
                    <a:srgbClr val="0000FF"/>
                  </a:solidFill>
                  <a:latin typeface="Arial" charset="0"/>
                  <a:ea typeface="MS PGothic" charset="0"/>
                  <a:cs typeface="MS PGothic" charset="0"/>
                </a:rPr>
                <a:t>r</a:t>
              </a:r>
            </a:p>
          </p:txBody>
        </p:sp>
        <p:sp>
          <p:nvSpPr>
            <p:cNvPr id="13" name="Line 11"/>
            <p:cNvSpPr>
              <a:spLocks noChangeShapeType="1"/>
            </p:cNvSpPr>
            <p:nvPr/>
          </p:nvSpPr>
          <p:spPr bwMode="auto">
            <a:xfrm>
              <a:off x="2882036" y="2059856"/>
              <a:ext cx="0" cy="403289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4" name="AutoShape 12"/>
            <p:cNvSpPr>
              <a:spLocks noChangeArrowheads="1"/>
            </p:cNvSpPr>
            <p:nvPr/>
          </p:nvSpPr>
          <p:spPr bwMode="auto">
            <a:xfrm>
              <a:off x="533801" y="4076303"/>
              <a:ext cx="3501026" cy="2232422"/>
            </a:xfrm>
            <a:prstGeom prst="parallelogram">
              <a:avLst>
                <a:gd name="adj" fmla="val 66098"/>
              </a:avLst>
            </a:prstGeom>
            <a:solidFill>
              <a:srgbClr val="FF33CC">
                <a:alpha val="39000"/>
              </a:srgb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Arial" charset="0"/>
                <a:ea typeface="MS PGothic" charset="0"/>
                <a:cs typeface="MS PGothic" charset="0"/>
              </a:endParaRPr>
            </a:p>
          </p:txBody>
        </p:sp>
        <p:sp>
          <p:nvSpPr>
            <p:cNvPr id="15" name="Text Box 13"/>
            <p:cNvSpPr txBox="1">
              <a:spLocks noChangeArrowheads="1"/>
            </p:cNvSpPr>
            <p:nvPr/>
          </p:nvSpPr>
          <p:spPr bwMode="auto">
            <a:xfrm>
              <a:off x="4078664" y="4005656"/>
              <a:ext cx="1076965" cy="5308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rgbClr val="005291"/>
                  </a:solidFill>
                  <a:latin typeface="Arial" charset="0"/>
                  <a:ea typeface="MS PGothic" charset="0"/>
                  <a:cs typeface="MS PGothic" charset="0"/>
                </a:rPr>
                <a:t>Molecular</a:t>
              </a:r>
            </a:p>
          </p:txBody>
        </p:sp>
        <p:sp>
          <p:nvSpPr>
            <p:cNvPr id="16" name="Freeform 16"/>
            <p:cNvSpPr>
              <a:spLocks/>
            </p:cNvSpPr>
            <p:nvPr/>
          </p:nvSpPr>
          <p:spPr bwMode="auto">
            <a:xfrm>
              <a:off x="1472879" y="598488"/>
              <a:ext cx="2050253" cy="957787"/>
            </a:xfrm>
            <a:custGeom>
              <a:avLst/>
              <a:gdLst>
                <a:gd name="T0" fmla="*/ 0 w 2177"/>
                <a:gd name="T1" fmla="*/ 791284 h 604"/>
                <a:gd name="T2" fmla="*/ 84760 w 2177"/>
                <a:gd name="T3" fmla="*/ 431321 h 604"/>
                <a:gd name="T4" fmla="*/ 128082 w 2177"/>
                <a:gd name="T5" fmla="*/ 791284 h 604"/>
                <a:gd name="T6" fmla="*/ 170462 w 2177"/>
                <a:gd name="T7" fmla="*/ 502680 h 604"/>
                <a:gd name="T8" fmla="*/ 212842 w 2177"/>
                <a:gd name="T9" fmla="*/ 791284 h 604"/>
                <a:gd name="T10" fmla="*/ 298544 w 2177"/>
                <a:gd name="T11" fmla="*/ 71358 h 604"/>
                <a:gd name="T12" fmla="*/ 384246 w 2177"/>
                <a:gd name="T13" fmla="*/ 791284 h 604"/>
                <a:gd name="T14" fmla="*/ 426626 w 2177"/>
                <a:gd name="T15" fmla="*/ 575624 h 604"/>
                <a:gd name="T16" fmla="*/ 469948 w 2177"/>
                <a:gd name="T17" fmla="*/ 791284 h 604"/>
                <a:gd name="T18" fmla="*/ 598030 w 2177"/>
                <a:gd name="T19" fmla="*/ 791284 h 604"/>
                <a:gd name="T20" fmla="*/ 598030 w 2177"/>
                <a:gd name="T21" fmla="*/ 358377 h 604"/>
                <a:gd name="T22" fmla="*/ 640410 w 2177"/>
                <a:gd name="T23" fmla="*/ 791284 h 604"/>
                <a:gd name="T24" fmla="*/ 726112 w 2177"/>
                <a:gd name="T25" fmla="*/ 71358 h 604"/>
                <a:gd name="T26" fmla="*/ 810872 w 2177"/>
                <a:gd name="T27" fmla="*/ 791284 h 604"/>
                <a:gd name="T28" fmla="*/ 854194 w 2177"/>
                <a:gd name="T29" fmla="*/ 502680 h 604"/>
                <a:gd name="T30" fmla="*/ 896574 w 2177"/>
                <a:gd name="T31" fmla="*/ 791284 h 604"/>
                <a:gd name="T32" fmla="*/ 938954 w 2177"/>
                <a:gd name="T33" fmla="*/ 646982 h 604"/>
                <a:gd name="T34" fmla="*/ 982276 w 2177"/>
                <a:gd name="T35" fmla="*/ 791284 h 604"/>
                <a:gd name="T36" fmla="*/ 1024656 w 2177"/>
                <a:gd name="T37" fmla="*/ 358377 h 604"/>
                <a:gd name="T38" fmla="*/ 1067977 w 2177"/>
                <a:gd name="T39" fmla="*/ 791284 h 604"/>
                <a:gd name="T40" fmla="*/ 1110358 w 2177"/>
                <a:gd name="T41" fmla="*/ 575624 h 604"/>
                <a:gd name="T42" fmla="*/ 1152738 w 2177"/>
                <a:gd name="T43" fmla="*/ 791284 h 604"/>
                <a:gd name="T44" fmla="*/ 1324141 w 2177"/>
                <a:gd name="T45" fmla="*/ 791284 h 604"/>
                <a:gd name="T46" fmla="*/ 1408901 w 2177"/>
                <a:gd name="T47" fmla="*/ 71358 h 604"/>
                <a:gd name="T48" fmla="*/ 1494603 w 2177"/>
                <a:gd name="T49" fmla="*/ 862643 h 604"/>
                <a:gd name="T50" fmla="*/ 1580305 w 2177"/>
                <a:gd name="T51" fmla="*/ 0 h 604"/>
                <a:gd name="T52" fmla="*/ 1666007 w 2177"/>
                <a:gd name="T53" fmla="*/ 862643 h 604"/>
                <a:gd name="T54" fmla="*/ 1708387 w 2177"/>
                <a:gd name="T55" fmla="*/ 575624 h 604"/>
                <a:gd name="T56" fmla="*/ 1750767 w 2177"/>
                <a:gd name="T57" fmla="*/ 862643 h 604"/>
                <a:gd name="T58" fmla="*/ 1964551 w 2177"/>
                <a:gd name="T59" fmla="*/ 862643 h 604"/>
                <a:gd name="T60" fmla="*/ 2006931 w 2177"/>
                <a:gd name="T61" fmla="*/ 502680 h 604"/>
                <a:gd name="T62" fmla="*/ 2050253 w 2177"/>
                <a:gd name="T63" fmla="*/ 862643 h 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77" h="604">
                  <a:moveTo>
                    <a:pt x="0" y="499"/>
                  </a:moveTo>
                  <a:cubicBezTo>
                    <a:pt x="33" y="385"/>
                    <a:pt x="67" y="272"/>
                    <a:pt x="90" y="272"/>
                  </a:cubicBezTo>
                  <a:cubicBezTo>
                    <a:pt x="113" y="272"/>
                    <a:pt x="121" y="492"/>
                    <a:pt x="136" y="499"/>
                  </a:cubicBezTo>
                  <a:cubicBezTo>
                    <a:pt x="151" y="506"/>
                    <a:pt x="166" y="317"/>
                    <a:pt x="181" y="317"/>
                  </a:cubicBezTo>
                  <a:cubicBezTo>
                    <a:pt x="196" y="317"/>
                    <a:pt x="203" y="544"/>
                    <a:pt x="226" y="499"/>
                  </a:cubicBezTo>
                  <a:cubicBezTo>
                    <a:pt x="249" y="454"/>
                    <a:pt x="287" y="45"/>
                    <a:pt x="317" y="45"/>
                  </a:cubicBezTo>
                  <a:cubicBezTo>
                    <a:pt x="347" y="45"/>
                    <a:pt x="385" y="446"/>
                    <a:pt x="408" y="499"/>
                  </a:cubicBezTo>
                  <a:cubicBezTo>
                    <a:pt x="431" y="552"/>
                    <a:pt x="438" y="363"/>
                    <a:pt x="453" y="363"/>
                  </a:cubicBezTo>
                  <a:cubicBezTo>
                    <a:pt x="468" y="363"/>
                    <a:pt x="469" y="476"/>
                    <a:pt x="499" y="499"/>
                  </a:cubicBezTo>
                  <a:cubicBezTo>
                    <a:pt x="529" y="522"/>
                    <a:pt x="612" y="544"/>
                    <a:pt x="635" y="499"/>
                  </a:cubicBezTo>
                  <a:cubicBezTo>
                    <a:pt x="658" y="454"/>
                    <a:pt x="628" y="226"/>
                    <a:pt x="635" y="226"/>
                  </a:cubicBezTo>
                  <a:cubicBezTo>
                    <a:pt x="642" y="226"/>
                    <a:pt x="657" y="529"/>
                    <a:pt x="680" y="499"/>
                  </a:cubicBezTo>
                  <a:cubicBezTo>
                    <a:pt x="703" y="469"/>
                    <a:pt x="741" y="45"/>
                    <a:pt x="771" y="45"/>
                  </a:cubicBezTo>
                  <a:cubicBezTo>
                    <a:pt x="801" y="45"/>
                    <a:pt x="838" y="454"/>
                    <a:pt x="861" y="499"/>
                  </a:cubicBezTo>
                  <a:cubicBezTo>
                    <a:pt x="884" y="544"/>
                    <a:pt x="892" y="317"/>
                    <a:pt x="907" y="317"/>
                  </a:cubicBezTo>
                  <a:cubicBezTo>
                    <a:pt x="922" y="317"/>
                    <a:pt x="937" y="484"/>
                    <a:pt x="952" y="499"/>
                  </a:cubicBezTo>
                  <a:cubicBezTo>
                    <a:pt x="967" y="514"/>
                    <a:pt x="982" y="408"/>
                    <a:pt x="997" y="408"/>
                  </a:cubicBezTo>
                  <a:cubicBezTo>
                    <a:pt x="1012" y="408"/>
                    <a:pt x="1028" y="529"/>
                    <a:pt x="1043" y="499"/>
                  </a:cubicBezTo>
                  <a:cubicBezTo>
                    <a:pt x="1058" y="469"/>
                    <a:pt x="1073" y="226"/>
                    <a:pt x="1088" y="226"/>
                  </a:cubicBezTo>
                  <a:cubicBezTo>
                    <a:pt x="1103" y="226"/>
                    <a:pt x="1119" y="476"/>
                    <a:pt x="1134" y="499"/>
                  </a:cubicBezTo>
                  <a:cubicBezTo>
                    <a:pt x="1149" y="522"/>
                    <a:pt x="1164" y="363"/>
                    <a:pt x="1179" y="363"/>
                  </a:cubicBezTo>
                  <a:cubicBezTo>
                    <a:pt x="1194" y="363"/>
                    <a:pt x="1186" y="476"/>
                    <a:pt x="1224" y="499"/>
                  </a:cubicBezTo>
                  <a:cubicBezTo>
                    <a:pt x="1262" y="522"/>
                    <a:pt x="1361" y="575"/>
                    <a:pt x="1406" y="499"/>
                  </a:cubicBezTo>
                  <a:cubicBezTo>
                    <a:pt x="1451" y="423"/>
                    <a:pt x="1466" y="38"/>
                    <a:pt x="1496" y="45"/>
                  </a:cubicBezTo>
                  <a:cubicBezTo>
                    <a:pt x="1526" y="52"/>
                    <a:pt x="1557" y="551"/>
                    <a:pt x="1587" y="544"/>
                  </a:cubicBezTo>
                  <a:cubicBezTo>
                    <a:pt x="1617" y="537"/>
                    <a:pt x="1648" y="0"/>
                    <a:pt x="1678" y="0"/>
                  </a:cubicBezTo>
                  <a:cubicBezTo>
                    <a:pt x="1708" y="0"/>
                    <a:pt x="1746" y="484"/>
                    <a:pt x="1769" y="544"/>
                  </a:cubicBezTo>
                  <a:cubicBezTo>
                    <a:pt x="1792" y="604"/>
                    <a:pt x="1799" y="363"/>
                    <a:pt x="1814" y="363"/>
                  </a:cubicBezTo>
                  <a:cubicBezTo>
                    <a:pt x="1829" y="363"/>
                    <a:pt x="1814" y="514"/>
                    <a:pt x="1859" y="544"/>
                  </a:cubicBezTo>
                  <a:cubicBezTo>
                    <a:pt x="1904" y="574"/>
                    <a:pt x="2041" y="582"/>
                    <a:pt x="2086" y="544"/>
                  </a:cubicBezTo>
                  <a:cubicBezTo>
                    <a:pt x="2131" y="506"/>
                    <a:pt x="2116" y="317"/>
                    <a:pt x="2131" y="317"/>
                  </a:cubicBezTo>
                  <a:cubicBezTo>
                    <a:pt x="2146" y="317"/>
                    <a:pt x="2169" y="506"/>
                    <a:pt x="2177" y="544"/>
                  </a:cubicBezTo>
                </a:path>
              </a:pathLst>
            </a:custGeom>
            <a:noFill/>
            <a:ln w="28575" cmpd="sng">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endParaRPr lang="en-US"/>
            </a:p>
          </p:txBody>
        </p:sp>
        <p:sp>
          <p:nvSpPr>
            <p:cNvPr id="17" name="Line 17"/>
            <p:cNvSpPr>
              <a:spLocks noChangeShapeType="1"/>
            </p:cNvSpPr>
            <p:nvPr/>
          </p:nvSpPr>
          <p:spPr bwMode="auto">
            <a:xfrm>
              <a:off x="1639201" y="1989211"/>
              <a:ext cx="0" cy="4032892"/>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5"/>
          <p:cNvSpPr>
            <a:spLocks noGrp="1"/>
          </p:cNvSpPr>
          <p:nvPr>
            <p:ph type="title"/>
          </p:nvPr>
        </p:nvSpPr>
        <p:spPr bwMode="auto">
          <a:xfrm>
            <a:off x="457200" y="115888"/>
            <a:ext cx="8229600" cy="982662"/>
          </a:xfrm>
        </p:spPr>
        <p:txBody>
          <a:bodyPr/>
          <a:lstStyle/>
          <a:p>
            <a:r>
              <a:rPr lang="fr-FR" sz="2400" cap="none" smtClean="0">
                <a:latin typeface="Arial" pitchFamily="34" charset="0"/>
              </a:rPr>
              <a:t>Systems Medicine of Severe Asthma</a:t>
            </a:r>
            <a:endParaRPr lang="en-US" sz="2400" cap="none" smtClean="0">
              <a:latin typeface="Arial" pitchFamily="34" charset="0"/>
            </a:endParaRPr>
          </a:p>
        </p:txBody>
      </p:sp>
      <p:sp>
        <p:nvSpPr>
          <p:cNvPr id="38914" name="Espace réservé du contenu 4"/>
          <p:cNvSpPr>
            <a:spLocks noGrp="1"/>
          </p:cNvSpPr>
          <p:nvPr>
            <p:ph idx="1"/>
          </p:nvPr>
        </p:nvSpPr>
        <p:spPr>
          <a:xfrm>
            <a:off x="457200" y="1268413"/>
            <a:ext cx="8229600" cy="3744912"/>
          </a:xfrm>
        </p:spPr>
        <p:txBody>
          <a:bodyPr/>
          <a:lstStyle/>
          <a:p>
            <a:pPr>
              <a:lnSpc>
                <a:spcPct val="80000"/>
              </a:lnSpc>
              <a:spcAft>
                <a:spcPct val="50000"/>
              </a:spcAft>
              <a:buClr>
                <a:srgbClr val="FF0000"/>
              </a:buClr>
              <a:buFontTx/>
              <a:buNone/>
            </a:pPr>
            <a:r>
              <a:rPr lang="en-GB" smtClean="0">
                <a:latin typeface="Arial" pitchFamily="34" charset="0"/>
              </a:rPr>
              <a:t>Formalize questions</a:t>
            </a:r>
          </a:p>
          <a:p>
            <a:pPr>
              <a:lnSpc>
                <a:spcPct val="80000"/>
              </a:lnSpc>
              <a:spcAft>
                <a:spcPct val="50000"/>
              </a:spcAft>
              <a:buClr>
                <a:srgbClr val="FF0000"/>
              </a:buClr>
              <a:buFontTx/>
              <a:buNone/>
            </a:pPr>
            <a:r>
              <a:rPr lang="en-GB" smtClean="0">
                <a:latin typeface="Arial" pitchFamily="34" charset="0"/>
              </a:rPr>
              <a:t>        Sample compartments </a:t>
            </a:r>
          </a:p>
          <a:p>
            <a:pPr>
              <a:lnSpc>
                <a:spcPct val="80000"/>
              </a:lnSpc>
              <a:spcAft>
                <a:spcPct val="50000"/>
              </a:spcAft>
              <a:buClr>
                <a:srgbClr val="FF0000"/>
              </a:buClr>
              <a:buFontTx/>
              <a:buNone/>
            </a:pPr>
            <a:r>
              <a:rPr lang="en-GB" smtClean="0">
                <a:latin typeface="Arial" pitchFamily="34" charset="0"/>
              </a:rPr>
              <a:t>                Ensure quality</a:t>
            </a:r>
          </a:p>
          <a:p>
            <a:pPr>
              <a:lnSpc>
                <a:spcPct val="80000"/>
              </a:lnSpc>
              <a:spcAft>
                <a:spcPct val="50000"/>
              </a:spcAft>
              <a:buClr>
                <a:srgbClr val="FF0000"/>
              </a:buClr>
              <a:buFontTx/>
              <a:buNone/>
            </a:pPr>
            <a:r>
              <a:rPr lang="en-GB" smtClean="0">
                <a:latin typeface="Arial" pitchFamily="34" charset="0"/>
              </a:rPr>
              <a:t>                       Integrate data</a:t>
            </a:r>
          </a:p>
          <a:p>
            <a:pPr>
              <a:lnSpc>
                <a:spcPct val="80000"/>
              </a:lnSpc>
              <a:spcAft>
                <a:spcPct val="50000"/>
              </a:spcAft>
              <a:buClr>
                <a:srgbClr val="FF0000"/>
              </a:buClr>
              <a:buFontTx/>
              <a:buNone/>
            </a:pPr>
            <a:r>
              <a:rPr lang="en-GB" smtClean="0">
                <a:latin typeface="Arial" pitchFamily="34" charset="0"/>
              </a:rPr>
              <a:t>                              Perturb system</a:t>
            </a:r>
          </a:p>
          <a:p>
            <a:pPr>
              <a:lnSpc>
                <a:spcPct val="80000"/>
              </a:lnSpc>
              <a:spcAft>
                <a:spcPct val="50000"/>
              </a:spcAft>
              <a:buClr>
                <a:srgbClr val="FF0000"/>
              </a:buClr>
              <a:buFontTx/>
              <a:buNone/>
            </a:pPr>
            <a:r>
              <a:rPr lang="en-GB" smtClean="0">
                <a:latin typeface="Arial" pitchFamily="34" charset="0"/>
              </a:rPr>
              <a:t>                                      Generate hypotheses </a:t>
            </a:r>
          </a:p>
          <a:p>
            <a:pPr>
              <a:lnSpc>
                <a:spcPct val="80000"/>
              </a:lnSpc>
              <a:spcAft>
                <a:spcPct val="50000"/>
              </a:spcAft>
              <a:buClr>
                <a:srgbClr val="FF0000"/>
              </a:buClr>
              <a:buFontTx/>
              <a:buNone/>
            </a:pPr>
            <a:r>
              <a:rPr lang="en-GB" smtClean="0">
                <a:latin typeface="Arial" pitchFamily="34" charset="0"/>
              </a:rPr>
              <a:t>								Check model predictions</a:t>
            </a:r>
          </a:p>
          <a:p>
            <a:pPr>
              <a:lnSpc>
                <a:spcPct val="80000"/>
              </a:lnSpc>
              <a:spcAft>
                <a:spcPct val="50000"/>
              </a:spcAft>
              <a:buClr>
                <a:srgbClr val="FF0000"/>
              </a:buClr>
              <a:buFontTx/>
              <a:buNone/>
            </a:pPr>
            <a:r>
              <a:rPr lang="en-GB" smtClean="0">
                <a:latin typeface="Arial" pitchFamily="34" charset="0"/>
              </a:rPr>
              <a:t>									Refine by iteration</a:t>
            </a:r>
          </a:p>
          <a:p>
            <a:pPr>
              <a:lnSpc>
                <a:spcPct val="80000"/>
              </a:lnSpc>
              <a:spcAft>
                <a:spcPct val="50000"/>
              </a:spcAft>
              <a:buClr>
                <a:srgbClr val="FF0000"/>
              </a:buClr>
              <a:buFontTx/>
              <a:buNone/>
            </a:pPr>
            <a:endParaRPr lang="en-GB" smtClean="0">
              <a:latin typeface="Arial" pitchFamily="34" charset="0"/>
            </a:endParaRPr>
          </a:p>
          <a:p>
            <a:endParaRPr lang="fr-CH" smtClean="0">
              <a:latin typeface="Arial" pitchFamily="34" charset="0"/>
            </a:endParaRPr>
          </a:p>
        </p:txBody>
      </p:sp>
      <p:sp>
        <p:nvSpPr>
          <p:cNvPr id="38915" name="ZoneTexte 1"/>
          <p:cNvSpPr txBox="1">
            <a:spLocks noChangeArrowheads="1"/>
          </p:cNvSpPr>
          <p:nvPr/>
        </p:nvSpPr>
        <p:spPr bwMode="auto">
          <a:xfrm>
            <a:off x="0" y="5300663"/>
            <a:ext cx="9144000"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800" b="1">
                <a:solidFill>
                  <a:srgbClr val="0000FF"/>
                </a:solidFill>
              </a:rPr>
              <a:t>An integrated systems biology approach for understanding pulmonary diseases </a:t>
            </a:r>
          </a:p>
          <a:p>
            <a:pPr algn="ctr" eaLnBrk="1" hangingPunct="1"/>
            <a:r>
              <a:rPr lang="en-US" sz="1800" b="1">
                <a:solidFill>
                  <a:srgbClr val="005291"/>
                </a:solidFill>
              </a:rPr>
              <a:t>Auffray, C., Adcock, I.A., Chung F.K., Djukanovic, R., Pison, C., Sterk, P. </a:t>
            </a:r>
          </a:p>
          <a:p>
            <a:pPr algn="ctr" eaLnBrk="1" hangingPunct="1"/>
            <a:r>
              <a:rPr lang="en-US" sz="1800" b="1">
                <a:solidFill>
                  <a:srgbClr val="005291"/>
                </a:solidFill>
              </a:rPr>
              <a:t>Chest 2010;137:1410-1416.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5888"/>
            <a:ext cx="8229600" cy="982662"/>
          </a:xfrm>
        </p:spPr>
        <p:txBody>
          <a:bodyPr/>
          <a:lstStyle/>
          <a:p>
            <a:pPr>
              <a:defRPr/>
            </a:pPr>
            <a:r>
              <a:rPr lang="fr-FR" sz="2400" cap="none" dirty="0" err="1">
                <a:latin typeface="Arial" charset="0"/>
                <a:ea typeface="MS PGothic" charset="0"/>
              </a:rPr>
              <a:t>Systems</a:t>
            </a:r>
            <a:r>
              <a:rPr lang="fr-FR" sz="2400" cap="none" dirty="0">
                <a:latin typeface="Arial" charset="0"/>
                <a:ea typeface="MS PGothic" charset="0"/>
              </a:rPr>
              <a:t> </a:t>
            </a:r>
            <a:r>
              <a:rPr lang="fr-FR" sz="2400" cap="none" dirty="0" err="1">
                <a:latin typeface="Arial" charset="0"/>
                <a:ea typeface="MS PGothic" charset="0"/>
              </a:rPr>
              <a:t>Medicine</a:t>
            </a:r>
            <a:r>
              <a:rPr lang="fr-FR" sz="2400" cap="none" dirty="0">
                <a:latin typeface="Arial" charset="0"/>
                <a:ea typeface="MS PGothic" charset="0"/>
              </a:rPr>
              <a:t> of </a:t>
            </a:r>
            <a:r>
              <a:rPr lang="fr-FR" sz="2400" cap="none" dirty="0" err="1">
                <a:latin typeface="Arial" charset="0"/>
                <a:ea typeface="MS PGothic" charset="0"/>
              </a:rPr>
              <a:t>Severe</a:t>
            </a:r>
            <a:r>
              <a:rPr lang="fr-FR" sz="2400" cap="none" dirty="0">
                <a:latin typeface="Arial" charset="0"/>
                <a:ea typeface="MS PGothic" charset="0"/>
              </a:rPr>
              <a:t> </a:t>
            </a:r>
            <a:r>
              <a:rPr lang="fr-FR" sz="2400" cap="none" dirty="0" err="1">
                <a:latin typeface="Arial" charset="0"/>
                <a:ea typeface="MS PGothic" charset="0"/>
              </a:rPr>
              <a:t>Asthma</a:t>
            </a:r>
            <a:endParaRPr lang="fr-FR" sz="2400" dirty="0"/>
          </a:p>
        </p:txBody>
      </p:sp>
      <p:pic>
        <p:nvPicPr>
          <p:cNvPr id="76802" name="Imag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6013" y="925513"/>
            <a:ext cx="6837362" cy="495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3" name="ZoneTexte 6"/>
          <p:cNvSpPr txBox="1">
            <a:spLocks noChangeArrowheads="1"/>
          </p:cNvSpPr>
          <p:nvPr/>
        </p:nvSpPr>
        <p:spPr bwMode="auto">
          <a:xfrm>
            <a:off x="477838" y="6011863"/>
            <a:ext cx="81978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800" b="1">
                <a:solidFill>
                  <a:srgbClr val="005291"/>
                </a:solidFill>
              </a:rPr>
              <a:t>Kaminsky, D.A. Irvin, C.G., Sterk, P.J. (2011) J Appl Physiol 110:1716-1722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5"/>
          <p:cNvSpPr>
            <a:spLocks noGrp="1"/>
          </p:cNvSpPr>
          <p:nvPr>
            <p:ph type="title"/>
          </p:nvPr>
        </p:nvSpPr>
        <p:spPr bwMode="auto">
          <a:xfrm>
            <a:off x="457200" y="115888"/>
            <a:ext cx="8229600" cy="982662"/>
          </a:xfrm>
        </p:spPr>
        <p:txBody>
          <a:bodyPr/>
          <a:lstStyle/>
          <a:p>
            <a:r>
              <a:rPr lang="fr-FR" sz="2400" cap="none" smtClean="0">
                <a:latin typeface="Arial" pitchFamily="34" charset="0"/>
              </a:rPr>
              <a:t>The Handprint of Severe Asthma</a:t>
            </a:r>
            <a:endParaRPr lang="en-US" sz="2400" cap="none" smtClean="0">
              <a:latin typeface="Arial" pitchFamily="34" charset="0"/>
            </a:endParaRPr>
          </a:p>
        </p:txBody>
      </p:sp>
      <p:pic>
        <p:nvPicPr>
          <p:cNvPr id="39938" name="Tijdelijke aanduiding voor inhoud 3" descr="handprint.png"/>
          <p:cNvPicPr>
            <a:picLocks noGrp="1" noChangeAspect="1"/>
          </p:cNvPicPr>
          <p:nvPr>
            <p:ph idx="4294967295"/>
          </p:nvPr>
        </p:nvPicPr>
        <p:blipFill>
          <a:blip r:embed="rId2">
            <a:extLst>
              <a:ext uri="{28A0092B-C50C-407E-A947-70E740481C1C}">
                <a14:useLocalDpi xmlns:a14="http://schemas.microsoft.com/office/drawing/2010/main" xmlns="" val="0"/>
              </a:ext>
            </a:extLst>
          </a:blip>
          <a:srcRect t="35356"/>
          <a:stretch>
            <a:fillRect/>
          </a:stretch>
        </p:blipFill>
        <p:spPr>
          <a:xfrm>
            <a:off x="2201863" y="1608138"/>
            <a:ext cx="4818062" cy="4648200"/>
          </a:xfrm>
        </p:spPr>
      </p:pic>
      <p:pic>
        <p:nvPicPr>
          <p:cNvPr id="7" name="Picture 1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85113" y="44450"/>
            <a:ext cx="1223962" cy="1223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5"/>
          <p:cNvSpPr>
            <a:spLocks noGrp="1"/>
          </p:cNvSpPr>
          <p:nvPr>
            <p:ph type="title"/>
          </p:nvPr>
        </p:nvSpPr>
        <p:spPr bwMode="auto">
          <a:xfrm>
            <a:off x="1095375" y="-26988"/>
            <a:ext cx="8229600" cy="982663"/>
          </a:xfrm>
        </p:spPr>
        <p:txBody>
          <a:bodyPr/>
          <a:lstStyle/>
          <a:p>
            <a:r>
              <a:rPr lang="fr-FR" sz="2400" cap="none" smtClean="0">
                <a:latin typeface="Arial" pitchFamily="34" charset="0"/>
              </a:rPr>
              <a:t>Open Source Knowledge Management Platform</a:t>
            </a:r>
          </a:p>
        </p:txBody>
      </p:sp>
      <p:sp>
        <p:nvSpPr>
          <p:cNvPr id="40962" name="Espace réservé du contenu 4"/>
          <p:cNvSpPr>
            <a:spLocks noGrp="1"/>
          </p:cNvSpPr>
          <p:nvPr>
            <p:ph idx="1"/>
          </p:nvPr>
        </p:nvSpPr>
        <p:spPr>
          <a:xfrm>
            <a:off x="457200" y="6021388"/>
            <a:ext cx="8229600" cy="428625"/>
          </a:xfrm>
        </p:spPr>
        <p:txBody>
          <a:bodyPr/>
          <a:lstStyle/>
          <a:p>
            <a:pPr marL="0" indent="0" algn="ctr">
              <a:buFont typeface="Arial" pitchFamily="34" charset="0"/>
              <a:buNone/>
            </a:pPr>
            <a:r>
              <a:rPr lang="en-US" smtClean="0">
                <a:latin typeface="Arial" pitchFamily="34" charset="0"/>
              </a:rPr>
              <a:t>Szalma, S. </a:t>
            </a:r>
            <a:r>
              <a:rPr lang="en-US" i="1" smtClean="0">
                <a:latin typeface="Arial" pitchFamily="34" charset="0"/>
              </a:rPr>
              <a:t>et al</a:t>
            </a:r>
            <a:r>
              <a:rPr lang="en-US" smtClean="0">
                <a:latin typeface="Arial" pitchFamily="34" charset="0"/>
              </a:rPr>
              <a:t>. J Translational Med 2010;8:68</a:t>
            </a:r>
          </a:p>
        </p:txBody>
      </p:sp>
      <p:grpSp>
        <p:nvGrpSpPr>
          <p:cNvPr id="40963" name="Group 55"/>
          <p:cNvGrpSpPr>
            <a:grpSpLocks noChangeAspect="1"/>
          </p:cNvGrpSpPr>
          <p:nvPr/>
        </p:nvGrpSpPr>
        <p:grpSpPr bwMode="auto">
          <a:xfrm>
            <a:off x="611188" y="889000"/>
            <a:ext cx="7900987" cy="5060950"/>
            <a:chOff x="3044502" y="2290254"/>
            <a:chExt cx="3039926" cy="2265768"/>
          </a:xfrm>
        </p:grpSpPr>
        <p:sp>
          <p:nvSpPr>
            <p:cNvPr id="58" name="Rectangle 57"/>
            <p:cNvSpPr/>
            <p:nvPr/>
          </p:nvSpPr>
          <p:spPr>
            <a:xfrm>
              <a:off x="3044502" y="2290254"/>
              <a:ext cx="3039926" cy="378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a typeface="ＭＳ Ｐゴシック" charset="0"/>
              </a:endParaRPr>
            </a:p>
          </p:txBody>
        </p:sp>
        <p:sp>
          <p:nvSpPr>
            <p:cNvPr id="59" name="Rectangle 58"/>
            <p:cNvSpPr/>
            <p:nvPr/>
          </p:nvSpPr>
          <p:spPr>
            <a:xfrm>
              <a:off x="5262909" y="3607925"/>
              <a:ext cx="812357" cy="948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a typeface="ＭＳ Ｐゴシック" charset="0"/>
              </a:endParaRPr>
            </a:p>
          </p:txBody>
        </p:sp>
        <p:sp>
          <p:nvSpPr>
            <p:cNvPr id="60" name="Rectangle 59"/>
            <p:cNvSpPr/>
            <p:nvPr/>
          </p:nvSpPr>
          <p:spPr>
            <a:xfrm>
              <a:off x="3068934" y="3606503"/>
              <a:ext cx="2154273" cy="947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a typeface="ＭＳ Ｐゴシック" charset="0"/>
              </a:endParaRPr>
            </a:p>
          </p:txBody>
        </p:sp>
        <p:grpSp>
          <p:nvGrpSpPr>
            <p:cNvPr id="40968" name="Group 7"/>
            <p:cNvGrpSpPr>
              <a:grpSpLocks/>
            </p:cNvGrpSpPr>
            <p:nvPr/>
          </p:nvGrpSpPr>
          <p:grpSpPr bwMode="auto">
            <a:xfrm>
              <a:off x="3131811" y="3787334"/>
              <a:ext cx="701521" cy="743656"/>
              <a:chOff x="88721" y="422279"/>
              <a:chExt cx="738617" cy="334998"/>
            </a:xfrm>
          </p:grpSpPr>
          <p:sp>
            <p:nvSpPr>
              <p:cNvPr id="101" name="Rectangle 100"/>
              <p:cNvSpPr>
                <a:spLocks noChangeArrowheads="1"/>
              </p:cNvSpPr>
              <p:nvPr/>
            </p:nvSpPr>
            <p:spPr bwMode="auto">
              <a:xfrm>
                <a:off x="88757" y="422140"/>
                <a:ext cx="738271" cy="335208"/>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25400">
                    <a:solidFill>
                      <a:srgbClr val="000000"/>
                    </a:solidFill>
                    <a:miter lim="800000"/>
                    <a:headEnd/>
                    <a:tailEnd/>
                  </a14:hiddenLine>
                </a:ext>
              </a:extLst>
            </p:spPr>
            <p:txBody>
              <a:bodyPr lIns="30925" tIns="15463" rIns="30925" bIns="15463" anchor="ctr"/>
              <a:lstStyle/>
              <a:p>
                <a:pPr algn="ctr">
                  <a:defRPr/>
                </a:pPr>
                <a:endParaRPr lang="nl-NL" sz="500">
                  <a:solidFill>
                    <a:srgbClr val="FFFFFF"/>
                  </a:solidFill>
                  <a:latin typeface="Calibri" charset="0"/>
                  <a:ea typeface="MS PGothic" charset="0"/>
                  <a:cs typeface="MS PGothic" charset="0"/>
                </a:endParaRPr>
              </a:p>
            </p:txBody>
          </p:sp>
          <p:sp>
            <p:nvSpPr>
              <p:cNvPr id="41009" name="TextBox 12"/>
              <p:cNvSpPr txBox="1">
                <a:spLocks noChangeArrowheads="1"/>
              </p:cNvSpPr>
              <p:nvPr/>
            </p:nvSpPr>
            <p:spPr bwMode="auto">
              <a:xfrm>
                <a:off x="88721" y="441968"/>
                <a:ext cx="724500" cy="43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0925" tIns="15463" rIns="30925" bIns="15463" anchor="ct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400" b="1">
                    <a:latin typeface="Arial Narrow" pitchFamily="34" charset="0"/>
                  </a:rPr>
                  <a:t>Clinical Trials</a:t>
                </a:r>
              </a:p>
            </p:txBody>
          </p:sp>
          <p:sp>
            <p:nvSpPr>
              <p:cNvPr id="103" name="Rectangle 102"/>
              <p:cNvSpPr>
                <a:spLocks noChangeArrowheads="1"/>
              </p:cNvSpPr>
              <p:nvPr/>
            </p:nvSpPr>
            <p:spPr bwMode="auto">
              <a:xfrm>
                <a:off x="457250" y="580299"/>
                <a:ext cx="342126" cy="78119"/>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25400">
                    <a:solidFill>
                      <a:srgbClr val="000000"/>
                    </a:solidFill>
                    <a:miter lim="800000"/>
                    <a:headEnd/>
                    <a:tailEnd/>
                  </a14:hiddenLine>
                </a:ext>
              </a:extLst>
            </p:spPr>
            <p:txBody>
              <a:bodyPr lIns="30925" tIns="15463" rIns="30925" bIns="15463"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153988" indent="303213" algn="l" rtl="0" fontAlgn="base">
                  <a:spcBef>
                    <a:spcPct val="0"/>
                  </a:spcBef>
                  <a:spcAft>
                    <a:spcPct val="0"/>
                  </a:spcAft>
                  <a:defRPr kern="1200">
                    <a:solidFill>
                      <a:schemeClr val="lt1"/>
                    </a:solidFill>
                    <a:latin typeface="+mn-lt"/>
                    <a:ea typeface="+mn-ea"/>
                    <a:cs typeface="+mn-cs"/>
                  </a:defRPr>
                </a:lvl2pPr>
                <a:lvl3pPr marL="307975" indent="606425" algn="l" rtl="0" fontAlgn="base">
                  <a:spcBef>
                    <a:spcPct val="0"/>
                  </a:spcBef>
                  <a:spcAft>
                    <a:spcPct val="0"/>
                  </a:spcAft>
                  <a:defRPr kern="1200">
                    <a:solidFill>
                      <a:schemeClr val="lt1"/>
                    </a:solidFill>
                    <a:latin typeface="+mn-lt"/>
                    <a:ea typeface="+mn-ea"/>
                    <a:cs typeface="+mn-cs"/>
                  </a:defRPr>
                </a:lvl3pPr>
                <a:lvl4pPr marL="463550" indent="908050" algn="l" rtl="0" fontAlgn="base">
                  <a:spcBef>
                    <a:spcPct val="0"/>
                  </a:spcBef>
                  <a:spcAft>
                    <a:spcPct val="0"/>
                  </a:spcAft>
                  <a:defRPr kern="1200">
                    <a:solidFill>
                      <a:schemeClr val="lt1"/>
                    </a:solidFill>
                    <a:latin typeface="+mn-lt"/>
                    <a:ea typeface="+mn-ea"/>
                    <a:cs typeface="+mn-cs"/>
                  </a:defRPr>
                </a:lvl4pPr>
                <a:lvl5pPr marL="617538" indent="1211263"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Narrow" pitchFamily="34" charset="0"/>
                  </a:rPr>
                  <a:t>mRNA</a:t>
                </a:r>
              </a:p>
            </p:txBody>
          </p:sp>
          <p:sp>
            <p:nvSpPr>
              <p:cNvPr id="104" name="Rectangle 103"/>
              <p:cNvSpPr>
                <a:spLocks noChangeArrowheads="1"/>
              </p:cNvSpPr>
              <p:nvPr/>
            </p:nvSpPr>
            <p:spPr bwMode="auto">
              <a:xfrm>
                <a:off x="100333" y="494496"/>
                <a:ext cx="342769" cy="78119"/>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25400">
                    <a:solidFill>
                      <a:srgbClr val="000000"/>
                    </a:solidFill>
                    <a:miter lim="800000"/>
                    <a:headEnd/>
                    <a:tailEnd/>
                  </a14:hiddenLine>
                </a:ext>
              </a:extLst>
            </p:spPr>
            <p:txBody>
              <a:bodyPr lIns="30925" tIns="15463" rIns="30925" bIns="15463"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153988" indent="303213" algn="l" rtl="0" fontAlgn="base">
                  <a:spcBef>
                    <a:spcPct val="0"/>
                  </a:spcBef>
                  <a:spcAft>
                    <a:spcPct val="0"/>
                  </a:spcAft>
                  <a:defRPr kern="1200">
                    <a:solidFill>
                      <a:schemeClr val="lt1"/>
                    </a:solidFill>
                    <a:latin typeface="+mn-lt"/>
                    <a:ea typeface="+mn-ea"/>
                    <a:cs typeface="+mn-cs"/>
                  </a:defRPr>
                </a:lvl2pPr>
                <a:lvl3pPr marL="307975" indent="606425" algn="l" rtl="0" fontAlgn="base">
                  <a:spcBef>
                    <a:spcPct val="0"/>
                  </a:spcBef>
                  <a:spcAft>
                    <a:spcPct val="0"/>
                  </a:spcAft>
                  <a:defRPr kern="1200">
                    <a:solidFill>
                      <a:schemeClr val="lt1"/>
                    </a:solidFill>
                    <a:latin typeface="+mn-lt"/>
                    <a:ea typeface="+mn-ea"/>
                    <a:cs typeface="+mn-cs"/>
                  </a:defRPr>
                </a:lvl3pPr>
                <a:lvl4pPr marL="463550" indent="908050" algn="l" rtl="0" fontAlgn="base">
                  <a:spcBef>
                    <a:spcPct val="0"/>
                  </a:spcBef>
                  <a:spcAft>
                    <a:spcPct val="0"/>
                  </a:spcAft>
                  <a:defRPr kern="1200">
                    <a:solidFill>
                      <a:schemeClr val="lt1"/>
                    </a:solidFill>
                    <a:latin typeface="+mn-lt"/>
                    <a:ea typeface="+mn-ea"/>
                    <a:cs typeface="+mn-cs"/>
                  </a:defRPr>
                </a:lvl4pPr>
                <a:lvl5pPr marL="617538" indent="1211263"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Narrow" pitchFamily="34" charset="0"/>
                  </a:rPr>
                  <a:t>Analysis </a:t>
                </a:r>
                <a:endParaRPr lang="en-US" sz="1200" dirty="0" smtClean="0">
                  <a:solidFill>
                    <a:schemeClr val="tx1"/>
                  </a:solidFill>
                  <a:latin typeface="Arial Narrow" pitchFamily="34" charset="0"/>
                </a:endParaRPr>
              </a:p>
              <a:p>
                <a:pPr algn="ctr" fontAlgn="auto">
                  <a:spcBef>
                    <a:spcPts val="0"/>
                  </a:spcBef>
                  <a:spcAft>
                    <a:spcPts val="0"/>
                  </a:spcAft>
                  <a:defRPr/>
                </a:pPr>
                <a:r>
                  <a:rPr lang="en-US" sz="1200" dirty="0" smtClean="0">
                    <a:solidFill>
                      <a:schemeClr val="tx1"/>
                    </a:solidFill>
                    <a:latin typeface="Arial Narrow" pitchFamily="34" charset="0"/>
                  </a:rPr>
                  <a:t>Results</a:t>
                </a:r>
                <a:endParaRPr lang="en-US" sz="1200" dirty="0">
                  <a:solidFill>
                    <a:schemeClr val="tx1"/>
                  </a:solidFill>
                  <a:latin typeface="Arial Narrow" pitchFamily="34" charset="0"/>
                </a:endParaRPr>
              </a:p>
            </p:txBody>
          </p:sp>
          <p:sp>
            <p:nvSpPr>
              <p:cNvPr id="105" name="Rectangle 104"/>
              <p:cNvSpPr>
                <a:spLocks noChangeArrowheads="1"/>
              </p:cNvSpPr>
              <p:nvPr/>
            </p:nvSpPr>
            <p:spPr bwMode="auto">
              <a:xfrm>
                <a:off x="460465" y="497378"/>
                <a:ext cx="342769" cy="77799"/>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25400">
                    <a:solidFill>
                      <a:srgbClr val="000000"/>
                    </a:solidFill>
                    <a:miter lim="800000"/>
                    <a:headEnd/>
                    <a:tailEnd/>
                  </a14:hiddenLine>
                </a:ext>
              </a:extLst>
            </p:spPr>
            <p:txBody>
              <a:bodyPr lIns="30925" tIns="15463" rIns="30925" bIns="15463"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153988" indent="303213" algn="l" rtl="0" fontAlgn="base">
                  <a:spcBef>
                    <a:spcPct val="0"/>
                  </a:spcBef>
                  <a:spcAft>
                    <a:spcPct val="0"/>
                  </a:spcAft>
                  <a:defRPr kern="1200">
                    <a:solidFill>
                      <a:schemeClr val="lt1"/>
                    </a:solidFill>
                    <a:latin typeface="+mn-lt"/>
                    <a:ea typeface="+mn-ea"/>
                    <a:cs typeface="+mn-cs"/>
                  </a:defRPr>
                </a:lvl2pPr>
                <a:lvl3pPr marL="307975" indent="606425" algn="l" rtl="0" fontAlgn="base">
                  <a:spcBef>
                    <a:spcPct val="0"/>
                  </a:spcBef>
                  <a:spcAft>
                    <a:spcPct val="0"/>
                  </a:spcAft>
                  <a:defRPr kern="1200">
                    <a:solidFill>
                      <a:schemeClr val="lt1"/>
                    </a:solidFill>
                    <a:latin typeface="+mn-lt"/>
                    <a:ea typeface="+mn-ea"/>
                    <a:cs typeface="+mn-cs"/>
                  </a:defRPr>
                </a:lvl3pPr>
                <a:lvl4pPr marL="463550" indent="908050" algn="l" rtl="0" fontAlgn="base">
                  <a:spcBef>
                    <a:spcPct val="0"/>
                  </a:spcBef>
                  <a:spcAft>
                    <a:spcPct val="0"/>
                  </a:spcAft>
                  <a:defRPr kern="1200">
                    <a:solidFill>
                      <a:schemeClr val="lt1"/>
                    </a:solidFill>
                    <a:latin typeface="+mn-lt"/>
                    <a:ea typeface="+mn-ea"/>
                    <a:cs typeface="+mn-cs"/>
                  </a:defRPr>
                </a:lvl4pPr>
                <a:lvl5pPr marL="617538" indent="1211263"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Narrow" pitchFamily="34" charset="0"/>
                  </a:rPr>
                  <a:t>Clinical Data</a:t>
                </a:r>
              </a:p>
            </p:txBody>
          </p:sp>
          <p:sp>
            <p:nvSpPr>
              <p:cNvPr id="106" name="Rectangle 105"/>
              <p:cNvSpPr>
                <a:spLocks noChangeArrowheads="1"/>
              </p:cNvSpPr>
              <p:nvPr/>
            </p:nvSpPr>
            <p:spPr bwMode="auto">
              <a:xfrm>
                <a:off x="101619" y="581900"/>
                <a:ext cx="341483" cy="77479"/>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25400">
                    <a:solidFill>
                      <a:srgbClr val="000000"/>
                    </a:solidFill>
                    <a:miter lim="800000"/>
                    <a:headEnd/>
                    <a:tailEnd/>
                  </a14:hiddenLine>
                </a:ext>
              </a:extLst>
            </p:spPr>
            <p:txBody>
              <a:bodyPr lIns="30925" tIns="15463" rIns="30925" bIns="15463"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153988" indent="303213" algn="l" rtl="0" fontAlgn="base">
                  <a:spcBef>
                    <a:spcPct val="0"/>
                  </a:spcBef>
                  <a:spcAft>
                    <a:spcPct val="0"/>
                  </a:spcAft>
                  <a:defRPr kern="1200">
                    <a:solidFill>
                      <a:schemeClr val="lt1"/>
                    </a:solidFill>
                    <a:latin typeface="+mn-lt"/>
                    <a:ea typeface="+mn-ea"/>
                    <a:cs typeface="+mn-cs"/>
                  </a:defRPr>
                </a:lvl2pPr>
                <a:lvl3pPr marL="307975" indent="606425" algn="l" rtl="0" fontAlgn="base">
                  <a:spcBef>
                    <a:spcPct val="0"/>
                  </a:spcBef>
                  <a:spcAft>
                    <a:spcPct val="0"/>
                  </a:spcAft>
                  <a:defRPr kern="1200">
                    <a:solidFill>
                      <a:schemeClr val="lt1"/>
                    </a:solidFill>
                    <a:latin typeface="+mn-lt"/>
                    <a:ea typeface="+mn-ea"/>
                    <a:cs typeface="+mn-cs"/>
                  </a:defRPr>
                </a:lvl3pPr>
                <a:lvl4pPr marL="463550" indent="908050" algn="l" rtl="0" fontAlgn="base">
                  <a:spcBef>
                    <a:spcPct val="0"/>
                  </a:spcBef>
                  <a:spcAft>
                    <a:spcPct val="0"/>
                  </a:spcAft>
                  <a:defRPr kern="1200">
                    <a:solidFill>
                      <a:schemeClr val="lt1"/>
                    </a:solidFill>
                    <a:latin typeface="+mn-lt"/>
                    <a:ea typeface="+mn-ea"/>
                    <a:cs typeface="+mn-cs"/>
                  </a:defRPr>
                </a:lvl4pPr>
                <a:lvl5pPr marL="617538" indent="1211263"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Narrow" pitchFamily="34" charset="0"/>
                  </a:rPr>
                  <a:t>RBM</a:t>
                </a:r>
              </a:p>
            </p:txBody>
          </p:sp>
          <p:sp>
            <p:nvSpPr>
              <p:cNvPr id="107" name="Rectangle 106"/>
              <p:cNvSpPr>
                <a:spLocks noChangeArrowheads="1"/>
              </p:cNvSpPr>
              <p:nvPr/>
            </p:nvSpPr>
            <p:spPr bwMode="auto">
              <a:xfrm>
                <a:off x="97761" y="670264"/>
                <a:ext cx="342769" cy="77799"/>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25400">
                    <a:solidFill>
                      <a:srgbClr val="000000"/>
                    </a:solidFill>
                    <a:miter lim="800000"/>
                    <a:headEnd/>
                    <a:tailEnd/>
                  </a14:hiddenLine>
                </a:ext>
              </a:extLst>
            </p:spPr>
            <p:txBody>
              <a:bodyPr lIns="30925" tIns="15463" rIns="30925" bIns="15463"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153988" indent="303213" algn="l" rtl="0" fontAlgn="base">
                  <a:spcBef>
                    <a:spcPct val="0"/>
                  </a:spcBef>
                  <a:spcAft>
                    <a:spcPct val="0"/>
                  </a:spcAft>
                  <a:defRPr kern="1200">
                    <a:solidFill>
                      <a:schemeClr val="lt1"/>
                    </a:solidFill>
                    <a:latin typeface="+mn-lt"/>
                    <a:ea typeface="+mn-ea"/>
                    <a:cs typeface="+mn-cs"/>
                  </a:defRPr>
                </a:lvl2pPr>
                <a:lvl3pPr marL="307975" indent="606425" algn="l" rtl="0" fontAlgn="base">
                  <a:spcBef>
                    <a:spcPct val="0"/>
                  </a:spcBef>
                  <a:spcAft>
                    <a:spcPct val="0"/>
                  </a:spcAft>
                  <a:defRPr kern="1200">
                    <a:solidFill>
                      <a:schemeClr val="lt1"/>
                    </a:solidFill>
                    <a:latin typeface="+mn-lt"/>
                    <a:ea typeface="+mn-ea"/>
                    <a:cs typeface="+mn-cs"/>
                  </a:defRPr>
                </a:lvl3pPr>
                <a:lvl4pPr marL="463550" indent="908050" algn="l" rtl="0" fontAlgn="base">
                  <a:spcBef>
                    <a:spcPct val="0"/>
                  </a:spcBef>
                  <a:spcAft>
                    <a:spcPct val="0"/>
                  </a:spcAft>
                  <a:defRPr kern="1200">
                    <a:solidFill>
                      <a:schemeClr val="lt1"/>
                    </a:solidFill>
                    <a:latin typeface="+mn-lt"/>
                    <a:ea typeface="+mn-ea"/>
                    <a:cs typeface="+mn-cs"/>
                  </a:defRPr>
                </a:lvl4pPr>
                <a:lvl5pPr marL="617538" indent="1211263"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Narrow" pitchFamily="34" charset="0"/>
                  </a:rPr>
                  <a:t>SNP</a:t>
                </a:r>
              </a:p>
            </p:txBody>
          </p:sp>
          <p:sp>
            <p:nvSpPr>
              <p:cNvPr id="108" name="Rectangle 107"/>
              <p:cNvSpPr>
                <a:spLocks noChangeArrowheads="1"/>
              </p:cNvSpPr>
              <p:nvPr/>
            </p:nvSpPr>
            <p:spPr bwMode="auto">
              <a:xfrm>
                <a:off x="464324" y="671545"/>
                <a:ext cx="342769" cy="77799"/>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25400">
                    <a:solidFill>
                      <a:srgbClr val="000000"/>
                    </a:solidFill>
                    <a:miter lim="800000"/>
                    <a:headEnd/>
                    <a:tailEnd/>
                  </a14:hiddenLine>
                </a:ext>
              </a:extLst>
            </p:spPr>
            <p:txBody>
              <a:bodyPr lIns="30925" tIns="15463" rIns="30925" bIns="15463"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153988" indent="303213" algn="l" rtl="0" fontAlgn="base">
                  <a:spcBef>
                    <a:spcPct val="0"/>
                  </a:spcBef>
                  <a:spcAft>
                    <a:spcPct val="0"/>
                  </a:spcAft>
                  <a:defRPr kern="1200">
                    <a:solidFill>
                      <a:schemeClr val="lt1"/>
                    </a:solidFill>
                    <a:latin typeface="+mn-lt"/>
                    <a:ea typeface="+mn-ea"/>
                    <a:cs typeface="+mn-cs"/>
                  </a:defRPr>
                </a:lvl2pPr>
                <a:lvl3pPr marL="307975" indent="606425" algn="l" rtl="0" fontAlgn="base">
                  <a:spcBef>
                    <a:spcPct val="0"/>
                  </a:spcBef>
                  <a:spcAft>
                    <a:spcPct val="0"/>
                  </a:spcAft>
                  <a:defRPr kern="1200">
                    <a:solidFill>
                      <a:schemeClr val="lt1"/>
                    </a:solidFill>
                    <a:latin typeface="+mn-lt"/>
                    <a:ea typeface="+mn-ea"/>
                    <a:cs typeface="+mn-cs"/>
                  </a:defRPr>
                </a:lvl3pPr>
                <a:lvl4pPr marL="463550" indent="908050" algn="l" rtl="0" fontAlgn="base">
                  <a:spcBef>
                    <a:spcPct val="0"/>
                  </a:spcBef>
                  <a:spcAft>
                    <a:spcPct val="0"/>
                  </a:spcAft>
                  <a:defRPr kern="1200">
                    <a:solidFill>
                      <a:schemeClr val="lt1"/>
                    </a:solidFill>
                    <a:latin typeface="+mn-lt"/>
                    <a:ea typeface="+mn-ea"/>
                    <a:cs typeface="+mn-cs"/>
                  </a:defRPr>
                </a:lvl4pPr>
                <a:lvl5pPr marL="617538" indent="1211263"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Narrow" pitchFamily="34" charset="0"/>
                  </a:rPr>
                  <a:t>Metabolomics</a:t>
                </a:r>
              </a:p>
            </p:txBody>
          </p:sp>
        </p:grpSp>
        <p:grpSp>
          <p:nvGrpSpPr>
            <p:cNvPr id="40969" name="Group 8"/>
            <p:cNvGrpSpPr>
              <a:grpSpLocks/>
            </p:cNvGrpSpPr>
            <p:nvPr/>
          </p:nvGrpSpPr>
          <p:grpSpPr bwMode="auto">
            <a:xfrm>
              <a:off x="4007949" y="3787944"/>
              <a:ext cx="987823" cy="332142"/>
              <a:chOff x="1504144" y="1119337"/>
              <a:chExt cx="987823" cy="332142"/>
            </a:xfrm>
          </p:grpSpPr>
          <p:sp>
            <p:nvSpPr>
              <p:cNvPr id="95" name="Rectangle 94"/>
              <p:cNvSpPr>
                <a:spLocks noChangeArrowheads="1"/>
              </p:cNvSpPr>
              <p:nvPr/>
            </p:nvSpPr>
            <p:spPr bwMode="auto">
              <a:xfrm>
                <a:off x="1503920" y="1119129"/>
                <a:ext cx="987656" cy="332616"/>
              </a:xfrm>
              <a:prstGeom prst="rect">
                <a:avLst/>
              </a:prstGeom>
              <a:gradFill rotWithShape="0">
                <a:gsLst>
                  <a:gs pos="0">
                    <a:srgbClr val="D6B19C"/>
                  </a:gs>
                  <a:gs pos="30000">
                    <a:srgbClr val="D49E6C"/>
                  </a:gs>
                  <a:gs pos="70000">
                    <a:srgbClr val="A65528"/>
                  </a:gs>
                  <a:gs pos="100000">
                    <a:srgbClr val="663012"/>
                  </a:gs>
                </a:gsLst>
                <a:lin ang="5400000"/>
              </a:gra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25400">
                    <a:solidFill>
                      <a:srgbClr val="000000"/>
                    </a:solidFill>
                    <a:miter lim="800000"/>
                    <a:headEnd/>
                    <a:tailEnd/>
                  </a14:hiddenLine>
                </a:ext>
              </a:extLst>
            </p:spPr>
            <p:txBody>
              <a:bodyPr lIns="30925" tIns="15463" rIns="30925" bIns="15463" anchor="ctr"/>
              <a:lstStyle/>
              <a:p>
                <a:pPr algn="ctr">
                  <a:defRPr/>
                </a:pPr>
                <a:endParaRPr lang="nl-NL" sz="500">
                  <a:solidFill>
                    <a:srgbClr val="FFFFFF"/>
                  </a:solidFill>
                  <a:latin typeface="Calibri" charset="0"/>
                  <a:ea typeface="MS PGothic" charset="0"/>
                  <a:cs typeface="MS PGothic" charset="0"/>
                </a:endParaRPr>
              </a:p>
            </p:txBody>
          </p:sp>
          <p:sp>
            <p:nvSpPr>
              <p:cNvPr id="41003" name="TextBox 21"/>
              <p:cNvSpPr txBox="1">
                <a:spLocks noChangeArrowheads="1"/>
              </p:cNvSpPr>
              <p:nvPr/>
            </p:nvSpPr>
            <p:spPr bwMode="auto">
              <a:xfrm>
                <a:off x="1513797" y="1127453"/>
                <a:ext cx="978170" cy="96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0925" tIns="15463" rIns="30925" bIns="15463" anchor="ct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400" b="1">
                    <a:latin typeface="Arial Narrow" pitchFamily="34" charset="0"/>
                  </a:rPr>
                  <a:t>Non-Clinical Gene Expression</a:t>
                </a:r>
              </a:p>
            </p:txBody>
          </p:sp>
          <p:pic>
            <p:nvPicPr>
              <p:cNvPr id="97" name="Picture 4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52244" y="1238530"/>
                <a:ext cx="134986" cy="178390"/>
              </a:xfrm>
              <a:prstGeom prst="rect">
                <a:avLst/>
              </a:prstGeom>
              <a:solidFill>
                <a:srgbClr val="FF99FF"/>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xmlns="" w="9525">
                    <a:solidFill>
                      <a:srgbClr val="000000"/>
                    </a:solidFill>
                    <a:miter lim="800000"/>
                    <a:headEnd/>
                    <a:tailEnd/>
                  </a14:hiddenLine>
                </a:ext>
              </a:extLst>
            </p:spPr>
          </p:pic>
          <p:pic>
            <p:nvPicPr>
              <p:cNvPr id="98" name="Picture 4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06534" y="1240662"/>
                <a:ext cx="236378" cy="17625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 name="Picture 4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14886" y="1240662"/>
                <a:ext cx="182017" cy="17625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0" name="Picture 46" descr="GEO DataSets"/>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73281" y="1281173"/>
                <a:ext cx="466647" cy="945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0970" name="Group 9"/>
            <p:cNvGrpSpPr>
              <a:grpSpLocks/>
            </p:cNvGrpSpPr>
            <p:nvPr/>
          </p:nvGrpSpPr>
          <p:grpSpPr bwMode="auto">
            <a:xfrm>
              <a:off x="3904155" y="4139013"/>
              <a:ext cx="621537" cy="412124"/>
              <a:chOff x="301923" y="1196973"/>
              <a:chExt cx="695027" cy="417656"/>
            </a:xfrm>
          </p:grpSpPr>
          <p:sp>
            <p:nvSpPr>
              <p:cNvPr id="91" name="Flowchart: Magnetic Disk 37"/>
              <p:cNvSpPr>
                <a:spLocks noChangeArrowheads="1"/>
              </p:cNvSpPr>
              <p:nvPr/>
            </p:nvSpPr>
            <p:spPr bwMode="auto">
              <a:xfrm>
                <a:off x="301627" y="1196788"/>
                <a:ext cx="690528" cy="417749"/>
              </a:xfrm>
              <a:prstGeom prst="flowChartMagneticDisk">
                <a:avLst/>
              </a:prstGeom>
              <a:gradFill rotWithShape="0">
                <a:gsLst>
                  <a:gs pos="0">
                    <a:srgbClr val="DDEBCF"/>
                  </a:gs>
                  <a:gs pos="50000">
                    <a:srgbClr val="9CB86E"/>
                  </a:gs>
                  <a:gs pos="100000">
                    <a:srgbClr val="156B13"/>
                  </a:gs>
                </a:gsLst>
                <a:lin ang="5400000"/>
              </a:gradFill>
              <a:ln w="15875">
                <a:solidFill>
                  <a:schemeClr val="bg1">
                    <a:alpha val="14902"/>
                  </a:schemeClr>
                </a:solidFill>
                <a:round/>
                <a:headEnd/>
                <a:tailEnd/>
              </a:ln>
              <a:effectLst>
                <a:outerShdw blurRad="63500" dist="38100" dir="2700000" algn="tl" rotWithShape="0">
                  <a:srgbClr val="000000">
                    <a:alpha val="39999"/>
                  </a:srgbClr>
                </a:outerShdw>
              </a:effectLst>
            </p:spPr>
            <p:txBody>
              <a:bodyPr lIns="30925" tIns="15463" rIns="30925" bIns="15463" anchor="ctr"/>
              <a:lstStyle/>
              <a:p>
                <a:pPr algn="ctr">
                  <a:defRPr/>
                </a:pPr>
                <a:endParaRPr lang="nl-NL" sz="500">
                  <a:solidFill>
                    <a:srgbClr val="FFFFFF"/>
                  </a:solidFill>
                  <a:latin typeface="Calibri" charset="0"/>
                  <a:ea typeface="MS PGothic" charset="0"/>
                  <a:cs typeface="MS PGothic" charset="0"/>
                </a:endParaRPr>
              </a:p>
            </p:txBody>
          </p:sp>
          <p:pic>
            <p:nvPicPr>
              <p:cNvPr id="92" name="Picture 38"/>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31926" y="1363168"/>
                <a:ext cx="224029" cy="178624"/>
              </a:xfrm>
              <a:prstGeom prst="rect">
                <a:avLst/>
              </a:prstGeom>
              <a:noFill/>
              <a:ln w="9525">
                <a:solidFill>
                  <a:schemeClr val="bg1">
                    <a:alpha val="14902"/>
                  </a:schemeClr>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Lst>
            </p:spPr>
          </p:pic>
          <p:pic>
            <p:nvPicPr>
              <p:cNvPr id="93" name="Picture 39"/>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30997" y="1363168"/>
                <a:ext cx="338775" cy="176463"/>
              </a:xfrm>
              <a:prstGeom prst="rect">
                <a:avLst/>
              </a:prstGeom>
              <a:noFill/>
              <a:ln w="9525">
                <a:solidFill>
                  <a:schemeClr val="bg1">
                    <a:alpha val="14902"/>
                  </a:schemeClr>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Lst>
            </p:spPr>
          </p:pic>
          <p:sp>
            <p:nvSpPr>
              <p:cNvPr id="41001" name="TextBox 48"/>
              <p:cNvSpPr txBox="1">
                <a:spLocks noChangeArrowheads="1"/>
              </p:cNvSpPr>
              <p:nvPr/>
            </p:nvSpPr>
            <p:spPr bwMode="auto">
              <a:xfrm>
                <a:off x="307925" y="1217223"/>
                <a:ext cx="689025" cy="101250"/>
              </a:xfrm>
              <a:prstGeom prst="rect">
                <a:avLst/>
              </a:prstGeom>
              <a:noFill/>
              <a:ln w="9525">
                <a:solidFill>
                  <a:schemeClr val="bg1">
                    <a:alpha val="14902"/>
                  </a:schemeClr>
                </a:solidFill>
                <a:miter lim="800000"/>
                <a:headEnd/>
                <a:tailEnd/>
              </a:ln>
              <a:extLst>
                <a:ext uri="{909E8E84-426E-40DD-AFC4-6F175D3DCCD1}">
                  <a14:hiddenFill xmlns:a14="http://schemas.microsoft.com/office/drawing/2010/main" xmlns="">
                    <a:solidFill>
                      <a:srgbClr val="FFFFFF"/>
                    </a:solidFill>
                  </a14:hiddenFill>
                </a:ext>
              </a:extLst>
            </p:spPr>
            <p:txBody>
              <a:bodyPr lIns="30925" tIns="15463" rIns="30925" bIns="15463" anchor="ct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400" b="1">
                    <a:latin typeface="Arial Narrow" pitchFamily="34" charset="0"/>
                  </a:rPr>
                  <a:t>Curated Content</a:t>
                </a:r>
              </a:p>
            </p:txBody>
          </p:sp>
        </p:grpSp>
        <p:grpSp>
          <p:nvGrpSpPr>
            <p:cNvPr id="40971" name="Group 10"/>
            <p:cNvGrpSpPr>
              <a:grpSpLocks/>
            </p:cNvGrpSpPr>
            <p:nvPr/>
          </p:nvGrpSpPr>
          <p:grpSpPr bwMode="auto">
            <a:xfrm>
              <a:off x="4547065" y="4159162"/>
              <a:ext cx="632965" cy="377933"/>
              <a:chOff x="787065" y="4927182"/>
              <a:chExt cx="2055128" cy="1838197"/>
            </a:xfrm>
          </p:grpSpPr>
          <p:sp>
            <p:nvSpPr>
              <p:cNvPr id="88" name="Flowchart: Magnetic Disk 34"/>
              <p:cNvSpPr>
                <a:spLocks noChangeArrowheads="1"/>
              </p:cNvSpPr>
              <p:nvPr/>
            </p:nvSpPr>
            <p:spPr bwMode="auto">
              <a:xfrm>
                <a:off x="787040" y="4928541"/>
                <a:ext cx="2040656" cy="1835562"/>
              </a:xfrm>
              <a:prstGeom prst="flowChartMagneticDisk">
                <a:avLst/>
              </a:prstGeom>
              <a:gradFill rotWithShape="0">
                <a:gsLst>
                  <a:gs pos="0">
                    <a:srgbClr val="E46C0A"/>
                  </a:gs>
                  <a:gs pos="50000">
                    <a:srgbClr val="FAC090"/>
                  </a:gs>
                  <a:gs pos="100000">
                    <a:srgbClr val="FDEADA"/>
                  </a:gs>
                </a:gsLst>
                <a:lin ang="5400000"/>
              </a:gradFill>
              <a:ln w="15875">
                <a:solidFill>
                  <a:schemeClr val="bg1">
                    <a:alpha val="14902"/>
                  </a:schemeClr>
                </a:solidFill>
                <a:round/>
                <a:headEnd/>
                <a:tailEnd/>
              </a:ln>
              <a:effectLst>
                <a:outerShdw blurRad="63500" dist="38100" dir="2700000" algn="tl" rotWithShape="0">
                  <a:srgbClr val="000000">
                    <a:alpha val="39999"/>
                  </a:srgbClr>
                </a:outerShdw>
              </a:effectLst>
            </p:spPr>
            <p:txBody>
              <a:bodyPr anchor="ctr"/>
              <a:lstStyle/>
              <a:p>
                <a:pPr algn="ctr">
                  <a:defRPr/>
                </a:pPr>
                <a:endParaRPr lang="nl-NL" sz="500">
                  <a:solidFill>
                    <a:srgbClr val="FFFFFF"/>
                  </a:solidFill>
                  <a:latin typeface="Calibri" charset="0"/>
                  <a:ea typeface="MS PGothic" charset="0"/>
                  <a:cs typeface="MS PGothic" charset="0"/>
                </a:endParaRPr>
              </a:p>
            </p:txBody>
          </p:sp>
          <p:sp>
            <p:nvSpPr>
              <p:cNvPr id="40996" name="TextBox 60"/>
              <p:cNvSpPr txBox="1">
                <a:spLocks noChangeArrowheads="1"/>
              </p:cNvSpPr>
              <p:nvPr/>
            </p:nvSpPr>
            <p:spPr bwMode="auto">
              <a:xfrm>
                <a:off x="807965" y="5118282"/>
                <a:ext cx="2034228" cy="600599"/>
              </a:xfrm>
              <a:prstGeom prst="rect">
                <a:avLst/>
              </a:prstGeom>
              <a:noFill/>
              <a:ln w="9525">
                <a:solidFill>
                  <a:schemeClr val="bg1">
                    <a:alpha val="14902"/>
                  </a:schemeClr>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400" b="1">
                    <a:latin typeface="Arial Narrow" pitchFamily="34" charset="0"/>
                  </a:rPr>
                  <a:t>Text Corpus</a:t>
                </a:r>
              </a:p>
            </p:txBody>
          </p:sp>
          <p:sp>
            <p:nvSpPr>
              <p:cNvPr id="40997" name="TextBox 62"/>
              <p:cNvSpPr txBox="1">
                <a:spLocks noChangeArrowheads="1"/>
              </p:cNvSpPr>
              <p:nvPr/>
            </p:nvSpPr>
            <p:spPr bwMode="auto">
              <a:xfrm>
                <a:off x="807965" y="5724947"/>
                <a:ext cx="2034228" cy="891799"/>
              </a:xfrm>
              <a:prstGeom prst="rect">
                <a:avLst/>
              </a:prstGeom>
              <a:noFill/>
              <a:ln w="9525">
                <a:solidFill>
                  <a:schemeClr val="bg1">
                    <a:alpha val="14902"/>
                  </a:schemeClr>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500">
                    <a:latin typeface="Arial Narrow" pitchFamily="34" charset="0"/>
                  </a:rPr>
                  <a:t>(</a:t>
                </a:r>
                <a:r>
                  <a:rPr lang="en-US" sz="1200">
                    <a:latin typeface="Arial Narrow" pitchFamily="34" charset="0"/>
                  </a:rPr>
                  <a:t>Documents, Shared Folders, Conference Abstracts)</a:t>
                </a:r>
              </a:p>
            </p:txBody>
          </p:sp>
        </p:grpSp>
        <p:pic>
          <p:nvPicPr>
            <p:cNvPr id="65" name="Picture 11" descr="MeSH"/>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355750" y="4231224"/>
              <a:ext cx="634005" cy="100211"/>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 name="Picture 12" descr="Gene Home"/>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350864" y="3895765"/>
              <a:ext cx="635227" cy="7178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 name="Picture 13" descr="Biological Process Results"/>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544485" y="4172945"/>
              <a:ext cx="227216" cy="4193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 name="Picture 14" descr="GeneGo"/>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562199" y="4091213"/>
              <a:ext cx="190568" cy="5970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 name="AutoShape 35"/>
            <p:cNvSpPr>
              <a:spLocks noChangeArrowheads="1"/>
            </p:cNvSpPr>
            <p:nvPr/>
          </p:nvSpPr>
          <p:spPr bwMode="auto">
            <a:xfrm>
              <a:off x="5787582" y="4069891"/>
              <a:ext cx="206449" cy="128640"/>
            </a:xfrm>
            <a:prstGeom prst="flowChartMagneticDisk">
              <a:avLst/>
            </a:prstGeom>
            <a:gradFill rotWithShape="0">
              <a:gsLst>
                <a:gs pos="0">
                  <a:srgbClr val="5E9EFF"/>
                </a:gs>
                <a:gs pos="39999">
                  <a:srgbClr val="85C2FF"/>
                </a:gs>
                <a:gs pos="70000">
                  <a:srgbClr val="C4D6EB"/>
                </a:gs>
                <a:gs pos="100000">
                  <a:srgbClr val="FFEBFA"/>
                </a:gs>
              </a:gsLst>
              <a:lin ang="5400000"/>
            </a:gradFill>
            <a:ln w="9525">
              <a:solidFill>
                <a:schemeClr val="bg1">
                  <a:alpha val="14902"/>
                </a:schemeClr>
              </a:solidFill>
              <a:round/>
              <a:headEnd/>
              <a:tailEnd/>
            </a:ln>
            <a:effectLst>
              <a:outerShdw blurRad="63500" dist="38100" dir="2700000" algn="tl" rotWithShape="0">
                <a:srgbClr val="000000">
                  <a:alpha val="39999"/>
                </a:srgbClr>
              </a:outerShdw>
            </a:effectLst>
          </p:spPr>
          <p:txBody>
            <a:bodyPr wrap="none" lIns="30925" tIns="15463" rIns="30925" bIns="15463"/>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153988" indent="303213" algn="l" rtl="0" fontAlgn="base">
                <a:spcBef>
                  <a:spcPct val="0"/>
                </a:spcBef>
                <a:spcAft>
                  <a:spcPct val="0"/>
                </a:spcAft>
                <a:defRPr kern="1200">
                  <a:solidFill>
                    <a:schemeClr val="tx1"/>
                  </a:solidFill>
                  <a:latin typeface="Arial" charset="0"/>
                  <a:ea typeface="+mn-ea"/>
                  <a:cs typeface="+mn-cs"/>
                </a:defRPr>
              </a:lvl2pPr>
              <a:lvl3pPr marL="307975" indent="606425" algn="l" rtl="0" fontAlgn="base">
                <a:spcBef>
                  <a:spcPct val="0"/>
                </a:spcBef>
                <a:spcAft>
                  <a:spcPct val="0"/>
                </a:spcAft>
                <a:defRPr kern="1200">
                  <a:solidFill>
                    <a:schemeClr val="tx1"/>
                  </a:solidFill>
                  <a:latin typeface="Arial" charset="0"/>
                  <a:ea typeface="+mn-ea"/>
                  <a:cs typeface="+mn-cs"/>
                </a:defRPr>
              </a:lvl3pPr>
              <a:lvl4pPr marL="463550" indent="908050" algn="l" rtl="0" fontAlgn="base">
                <a:spcBef>
                  <a:spcPct val="0"/>
                </a:spcBef>
                <a:spcAft>
                  <a:spcPct val="0"/>
                </a:spcAft>
                <a:defRPr kern="1200">
                  <a:solidFill>
                    <a:schemeClr val="tx1"/>
                  </a:solidFill>
                  <a:latin typeface="Arial" charset="0"/>
                  <a:ea typeface="+mn-ea"/>
                  <a:cs typeface="+mn-cs"/>
                </a:defRPr>
              </a:lvl4pPr>
              <a:lvl5pPr marL="617538" indent="1211263"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fontAlgn="auto" hangingPunct="0">
                <a:spcBef>
                  <a:spcPts val="0"/>
                </a:spcBef>
                <a:spcAft>
                  <a:spcPts val="0"/>
                </a:spcAft>
                <a:defRPr/>
              </a:pPr>
              <a:r>
                <a:rPr lang="en-US" sz="500" dirty="0">
                  <a:latin typeface="Arial Narrow" pitchFamily="34" charset="0"/>
                  <a:cs typeface="Arial" charset="0"/>
                </a:rPr>
                <a:t>Internal</a:t>
              </a:r>
            </a:p>
          </p:txBody>
        </p:sp>
        <p:pic>
          <p:nvPicPr>
            <p:cNvPr id="70" name="Picture 16" descr="WHO home"/>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702070" y="3980341"/>
              <a:ext cx="287685" cy="8741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 name="Picture 17" descr="Ariadne"/>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354528" y="3998109"/>
              <a:ext cx="287074" cy="68229"/>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 name="Picture 18" descr="GO"/>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355750" y="4096188"/>
              <a:ext cx="185682" cy="12579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 name="Picture 19" descr="KEGG"/>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5800409" y="4209192"/>
              <a:ext cx="169801" cy="12224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1" name="TextBox 39"/>
            <p:cNvSpPr txBox="1">
              <a:spLocks noChangeArrowheads="1"/>
            </p:cNvSpPr>
            <p:nvPr/>
          </p:nvSpPr>
          <p:spPr bwMode="auto">
            <a:xfrm>
              <a:off x="3733273" y="3597020"/>
              <a:ext cx="443624" cy="132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600">
                  <a:solidFill>
                    <a:schemeClr val="bg1"/>
                  </a:solidFill>
                </a:rPr>
                <a:t>Source Data</a:t>
              </a:r>
            </a:p>
          </p:txBody>
        </p:sp>
        <p:sp>
          <p:nvSpPr>
            <p:cNvPr id="40982" name="TextBox 42"/>
            <p:cNvSpPr txBox="1">
              <a:spLocks noChangeArrowheads="1"/>
            </p:cNvSpPr>
            <p:nvPr/>
          </p:nvSpPr>
          <p:spPr bwMode="auto">
            <a:xfrm>
              <a:off x="5268524" y="3625115"/>
              <a:ext cx="436651" cy="13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600">
                  <a:solidFill>
                    <a:schemeClr val="bg1"/>
                  </a:solidFill>
                </a:rPr>
                <a:t>Master Data</a:t>
              </a:r>
            </a:p>
          </p:txBody>
        </p:sp>
        <p:sp>
          <p:nvSpPr>
            <p:cNvPr id="76" name="Up Arrow 22"/>
            <p:cNvSpPr/>
            <p:nvPr/>
          </p:nvSpPr>
          <p:spPr>
            <a:xfrm>
              <a:off x="4098123" y="3350645"/>
              <a:ext cx="951008" cy="192605"/>
            </a:xfrm>
            <a:prstGeom prst="upArrow">
              <a:avLst>
                <a:gd name="adj1" fmla="val 75877"/>
                <a:gd name="adj2" fmla="val 470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rgbClr val="FFFFFF"/>
                  </a:solidFill>
                  <a:ea typeface="ＭＳ Ｐゴシック" charset="0"/>
                </a:rPr>
                <a:t>Curation/ETL</a:t>
              </a:r>
              <a:endParaRPr lang="en-US" sz="600">
                <a:solidFill>
                  <a:srgbClr val="FFFFFF"/>
                </a:solidFill>
                <a:ea typeface="ＭＳ Ｐゴシック" charset="0"/>
              </a:endParaRPr>
            </a:p>
          </p:txBody>
        </p:sp>
        <p:sp>
          <p:nvSpPr>
            <p:cNvPr id="77" name="Flowchart: Magnetic Disk 23"/>
            <p:cNvSpPr>
              <a:spLocks noChangeArrowheads="1"/>
            </p:cNvSpPr>
            <p:nvPr/>
          </p:nvSpPr>
          <p:spPr bwMode="auto">
            <a:xfrm>
              <a:off x="3702939" y="2916397"/>
              <a:ext cx="1815893" cy="368152"/>
            </a:xfrm>
            <a:prstGeom prst="flowChartMagneticDisk">
              <a:avLst/>
            </a:prstGeom>
            <a:gradFill rotWithShape="0">
              <a:gsLst>
                <a:gs pos="0">
                  <a:srgbClr val="0D0D0D"/>
                </a:gs>
                <a:gs pos="50000">
                  <a:srgbClr val="595959"/>
                </a:gs>
                <a:gs pos="100000">
                  <a:srgbClr val="7F7F7F"/>
                </a:gs>
              </a:gsLst>
              <a:lin ang="5400000"/>
            </a:gradFill>
            <a:ln w="15875">
              <a:solidFill>
                <a:schemeClr val="bg1">
                  <a:alpha val="14902"/>
                </a:schemeClr>
              </a:solidFill>
              <a:round/>
              <a:headEnd/>
              <a:tailEnd/>
            </a:ln>
            <a:effectLst>
              <a:outerShdw blurRad="63500" dist="38100" dir="2700000" algn="tl" rotWithShape="0">
                <a:srgbClr val="000000">
                  <a:alpha val="39999"/>
                </a:srgbClr>
              </a:outerShdw>
            </a:effectLst>
          </p:spPr>
          <p:txBody>
            <a:bodyPr lIns="30925" tIns="15463" rIns="30925" bIns="15463"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153988" indent="303213" algn="l" rtl="0" fontAlgn="base">
                <a:spcBef>
                  <a:spcPct val="0"/>
                </a:spcBef>
                <a:spcAft>
                  <a:spcPct val="0"/>
                </a:spcAft>
                <a:defRPr kern="1200">
                  <a:solidFill>
                    <a:schemeClr val="lt1"/>
                  </a:solidFill>
                  <a:latin typeface="+mn-lt"/>
                  <a:ea typeface="+mn-ea"/>
                  <a:cs typeface="+mn-cs"/>
                </a:defRPr>
              </a:lvl2pPr>
              <a:lvl3pPr marL="307975" indent="606425" algn="l" rtl="0" fontAlgn="base">
                <a:spcBef>
                  <a:spcPct val="0"/>
                </a:spcBef>
                <a:spcAft>
                  <a:spcPct val="0"/>
                </a:spcAft>
                <a:defRPr kern="1200">
                  <a:solidFill>
                    <a:schemeClr val="lt1"/>
                  </a:solidFill>
                  <a:latin typeface="+mn-lt"/>
                  <a:ea typeface="+mn-ea"/>
                  <a:cs typeface="+mn-cs"/>
                </a:defRPr>
              </a:lvl3pPr>
              <a:lvl4pPr marL="463550" indent="908050" algn="l" rtl="0" fontAlgn="base">
                <a:spcBef>
                  <a:spcPct val="0"/>
                </a:spcBef>
                <a:spcAft>
                  <a:spcPct val="0"/>
                </a:spcAft>
                <a:defRPr kern="1200">
                  <a:solidFill>
                    <a:schemeClr val="lt1"/>
                  </a:solidFill>
                  <a:latin typeface="+mn-lt"/>
                  <a:ea typeface="+mn-ea"/>
                  <a:cs typeface="+mn-cs"/>
                </a:defRPr>
              </a:lvl4pPr>
              <a:lvl5pPr marL="617538" indent="1211263"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1600" dirty="0" smtClean="0"/>
                <a:t>tranSMART Data Warehouse</a:t>
              </a:r>
              <a:endParaRPr lang="en-US" sz="1600" dirty="0"/>
            </a:p>
          </p:txBody>
        </p:sp>
        <p:sp>
          <p:nvSpPr>
            <p:cNvPr id="78" name="Up Arrow 24"/>
            <p:cNvSpPr/>
            <p:nvPr/>
          </p:nvSpPr>
          <p:spPr>
            <a:xfrm>
              <a:off x="4096291" y="2715263"/>
              <a:ext cx="951007" cy="159201"/>
            </a:xfrm>
            <a:prstGeom prst="upArrow">
              <a:avLst>
                <a:gd name="adj1" fmla="val 7419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rgbClr val="FFFFFF"/>
                  </a:solidFill>
                  <a:ea typeface="ＭＳ Ｐゴシック" charset="0"/>
                </a:rPr>
                <a:t>Mining</a:t>
              </a:r>
              <a:endParaRPr lang="en-US" sz="600">
                <a:solidFill>
                  <a:srgbClr val="FFFFFF"/>
                </a:solidFill>
                <a:ea typeface="ＭＳ Ｐゴシック" charset="0"/>
              </a:endParaRPr>
            </a:p>
          </p:txBody>
        </p:sp>
        <p:grpSp>
          <p:nvGrpSpPr>
            <p:cNvPr id="40986" name="Group 25"/>
            <p:cNvGrpSpPr>
              <a:grpSpLocks/>
            </p:cNvGrpSpPr>
            <p:nvPr/>
          </p:nvGrpSpPr>
          <p:grpSpPr bwMode="auto">
            <a:xfrm>
              <a:off x="3059641" y="2295547"/>
              <a:ext cx="2991480" cy="356393"/>
              <a:chOff x="27252" y="68878"/>
              <a:chExt cx="2991480" cy="356393"/>
            </a:xfrm>
          </p:grpSpPr>
          <p:pic>
            <p:nvPicPr>
              <p:cNvPr id="40987" name="Picture 26"/>
              <p:cNvPicPr preferRelativeResize="0">
                <a:picLocks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2719920" y="81752"/>
                <a:ext cx="298812" cy="343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8" name="Picture 27"/>
              <p:cNvPicPr preferRelativeResize="0">
                <a:picLocks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27252" y="72813"/>
                <a:ext cx="298812" cy="341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9" name="Picture 28"/>
              <p:cNvPicPr preferRelativeResize="0">
                <a:picLocks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2333856" y="76345"/>
                <a:ext cx="298812" cy="341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0" name="Picture 29"/>
              <p:cNvPicPr preferRelativeResize="0">
                <a:picLocks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1179050" y="71584"/>
                <a:ext cx="298812" cy="341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1" name="Picture 30"/>
              <p:cNvPicPr preferRelativeResize="0">
                <a:picLocks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411518" y="68878"/>
                <a:ext cx="298812" cy="341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2" name="Picture 31"/>
              <p:cNvPicPr preferRelativeResize="0">
                <a:picLocks noChangeArrowheads="1"/>
              </p:cNvPicPr>
              <p:nvPr/>
            </p:nvPicPr>
            <p:blipFill>
              <a:blip r:embed="rId21">
                <a:extLst>
                  <a:ext uri="{28A0092B-C50C-407E-A947-70E740481C1C}">
                    <a14:useLocalDpi xmlns:a14="http://schemas.microsoft.com/office/drawing/2010/main" xmlns="" val="0"/>
                  </a:ext>
                </a:extLst>
              </a:blip>
              <a:srcRect/>
              <a:stretch>
                <a:fillRect/>
              </a:stretch>
            </p:blipFill>
            <p:spPr bwMode="auto">
              <a:xfrm>
                <a:off x="1948862" y="73954"/>
                <a:ext cx="298812" cy="341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3" name="Picture 32"/>
              <p:cNvPicPr preferRelativeResize="0">
                <a:picLocks noChangeArrowheads="1"/>
              </p:cNvPicPr>
              <p:nvPr/>
            </p:nvPicPr>
            <p:blipFill>
              <a:blip r:embed="rId22">
                <a:extLst>
                  <a:ext uri="{28A0092B-C50C-407E-A947-70E740481C1C}">
                    <a14:useLocalDpi xmlns:a14="http://schemas.microsoft.com/office/drawing/2010/main" xmlns="" val="0"/>
                  </a:ext>
                </a:extLst>
              </a:blip>
              <a:srcRect/>
              <a:stretch>
                <a:fillRect/>
              </a:stretch>
            </p:blipFill>
            <p:spPr bwMode="auto">
              <a:xfrm>
                <a:off x="794747" y="70812"/>
                <a:ext cx="298812" cy="341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4" name="Picture 33"/>
              <p:cNvPicPr preferRelativeResize="0">
                <a:picLocks noChangeArrowheads="1"/>
              </p:cNvPicPr>
              <p:nvPr/>
            </p:nvPicPr>
            <p:blipFill>
              <a:blip r:embed="rId23">
                <a:extLst>
                  <a:ext uri="{28A0092B-C50C-407E-A947-70E740481C1C}">
                    <a14:useLocalDpi xmlns:a14="http://schemas.microsoft.com/office/drawing/2010/main" xmlns="" val="0"/>
                  </a:ext>
                </a:extLst>
              </a:blip>
              <a:srcRect/>
              <a:stretch>
                <a:fillRect/>
              </a:stretch>
            </p:blipFill>
            <p:spPr bwMode="auto">
              <a:xfrm>
                <a:off x="1562952" y="72391"/>
                <a:ext cx="298812" cy="341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pic>
        <p:nvPicPr>
          <p:cNvPr id="109" name="Picture 56"/>
          <p:cNvPicPr>
            <a:picLocks noChangeAspect="1" noChangeArrowheads="1"/>
          </p:cNvPicPr>
          <p:nvPr/>
        </p:nvPicPr>
        <p:blipFill>
          <a:blip r:embed="rId24">
            <a:extLst>
              <a:ext uri="{28A0092B-C50C-407E-A947-70E740481C1C}">
                <a14:useLocalDpi xmlns:a14="http://schemas.microsoft.com/office/drawing/2010/main" xmlns="" val="0"/>
              </a:ext>
            </a:extLst>
          </a:blip>
          <a:srcRect/>
          <a:stretch>
            <a:fillRect/>
          </a:stretch>
        </p:blipFill>
        <p:spPr bwMode="auto">
          <a:xfrm>
            <a:off x="7956550" y="2205038"/>
            <a:ext cx="1152525" cy="115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re 5"/>
          <p:cNvSpPr>
            <a:spLocks noGrp="1"/>
          </p:cNvSpPr>
          <p:nvPr>
            <p:ph type="title"/>
          </p:nvPr>
        </p:nvSpPr>
        <p:spPr bwMode="auto">
          <a:xfrm>
            <a:off x="457200" y="188913"/>
            <a:ext cx="8229600" cy="982662"/>
          </a:xfrm>
        </p:spPr>
        <p:txBody>
          <a:bodyPr/>
          <a:lstStyle/>
          <a:p>
            <a:r>
              <a:rPr lang="fr-FR" sz="2400" cap="none" smtClean="0">
                <a:latin typeface="Arial" pitchFamily="34" charset="0"/>
              </a:rPr>
              <a:t>Metabolomics - Breathomics</a:t>
            </a:r>
          </a:p>
        </p:txBody>
      </p:sp>
      <p:sp>
        <p:nvSpPr>
          <p:cNvPr id="41986" name="Espace réservé du contenu 4"/>
          <p:cNvSpPr>
            <a:spLocks noGrp="1"/>
          </p:cNvSpPr>
          <p:nvPr>
            <p:ph idx="1"/>
          </p:nvPr>
        </p:nvSpPr>
        <p:spPr>
          <a:xfrm>
            <a:off x="457200" y="5735638"/>
            <a:ext cx="8229600" cy="717550"/>
          </a:xfrm>
        </p:spPr>
        <p:txBody>
          <a:bodyPr/>
          <a:lstStyle/>
          <a:p>
            <a:pPr marL="0" indent="0" algn="ctr">
              <a:buFont typeface="Arial" pitchFamily="34" charset="0"/>
              <a:buNone/>
            </a:pPr>
            <a:r>
              <a:rPr lang="en-US" smtClean="0">
                <a:latin typeface="Arial" pitchFamily="34" charset="0"/>
              </a:rPr>
              <a:t>Fens, N. </a:t>
            </a:r>
            <a:r>
              <a:rPr lang="en-US" i="1" smtClean="0">
                <a:latin typeface="Arial" pitchFamily="34" charset="0"/>
              </a:rPr>
              <a:t>et al</a:t>
            </a:r>
            <a:r>
              <a:rPr lang="en-US" smtClean="0">
                <a:latin typeface="Arial" pitchFamily="34" charset="0"/>
              </a:rPr>
              <a:t>. (2009) Am J Respir Crit Care Med 180:1076-82</a:t>
            </a:r>
          </a:p>
        </p:txBody>
      </p:sp>
      <p:sp>
        <p:nvSpPr>
          <p:cNvPr id="41987" name="ZoneTexte 1"/>
          <p:cNvSpPr txBox="1">
            <a:spLocks noChangeArrowheads="1"/>
          </p:cNvSpPr>
          <p:nvPr/>
        </p:nvSpPr>
        <p:spPr bwMode="auto">
          <a:xfrm>
            <a:off x="4500563" y="32131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sz="1800"/>
          </a:p>
        </p:txBody>
      </p:sp>
      <p:pic>
        <p:nvPicPr>
          <p:cNvPr id="41988" name="Picture 2" descr="Bronchoscopic air-sampling by electronic nose for molecular assessment of lung cancer 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850" y="1598613"/>
            <a:ext cx="8424863" cy="399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85113" y="44450"/>
            <a:ext cx="1223962" cy="1223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5"/>
          <p:cNvSpPr>
            <a:spLocks noGrp="1"/>
          </p:cNvSpPr>
          <p:nvPr>
            <p:ph type="title"/>
          </p:nvPr>
        </p:nvSpPr>
        <p:spPr bwMode="auto">
          <a:xfrm>
            <a:off x="457200" y="333375"/>
            <a:ext cx="8229600" cy="982663"/>
          </a:xfrm>
        </p:spPr>
        <p:txBody>
          <a:bodyPr/>
          <a:lstStyle/>
          <a:p>
            <a:r>
              <a:rPr lang="fr-FR" sz="2400" cap="none" smtClean="0">
                <a:latin typeface="Arial" pitchFamily="34" charset="0"/>
              </a:rPr>
              <a:t>Training and Validation Sets by eNose:</a:t>
            </a:r>
            <a:br>
              <a:rPr lang="fr-FR" sz="2400" cap="none" smtClean="0">
                <a:latin typeface="Arial" pitchFamily="34" charset="0"/>
              </a:rPr>
            </a:br>
            <a:r>
              <a:rPr lang="fr-FR" sz="2400" cap="none" smtClean="0">
                <a:latin typeface="Arial" pitchFamily="34" charset="0"/>
              </a:rPr>
              <a:t> Asthma versus COPD</a:t>
            </a:r>
          </a:p>
        </p:txBody>
      </p:sp>
      <p:sp>
        <p:nvSpPr>
          <p:cNvPr id="43010" name="Espace réservé du contenu 4"/>
          <p:cNvSpPr>
            <a:spLocks noGrp="1"/>
          </p:cNvSpPr>
          <p:nvPr>
            <p:ph idx="1"/>
          </p:nvPr>
        </p:nvSpPr>
        <p:spPr>
          <a:xfrm>
            <a:off x="457200" y="5661025"/>
            <a:ext cx="8229600" cy="501650"/>
          </a:xfrm>
        </p:spPr>
        <p:txBody>
          <a:bodyPr/>
          <a:lstStyle/>
          <a:p>
            <a:pPr marL="0" indent="0" algn="ctr">
              <a:buFont typeface="Arial" pitchFamily="34" charset="0"/>
              <a:buNone/>
            </a:pPr>
            <a:r>
              <a:rPr lang="en-US" smtClean="0">
                <a:solidFill>
                  <a:srgbClr val="0000FF"/>
                </a:solidFill>
                <a:latin typeface="Arial" pitchFamily="34" charset="0"/>
              </a:rPr>
              <a:t>Fens </a:t>
            </a:r>
            <a:r>
              <a:rPr lang="en-US" i="1" smtClean="0">
                <a:solidFill>
                  <a:srgbClr val="0000FF"/>
                </a:solidFill>
                <a:latin typeface="Arial" pitchFamily="34" charset="0"/>
              </a:rPr>
              <a:t>et al</a:t>
            </a:r>
            <a:r>
              <a:rPr lang="en-US" smtClean="0">
                <a:solidFill>
                  <a:srgbClr val="0000FF"/>
                </a:solidFill>
                <a:latin typeface="Arial" pitchFamily="34" charset="0"/>
              </a:rPr>
              <a:t>. Clin Exp Allergy 2011:EPub</a:t>
            </a:r>
          </a:p>
        </p:txBody>
      </p:sp>
      <p:sp>
        <p:nvSpPr>
          <p:cNvPr id="43011" name="ZoneTexte 1"/>
          <p:cNvSpPr txBox="1">
            <a:spLocks noChangeArrowheads="1"/>
          </p:cNvSpPr>
          <p:nvPr/>
        </p:nvSpPr>
        <p:spPr bwMode="auto">
          <a:xfrm>
            <a:off x="1331913" y="38608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sz="1800"/>
          </a:p>
        </p:txBody>
      </p:sp>
      <p:pic>
        <p:nvPicPr>
          <p:cNvPr id="43012" name="Picture 31"/>
          <p:cNvPicPr>
            <a:picLocks noChangeAspect="1" noChangeArrowheads="1"/>
          </p:cNvPicPr>
          <p:nvPr/>
        </p:nvPicPr>
        <p:blipFill>
          <a:blip r:embed="rId2">
            <a:extLst>
              <a:ext uri="{28A0092B-C50C-407E-A947-70E740481C1C}">
                <a14:useLocalDpi xmlns:a14="http://schemas.microsoft.com/office/drawing/2010/main" xmlns="" val="0"/>
              </a:ext>
            </a:extLst>
          </a:blip>
          <a:srcRect r="14285"/>
          <a:stretch>
            <a:fillRect/>
          </a:stretch>
        </p:blipFill>
        <p:spPr bwMode="auto">
          <a:xfrm>
            <a:off x="-36513" y="1739900"/>
            <a:ext cx="4800601" cy="449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3" name="ZoneTexte 2"/>
          <p:cNvSpPr txBox="1">
            <a:spLocks noChangeArrowheads="1"/>
          </p:cNvSpPr>
          <p:nvPr/>
        </p:nvSpPr>
        <p:spPr bwMode="auto">
          <a:xfrm>
            <a:off x="6227763" y="3573463"/>
            <a:ext cx="1857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US" sz="1800"/>
          </a:p>
        </p:txBody>
      </p:sp>
      <p:pic>
        <p:nvPicPr>
          <p:cNvPr id="43014" name="Picture 4" descr="ROC fixed obstruction line ID"/>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00563" y="1628775"/>
            <a:ext cx="4491037" cy="453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85113" y="44450"/>
            <a:ext cx="1223962" cy="1223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5"/>
          <p:cNvSpPr>
            <a:spLocks noGrp="1"/>
          </p:cNvSpPr>
          <p:nvPr>
            <p:ph type="title"/>
          </p:nvPr>
        </p:nvSpPr>
        <p:spPr bwMode="auto">
          <a:xfrm>
            <a:off x="457200" y="115888"/>
            <a:ext cx="8229600" cy="982662"/>
          </a:xfrm>
        </p:spPr>
        <p:txBody>
          <a:bodyPr/>
          <a:lstStyle/>
          <a:p>
            <a:r>
              <a:rPr lang="fr-FR" sz="2400" cap="none" smtClean="0">
                <a:latin typeface="Arial" pitchFamily="34" charset="0"/>
              </a:rPr>
              <a:t>The U-BIOPRED Consortium</a:t>
            </a:r>
            <a:endParaRPr lang="en-US" sz="2400" cap="none" smtClean="0">
              <a:latin typeface="Arial" pitchFamily="34" charset="0"/>
            </a:endParaRPr>
          </a:p>
        </p:txBody>
      </p:sp>
      <p:pic>
        <p:nvPicPr>
          <p:cNvPr id="4" name="Picture 1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12088" y="1174750"/>
            <a:ext cx="1336675" cy="814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 name="Picture 1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85113" y="44450"/>
            <a:ext cx="1223962" cy="1223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 name="Oval 2"/>
          <p:cNvSpPr>
            <a:spLocks noChangeArrowheads="1"/>
          </p:cNvSpPr>
          <p:nvPr/>
        </p:nvSpPr>
        <p:spPr bwMode="auto">
          <a:xfrm>
            <a:off x="1403350" y="2276475"/>
            <a:ext cx="1439863" cy="1368425"/>
          </a:xfrm>
          <a:prstGeom prst="ellipse">
            <a:avLst/>
          </a:prstGeom>
          <a:solidFill>
            <a:srgbClr val="00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MS PGothic" charset="0"/>
                <a:cs typeface="MS PGothic" charset="0"/>
              </a:rPr>
              <a:t>Regulators</a:t>
            </a:r>
          </a:p>
          <a:p>
            <a:pPr algn="ctr">
              <a:defRPr/>
            </a:pPr>
            <a:r>
              <a:rPr lang="en-US">
                <a:latin typeface="Arial" charset="0"/>
                <a:ea typeface="MS PGothic" charset="0"/>
                <a:cs typeface="MS PGothic" charset="0"/>
              </a:rPr>
              <a:t>1</a:t>
            </a:r>
          </a:p>
        </p:txBody>
      </p:sp>
      <p:sp>
        <p:nvSpPr>
          <p:cNvPr id="8" name="Oval 3"/>
          <p:cNvSpPr>
            <a:spLocks noChangeArrowheads="1"/>
          </p:cNvSpPr>
          <p:nvPr/>
        </p:nvSpPr>
        <p:spPr bwMode="auto">
          <a:xfrm>
            <a:off x="3635375" y="1268413"/>
            <a:ext cx="1512888" cy="1368425"/>
          </a:xfrm>
          <a:prstGeom prst="ellipse">
            <a:avLst/>
          </a:prstGeom>
          <a:solidFill>
            <a:srgbClr val="FF99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MS PGothic" charset="0"/>
                <a:cs typeface="MS PGothic" charset="0"/>
              </a:rPr>
              <a:t>Biopharma</a:t>
            </a:r>
          </a:p>
          <a:p>
            <a:pPr algn="ctr">
              <a:defRPr/>
            </a:pPr>
            <a:r>
              <a:rPr lang="en-US">
                <a:latin typeface="Arial" charset="0"/>
                <a:ea typeface="MS PGothic" charset="0"/>
                <a:cs typeface="MS PGothic" charset="0"/>
              </a:rPr>
              <a:t>Companies</a:t>
            </a:r>
          </a:p>
          <a:p>
            <a:pPr algn="ctr">
              <a:defRPr/>
            </a:pPr>
            <a:r>
              <a:rPr lang="en-US">
                <a:latin typeface="Arial" charset="0"/>
                <a:ea typeface="MS PGothic" charset="0"/>
                <a:cs typeface="MS PGothic" charset="0"/>
              </a:rPr>
              <a:t>9</a:t>
            </a:r>
          </a:p>
        </p:txBody>
      </p:sp>
      <p:sp>
        <p:nvSpPr>
          <p:cNvPr id="9" name="Rectangle 4"/>
          <p:cNvSpPr>
            <a:spLocks noChangeArrowheads="1"/>
          </p:cNvSpPr>
          <p:nvPr/>
        </p:nvSpPr>
        <p:spPr bwMode="auto">
          <a:xfrm>
            <a:off x="3348038" y="3211513"/>
            <a:ext cx="2016125" cy="12969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a:latin typeface="Arial" charset="0"/>
                <a:ea typeface="MS PGothic" charset="0"/>
                <a:cs typeface="MS PGothic" charset="0"/>
              </a:rPr>
              <a:t>U-BIOPRED</a:t>
            </a:r>
          </a:p>
        </p:txBody>
      </p:sp>
      <p:sp>
        <p:nvSpPr>
          <p:cNvPr id="10" name="Oval 5"/>
          <p:cNvSpPr>
            <a:spLocks noChangeArrowheads="1"/>
          </p:cNvSpPr>
          <p:nvPr/>
        </p:nvSpPr>
        <p:spPr bwMode="auto">
          <a:xfrm>
            <a:off x="1476375" y="4581525"/>
            <a:ext cx="1511300" cy="1368425"/>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MS PGothic" charset="0"/>
                <a:cs typeface="MS PGothic" charset="0"/>
              </a:rPr>
              <a:t>Patients </a:t>
            </a:r>
          </a:p>
          <a:p>
            <a:pPr algn="ctr">
              <a:defRPr/>
            </a:pPr>
            <a:r>
              <a:rPr lang="en-US">
                <a:latin typeface="Arial" charset="0"/>
                <a:ea typeface="MS PGothic" charset="0"/>
                <a:cs typeface="MS PGothic" charset="0"/>
              </a:rPr>
              <a:t>&amp; Care</a:t>
            </a:r>
          </a:p>
          <a:p>
            <a:pPr algn="ctr">
              <a:defRPr/>
            </a:pPr>
            <a:r>
              <a:rPr lang="en-US">
                <a:latin typeface="Arial" charset="0"/>
                <a:ea typeface="MS PGothic" charset="0"/>
                <a:cs typeface="MS PGothic" charset="0"/>
              </a:rPr>
              <a:t>Organisations</a:t>
            </a:r>
          </a:p>
          <a:p>
            <a:pPr algn="ctr">
              <a:defRPr/>
            </a:pPr>
            <a:r>
              <a:rPr lang="en-US">
                <a:latin typeface="Arial" charset="0"/>
                <a:ea typeface="MS PGothic" charset="0"/>
                <a:cs typeface="MS PGothic" charset="0"/>
              </a:rPr>
              <a:t>6</a:t>
            </a:r>
          </a:p>
        </p:txBody>
      </p:sp>
      <p:sp>
        <p:nvSpPr>
          <p:cNvPr id="11" name="Oval 6"/>
          <p:cNvSpPr>
            <a:spLocks noChangeArrowheads="1"/>
          </p:cNvSpPr>
          <p:nvPr/>
        </p:nvSpPr>
        <p:spPr bwMode="auto">
          <a:xfrm>
            <a:off x="3635375" y="5157788"/>
            <a:ext cx="1439863" cy="1368425"/>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SME</a:t>
            </a:r>
            <a:r>
              <a:rPr lang="en-US" altLang="fr-FR"/>
              <a:t>’</a:t>
            </a:r>
            <a:r>
              <a:rPr lang="en-US"/>
              <a:t>s</a:t>
            </a:r>
          </a:p>
          <a:p>
            <a:pPr algn="ctr"/>
            <a:r>
              <a:rPr lang="en-US"/>
              <a:t>3</a:t>
            </a:r>
          </a:p>
        </p:txBody>
      </p:sp>
      <p:sp>
        <p:nvSpPr>
          <p:cNvPr id="12" name="Oval 7"/>
          <p:cNvSpPr>
            <a:spLocks noChangeArrowheads="1"/>
          </p:cNvSpPr>
          <p:nvPr/>
        </p:nvSpPr>
        <p:spPr bwMode="auto">
          <a:xfrm>
            <a:off x="5795963" y="4581525"/>
            <a:ext cx="1439862" cy="1368425"/>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MS PGothic" charset="0"/>
                <a:cs typeface="MS PGothic" charset="0"/>
              </a:rPr>
              <a:t>Academia</a:t>
            </a:r>
          </a:p>
          <a:p>
            <a:pPr algn="ctr">
              <a:defRPr/>
            </a:pPr>
            <a:r>
              <a:rPr lang="en-US">
                <a:latin typeface="Arial" charset="0"/>
                <a:ea typeface="MS PGothic" charset="0"/>
                <a:cs typeface="MS PGothic" charset="0"/>
              </a:rPr>
              <a:t>20</a:t>
            </a:r>
          </a:p>
        </p:txBody>
      </p:sp>
      <p:sp>
        <p:nvSpPr>
          <p:cNvPr id="13" name="Oval 8"/>
          <p:cNvSpPr>
            <a:spLocks noChangeArrowheads="1"/>
          </p:cNvSpPr>
          <p:nvPr/>
        </p:nvSpPr>
        <p:spPr bwMode="auto">
          <a:xfrm>
            <a:off x="5940425" y="2205038"/>
            <a:ext cx="1439863" cy="136842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MS PGothic" charset="0"/>
                <a:cs typeface="MS PGothic" charset="0"/>
              </a:rPr>
              <a:t>Multinational</a:t>
            </a:r>
          </a:p>
          <a:p>
            <a:pPr algn="ctr">
              <a:defRPr/>
            </a:pPr>
            <a:r>
              <a:rPr lang="en-US">
                <a:latin typeface="Arial" charset="0"/>
                <a:ea typeface="MS PGothic" charset="0"/>
                <a:cs typeface="MS PGothic" charset="0"/>
              </a:rPr>
              <a:t>Industry</a:t>
            </a:r>
          </a:p>
          <a:p>
            <a:pPr algn="ctr">
              <a:defRPr/>
            </a:pPr>
            <a:r>
              <a:rPr lang="en-US">
                <a:latin typeface="Arial" charset="0"/>
                <a:ea typeface="MS PGothic" charset="0"/>
                <a:cs typeface="MS PGothic" charset="0"/>
              </a:rPr>
              <a:t>1</a:t>
            </a:r>
          </a:p>
        </p:txBody>
      </p:sp>
      <p:sp>
        <p:nvSpPr>
          <p:cNvPr id="14" name="Line 9"/>
          <p:cNvSpPr>
            <a:spLocks noChangeShapeType="1"/>
          </p:cNvSpPr>
          <p:nvPr/>
        </p:nvSpPr>
        <p:spPr bwMode="auto">
          <a:xfrm>
            <a:off x="4356100" y="2636838"/>
            <a:ext cx="0"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5" name="Line 10"/>
          <p:cNvSpPr>
            <a:spLocks noChangeShapeType="1"/>
          </p:cNvSpPr>
          <p:nvPr/>
        </p:nvSpPr>
        <p:spPr bwMode="auto">
          <a:xfrm>
            <a:off x="2771775" y="3284538"/>
            <a:ext cx="431800" cy="2159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6" name="Line 11"/>
          <p:cNvSpPr>
            <a:spLocks noChangeShapeType="1"/>
          </p:cNvSpPr>
          <p:nvPr/>
        </p:nvSpPr>
        <p:spPr bwMode="auto">
          <a:xfrm flipH="1">
            <a:off x="2916238" y="4508500"/>
            <a:ext cx="503237" cy="288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7" name="Line 12"/>
          <p:cNvSpPr>
            <a:spLocks noChangeShapeType="1"/>
          </p:cNvSpPr>
          <p:nvPr/>
        </p:nvSpPr>
        <p:spPr bwMode="auto">
          <a:xfrm>
            <a:off x="4354513" y="4508500"/>
            <a:ext cx="1587" cy="504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8" name="Line 13"/>
          <p:cNvSpPr>
            <a:spLocks noChangeShapeType="1"/>
          </p:cNvSpPr>
          <p:nvPr/>
        </p:nvSpPr>
        <p:spPr bwMode="auto">
          <a:xfrm>
            <a:off x="5364163" y="4508500"/>
            <a:ext cx="503237" cy="288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9" name="Line 14"/>
          <p:cNvSpPr>
            <a:spLocks noChangeShapeType="1"/>
          </p:cNvSpPr>
          <p:nvPr/>
        </p:nvSpPr>
        <p:spPr bwMode="auto">
          <a:xfrm flipV="1">
            <a:off x="5435600" y="3213100"/>
            <a:ext cx="504825" cy="144463"/>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5"/>
          <p:cNvSpPr>
            <a:spLocks noGrp="1"/>
          </p:cNvSpPr>
          <p:nvPr>
            <p:ph type="title"/>
          </p:nvPr>
        </p:nvSpPr>
        <p:spPr bwMode="auto">
          <a:xfrm>
            <a:off x="1008063" y="141288"/>
            <a:ext cx="7380287" cy="984250"/>
          </a:xfrm>
        </p:spPr>
        <p:txBody>
          <a:bodyPr/>
          <a:lstStyle/>
          <a:p>
            <a:r>
              <a:rPr lang="fr-FR" sz="2400" cap="none" smtClean="0">
                <a:latin typeface="Arial" pitchFamily="34" charset="0"/>
              </a:rPr>
              <a:t>1025 subjects including adults and children</a:t>
            </a:r>
            <a:endParaRPr lang="en-US" sz="2400" cap="none" smtClean="0">
              <a:latin typeface="Arial" pitchFamily="34" charset="0"/>
            </a:endParaRPr>
          </a:p>
        </p:txBody>
      </p:sp>
      <p:pic>
        <p:nvPicPr>
          <p:cNvPr id="4" name="Picture 3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85113" y="44450"/>
            <a:ext cx="1223962" cy="1223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5059" name="Picture 3" descr="Kinderen eNose 020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850" y="1557338"/>
            <a:ext cx="4092575" cy="475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Group 4"/>
          <p:cNvGraphicFramePr>
            <a:graphicFrameLocks noGrp="1"/>
          </p:cNvGraphicFramePr>
          <p:nvPr>
            <p:ph idx="1"/>
          </p:nvPr>
        </p:nvGraphicFramePr>
        <p:xfrm>
          <a:off x="4787900" y="1557338"/>
          <a:ext cx="4176713" cy="4784725"/>
        </p:xfrm>
        <a:graphic>
          <a:graphicData uri="http://schemas.openxmlformats.org/drawingml/2006/table">
            <a:tbl>
              <a:tblPr/>
              <a:tblGrid>
                <a:gridCol w="1584325"/>
                <a:gridCol w="1095375"/>
                <a:gridCol w="1497013"/>
              </a:tblGrid>
              <a:tr h="428436">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dirty="0">
                        <a:ln>
                          <a:noFill/>
                        </a:ln>
                        <a:solidFill>
                          <a:srgbClr val="005291"/>
                        </a:solidFill>
                        <a:effectLst/>
                        <a:latin typeface="Arial" charset="0"/>
                        <a:ea typeface="ＭＳ Ｐゴシック" charset="0"/>
                      </a:endParaRPr>
                    </a:p>
                  </a:txBody>
                  <a:tcPr marT="45701" marB="4570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5291"/>
                          </a:solidFill>
                          <a:effectLst/>
                          <a:latin typeface="Arial" charset="0"/>
                          <a:ea typeface="ＭＳ Ｐゴシック" charset="0"/>
                        </a:rPr>
                        <a:t>Adults</a:t>
                      </a: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5291"/>
                          </a:solidFill>
                          <a:effectLst/>
                          <a:latin typeface="Arial" charset="0"/>
                          <a:ea typeface="ＭＳ Ｐゴシック" charset="0"/>
                        </a:rPr>
                        <a:t>Children</a:t>
                      </a:r>
                    </a:p>
                  </a:txBody>
                  <a:tcPr marT="45701" marB="4570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00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5291"/>
                          </a:solidFill>
                          <a:effectLst/>
                          <a:latin typeface="Arial" charset="0"/>
                          <a:ea typeface="ＭＳ Ｐゴシック" charset="0"/>
                        </a:rPr>
                        <a:t>Severe asthma</a:t>
                      </a:r>
                    </a:p>
                  </a:txBody>
                  <a:tcPr marT="45701" marB="4570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5291"/>
                          </a:solidFill>
                          <a:effectLst/>
                          <a:latin typeface="Arial" charset="0"/>
                          <a:ea typeface="ＭＳ Ｐゴシック" charset="0"/>
                        </a:rPr>
                        <a:t>525</a:t>
                      </a: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5291"/>
                          </a:solidFill>
                          <a:effectLst/>
                          <a:latin typeface="Arial" charset="0"/>
                          <a:ea typeface="ＭＳ Ｐゴシック" charset="0"/>
                        </a:rPr>
                        <a:t>100</a:t>
                      </a:r>
                    </a:p>
                  </a:txBody>
                  <a:tcPr marT="45701" marB="4570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7894">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5291"/>
                          </a:solidFill>
                          <a:effectLst/>
                          <a:latin typeface="Arial" charset="0"/>
                          <a:ea typeface="ＭＳ Ｐゴシック" charset="0"/>
                        </a:rPr>
                        <a:t>Mild asthma</a:t>
                      </a:r>
                    </a:p>
                  </a:txBody>
                  <a:tcPr marT="45701" marB="4570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5291"/>
                          </a:solidFill>
                          <a:effectLst/>
                          <a:latin typeface="Arial" charset="0"/>
                          <a:ea typeface="ＭＳ Ｐゴシック" charset="0"/>
                        </a:rPr>
                        <a:t>100</a:t>
                      </a: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5291"/>
                          </a:solidFill>
                          <a:effectLst/>
                          <a:latin typeface="Arial" charset="0"/>
                          <a:ea typeface="ＭＳ Ｐゴシック" charset="0"/>
                        </a:rPr>
                        <a:t>50</a:t>
                      </a:r>
                    </a:p>
                  </a:txBody>
                  <a:tcPr marT="45701" marB="4570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00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5291"/>
                          </a:solidFill>
                          <a:effectLst/>
                          <a:latin typeface="Arial" charset="0"/>
                          <a:ea typeface="ＭＳ Ｐゴシック" charset="0"/>
                        </a:rPr>
                        <a:t>Healthy controls</a:t>
                      </a:r>
                    </a:p>
                  </a:txBody>
                  <a:tcPr marT="45701" marB="4570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5291"/>
                          </a:solidFill>
                          <a:effectLst/>
                          <a:latin typeface="Arial" charset="0"/>
                          <a:ea typeface="ＭＳ Ｐゴシック" charset="0"/>
                        </a:rPr>
                        <a:t>100</a:t>
                      </a: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a:ln>
                          <a:noFill/>
                        </a:ln>
                        <a:solidFill>
                          <a:srgbClr val="005291"/>
                        </a:solidFill>
                        <a:effectLst/>
                        <a:latin typeface="Arial" charset="0"/>
                        <a:ea typeface="ＭＳ Ｐゴシック" charset="0"/>
                      </a:endParaRPr>
                    </a:p>
                  </a:txBody>
                  <a:tcPr marT="45701" marB="4570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59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5291"/>
                          </a:solidFill>
                          <a:effectLst/>
                          <a:latin typeface="Arial" charset="0"/>
                          <a:ea typeface="ＭＳ Ｐゴシック" charset="0"/>
                        </a:rPr>
                        <a:t>Infants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5291"/>
                          </a:solidFill>
                          <a:effectLst/>
                          <a:latin typeface="Arial" charset="0"/>
                          <a:ea typeface="ＭＳ Ｐゴシック" charset="0"/>
                        </a:rPr>
                        <a:t>severe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5291"/>
                          </a:solidFill>
                          <a:effectLst/>
                          <a:latin typeface="Arial" charset="0"/>
                          <a:ea typeface="ＭＳ Ｐゴシック" charset="0"/>
                        </a:rPr>
                        <a:t>recurrent wheeze</a:t>
                      </a:r>
                    </a:p>
                  </a:txBody>
                  <a:tcPr marT="45701" marB="4570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dirty="0">
                        <a:ln>
                          <a:noFill/>
                        </a:ln>
                        <a:solidFill>
                          <a:srgbClr val="005291"/>
                        </a:solidFill>
                        <a:effectLst/>
                        <a:latin typeface="Arial" charset="0"/>
                        <a:ea typeface="ＭＳ Ｐゴシック"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5291"/>
                          </a:solidFill>
                          <a:effectLst/>
                          <a:latin typeface="Arial" charset="0"/>
                          <a:ea typeface="ＭＳ Ｐゴシック" charset="0"/>
                        </a:rPr>
                        <a:t>100</a:t>
                      </a:r>
                    </a:p>
                  </a:txBody>
                  <a:tcPr marT="45701" marB="4570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5799">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5291"/>
                          </a:solidFill>
                          <a:effectLst/>
                          <a:latin typeface="Arial" charset="0"/>
                          <a:ea typeface="ＭＳ Ｐゴシック" charset="0"/>
                        </a:rPr>
                        <a:t>Infants mild recurrent wheeze</a:t>
                      </a:r>
                    </a:p>
                  </a:txBody>
                  <a:tcPr marT="45701" marB="4570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2000" b="0" i="0" u="none" strike="noStrike" cap="none" normalizeH="0" baseline="0" dirty="0">
                        <a:ln>
                          <a:noFill/>
                        </a:ln>
                        <a:solidFill>
                          <a:srgbClr val="005291"/>
                        </a:solidFill>
                        <a:effectLst/>
                        <a:latin typeface="Arial" charset="0"/>
                        <a:ea typeface="ＭＳ Ｐゴシック" charset="0"/>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5291"/>
                          </a:solidFill>
                          <a:effectLst/>
                          <a:latin typeface="Arial" charset="0"/>
                          <a:ea typeface="ＭＳ Ｐゴシック" charset="0"/>
                        </a:rPr>
                        <a:t>50</a:t>
                      </a:r>
                    </a:p>
                  </a:txBody>
                  <a:tcPr marT="45701" marB="4570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5"/>
          <p:cNvSpPr>
            <a:spLocks noGrp="1"/>
          </p:cNvSpPr>
          <p:nvPr>
            <p:ph type="title"/>
          </p:nvPr>
        </p:nvSpPr>
        <p:spPr bwMode="auto">
          <a:xfrm>
            <a:off x="1258888" y="333375"/>
            <a:ext cx="6337300" cy="982663"/>
          </a:xfrm>
        </p:spPr>
        <p:txBody>
          <a:bodyPr/>
          <a:lstStyle/>
          <a:p>
            <a:r>
              <a:rPr lang="fr-FR" sz="2400" cap="none" smtClean="0">
                <a:latin typeface="Arial" pitchFamily="34" charset="0"/>
              </a:rPr>
              <a:t>Study Design</a:t>
            </a:r>
            <a:endParaRPr lang="en-US" sz="2400" cap="none" smtClean="0">
              <a:latin typeface="Arial" pitchFamily="34" charset="0"/>
            </a:endParaRPr>
          </a:p>
        </p:txBody>
      </p:sp>
      <p:sp>
        <p:nvSpPr>
          <p:cNvPr id="46082" name="Espace réservé du contenu 4"/>
          <p:cNvSpPr>
            <a:spLocks noGrp="1"/>
          </p:cNvSpPr>
          <p:nvPr>
            <p:ph idx="1"/>
          </p:nvPr>
        </p:nvSpPr>
        <p:spPr/>
        <p:txBody>
          <a:bodyPr/>
          <a:lstStyle/>
          <a:p>
            <a:pPr marL="0" indent="0" algn="ctr">
              <a:spcAft>
                <a:spcPts val="838"/>
              </a:spcAft>
              <a:buFontTx/>
              <a:buNone/>
            </a:pPr>
            <a:r>
              <a:rPr lang="en-US" smtClean="0">
                <a:latin typeface="Arial" pitchFamily="34" charset="0"/>
              </a:rPr>
              <a:t>Cross-sectional comparative study</a:t>
            </a:r>
          </a:p>
          <a:p>
            <a:pPr marL="0" indent="0" algn="ctr">
              <a:spcAft>
                <a:spcPts val="838"/>
              </a:spcAft>
              <a:buFontTx/>
              <a:buNone/>
            </a:pPr>
            <a:endParaRPr lang="en-US" smtClean="0">
              <a:latin typeface="Arial" pitchFamily="34" charset="0"/>
            </a:endParaRPr>
          </a:p>
          <a:p>
            <a:pPr marL="0" indent="0" algn="ctr">
              <a:spcAft>
                <a:spcPts val="838"/>
              </a:spcAft>
              <a:buFontTx/>
              <a:buNone/>
            </a:pPr>
            <a:r>
              <a:rPr lang="en-US" smtClean="0">
                <a:latin typeface="Arial" pitchFamily="34" charset="0"/>
              </a:rPr>
              <a:t>Longitudinal follow-up during 30 months</a:t>
            </a:r>
          </a:p>
          <a:p>
            <a:pPr marL="0" indent="0" algn="ctr">
              <a:spcAft>
                <a:spcPts val="838"/>
              </a:spcAft>
              <a:buFontTx/>
              <a:buNone/>
            </a:pPr>
            <a:endParaRPr lang="en-US" i="1" smtClean="0">
              <a:latin typeface="Arial" pitchFamily="34" charset="0"/>
            </a:endParaRPr>
          </a:p>
          <a:p>
            <a:pPr marL="0" indent="0" algn="ctr">
              <a:spcAft>
                <a:spcPts val="838"/>
              </a:spcAft>
              <a:buFontTx/>
              <a:buNone/>
            </a:pPr>
            <a:r>
              <a:rPr lang="en-US" smtClean="0">
                <a:latin typeface="Arial" pitchFamily="34" charset="0"/>
              </a:rPr>
              <a:t>Iterative preclinical model development </a:t>
            </a:r>
          </a:p>
          <a:p>
            <a:pPr marL="0" indent="0" algn="ctr">
              <a:spcAft>
                <a:spcPts val="838"/>
              </a:spcAft>
              <a:buFontTx/>
              <a:buNone/>
            </a:pPr>
            <a:r>
              <a:rPr lang="en-US" smtClean="0">
                <a:latin typeface="Arial" pitchFamily="34" charset="0"/>
              </a:rPr>
              <a:t>(human </a:t>
            </a:r>
            <a:r>
              <a:rPr lang="en-US" i="1" smtClean="0">
                <a:latin typeface="Arial" pitchFamily="34" charset="0"/>
              </a:rPr>
              <a:t>ex-vivo</a:t>
            </a:r>
            <a:r>
              <a:rPr lang="en-US" smtClean="0">
                <a:latin typeface="Arial" pitchFamily="34" charset="0"/>
              </a:rPr>
              <a:t>, animal </a:t>
            </a:r>
            <a:r>
              <a:rPr lang="en-US" i="1" smtClean="0">
                <a:latin typeface="Arial" pitchFamily="34" charset="0"/>
              </a:rPr>
              <a:t>in vivo</a:t>
            </a:r>
            <a:r>
              <a:rPr lang="en-US" smtClean="0">
                <a:latin typeface="Arial" pitchFamily="34" charset="0"/>
              </a:rPr>
              <a:t>)</a:t>
            </a:r>
          </a:p>
          <a:p>
            <a:pPr marL="0" indent="0" algn="ctr">
              <a:spcAft>
                <a:spcPts val="838"/>
              </a:spcAft>
              <a:buFontTx/>
              <a:buNone/>
            </a:pPr>
            <a:endParaRPr lang="en-US" smtClean="0">
              <a:latin typeface="Arial" pitchFamily="34" charset="0"/>
            </a:endParaRPr>
          </a:p>
          <a:p>
            <a:pPr marL="0" indent="0" algn="ctr">
              <a:spcAft>
                <a:spcPts val="838"/>
              </a:spcAft>
              <a:buFontTx/>
              <a:buNone/>
            </a:pPr>
            <a:r>
              <a:rPr lang="en-US" smtClean="0">
                <a:latin typeface="Arial" pitchFamily="34" charset="0"/>
              </a:rPr>
              <a:t>Proof of concept intervention by randomized controlled trial</a:t>
            </a:r>
          </a:p>
          <a:p>
            <a:pPr marL="0" indent="0" algn="ctr">
              <a:spcAft>
                <a:spcPts val="838"/>
              </a:spcAft>
              <a:buFontTx/>
              <a:buNone/>
            </a:pPr>
            <a:endParaRPr lang="en-US" smtClean="0">
              <a:latin typeface="Arial" pitchFamily="34" charset="0"/>
            </a:endParaRPr>
          </a:p>
          <a:p>
            <a:pPr marL="0" indent="0">
              <a:buFont typeface="Arial" pitchFamily="34" charset="0"/>
              <a:buNone/>
            </a:pPr>
            <a:endParaRPr lang="fr-CH" smtClean="0">
              <a:latin typeface="Arial"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85113" y="44450"/>
            <a:ext cx="1223962" cy="1223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5"/>
          <p:cNvSpPr>
            <a:spLocks noGrp="1"/>
          </p:cNvSpPr>
          <p:nvPr>
            <p:ph type="title"/>
          </p:nvPr>
        </p:nvSpPr>
        <p:spPr bwMode="auto">
          <a:xfrm>
            <a:off x="457200" y="692150"/>
            <a:ext cx="8229600" cy="1600200"/>
          </a:xfrm>
        </p:spPr>
        <p:txBody>
          <a:bodyPr/>
          <a:lstStyle/>
          <a:p>
            <a:pPr>
              <a:defRPr/>
            </a:pPr>
            <a:r>
              <a:rPr lang="fr-FR" dirty="0" err="1" smtClean="0"/>
              <a:t>Systems</a:t>
            </a:r>
            <a:r>
              <a:rPr lang="fr-FR" dirty="0" smtClean="0"/>
              <a:t> </a:t>
            </a:r>
            <a:r>
              <a:rPr lang="fr-FR" dirty="0" err="1"/>
              <a:t>biology</a:t>
            </a:r>
            <a:r>
              <a:rPr lang="fr-FR" dirty="0"/>
              <a:t>: 21st </a:t>
            </a:r>
            <a:r>
              <a:rPr lang="fr-FR" dirty="0" err="1"/>
              <a:t>century</a:t>
            </a:r>
            <a:r>
              <a:rPr lang="fr-FR" dirty="0"/>
              <a:t> science</a:t>
            </a:r>
            <a:br>
              <a:rPr lang="fr-FR" dirty="0"/>
            </a:br>
            <a:r>
              <a:rPr lang="fr-FR" cap="none" dirty="0"/>
              <a:t>A</a:t>
            </a:r>
            <a:r>
              <a:rPr lang="fr-FR" cap="none" dirty="0" smtClean="0"/>
              <a:t>pplication to </a:t>
            </a:r>
            <a:r>
              <a:rPr lang="fr-FR" cap="none" dirty="0" err="1"/>
              <a:t>R</a:t>
            </a:r>
            <a:r>
              <a:rPr lang="fr-FR" cap="none" dirty="0" err="1" smtClean="0"/>
              <a:t>espiratory</a:t>
            </a:r>
            <a:r>
              <a:rPr lang="fr-FR" cap="none" dirty="0" smtClean="0"/>
              <a:t> </a:t>
            </a:r>
            <a:r>
              <a:rPr lang="fr-FR" cap="none" dirty="0" err="1"/>
              <a:t>D</a:t>
            </a:r>
            <a:r>
              <a:rPr lang="fr-FR" cap="none" dirty="0" err="1" smtClean="0"/>
              <a:t>iseases</a:t>
            </a:r>
            <a:r>
              <a:rPr lang="fr-FR" sz="2400" cap="none" dirty="0" smtClean="0"/>
              <a:t> </a:t>
            </a:r>
            <a:r>
              <a:rPr lang="fr-FR" sz="2400" dirty="0"/>
              <a:t/>
            </a:r>
            <a:br>
              <a:rPr lang="fr-FR" sz="2400" dirty="0"/>
            </a:br>
            <a:endParaRPr lang="en-US" cap="none" dirty="0">
              <a:latin typeface="Arial" charset="0"/>
              <a:ea typeface="MS PGothic" charset="0"/>
            </a:endParaRPr>
          </a:p>
        </p:txBody>
      </p:sp>
      <p:sp>
        <p:nvSpPr>
          <p:cNvPr id="20482" name="Subtitle 3"/>
          <p:cNvSpPr>
            <a:spLocks noGrp="1"/>
          </p:cNvSpPr>
          <p:nvPr>
            <p:ph type="subTitle" idx="1"/>
          </p:nvPr>
        </p:nvSpPr>
        <p:spPr>
          <a:xfrm>
            <a:off x="457200" y="2133600"/>
            <a:ext cx="8229600" cy="1143000"/>
          </a:xfrm>
        </p:spPr>
        <p:txBody>
          <a:bodyPr/>
          <a:lstStyle/>
          <a:p>
            <a:r>
              <a:rPr lang="en-GB" smtClean="0">
                <a:latin typeface="Arial" pitchFamily="34" charset="0"/>
              </a:rPr>
              <a:t>CHARLES AUFFRAY</a:t>
            </a:r>
          </a:p>
          <a:p>
            <a:r>
              <a:rPr lang="fr-FR" smtClean="0">
                <a:solidFill>
                  <a:srgbClr val="0000FF"/>
                </a:solidFill>
                <a:latin typeface="Arial" pitchFamily="34" charset="0"/>
              </a:rPr>
              <a:t>cauffray@eisbm.org</a:t>
            </a:r>
            <a:endParaRPr lang="en-GB" smtClean="0">
              <a:latin typeface="Arial" pitchFamily="34" charset="0"/>
            </a:endParaRPr>
          </a:p>
        </p:txBody>
      </p:sp>
      <p:sp>
        <p:nvSpPr>
          <p:cNvPr id="20483" name="Text Placeholder 4"/>
          <p:cNvSpPr>
            <a:spLocks noGrp="1"/>
          </p:cNvSpPr>
          <p:nvPr>
            <p:ph type="body" sz="half" idx="2"/>
          </p:nvPr>
        </p:nvSpPr>
        <p:spPr>
          <a:xfrm>
            <a:off x="457200" y="3276600"/>
            <a:ext cx="8229600" cy="2816225"/>
          </a:xfrm>
        </p:spPr>
        <p:txBody>
          <a:bodyPr/>
          <a:lstStyle/>
          <a:p>
            <a:pPr eaLnBrk="1" hangingPunct="1">
              <a:lnSpc>
                <a:spcPct val="90000"/>
              </a:lnSpc>
            </a:pPr>
            <a:r>
              <a:rPr lang="fr-FR" smtClean="0">
                <a:latin typeface="Times" charset="0"/>
              </a:rPr>
              <a:t>European Institute for Systems Biology &amp; Medicine</a:t>
            </a:r>
          </a:p>
          <a:p>
            <a:pPr eaLnBrk="1" hangingPunct="1">
              <a:lnSpc>
                <a:spcPct val="90000"/>
              </a:lnSpc>
            </a:pPr>
            <a:endParaRPr lang="fr-FR" smtClean="0">
              <a:latin typeface="Times" charset="0"/>
            </a:endParaRPr>
          </a:p>
          <a:p>
            <a:pPr eaLnBrk="1" hangingPunct="1">
              <a:lnSpc>
                <a:spcPct val="90000"/>
              </a:lnSpc>
            </a:pPr>
            <a:r>
              <a:rPr lang="fr-FR" smtClean="0">
                <a:latin typeface="Times" charset="0"/>
              </a:rPr>
              <a:t>Functional Genomics and Systems Biology for Health</a:t>
            </a:r>
          </a:p>
          <a:p>
            <a:pPr eaLnBrk="1" hangingPunct="1">
              <a:lnSpc>
                <a:spcPct val="90000"/>
              </a:lnSpc>
            </a:pPr>
            <a:r>
              <a:rPr lang="fr-FR" smtClean="0">
                <a:latin typeface="Times" charset="0"/>
              </a:rPr>
              <a:t>CNRS  Institute of Biological Sciences</a:t>
            </a:r>
          </a:p>
          <a:p>
            <a:pPr eaLnBrk="1" hangingPunct="1">
              <a:lnSpc>
                <a:spcPct val="90000"/>
              </a:lnSpc>
            </a:pPr>
            <a:r>
              <a:rPr lang="fr-FR" smtClean="0">
                <a:latin typeface="Times" charset="0"/>
              </a:rPr>
              <a:t>Claude Bernard University and Ecole Normale Supérieure – Lyon</a:t>
            </a:r>
          </a:p>
          <a:p>
            <a:endParaRPr lang="fr-FR" smtClean="0">
              <a:latin typeface="Times" charset="0"/>
            </a:endParaRPr>
          </a:p>
          <a:p>
            <a:r>
              <a:rPr lang="fr-FR" smtClean="0">
                <a:latin typeface="Times" charset="0"/>
              </a:rPr>
              <a:t>AirPROM Postgraduate course – ERS – Vienna – September 1, 2012</a:t>
            </a:r>
            <a:br>
              <a:rPr lang="fr-FR" smtClean="0">
                <a:latin typeface="Times" charset="0"/>
              </a:rPr>
            </a:br>
            <a:endParaRPr lang="en-GB" smtClean="0">
              <a:latin typeface="Times"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5"/>
          <p:cNvSpPr>
            <a:spLocks noGrp="1"/>
          </p:cNvSpPr>
          <p:nvPr>
            <p:ph type="title"/>
          </p:nvPr>
        </p:nvSpPr>
        <p:spPr bwMode="auto">
          <a:xfrm>
            <a:off x="1258888" y="333375"/>
            <a:ext cx="6337300" cy="982663"/>
          </a:xfrm>
        </p:spPr>
        <p:txBody>
          <a:bodyPr/>
          <a:lstStyle/>
          <a:p>
            <a:r>
              <a:rPr lang="fr-FR" sz="2400" cap="none" smtClean="0">
                <a:latin typeface="Arial" pitchFamily="34" charset="0"/>
              </a:rPr>
              <a:t>Study Design</a:t>
            </a:r>
            <a:endParaRPr lang="en-US" sz="2400" cap="none" smtClean="0">
              <a:latin typeface="Arial"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85113" y="44450"/>
            <a:ext cx="1223962" cy="1223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Rectangle 5"/>
          <p:cNvSpPr>
            <a:spLocks noChangeArrowheads="1"/>
          </p:cNvSpPr>
          <p:nvPr/>
        </p:nvSpPr>
        <p:spPr bwMode="auto">
          <a:xfrm>
            <a:off x="395288" y="3573463"/>
            <a:ext cx="1512887" cy="1223962"/>
          </a:xfrm>
          <a:prstGeom prst="rect">
            <a:avLst/>
          </a:prstGeom>
          <a:solidFill>
            <a:srgbClr val="00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solidFill>
                  <a:srgbClr val="005291"/>
                </a:solidFill>
                <a:latin typeface="Arial" charset="0"/>
                <a:ea typeface="MS PGothic" charset="0"/>
                <a:cs typeface="MS PGothic" charset="0"/>
              </a:rPr>
              <a:t>screening</a:t>
            </a:r>
          </a:p>
        </p:txBody>
      </p:sp>
      <p:sp>
        <p:nvSpPr>
          <p:cNvPr id="7" name="Rectangle 7"/>
          <p:cNvSpPr>
            <a:spLocks noChangeArrowheads="1"/>
          </p:cNvSpPr>
          <p:nvPr/>
        </p:nvSpPr>
        <p:spPr bwMode="auto">
          <a:xfrm>
            <a:off x="2627313" y="3573463"/>
            <a:ext cx="1512887" cy="1223962"/>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solidFill>
                  <a:srgbClr val="005291"/>
                </a:solidFill>
                <a:latin typeface="Arial" charset="0"/>
                <a:ea typeface="MS PGothic" charset="0"/>
                <a:cs typeface="MS PGothic" charset="0"/>
              </a:rPr>
              <a:t>baseline</a:t>
            </a:r>
          </a:p>
        </p:txBody>
      </p:sp>
      <p:sp>
        <p:nvSpPr>
          <p:cNvPr id="8" name="Rectangle 8"/>
          <p:cNvSpPr>
            <a:spLocks noChangeArrowheads="1"/>
          </p:cNvSpPr>
          <p:nvPr/>
        </p:nvSpPr>
        <p:spPr bwMode="auto">
          <a:xfrm>
            <a:off x="5003800" y="3573463"/>
            <a:ext cx="1512888" cy="12239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solidFill>
                  <a:srgbClr val="005291"/>
                </a:solidFill>
                <a:latin typeface="Arial" charset="0"/>
                <a:ea typeface="MS PGothic" charset="0"/>
                <a:cs typeface="MS PGothic" charset="0"/>
              </a:rPr>
              <a:t>follow-up 1</a:t>
            </a:r>
          </a:p>
        </p:txBody>
      </p:sp>
      <p:sp>
        <p:nvSpPr>
          <p:cNvPr id="9" name="Rectangle 9"/>
          <p:cNvSpPr>
            <a:spLocks noChangeArrowheads="1"/>
          </p:cNvSpPr>
          <p:nvPr/>
        </p:nvSpPr>
        <p:spPr bwMode="auto">
          <a:xfrm>
            <a:off x="7235825" y="3573463"/>
            <a:ext cx="1512888" cy="1223962"/>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solidFill>
                  <a:srgbClr val="005291"/>
                </a:solidFill>
                <a:latin typeface="Arial" charset="0"/>
                <a:ea typeface="MS PGothic" charset="0"/>
                <a:cs typeface="MS PGothic" charset="0"/>
              </a:rPr>
              <a:t>follow-up 2</a:t>
            </a:r>
          </a:p>
        </p:txBody>
      </p:sp>
      <p:sp>
        <p:nvSpPr>
          <p:cNvPr id="10" name="Line 10"/>
          <p:cNvSpPr>
            <a:spLocks noChangeShapeType="1"/>
          </p:cNvSpPr>
          <p:nvPr/>
        </p:nvSpPr>
        <p:spPr bwMode="auto">
          <a:xfrm>
            <a:off x="1116013" y="5373688"/>
            <a:ext cx="6985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1" name="Line 11"/>
          <p:cNvSpPr>
            <a:spLocks noChangeShapeType="1"/>
          </p:cNvSpPr>
          <p:nvPr/>
        </p:nvSpPr>
        <p:spPr bwMode="auto">
          <a:xfrm>
            <a:off x="3348038" y="5373688"/>
            <a:ext cx="0" cy="28733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2" name="Line 12"/>
          <p:cNvSpPr>
            <a:spLocks noChangeShapeType="1"/>
          </p:cNvSpPr>
          <p:nvPr/>
        </p:nvSpPr>
        <p:spPr bwMode="auto">
          <a:xfrm>
            <a:off x="8101013" y="5373688"/>
            <a:ext cx="0" cy="28733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3" name="Line 13"/>
          <p:cNvSpPr>
            <a:spLocks noChangeShapeType="1"/>
          </p:cNvSpPr>
          <p:nvPr/>
        </p:nvSpPr>
        <p:spPr bwMode="auto">
          <a:xfrm>
            <a:off x="5651500" y="5373688"/>
            <a:ext cx="0" cy="28733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4" name="Text Box 14"/>
          <p:cNvSpPr txBox="1">
            <a:spLocks noChangeArrowheads="1"/>
          </p:cNvSpPr>
          <p:nvPr/>
        </p:nvSpPr>
        <p:spPr bwMode="auto">
          <a:xfrm>
            <a:off x="3203575" y="5661025"/>
            <a:ext cx="354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latin typeface="Arial" charset="0"/>
                <a:ea typeface="MS PGothic" charset="0"/>
                <a:cs typeface="MS PGothic" charset="0"/>
              </a:rPr>
              <a:t>0</a:t>
            </a:r>
          </a:p>
        </p:txBody>
      </p:sp>
      <p:sp>
        <p:nvSpPr>
          <p:cNvPr id="15" name="Text Box 15"/>
          <p:cNvSpPr txBox="1">
            <a:spLocks noChangeArrowheads="1"/>
          </p:cNvSpPr>
          <p:nvPr/>
        </p:nvSpPr>
        <p:spPr bwMode="auto">
          <a:xfrm>
            <a:off x="5386388" y="5635625"/>
            <a:ext cx="6254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latin typeface="Arial" charset="0"/>
                <a:ea typeface="MS PGothic" charset="0"/>
                <a:cs typeface="MS PGothic" charset="0"/>
              </a:rPr>
              <a:t>3-6</a:t>
            </a:r>
          </a:p>
        </p:txBody>
      </p:sp>
      <p:sp>
        <p:nvSpPr>
          <p:cNvPr id="16" name="Text Box 16"/>
          <p:cNvSpPr txBox="1">
            <a:spLocks noChangeArrowheads="1"/>
          </p:cNvSpPr>
          <p:nvPr/>
        </p:nvSpPr>
        <p:spPr bwMode="auto">
          <a:xfrm>
            <a:off x="7596188" y="5589588"/>
            <a:ext cx="96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latin typeface="Arial" charset="0"/>
                <a:ea typeface="MS PGothic" charset="0"/>
                <a:cs typeface="MS PGothic" charset="0"/>
              </a:rPr>
              <a:t>24-30</a:t>
            </a:r>
          </a:p>
        </p:txBody>
      </p:sp>
      <p:sp>
        <p:nvSpPr>
          <p:cNvPr id="17" name="Text Box 18"/>
          <p:cNvSpPr txBox="1">
            <a:spLocks noChangeArrowheads="1"/>
          </p:cNvSpPr>
          <p:nvPr/>
        </p:nvSpPr>
        <p:spPr bwMode="auto">
          <a:xfrm>
            <a:off x="900113" y="5661025"/>
            <a:ext cx="4556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latin typeface="Arial" charset="0"/>
                <a:ea typeface="MS PGothic" charset="0"/>
                <a:cs typeface="MS PGothic" charset="0"/>
              </a:rPr>
              <a:t>-1</a:t>
            </a:r>
          </a:p>
        </p:txBody>
      </p:sp>
      <p:sp>
        <p:nvSpPr>
          <p:cNvPr id="18" name="Line 19"/>
          <p:cNvSpPr>
            <a:spLocks noChangeShapeType="1"/>
          </p:cNvSpPr>
          <p:nvPr/>
        </p:nvSpPr>
        <p:spPr bwMode="auto">
          <a:xfrm>
            <a:off x="1116013" y="5373688"/>
            <a:ext cx="0" cy="28733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19" name="Line 21"/>
          <p:cNvSpPr>
            <a:spLocks noChangeShapeType="1"/>
          </p:cNvSpPr>
          <p:nvPr/>
        </p:nvSpPr>
        <p:spPr bwMode="auto">
          <a:xfrm>
            <a:off x="1908175" y="4149725"/>
            <a:ext cx="71913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20" name="Line 22"/>
          <p:cNvSpPr>
            <a:spLocks noChangeShapeType="1"/>
          </p:cNvSpPr>
          <p:nvPr/>
        </p:nvSpPr>
        <p:spPr bwMode="auto">
          <a:xfrm>
            <a:off x="4140200" y="4149725"/>
            <a:ext cx="863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21" name="Line 23"/>
          <p:cNvSpPr>
            <a:spLocks noChangeShapeType="1"/>
          </p:cNvSpPr>
          <p:nvPr/>
        </p:nvSpPr>
        <p:spPr bwMode="auto">
          <a:xfrm>
            <a:off x="6516688" y="4149725"/>
            <a:ext cx="71913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22" name="Line 24"/>
          <p:cNvSpPr>
            <a:spLocks noChangeShapeType="1"/>
          </p:cNvSpPr>
          <p:nvPr/>
        </p:nvSpPr>
        <p:spPr bwMode="auto">
          <a:xfrm>
            <a:off x="4356100" y="3068638"/>
            <a:ext cx="0" cy="108108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23" name="Rectangle 26"/>
          <p:cNvSpPr>
            <a:spLocks noChangeArrowheads="1"/>
          </p:cNvSpPr>
          <p:nvPr/>
        </p:nvSpPr>
        <p:spPr bwMode="auto">
          <a:xfrm>
            <a:off x="3635375" y="2708275"/>
            <a:ext cx="1800225" cy="360363"/>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solidFill>
                  <a:srgbClr val="005291"/>
                </a:solidFill>
                <a:latin typeface="Arial" charset="0"/>
                <a:ea typeface="MS PGothic" charset="0"/>
                <a:cs typeface="MS PGothic" charset="0"/>
              </a:rPr>
              <a:t>bronchoscopy</a:t>
            </a:r>
          </a:p>
        </p:txBody>
      </p:sp>
      <p:sp>
        <p:nvSpPr>
          <p:cNvPr id="24" name="Text Box 33"/>
          <p:cNvSpPr txBox="1">
            <a:spLocks noChangeArrowheads="1"/>
          </p:cNvSpPr>
          <p:nvPr/>
        </p:nvSpPr>
        <p:spPr bwMode="auto">
          <a:xfrm>
            <a:off x="3740150" y="2054225"/>
            <a:ext cx="16954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err="1">
                <a:solidFill>
                  <a:srgbClr val="005291"/>
                </a:solidFill>
                <a:latin typeface="Arial" charset="0"/>
                <a:ea typeface="MS PGothic" charset="0"/>
                <a:cs typeface="MS PGothic" charset="0"/>
              </a:rPr>
              <a:t>tele</a:t>
            </a:r>
            <a:r>
              <a:rPr lang="en-US" dirty="0">
                <a:solidFill>
                  <a:srgbClr val="005291"/>
                </a:solidFill>
                <a:latin typeface="Arial" charset="0"/>
                <a:ea typeface="MS PGothic" charset="0"/>
                <a:cs typeface="MS PGothic" charset="0"/>
              </a:rPr>
              <a:t>-monitoring</a:t>
            </a:r>
          </a:p>
        </p:txBody>
      </p:sp>
      <p:sp>
        <p:nvSpPr>
          <p:cNvPr id="25" name="Line 34"/>
          <p:cNvSpPr>
            <a:spLocks noChangeShapeType="1"/>
          </p:cNvSpPr>
          <p:nvPr/>
        </p:nvSpPr>
        <p:spPr bwMode="auto">
          <a:xfrm>
            <a:off x="6156325" y="1773238"/>
            <a:ext cx="16557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26" name="Line 35"/>
          <p:cNvSpPr>
            <a:spLocks noChangeShapeType="1"/>
          </p:cNvSpPr>
          <p:nvPr/>
        </p:nvSpPr>
        <p:spPr bwMode="auto">
          <a:xfrm flipH="1">
            <a:off x="3419475" y="1773238"/>
            <a:ext cx="12239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27" name="Line 36"/>
          <p:cNvSpPr>
            <a:spLocks noChangeShapeType="1"/>
          </p:cNvSpPr>
          <p:nvPr/>
        </p:nvSpPr>
        <p:spPr bwMode="auto">
          <a:xfrm flipH="1">
            <a:off x="3419475" y="2276475"/>
            <a:ext cx="431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28" name="Line 37"/>
          <p:cNvSpPr>
            <a:spLocks noChangeShapeType="1"/>
          </p:cNvSpPr>
          <p:nvPr/>
        </p:nvSpPr>
        <p:spPr bwMode="auto">
          <a:xfrm>
            <a:off x="5364163" y="2276475"/>
            <a:ext cx="3603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29" name="Line 38"/>
          <p:cNvSpPr>
            <a:spLocks noChangeShapeType="1"/>
          </p:cNvSpPr>
          <p:nvPr/>
        </p:nvSpPr>
        <p:spPr bwMode="auto">
          <a:xfrm>
            <a:off x="3419475" y="1773238"/>
            <a:ext cx="0" cy="2159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30" name="Line 39"/>
          <p:cNvSpPr>
            <a:spLocks noChangeShapeType="1"/>
          </p:cNvSpPr>
          <p:nvPr/>
        </p:nvSpPr>
        <p:spPr bwMode="auto">
          <a:xfrm>
            <a:off x="3419475" y="2276475"/>
            <a:ext cx="0" cy="2159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31" name="Line 40"/>
          <p:cNvSpPr>
            <a:spLocks noChangeShapeType="1"/>
          </p:cNvSpPr>
          <p:nvPr/>
        </p:nvSpPr>
        <p:spPr bwMode="auto">
          <a:xfrm>
            <a:off x="5724525" y="2276475"/>
            <a:ext cx="0" cy="2159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
        <p:nvSpPr>
          <p:cNvPr id="32" name="Line 41"/>
          <p:cNvSpPr>
            <a:spLocks noChangeShapeType="1"/>
          </p:cNvSpPr>
          <p:nvPr/>
        </p:nvSpPr>
        <p:spPr bwMode="auto">
          <a:xfrm>
            <a:off x="7812088" y="1773238"/>
            <a:ext cx="0" cy="2159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fr-FR">
              <a:latin typeface="Arial" charset="0"/>
              <a:ea typeface="MS PGothic" charset="0"/>
              <a:cs typeface="MS PGothic"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re 5"/>
          <p:cNvSpPr>
            <a:spLocks noGrp="1"/>
          </p:cNvSpPr>
          <p:nvPr>
            <p:ph type="title"/>
          </p:nvPr>
        </p:nvSpPr>
        <p:spPr bwMode="auto">
          <a:xfrm>
            <a:off x="900113" y="260350"/>
            <a:ext cx="7056437" cy="982663"/>
          </a:xfrm>
        </p:spPr>
        <p:txBody>
          <a:bodyPr/>
          <a:lstStyle/>
          <a:p>
            <a:r>
              <a:rPr lang="fr-FR" sz="2400" cap="none" smtClean="0">
                <a:latin typeface="Arial" pitchFamily="34" charset="0"/>
              </a:rPr>
              <a:t>U-BIOPRED – Main Deliverables </a:t>
            </a:r>
            <a:endParaRPr lang="en-US" sz="2400" cap="none" smtClean="0">
              <a:latin typeface="Arial" pitchFamily="34" charset="0"/>
            </a:endParaRPr>
          </a:p>
        </p:txBody>
      </p:sp>
      <p:sp>
        <p:nvSpPr>
          <p:cNvPr id="45058" name="Espace réservé du contenu 4"/>
          <p:cNvSpPr>
            <a:spLocks noGrp="1"/>
          </p:cNvSpPr>
          <p:nvPr>
            <p:ph idx="1"/>
          </p:nvPr>
        </p:nvSpPr>
        <p:spPr/>
        <p:txBody>
          <a:bodyPr/>
          <a:lstStyle/>
          <a:p>
            <a:pPr marL="609600" indent="-609600">
              <a:lnSpc>
                <a:spcPct val="90000"/>
              </a:lnSpc>
              <a:spcAft>
                <a:spcPct val="30000"/>
              </a:spcAft>
              <a:buFontTx/>
              <a:buAutoNum type="arabicPeriod"/>
            </a:pPr>
            <a:r>
              <a:rPr lang="en-US" smtClean="0">
                <a:latin typeface="Arial" pitchFamily="34" charset="0"/>
              </a:rPr>
              <a:t>Reaching international consensus on diagnostic criteria</a:t>
            </a:r>
          </a:p>
          <a:p>
            <a:pPr marL="609600" indent="-609600">
              <a:lnSpc>
                <a:spcPct val="90000"/>
              </a:lnSpc>
              <a:spcAft>
                <a:spcPct val="30000"/>
              </a:spcAft>
              <a:buFontTx/>
              <a:buAutoNum type="arabicPeriod"/>
            </a:pPr>
            <a:r>
              <a:rPr lang="en-US" smtClean="0">
                <a:latin typeface="Arial" pitchFamily="34" charset="0"/>
              </a:rPr>
              <a:t>Creating adult/pediatric cohorts and biobanks</a:t>
            </a:r>
          </a:p>
          <a:p>
            <a:pPr marL="609600" indent="-609600">
              <a:lnSpc>
                <a:spcPct val="90000"/>
              </a:lnSpc>
              <a:spcAft>
                <a:spcPct val="30000"/>
              </a:spcAft>
              <a:buFontTx/>
              <a:buAutoNum type="arabicPeriod"/>
            </a:pPr>
            <a:r>
              <a:rPr lang="en-US" smtClean="0">
                <a:latin typeface="Arial" pitchFamily="34" charset="0"/>
              </a:rPr>
              <a:t>Creating novel phenotype </a:t>
            </a:r>
            <a:r>
              <a:rPr lang="en-US" altLang="fr-FR" smtClean="0">
                <a:latin typeface="Arial" pitchFamily="34" charset="0"/>
              </a:rPr>
              <a:t>‘</a:t>
            </a:r>
            <a:r>
              <a:rPr lang="en-US" smtClean="0">
                <a:latin typeface="Arial" pitchFamily="34" charset="0"/>
              </a:rPr>
              <a:t>handprints</a:t>
            </a:r>
            <a:r>
              <a:rPr lang="en-US" altLang="fr-FR" smtClean="0">
                <a:latin typeface="Arial" pitchFamily="34" charset="0"/>
              </a:rPr>
              <a:t>’</a:t>
            </a:r>
            <a:r>
              <a:rPr lang="en-US" smtClean="0">
                <a:latin typeface="Arial" pitchFamily="34" charset="0"/>
              </a:rPr>
              <a:t> by combining molecular, histological, clinical and patient-reported data</a:t>
            </a:r>
          </a:p>
          <a:p>
            <a:pPr marL="609600" indent="-609600">
              <a:lnSpc>
                <a:spcPct val="90000"/>
              </a:lnSpc>
              <a:spcAft>
                <a:spcPct val="30000"/>
              </a:spcAft>
              <a:buFontTx/>
              <a:buAutoNum type="arabicPeriod"/>
            </a:pPr>
            <a:r>
              <a:rPr lang="en-US" smtClean="0">
                <a:latin typeface="Arial" pitchFamily="34" charset="0"/>
              </a:rPr>
              <a:t>Validating such </a:t>
            </a:r>
            <a:r>
              <a:rPr lang="en-US" altLang="fr-FR" smtClean="0">
                <a:latin typeface="Arial" pitchFamily="34" charset="0"/>
              </a:rPr>
              <a:t>‘</a:t>
            </a:r>
            <a:r>
              <a:rPr lang="en-US" smtClean="0">
                <a:latin typeface="Arial" pitchFamily="34" charset="0"/>
              </a:rPr>
              <a:t>handprints</a:t>
            </a:r>
            <a:r>
              <a:rPr lang="en-US" altLang="fr-FR" smtClean="0">
                <a:latin typeface="Arial" pitchFamily="34" charset="0"/>
              </a:rPr>
              <a:t>’</a:t>
            </a:r>
            <a:r>
              <a:rPr lang="en-US" smtClean="0">
                <a:latin typeface="Arial" pitchFamily="34" charset="0"/>
              </a:rPr>
              <a:t> in relation to exacerbations and disease progression</a:t>
            </a:r>
          </a:p>
          <a:p>
            <a:pPr marL="609600" indent="-609600">
              <a:lnSpc>
                <a:spcPct val="90000"/>
              </a:lnSpc>
              <a:spcAft>
                <a:spcPct val="30000"/>
              </a:spcAft>
              <a:buFontTx/>
              <a:buAutoNum type="arabicPeriod"/>
            </a:pPr>
            <a:r>
              <a:rPr lang="en-US" smtClean="0">
                <a:latin typeface="Arial" pitchFamily="34" charset="0"/>
              </a:rPr>
              <a:t>Refining the </a:t>
            </a:r>
            <a:r>
              <a:rPr lang="en-US" altLang="fr-FR" smtClean="0">
                <a:latin typeface="Arial" pitchFamily="34" charset="0"/>
              </a:rPr>
              <a:t>‘</a:t>
            </a:r>
            <a:r>
              <a:rPr lang="en-US" smtClean="0">
                <a:latin typeface="Arial" pitchFamily="34" charset="0"/>
              </a:rPr>
              <a:t>handprints</a:t>
            </a:r>
            <a:r>
              <a:rPr lang="en-US" altLang="fr-FR" smtClean="0">
                <a:latin typeface="Arial" pitchFamily="34" charset="0"/>
              </a:rPr>
              <a:t>’</a:t>
            </a:r>
            <a:r>
              <a:rPr lang="en-US" smtClean="0">
                <a:latin typeface="Arial" pitchFamily="34" charset="0"/>
              </a:rPr>
              <a:t> by using preclinical and human exacerbation models</a:t>
            </a:r>
          </a:p>
          <a:p>
            <a:pPr marL="609600" indent="-609600">
              <a:lnSpc>
                <a:spcPct val="90000"/>
              </a:lnSpc>
              <a:spcAft>
                <a:spcPct val="30000"/>
              </a:spcAft>
              <a:buFontTx/>
              <a:buAutoNum type="arabicPeriod"/>
            </a:pPr>
            <a:r>
              <a:rPr lang="en-US" smtClean="0">
                <a:latin typeface="Arial" pitchFamily="34" charset="0"/>
              </a:rPr>
              <a:t>Predicting efficacy of gold-standard and novel interventions</a:t>
            </a:r>
          </a:p>
          <a:p>
            <a:pPr marL="609600" indent="-609600">
              <a:lnSpc>
                <a:spcPct val="90000"/>
              </a:lnSpc>
              <a:spcAft>
                <a:spcPct val="30000"/>
              </a:spcAft>
              <a:buFontTx/>
              <a:buAutoNum type="arabicPeriod"/>
            </a:pPr>
            <a:r>
              <a:rPr lang="en-US" smtClean="0">
                <a:latin typeface="Arial" pitchFamily="34" charset="0"/>
              </a:rPr>
              <a:t>Refining the diagnostic criteria and phenotypes</a:t>
            </a:r>
          </a:p>
          <a:p>
            <a:pPr marL="609600" indent="-609600">
              <a:lnSpc>
                <a:spcPct val="90000"/>
              </a:lnSpc>
              <a:spcAft>
                <a:spcPct val="30000"/>
              </a:spcAft>
              <a:buFontTx/>
              <a:buAutoNum type="arabicPeriod"/>
            </a:pPr>
            <a:r>
              <a:rPr lang="en-US" smtClean="0">
                <a:latin typeface="Arial" pitchFamily="34" charset="0"/>
              </a:rPr>
              <a:t>Establishing a platform for exchange, education and dissemination</a:t>
            </a:r>
          </a:p>
          <a:p>
            <a:pPr marL="609600" indent="-609600"/>
            <a:endParaRPr lang="fr-CH" smtClean="0">
              <a:latin typeface="Arial"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85113" y="44450"/>
            <a:ext cx="1223962" cy="1223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re 5"/>
          <p:cNvSpPr>
            <a:spLocks noGrp="1"/>
          </p:cNvSpPr>
          <p:nvPr>
            <p:ph type="title"/>
          </p:nvPr>
        </p:nvSpPr>
        <p:spPr bwMode="auto">
          <a:xfrm>
            <a:off x="755650" y="188913"/>
            <a:ext cx="8229600" cy="982662"/>
          </a:xfrm>
        </p:spPr>
        <p:txBody>
          <a:bodyPr/>
          <a:lstStyle/>
          <a:p>
            <a:r>
              <a:rPr lang="fr-FR" sz="2400" cap="none" smtClean="0">
                <a:latin typeface="Arial" pitchFamily="34" charset="0"/>
              </a:rPr>
              <a:t>Airway Disease PRedicting Outcomes through</a:t>
            </a:r>
            <a:br>
              <a:rPr lang="fr-FR" sz="2400" cap="none" smtClean="0">
                <a:latin typeface="Arial" pitchFamily="34" charset="0"/>
              </a:rPr>
            </a:br>
            <a:r>
              <a:rPr lang="fr-FR" sz="2400" cap="none" smtClean="0">
                <a:latin typeface="Arial" pitchFamily="34" charset="0"/>
              </a:rPr>
              <a:t>Patient Specific Computational Modelling</a:t>
            </a:r>
          </a:p>
        </p:txBody>
      </p:sp>
      <p:pic>
        <p:nvPicPr>
          <p:cNvPr id="49154" name="Picture 1" descr="C:\Users\Chris\Desktop\pert airprom.jpg"/>
          <p:cNvPicPr>
            <a:picLocks noChangeAspect="1" noChangeArrowheads="1"/>
          </p:cNvPicPr>
          <p:nvPr/>
        </p:nvPicPr>
        <p:blipFill>
          <a:blip r:embed="rId2">
            <a:extLst>
              <a:ext uri="{28A0092B-C50C-407E-A947-70E740481C1C}">
                <a14:useLocalDpi xmlns:a14="http://schemas.microsoft.com/office/drawing/2010/main" xmlns="" val="0"/>
              </a:ext>
            </a:extLst>
          </a:blip>
          <a:srcRect r="5580" b="6055"/>
          <a:stretch>
            <a:fillRect/>
          </a:stretch>
        </p:blipFill>
        <p:spPr bwMode="auto">
          <a:xfrm>
            <a:off x="971550" y="1341438"/>
            <a:ext cx="7423150" cy="494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re 5"/>
          <p:cNvSpPr>
            <a:spLocks noGrp="1"/>
          </p:cNvSpPr>
          <p:nvPr>
            <p:ph type="title"/>
          </p:nvPr>
        </p:nvSpPr>
        <p:spPr bwMode="auto">
          <a:xfrm>
            <a:off x="684213" y="188913"/>
            <a:ext cx="8229600" cy="982662"/>
          </a:xfrm>
        </p:spPr>
        <p:txBody>
          <a:bodyPr/>
          <a:lstStyle/>
          <a:p>
            <a:r>
              <a:rPr lang="fr-FR" sz="2400" cap="none" smtClean="0">
                <a:latin typeface="Arial" pitchFamily="34" charset="0"/>
              </a:rPr>
              <a:t>Airway Disease PRedicting Outcomes through </a:t>
            </a:r>
            <a:br>
              <a:rPr lang="fr-FR" sz="2400" cap="none" smtClean="0">
                <a:latin typeface="Arial" pitchFamily="34" charset="0"/>
              </a:rPr>
            </a:br>
            <a:r>
              <a:rPr lang="fr-FR" sz="2400" cap="none" smtClean="0">
                <a:latin typeface="Arial" pitchFamily="34" charset="0"/>
              </a:rPr>
              <a:t>Patient Specific Computational Modelling</a:t>
            </a:r>
          </a:p>
        </p:txBody>
      </p:sp>
      <p:pic>
        <p:nvPicPr>
          <p:cNvPr id="50178" name="Picture 1" descr="models WP9.jpg"/>
          <p:cNvPicPr>
            <a:picLocks noChangeAspect="1" noChangeArrowheads="1"/>
          </p:cNvPicPr>
          <p:nvPr/>
        </p:nvPicPr>
        <p:blipFill>
          <a:blip r:embed="rId2">
            <a:extLst>
              <a:ext uri="{28A0092B-C50C-407E-A947-70E740481C1C}">
                <a14:useLocalDpi xmlns:a14="http://schemas.microsoft.com/office/drawing/2010/main" xmlns="" val="0"/>
              </a:ext>
            </a:extLst>
          </a:blip>
          <a:srcRect r="4852"/>
          <a:stretch>
            <a:fillRect/>
          </a:stretch>
        </p:blipFill>
        <p:spPr bwMode="auto">
          <a:xfrm>
            <a:off x="1500188" y="1381125"/>
            <a:ext cx="6215062" cy="500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re 5"/>
          <p:cNvSpPr>
            <a:spLocks noGrp="1"/>
          </p:cNvSpPr>
          <p:nvPr>
            <p:ph type="title"/>
          </p:nvPr>
        </p:nvSpPr>
        <p:spPr bwMode="auto">
          <a:xfrm>
            <a:off x="735013" y="115888"/>
            <a:ext cx="8229600" cy="982662"/>
          </a:xfrm>
        </p:spPr>
        <p:txBody>
          <a:bodyPr/>
          <a:lstStyle/>
          <a:p>
            <a:r>
              <a:rPr lang="fr-FR" sz="2400" cap="none" smtClean="0">
                <a:latin typeface="Arial" pitchFamily="34" charset="0"/>
              </a:rPr>
              <a:t>Construction of the Diseasome Bipartite Network</a:t>
            </a:r>
          </a:p>
        </p:txBody>
      </p:sp>
      <p:sp>
        <p:nvSpPr>
          <p:cNvPr id="51202" name="Espace réservé du contenu 4"/>
          <p:cNvSpPr>
            <a:spLocks noGrp="1"/>
          </p:cNvSpPr>
          <p:nvPr>
            <p:ph idx="1"/>
          </p:nvPr>
        </p:nvSpPr>
        <p:spPr>
          <a:xfrm>
            <a:off x="457200" y="5735638"/>
            <a:ext cx="8229600" cy="1006475"/>
          </a:xfrm>
        </p:spPr>
        <p:txBody>
          <a:bodyPr/>
          <a:lstStyle/>
          <a:p>
            <a:pPr algn="ctr" eaLnBrk="1">
              <a:lnSpc>
                <a:spcPct val="97000"/>
              </a:lnSpc>
              <a:buClr>
                <a:srgbClr val="000000"/>
              </a:buClr>
              <a:buSzPct val="45000"/>
              <a:buFont typeface="StarSymbol" charset="0"/>
              <a:buNone/>
            </a:pPr>
            <a:r>
              <a:rPr lang="en-GB" smtClean="0">
                <a:latin typeface="Arial" pitchFamily="34" charset="0"/>
                <a:cs typeface="Arial" pitchFamily="34" charset="0"/>
              </a:rPr>
              <a:t>OMIM, 1284 diseases, 1777 disease genes</a:t>
            </a:r>
            <a:endParaRPr lang="fr-FR" smtClean="0">
              <a:latin typeface="Arial" pitchFamily="34" charset="0"/>
            </a:endParaRPr>
          </a:p>
          <a:p>
            <a:pPr algn="ctr" eaLnBrk="1">
              <a:lnSpc>
                <a:spcPct val="97000"/>
              </a:lnSpc>
              <a:buClr>
                <a:srgbClr val="000000"/>
              </a:buClr>
              <a:buSzPct val="45000"/>
              <a:buFont typeface="StarSymbol" charset="0"/>
              <a:buNone/>
            </a:pPr>
            <a:r>
              <a:rPr lang="en-GB" smtClean="0">
                <a:latin typeface="Arial" pitchFamily="34" charset="0"/>
                <a:cs typeface="Arial" pitchFamily="34" charset="0"/>
              </a:rPr>
              <a:t>Goh, K.I. et al. (2007) PNAS 104:8685-8690</a:t>
            </a:r>
          </a:p>
        </p:txBody>
      </p:sp>
      <p:pic>
        <p:nvPicPr>
          <p:cNvPr id="51203"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9038" y="1323975"/>
            <a:ext cx="6911975" cy="4440238"/>
          </a:xfrm>
          <a:prstGeom prst="rect">
            <a:avLst/>
          </a:prstGeom>
          <a:noFill/>
          <a:ln>
            <a:noFill/>
          </a:ln>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re 5"/>
          <p:cNvSpPr>
            <a:spLocks noGrp="1"/>
          </p:cNvSpPr>
          <p:nvPr>
            <p:ph type="title"/>
          </p:nvPr>
        </p:nvSpPr>
        <p:spPr bwMode="auto">
          <a:xfrm>
            <a:off x="519113" y="69850"/>
            <a:ext cx="8229600" cy="982663"/>
          </a:xfrm>
        </p:spPr>
        <p:txBody>
          <a:bodyPr/>
          <a:lstStyle/>
          <a:p>
            <a:r>
              <a:rPr lang="fr-FR" sz="2400" cap="none" smtClean="0">
                <a:latin typeface="Arial" pitchFamily="34" charset="0"/>
              </a:rPr>
              <a:t>Visualization of the HDN and the DGN</a:t>
            </a:r>
          </a:p>
        </p:txBody>
      </p:sp>
      <p:sp>
        <p:nvSpPr>
          <p:cNvPr id="52226" name="Espace réservé du contenu 4"/>
          <p:cNvSpPr>
            <a:spLocks noGrp="1"/>
          </p:cNvSpPr>
          <p:nvPr>
            <p:ph idx="1"/>
          </p:nvPr>
        </p:nvSpPr>
        <p:spPr>
          <a:xfrm>
            <a:off x="457200" y="6024563"/>
            <a:ext cx="8229600" cy="500062"/>
          </a:xfrm>
        </p:spPr>
        <p:txBody>
          <a:bodyPr/>
          <a:lstStyle/>
          <a:p>
            <a:pPr algn="ctr">
              <a:lnSpc>
                <a:spcPct val="97000"/>
              </a:lnSpc>
              <a:buClr>
                <a:srgbClr val="000000"/>
              </a:buClr>
              <a:buSzPct val="45000"/>
              <a:buFont typeface="Arial" pitchFamily="34" charset="0"/>
              <a:buNone/>
            </a:pPr>
            <a:r>
              <a:rPr lang="en-GB" smtClean="0">
                <a:latin typeface="Arial" pitchFamily="34" charset="0"/>
                <a:cs typeface="Arial" pitchFamily="34" charset="0"/>
              </a:rPr>
              <a:t>Goh, K.I. et al. (2007) PNAS  104:8685-8690</a:t>
            </a:r>
            <a:endParaRPr lang="fr-FR" smtClean="0">
              <a:latin typeface="Arial" pitchFamily="34" charset="0"/>
              <a:cs typeface="Arial" pitchFamily="34" charset="0"/>
            </a:endParaRPr>
          </a:p>
        </p:txBody>
      </p:sp>
      <p:pic>
        <p:nvPicPr>
          <p:cNvPr id="52227"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2275" y="957263"/>
            <a:ext cx="5903913" cy="4943475"/>
          </a:xfrm>
          <a:prstGeom prst="rect">
            <a:avLst/>
          </a:prstGeom>
          <a:noFill/>
          <a:ln>
            <a:noFill/>
          </a:ln>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re 5"/>
          <p:cNvSpPr>
            <a:spLocks noGrp="1"/>
          </p:cNvSpPr>
          <p:nvPr>
            <p:ph type="title"/>
          </p:nvPr>
        </p:nvSpPr>
        <p:spPr bwMode="auto">
          <a:xfrm>
            <a:off x="457200" y="333375"/>
            <a:ext cx="8229600" cy="1150938"/>
          </a:xfrm>
        </p:spPr>
        <p:txBody>
          <a:bodyPr/>
          <a:lstStyle/>
          <a:p>
            <a:r>
              <a:rPr lang="fr-FR" sz="2400" cap="none" smtClean="0">
                <a:latin typeface="Arial" pitchFamily="34" charset="0"/>
              </a:rPr>
              <a:t>Airway Models</a:t>
            </a:r>
            <a:br>
              <a:rPr lang="fr-FR" sz="2400" cap="none" smtClean="0">
                <a:latin typeface="Arial" pitchFamily="34" charset="0"/>
              </a:rPr>
            </a:br>
            <a:r>
              <a:rPr lang="fr-FR" sz="2400" cap="none" smtClean="0">
                <a:latin typeface="Arial" pitchFamily="34" charset="0"/>
              </a:rPr>
              <a:t> </a:t>
            </a:r>
            <a:br>
              <a:rPr lang="fr-FR" sz="2400" cap="none" smtClean="0">
                <a:latin typeface="Arial" pitchFamily="34" charset="0"/>
              </a:rPr>
            </a:br>
            <a:endParaRPr lang="fr-FR" sz="2400" cap="none" smtClean="0">
              <a:latin typeface="Arial" pitchFamily="34" charset="0"/>
            </a:endParaRPr>
          </a:p>
        </p:txBody>
      </p:sp>
      <p:sp>
        <p:nvSpPr>
          <p:cNvPr id="53250" name="Espace réservé du contenu 1"/>
          <p:cNvSpPr>
            <a:spLocks noGrp="1"/>
          </p:cNvSpPr>
          <p:nvPr>
            <p:ph idx="1"/>
          </p:nvPr>
        </p:nvSpPr>
        <p:spPr>
          <a:xfrm>
            <a:off x="457200" y="5373688"/>
            <a:ext cx="8229600" cy="1150937"/>
          </a:xfrm>
        </p:spPr>
        <p:txBody>
          <a:bodyPr/>
          <a:lstStyle/>
          <a:p>
            <a:pPr algn="ctr" eaLnBrk="1">
              <a:lnSpc>
                <a:spcPct val="97000"/>
              </a:lnSpc>
              <a:buClr>
                <a:srgbClr val="000000"/>
              </a:buClr>
              <a:buSzPct val="45000"/>
              <a:buFont typeface="StarSymbol" charset="0"/>
              <a:buNone/>
            </a:pPr>
            <a:r>
              <a:rPr lang="fr-FR" sz="1600" smtClean="0">
                <a:latin typeface="Arial" pitchFamily="34" charset="0"/>
              </a:rPr>
              <a:t>A, airway model using CT data to fit airways down to branch generations 6–9 </a:t>
            </a:r>
            <a:br>
              <a:rPr lang="fr-FR" sz="1600" smtClean="0">
                <a:latin typeface="Arial" pitchFamily="34" charset="0"/>
              </a:rPr>
            </a:br>
            <a:r>
              <a:rPr lang="fr-FR" sz="1600" smtClean="0">
                <a:latin typeface="Arial" pitchFamily="34" charset="0"/>
              </a:rPr>
              <a:t>B and C flow in zones with different alveolar, arterial and venous pressure</a:t>
            </a:r>
            <a:endParaRPr lang="en-GB" sz="1600" smtClean="0">
              <a:latin typeface="Arial" pitchFamily="34" charset="0"/>
              <a:cs typeface="Arial" pitchFamily="34" charset="0"/>
            </a:endParaRPr>
          </a:p>
          <a:p>
            <a:pPr algn="ctr" eaLnBrk="1">
              <a:lnSpc>
                <a:spcPct val="97000"/>
              </a:lnSpc>
              <a:buClr>
                <a:srgbClr val="000000"/>
              </a:buClr>
              <a:buSzPct val="45000"/>
              <a:buFont typeface="StarSymbol" charset="0"/>
              <a:buNone/>
            </a:pPr>
            <a:r>
              <a:rPr lang="en-GB" smtClean="0">
                <a:latin typeface="Arial" pitchFamily="34" charset="0"/>
                <a:cs typeface="Arial" pitchFamily="34" charset="0"/>
              </a:rPr>
              <a:t>Crampin, E.J. et al. (2004) Exp Physiol 89:1-26</a:t>
            </a:r>
          </a:p>
        </p:txBody>
      </p:sp>
      <p:pic>
        <p:nvPicPr>
          <p:cNvPr id="53251"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7413" y="1125538"/>
            <a:ext cx="7356475" cy="4060825"/>
          </a:xfrm>
          <a:prstGeom prst="rect">
            <a:avLst/>
          </a:prstGeom>
          <a:noFill/>
          <a:ln>
            <a:noFill/>
          </a:ln>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re 5"/>
          <p:cNvSpPr>
            <a:spLocks noGrp="1"/>
          </p:cNvSpPr>
          <p:nvPr>
            <p:ph type="title"/>
          </p:nvPr>
        </p:nvSpPr>
        <p:spPr bwMode="auto">
          <a:xfrm>
            <a:off x="457200" y="358775"/>
            <a:ext cx="8229600" cy="982663"/>
          </a:xfrm>
        </p:spPr>
        <p:txBody>
          <a:bodyPr/>
          <a:lstStyle/>
          <a:p>
            <a:r>
              <a:rPr lang="fr-FR" sz="2400" cap="none" smtClean="0">
                <a:latin typeface="Arial" pitchFamily="34" charset="0"/>
              </a:rPr>
              <a:t>Integrative Systems Biology &amp; Medicine</a:t>
            </a:r>
          </a:p>
        </p:txBody>
      </p:sp>
      <p:sp>
        <p:nvSpPr>
          <p:cNvPr id="47106" name="Espace réservé du contenu 4"/>
          <p:cNvSpPr>
            <a:spLocks noGrp="1"/>
          </p:cNvSpPr>
          <p:nvPr>
            <p:ph idx="1"/>
          </p:nvPr>
        </p:nvSpPr>
        <p:spPr>
          <a:xfrm>
            <a:off x="457200" y="1700213"/>
            <a:ext cx="8229600" cy="4321175"/>
          </a:xfrm>
        </p:spPr>
        <p:txBody>
          <a:bodyPr/>
          <a:lstStyle/>
          <a:p>
            <a:pPr marL="0" indent="0" algn="ctr" eaLnBrk="1" hangingPunct="1">
              <a:buFont typeface="Arial" charset="0"/>
              <a:buNone/>
              <a:defRPr/>
            </a:pPr>
            <a:r>
              <a:rPr lang="fr-FR" dirty="0" err="1">
                <a:solidFill>
                  <a:srgbClr val="0000FF"/>
                </a:solidFill>
              </a:rPr>
              <a:t>Predictive</a:t>
            </a:r>
            <a:r>
              <a:rPr lang="fr-FR" dirty="0">
                <a:solidFill>
                  <a:srgbClr val="0000FF"/>
                </a:solidFill>
              </a:rPr>
              <a:t>, </a:t>
            </a:r>
            <a:r>
              <a:rPr lang="fr-FR" dirty="0" err="1">
                <a:solidFill>
                  <a:srgbClr val="0000FF"/>
                </a:solidFill>
              </a:rPr>
              <a:t>Preventive</a:t>
            </a:r>
            <a:r>
              <a:rPr lang="fr-FR" dirty="0">
                <a:solidFill>
                  <a:srgbClr val="0000FF"/>
                </a:solidFill>
              </a:rPr>
              <a:t>, </a:t>
            </a:r>
            <a:r>
              <a:rPr lang="fr-FR" dirty="0" err="1">
                <a:solidFill>
                  <a:srgbClr val="0000FF"/>
                </a:solidFill>
              </a:rPr>
              <a:t>Personalized</a:t>
            </a:r>
            <a:r>
              <a:rPr lang="fr-FR" dirty="0">
                <a:solidFill>
                  <a:srgbClr val="0000FF"/>
                </a:solidFill>
              </a:rPr>
              <a:t>, </a:t>
            </a:r>
            <a:r>
              <a:rPr lang="fr-FR" dirty="0" err="1" smtClean="0">
                <a:solidFill>
                  <a:srgbClr val="0000FF"/>
                </a:solidFill>
              </a:rPr>
              <a:t>Participatory</a:t>
            </a:r>
            <a:r>
              <a:rPr lang="fr-FR" dirty="0" smtClean="0">
                <a:solidFill>
                  <a:srgbClr val="0000FF"/>
                </a:solidFill>
              </a:rPr>
              <a:t> (P4) </a:t>
            </a:r>
            <a:r>
              <a:rPr lang="fr-FR" dirty="0" err="1">
                <a:solidFill>
                  <a:srgbClr val="0000FF"/>
                </a:solidFill>
              </a:rPr>
              <a:t>Medicine</a:t>
            </a:r>
            <a:endParaRPr lang="fr-FR" dirty="0">
              <a:solidFill>
                <a:srgbClr val="0000FF"/>
              </a:solidFill>
            </a:endParaRPr>
          </a:p>
          <a:p>
            <a:pPr algn="ctr" eaLnBrk="1" hangingPunct="1">
              <a:buFont typeface="Arial" charset="0"/>
              <a:buChar char="•"/>
              <a:defRPr/>
            </a:pPr>
            <a:endParaRPr lang="fr-FR" dirty="0">
              <a:solidFill>
                <a:srgbClr val="0000FF"/>
              </a:solidFill>
            </a:endParaRPr>
          </a:p>
          <a:p>
            <a:pPr marL="0" indent="0" algn="ctr" eaLnBrk="1" hangingPunct="1">
              <a:buFont typeface="Arial" charset="0"/>
              <a:buNone/>
              <a:defRPr/>
            </a:pPr>
            <a:r>
              <a:rPr lang="fr-FR" dirty="0" err="1"/>
              <a:t>Predictive</a:t>
            </a:r>
            <a:r>
              <a:rPr lang="fr-FR" dirty="0"/>
              <a:t> and </a:t>
            </a:r>
            <a:r>
              <a:rPr lang="fr-FR" dirty="0" err="1"/>
              <a:t>preventive</a:t>
            </a:r>
            <a:r>
              <a:rPr lang="fr-FR" dirty="0"/>
              <a:t> vs </a:t>
            </a:r>
            <a:r>
              <a:rPr lang="fr-FR" dirty="0" err="1"/>
              <a:t>reactive</a:t>
            </a:r>
            <a:endParaRPr lang="fr-FR" dirty="0"/>
          </a:p>
          <a:p>
            <a:pPr marL="0" indent="0" algn="ctr" eaLnBrk="1" hangingPunct="1">
              <a:buFont typeface="Arial" charset="0"/>
              <a:buNone/>
              <a:defRPr/>
            </a:pPr>
            <a:r>
              <a:rPr lang="fr-FR" dirty="0" err="1"/>
              <a:t>Personalized</a:t>
            </a:r>
            <a:r>
              <a:rPr lang="fr-FR" dirty="0"/>
              <a:t> and </a:t>
            </a:r>
            <a:r>
              <a:rPr lang="fr-FR" dirty="0" err="1"/>
              <a:t>participatory</a:t>
            </a:r>
            <a:r>
              <a:rPr lang="fr-FR" dirty="0"/>
              <a:t> vs </a:t>
            </a:r>
            <a:r>
              <a:rPr lang="fr-FR" dirty="0" err="1"/>
              <a:t>same</a:t>
            </a:r>
            <a:r>
              <a:rPr lang="fr-FR" dirty="0"/>
              <a:t> </a:t>
            </a:r>
            <a:r>
              <a:rPr lang="fr-FR" dirty="0" err="1"/>
              <a:t>treatment</a:t>
            </a:r>
            <a:r>
              <a:rPr lang="fr-FR" dirty="0"/>
              <a:t> for all</a:t>
            </a:r>
          </a:p>
          <a:p>
            <a:pPr algn="ctr" eaLnBrk="1" hangingPunct="1">
              <a:buFont typeface="Arial" charset="0"/>
              <a:buChar char="•"/>
              <a:defRPr/>
            </a:pPr>
            <a:endParaRPr lang="fr-FR" dirty="0"/>
          </a:p>
          <a:p>
            <a:pPr marL="0" indent="0" algn="ctr" eaLnBrk="1" hangingPunct="1">
              <a:buFont typeface="Arial" charset="0"/>
              <a:buNone/>
              <a:defRPr/>
            </a:pPr>
            <a:r>
              <a:rPr lang="fr-FR" dirty="0"/>
              <a:t>Multi-</a:t>
            </a:r>
            <a:r>
              <a:rPr lang="fr-FR" dirty="0" err="1"/>
              <a:t>parameter</a:t>
            </a:r>
            <a:r>
              <a:rPr lang="fr-FR" dirty="0"/>
              <a:t> </a:t>
            </a:r>
            <a:r>
              <a:rPr lang="fr-FR" dirty="0" err="1"/>
              <a:t>blood</a:t>
            </a:r>
            <a:r>
              <a:rPr lang="fr-FR" dirty="0"/>
              <a:t> diagnostic</a:t>
            </a:r>
          </a:p>
          <a:p>
            <a:pPr marL="0" indent="0" algn="ctr" eaLnBrk="1" hangingPunct="1">
              <a:buFont typeface="Arial" charset="0"/>
              <a:buNone/>
              <a:defRPr/>
            </a:pPr>
            <a:r>
              <a:rPr lang="fr-FR" dirty="0" err="1"/>
              <a:t>Drugs</a:t>
            </a:r>
            <a:r>
              <a:rPr lang="fr-FR" dirty="0"/>
              <a:t> </a:t>
            </a:r>
            <a:r>
              <a:rPr lang="fr-FR" dirty="0" err="1"/>
              <a:t>targeting</a:t>
            </a:r>
            <a:r>
              <a:rPr lang="fr-FR" dirty="0"/>
              <a:t> network </a:t>
            </a:r>
            <a:r>
              <a:rPr lang="fr-FR" dirty="0" err="1"/>
              <a:t>nodes</a:t>
            </a:r>
            <a:endParaRPr lang="fr-FR" dirty="0"/>
          </a:p>
          <a:p>
            <a:pPr algn="ctr" eaLnBrk="1" hangingPunct="1">
              <a:buFont typeface="Arial" charset="0"/>
              <a:buChar char="•"/>
              <a:defRPr/>
            </a:pPr>
            <a:endParaRPr lang="fr-FR" dirty="0"/>
          </a:p>
          <a:p>
            <a:pPr marL="0" indent="0" algn="ctr" eaLnBrk="1" hangingPunct="1">
              <a:buFont typeface="Arial" charset="0"/>
              <a:buNone/>
              <a:defRPr/>
            </a:pPr>
            <a:r>
              <a:rPr lang="fr-FR" dirty="0" err="1"/>
              <a:t>Escalating</a:t>
            </a:r>
            <a:r>
              <a:rPr lang="fr-FR" dirty="0"/>
              <a:t> </a:t>
            </a:r>
            <a:r>
              <a:rPr lang="fr-FR" dirty="0" err="1"/>
              <a:t>cost</a:t>
            </a:r>
            <a:r>
              <a:rPr lang="fr-FR" dirty="0"/>
              <a:t> and attrition rate in </a:t>
            </a:r>
            <a:r>
              <a:rPr lang="fr-FR" dirty="0" err="1"/>
              <a:t>drug</a:t>
            </a:r>
            <a:r>
              <a:rPr lang="fr-FR" dirty="0"/>
              <a:t> </a:t>
            </a:r>
            <a:r>
              <a:rPr lang="fr-FR" dirty="0" err="1"/>
              <a:t>development</a:t>
            </a:r>
            <a:endParaRPr lang="fr-FR" dirty="0"/>
          </a:p>
          <a:p>
            <a:pPr marL="0" indent="0" algn="ctr" eaLnBrk="1" hangingPunct="1">
              <a:buFont typeface="Arial" charset="0"/>
              <a:buNone/>
              <a:defRPr/>
            </a:pPr>
            <a:r>
              <a:rPr lang="fr-FR" dirty="0"/>
              <a:t> Classification/stratification of </a:t>
            </a:r>
            <a:r>
              <a:rPr lang="fr-FR" dirty="0" err="1"/>
              <a:t>diseases</a:t>
            </a:r>
            <a:r>
              <a:rPr lang="fr-FR" dirty="0"/>
              <a:t> and patients</a:t>
            </a:r>
          </a:p>
          <a:p>
            <a:pPr marL="0" indent="0" algn="ctr" eaLnBrk="1" hangingPunct="1">
              <a:buFont typeface="Arial" charset="0"/>
              <a:buNone/>
              <a:defRPr/>
            </a:pPr>
            <a:endParaRPr lang="fr-FR" sz="1800" dirty="0"/>
          </a:p>
          <a:p>
            <a:pPr eaLnBrk="1" hangingPunct="1">
              <a:buFont typeface="Arial" charset="0"/>
              <a:buChar char="•"/>
              <a:defRPr/>
            </a:pPr>
            <a:endParaRPr lang="fr-FR" dirty="0">
              <a:solidFill>
                <a:srgbClr val="0000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813"/>
            <a:ext cx="8229600" cy="982662"/>
          </a:xfrm>
        </p:spPr>
        <p:txBody>
          <a:bodyPr/>
          <a:lstStyle/>
          <a:p>
            <a:pPr>
              <a:defRPr/>
            </a:pPr>
            <a:r>
              <a:rPr lang="fr-FR" sz="2400" cap="none" dirty="0" err="1">
                <a:latin typeface="Arial" charset="0"/>
                <a:ea typeface="MS PGothic" charset="0"/>
              </a:rPr>
              <a:t>Integrative</a:t>
            </a:r>
            <a:r>
              <a:rPr lang="fr-FR" sz="2400" cap="none" dirty="0">
                <a:latin typeface="Arial" charset="0"/>
                <a:ea typeface="MS PGothic" charset="0"/>
              </a:rPr>
              <a:t> </a:t>
            </a:r>
            <a:r>
              <a:rPr lang="fr-FR" sz="2400" cap="none" dirty="0" err="1">
                <a:latin typeface="Arial" charset="0"/>
                <a:ea typeface="MS PGothic" charset="0"/>
              </a:rPr>
              <a:t>Systems</a:t>
            </a:r>
            <a:r>
              <a:rPr lang="fr-FR" sz="2400" cap="none" dirty="0">
                <a:latin typeface="Arial" charset="0"/>
                <a:ea typeface="MS PGothic" charset="0"/>
              </a:rPr>
              <a:t> </a:t>
            </a:r>
            <a:r>
              <a:rPr lang="fr-FR" sz="2400" cap="none" dirty="0" err="1">
                <a:latin typeface="Arial" charset="0"/>
                <a:ea typeface="MS PGothic" charset="0"/>
              </a:rPr>
              <a:t>Biology</a:t>
            </a:r>
            <a:r>
              <a:rPr lang="fr-FR" sz="2400" cap="none" dirty="0">
                <a:latin typeface="Arial" charset="0"/>
                <a:ea typeface="MS PGothic" charset="0"/>
              </a:rPr>
              <a:t> &amp; </a:t>
            </a:r>
            <a:r>
              <a:rPr lang="fr-FR" sz="2400" cap="none" dirty="0" err="1">
                <a:latin typeface="Arial" charset="0"/>
                <a:ea typeface="MS PGothic" charset="0"/>
              </a:rPr>
              <a:t>Medicine</a:t>
            </a:r>
            <a:endParaRPr lang="fr-FR" sz="2400" dirty="0"/>
          </a:p>
        </p:txBody>
      </p:sp>
      <p:sp>
        <p:nvSpPr>
          <p:cNvPr id="3" name="Espace réservé du contenu 2"/>
          <p:cNvSpPr>
            <a:spLocks noGrp="1"/>
          </p:cNvSpPr>
          <p:nvPr>
            <p:ph idx="1"/>
          </p:nvPr>
        </p:nvSpPr>
        <p:spPr>
          <a:xfrm>
            <a:off x="457200" y="1484313"/>
            <a:ext cx="8229600" cy="4897437"/>
          </a:xfrm>
        </p:spPr>
        <p:txBody>
          <a:bodyPr/>
          <a:lstStyle/>
          <a:p>
            <a:pPr marL="0" indent="0" algn="ctr">
              <a:buFont typeface="Arial" charset="0"/>
              <a:buNone/>
              <a:defRPr/>
            </a:pPr>
            <a:r>
              <a:rPr lang="fr-FR" dirty="0" err="1" smtClean="0">
                <a:solidFill>
                  <a:srgbClr val="0000FF"/>
                </a:solidFill>
              </a:rPr>
              <a:t>Systems</a:t>
            </a:r>
            <a:r>
              <a:rPr lang="fr-FR" dirty="0" smtClean="0">
                <a:solidFill>
                  <a:srgbClr val="0000FF"/>
                </a:solidFill>
              </a:rPr>
              <a:t> </a:t>
            </a:r>
            <a:r>
              <a:rPr lang="fr-FR" dirty="0" err="1">
                <a:solidFill>
                  <a:srgbClr val="0000FF"/>
                </a:solidFill>
              </a:rPr>
              <a:t>biology</a:t>
            </a:r>
            <a:r>
              <a:rPr lang="fr-FR" dirty="0">
                <a:solidFill>
                  <a:srgbClr val="0000FF"/>
                </a:solidFill>
              </a:rPr>
              <a:t> and new technologies </a:t>
            </a:r>
            <a:r>
              <a:rPr lang="fr-FR" dirty="0" err="1">
                <a:solidFill>
                  <a:srgbClr val="0000FF"/>
                </a:solidFill>
              </a:rPr>
              <a:t>enable</a:t>
            </a:r>
            <a:r>
              <a:rPr lang="fr-FR" dirty="0">
                <a:solidFill>
                  <a:srgbClr val="0000FF"/>
                </a:solidFill>
              </a:rPr>
              <a:t> </a:t>
            </a:r>
            <a:r>
              <a:rPr lang="fr-FR" dirty="0" err="1">
                <a:solidFill>
                  <a:srgbClr val="0000FF"/>
                </a:solidFill>
              </a:rPr>
              <a:t>predictive</a:t>
            </a:r>
            <a:r>
              <a:rPr lang="fr-FR" dirty="0">
                <a:solidFill>
                  <a:srgbClr val="0000FF"/>
                </a:solidFill>
              </a:rPr>
              <a:t> and </a:t>
            </a:r>
            <a:r>
              <a:rPr lang="fr-FR" dirty="0" err="1">
                <a:solidFill>
                  <a:srgbClr val="0000FF"/>
                </a:solidFill>
              </a:rPr>
              <a:t>preventative</a:t>
            </a:r>
            <a:r>
              <a:rPr lang="fr-FR" dirty="0">
                <a:solidFill>
                  <a:srgbClr val="0000FF"/>
                </a:solidFill>
              </a:rPr>
              <a:t> </a:t>
            </a:r>
            <a:r>
              <a:rPr lang="fr-FR" dirty="0" err="1" smtClean="0">
                <a:solidFill>
                  <a:srgbClr val="0000FF"/>
                </a:solidFill>
              </a:rPr>
              <a:t>medicine</a:t>
            </a:r>
            <a:r>
              <a:rPr lang="fr-FR" dirty="0" smtClean="0">
                <a:solidFill>
                  <a:srgbClr val="0000FF"/>
                </a:solidFill>
              </a:rPr>
              <a:t> </a:t>
            </a:r>
            <a:endParaRPr lang="en-GB" dirty="0">
              <a:solidFill>
                <a:srgbClr val="0000FF"/>
              </a:solidFill>
            </a:endParaRPr>
          </a:p>
          <a:p>
            <a:pPr marL="0" indent="0" algn="ctr">
              <a:buFont typeface="Arial" charset="0"/>
              <a:buNone/>
              <a:defRPr/>
            </a:pPr>
            <a:r>
              <a:rPr lang="fr-FR" dirty="0" smtClean="0"/>
              <a:t>Hood</a:t>
            </a:r>
            <a:r>
              <a:rPr lang="fr-FR" dirty="0"/>
              <a:t>, L., Heath, J.R., Phelps, M.E., Lin, B.  </a:t>
            </a:r>
            <a:endParaRPr lang="en-GB" dirty="0"/>
          </a:p>
          <a:p>
            <a:pPr marL="0" indent="0" algn="ctr">
              <a:buFont typeface="Arial" charset="0"/>
              <a:buNone/>
              <a:defRPr/>
            </a:pPr>
            <a:r>
              <a:rPr lang="fr-FR" dirty="0" smtClean="0"/>
              <a:t>(</a:t>
            </a:r>
            <a:r>
              <a:rPr lang="fr-FR" dirty="0"/>
              <a:t>2004) Science 306:640-</a:t>
            </a:r>
            <a:r>
              <a:rPr lang="fr-FR" dirty="0" smtClean="0"/>
              <a:t>643</a:t>
            </a:r>
            <a:endParaRPr lang="en-GB" dirty="0"/>
          </a:p>
          <a:p>
            <a:pPr marL="0" indent="0" algn="ctr">
              <a:buFont typeface="Arial" charset="0"/>
              <a:buNone/>
              <a:defRPr/>
            </a:pPr>
            <a:endParaRPr lang="en-GB" dirty="0" smtClean="0">
              <a:solidFill>
                <a:srgbClr val="0000FF"/>
              </a:solidFill>
            </a:endParaRPr>
          </a:p>
          <a:p>
            <a:pPr marL="0" indent="0" algn="ctr">
              <a:buFont typeface="Arial" charset="0"/>
              <a:buNone/>
              <a:defRPr/>
            </a:pPr>
            <a:r>
              <a:rPr lang="en-GB" dirty="0" smtClean="0">
                <a:solidFill>
                  <a:srgbClr val="0000FF"/>
                </a:solidFill>
              </a:rPr>
              <a:t>P4 </a:t>
            </a:r>
            <a:r>
              <a:rPr lang="en-GB" dirty="0">
                <a:solidFill>
                  <a:srgbClr val="0000FF"/>
                </a:solidFill>
              </a:rPr>
              <a:t>medicine: the future around the </a:t>
            </a:r>
            <a:r>
              <a:rPr lang="en-GB" dirty="0" smtClean="0">
                <a:solidFill>
                  <a:srgbClr val="0000FF"/>
                </a:solidFill>
              </a:rPr>
              <a:t>corner</a:t>
            </a:r>
            <a:endParaRPr lang="en-GB" dirty="0">
              <a:solidFill>
                <a:srgbClr val="0000FF"/>
              </a:solidFill>
            </a:endParaRPr>
          </a:p>
          <a:p>
            <a:pPr marL="0" indent="0" algn="ctr">
              <a:buFont typeface="Arial" charset="0"/>
              <a:buNone/>
              <a:defRPr/>
            </a:pPr>
            <a:r>
              <a:rPr lang="en-GB" dirty="0" err="1"/>
              <a:t>Sobradillo</a:t>
            </a:r>
            <a:r>
              <a:rPr lang="en-GB" dirty="0"/>
              <a:t>, P., </a:t>
            </a:r>
            <a:r>
              <a:rPr lang="en-GB" dirty="0" err="1"/>
              <a:t>Pozo</a:t>
            </a:r>
            <a:r>
              <a:rPr lang="en-GB" dirty="0"/>
              <a:t>, F., </a:t>
            </a:r>
            <a:r>
              <a:rPr lang="en-GB" dirty="0" err="1"/>
              <a:t>Agusti</a:t>
            </a:r>
            <a:r>
              <a:rPr lang="en-GB" dirty="0"/>
              <a:t>, A.</a:t>
            </a:r>
          </a:p>
          <a:p>
            <a:pPr marL="0" indent="0" algn="ctr">
              <a:buFont typeface="Arial" charset="0"/>
              <a:buNone/>
              <a:defRPr/>
            </a:pPr>
            <a:r>
              <a:rPr lang="en-GB" dirty="0"/>
              <a:t>(2011) Arch </a:t>
            </a:r>
            <a:r>
              <a:rPr lang="en-GB" dirty="0" err="1"/>
              <a:t>Bronconeumol</a:t>
            </a:r>
            <a:r>
              <a:rPr lang="en-GB" dirty="0"/>
              <a:t> 47:35-</a:t>
            </a:r>
            <a:r>
              <a:rPr lang="en-GB" dirty="0" smtClean="0"/>
              <a:t>40</a:t>
            </a:r>
          </a:p>
          <a:p>
            <a:pPr marL="0" indent="0">
              <a:buFont typeface="Arial" charset="0"/>
              <a:buNone/>
              <a:defRPr/>
            </a:pPr>
            <a:endParaRPr lang="en-GB" dirty="0"/>
          </a:p>
          <a:p>
            <a:pPr marL="0" indent="0" algn="ctr" eaLnBrk="1" hangingPunct="1">
              <a:buFont typeface="Arial" charset="0"/>
              <a:buNone/>
              <a:defRPr/>
            </a:pPr>
            <a:r>
              <a:rPr lang="fr-FR" dirty="0" err="1">
                <a:solidFill>
                  <a:srgbClr val="0000FF"/>
                </a:solidFill>
              </a:rPr>
              <a:t>Revolutionizing</a:t>
            </a:r>
            <a:r>
              <a:rPr lang="fr-FR" dirty="0">
                <a:solidFill>
                  <a:srgbClr val="0000FF"/>
                </a:solidFill>
              </a:rPr>
              <a:t> </a:t>
            </a:r>
            <a:r>
              <a:rPr lang="fr-FR" dirty="0" err="1">
                <a:solidFill>
                  <a:srgbClr val="0000FF"/>
                </a:solidFill>
              </a:rPr>
              <a:t>medicine</a:t>
            </a:r>
            <a:r>
              <a:rPr lang="fr-FR" dirty="0">
                <a:solidFill>
                  <a:srgbClr val="0000FF"/>
                </a:solidFill>
              </a:rPr>
              <a:t> in the 21st </a:t>
            </a:r>
            <a:r>
              <a:rPr lang="fr-FR" dirty="0" err="1">
                <a:solidFill>
                  <a:srgbClr val="0000FF"/>
                </a:solidFill>
              </a:rPr>
              <a:t>century</a:t>
            </a:r>
            <a:r>
              <a:rPr lang="fr-FR" dirty="0">
                <a:solidFill>
                  <a:srgbClr val="0000FF"/>
                </a:solidFill>
              </a:rPr>
              <a:t> </a:t>
            </a:r>
          </a:p>
          <a:p>
            <a:pPr marL="0" indent="0" algn="ctr" eaLnBrk="1" hangingPunct="1">
              <a:buFont typeface="Arial" charset="0"/>
              <a:buNone/>
              <a:defRPr/>
            </a:pPr>
            <a:r>
              <a:rPr lang="fr-FR" dirty="0" err="1">
                <a:solidFill>
                  <a:srgbClr val="0000FF"/>
                </a:solidFill>
              </a:rPr>
              <a:t>through</a:t>
            </a:r>
            <a:r>
              <a:rPr lang="fr-FR" dirty="0">
                <a:solidFill>
                  <a:srgbClr val="0000FF"/>
                </a:solidFill>
              </a:rPr>
              <a:t> </a:t>
            </a:r>
            <a:r>
              <a:rPr lang="fr-FR" dirty="0" err="1">
                <a:solidFill>
                  <a:srgbClr val="0000FF"/>
                </a:solidFill>
              </a:rPr>
              <a:t>systems</a:t>
            </a:r>
            <a:r>
              <a:rPr lang="fr-FR" dirty="0">
                <a:solidFill>
                  <a:srgbClr val="0000FF"/>
                </a:solidFill>
              </a:rPr>
              <a:t> </a:t>
            </a:r>
            <a:r>
              <a:rPr lang="fr-FR" dirty="0" err="1">
                <a:solidFill>
                  <a:srgbClr val="0000FF"/>
                </a:solidFill>
              </a:rPr>
              <a:t>approaches</a:t>
            </a:r>
            <a:r>
              <a:rPr lang="fr-FR" dirty="0"/>
              <a:t> </a:t>
            </a:r>
          </a:p>
          <a:p>
            <a:pPr marL="0" indent="0" algn="ctr" eaLnBrk="1" hangingPunct="1">
              <a:buFont typeface="Arial" charset="0"/>
              <a:buNone/>
              <a:defRPr/>
            </a:pPr>
            <a:r>
              <a:rPr lang="fr-FR" dirty="0"/>
              <a:t>Hood, L., </a:t>
            </a:r>
            <a:r>
              <a:rPr lang="fr-FR" dirty="0" err="1"/>
              <a:t>Balling</a:t>
            </a:r>
            <a:r>
              <a:rPr lang="fr-FR" dirty="0"/>
              <a:t>, R., Auffray, C. </a:t>
            </a:r>
            <a:endParaRPr lang="fr-FR" dirty="0" smtClean="0"/>
          </a:p>
          <a:p>
            <a:pPr marL="0" indent="0" algn="ctr" eaLnBrk="1" hangingPunct="1">
              <a:buFont typeface="Arial" charset="0"/>
              <a:buNone/>
              <a:defRPr/>
            </a:pPr>
            <a:r>
              <a:rPr lang="fr-FR" dirty="0" smtClean="0"/>
              <a:t>(</a:t>
            </a:r>
            <a:r>
              <a:rPr lang="fr-FR" dirty="0"/>
              <a:t>2012) </a:t>
            </a:r>
            <a:r>
              <a:rPr lang="fr-FR" dirty="0" err="1"/>
              <a:t>Biotechnol</a:t>
            </a:r>
            <a:r>
              <a:rPr lang="fr-FR" dirty="0"/>
              <a:t> J, in </a:t>
            </a:r>
            <a:r>
              <a:rPr lang="fr-FR" dirty="0" err="1"/>
              <a:t>press</a:t>
            </a:r>
            <a:r>
              <a:rPr lang="fr-FR" dirty="0"/>
              <a:t>.</a:t>
            </a:r>
          </a:p>
          <a:p>
            <a:pPr marL="0" indent="0">
              <a:buFont typeface="Arial" charset="0"/>
              <a:buNone/>
              <a:defRPr/>
            </a:pPr>
            <a:endParaRPr lang="en-GB" dirty="0"/>
          </a:p>
          <a:p>
            <a:pPr>
              <a:buFont typeface="Arial" charset="0"/>
              <a:buChar char="•"/>
              <a:defRPr/>
            </a:pPr>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re 5"/>
          <p:cNvSpPr>
            <a:spLocks noGrp="1"/>
          </p:cNvSpPr>
          <p:nvPr>
            <p:ph type="title"/>
          </p:nvPr>
        </p:nvSpPr>
        <p:spPr bwMode="auto">
          <a:xfrm>
            <a:off x="457200" y="404813"/>
            <a:ext cx="8229600" cy="982662"/>
          </a:xfrm>
        </p:spPr>
        <p:txBody>
          <a:bodyPr/>
          <a:lstStyle/>
          <a:p>
            <a:r>
              <a:rPr lang="en-US" sz="2400" cap="none" smtClean="0">
                <a:latin typeface="Arial" pitchFamily="34" charset="0"/>
              </a:rPr>
              <a:t>Conclusions</a:t>
            </a:r>
          </a:p>
        </p:txBody>
      </p:sp>
      <p:sp>
        <p:nvSpPr>
          <p:cNvPr id="56322" name="Espace réservé du contenu 4"/>
          <p:cNvSpPr>
            <a:spLocks noGrp="1"/>
          </p:cNvSpPr>
          <p:nvPr>
            <p:ph idx="1"/>
          </p:nvPr>
        </p:nvSpPr>
        <p:spPr>
          <a:xfrm>
            <a:off x="457200" y="1412875"/>
            <a:ext cx="8229600" cy="4411663"/>
          </a:xfrm>
        </p:spPr>
        <p:txBody>
          <a:bodyPr/>
          <a:lstStyle/>
          <a:p>
            <a:endParaRPr lang="fr-CH" smtClean="0">
              <a:latin typeface="Arial" pitchFamily="34" charset="0"/>
            </a:endParaRPr>
          </a:p>
          <a:p>
            <a:r>
              <a:rPr lang="fr-CH" smtClean="0">
                <a:latin typeface="Arial" pitchFamily="34" charset="0"/>
              </a:rPr>
              <a:t>Systems biology approaches are transforming our understanding of physiology and pathology</a:t>
            </a:r>
          </a:p>
          <a:p>
            <a:endParaRPr lang="fr-CH" smtClean="0">
              <a:latin typeface="Arial" pitchFamily="34" charset="0"/>
            </a:endParaRPr>
          </a:p>
          <a:p>
            <a:r>
              <a:rPr lang="fr-CH" smtClean="0">
                <a:latin typeface="Arial" pitchFamily="34" charset="0"/>
              </a:rPr>
              <a:t>They are currently being implemented to overcome biomedical and pharmaceutical challenges in respiratory diseases</a:t>
            </a:r>
          </a:p>
          <a:p>
            <a:endParaRPr lang="fr-CH" smtClean="0">
              <a:latin typeface="Arial" pitchFamily="34" charset="0"/>
            </a:endParaRPr>
          </a:p>
          <a:p>
            <a:r>
              <a:rPr lang="fr-CH" smtClean="0">
                <a:latin typeface="Arial" pitchFamily="34" charset="0"/>
              </a:rPr>
              <a:t>Initial phenotype handprints enable better respiratory disease identification and patient classification</a:t>
            </a:r>
          </a:p>
          <a:p>
            <a:endParaRPr lang="fr-CH" smtClean="0">
              <a:latin typeface="Arial" pitchFamily="34" charset="0"/>
            </a:endParaRPr>
          </a:p>
          <a:p>
            <a:r>
              <a:rPr lang="fr-CH" smtClean="0">
                <a:latin typeface="Arial" pitchFamily="34" charset="0"/>
              </a:rPr>
              <a:t>Sytems approaches catalyze a move underway from reactive to proactive P4 medicine</a:t>
            </a:r>
          </a:p>
          <a:p>
            <a:endParaRPr lang="fr-CH" smtClean="0">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5"/>
          <p:cNvSpPr>
            <a:spLocks noGrp="1"/>
          </p:cNvSpPr>
          <p:nvPr>
            <p:ph type="title"/>
          </p:nvPr>
        </p:nvSpPr>
        <p:spPr bwMode="auto">
          <a:xfrm>
            <a:off x="457200" y="768350"/>
            <a:ext cx="8229600" cy="982663"/>
          </a:xfrm>
        </p:spPr>
        <p:txBody>
          <a:bodyPr/>
          <a:lstStyle/>
          <a:p>
            <a:r>
              <a:rPr lang="en-US" sz="2400" cap="none" smtClean="0">
                <a:latin typeface="Arial" pitchFamily="34" charset="0"/>
              </a:rPr>
              <a:t>Faculty disclosure</a:t>
            </a:r>
          </a:p>
        </p:txBody>
      </p:sp>
      <p:sp>
        <p:nvSpPr>
          <p:cNvPr id="21506" name="Espace réservé du contenu 4"/>
          <p:cNvSpPr>
            <a:spLocks noGrp="1"/>
          </p:cNvSpPr>
          <p:nvPr>
            <p:ph idx="1"/>
          </p:nvPr>
        </p:nvSpPr>
        <p:spPr/>
        <p:txBody>
          <a:bodyPr/>
          <a:lstStyle/>
          <a:p>
            <a:pPr marL="0" indent="0">
              <a:buFont typeface="Arial" pitchFamily="34" charset="0"/>
              <a:buNone/>
            </a:pPr>
            <a:endParaRPr lang="fr-CH" smtClean="0">
              <a:latin typeface="Arial" pitchFamily="34" charset="0"/>
            </a:endParaRPr>
          </a:p>
          <a:p>
            <a:pPr marL="0" indent="0"/>
            <a:r>
              <a:rPr lang="fr-CH" smtClean="0">
                <a:latin typeface="Arial" pitchFamily="34" charset="0"/>
              </a:rPr>
              <a:t>Charles Auffray, Research Director, CNRS</a:t>
            </a:r>
          </a:p>
          <a:p>
            <a:pPr marL="0" indent="0"/>
            <a:endParaRPr lang="fr-CH" smtClean="0">
              <a:latin typeface="Arial" pitchFamily="34" charset="0"/>
            </a:endParaRPr>
          </a:p>
          <a:p>
            <a:pPr marL="0" indent="0"/>
            <a:r>
              <a:rPr lang="fr-CH" smtClean="0">
                <a:latin typeface="Arial" pitchFamily="34" charset="0"/>
              </a:rPr>
              <a:t>Founding Director European Institute for Systems Biology &amp; Medicine – Lyon – France</a:t>
            </a:r>
          </a:p>
          <a:p>
            <a:pPr marL="0" indent="0"/>
            <a:endParaRPr lang="fr-CH" smtClean="0">
              <a:latin typeface="Arial" pitchFamily="34" charset="0"/>
            </a:endParaRPr>
          </a:p>
          <a:p>
            <a:pPr marL="0" indent="0"/>
            <a:r>
              <a:rPr lang="fr-CH" smtClean="0">
                <a:latin typeface="Arial" pitchFamily="34" charset="0"/>
              </a:rPr>
              <a:t>Member of Scientific Advisory Board – Institut Mérieux</a:t>
            </a:r>
          </a:p>
          <a:p>
            <a:pPr marL="0" indent="0"/>
            <a:endParaRPr lang="fr-CH" smtClean="0">
              <a:latin typeface="Arial" pitchFamily="34" charset="0"/>
            </a:endParaRPr>
          </a:p>
          <a:p>
            <a:pPr marL="0" indent="0"/>
            <a:r>
              <a:rPr lang="fr-CH" smtClean="0">
                <a:latin typeface="Arial" pitchFamily="34" charset="0"/>
              </a:rPr>
              <a:t>U-BIOPRED WP leader Bioinformatics and Systems Biology</a:t>
            </a:r>
          </a:p>
          <a:p>
            <a:pPr marL="0" indent="0">
              <a:buFont typeface="Arial" pitchFamily="34" charset="0"/>
              <a:buNone/>
            </a:pPr>
            <a:endParaRPr lang="fr-CH" smtClean="0">
              <a:latin typeface="Arial" pitchFamily="34" charset="0"/>
            </a:endParaRPr>
          </a:p>
          <a:p>
            <a:pPr marL="0" indent="0"/>
            <a:r>
              <a:rPr lang="fr-CH" smtClean="0">
                <a:latin typeface="Arial" pitchFamily="34" charset="0"/>
              </a:rPr>
              <a:t>Member of AirPROM Scientific Advisory Board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
            <a:ext cx="8229600" cy="982663"/>
          </a:xfrm>
        </p:spPr>
        <p:txBody>
          <a:bodyPr/>
          <a:lstStyle/>
          <a:p>
            <a:pPr>
              <a:defRPr/>
            </a:pPr>
            <a:r>
              <a:rPr lang="fr-FR" sz="2400" cap="none" dirty="0" err="1" smtClean="0"/>
              <a:t>Acknowledgments</a:t>
            </a:r>
            <a:endParaRPr lang="fr-FR" sz="2400" dirty="0"/>
          </a:p>
        </p:txBody>
      </p:sp>
      <p:sp>
        <p:nvSpPr>
          <p:cNvPr id="57346" name="Espace réservé du contenu 2"/>
          <p:cNvSpPr>
            <a:spLocks noGrp="1"/>
          </p:cNvSpPr>
          <p:nvPr>
            <p:ph idx="1"/>
          </p:nvPr>
        </p:nvSpPr>
        <p:spPr>
          <a:xfrm>
            <a:off x="457200" y="908050"/>
            <a:ext cx="8229600" cy="5545138"/>
          </a:xfrm>
        </p:spPr>
        <p:txBody>
          <a:bodyPr/>
          <a:lstStyle/>
          <a:p>
            <a:r>
              <a:rPr lang="fr-FR" smtClean="0">
                <a:latin typeface="Arial" pitchFamily="34" charset="0"/>
              </a:rPr>
              <a:t>Peter Sterk, University of Amsterdam, U-BIOPRED coordinator</a:t>
            </a:r>
          </a:p>
          <a:p>
            <a:endParaRPr lang="fr-FR" smtClean="0">
              <a:latin typeface="Arial" pitchFamily="34" charset="0"/>
            </a:endParaRPr>
          </a:p>
          <a:p>
            <a:r>
              <a:rPr lang="fr-FR" smtClean="0">
                <a:latin typeface="Arial" pitchFamily="34" charset="0"/>
              </a:rPr>
              <a:t>Scott Wagers, BioSci Consulting, U-BIOPRED manager</a:t>
            </a:r>
          </a:p>
          <a:p>
            <a:endParaRPr lang="fr-FR" smtClean="0">
              <a:latin typeface="Arial" pitchFamily="34" charset="0"/>
            </a:endParaRPr>
          </a:p>
          <a:p>
            <a:r>
              <a:rPr lang="fr-FR" smtClean="0">
                <a:latin typeface="Arial" pitchFamily="34" charset="0"/>
              </a:rPr>
              <a:t>Chris Brightling, University of Leicester, AirPROM coordinator</a:t>
            </a:r>
          </a:p>
          <a:p>
            <a:endParaRPr lang="fr-FR" smtClean="0">
              <a:latin typeface="Arial" pitchFamily="34" charset="0"/>
            </a:endParaRPr>
          </a:p>
          <a:p>
            <a:r>
              <a:rPr lang="fr-FR" smtClean="0">
                <a:latin typeface="Arial" pitchFamily="34" charset="0"/>
              </a:rPr>
              <a:t>Christophe Pison, University Hospital of Grenoble &amp; EISBM</a:t>
            </a:r>
          </a:p>
          <a:p>
            <a:endParaRPr lang="fr-FR" smtClean="0">
              <a:latin typeface="Arial" pitchFamily="34" charset="0"/>
            </a:endParaRPr>
          </a:p>
          <a:p>
            <a:r>
              <a:rPr lang="fr-FR" smtClean="0">
                <a:latin typeface="Arial" pitchFamily="34" charset="0"/>
              </a:rPr>
              <a:t>Leroy Hood, Institute for Systems Biology, Seattle</a:t>
            </a:r>
          </a:p>
          <a:p>
            <a:endParaRPr lang="fr-FR" smtClean="0">
              <a:latin typeface="Arial" pitchFamily="34" charset="0"/>
            </a:endParaRPr>
          </a:p>
          <a:p>
            <a:r>
              <a:rPr lang="fr-FR" smtClean="0">
                <a:latin typeface="Arial" pitchFamily="34" charset="0"/>
              </a:rPr>
              <a:t>Zhu Chen, Center for Systems Biomedicine, Shanghai</a:t>
            </a:r>
          </a:p>
          <a:p>
            <a:endParaRPr lang="fr-FR" smtClean="0">
              <a:latin typeface="Arial" pitchFamily="34" charset="0"/>
            </a:endParaRPr>
          </a:p>
          <a:p>
            <a:r>
              <a:rPr lang="fr-FR" smtClean="0">
                <a:latin typeface="Arial" pitchFamily="34" charset="0"/>
              </a:rPr>
              <a:t>Rudi Balling, Center for Systems Biomedicine, Luxembourg</a:t>
            </a:r>
          </a:p>
          <a:p>
            <a:endParaRPr lang="fr-FR" smtClean="0">
              <a:latin typeface="Arial" pitchFamily="34" charset="0"/>
            </a:endParaRPr>
          </a:p>
          <a:p>
            <a:r>
              <a:rPr lang="fr-FR" smtClean="0">
                <a:latin typeface="Arial" pitchFamily="34" charset="0"/>
              </a:rPr>
              <a:t>U-BIOPRED, AirPROM and EISBM colleagues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Image 5" descr="000.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2" name="Titre 1"/>
          <p:cNvSpPr>
            <a:spLocks noGrp="1"/>
          </p:cNvSpPr>
          <p:nvPr>
            <p:ph type="ctrTitle"/>
          </p:nvPr>
        </p:nvSpPr>
        <p:spPr>
          <a:xfrm>
            <a:off x="684213" y="2924175"/>
            <a:ext cx="2808287" cy="649288"/>
          </a:xfrm>
        </p:spPr>
        <p:txBody>
          <a:bodyPr>
            <a:normAutofit fontScale="90000"/>
          </a:bodyPr>
          <a:lstStyle/>
          <a:p>
            <a:pPr eaLnBrk="1" hangingPunct="1">
              <a:defRPr/>
            </a:pPr>
            <a:r>
              <a:rPr lang="fr-FR" sz="2400" dirty="0" err="1" smtClean="0">
                <a:solidFill>
                  <a:srgbClr val="1F8BCE"/>
                </a:solidFill>
                <a:latin typeface="Arial" charset="0"/>
                <a:cs typeface="Arial" charset="0"/>
              </a:rPr>
              <a:t>www.eisbm.org</a:t>
            </a:r>
            <a:endParaRPr lang="fr-FR" sz="2400" dirty="0">
              <a:solidFill>
                <a:srgbClr val="0000FF"/>
              </a:solidFill>
              <a:latin typeface="Arial" charset="0"/>
            </a:endParaRPr>
          </a:p>
        </p:txBody>
      </p:sp>
      <p:sp>
        <p:nvSpPr>
          <p:cNvPr id="58371" name="Espace réservé du numéro de diapositive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D250FC52-17AB-4410-9818-E3E03F79D9CB}" type="slidenum">
              <a:rPr lang="fr-FR" sz="700">
                <a:solidFill>
                  <a:srgbClr val="FFFFFF"/>
                </a:solidFill>
              </a:rPr>
              <a:pPr eaLnBrk="1" hangingPunct="1"/>
              <a:t>41</a:t>
            </a:fld>
            <a:endParaRPr lang="fr-FR" sz="700">
              <a:solidFill>
                <a:srgbClr val="FFFFFF"/>
              </a:solidFill>
            </a:endParaRPr>
          </a:p>
        </p:txBody>
      </p:sp>
      <p:sp>
        <p:nvSpPr>
          <p:cNvPr id="58372" name="ZoneTexte 3"/>
          <p:cNvSpPr txBox="1">
            <a:spLocks noChangeArrowheads="1"/>
          </p:cNvSpPr>
          <p:nvPr/>
        </p:nvSpPr>
        <p:spPr bwMode="auto">
          <a:xfrm>
            <a:off x="6640513" y="3286125"/>
            <a:ext cx="236696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fr-FR" sz="1800">
                <a:solidFill>
                  <a:srgbClr val="000000"/>
                </a:solidFill>
              </a:rPr>
              <a:t>Institut de Recherche </a:t>
            </a:r>
          </a:p>
          <a:p>
            <a:pPr algn="ctr" eaLnBrk="1" hangingPunct="1"/>
            <a:r>
              <a:rPr lang="fr-FR" sz="1800">
                <a:solidFill>
                  <a:srgbClr val="000000"/>
                </a:solidFill>
              </a:rPr>
              <a:t>Technologique</a:t>
            </a:r>
          </a:p>
        </p:txBody>
      </p:sp>
      <p:pic>
        <p:nvPicPr>
          <p:cNvPr id="58373" name="Image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745288" y="4002088"/>
            <a:ext cx="2108200" cy="223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4" name="ZoneTexte 5"/>
          <p:cNvSpPr txBox="1">
            <a:spLocks noChangeArrowheads="1"/>
          </p:cNvSpPr>
          <p:nvPr/>
        </p:nvSpPr>
        <p:spPr bwMode="auto">
          <a:xfrm>
            <a:off x="6235700" y="6207125"/>
            <a:ext cx="30194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fr-FR">
                <a:solidFill>
                  <a:srgbClr val="1F8BCE"/>
                </a:solidFill>
              </a:rPr>
              <a:t>www.lyonbiopole.org</a:t>
            </a:r>
          </a:p>
        </p:txBody>
      </p:sp>
      <p:pic>
        <p:nvPicPr>
          <p:cNvPr id="58375" name="Image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837363" y="1590675"/>
            <a:ext cx="1879600" cy="176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6" name="Image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821113" y="1590675"/>
            <a:ext cx="2205037" cy="215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7" name="Image 4"/>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511550" y="3792538"/>
            <a:ext cx="2913063" cy="1068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8" name="Image 7"/>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513138" y="4724400"/>
            <a:ext cx="2773362" cy="188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9" name="ZoneTexte 1"/>
          <p:cNvSpPr txBox="1">
            <a:spLocks noChangeArrowheads="1"/>
          </p:cNvSpPr>
          <p:nvPr/>
        </p:nvSpPr>
        <p:spPr bwMode="auto">
          <a:xfrm>
            <a:off x="3522663" y="6197600"/>
            <a:ext cx="266065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fr-FR">
                <a:solidFill>
                  <a:srgbClr val="1F8BCE"/>
                </a:solidFill>
              </a:rPr>
              <a:t>www.biovision.org</a:t>
            </a:r>
          </a:p>
          <a:p>
            <a:pPr eaLnBrk="1" hangingPunct="1"/>
            <a:endParaRPr lang="fr-FR" sz="1800">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re 5"/>
          <p:cNvSpPr>
            <a:spLocks noGrp="1"/>
          </p:cNvSpPr>
          <p:nvPr>
            <p:ph type="title"/>
          </p:nvPr>
        </p:nvSpPr>
        <p:spPr bwMode="auto">
          <a:xfrm>
            <a:off x="457200" y="404813"/>
            <a:ext cx="8229600" cy="982662"/>
          </a:xfrm>
        </p:spPr>
        <p:txBody>
          <a:bodyPr/>
          <a:lstStyle/>
          <a:p>
            <a:r>
              <a:rPr lang="fr-FR" sz="2400" cap="none" smtClean="0">
                <a:latin typeface="Arial" pitchFamily="34" charset="0"/>
              </a:rPr>
              <a:t>Questions for Self-Assessment and Evaluation</a:t>
            </a:r>
          </a:p>
        </p:txBody>
      </p:sp>
      <p:sp>
        <p:nvSpPr>
          <p:cNvPr id="24578" name="Espace réservé du contenu 4"/>
          <p:cNvSpPr>
            <a:spLocks noGrp="1"/>
          </p:cNvSpPr>
          <p:nvPr>
            <p:ph idx="1"/>
          </p:nvPr>
        </p:nvSpPr>
        <p:spPr>
          <a:xfrm>
            <a:off x="457200" y="1484313"/>
            <a:ext cx="8229600" cy="4411662"/>
          </a:xfrm>
        </p:spPr>
        <p:txBody>
          <a:bodyPr/>
          <a:lstStyle/>
          <a:p>
            <a:pPr marL="0" indent="0" algn="ctr" eaLnBrk="1" hangingPunct="1">
              <a:buFont typeface="Arial" charset="0"/>
              <a:buNone/>
              <a:defRPr/>
            </a:pPr>
            <a:endParaRPr lang="fr-FR" sz="1800" dirty="0" smtClean="0"/>
          </a:p>
          <a:p>
            <a:pPr marL="0" indent="0" algn="ctr" eaLnBrk="1" hangingPunct="1">
              <a:buFont typeface="Arial" charset="0"/>
              <a:buNone/>
              <a:defRPr/>
            </a:pPr>
            <a:r>
              <a:rPr lang="fr-FR" sz="1800" dirty="0" smtClean="0"/>
              <a:t>1- Do </a:t>
            </a:r>
            <a:r>
              <a:rPr lang="fr-FR" sz="1800" dirty="0" err="1" smtClean="0"/>
              <a:t>Systems</a:t>
            </a:r>
            <a:r>
              <a:rPr lang="fr-FR" sz="1800" dirty="0" smtClean="0"/>
              <a:t> </a:t>
            </a:r>
            <a:r>
              <a:rPr lang="fr-FR" sz="1800" dirty="0" err="1" smtClean="0"/>
              <a:t>Biology</a:t>
            </a:r>
            <a:r>
              <a:rPr lang="fr-FR" sz="1800" dirty="0" smtClean="0"/>
              <a:t> </a:t>
            </a:r>
            <a:r>
              <a:rPr lang="fr-FR" sz="1800" dirty="0" err="1" smtClean="0"/>
              <a:t>approaches</a:t>
            </a:r>
            <a:r>
              <a:rPr lang="fr-FR" sz="1800" dirty="0" smtClean="0"/>
              <a:t> </a:t>
            </a:r>
            <a:r>
              <a:rPr lang="fr-FR" sz="1800" dirty="0" err="1" smtClean="0"/>
              <a:t>require</a:t>
            </a:r>
            <a:endParaRPr lang="fr-FR" sz="1800" dirty="0" smtClean="0"/>
          </a:p>
          <a:p>
            <a:pPr marL="0" indent="0" algn="ctr" eaLnBrk="1" hangingPunct="1">
              <a:buFont typeface="Arial" charset="0"/>
              <a:buNone/>
              <a:defRPr/>
            </a:pPr>
            <a:r>
              <a:rPr lang="fr-FR" sz="1800" dirty="0" smtClean="0"/>
              <a:t>Formulation of a </a:t>
            </a:r>
            <a:r>
              <a:rPr lang="fr-FR" sz="1800" dirty="0" err="1" smtClean="0"/>
              <a:t>scientific</a:t>
            </a:r>
            <a:r>
              <a:rPr lang="fr-FR" sz="1800" dirty="0" smtClean="0"/>
              <a:t> or </a:t>
            </a:r>
            <a:r>
              <a:rPr lang="fr-FR" sz="1800" dirty="0" err="1" smtClean="0"/>
              <a:t>medical</a:t>
            </a:r>
            <a:r>
              <a:rPr lang="fr-FR" sz="1800" dirty="0" smtClean="0"/>
              <a:t> question</a:t>
            </a:r>
          </a:p>
          <a:p>
            <a:pPr marL="0" indent="0" algn="ctr" eaLnBrk="1" hangingPunct="1">
              <a:buFont typeface="Arial" charset="0"/>
              <a:buNone/>
              <a:defRPr/>
            </a:pPr>
            <a:r>
              <a:rPr lang="fr-FR" sz="1800" dirty="0" smtClean="0"/>
              <a:t>High-</a:t>
            </a:r>
            <a:r>
              <a:rPr lang="fr-FR" sz="1800" dirty="0" err="1" smtClean="0"/>
              <a:t>througput</a:t>
            </a:r>
            <a:r>
              <a:rPr lang="fr-FR" sz="1800" dirty="0" smtClean="0"/>
              <a:t> </a:t>
            </a:r>
            <a:r>
              <a:rPr lang="fr-FR" sz="1800" dirty="0" err="1" smtClean="0"/>
              <a:t>functional</a:t>
            </a:r>
            <a:r>
              <a:rPr lang="fr-FR" sz="1800" dirty="0" smtClean="0"/>
              <a:t> </a:t>
            </a:r>
            <a:r>
              <a:rPr lang="fr-FR" sz="1800" dirty="0" err="1" smtClean="0"/>
              <a:t>genomics</a:t>
            </a:r>
            <a:r>
              <a:rPr lang="fr-FR" sz="1800" dirty="0" smtClean="0"/>
              <a:t> data</a:t>
            </a:r>
          </a:p>
          <a:p>
            <a:pPr marL="0" indent="0" algn="ctr" eaLnBrk="1" hangingPunct="1">
              <a:buFont typeface="Arial" charset="0"/>
              <a:buNone/>
              <a:defRPr/>
            </a:pPr>
            <a:r>
              <a:rPr lang="fr-FR" sz="1800" dirty="0" err="1"/>
              <a:t>I</a:t>
            </a:r>
            <a:r>
              <a:rPr lang="fr-FR" sz="1800" dirty="0" err="1" smtClean="0"/>
              <a:t>teration</a:t>
            </a:r>
            <a:r>
              <a:rPr lang="fr-FR" sz="1800" dirty="0" smtClean="0"/>
              <a:t> </a:t>
            </a:r>
            <a:r>
              <a:rPr lang="fr-FR" sz="1800" dirty="0" err="1" smtClean="0"/>
              <a:t>between</a:t>
            </a:r>
            <a:r>
              <a:rPr lang="fr-FR" sz="1800" dirty="0" smtClean="0"/>
              <a:t> </a:t>
            </a:r>
            <a:r>
              <a:rPr lang="fr-FR" sz="1800" dirty="0" err="1" smtClean="0"/>
              <a:t>experiment</a:t>
            </a:r>
            <a:r>
              <a:rPr lang="fr-FR" sz="1800" dirty="0" smtClean="0"/>
              <a:t> and </a:t>
            </a:r>
            <a:r>
              <a:rPr lang="fr-FR" sz="1800" dirty="0" err="1" smtClean="0"/>
              <a:t>modelling</a:t>
            </a:r>
            <a:endParaRPr lang="fr-FR" sz="1800" dirty="0" smtClean="0"/>
          </a:p>
          <a:p>
            <a:pPr marL="0" indent="0" algn="ctr" eaLnBrk="1" hangingPunct="1">
              <a:buFont typeface="Arial" charset="0"/>
              <a:buNone/>
              <a:defRPr/>
            </a:pPr>
            <a:r>
              <a:rPr lang="fr-FR" sz="1800" dirty="0" err="1" smtClean="0"/>
              <a:t>Experimental</a:t>
            </a:r>
            <a:r>
              <a:rPr lang="fr-FR" sz="1800" dirty="0" smtClean="0"/>
              <a:t> or </a:t>
            </a:r>
            <a:r>
              <a:rPr lang="fr-FR" sz="1800" dirty="0" err="1" smtClean="0"/>
              <a:t>computational</a:t>
            </a:r>
            <a:r>
              <a:rPr lang="fr-FR" sz="1800" dirty="0" smtClean="0"/>
              <a:t> perturbations</a:t>
            </a:r>
          </a:p>
          <a:p>
            <a:pPr algn="ctr" eaLnBrk="1" hangingPunct="1">
              <a:buFont typeface="Arial" charset="0"/>
              <a:buChar char="•"/>
              <a:defRPr/>
            </a:pPr>
            <a:endParaRPr lang="fr-FR" sz="1800" dirty="0"/>
          </a:p>
          <a:p>
            <a:pPr marL="0" indent="0" algn="ctr" eaLnBrk="1" hangingPunct="1">
              <a:buFont typeface="Arial" charset="0"/>
              <a:buNone/>
              <a:defRPr/>
            </a:pPr>
            <a:r>
              <a:rPr lang="fr-FR" sz="1800" dirty="0" smtClean="0"/>
              <a:t>2- Is </a:t>
            </a:r>
            <a:r>
              <a:rPr lang="fr-FR" sz="1800" dirty="0" err="1" smtClean="0"/>
              <a:t>Systems</a:t>
            </a:r>
            <a:r>
              <a:rPr lang="fr-FR" sz="1800" dirty="0" smtClean="0"/>
              <a:t> </a:t>
            </a:r>
            <a:r>
              <a:rPr lang="fr-FR" sz="1800" dirty="0" err="1" smtClean="0"/>
              <a:t>Biology</a:t>
            </a:r>
            <a:endParaRPr lang="fr-FR" sz="1800" dirty="0" smtClean="0"/>
          </a:p>
          <a:p>
            <a:pPr marL="0" indent="0" algn="ctr" eaLnBrk="1" hangingPunct="1">
              <a:buFont typeface="Arial" charset="0"/>
              <a:buNone/>
              <a:defRPr/>
            </a:pPr>
            <a:r>
              <a:rPr lang="fr-FR" sz="1800" dirty="0" smtClean="0"/>
              <a:t>A replacement of </a:t>
            </a:r>
            <a:r>
              <a:rPr lang="fr-FR" sz="1800" dirty="0" err="1" smtClean="0"/>
              <a:t>analytical</a:t>
            </a:r>
            <a:r>
              <a:rPr lang="fr-FR" sz="1800" dirty="0" smtClean="0"/>
              <a:t> </a:t>
            </a:r>
            <a:r>
              <a:rPr lang="fr-FR" sz="1800" dirty="0" err="1" smtClean="0"/>
              <a:t>approaches</a:t>
            </a:r>
            <a:endParaRPr lang="fr-FR" sz="1800" dirty="0" smtClean="0"/>
          </a:p>
          <a:p>
            <a:pPr marL="0" indent="0" algn="ctr" eaLnBrk="1" hangingPunct="1">
              <a:buFont typeface="Arial" charset="0"/>
              <a:buNone/>
              <a:defRPr/>
            </a:pPr>
            <a:r>
              <a:rPr lang="fr-FR" sz="1800" dirty="0"/>
              <a:t>Applicable to </a:t>
            </a:r>
            <a:r>
              <a:rPr lang="fr-FR" sz="1800" dirty="0" err="1"/>
              <a:t>any</a:t>
            </a:r>
            <a:r>
              <a:rPr lang="fr-FR" sz="1800" dirty="0"/>
              <a:t> </a:t>
            </a:r>
            <a:r>
              <a:rPr lang="fr-FR" sz="1800" dirty="0" err="1"/>
              <a:t>biological</a:t>
            </a:r>
            <a:r>
              <a:rPr lang="fr-FR" sz="1800" dirty="0"/>
              <a:t> system </a:t>
            </a:r>
          </a:p>
          <a:p>
            <a:pPr marL="0" indent="0" algn="ctr" eaLnBrk="1" hangingPunct="1">
              <a:buFont typeface="Arial" charset="0"/>
              <a:buNone/>
              <a:defRPr/>
            </a:pPr>
            <a:r>
              <a:rPr lang="fr-FR" sz="1800" dirty="0" smtClean="0"/>
              <a:t>A computer science </a:t>
            </a:r>
            <a:r>
              <a:rPr lang="fr-FR" sz="1800" dirty="0" err="1" smtClean="0"/>
              <a:t>sub</a:t>
            </a:r>
            <a:r>
              <a:rPr lang="fr-FR" sz="1800" dirty="0" smtClean="0"/>
              <a:t>-discipline</a:t>
            </a:r>
          </a:p>
          <a:p>
            <a:pPr marL="0" indent="0" algn="ctr" eaLnBrk="1" hangingPunct="1">
              <a:buFont typeface="Arial" charset="0"/>
              <a:buNone/>
              <a:defRPr/>
            </a:pPr>
            <a:r>
              <a:rPr lang="fr-FR" sz="1800" dirty="0" smtClean="0"/>
              <a:t>An </a:t>
            </a:r>
            <a:r>
              <a:rPr lang="fr-FR" sz="1800" dirty="0" err="1" smtClean="0"/>
              <a:t>integrative</a:t>
            </a:r>
            <a:r>
              <a:rPr lang="fr-FR" sz="1800" dirty="0" smtClean="0"/>
              <a:t> </a:t>
            </a:r>
            <a:r>
              <a:rPr lang="fr-FR" sz="1800" dirty="0" err="1" smtClean="0"/>
              <a:t>research</a:t>
            </a:r>
            <a:r>
              <a:rPr lang="fr-FR" sz="1800" dirty="0" smtClean="0"/>
              <a:t> </a:t>
            </a:r>
            <a:r>
              <a:rPr lang="fr-FR" sz="1800" dirty="0" err="1" smtClean="0"/>
              <a:t>strategy</a:t>
            </a:r>
            <a:endParaRPr lang="fr-FR" sz="1800" dirty="0" smtClean="0"/>
          </a:p>
          <a:p>
            <a:pPr algn="ctr" eaLnBrk="1" hangingPunct="1">
              <a:buFont typeface="Arial" charset="0"/>
              <a:buChar char="•"/>
              <a:defRPr/>
            </a:pPr>
            <a:endParaRPr lang="fr-FR" sz="1800" dirty="0" smtClean="0"/>
          </a:p>
          <a:p>
            <a:pPr algn="ctr" eaLnBrk="1" hangingPunct="1">
              <a:buFont typeface="Arial" charset="0"/>
              <a:buChar char="•"/>
              <a:defRPr/>
            </a:pPr>
            <a:endParaRPr lang="fr-FR" sz="18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5"/>
          <p:cNvSpPr>
            <a:spLocks noGrp="1"/>
          </p:cNvSpPr>
          <p:nvPr>
            <p:ph type="title"/>
          </p:nvPr>
        </p:nvSpPr>
        <p:spPr bwMode="auto">
          <a:xfrm>
            <a:off x="457200" y="404813"/>
            <a:ext cx="8229600" cy="982662"/>
          </a:xfrm>
        </p:spPr>
        <p:txBody>
          <a:bodyPr/>
          <a:lstStyle/>
          <a:p>
            <a:r>
              <a:rPr lang="fr-FR" sz="2400" cap="none" smtClean="0">
                <a:latin typeface="Arial" pitchFamily="34" charset="0"/>
              </a:rPr>
              <a:t>Questions for Self-Assessment and Evaluation</a:t>
            </a:r>
          </a:p>
        </p:txBody>
      </p:sp>
      <p:sp>
        <p:nvSpPr>
          <p:cNvPr id="24578" name="Espace réservé du contenu 4"/>
          <p:cNvSpPr>
            <a:spLocks noGrp="1"/>
          </p:cNvSpPr>
          <p:nvPr>
            <p:ph idx="1"/>
          </p:nvPr>
        </p:nvSpPr>
        <p:spPr>
          <a:xfrm>
            <a:off x="457200" y="1484313"/>
            <a:ext cx="8229600" cy="4411662"/>
          </a:xfrm>
        </p:spPr>
        <p:txBody>
          <a:bodyPr/>
          <a:lstStyle/>
          <a:p>
            <a:pPr marL="0" indent="0" algn="ctr" eaLnBrk="1" hangingPunct="1">
              <a:buFont typeface="Arial" charset="0"/>
              <a:buNone/>
              <a:defRPr/>
            </a:pPr>
            <a:endParaRPr lang="fr-FR" sz="1800" dirty="0" smtClean="0"/>
          </a:p>
          <a:p>
            <a:pPr marL="0" indent="0" algn="ctr" eaLnBrk="1" hangingPunct="1">
              <a:buFont typeface="Arial" charset="0"/>
              <a:buNone/>
              <a:defRPr/>
            </a:pPr>
            <a:r>
              <a:rPr lang="fr-FR" sz="1800" dirty="0"/>
              <a:t>3</a:t>
            </a:r>
            <a:r>
              <a:rPr lang="fr-FR" sz="1800" dirty="0" smtClean="0"/>
              <a:t>- Are </a:t>
            </a:r>
            <a:r>
              <a:rPr lang="fr-FR" sz="1800" dirty="0" err="1" smtClean="0"/>
              <a:t>difficulties</a:t>
            </a:r>
            <a:r>
              <a:rPr lang="fr-FR" sz="1800" dirty="0" smtClean="0"/>
              <a:t> in </a:t>
            </a:r>
            <a:r>
              <a:rPr lang="fr-FR" sz="1800" dirty="0" err="1" smtClean="0"/>
              <a:t>treating</a:t>
            </a:r>
            <a:r>
              <a:rPr lang="fr-FR" sz="1800" dirty="0" smtClean="0"/>
              <a:t> </a:t>
            </a:r>
            <a:r>
              <a:rPr lang="fr-FR" sz="1800" dirty="0" err="1" smtClean="0"/>
              <a:t>severe</a:t>
            </a:r>
            <a:r>
              <a:rPr lang="fr-FR" sz="1800" dirty="0" smtClean="0"/>
              <a:t> </a:t>
            </a:r>
            <a:r>
              <a:rPr lang="fr-FR" sz="1800" dirty="0" err="1" smtClean="0"/>
              <a:t>asthma</a:t>
            </a:r>
            <a:r>
              <a:rPr lang="fr-FR" sz="1800" dirty="0" smtClean="0"/>
              <a:t> due to</a:t>
            </a:r>
          </a:p>
          <a:p>
            <a:pPr marL="0" indent="0" algn="ctr" eaLnBrk="1" hangingPunct="1">
              <a:buFont typeface="Arial" charset="0"/>
              <a:buNone/>
              <a:defRPr/>
            </a:pPr>
            <a:r>
              <a:rPr lang="fr-FR" sz="1800" dirty="0" smtClean="0"/>
              <a:t>The existence of multiple </a:t>
            </a:r>
            <a:r>
              <a:rPr lang="fr-FR" sz="1800" dirty="0" err="1" smtClean="0"/>
              <a:t>diseases</a:t>
            </a:r>
            <a:endParaRPr lang="fr-FR" sz="1800" dirty="0" smtClean="0"/>
          </a:p>
          <a:p>
            <a:pPr marL="0" indent="0" algn="ctr" eaLnBrk="1" hangingPunct="1">
              <a:buFont typeface="Arial" charset="0"/>
              <a:buNone/>
              <a:defRPr/>
            </a:pPr>
            <a:r>
              <a:rPr lang="fr-FR" sz="1800" dirty="0" err="1" smtClean="0"/>
              <a:t>Inability</a:t>
            </a:r>
            <a:r>
              <a:rPr lang="fr-FR" sz="1800" dirty="0" smtClean="0"/>
              <a:t> to </a:t>
            </a:r>
            <a:r>
              <a:rPr lang="fr-FR" sz="1800" dirty="0" err="1" smtClean="0"/>
              <a:t>predict</a:t>
            </a:r>
            <a:r>
              <a:rPr lang="fr-FR" sz="1800" dirty="0" smtClean="0"/>
              <a:t> the course of </a:t>
            </a:r>
            <a:r>
              <a:rPr lang="fr-FR" sz="1800" dirty="0" err="1" smtClean="0"/>
              <a:t>disease</a:t>
            </a:r>
            <a:endParaRPr lang="fr-FR" sz="1800" dirty="0" smtClean="0"/>
          </a:p>
          <a:p>
            <a:pPr marL="0" indent="0" algn="ctr" eaLnBrk="1" hangingPunct="1">
              <a:buFont typeface="Arial" charset="0"/>
              <a:buNone/>
              <a:defRPr/>
            </a:pPr>
            <a:r>
              <a:rPr lang="fr-FR" sz="1800" dirty="0" err="1" smtClean="0"/>
              <a:t>Inefficiency</a:t>
            </a:r>
            <a:r>
              <a:rPr lang="fr-FR" sz="1800" dirty="0" smtClean="0"/>
              <a:t> of the </a:t>
            </a:r>
            <a:r>
              <a:rPr lang="fr-FR" sz="1800" dirty="0" err="1" smtClean="0"/>
              <a:t>drug</a:t>
            </a:r>
            <a:r>
              <a:rPr lang="fr-FR" sz="1800" dirty="0" smtClean="0"/>
              <a:t> </a:t>
            </a:r>
            <a:r>
              <a:rPr lang="fr-FR" sz="1800" dirty="0" err="1" smtClean="0"/>
              <a:t>development</a:t>
            </a:r>
            <a:r>
              <a:rPr lang="fr-FR" sz="1800" dirty="0" smtClean="0"/>
              <a:t> pipeline</a:t>
            </a:r>
          </a:p>
          <a:p>
            <a:pPr marL="0" indent="0" algn="ctr" eaLnBrk="1" hangingPunct="1">
              <a:buFont typeface="Arial" charset="0"/>
              <a:buNone/>
              <a:defRPr/>
            </a:pPr>
            <a:r>
              <a:rPr lang="fr-FR" sz="1800" dirty="0" err="1" smtClean="0"/>
              <a:t>Insufficient</a:t>
            </a:r>
            <a:r>
              <a:rPr lang="fr-FR" sz="1800" dirty="0" smtClean="0"/>
              <a:t> </a:t>
            </a:r>
            <a:r>
              <a:rPr lang="fr-FR" sz="1800" dirty="0" err="1" smtClean="0"/>
              <a:t>industrial</a:t>
            </a:r>
            <a:r>
              <a:rPr lang="fr-FR" sz="1800" dirty="0" smtClean="0"/>
              <a:t> </a:t>
            </a:r>
            <a:r>
              <a:rPr lang="fr-FR" sz="1800" dirty="0" err="1" smtClean="0"/>
              <a:t>investment</a:t>
            </a:r>
            <a:endParaRPr lang="fr-FR" sz="1800" dirty="0" smtClean="0"/>
          </a:p>
          <a:p>
            <a:pPr algn="ctr" eaLnBrk="1" hangingPunct="1">
              <a:buFont typeface="Arial" charset="0"/>
              <a:buChar char="•"/>
              <a:defRPr/>
            </a:pPr>
            <a:endParaRPr lang="fr-FR" sz="1800" dirty="0"/>
          </a:p>
          <a:p>
            <a:pPr marL="0" indent="0" algn="ctr" eaLnBrk="1" hangingPunct="1">
              <a:buFont typeface="Arial" charset="0"/>
              <a:buNone/>
              <a:defRPr/>
            </a:pPr>
            <a:r>
              <a:rPr lang="fr-FR" sz="1800" dirty="0"/>
              <a:t>4</a:t>
            </a:r>
            <a:r>
              <a:rPr lang="fr-FR" sz="1800" dirty="0" smtClean="0"/>
              <a:t>- </a:t>
            </a:r>
            <a:r>
              <a:rPr lang="fr-FR" sz="1800" dirty="0"/>
              <a:t>T</a:t>
            </a:r>
            <a:r>
              <a:rPr lang="fr-FR" sz="1800" dirty="0" smtClean="0"/>
              <a:t>o </a:t>
            </a:r>
            <a:r>
              <a:rPr lang="fr-FR" sz="1800" dirty="0" err="1" smtClean="0"/>
              <a:t>improve</a:t>
            </a:r>
            <a:r>
              <a:rPr lang="fr-FR" sz="1800" dirty="0" smtClean="0"/>
              <a:t> </a:t>
            </a:r>
            <a:r>
              <a:rPr lang="fr-FR" sz="1800" dirty="0" err="1" smtClean="0"/>
              <a:t>treatment</a:t>
            </a:r>
            <a:r>
              <a:rPr lang="fr-FR" sz="1800" dirty="0" smtClean="0"/>
              <a:t> of </a:t>
            </a:r>
            <a:r>
              <a:rPr lang="fr-FR" sz="1800" dirty="0" err="1" smtClean="0"/>
              <a:t>severe</a:t>
            </a:r>
            <a:r>
              <a:rPr lang="fr-FR" sz="1800" dirty="0" smtClean="0"/>
              <a:t> </a:t>
            </a:r>
            <a:r>
              <a:rPr lang="fr-FR" sz="1800" dirty="0" err="1" smtClean="0"/>
              <a:t>asthma</a:t>
            </a:r>
            <a:r>
              <a:rPr lang="fr-FR" sz="1800" dirty="0" smtClean="0"/>
              <a:t> </a:t>
            </a:r>
            <a:r>
              <a:rPr lang="fr-FR" sz="1800" dirty="0" err="1" smtClean="0"/>
              <a:t>it</a:t>
            </a:r>
            <a:r>
              <a:rPr lang="fr-FR" sz="1800" dirty="0" smtClean="0"/>
              <a:t> </a:t>
            </a:r>
            <a:r>
              <a:rPr lang="fr-FR" sz="1800" dirty="0" err="1" smtClean="0"/>
              <a:t>is</a:t>
            </a:r>
            <a:r>
              <a:rPr lang="fr-FR" sz="1800" dirty="0" smtClean="0"/>
              <a:t> </a:t>
            </a:r>
            <a:r>
              <a:rPr lang="fr-FR" sz="1800" dirty="0" err="1" smtClean="0"/>
              <a:t>necessary</a:t>
            </a:r>
            <a:endParaRPr lang="fr-FR" sz="1800" dirty="0" smtClean="0"/>
          </a:p>
          <a:p>
            <a:pPr marL="0" indent="0" algn="ctr" eaLnBrk="1" hangingPunct="1">
              <a:buFont typeface="Arial" charset="0"/>
              <a:buNone/>
              <a:defRPr/>
            </a:pPr>
            <a:r>
              <a:rPr lang="fr-FR" sz="1800" dirty="0" smtClean="0"/>
              <a:t>To </a:t>
            </a:r>
            <a:r>
              <a:rPr lang="fr-FR" sz="1800" dirty="0" err="1" smtClean="0"/>
              <a:t>develop</a:t>
            </a:r>
            <a:r>
              <a:rPr lang="fr-FR" sz="1800" dirty="0" smtClean="0"/>
              <a:t> public-</a:t>
            </a:r>
            <a:r>
              <a:rPr lang="fr-FR" sz="1800" dirty="0" err="1" smtClean="0"/>
              <a:t>private</a:t>
            </a:r>
            <a:r>
              <a:rPr lang="fr-FR" sz="1800" dirty="0" smtClean="0"/>
              <a:t> </a:t>
            </a:r>
            <a:r>
              <a:rPr lang="fr-FR" sz="1800" dirty="0" err="1" smtClean="0"/>
              <a:t>partnerships</a:t>
            </a:r>
            <a:endParaRPr lang="fr-FR" sz="1800" dirty="0"/>
          </a:p>
          <a:p>
            <a:pPr marL="0" indent="0" algn="ctr" eaLnBrk="1" hangingPunct="1">
              <a:buFont typeface="Arial" charset="0"/>
              <a:buNone/>
              <a:defRPr/>
            </a:pPr>
            <a:r>
              <a:rPr lang="fr-FR" sz="1800" dirty="0" smtClean="0"/>
              <a:t>To </a:t>
            </a:r>
            <a:r>
              <a:rPr lang="fr-FR" sz="1800" dirty="0" err="1" smtClean="0"/>
              <a:t>develop</a:t>
            </a:r>
            <a:r>
              <a:rPr lang="fr-FR" sz="1800" dirty="0" smtClean="0"/>
              <a:t> </a:t>
            </a:r>
            <a:r>
              <a:rPr lang="fr-FR" sz="1800" dirty="0" err="1" smtClean="0"/>
              <a:t>complex</a:t>
            </a:r>
            <a:r>
              <a:rPr lang="fr-FR" sz="1800" dirty="0" smtClean="0"/>
              <a:t> </a:t>
            </a:r>
            <a:r>
              <a:rPr lang="fr-FR" sz="1800" dirty="0" err="1" smtClean="0"/>
              <a:t>biomarkers</a:t>
            </a:r>
            <a:endParaRPr lang="fr-FR" sz="1800" dirty="0" smtClean="0"/>
          </a:p>
          <a:p>
            <a:pPr marL="0" indent="0" algn="ctr" eaLnBrk="1" hangingPunct="1">
              <a:buFont typeface="Arial" charset="0"/>
              <a:buNone/>
              <a:defRPr/>
            </a:pPr>
            <a:r>
              <a:rPr lang="fr-FR" sz="1800" dirty="0" smtClean="0"/>
              <a:t>To </a:t>
            </a:r>
            <a:r>
              <a:rPr lang="fr-FR" sz="1800" dirty="0" err="1" smtClean="0"/>
              <a:t>invest</a:t>
            </a:r>
            <a:r>
              <a:rPr lang="fr-FR" sz="1800" dirty="0" smtClean="0"/>
              <a:t> more money in the </a:t>
            </a:r>
            <a:r>
              <a:rPr lang="fr-FR" sz="1800" dirty="0" err="1" smtClean="0"/>
              <a:t>healthcare</a:t>
            </a:r>
            <a:r>
              <a:rPr lang="fr-FR" sz="1800" dirty="0" smtClean="0"/>
              <a:t> system</a:t>
            </a:r>
          </a:p>
          <a:p>
            <a:pPr marL="0" indent="0" algn="ctr" eaLnBrk="1" hangingPunct="1">
              <a:buFont typeface="Arial" charset="0"/>
              <a:buNone/>
              <a:defRPr/>
            </a:pPr>
            <a:r>
              <a:rPr lang="fr-FR" sz="1800" dirty="0" smtClean="0"/>
              <a:t>To do more </a:t>
            </a:r>
            <a:r>
              <a:rPr lang="fr-FR" sz="1800" dirty="0" err="1" smtClean="0"/>
              <a:t>high-throughput</a:t>
            </a:r>
            <a:r>
              <a:rPr lang="fr-FR" sz="1800" dirty="0" smtClean="0"/>
              <a:t> </a:t>
            </a:r>
            <a:r>
              <a:rPr lang="fr-FR" sz="1800" dirty="0" err="1" smtClean="0"/>
              <a:t>drug</a:t>
            </a:r>
            <a:r>
              <a:rPr lang="fr-FR" sz="1800" dirty="0" smtClean="0"/>
              <a:t> screening </a:t>
            </a:r>
          </a:p>
          <a:p>
            <a:pPr algn="ctr" eaLnBrk="1" hangingPunct="1">
              <a:buFont typeface="Arial" charset="0"/>
              <a:buChar char="•"/>
              <a:defRPr/>
            </a:pPr>
            <a:endParaRPr lang="fr-FR" sz="1800" dirty="0" smtClean="0"/>
          </a:p>
          <a:p>
            <a:pPr algn="ctr" eaLnBrk="1" hangingPunct="1">
              <a:buFont typeface="Arial" charset="0"/>
              <a:buChar char="•"/>
              <a:defRPr/>
            </a:pPr>
            <a:endParaRPr lang="fr-FR" sz="1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5"/>
          <p:cNvSpPr>
            <a:spLocks noGrp="1"/>
          </p:cNvSpPr>
          <p:nvPr>
            <p:ph type="title"/>
          </p:nvPr>
        </p:nvSpPr>
        <p:spPr bwMode="auto">
          <a:xfrm>
            <a:off x="457200" y="768350"/>
            <a:ext cx="8229600" cy="982663"/>
          </a:xfrm>
        </p:spPr>
        <p:txBody>
          <a:bodyPr/>
          <a:lstStyle/>
          <a:p>
            <a:r>
              <a:rPr lang="en-US" sz="2400" cap="none" smtClean="0">
                <a:latin typeface="Arial" pitchFamily="34" charset="0"/>
              </a:rPr>
              <a:t>Introduction</a:t>
            </a:r>
          </a:p>
        </p:txBody>
      </p:sp>
      <p:sp>
        <p:nvSpPr>
          <p:cNvPr id="22530" name="Espace réservé du contenu 4"/>
          <p:cNvSpPr>
            <a:spLocks noGrp="1"/>
          </p:cNvSpPr>
          <p:nvPr>
            <p:ph idx="1"/>
          </p:nvPr>
        </p:nvSpPr>
        <p:spPr/>
        <p:txBody>
          <a:bodyPr/>
          <a:lstStyle/>
          <a:p>
            <a:pPr>
              <a:buFont typeface="Arial" charset="0"/>
              <a:buNone/>
              <a:defRPr/>
            </a:pPr>
            <a:r>
              <a:rPr lang="fr-CH" dirty="0">
                <a:latin typeface="Arial" charset="0"/>
                <a:ea typeface="MS PGothic" charset="0"/>
              </a:rPr>
              <a:t>AIMS</a:t>
            </a:r>
            <a:br>
              <a:rPr lang="fr-CH" dirty="0">
                <a:latin typeface="Arial" charset="0"/>
                <a:ea typeface="MS PGothic" charset="0"/>
              </a:rPr>
            </a:br>
            <a:endParaRPr lang="fr-CH" dirty="0" smtClean="0">
              <a:latin typeface="Arial" charset="0"/>
              <a:ea typeface="MS PGothic" charset="0"/>
            </a:endParaRPr>
          </a:p>
          <a:p>
            <a:pPr>
              <a:buFont typeface="Arial" charset="0"/>
              <a:buChar char="•"/>
              <a:defRPr/>
            </a:pPr>
            <a:r>
              <a:rPr lang="fr-CH" dirty="0"/>
              <a:t>Aim 1: Introduce concepts and methods of systems biology applied to medicine</a:t>
            </a:r>
            <a:endParaRPr lang="en-GB" dirty="0"/>
          </a:p>
          <a:p>
            <a:pPr>
              <a:buFont typeface="Arial" charset="0"/>
              <a:buChar char="•"/>
              <a:defRPr/>
            </a:pPr>
            <a:r>
              <a:rPr lang="fr-CH" dirty="0"/>
              <a:t>Aim 2: Describe U-BIOPRED consortium for </a:t>
            </a:r>
            <a:r>
              <a:rPr lang="fr-CH" dirty="0" smtClean="0"/>
              <a:t>understanding </a:t>
            </a:r>
            <a:r>
              <a:rPr lang="fr-CH" dirty="0"/>
              <a:t>severe asthma as a use case</a:t>
            </a:r>
            <a:endParaRPr lang="en-GB" dirty="0"/>
          </a:p>
          <a:p>
            <a:pPr>
              <a:buFont typeface="Arial" charset="0"/>
              <a:buChar char="•"/>
              <a:defRPr/>
            </a:pPr>
            <a:r>
              <a:rPr lang="fr-CH" dirty="0"/>
              <a:t>Aim 3: Discuss extension to other respiratory diseases such as COPD in AirPROM</a:t>
            </a:r>
            <a:endParaRPr lang="en-GB" dirty="0"/>
          </a:p>
          <a:p>
            <a:pPr>
              <a:buFont typeface="Arial" charset="0"/>
              <a:buChar char="•"/>
              <a:defRPr/>
            </a:pPr>
            <a:r>
              <a:rPr lang="fr-CH" dirty="0"/>
              <a:t>Aim 4: Share vision on emergence of P4 medicine and </a:t>
            </a:r>
            <a:r>
              <a:rPr lang="fr-CH" dirty="0" smtClean="0"/>
              <a:t>future impact </a:t>
            </a:r>
            <a:r>
              <a:rPr lang="fr-CH"/>
              <a:t>on </a:t>
            </a:r>
            <a:r>
              <a:rPr lang="fr-CH" smtClean="0"/>
              <a:t>healthcare</a:t>
            </a:r>
            <a:endParaRPr lang="fr-CH" dirty="0">
              <a:latin typeface="Arial" charset="0"/>
              <a:ea typeface="MS PGothic" charset="0"/>
            </a:endParaRPr>
          </a:p>
          <a:p>
            <a:pPr marL="0" indent="0">
              <a:buFont typeface="Arial" charset="0"/>
              <a:buNone/>
              <a:defRPr/>
            </a:pPr>
            <a:endParaRPr lang="fr-CH" dirty="0" smtClean="0">
              <a:latin typeface="Arial" charset="0"/>
              <a:ea typeface="MS PGothic" charset="0"/>
            </a:endParaRPr>
          </a:p>
          <a:p>
            <a:pPr marL="0" indent="0">
              <a:buFont typeface="Arial" charset="0"/>
              <a:buNone/>
              <a:defRPr/>
            </a:pPr>
            <a:r>
              <a:rPr lang="fr-CH" dirty="0" smtClean="0">
                <a:latin typeface="Arial" charset="0"/>
                <a:ea typeface="MS PGothic" charset="0"/>
              </a:rPr>
              <a:t>Questions for self-assessment and evaluation</a:t>
            </a:r>
            <a:endParaRPr lang="fr-CH" dirty="0">
              <a:latin typeface="Arial" charset="0"/>
              <a:ea typeface="MS PGothic"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5"/>
          <p:cNvSpPr>
            <a:spLocks noGrp="1"/>
          </p:cNvSpPr>
          <p:nvPr>
            <p:ph type="title"/>
          </p:nvPr>
        </p:nvSpPr>
        <p:spPr bwMode="auto">
          <a:xfrm>
            <a:off x="457200" y="768350"/>
            <a:ext cx="8229600" cy="982663"/>
          </a:xfrm>
          <a:extLst>
            <a:ext uri="{FAA26D3D-D897-4be2-8F04-BA451C77F1D7}">
              <ma14:placeholderFlag xmlns="" xmlns:ma14="http://schemas.microsoft.com/office/mac/drawingml/2011/main" val="1"/>
            </a:ext>
          </a:extLst>
        </p:spPr>
        <p:txBody>
          <a:bodyPr/>
          <a:lstStyle/>
          <a:p>
            <a:pPr>
              <a:defRPr/>
            </a:pPr>
            <a:r>
              <a:rPr lang="fr-FR" sz="2400" cap="none" dirty="0" err="1"/>
              <a:t>C</a:t>
            </a:r>
            <a:r>
              <a:rPr lang="fr-FR" sz="2400" cap="none" dirty="0" err="1" smtClean="0"/>
              <a:t>haracteristics</a:t>
            </a:r>
            <a:r>
              <a:rPr lang="fr-FR" sz="2400" cap="none" dirty="0" smtClean="0"/>
              <a:t> of </a:t>
            </a:r>
            <a:r>
              <a:rPr lang="fr-FR" sz="2400" cap="none" dirty="0" err="1"/>
              <a:t>I</a:t>
            </a:r>
            <a:r>
              <a:rPr lang="fr-FR" sz="2400" cap="none" dirty="0" err="1" smtClean="0"/>
              <a:t>ntegrative</a:t>
            </a:r>
            <a:r>
              <a:rPr lang="fr-FR" sz="2400" cap="none" dirty="0" smtClean="0"/>
              <a:t> </a:t>
            </a:r>
            <a:r>
              <a:rPr lang="fr-FR" sz="2400" cap="none" dirty="0" err="1"/>
              <a:t>S</a:t>
            </a:r>
            <a:r>
              <a:rPr lang="fr-FR" sz="2400" cap="none" dirty="0" err="1" smtClean="0"/>
              <a:t>ystems</a:t>
            </a:r>
            <a:r>
              <a:rPr lang="fr-FR" sz="2400" cap="none" dirty="0" smtClean="0"/>
              <a:t> </a:t>
            </a:r>
            <a:r>
              <a:rPr lang="fr-FR" sz="2400" cap="none" dirty="0" err="1"/>
              <a:t>B</a:t>
            </a:r>
            <a:r>
              <a:rPr lang="fr-FR" sz="2400" cap="none" dirty="0" err="1" smtClean="0"/>
              <a:t>iology</a:t>
            </a:r>
            <a:r>
              <a:rPr lang="fr-FR" sz="2400" cap="none" dirty="0" smtClean="0"/>
              <a:t> </a:t>
            </a:r>
            <a:r>
              <a:rPr lang="fr-FR" sz="2400" dirty="0"/>
              <a:t/>
            </a:r>
            <a:br>
              <a:rPr lang="fr-FR" sz="2400" dirty="0"/>
            </a:br>
            <a:endParaRPr lang="en-US" sz="2400" cap="none" dirty="0">
              <a:latin typeface="Arial" charset="0"/>
              <a:ea typeface="MS PGothic" charset="0"/>
            </a:endParaRPr>
          </a:p>
        </p:txBody>
      </p:sp>
      <p:sp>
        <p:nvSpPr>
          <p:cNvPr id="24578" name="Espace réservé du contenu 4"/>
          <p:cNvSpPr>
            <a:spLocks noGrp="1"/>
          </p:cNvSpPr>
          <p:nvPr>
            <p:ph idx="1"/>
          </p:nvPr>
        </p:nvSpPr>
        <p:spPr/>
        <p:txBody>
          <a:bodyPr/>
          <a:lstStyle/>
          <a:p>
            <a:pPr algn="ctr" eaLnBrk="1" hangingPunct="1"/>
            <a:r>
              <a:rPr lang="fr-FR" sz="1800" smtClean="0">
                <a:latin typeface="Arial" pitchFamily="34" charset="0"/>
              </a:rPr>
              <a:t>Considers the (emerging) properties and the dynamic behaviour of a biological system as different (more or less) from those of its interacting (elementary or modular) components</a:t>
            </a:r>
          </a:p>
          <a:p>
            <a:pPr algn="ctr" eaLnBrk="1" hangingPunct="1"/>
            <a:endParaRPr lang="fr-FR" sz="1800" smtClean="0">
              <a:latin typeface="Arial" pitchFamily="34" charset="0"/>
            </a:endParaRPr>
          </a:p>
          <a:p>
            <a:pPr algn="ctr" eaLnBrk="1" hangingPunct="1"/>
            <a:r>
              <a:rPr lang="fr-FR" sz="1800" smtClean="0">
                <a:latin typeface="Arial" pitchFamily="34" charset="0"/>
              </a:rPr>
              <a:t>Combines exploratory investigations of global datasets with formalized hypotheses and question driven inquiries</a:t>
            </a:r>
          </a:p>
          <a:p>
            <a:pPr algn="ctr" eaLnBrk="1" hangingPunct="1">
              <a:buFont typeface="Arial" pitchFamily="34" charset="0"/>
              <a:buNone/>
            </a:pPr>
            <a:r>
              <a:rPr lang="fr-FR" sz="1800" smtClean="0">
                <a:latin typeface="Arial" pitchFamily="34" charset="0"/>
              </a:rPr>
              <a:t> </a:t>
            </a:r>
          </a:p>
          <a:p>
            <a:pPr algn="ctr" eaLnBrk="1" hangingPunct="1"/>
            <a:r>
              <a:rPr lang="fr-FR" sz="1800" smtClean="0">
                <a:latin typeface="Arial" pitchFamily="34" charset="0"/>
              </a:rPr>
              <a:t>Aims at identifying the necessary and sufficient characteristics enabling understanding (explaining and predicting) and piloting of the behaviour of biological systems in normal (evolutionary, developmental, physiological) and perturbed (environmental changes, disease, experimental) conditions</a:t>
            </a:r>
          </a:p>
          <a:p>
            <a:endParaRPr lang="fr-CH" smtClean="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5"/>
          <p:cNvSpPr>
            <a:spLocks noGrp="1"/>
          </p:cNvSpPr>
          <p:nvPr>
            <p:ph type="title"/>
          </p:nvPr>
        </p:nvSpPr>
        <p:spPr bwMode="auto">
          <a:xfrm>
            <a:off x="457200" y="404813"/>
            <a:ext cx="8229600" cy="982662"/>
          </a:xfrm>
        </p:spPr>
        <p:txBody>
          <a:bodyPr/>
          <a:lstStyle/>
          <a:p>
            <a:r>
              <a:rPr lang="fr-FR" sz="2400" cap="none" smtClean="0">
                <a:latin typeface="Arial" pitchFamily="34" charset="0"/>
              </a:rPr>
              <a:t>The Iterative Process of Integrative Systems Biology </a:t>
            </a:r>
          </a:p>
        </p:txBody>
      </p:sp>
      <p:sp>
        <p:nvSpPr>
          <p:cNvPr id="24578" name="Espace réservé du contenu 4"/>
          <p:cNvSpPr>
            <a:spLocks noGrp="1"/>
          </p:cNvSpPr>
          <p:nvPr>
            <p:ph idx="1"/>
          </p:nvPr>
        </p:nvSpPr>
        <p:spPr>
          <a:xfrm>
            <a:off x="457200" y="1125538"/>
            <a:ext cx="8229600" cy="5926137"/>
          </a:xfrm>
        </p:spPr>
        <p:txBody>
          <a:bodyPr/>
          <a:lstStyle/>
          <a:p>
            <a:pPr marL="0" indent="0" algn="ctr">
              <a:spcBef>
                <a:spcPts val="0"/>
              </a:spcBef>
              <a:buFont typeface="Arial" charset="0"/>
              <a:buNone/>
              <a:defRPr/>
            </a:pPr>
            <a:r>
              <a:rPr lang="fr-FR" sz="1800" dirty="0">
                <a:ea typeface="Osaka" charset="0"/>
                <a:cs typeface="Osaka" charset="0"/>
              </a:rPr>
              <a:t>1- </a:t>
            </a:r>
            <a:r>
              <a:rPr lang="fr-FR" sz="1800" dirty="0" err="1">
                <a:ea typeface="Osaka" charset="0"/>
                <a:cs typeface="Osaka" charset="0"/>
              </a:rPr>
              <a:t>Formulate</a:t>
            </a:r>
            <a:r>
              <a:rPr lang="fr-FR" sz="1800" dirty="0">
                <a:ea typeface="Osaka" charset="0"/>
                <a:cs typeface="Osaka" charset="0"/>
              </a:rPr>
              <a:t> and </a:t>
            </a:r>
            <a:r>
              <a:rPr lang="fr-FR" sz="1800" dirty="0" err="1">
                <a:ea typeface="Osaka" charset="0"/>
                <a:cs typeface="Osaka" charset="0"/>
              </a:rPr>
              <a:t>formalize</a:t>
            </a:r>
            <a:r>
              <a:rPr lang="fr-FR" sz="1800" dirty="0">
                <a:ea typeface="Osaka" charset="0"/>
                <a:cs typeface="Osaka" charset="0"/>
              </a:rPr>
              <a:t> a (</a:t>
            </a:r>
            <a:r>
              <a:rPr lang="fr-FR" sz="1800" dirty="0" err="1">
                <a:ea typeface="Osaka" charset="0"/>
                <a:cs typeface="Osaka" charset="0"/>
              </a:rPr>
              <a:t>general</a:t>
            </a:r>
            <a:r>
              <a:rPr lang="fr-FR" sz="1800" dirty="0">
                <a:ea typeface="Osaka" charset="0"/>
                <a:cs typeface="Osaka" charset="0"/>
              </a:rPr>
              <a:t> or </a:t>
            </a:r>
            <a:r>
              <a:rPr lang="fr-FR" sz="1800" dirty="0" err="1">
                <a:ea typeface="Osaka" charset="0"/>
                <a:cs typeface="Osaka" charset="0"/>
              </a:rPr>
              <a:t>particular</a:t>
            </a:r>
            <a:r>
              <a:rPr lang="fr-FR" sz="1800" dirty="0">
                <a:ea typeface="Osaka" charset="0"/>
                <a:cs typeface="Osaka" charset="0"/>
              </a:rPr>
              <a:t>) </a:t>
            </a:r>
            <a:r>
              <a:rPr lang="fr-FR" sz="1800" dirty="0" smtClean="0">
                <a:ea typeface="Osaka" charset="0"/>
                <a:cs typeface="Osaka" charset="0"/>
              </a:rPr>
              <a:t>question</a:t>
            </a:r>
          </a:p>
          <a:p>
            <a:pPr marL="0" indent="0" algn="ctr">
              <a:spcBef>
                <a:spcPts val="0"/>
              </a:spcBef>
              <a:buFont typeface="Arial" charset="0"/>
              <a:buNone/>
              <a:defRPr/>
            </a:pPr>
            <a:endParaRPr lang="fr-FR" sz="1800" dirty="0">
              <a:ea typeface="Osaka" charset="0"/>
              <a:cs typeface="Osaka" charset="0"/>
            </a:endParaRPr>
          </a:p>
          <a:p>
            <a:pPr marL="0" indent="0" algn="ctr">
              <a:spcBef>
                <a:spcPts val="0"/>
              </a:spcBef>
              <a:buFont typeface="Arial" charset="0"/>
              <a:buNone/>
              <a:defRPr/>
            </a:pPr>
            <a:r>
              <a:rPr lang="fr-FR" sz="1800" dirty="0">
                <a:ea typeface="Osaka" charset="0"/>
                <a:cs typeface="Osaka" charset="0"/>
              </a:rPr>
              <a:t>2- </a:t>
            </a:r>
            <a:r>
              <a:rPr lang="fr-FR" sz="1800" dirty="0" err="1">
                <a:ea typeface="Osaka" charset="0"/>
                <a:cs typeface="Osaka" charset="0"/>
              </a:rPr>
              <a:t>Define</a:t>
            </a:r>
            <a:r>
              <a:rPr lang="fr-FR" sz="1800" dirty="0">
                <a:ea typeface="Osaka" charset="0"/>
                <a:cs typeface="Osaka" charset="0"/>
              </a:rPr>
              <a:t> the components of an </a:t>
            </a:r>
            <a:r>
              <a:rPr lang="fr-FR" sz="1800" dirty="0" err="1">
                <a:ea typeface="Osaka" charset="0"/>
                <a:cs typeface="Osaka" charset="0"/>
              </a:rPr>
              <a:t>appropriate</a:t>
            </a:r>
            <a:r>
              <a:rPr lang="fr-FR" sz="1800" dirty="0">
                <a:ea typeface="Osaka" charset="0"/>
                <a:cs typeface="Osaka" charset="0"/>
              </a:rPr>
              <a:t> </a:t>
            </a:r>
            <a:r>
              <a:rPr lang="fr-FR" sz="1800" dirty="0" err="1">
                <a:ea typeface="Osaka" charset="0"/>
                <a:cs typeface="Osaka" charset="0"/>
              </a:rPr>
              <a:t>biological</a:t>
            </a:r>
            <a:r>
              <a:rPr lang="fr-FR" sz="1800" dirty="0">
                <a:ea typeface="Osaka" charset="0"/>
                <a:cs typeface="Osaka" charset="0"/>
              </a:rPr>
              <a:t> system </a:t>
            </a:r>
          </a:p>
          <a:p>
            <a:pPr marL="0" indent="0" algn="ctr">
              <a:spcBef>
                <a:spcPts val="0"/>
              </a:spcBef>
              <a:buFont typeface="Arial" charset="0"/>
              <a:buNone/>
              <a:defRPr/>
            </a:pPr>
            <a:r>
              <a:rPr lang="fr-FR" sz="1800" dirty="0">
                <a:ea typeface="Osaka" charset="0"/>
                <a:cs typeface="Osaka" charset="0"/>
              </a:rPr>
              <a:t>and </a:t>
            </a:r>
            <a:r>
              <a:rPr lang="fr-FR" sz="1800" dirty="0" err="1">
                <a:ea typeface="Osaka" charset="0"/>
                <a:cs typeface="Osaka" charset="0"/>
              </a:rPr>
              <a:t>collect</a:t>
            </a:r>
            <a:r>
              <a:rPr lang="fr-FR" sz="1800" dirty="0">
                <a:ea typeface="Osaka" charset="0"/>
                <a:cs typeface="Osaka" charset="0"/>
              </a:rPr>
              <a:t> </a:t>
            </a:r>
            <a:r>
              <a:rPr lang="fr-FR" sz="1800" dirty="0" err="1">
                <a:ea typeface="Osaka" charset="0"/>
                <a:cs typeface="Osaka" charset="0"/>
              </a:rPr>
              <a:t>targeted</a:t>
            </a:r>
            <a:r>
              <a:rPr lang="fr-FR" sz="1800" dirty="0">
                <a:ea typeface="Osaka" charset="0"/>
                <a:cs typeface="Osaka" charset="0"/>
              </a:rPr>
              <a:t> and global data sets</a:t>
            </a:r>
          </a:p>
          <a:p>
            <a:pPr algn="ctr">
              <a:spcBef>
                <a:spcPts val="0"/>
              </a:spcBef>
              <a:buFont typeface="Arial" charset="0"/>
              <a:buChar char="•"/>
              <a:defRPr/>
            </a:pPr>
            <a:endParaRPr lang="fr-FR" sz="1800" dirty="0">
              <a:ea typeface="Osaka" charset="0"/>
              <a:cs typeface="Osaka" charset="0"/>
            </a:endParaRPr>
          </a:p>
          <a:p>
            <a:pPr marL="0" indent="0" algn="ctr">
              <a:spcBef>
                <a:spcPts val="0"/>
              </a:spcBef>
              <a:buFont typeface="Arial" charset="0"/>
              <a:buNone/>
              <a:defRPr/>
            </a:pPr>
            <a:r>
              <a:rPr lang="fr-FR" sz="1800" dirty="0">
                <a:ea typeface="Osaka" charset="0"/>
                <a:cs typeface="Osaka" charset="0"/>
              </a:rPr>
              <a:t>3- </a:t>
            </a:r>
            <a:r>
              <a:rPr lang="fr-FR" sz="1800" dirty="0" err="1">
                <a:ea typeface="Osaka" charset="0"/>
                <a:cs typeface="Osaka" charset="0"/>
              </a:rPr>
              <a:t>Integrate</a:t>
            </a:r>
            <a:r>
              <a:rPr lang="fr-FR" sz="1800" dirty="0">
                <a:ea typeface="Osaka" charset="0"/>
                <a:cs typeface="Osaka" charset="0"/>
              </a:rPr>
              <a:t> </a:t>
            </a:r>
            <a:r>
              <a:rPr lang="fr-FR" sz="1800" dirty="0" err="1">
                <a:ea typeface="Osaka" charset="0"/>
                <a:cs typeface="Osaka" charset="0"/>
              </a:rPr>
              <a:t>them</a:t>
            </a:r>
            <a:r>
              <a:rPr lang="fr-FR" sz="1800" dirty="0">
                <a:ea typeface="Osaka" charset="0"/>
                <a:cs typeface="Osaka" charset="0"/>
              </a:rPr>
              <a:t> </a:t>
            </a:r>
            <a:r>
              <a:rPr lang="fr-FR" sz="1800" dirty="0" err="1">
                <a:ea typeface="Osaka" charset="0"/>
                <a:cs typeface="Osaka" charset="0"/>
              </a:rPr>
              <a:t>into</a:t>
            </a:r>
            <a:r>
              <a:rPr lang="fr-FR" sz="1800" dirty="0">
                <a:ea typeface="Osaka" charset="0"/>
                <a:cs typeface="Osaka" charset="0"/>
              </a:rPr>
              <a:t> an initial model of the system</a:t>
            </a:r>
          </a:p>
          <a:p>
            <a:pPr algn="ctr">
              <a:spcBef>
                <a:spcPts val="0"/>
              </a:spcBef>
              <a:buFont typeface="Arial" charset="0"/>
              <a:buChar char="•"/>
              <a:defRPr/>
            </a:pPr>
            <a:endParaRPr lang="fr-FR" sz="1800" dirty="0">
              <a:ea typeface="Osaka" charset="0"/>
              <a:cs typeface="Osaka" charset="0"/>
            </a:endParaRPr>
          </a:p>
          <a:p>
            <a:pPr marL="0" indent="0" algn="ctr">
              <a:spcBef>
                <a:spcPts val="0"/>
              </a:spcBef>
              <a:buFont typeface="Arial" charset="0"/>
              <a:buNone/>
              <a:defRPr/>
            </a:pPr>
            <a:r>
              <a:rPr lang="fr-FR" sz="1800" dirty="0">
                <a:ea typeface="Osaka" charset="0"/>
                <a:cs typeface="Osaka" charset="0"/>
              </a:rPr>
              <a:t>4- </a:t>
            </a:r>
            <a:r>
              <a:rPr lang="fr-FR" sz="1800" dirty="0" err="1">
                <a:ea typeface="Osaka" charset="0"/>
                <a:cs typeface="Osaka" charset="0"/>
              </a:rPr>
              <a:t>Perturb</a:t>
            </a:r>
            <a:r>
              <a:rPr lang="fr-FR" sz="1800" dirty="0">
                <a:ea typeface="Osaka" charset="0"/>
                <a:cs typeface="Osaka" charset="0"/>
              </a:rPr>
              <a:t> </a:t>
            </a:r>
            <a:r>
              <a:rPr lang="fr-FR" sz="1800" dirty="0" err="1">
                <a:ea typeface="Osaka" charset="0"/>
                <a:cs typeface="Osaka" charset="0"/>
              </a:rPr>
              <a:t>systematically</a:t>
            </a:r>
            <a:r>
              <a:rPr lang="fr-FR" sz="1800" dirty="0">
                <a:ea typeface="Osaka" charset="0"/>
                <a:cs typeface="Osaka" charset="0"/>
              </a:rPr>
              <a:t> the system components (</a:t>
            </a:r>
            <a:r>
              <a:rPr lang="fr-FR" sz="1800" dirty="0" err="1">
                <a:ea typeface="Osaka" charset="0"/>
                <a:cs typeface="Osaka" charset="0"/>
              </a:rPr>
              <a:t>experimentally</a:t>
            </a:r>
            <a:r>
              <a:rPr lang="fr-FR" sz="1800" dirty="0">
                <a:ea typeface="Osaka" charset="0"/>
                <a:cs typeface="Osaka" charset="0"/>
              </a:rPr>
              <a:t> and </a:t>
            </a:r>
            <a:r>
              <a:rPr lang="fr-FR" sz="1800" dirty="0" err="1">
                <a:ea typeface="Osaka" charset="0"/>
                <a:cs typeface="Osaka" charset="0"/>
              </a:rPr>
              <a:t>through</a:t>
            </a:r>
            <a:r>
              <a:rPr lang="fr-FR" sz="1800" dirty="0">
                <a:ea typeface="Osaka" charset="0"/>
                <a:cs typeface="Osaka" charset="0"/>
              </a:rPr>
              <a:t> simulation) and </a:t>
            </a:r>
            <a:r>
              <a:rPr lang="fr-FR" sz="1800" dirty="0" err="1">
                <a:ea typeface="Osaka" charset="0"/>
                <a:cs typeface="Osaka" charset="0"/>
              </a:rPr>
              <a:t>study</a:t>
            </a:r>
            <a:r>
              <a:rPr lang="fr-FR" sz="1800" dirty="0">
                <a:ea typeface="Osaka" charset="0"/>
                <a:cs typeface="Osaka" charset="0"/>
              </a:rPr>
              <a:t> the </a:t>
            </a:r>
            <a:r>
              <a:rPr lang="fr-FR" sz="1800" dirty="0" err="1">
                <a:ea typeface="Osaka" charset="0"/>
                <a:cs typeface="Osaka" charset="0"/>
              </a:rPr>
              <a:t>results</a:t>
            </a:r>
            <a:endParaRPr lang="fr-FR" sz="1800" dirty="0">
              <a:ea typeface="Osaka" charset="0"/>
              <a:cs typeface="Osaka" charset="0"/>
            </a:endParaRPr>
          </a:p>
          <a:p>
            <a:pPr algn="ctr">
              <a:spcBef>
                <a:spcPts val="0"/>
              </a:spcBef>
              <a:buFont typeface="Arial" charset="0"/>
              <a:buChar char="•"/>
              <a:defRPr/>
            </a:pPr>
            <a:endParaRPr lang="fr-FR" sz="1800" dirty="0">
              <a:ea typeface="Osaka" charset="0"/>
              <a:cs typeface="Osaka" charset="0"/>
            </a:endParaRPr>
          </a:p>
          <a:p>
            <a:pPr marL="0" indent="0" algn="ctr">
              <a:spcBef>
                <a:spcPts val="0"/>
              </a:spcBef>
              <a:buFont typeface="Arial" charset="0"/>
              <a:buNone/>
              <a:defRPr/>
            </a:pPr>
            <a:r>
              <a:rPr lang="fr-FR" sz="1800" dirty="0">
                <a:ea typeface="Osaka" charset="0"/>
                <a:cs typeface="Osaka" charset="0"/>
              </a:rPr>
              <a:t>5- Compare the </a:t>
            </a:r>
            <a:r>
              <a:rPr lang="fr-FR" sz="1800" dirty="0" err="1">
                <a:ea typeface="Osaka" charset="0"/>
                <a:cs typeface="Osaka" charset="0"/>
              </a:rPr>
              <a:t>responses</a:t>
            </a:r>
            <a:r>
              <a:rPr lang="fr-FR" sz="1800" dirty="0">
                <a:ea typeface="Osaka" charset="0"/>
                <a:cs typeface="Osaka" charset="0"/>
              </a:rPr>
              <a:t> </a:t>
            </a:r>
            <a:r>
              <a:rPr lang="fr-FR" sz="1800" dirty="0" err="1">
                <a:ea typeface="Osaka" charset="0"/>
                <a:cs typeface="Osaka" charset="0"/>
              </a:rPr>
              <a:t>oberved</a:t>
            </a:r>
            <a:r>
              <a:rPr lang="fr-FR" sz="1800" dirty="0">
                <a:ea typeface="Osaka" charset="0"/>
                <a:cs typeface="Osaka" charset="0"/>
              </a:rPr>
              <a:t> to </a:t>
            </a:r>
            <a:r>
              <a:rPr lang="fr-FR" sz="1800" dirty="0" err="1">
                <a:ea typeface="Osaka" charset="0"/>
                <a:cs typeface="Osaka" charset="0"/>
              </a:rPr>
              <a:t>those</a:t>
            </a:r>
            <a:r>
              <a:rPr lang="fr-FR" sz="1800" dirty="0">
                <a:ea typeface="Osaka" charset="0"/>
                <a:cs typeface="Osaka" charset="0"/>
              </a:rPr>
              <a:t> </a:t>
            </a:r>
            <a:r>
              <a:rPr lang="fr-FR" sz="1800" dirty="0" err="1">
                <a:ea typeface="Osaka" charset="0"/>
                <a:cs typeface="Osaka" charset="0"/>
              </a:rPr>
              <a:t>predicted</a:t>
            </a:r>
            <a:r>
              <a:rPr lang="fr-FR" sz="1800" dirty="0">
                <a:ea typeface="Osaka" charset="0"/>
                <a:cs typeface="Osaka" charset="0"/>
              </a:rPr>
              <a:t> by the model</a:t>
            </a:r>
          </a:p>
          <a:p>
            <a:pPr algn="ctr">
              <a:spcBef>
                <a:spcPts val="0"/>
              </a:spcBef>
              <a:buFont typeface="Arial" charset="0"/>
              <a:buChar char="•"/>
              <a:defRPr/>
            </a:pPr>
            <a:endParaRPr lang="fr-FR" sz="1800" dirty="0">
              <a:ea typeface="Osaka" charset="0"/>
              <a:cs typeface="Osaka" charset="0"/>
            </a:endParaRPr>
          </a:p>
          <a:p>
            <a:pPr marL="0" indent="0" algn="ctr">
              <a:spcBef>
                <a:spcPts val="0"/>
              </a:spcBef>
              <a:buFont typeface="Arial" charset="0"/>
              <a:buNone/>
              <a:defRPr/>
            </a:pPr>
            <a:r>
              <a:rPr lang="fr-FR" sz="1800" dirty="0">
                <a:ea typeface="Osaka" charset="0"/>
                <a:cs typeface="Osaka" charset="0"/>
              </a:rPr>
              <a:t>6- </a:t>
            </a:r>
            <a:r>
              <a:rPr lang="fr-FR" sz="1800" dirty="0" err="1">
                <a:ea typeface="Osaka" charset="0"/>
                <a:cs typeface="Osaka" charset="0"/>
              </a:rPr>
              <a:t>Refine</a:t>
            </a:r>
            <a:r>
              <a:rPr lang="fr-FR" sz="1800" dirty="0">
                <a:ea typeface="Osaka" charset="0"/>
                <a:cs typeface="Osaka" charset="0"/>
              </a:rPr>
              <a:t> the model </a:t>
            </a:r>
            <a:r>
              <a:rPr lang="fr-FR" sz="1800" dirty="0" err="1">
                <a:ea typeface="Osaka" charset="0"/>
                <a:cs typeface="Osaka" charset="0"/>
              </a:rPr>
              <a:t>so</a:t>
            </a:r>
            <a:r>
              <a:rPr lang="fr-FR" sz="1800" dirty="0">
                <a:ea typeface="Osaka" charset="0"/>
                <a:cs typeface="Osaka" charset="0"/>
              </a:rPr>
              <a:t> </a:t>
            </a:r>
            <a:r>
              <a:rPr lang="fr-FR" sz="1800" dirty="0" err="1">
                <a:ea typeface="Osaka" charset="0"/>
                <a:cs typeface="Osaka" charset="0"/>
              </a:rPr>
              <a:t>that</a:t>
            </a:r>
            <a:r>
              <a:rPr lang="fr-FR" sz="1800" dirty="0">
                <a:ea typeface="Osaka" charset="0"/>
                <a:cs typeface="Osaka" charset="0"/>
              </a:rPr>
              <a:t> </a:t>
            </a:r>
            <a:r>
              <a:rPr lang="fr-FR" sz="1800" dirty="0" err="1">
                <a:ea typeface="Osaka" charset="0"/>
                <a:cs typeface="Osaka" charset="0"/>
              </a:rPr>
              <a:t>its</a:t>
            </a:r>
            <a:r>
              <a:rPr lang="fr-FR" sz="1800" dirty="0">
                <a:ea typeface="Osaka" charset="0"/>
                <a:cs typeface="Osaka" charset="0"/>
              </a:rPr>
              <a:t> </a:t>
            </a:r>
            <a:r>
              <a:rPr lang="fr-FR" sz="1800" dirty="0" err="1">
                <a:ea typeface="Osaka" charset="0"/>
                <a:cs typeface="Osaka" charset="0"/>
              </a:rPr>
              <a:t>predictions</a:t>
            </a:r>
            <a:r>
              <a:rPr lang="fr-FR" sz="1800" dirty="0">
                <a:ea typeface="Osaka" charset="0"/>
                <a:cs typeface="Osaka" charset="0"/>
              </a:rPr>
              <a:t> fit </a:t>
            </a:r>
            <a:r>
              <a:rPr lang="fr-FR" sz="1800" dirty="0" err="1">
                <a:ea typeface="Osaka" charset="0"/>
                <a:cs typeface="Osaka" charset="0"/>
              </a:rPr>
              <a:t>better</a:t>
            </a:r>
            <a:r>
              <a:rPr lang="fr-FR" sz="1800" dirty="0">
                <a:ea typeface="Osaka" charset="0"/>
                <a:cs typeface="Osaka" charset="0"/>
              </a:rPr>
              <a:t> </a:t>
            </a:r>
            <a:endParaRPr lang="fr-FR" sz="1800" dirty="0" smtClean="0">
              <a:ea typeface="Osaka" charset="0"/>
              <a:cs typeface="Osaka" charset="0"/>
            </a:endParaRPr>
          </a:p>
          <a:p>
            <a:pPr marL="0" indent="0" algn="ctr">
              <a:spcBef>
                <a:spcPts val="0"/>
              </a:spcBef>
              <a:buFont typeface="Arial" charset="0"/>
              <a:buNone/>
              <a:defRPr/>
            </a:pPr>
            <a:r>
              <a:rPr lang="fr-FR" sz="1800" dirty="0" err="1" smtClean="0">
                <a:ea typeface="Osaka" charset="0"/>
                <a:cs typeface="Osaka" charset="0"/>
              </a:rPr>
              <a:t>with</a:t>
            </a:r>
            <a:r>
              <a:rPr lang="fr-FR" sz="1800" dirty="0" smtClean="0">
                <a:ea typeface="Osaka" charset="0"/>
                <a:cs typeface="Osaka" charset="0"/>
              </a:rPr>
              <a:t> </a:t>
            </a:r>
            <a:r>
              <a:rPr lang="fr-FR" sz="1800" dirty="0">
                <a:ea typeface="Osaka" charset="0"/>
                <a:cs typeface="Osaka" charset="0"/>
              </a:rPr>
              <a:t>the </a:t>
            </a:r>
            <a:r>
              <a:rPr lang="fr-FR" sz="1800" dirty="0" err="1">
                <a:ea typeface="Osaka" charset="0"/>
                <a:cs typeface="Osaka" charset="0"/>
              </a:rPr>
              <a:t>experimental</a:t>
            </a:r>
            <a:r>
              <a:rPr lang="fr-FR" sz="1800" dirty="0">
                <a:ea typeface="Osaka" charset="0"/>
                <a:cs typeface="Osaka" charset="0"/>
              </a:rPr>
              <a:t> observations</a:t>
            </a:r>
          </a:p>
          <a:p>
            <a:pPr algn="ctr">
              <a:spcBef>
                <a:spcPts val="0"/>
              </a:spcBef>
              <a:buFont typeface="Arial" charset="0"/>
              <a:buChar char="•"/>
              <a:defRPr/>
            </a:pPr>
            <a:r>
              <a:rPr lang="fr-FR" sz="1800" dirty="0">
                <a:ea typeface="Osaka" charset="0"/>
                <a:cs typeface="Osaka" charset="0"/>
              </a:rPr>
              <a:t> </a:t>
            </a:r>
          </a:p>
          <a:p>
            <a:pPr marL="0" indent="0" algn="ctr">
              <a:spcBef>
                <a:spcPts val="0"/>
              </a:spcBef>
              <a:buFont typeface="Arial" charset="0"/>
              <a:buNone/>
              <a:defRPr/>
            </a:pPr>
            <a:r>
              <a:rPr lang="fr-FR" sz="1800" dirty="0">
                <a:ea typeface="Osaka" charset="0"/>
                <a:cs typeface="Osaka" charset="0"/>
              </a:rPr>
              <a:t>7</a:t>
            </a:r>
            <a:r>
              <a:rPr lang="fr-FR" sz="1800" dirty="0" smtClean="0">
                <a:ea typeface="Osaka" charset="0"/>
                <a:cs typeface="Osaka" charset="0"/>
              </a:rPr>
              <a:t>- Design </a:t>
            </a:r>
            <a:r>
              <a:rPr lang="fr-FR" sz="1800" dirty="0">
                <a:ea typeface="Osaka" charset="0"/>
                <a:cs typeface="Osaka" charset="0"/>
              </a:rPr>
              <a:t>and test new perturbations </a:t>
            </a:r>
            <a:r>
              <a:rPr lang="fr-FR" sz="1800" dirty="0" err="1">
                <a:ea typeface="Osaka" charset="0"/>
                <a:cs typeface="Osaka" charset="0"/>
              </a:rPr>
              <a:t>allowing</a:t>
            </a:r>
            <a:r>
              <a:rPr lang="fr-FR" sz="1800" dirty="0">
                <a:ea typeface="Osaka" charset="0"/>
                <a:cs typeface="Osaka" charset="0"/>
              </a:rPr>
              <a:t> arbitration </a:t>
            </a:r>
            <a:r>
              <a:rPr lang="fr-FR" sz="1800" dirty="0" err="1">
                <a:ea typeface="Osaka" charset="0"/>
                <a:cs typeface="Osaka" charset="0"/>
              </a:rPr>
              <a:t>between</a:t>
            </a:r>
            <a:r>
              <a:rPr lang="fr-FR" sz="1800" dirty="0">
                <a:ea typeface="Osaka" charset="0"/>
                <a:cs typeface="Osaka" charset="0"/>
              </a:rPr>
              <a:t> multiple </a:t>
            </a:r>
            <a:r>
              <a:rPr lang="fr-FR" sz="1800" dirty="0" err="1">
                <a:ea typeface="Osaka" charset="0"/>
                <a:cs typeface="Osaka" charset="0"/>
              </a:rPr>
              <a:t>competing</a:t>
            </a:r>
            <a:r>
              <a:rPr lang="fr-FR" sz="1800" dirty="0">
                <a:ea typeface="Osaka" charset="0"/>
                <a:cs typeface="Osaka" charset="0"/>
              </a:rPr>
              <a:t> </a:t>
            </a:r>
            <a:r>
              <a:rPr lang="fr-FR" sz="1800" dirty="0" err="1">
                <a:ea typeface="Osaka" charset="0"/>
                <a:cs typeface="Osaka" charset="0"/>
              </a:rPr>
              <a:t>hypotheses</a:t>
            </a:r>
            <a:endParaRPr lang="fr-FR" sz="1800" dirty="0">
              <a:ea typeface="Osaka" charset="0"/>
              <a:cs typeface="Osaka" charset="0"/>
            </a:endParaRPr>
          </a:p>
          <a:p>
            <a:pPr algn="ctr">
              <a:spcBef>
                <a:spcPts val="0"/>
              </a:spcBef>
              <a:buFont typeface="Arial" charset="0"/>
              <a:buChar char="•"/>
              <a:defRPr/>
            </a:pPr>
            <a:endParaRPr lang="fr-FR" sz="1800" dirty="0">
              <a:ea typeface="Osaka" charset="0"/>
              <a:cs typeface="Osaka" charset="0"/>
            </a:endParaRPr>
          </a:p>
          <a:p>
            <a:pPr marL="0" indent="0" algn="ctr">
              <a:spcBef>
                <a:spcPts val="0"/>
              </a:spcBef>
              <a:buFont typeface="Arial" charset="0"/>
              <a:buNone/>
              <a:defRPr/>
            </a:pPr>
            <a:r>
              <a:rPr lang="fr-FR" sz="1800" dirty="0">
                <a:ea typeface="Osaka" charset="0"/>
                <a:cs typeface="Osaka" charset="0"/>
              </a:rPr>
              <a:t>8- </a:t>
            </a:r>
            <a:r>
              <a:rPr lang="fr-FR" sz="1800" dirty="0" err="1">
                <a:ea typeface="Osaka" charset="0"/>
                <a:cs typeface="Osaka" charset="0"/>
              </a:rPr>
              <a:t>Iterate</a:t>
            </a:r>
            <a:r>
              <a:rPr lang="fr-FR" sz="1800" dirty="0">
                <a:ea typeface="Osaka" charset="0"/>
                <a:cs typeface="Osaka" charset="0"/>
              </a:rPr>
              <a:t> the </a:t>
            </a:r>
            <a:r>
              <a:rPr lang="fr-FR" sz="1800" dirty="0" err="1">
                <a:ea typeface="Osaka" charset="0"/>
                <a:cs typeface="Osaka" charset="0"/>
              </a:rPr>
              <a:t>process</a:t>
            </a:r>
            <a:r>
              <a:rPr lang="fr-FR" sz="1800" dirty="0">
                <a:ea typeface="Osaka" charset="0"/>
                <a:cs typeface="Osaka" charset="0"/>
              </a:rPr>
              <a:t> </a:t>
            </a:r>
            <a:r>
              <a:rPr lang="fr-FR" sz="1800" dirty="0" err="1">
                <a:ea typeface="Osaka" charset="0"/>
                <a:cs typeface="Osaka" charset="0"/>
              </a:rPr>
              <a:t>until</a:t>
            </a:r>
            <a:r>
              <a:rPr lang="fr-FR" sz="1800" dirty="0">
                <a:ea typeface="Osaka" charset="0"/>
                <a:cs typeface="Osaka" charset="0"/>
              </a:rPr>
              <a:t> an </a:t>
            </a:r>
            <a:r>
              <a:rPr lang="fr-FR" sz="1800" dirty="0" err="1">
                <a:ea typeface="Osaka" charset="0"/>
                <a:cs typeface="Osaka" charset="0"/>
              </a:rPr>
              <a:t>answer</a:t>
            </a:r>
            <a:r>
              <a:rPr lang="fr-FR" sz="1800" dirty="0">
                <a:ea typeface="Osaka" charset="0"/>
                <a:cs typeface="Osaka" charset="0"/>
              </a:rPr>
              <a:t> to the initial question </a:t>
            </a:r>
            <a:r>
              <a:rPr lang="fr-FR" sz="1800" dirty="0" err="1">
                <a:ea typeface="Osaka" charset="0"/>
                <a:cs typeface="Osaka" charset="0"/>
              </a:rPr>
              <a:t>is</a:t>
            </a:r>
            <a:r>
              <a:rPr lang="fr-FR" sz="1800" dirty="0">
                <a:ea typeface="Osaka" charset="0"/>
                <a:cs typeface="Osaka" charset="0"/>
              </a:rPr>
              <a:t> </a:t>
            </a:r>
            <a:r>
              <a:rPr lang="fr-FR" sz="1800" dirty="0" err="1">
                <a:ea typeface="Osaka" charset="0"/>
                <a:cs typeface="Osaka" charset="0"/>
              </a:rPr>
              <a:t>obtained</a:t>
            </a:r>
            <a:endParaRPr lang="fr-FR" sz="1800" dirty="0">
              <a:ea typeface="Osaka" charset="0"/>
              <a:cs typeface="Osaka" charset="0"/>
            </a:endParaRPr>
          </a:p>
          <a:p>
            <a:pPr>
              <a:buFont typeface="Arial" charset="0"/>
              <a:buChar char="•"/>
              <a:defRPr/>
            </a:pPr>
            <a:endParaRPr lang="fr-CH" dirty="0">
              <a:latin typeface="Arial" charset="0"/>
              <a:ea typeface="MS PGothic"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5"/>
          <p:cNvSpPr>
            <a:spLocks noGrp="1"/>
          </p:cNvSpPr>
          <p:nvPr>
            <p:ph type="title"/>
          </p:nvPr>
        </p:nvSpPr>
        <p:spPr bwMode="auto">
          <a:xfrm>
            <a:off x="457200" y="476250"/>
            <a:ext cx="8229600" cy="982663"/>
          </a:xfrm>
        </p:spPr>
        <p:txBody>
          <a:bodyPr/>
          <a:lstStyle/>
          <a:p>
            <a:pPr eaLnBrk="1" hangingPunct="1"/>
            <a:r>
              <a:rPr lang="fr-FR" sz="2400" cap="none" smtClean="0">
                <a:latin typeface="Arial" pitchFamily="34" charset="0"/>
              </a:rPr>
              <a:t>The Iterative Process of Integrative Systems Biology </a:t>
            </a:r>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12358" r="-12358"/>
          <a:stretch>
            <a:fillRect/>
          </a:stretch>
        </p:blipFill>
        <p:spPr>
          <a:xfrm>
            <a:off x="1403350" y="1557338"/>
            <a:ext cx="5867400" cy="4148137"/>
          </a:xfrm>
          <a:noFill/>
        </p:spPr>
      </p:pic>
      <p:sp>
        <p:nvSpPr>
          <p:cNvPr id="25603" name="ZoneTexte 1"/>
          <p:cNvSpPr txBox="1">
            <a:spLocks noChangeArrowheads="1"/>
          </p:cNvSpPr>
          <p:nvPr/>
        </p:nvSpPr>
        <p:spPr bwMode="auto">
          <a:xfrm>
            <a:off x="1403350" y="5876925"/>
            <a:ext cx="65341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fr-FR" sz="1800" b="1">
                <a:solidFill>
                  <a:srgbClr val="005291"/>
                </a:solidFill>
              </a:rPr>
              <a:t>« Middle-out » scheme for the study of biological systems</a:t>
            </a:r>
          </a:p>
          <a:p>
            <a:pPr eaLnBrk="1" hangingPunct="1"/>
            <a:endParaRPr lang="fr-F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250"/>
            <a:ext cx="8229600" cy="982663"/>
          </a:xfrm>
        </p:spPr>
        <p:txBody>
          <a:bodyPr/>
          <a:lstStyle/>
          <a:p>
            <a:pPr>
              <a:defRPr/>
            </a:pPr>
            <a:r>
              <a:rPr lang="fr-FR" sz="2400" cap="none" dirty="0" err="1">
                <a:latin typeface="Arial" charset="0"/>
                <a:ea typeface="MS PGothic" charset="0"/>
              </a:rPr>
              <a:t>Integrative</a:t>
            </a:r>
            <a:r>
              <a:rPr lang="fr-FR" sz="2400" cap="none" dirty="0">
                <a:latin typeface="Arial" charset="0"/>
                <a:ea typeface="MS PGothic" charset="0"/>
              </a:rPr>
              <a:t> </a:t>
            </a:r>
            <a:r>
              <a:rPr lang="fr-FR" sz="2400" cap="none" dirty="0" err="1">
                <a:latin typeface="Arial" charset="0"/>
                <a:ea typeface="MS PGothic" charset="0"/>
              </a:rPr>
              <a:t>Systems</a:t>
            </a:r>
            <a:r>
              <a:rPr lang="fr-FR" sz="2400" cap="none" dirty="0">
                <a:latin typeface="Arial" charset="0"/>
                <a:ea typeface="MS PGothic" charset="0"/>
              </a:rPr>
              <a:t> </a:t>
            </a:r>
            <a:r>
              <a:rPr lang="fr-FR" sz="2400" cap="none" dirty="0" err="1">
                <a:latin typeface="Arial" charset="0"/>
                <a:ea typeface="MS PGothic" charset="0"/>
              </a:rPr>
              <a:t>Biology</a:t>
            </a:r>
            <a:r>
              <a:rPr lang="fr-FR" sz="2400" cap="none" dirty="0">
                <a:latin typeface="Arial" charset="0"/>
                <a:ea typeface="MS PGothic" charset="0"/>
              </a:rPr>
              <a:t> &amp; </a:t>
            </a:r>
            <a:r>
              <a:rPr lang="fr-FR" sz="2400" cap="none" dirty="0" err="1">
                <a:latin typeface="Arial" charset="0"/>
                <a:ea typeface="MS PGothic" charset="0"/>
              </a:rPr>
              <a:t>Medicine</a:t>
            </a:r>
            <a:endParaRPr lang="fr-FR" sz="2400" dirty="0"/>
          </a:p>
        </p:txBody>
      </p:sp>
      <p:sp>
        <p:nvSpPr>
          <p:cNvPr id="3" name="Espace réservé du contenu 2"/>
          <p:cNvSpPr>
            <a:spLocks noGrp="1"/>
          </p:cNvSpPr>
          <p:nvPr>
            <p:ph idx="1"/>
          </p:nvPr>
        </p:nvSpPr>
        <p:spPr>
          <a:xfrm>
            <a:off x="0" y="1484313"/>
            <a:ext cx="9144000" cy="4897437"/>
          </a:xfrm>
        </p:spPr>
        <p:txBody>
          <a:bodyPr/>
          <a:lstStyle/>
          <a:p>
            <a:pPr marL="0" indent="0" algn="ctr">
              <a:buFont typeface="Arial" pitchFamily="34" charset="0"/>
              <a:buNone/>
            </a:pPr>
            <a:r>
              <a:rPr lang="fr-FR" smtClean="0">
                <a:solidFill>
                  <a:srgbClr val="0000FF"/>
                </a:solidFill>
                <a:latin typeface="Arial" pitchFamily="34" charset="0"/>
              </a:rPr>
              <a:t>A new approach to decoding life:</a:t>
            </a:r>
            <a:r>
              <a:rPr lang="en-GB" smtClean="0">
                <a:solidFill>
                  <a:srgbClr val="0000FF"/>
                </a:solidFill>
                <a:latin typeface="Arial" pitchFamily="34" charset="0"/>
              </a:rPr>
              <a:t> </a:t>
            </a:r>
            <a:r>
              <a:rPr lang="fr-FR" smtClean="0">
                <a:solidFill>
                  <a:srgbClr val="0000FF"/>
                </a:solidFill>
                <a:latin typeface="Arial" pitchFamily="34" charset="0"/>
              </a:rPr>
              <a:t>systems biology</a:t>
            </a:r>
          </a:p>
          <a:p>
            <a:pPr marL="0" indent="0" algn="ctr">
              <a:buFont typeface="Arial" pitchFamily="34" charset="0"/>
              <a:buNone/>
            </a:pPr>
            <a:r>
              <a:rPr lang="fr-FR" smtClean="0">
                <a:latin typeface="Arial" pitchFamily="34" charset="0"/>
              </a:rPr>
              <a:t>Ideker, T., Galitski, T., Hood L. </a:t>
            </a:r>
          </a:p>
          <a:p>
            <a:pPr marL="0" indent="0" algn="ctr">
              <a:buFont typeface="Arial" pitchFamily="34" charset="0"/>
              <a:buNone/>
            </a:pPr>
            <a:r>
              <a:rPr lang="fr-FR" smtClean="0">
                <a:latin typeface="Arial" pitchFamily="34" charset="0"/>
              </a:rPr>
              <a:t>(2001) Annu Rev Genomics Hum Genet 2:343-372</a:t>
            </a:r>
          </a:p>
          <a:p>
            <a:pPr marL="0" indent="0" algn="ctr">
              <a:buFont typeface="Arial" pitchFamily="34" charset="0"/>
              <a:buNone/>
            </a:pPr>
            <a:endParaRPr lang="fr-FR" smtClean="0">
              <a:latin typeface="Arial" pitchFamily="34" charset="0"/>
            </a:endParaRPr>
          </a:p>
          <a:p>
            <a:pPr marL="0" indent="0" algn="ctr">
              <a:buFont typeface="Arial" pitchFamily="34" charset="0"/>
              <a:buNone/>
            </a:pPr>
            <a:r>
              <a:rPr lang="fr-FR" smtClean="0">
                <a:solidFill>
                  <a:srgbClr val="0000FF"/>
                </a:solidFill>
                <a:latin typeface="Arial" pitchFamily="34" charset="0"/>
              </a:rPr>
              <a:t>Systems biology: a brief overview. </a:t>
            </a:r>
          </a:p>
          <a:p>
            <a:pPr marL="0" indent="0" algn="ctr">
              <a:buFont typeface="Arial" pitchFamily="34" charset="0"/>
              <a:buNone/>
            </a:pPr>
            <a:r>
              <a:rPr lang="fr-FR" smtClean="0">
                <a:latin typeface="Arial" pitchFamily="34" charset="0"/>
              </a:rPr>
              <a:t>Kitano, H. (2002) Science</a:t>
            </a:r>
            <a:r>
              <a:rPr lang="en-GB" smtClean="0">
                <a:latin typeface="Arial" pitchFamily="34" charset="0"/>
              </a:rPr>
              <a:t> </a:t>
            </a:r>
            <a:r>
              <a:rPr lang="fr-FR" smtClean="0">
                <a:latin typeface="Arial" pitchFamily="34" charset="0"/>
              </a:rPr>
              <a:t>295:1662-1664</a:t>
            </a:r>
            <a:endParaRPr lang="en-GB" smtClean="0">
              <a:latin typeface="Arial" pitchFamily="34" charset="0"/>
            </a:endParaRPr>
          </a:p>
          <a:p>
            <a:pPr marL="0" indent="0" algn="ctr">
              <a:buFont typeface="Arial" pitchFamily="34" charset="0"/>
              <a:buNone/>
            </a:pPr>
            <a:endParaRPr lang="fr-FR" smtClean="0">
              <a:latin typeface="Arial" pitchFamily="34" charset="0"/>
            </a:endParaRPr>
          </a:p>
          <a:p>
            <a:pPr marL="0" indent="0" algn="ctr">
              <a:buFont typeface="Arial" pitchFamily="34" charset="0"/>
              <a:buNone/>
            </a:pPr>
            <a:r>
              <a:rPr lang="fr-FR" smtClean="0">
                <a:solidFill>
                  <a:srgbClr val="0000FF"/>
                </a:solidFill>
                <a:latin typeface="Arial" pitchFamily="34" charset="0"/>
              </a:rPr>
              <a:t>Modeling the heart - from genes to cells to the whole</a:t>
            </a:r>
            <a:r>
              <a:rPr lang="en-GB" smtClean="0">
                <a:solidFill>
                  <a:srgbClr val="0000FF"/>
                </a:solidFill>
                <a:latin typeface="Arial" pitchFamily="34" charset="0"/>
              </a:rPr>
              <a:t> </a:t>
            </a:r>
            <a:r>
              <a:rPr lang="fr-FR" smtClean="0">
                <a:solidFill>
                  <a:srgbClr val="0000FF"/>
                </a:solidFill>
                <a:latin typeface="Arial" pitchFamily="34" charset="0"/>
              </a:rPr>
              <a:t>organ. </a:t>
            </a:r>
          </a:p>
          <a:p>
            <a:pPr marL="0" indent="0" algn="ctr">
              <a:buFont typeface="Arial" pitchFamily="34" charset="0"/>
              <a:buNone/>
            </a:pPr>
            <a:r>
              <a:rPr lang="fr-FR" smtClean="0">
                <a:latin typeface="Arial" pitchFamily="34" charset="0"/>
              </a:rPr>
              <a:t>Noble, D. (2002) Science 295:1678-1682</a:t>
            </a:r>
            <a:endParaRPr lang="en-GB" smtClean="0">
              <a:latin typeface="Arial" pitchFamily="34" charset="0"/>
            </a:endParaRPr>
          </a:p>
          <a:p>
            <a:pPr marL="0" indent="0" algn="ctr">
              <a:buFont typeface="Arial" pitchFamily="34" charset="0"/>
              <a:buNone/>
            </a:pPr>
            <a:endParaRPr lang="fr-FR" smtClean="0">
              <a:latin typeface="Arial" pitchFamily="34" charset="0"/>
            </a:endParaRPr>
          </a:p>
          <a:p>
            <a:pPr marL="0" indent="0" algn="ctr">
              <a:buFont typeface="Arial" pitchFamily="34" charset="0"/>
              <a:buNone/>
            </a:pPr>
            <a:r>
              <a:rPr lang="fr-FR" smtClean="0">
                <a:solidFill>
                  <a:srgbClr val="0000FF"/>
                </a:solidFill>
                <a:latin typeface="Arial" pitchFamily="34" charset="0"/>
              </a:rPr>
              <a:t>From functional</a:t>
            </a:r>
            <a:r>
              <a:rPr lang="en-GB" smtClean="0">
                <a:solidFill>
                  <a:srgbClr val="0000FF"/>
                </a:solidFill>
                <a:latin typeface="Arial" pitchFamily="34" charset="0"/>
              </a:rPr>
              <a:t> </a:t>
            </a:r>
            <a:r>
              <a:rPr lang="fr-FR" smtClean="0">
                <a:solidFill>
                  <a:srgbClr val="0000FF"/>
                </a:solidFill>
                <a:latin typeface="Arial" pitchFamily="34" charset="0"/>
              </a:rPr>
              <a:t>genomics to systems biology: concepts and practices </a:t>
            </a:r>
          </a:p>
          <a:p>
            <a:pPr marL="0" indent="0" algn="ctr">
              <a:buFont typeface="Arial" pitchFamily="34" charset="0"/>
              <a:buNone/>
            </a:pPr>
            <a:r>
              <a:rPr lang="fr-FR" smtClean="0">
                <a:latin typeface="Arial" pitchFamily="34" charset="0"/>
              </a:rPr>
              <a:t>Auffray, C., Imbeaud, S., Roux-Rouquié, M., Hood, L. </a:t>
            </a:r>
          </a:p>
          <a:p>
            <a:pPr marL="0" indent="0" algn="ctr">
              <a:buFont typeface="Arial" pitchFamily="34" charset="0"/>
              <a:buNone/>
            </a:pPr>
            <a:r>
              <a:rPr lang="fr-FR" smtClean="0">
                <a:latin typeface="Arial" pitchFamily="34" charset="0"/>
              </a:rPr>
              <a:t>(2003) C R Biol 326:879-892</a:t>
            </a:r>
          </a:p>
          <a:p>
            <a:pPr marL="0" indent="0" algn="ctr">
              <a:buFont typeface="Arial" pitchFamily="34" charset="0"/>
              <a:buNone/>
            </a:pPr>
            <a:endParaRPr lang="fr-FR" smtClean="0">
              <a:latin typeface="Arial" pitchFamily="34" charset="0"/>
            </a:endParaRPr>
          </a:p>
          <a:p>
            <a:pPr marL="0" indent="0"/>
            <a:endParaRPr lang="en-GB" smtClean="0">
              <a:latin typeface="Arial" pitchFamily="34" charset="0"/>
            </a:endParaRPr>
          </a:p>
          <a:p>
            <a:pPr marL="0" indent="0"/>
            <a:endParaRPr lang="fr-FR" smtClean="0">
              <a:latin typeface="Arial"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1160</TotalTime>
  <Words>1676</Words>
  <Application>Microsoft Office PowerPoint</Application>
  <PresentationFormat>On-screen Show (4:3)</PresentationFormat>
  <Paragraphs>385</Paragraphs>
  <Slides>43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ＭＳ Ｐゴシック</vt:lpstr>
      <vt:lpstr>Symbol</vt:lpstr>
      <vt:lpstr>Arial Bold</vt:lpstr>
      <vt:lpstr>Times</vt:lpstr>
      <vt:lpstr>Osaka</vt:lpstr>
      <vt:lpstr>Calibri</vt:lpstr>
      <vt:lpstr>Arial Narrow</vt:lpstr>
      <vt:lpstr>StarSymbol</vt:lpstr>
      <vt:lpstr>Thème Office</vt:lpstr>
      <vt:lpstr>Slide 1</vt:lpstr>
      <vt:lpstr>Slide 2</vt:lpstr>
      <vt:lpstr>Systems biology: 21st century science Application to Respiratory Diseases  </vt:lpstr>
      <vt:lpstr>Faculty disclosure</vt:lpstr>
      <vt:lpstr>Introduction</vt:lpstr>
      <vt:lpstr>Characteristics of Integrative Systems Biology  </vt:lpstr>
      <vt:lpstr>The Iterative Process of Integrative Systems Biology </vt:lpstr>
      <vt:lpstr>The Iterative Process of Integrative Systems Biology </vt:lpstr>
      <vt:lpstr>Integrative Systems Biology &amp; Medicine</vt:lpstr>
      <vt:lpstr>Integrative Systems Biology &amp; Medicine</vt:lpstr>
      <vt:lpstr>Integrative Systems Biology &amp; Medicine</vt:lpstr>
      <vt:lpstr>Integrative Systems Biology &amp; Medicine</vt:lpstr>
      <vt:lpstr>Integrative Systems Biology &amp; Medicine</vt:lpstr>
      <vt:lpstr>Integrative Systems Biology &amp; Medicine</vt:lpstr>
      <vt:lpstr>Unbiased Biomarkers for the Prediction of Respiratory Disease Outcomes </vt:lpstr>
      <vt:lpstr>Severe Asthma</vt:lpstr>
      <vt:lpstr>Bottlenecks in Severe Asthma</vt:lpstr>
      <vt:lpstr>Hypothesis</vt:lpstr>
      <vt:lpstr>Capturing Phenotypes</vt:lpstr>
      <vt:lpstr>Systems Medicine of Severe Asthma</vt:lpstr>
      <vt:lpstr>Systems Medicine of Severe Asthma</vt:lpstr>
      <vt:lpstr>Systems Medicine of Severe Asthma</vt:lpstr>
      <vt:lpstr>The Handprint of Severe Asthma</vt:lpstr>
      <vt:lpstr>Open Source Knowledge Management Platform</vt:lpstr>
      <vt:lpstr>Metabolomics - Breathomics</vt:lpstr>
      <vt:lpstr>Training and Validation Sets by eNose:  Asthma versus COPD</vt:lpstr>
      <vt:lpstr>The U-BIOPRED Consortium</vt:lpstr>
      <vt:lpstr>1025 subjects including adults and children</vt:lpstr>
      <vt:lpstr>Study Design</vt:lpstr>
      <vt:lpstr>Study Design</vt:lpstr>
      <vt:lpstr>U-BIOPRED – Main Deliverables </vt:lpstr>
      <vt:lpstr>Airway Disease PRedicting Outcomes through Patient Specific Computational Modelling</vt:lpstr>
      <vt:lpstr>Airway Disease PRedicting Outcomes through  Patient Specific Computational Modelling</vt:lpstr>
      <vt:lpstr>Construction of the Diseasome Bipartite Network</vt:lpstr>
      <vt:lpstr>Visualization of the HDN and the DGN</vt:lpstr>
      <vt:lpstr>Airway Models   </vt:lpstr>
      <vt:lpstr>Integrative Systems Biology &amp; Medicine</vt:lpstr>
      <vt:lpstr>Integrative Systems Biology &amp; Medicine</vt:lpstr>
      <vt:lpstr>Conclusions</vt:lpstr>
      <vt:lpstr>Acknowledgments</vt:lpstr>
      <vt:lpstr>www.eisbm.org</vt:lpstr>
      <vt:lpstr>Questions for Self-Assessment and Evaluation</vt:lpstr>
      <vt:lpstr>Questions for Self-Assessment and Evaluation</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Stephen H</dc:creator>
  <cp:lastModifiedBy>pkurosinski</cp:lastModifiedBy>
  <cp:revision>172</cp:revision>
  <dcterms:created xsi:type="dcterms:W3CDTF">2010-04-13T21:58:03Z</dcterms:created>
  <dcterms:modified xsi:type="dcterms:W3CDTF">2012-09-21T11:30:09Z</dcterms:modified>
</cp:coreProperties>
</file>