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6" r:id="rId2"/>
    <p:sldId id="259" r:id="rId3"/>
    <p:sldId id="324" r:id="rId4"/>
    <p:sldId id="325" r:id="rId5"/>
    <p:sldId id="326" r:id="rId6"/>
    <p:sldId id="328" r:id="rId7"/>
    <p:sldId id="329" r:id="rId8"/>
    <p:sldId id="358" r:id="rId9"/>
    <p:sldId id="335" r:id="rId10"/>
    <p:sldId id="336" r:id="rId11"/>
    <p:sldId id="359" r:id="rId12"/>
    <p:sldId id="282" r:id="rId13"/>
    <p:sldId id="266" r:id="rId14"/>
    <p:sldId id="284" r:id="rId15"/>
    <p:sldId id="337" r:id="rId16"/>
    <p:sldId id="338" r:id="rId17"/>
    <p:sldId id="341" r:id="rId18"/>
    <p:sldId id="342" r:id="rId19"/>
    <p:sldId id="346" r:id="rId20"/>
    <p:sldId id="360" r:id="rId21"/>
    <p:sldId id="351" r:id="rId22"/>
    <p:sldId id="352" r:id="rId23"/>
    <p:sldId id="353" r:id="rId24"/>
    <p:sldId id="356" r:id="rId25"/>
    <p:sldId id="354" r:id="rId26"/>
    <p:sldId id="347" r:id="rId27"/>
    <p:sldId id="275" r:id="rId28"/>
    <p:sldId id="355" r:id="rId29"/>
    <p:sldId id="276" r:id="rId30"/>
    <p:sldId id="361" r:id="rId31"/>
    <p:sldId id="362" r:id="rId32"/>
    <p:sldId id="343" r:id="rId33"/>
    <p:sldId id="357" r:id="rId34"/>
    <p:sldId id="363" r:id="rId35"/>
    <p:sldId id="364" r:id="rId36"/>
    <p:sldId id="365" r:id="rId37"/>
  </p:sldIdLst>
  <p:sldSz cx="9144000" cy="6858000" type="screen4x3"/>
  <p:notesSz cx="6858000" cy="9144000"/>
  <p:custDataLst>
    <p:tags r:id="rId3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3399"/>
    <a:srgbClr val="FFCC99"/>
    <a:srgbClr val="FFFFCC"/>
    <a:srgbClr val="CCECFF"/>
    <a:srgbClr val="CCFF99"/>
    <a:srgbClr val="FFFF99"/>
    <a:srgbClr val="1E4146"/>
    <a:srgbClr val="66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5" autoAdjust="0"/>
    <p:restoredTop sz="94660"/>
  </p:normalViewPr>
  <p:slideViewPr>
    <p:cSldViewPr>
      <p:cViewPr>
        <p:scale>
          <a:sx n="70" d="100"/>
          <a:sy n="70" d="100"/>
        </p:scale>
        <p:origin x="-16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EE7FD0-4601-46BF-B4D6-36D7D9B045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623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9A820-67A3-4C0D-9017-D8B12362B9F4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4BF38D-4C13-4B8A-8339-B81D9A6269C9}" type="slidenum">
              <a:rPr lang="en-GB" sz="1200"/>
              <a:pPr algn="r"/>
              <a:t>14</a:t>
            </a:fld>
            <a:endParaRPr lang="en-GB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DDD79-C216-4F7E-A096-BA5DBB26813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OK</a:t>
            </a:r>
          </a:p>
          <a:p>
            <a:endParaRPr lang="en-GB" dirty="0" smtClean="0"/>
          </a:p>
          <a:p>
            <a:r>
              <a:rPr lang="en-GB" dirty="0" smtClean="0"/>
              <a:t>Where</a:t>
            </a:r>
            <a:r>
              <a:rPr lang="en-GB" baseline="0" dirty="0" smtClean="0"/>
              <a:t> exposure came from: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Smoke from chimney in and around the home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Neighbours (with OFs)</a:t>
            </a:r>
          </a:p>
          <a:p>
            <a:pPr marL="228600" indent="-228600">
              <a:buAutoNum type="arabicPeriod"/>
            </a:pPr>
            <a:r>
              <a:rPr lang="en-GB" baseline="0" dirty="0" err="1" smtClean="0"/>
              <a:t>Temescal</a:t>
            </a: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Waste and animal feed, etc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None/>
            </a:pPr>
            <a:r>
              <a:rPr lang="en-GB" baseline="0" dirty="0" smtClean="0"/>
              <a:t>Shows importance of (</a:t>
            </a:r>
            <a:r>
              <a:rPr lang="en-GB" baseline="0" dirty="0" err="1" smtClean="0"/>
              <a:t>i</a:t>
            </a:r>
            <a:r>
              <a:rPr lang="en-GB" baseline="0" dirty="0" smtClean="0"/>
              <a:t>) reducing emissions at source, and (ii) community-wide interventions needed for research (e.g. Cluster RCT) and also for public health programmes.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DDD79-C216-4F7E-A096-BA5DBB26813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DDD79-C216-4F7E-A096-BA5DBB26813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7FB08-C109-4DD2-881B-B30D1650F689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important for two reasons:</a:t>
            </a:r>
          </a:p>
          <a:p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Analysis (ITT)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What it tells us about the impact of this intervention (in this community and study setting)  on exposure of children.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DDD79-C216-4F7E-A096-BA5DBB268133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A26F-23EF-412F-A4B3-FA947748C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D0694-1373-43EB-9DA9-B90F74863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ECAD-5C25-461B-99FA-128753717A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FA5E-ACFD-4736-90A9-90D55859C4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2425-FD18-4E0F-8BEC-8179DD76FD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64D79-7E6C-4C9A-BB96-9801F9BE9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675BB-1469-4C4D-B92B-D803D7C6C8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219A-DC3C-4569-9E36-CB8713B2B6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105CC-2A6F-4FC9-9447-A58C661B6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338B8-C41E-46FD-8852-D2E0FDC3BB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C6ED-ECBB-4F26-A5A3-F7A6C75D5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0C85-A806-4F4D-97D6-F164178D4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D166-F91F-4475-BCDA-D4E6654EE0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39EE-38B9-4019-8E8A-6B4107FE5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73F7B4-150B-42C9-8A0F-92C96A8CD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V:\LR Material\20134\ppt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  <a:solidFill>
            <a:schemeClr val="accent2"/>
          </a:solidFill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SRMA: pooled ORs (95% CI)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640959" cy="301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101"/>
                <a:gridCol w="653517"/>
                <a:gridCol w="1780838"/>
                <a:gridCol w="1728192"/>
                <a:gridCol w="1512168"/>
                <a:gridCol w="129614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Outcome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(p-value)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Random or Fixed effect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Publication bias 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(p-value)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(95% CI)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P-value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038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All ALRI*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(severity not defined)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61% (p&lt;0.0001)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Random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Begg’s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: 0.56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Egger’s: 0.09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1.56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(1.33, 1.83)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P&lt;0.0001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000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000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877272"/>
            <a:ext cx="8784976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*Includes </a:t>
            </a:r>
            <a:r>
              <a:rPr lang="en-GB" dirty="0" err="1" smtClean="0"/>
              <a:t>O’Dempsey</a:t>
            </a:r>
            <a:r>
              <a:rPr lang="en-GB" dirty="0" smtClean="0"/>
              <a:t> (Gambia 1996)</a:t>
            </a:r>
            <a:r>
              <a:rPr lang="en-GB" dirty="0" smtClean="0">
                <a:solidFill>
                  <a:srgbClr val="000000"/>
                </a:solidFill>
              </a:rPr>
              <a:t>: Pneumococcal disease on blood culture (79% pneumonia) </a:t>
            </a:r>
            <a:r>
              <a:rPr lang="en-GB" b="1" dirty="0" smtClean="0">
                <a:solidFill>
                  <a:srgbClr val="000000"/>
                </a:solidFill>
              </a:rPr>
              <a:t>OR=2.55</a:t>
            </a:r>
            <a:r>
              <a:rPr lang="en-GB" dirty="0" smtClean="0">
                <a:solidFill>
                  <a:srgbClr val="000000"/>
                </a:solidFill>
              </a:rPr>
              <a:t> (0.98 – 6.65)</a:t>
            </a:r>
            <a:r>
              <a:rPr lang="en-GB" dirty="0" smtClean="0"/>
              <a:t>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  <a:solidFill>
            <a:schemeClr val="accent2"/>
          </a:solidFill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SRMA: pooled ORs (95% CI)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640959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101"/>
                <a:gridCol w="653517"/>
                <a:gridCol w="1780838"/>
                <a:gridCol w="1728192"/>
                <a:gridCol w="1512168"/>
                <a:gridCol w="129614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Outcome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(p-value)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Random or Fixed effect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Publication bias 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(p-value)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(95% CI)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P-value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All ALRI*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(severity not defined)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61% (p&lt;0.0001)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Random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Begg’s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: 0.56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Egger’s: 0.09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1.56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(1.33, 1.83)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P&lt;0.0001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Severe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en-GB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51% (p=0.10)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Random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2.04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(1.33, 3.14)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P=0.001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Fatal</a:t>
                      </a:r>
                      <a:r>
                        <a:rPr lang="en-GB" sz="20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endParaRPr lang="en-GB" sz="2000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0% (p=0.64)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Fixed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2.80</a:t>
                      </a:r>
                    </a:p>
                    <a:p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(1.81, 4,34)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P&lt;0.0001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581128"/>
            <a:ext cx="8784976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1600" baseline="30000" dirty="0" smtClean="0"/>
              <a:t>1</a:t>
            </a:r>
            <a:r>
              <a:rPr lang="en-GB" sz="1600" b="1" dirty="0" smtClean="0"/>
              <a:t>Severe</a:t>
            </a:r>
            <a:r>
              <a:rPr lang="en-GB" sz="1600" dirty="0" smtClean="0"/>
              <a:t>: includes physician clinical definition (n=3) and low oxygen saturation on pulse oximetry (n=1)</a:t>
            </a:r>
          </a:p>
          <a:p>
            <a:r>
              <a:rPr lang="en-GB" sz="1600" baseline="30000" dirty="0"/>
              <a:t>2</a:t>
            </a:r>
            <a:r>
              <a:rPr lang="en-GB" sz="1600" b="1" dirty="0" smtClean="0"/>
              <a:t>Fatal</a:t>
            </a:r>
            <a:r>
              <a:rPr lang="en-GB" sz="1600" dirty="0" smtClean="0"/>
              <a:t>: includes verbal autopsy (n=2), parental recall of signs (n=1) and deaths in hospital following radiological confirmation of pneumonia (n=1) 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877272"/>
            <a:ext cx="8784976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*Includes </a:t>
            </a:r>
            <a:r>
              <a:rPr lang="en-GB" dirty="0" err="1" smtClean="0"/>
              <a:t>O’Dempsey</a:t>
            </a:r>
            <a:r>
              <a:rPr lang="en-GB" dirty="0" smtClean="0"/>
              <a:t> (Gambia 1996)</a:t>
            </a:r>
            <a:r>
              <a:rPr lang="en-GB" dirty="0" smtClean="0">
                <a:solidFill>
                  <a:srgbClr val="000000"/>
                </a:solidFill>
              </a:rPr>
              <a:t>: Pneumococcal disease on blood culture (79% pneumonia) OR=2.55 (0.98 – 6.65)</a:t>
            </a:r>
            <a:r>
              <a:rPr lang="en-GB" dirty="0" smtClean="0"/>
              <a:t>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RESPIRE Trial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496300" cy="5183906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Objective: impact of HAP reduction on pneumonia incidence in children </a:t>
            </a:r>
            <a:r>
              <a:rPr lang="en-GB" sz="2800" u="sng" dirty="0" smtClean="0"/>
              <a:t>&lt;</a:t>
            </a:r>
            <a:r>
              <a:rPr lang="en-GB" sz="2800" dirty="0" smtClean="0"/>
              <a:t>18 months</a:t>
            </a:r>
          </a:p>
          <a:p>
            <a:pPr lvl="1" eaLnBrk="1" hangingPunct="1">
              <a:defRPr/>
            </a:pPr>
            <a:r>
              <a:rPr lang="en-GB" sz="2400" dirty="0" smtClean="0"/>
              <a:t>Primary: ITT analysis</a:t>
            </a:r>
          </a:p>
          <a:p>
            <a:pPr lvl="1" eaLnBrk="1" hangingPunct="1">
              <a:defRPr/>
            </a:pPr>
            <a:r>
              <a:rPr lang="en-GB" sz="2400" dirty="0" smtClean="0"/>
              <a:t>Secondary: exposure-response analysis</a:t>
            </a:r>
          </a:p>
          <a:p>
            <a:pPr eaLnBrk="1" hangingPunct="1">
              <a:defRPr/>
            </a:pPr>
            <a:r>
              <a:rPr lang="en-GB" sz="2800" dirty="0" smtClean="0"/>
              <a:t>Rural, highland communities of </a:t>
            </a:r>
            <a:r>
              <a:rPr lang="en-GB" sz="2800" dirty="0" err="1" smtClean="0"/>
              <a:t>Comitancillo</a:t>
            </a:r>
            <a:r>
              <a:rPr lang="en-GB" sz="2800" dirty="0" smtClean="0"/>
              <a:t> and San Lorenzo, alt. 2200 – 3000 m</a:t>
            </a:r>
          </a:p>
          <a:p>
            <a:pPr eaLnBrk="1" hangingPunct="1">
              <a:defRPr/>
            </a:pPr>
            <a:r>
              <a:rPr lang="en-GB" sz="2800" dirty="0" smtClean="0"/>
              <a:t>518 homes (pregnant woman, child &lt;4 months) randomised to keep open fire or use ‘</a:t>
            </a:r>
            <a:r>
              <a:rPr lang="en-GB" sz="2800" dirty="0" err="1" smtClean="0"/>
              <a:t>plancha</a:t>
            </a:r>
            <a:r>
              <a:rPr lang="en-GB" sz="2800" dirty="0" smtClean="0"/>
              <a:t>’</a:t>
            </a:r>
          </a:p>
          <a:p>
            <a:pPr eaLnBrk="1" hangingPunct="1">
              <a:defRPr/>
            </a:pPr>
            <a:r>
              <a:rPr lang="en-GB" sz="2800" dirty="0" smtClean="0"/>
              <a:t>Children followed to 18 months: ~30,000 child weeks</a:t>
            </a:r>
          </a:p>
          <a:p>
            <a:pPr eaLnBrk="1" hangingPunct="1">
              <a:defRPr/>
            </a:pPr>
            <a:r>
              <a:rPr lang="en-GB" sz="2800" dirty="0" smtClean="0"/>
              <a:t>Surveillance for pneumonia cases and all deaths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9144000" cy="791815"/>
          </a:xfrm>
          <a:solidFill>
            <a:srgbClr val="333399"/>
          </a:solidFill>
        </p:spPr>
        <p:txBody>
          <a:bodyPr/>
          <a:lstStyle/>
          <a:p>
            <a:pPr eaLnBrk="1" hangingPunct="1">
              <a:defRPr/>
            </a:pPr>
            <a:r>
              <a:rPr lang="nb-N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Control and intervention stoves</a:t>
            </a:r>
            <a:endParaRPr lang="nb-NO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8674" name="Picture 3" descr="Vicentes wife and baby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3879850" cy="345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95288" y="5373688"/>
            <a:ext cx="3960812" cy="1006475"/>
          </a:xfrm>
          <a:prstGeom prst="rect">
            <a:avLst/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b-N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Traditional open 3-stone fire: kitchen 48-hour PM</a:t>
            </a:r>
            <a:r>
              <a:rPr lang="nb-NO" sz="2000" baseline="-2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2.5</a:t>
            </a:r>
            <a:r>
              <a:rPr lang="nb-N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levels of 500 - 1000 </a:t>
            </a: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</a:t>
            </a:r>
            <a:r>
              <a:rPr lang="nb-N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g/m</a:t>
            </a:r>
            <a:r>
              <a:rPr lang="nb-NO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1773238"/>
            <a:ext cx="4176713" cy="4606925"/>
            <a:chOff x="2880" y="1117"/>
            <a:chExt cx="2631" cy="2902"/>
          </a:xfrm>
          <a:solidFill>
            <a:srgbClr val="333399"/>
          </a:solidFill>
        </p:grpSpPr>
        <p:pic>
          <p:nvPicPr>
            <p:cNvPr id="28677" name="Picture 6" descr="RCT study plancha (flip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1117"/>
              <a:ext cx="2610" cy="21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2880" y="3385"/>
              <a:ext cx="2631" cy="63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b-NO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</a:t>
              </a:r>
              <a:r>
                <a:rPr lang="nb-NO" sz="20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plancha</a:t>
              </a:r>
              <a:r>
                <a:rPr lang="nb-NO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chimney wood stove, locally made and popular with households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  <a:solidFill>
            <a:srgbClr val="333399"/>
          </a:solidFill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GB" sz="2800" dirty="0" smtClean="0">
                <a:solidFill>
                  <a:schemeClr val="bg1"/>
                </a:solidFill>
                <a:latin typeface="Tahoma" pitchFamily="34" charset="0"/>
              </a:rPr>
              <a:t>Overview of child health outcomes assessment</a:t>
            </a:r>
            <a:r>
              <a:rPr lang="en-GB" sz="4000" dirty="0" smtClean="0"/>
              <a:t> 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95288" y="1557338"/>
            <a:ext cx="2592387" cy="3527425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348038" y="1557338"/>
            <a:ext cx="2592387" cy="35274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300788" y="1557338"/>
            <a:ext cx="2592387" cy="35274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755650" y="1341438"/>
            <a:ext cx="1800225" cy="36671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3708400" y="1125538"/>
            <a:ext cx="1800225" cy="6413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Community centre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659563" y="1341438"/>
            <a:ext cx="1800225" cy="36671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Hospital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3" y="4437063"/>
            <a:ext cx="8351837" cy="1830387"/>
            <a:chOff x="295" y="2795"/>
            <a:chExt cx="5261" cy="1153"/>
          </a:xfrm>
        </p:grpSpPr>
        <p:sp>
          <p:nvSpPr>
            <p:cNvPr id="30754" name="Text Box 10"/>
            <p:cNvSpPr txBox="1">
              <a:spLocks noChangeArrowheads="1"/>
            </p:cNvSpPr>
            <p:nvPr/>
          </p:nvSpPr>
          <p:spPr bwMode="auto">
            <a:xfrm>
              <a:off x="295" y="2795"/>
              <a:ext cx="771" cy="23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Child dies</a:t>
              </a:r>
            </a:p>
          </p:txBody>
        </p:sp>
        <p:sp>
          <p:nvSpPr>
            <p:cNvPr id="30755" name="Text Box 11"/>
            <p:cNvSpPr txBox="1">
              <a:spLocks noChangeArrowheads="1"/>
            </p:cNvSpPr>
            <p:nvPr/>
          </p:nvSpPr>
          <p:spPr bwMode="auto">
            <a:xfrm>
              <a:off x="4740" y="2795"/>
              <a:ext cx="816" cy="23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Child dies</a:t>
              </a:r>
            </a:p>
          </p:txBody>
        </p:sp>
        <p:sp>
          <p:nvSpPr>
            <p:cNvPr id="30756" name="Text Box 12"/>
            <p:cNvSpPr txBox="1">
              <a:spLocks noChangeArrowheads="1"/>
            </p:cNvSpPr>
            <p:nvPr/>
          </p:nvSpPr>
          <p:spPr bwMode="auto">
            <a:xfrm>
              <a:off x="295" y="3544"/>
              <a:ext cx="726" cy="404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Verbal</a:t>
              </a:r>
              <a:r>
                <a:rPr lang="en-GB" dirty="0"/>
                <a:t> </a:t>
              </a:r>
              <a:r>
                <a:rPr lang="en-GB" dirty="0">
                  <a:solidFill>
                    <a:schemeClr val="bg1"/>
                  </a:solidFill>
                </a:rPr>
                <a:t>autopsy</a:t>
              </a:r>
            </a:p>
          </p:txBody>
        </p:sp>
        <p:sp>
          <p:nvSpPr>
            <p:cNvPr id="30757" name="Text Box 13"/>
            <p:cNvSpPr txBox="1">
              <a:spLocks noChangeArrowheads="1"/>
            </p:cNvSpPr>
            <p:nvPr/>
          </p:nvSpPr>
          <p:spPr bwMode="auto">
            <a:xfrm>
              <a:off x="4785" y="3544"/>
              <a:ext cx="726" cy="404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Verbal autopsy</a:t>
              </a:r>
            </a:p>
          </p:txBody>
        </p:sp>
        <p:sp>
          <p:nvSpPr>
            <p:cNvPr id="30758" name="Line 14"/>
            <p:cNvSpPr>
              <a:spLocks noChangeShapeType="1"/>
            </p:cNvSpPr>
            <p:nvPr/>
          </p:nvSpPr>
          <p:spPr bwMode="auto">
            <a:xfrm>
              <a:off x="612" y="3022"/>
              <a:ext cx="0" cy="52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9" name="Line 15"/>
            <p:cNvSpPr>
              <a:spLocks noChangeShapeType="1"/>
            </p:cNvSpPr>
            <p:nvPr/>
          </p:nvSpPr>
          <p:spPr bwMode="auto">
            <a:xfrm>
              <a:off x="5148" y="3022"/>
              <a:ext cx="0" cy="52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0" name="Line 16"/>
            <p:cNvSpPr>
              <a:spLocks noChangeShapeType="1"/>
            </p:cNvSpPr>
            <p:nvPr/>
          </p:nvSpPr>
          <p:spPr bwMode="auto">
            <a:xfrm>
              <a:off x="1020" y="3783"/>
              <a:ext cx="86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1" name="Line 17"/>
            <p:cNvSpPr>
              <a:spLocks noChangeShapeType="1"/>
            </p:cNvSpPr>
            <p:nvPr/>
          </p:nvSpPr>
          <p:spPr bwMode="auto">
            <a:xfrm flipH="1" flipV="1">
              <a:off x="3969" y="3783"/>
              <a:ext cx="81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55650" y="1989138"/>
            <a:ext cx="5545138" cy="4210050"/>
            <a:chOff x="476" y="1253"/>
            <a:chExt cx="3493" cy="2652"/>
          </a:xfrm>
        </p:grpSpPr>
        <p:sp>
          <p:nvSpPr>
            <p:cNvPr id="30747" name="Text Box 19"/>
            <p:cNvSpPr txBox="1">
              <a:spLocks noChangeArrowheads="1"/>
            </p:cNvSpPr>
            <p:nvPr/>
          </p:nvSpPr>
          <p:spPr bwMode="auto">
            <a:xfrm>
              <a:off x="1882" y="3475"/>
              <a:ext cx="2087" cy="430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450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Health outcome</a:t>
              </a:r>
            </a:p>
            <a:p>
              <a:pPr algn="ctr">
                <a:lnSpc>
                  <a:spcPct val="85000"/>
                </a:lnSpc>
                <a:spcBef>
                  <a:spcPct val="450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 definitions</a:t>
              </a:r>
            </a:p>
          </p:txBody>
        </p:sp>
        <p:sp>
          <p:nvSpPr>
            <p:cNvPr id="30748" name="Text Box 20"/>
            <p:cNvSpPr txBox="1">
              <a:spLocks noChangeArrowheads="1"/>
            </p:cNvSpPr>
            <p:nvPr/>
          </p:nvSpPr>
          <p:spPr bwMode="auto">
            <a:xfrm>
              <a:off x="476" y="1253"/>
              <a:ext cx="1179" cy="119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u="sng">
                  <a:solidFill>
                    <a:srgbClr val="000000"/>
                  </a:solidFill>
                </a:rPr>
                <a:t>Weekly visit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>
                  <a:solidFill>
                    <a:srgbClr val="000000"/>
                  </a:solidFill>
                </a:rPr>
                <a:t> Well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>
                  <a:solidFill>
                    <a:srgbClr val="000000"/>
                  </a:solidFill>
                </a:rPr>
                <a:t> Mild illness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>
                  <a:solidFill>
                    <a:srgbClr val="000000"/>
                  </a:solidFill>
                </a:rPr>
                <a:t> Referral to            study doctor</a:t>
              </a:r>
            </a:p>
          </p:txBody>
        </p:sp>
        <p:sp>
          <p:nvSpPr>
            <p:cNvPr id="30749" name="Freeform 21"/>
            <p:cNvSpPr>
              <a:spLocks/>
            </p:cNvSpPr>
            <p:nvPr/>
          </p:nvSpPr>
          <p:spPr bwMode="auto">
            <a:xfrm>
              <a:off x="1950" y="1435"/>
              <a:ext cx="385" cy="5"/>
            </a:xfrm>
            <a:custGeom>
              <a:avLst/>
              <a:gdLst>
                <a:gd name="T0" fmla="*/ 0 w 385"/>
                <a:gd name="T1" fmla="*/ 5 h 5"/>
                <a:gd name="T2" fmla="*/ 385 w 385"/>
                <a:gd name="T3" fmla="*/ 0 h 5"/>
                <a:gd name="T4" fmla="*/ 0 60000 65536"/>
                <a:gd name="T5" fmla="*/ 0 60000 65536"/>
                <a:gd name="T6" fmla="*/ 0 w 385"/>
                <a:gd name="T7" fmla="*/ 0 h 5"/>
                <a:gd name="T8" fmla="*/ 385 w 38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5" h="5">
                  <a:moveTo>
                    <a:pt x="0" y="5"/>
                  </a:moveTo>
                  <a:lnTo>
                    <a:pt x="385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22"/>
            <p:cNvSpPr>
              <a:spLocks noChangeShapeType="1"/>
            </p:cNvSpPr>
            <p:nvPr/>
          </p:nvSpPr>
          <p:spPr bwMode="auto">
            <a:xfrm>
              <a:off x="1474" y="2251"/>
              <a:ext cx="49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1" name="Freeform 23"/>
            <p:cNvSpPr>
              <a:spLocks/>
            </p:cNvSpPr>
            <p:nvPr/>
          </p:nvSpPr>
          <p:spPr bwMode="auto">
            <a:xfrm>
              <a:off x="1956" y="1434"/>
              <a:ext cx="1" cy="822"/>
            </a:xfrm>
            <a:custGeom>
              <a:avLst/>
              <a:gdLst>
                <a:gd name="T0" fmla="*/ 0 w 1"/>
                <a:gd name="T1" fmla="*/ 822 h 822"/>
                <a:gd name="T2" fmla="*/ 0 w 1"/>
                <a:gd name="T3" fmla="*/ 0 h 822"/>
                <a:gd name="T4" fmla="*/ 0 60000 65536"/>
                <a:gd name="T5" fmla="*/ 0 60000 65536"/>
                <a:gd name="T6" fmla="*/ 0 w 1"/>
                <a:gd name="T7" fmla="*/ 0 h 822"/>
                <a:gd name="T8" fmla="*/ 1 w 1"/>
                <a:gd name="T9" fmla="*/ 822 h 8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22">
                  <a:moveTo>
                    <a:pt x="0" y="82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Freeform 24"/>
            <p:cNvSpPr>
              <a:spLocks/>
            </p:cNvSpPr>
            <p:nvPr/>
          </p:nvSpPr>
          <p:spPr bwMode="auto">
            <a:xfrm>
              <a:off x="1429" y="2432"/>
              <a:ext cx="5" cy="1144"/>
            </a:xfrm>
            <a:custGeom>
              <a:avLst/>
              <a:gdLst>
                <a:gd name="T0" fmla="*/ 0 w 5"/>
                <a:gd name="T1" fmla="*/ 0 h 1144"/>
                <a:gd name="T2" fmla="*/ 5 w 5"/>
                <a:gd name="T3" fmla="*/ 1144 h 1144"/>
                <a:gd name="T4" fmla="*/ 0 60000 65536"/>
                <a:gd name="T5" fmla="*/ 0 60000 65536"/>
                <a:gd name="T6" fmla="*/ 0 w 5"/>
                <a:gd name="T7" fmla="*/ 0 h 1144"/>
                <a:gd name="T8" fmla="*/ 5 w 5"/>
                <a:gd name="T9" fmla="*/ 1144 h 1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44">
                  <a:moveTo>
                    <a:pt x="0" y="0"/>
                  </a:moveTo>
                  <a:lnTo>
                    <a:pt x="5" y="1144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25"/>
            <p:cNvSpPr>
              <a:spLocks noChangeShapeType="1"/>
            </p:cNvSpPr>
            <p:nvPr/>
          </p:nvSpPr>
          <p:spPr bwMode="auto">
            <a:xfrm>
              <a:off x="1429" y="3566"/>
              <a:ext cx="453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300788" y="1989138"/>
            <a:ext cx="2159000" cy="3678237"/>
            <a:chOff x="3969" y="1253"/>
            <a:chExt cx="1360" cy="2317"/>
          </a:xfrm>
        </p:grpSpPr>
        <p:sp>
          <p:nvSpPr>
            <p:cNvPr id="30744" name="Text Box 27"/>
            <p:cNvSpPr txBox="1">
              <a:spLocks noChangeArrowheads="1"/>
            </p:cNvSpPr>
            <p:nvPr/>
          </p:nvSpPr>
          <p:spPr bwMode="auto">
            <a:xfrm>
              <a:off x="4241" y="1253"/>
              <a:ext cx="1088" cy="1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u="sng">
                  <a:solidFill>
                    <a:srgbClr val="000000"/>
                  </a:solidFill>
                </a:rPr>
                <a:t>Assessed by duty doctor</a:t>
              </a:r>
            </a:p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Study team obtain CXR and inpatient data and diagnosis</a:t>
              </a:r>
            </a:p>
          </p:txBody>
        </p:sp>
        <p:sp>
          <p:nvSpPr>
            <p:cNvPr id="30745" name="Freeform 28"/>
            <p:cNvSpPr>
              <a:spLocks/>
            </p:cNvSpPr>
            <p:nvPr/>
          </p:nvSpPr>
          <p:spPr bwMode="auto">
            <a:xfrm>
              <a:off x="4513" y="2614"/>
              <a:ext cx="1" cy="956"/>
            </a:xfrm>
            <a:custGeom>
              <a:avLst/>
              <a:gdLst>
                <a:gd name="T0" fmla="*/ 0 w 1"/>
                <a:gd name="T1" fmla="*/ 0 h 956"/>
                <a:gd name="T2" fmla="*/ 0 w 1"/>
                <a:gd name="T3" fmla="*/ 956 h 956"/>
                <a:gd name="T4" fmla="*/ 0 60000 65536"/>
                <a:gd name="T5" fmla="*/ 0 60000 65536"/>
                <a:gd name="T6" fmla="*/ 0 w 1"/>
                <a:gd name="T7" fmla="*/ 0 h 956"/>
                <a:gd name="T8" fmla="*/ 1 w 1"/>
                <a:gd name="T9" fmla="*/ 956 h 9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56">
                  <a:moveTo>
                    <a:pt x="0" y="0"/>
                  </a:moveTo>
                  <a:lnTo>
                    <a:pt x="0" y="956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9"/>
            <p:cNvSpPr>
              <a:spLocks noChangeShapeType="1"/>
            </p:cNvSpPr>
            <p:nvPr/>
          </p:nvSpPr>
          <p:spPr bwMode="auto">
            <a:xfrm flipH="1" flipV="1">
              <a:off x="3969" y="3566"/>
              <a:ext cx="5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23850" y="692150"/>
            <a:ext cx="7200900" cy="647700"/>
            <a:chOff x="204" y="436"/>
            <a:chExt cx="4536" cy="408"/>
          </a:xfrm>
        </p:grpSpPr>
        <p:sp>
          <p:nvSpPr>
            <p:cNvPr id="30740" name="Text Box 31"/>
            <p:cNvSpPr txBox="1">
              <a:spLocks noChangeArrowheads="1"/>
            </p:cNvSpPr>
            <p:nvPr/>
          </p:nvSpPr>
          <p:spPr bwMode="auto">
            <a:xfrm>
              <a:off x="204" y="436"/>
              <a:ext cx="1724" cy="2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/>
                <a:t>Follow-up at weekly visit</a:t>
              </a:r>
            </a:p>
          </p:txBody>
        </p:sp>
        <p:sp>
          <p:nvSpPr>
            <p:cNvPr id="30741" name="Line 32"/>
            <p:cNvSpPr>
              <a:spLocks noChangeShapeType="1"/>
            </p:cNvSpPr>
            <p:nvPr/>
          </p:nvSpPr>
          <p:spPr bwMode="auto">
            <a:xfrm flipH="1" flipV="1">
              <a:off x="1927" y="572"/>
              <a:ext cx="2813" cy="0"/>
            </a:xfrm>
            <a:prstGeom prst="lin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Line 33"/>
            <p:cNvSpPr>
              <a:spLocks noChangeShapeType="1"/>
            </p:cNvSpPr>
            <p:nvPr/>
          </p:nvSpPr>
          <p:spPr bwMode="auto">
            <a:xfrm flipV="1">
              <a:off x="2925" y="572"/>
              <a:ext cx="0" cy="136"/>
            </a:xfrm>
            <a:prstGeom prst="lin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3" name="Line 34"/>
            <p:cNvSpPr>
              <a:spLocks noChangeShapeType="1"/>
            </p:cNvSpPr>
            <p:nvPr/>
          </p:nvSpPr>
          <p:spPr bwMode="auto">
            <a:xfrm flipV="1">
              <a:off x="4740" y="572"/>
              <a:ext cx="0" cy="272"/>
            </a:xfrm>
            <a:prstGeom prst="lin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708400" y="2068513"/>
            <a:ext cx="5256213" cy="4729162"/>
            <a:chOff x="2336" y="1303"/>
            <a:chExt cx="3311" cy="2979"/>
          </a:xfrm>
        </p:grpSpPr>
        <p:grpSp>
          <p:nvGrpSpPr>
            <p:cNvPr id="30733" name="Group 36"/>
            <p:cNvGrpSpPr>
              <a:grpSpLocks/>
            </p:cNvGrpSpPr>
            <p:nvPr/>
          </p:nvGrpSpPr>
          <p:grpSpPr bwMode="auto">
            <a:xfrm>
              <a:off x="2336" y="1303"/>
              <a:ext cx="1905" cy="2223"/>
              <a:chOff x="2336" y="1253"/>
              <a:chExt cx="1905" cy="2223"/>
            </a:xfrm>
          </p:grpSpPr>
          <p:sp>
            <p:nvSpPr>
              <p:cNvPr id="30735" name="Text Box 37"/>
              <p:cNvSpPr txBox="1">
                <a:spLocks noChangeArrowheads="1"/>
              </p:cNvSpPr>
              <p:nvPr/>
            </p:nvSpPr>
            <p:spPr bwMode="auto">
              <a:xfrm>
                <a:off x="2336" y="1253"/>
                <a:ext cx="1134" cy="15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u="sng">
                    <a:solidFill>
                      <a:srgbClr val="000000"/>
                    </a:solidFill>
                  </a:rPr>
                  <a:t>Study doctor examines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GB">
                    <a:solidFill>
                      <a:srgbClr val="000000"/>
                    </a:solidFill>
                  </a:rPr>
                  <a:t>Pulse oximetry 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GB">
                    <a:solidFill>
                      <a:srgbClr val="000000"/>
                    </a:solidFill>
                  </a:rPr>
                  <a:t>If pneumonia, RSV* test and refer for CXR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GB">
                    <a:solidFill>
                      <a:srgbClr val="000000"/>
                    </a:solidFill>
                  </a:rPr>
                  <a:t>Refer if very ill</a:t>
                </a:r>
              </a:p>
            </p:txBody>
          </p:sp>
          <p:sp>
            <p:nvSpPr>
              <p:cNvPr id="30736" name="Line 38"/>
              <p:cNvSpPr>
                <a:spLocks noChangeShapeType="1"/>
              </p:cNvSpPr>
              <p:nvPr/>
            </p:nvSpPr>
            <p:spPr bwMode="auto">
              <a:xfrm>
                <a:off x="3833" y="1480"/>
                <a:ext cx="40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7" name="Line 39"/>
              <p:cNvSpPr>
                <a:spLocks noChangeShapeType="1"/>
              </p:cNvSpPr>
              <p:nvPr/>
            </p:nvSpPr>
            <p:spPr bwMode="auto">
              <a:xfrm>
                <a:off x="3379" y="2659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8" name="Freeform 40"/>
              <p:cNvSpPr>
                <a:spLocks/>
              </p:cNvSpPr>
              <p:nvPr/>
            </p:nvSpPr>
            <p:spPr bwMode="auto">
              <a:xfrm>
                <a:off x="3828" y="1468"/>
                <a:ext cx="8" cy="1204"/>
              </a:xfrm>
              <a:custGeom>
                <a:avLst/>
                <a:gdLst>
                  <a:gd name="T0" fmla="*/ 8 w 8"/>
                  <a:gd name="T1" fmla="*/ 1204 h 1204"/>
                  <a:gd name="T2" fmla="*/ 0 w 8"/>
                  <a:gd name="T3" fmla="*/ 0 h 1204"/>
                  <a:gd name="T4" fmla="*/ 0 60000 65536"/>
                  <a:gd name="T5" fmla="*/ 0 60000 65536"/>
                  <a:gd name="T6" fmla="*/ 0 w 8"/>
                  <a:gd name="T7" fmla="*/ 0 h 1204"/>
                  <a:gd name="T8" fmla="*/ 8 w 8"/>
                  <a:gd name="T9" fmla="*/ 1204 h 12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204">
                    <a:moveTo>
                      <a:pt x="8" y="120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Line 41"/>
              <p:cNvSpPr>
                <a:spLocks noChangeShapeType="1"/>
              </p:cNvSpPr>
              <p:nvPr/>
            </p:nvSpPr>
            <p:spPr bwMode="auto">
              <a:xfrm>
                <a:off x="2925" y="2795"/>
                <a:ext cx="0" cy="6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34" name="Text Box 42"/>
            <p:cNvSpPr txBox="1">
              <a:spLocks noChangeArrowheads="1"/>
            </p:cNvSpPr>
            <p:nvPr/>
          </p:nvSpPr>
          <p:spPr bwMode="auto">
            <a:xfrm>
              <a:off x="3742" y="4070"/>
              <a:ext cx="1905" cy="2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*</a:t>
              </a:r>
              <a:r>
                <a:rPr lang="en-US" sz="1600">
                  <a:solidFill>
                    <a:schemeClr val="bg1"/>
                  </a:solidFill>
                </a:rPr>
                <a:t> Respiratory syncytial virus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96962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Home IAP and exposure assessment methods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381635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Tahoma" pitchFamily="34" charset="0"/>
              </a:rPr>
              <a:t>All homes: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Tahoma" pitchFamily="34" charset="0"/>
              </a:rPr>
              <a:t>48 hr CO tube child (3 monthly)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Tahoma" pitchFamily="34" charset="0"/>
              </a:rPr>
              <a:t>mother (6 monthly)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Tahoma" pitchFamily="34" charset="0"/>
              </a:rPr>
              <a:t>Random sub-sample (n=40+40):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Tahoma" pitchFamily="34" charset="0"/>
              </a:rPr>
              <a:t>3-monthly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Tahoma" pitchFamily="34" charset="0"/>
              </a:rPr>
              <a:t>CO (tube, Hobo)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Tahoma" pitchFamily="34" charset="0"/>
              </a:rPr>
              <a:t>PM (filter, pump)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Tahoma" pitchFamily="34" charset="0"/>
              </a:rPr>
              <a:t>Continuous PM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latin typeface="Tahoma" pitchFamily="34" charset="0"/>
              </a:rPr>
              <a:t>Mother breath CO (</a:t>
            </a:r>
            <a:r>
              <a:rPr lang="en-GB" sz="2400" dirty="0" err="1" smtClean="0">
                <a:latin typeface="Tahoma" pitchFamily="34" charset="0"/>
              </a:rPr>
              <a:t>COHb</a:t>
            </a:r>
            <a:r>
              <a:rPr lang="en-GB" sz="2400" dirty="0" smtClean="0">
                <a:latin typeface="Tahoma" pitchFamily="34" charset="0"/>
              </a:rPr>
              <a:t>)</a:t>
            </a:r>
          </a:p>
        </p:txBody>
      </p:sp>
      <p:pic>
        <p:nvPicPr>
          <p:cNvPr id="13316" name="Picture 4" descr="Guatemala baby with CO tube(S)"/>
          <p:cNvPicPr>
            <a:picLocks noChangeAspect="1" noChangeArrowheads="1"/>
          </p:cNvPicPr>
          <p:nvPr/>
        </p:nvPicPr>
        <p:blipFill>
          <a:blip r:embed="rId3" cstate="print">
            <a:lum bright="6000" contrast="8000"/>
          </a:blip>
          <a:srcRect/>
          <a:stretch>
            <a:fillRect/>
          </a:stretch>
        </p:blipFill>
        <p:spPr bwMode="auto">
          <a:xfrm>
            <a:off x="4903788" y="1571625"/>
            <a:ext cx="3544887" cy="488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79512" y="214313"/>
            <a:ext cx="8712968" cy="1143000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intervention stove on (</a:t>
            </a:r>
            <a:r>
              <a:rPr lang="en-GB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kitchen IAP and (ii) personal exposure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00188"/>
            <a:ext cx="69850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339975" y="2636838"/>
            <a:ext cx="792163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↓90%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211638" y="3716338"/>
            <a:ext cx="792162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↓52%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372225" y="3284538"/>
            <a:ext cx="792163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↓61%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71500" y="6357938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/>
              <a:t>Smith et al, J Exp Sci Env Epidemiol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935831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Physician-assessed outcomes (ITT)</a:t>
            </a:r>
            <a:endParaRPr lang="en-GB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oup 52"/>
          <p:cNvGraphicFramePr>
            <a:graphicFrameLocks/>
          </p:cNvGraphicFramePr>
          <p:nvPr/>
        </p:nvGraphicFramePr>
        <p:xfrm>
          <a:off x="251520" y="1700808"/>
          <a:ext cx="8712967" cy="4319999"/>
        </p:xfrm>
        <a:graphic>
          <a:graphicData uri="http://schemas.openxmlformats.org/drawingml/2006/table">
            <a:tbl>
              <a:tblPr/>
              <a:tblGrid>
                <a:gridCol w="2016224"/>
                <a:gridCol w="2664296"/>
                <a:gridCol w="2808312"/>
                <a:gridCol w="1224135"/>
              </a:tblGrid>
              <a:tr h="431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 finding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 (95% CI)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84072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Physician diagnosed pneumonia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Investigations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Pulse </a:t>
                      </a: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oximetry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RSV direct antigen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Chest X-ray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0.78 (0.59, 1.06)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002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Severe (hypoxic)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0.67 (0.45, 0.98)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840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CXR +</a:t>
                      </a: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0.74 (0.42, 1.15)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84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CXR +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&amp; hypoxic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0.68 (0.36, 1.33)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840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RSV +</a:t>
                      </a: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0.76 (0.42, 1.16)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84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RSV +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&amp; hypoxic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 (0.46, 1.51)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840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RSV -</a:t>
                      </a: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0.79 (0.53, 1.07)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840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RSV –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&amp; hypoxic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0.54 (0.31, 0.91)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260648"/>
            <a:ext cx="3960440" cy="1512168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Exposure-response analysis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32040" y="2204864"/>
            <a:ext cx="3970784" cy="4248472"/>
          </a:xfrm>
          <a:solidFill>
            <a:srgbClr val="CCFFFF"/>
          </a:solidFill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Mean PM2.5 exposure  equivalent (µg/m</a:t>
            </a:r>
            <a:r>
              <a:rPr lang="en-GB" baseline="30000" dirty="0" smtClean="0"/>
              <a:t>3</a:t>
            </a:r>
            <a:r>
              <a:rPr lang="en-GB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OF: 250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Plancha:125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Lowest exposure </a:t>
            </a:r>
            <a:r>
              <a:rPr lang="en-GB" dirty="0" err="1" smtClean="0"/>
              <a:t>decile</a:t>
            </a:r>
            <a:r>
              <a:rPr lang="en-GB" dirty="0" smtClean="0"/>
              <a:t> ~50 µg/m</a:t>
            </a:r>
            <a:r>
              <a:rPr lang="en-GB" baseline="30000" dirty="0" smtClean="0"/>
              <a:t>3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Statistically significant E-R relationships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Implications: low exposure (&lt;30-50 µg/m</a:t>
            </a:r>
            <a:r>
              <a:rPr lang="en-GB" baseline="30000" dirty="0" smtClean="0"/>
              <a:t>3</a:t>
            </a:r>
            <a:r>
              <a:rPr lang="en-GB" dirty="0" smtClean="0"/>
              <a:t>) needed to prevent most cases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20487" name="Picture 9" descr="er_plot_20101101_Cropped.jpg"/>
          <p:cNvPicPr>
            <a:picLocks noChangeAspect="1"/>
          </p:cNvPicPr>
          <p:nvPr/>
        </p:nvPicPr>
        <p:blipFill>
          <a:blip r:embed="rId3" cstate="print"/>
          <a:srcRect r="9017"/>
          <a:stretch>
            <a:fillRect/>
          </a:stretch>
        </p:blipFill>
        <p:spPr bwMode="auto">
          <a:xfrm>
            <a:off x="0" y="0"/>
            <a:ext cx="47128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2303239" y="657201"/>
            <a:ext cx="360363" cy="28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2627784" y="476672"/>
            <a:ext cx="1152525" cy="3698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Open fire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07504" y="476672"/>
            <a:ext cx="1079500" cy="3698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Plancha</a:t>
            </a:r>
          </a:p>
        </p:txBody>
      </p:sp>
      <p:cxnSp>
        <p:nvCxnSpPr>
          <p:cNvPr id="11" name="Straight Arrow Connector 10"/>
          <p:cNvCxnSpPr>
            <a:stCxn id="20484" idx="3"/>
          </p:cNvCxnSpPr>
          <p:nvPr/>
        </p:nvCxnSpPr>
        <p:spPr>
          <a:xfrm>
            <a:off x="1187004" y="661616"/>
            <a:ext cx="432668" cy="319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Mechanisms: focus on HAP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525735"/>
          </a:xfrm>
        </p:spPr>
        <p:txBody>
          <a:bodyPr/>
          <a:lstStyle/>
          <a:p>
            <a:pPr algn="ctr"/>
            <a:r>
              <a:rPr lang="en-GB" u="sng" dirty="0" smtClean="0"/>
              <a:t>Pollutants</a:t>
            </a:r>
            <a:endParaRPr lang="en-GB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4320480" cy="4608512"/>
          </a:xfrm>
          <a:solidFill>
            <a:srgbClr val="FFFFCC"/>
          </a:solidFill>
        </p:spPr>
        <p:txBody>
          <a:bodyPr/>
          <a:lstStyle/>
          <a:p>
            <a:r>
              <a:rPr lang="en-GB" dirty="0" smtClean="0"/>
              <a:t>Carbonaceous PM (&lt;10 microns; &lt;5 into alveoli)</a:t>
            </a:r>
          </a:p>
          <a:p>
            <a:r>
              <a:rPr lang="en-GB" dirty="0" smtClean="0"/>
              <a:t>Gases (irritant, toxic): </a:t>
            </a:r>
          </a:p>
          <a:p>
            <a:pPr lvl="1"/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dirty="0" smtClean="0"/>
              <a:t>, CO</a:t>
            </a:r>
          </a:p>
          <a:p>
            <a:r>
              <a:rPr lang="en-GB" dirty="0" smtClean="0"/>
              <a:t>Hydrocarbons (cancer): </a:t>
            </a:r>
          </a:p>
          <a:p>
            <a:pPr lvl="1"/>
            <a:r>
              <a:rPr lang="en-GB" dirty="0" smtClean="0"/>
              <a:t>Benzene</a:t>
            </a:r>
          </a:p>
          <a:p>
            <a:r>
              <a:rPr lang="en-GB" dirty="0" err="1" smtClean="0"/>
              <a:t>Polyaromatic</a:t>
            </a:r>
            <a:r>
              <a:rPr lang="en-GB" dirty="0" smtClean="0"/>
              <a:t> HC (cancer): </a:t>
            </a:r>
          </a:p>
          <a:p>
            <a:pPr lvl="1"/>
            <a:r>
              <a:rPr lang="en-GB" dirty="0" err="1" smtClean="0"/>
              <a:t>benzo</a:t>
            </a:r>
            <a:r>
              <a:rPr lang="en-GB" dirty="0" smtClean="0"/>
              <a:t> [A] </a:t>
            </a:r>
            <a:r>
              <a:rPr lang="en-GB" dirty="0" err="1" smtClean="0"/>
              <a:t>pyrene</a:t>
            </a:r>
            <a:endParaRPr lang="en-GB" dirty="0" smtClean="0"/>
          </a:p>
          <a:p>
            <a:r>
              <a:rPr lang="en-GB" dirty="0" err="1" smtClean="0"/>
              <a:t>Aldehydes</a:t>
            </a:r>
            <a:r>
              <a:rPr lang="en-GB" dirty="0" smtClean="0"/>
              <a:t> (irritant):</a:t>
            </a:r>
          </a:p>
          <a:p>
            <a:pPr lvl="1"/>
            <a:r>
              <a:rPr lang="en-GB" dirty="0" smtClean="0"/>
              <a:t>Formaldehyde</a:t>
            </a:r>
          </a:p>
          <a:p>
            <a:pPr lvl="1"/>
            <a:r>
              <a:rPr lang="en-GB" dirty="0" err="1" smtClean="0"/>
              <a:t>Acrolein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373216"/>
            <a:ext cx="9144000" cy="11521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Tahoma" pitchFamily="34" charset="0"/>
              </a:rPr>
              <a:t>Nigel Bruce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Tahoma" pitchFamily="34" charset="0"/>
              </a:rPr>
              <a:t>Department of Public Health and Policy, University of Liverpool, UK</a:t>
            </a:r>
          </a:p>
        </p:txBody>
      </p:sp>
      <p:pic>
        <p:nvPicPr>
          <p:cNvPr id="16386" name="Picture 3" descr="Physician examining child San Marcos(tighter crop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0" y="2438400"/>
            <a:ext cx="215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RCT study plancha (flip) 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438400"/>
            <a:ext cx="28956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Woman in smoke Guatemala(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8400"/>
            <a:ext cx="16652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Vicente examines baby_S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1676400" y="2438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14313"/>
            <a:ext cx="9144000" cy="127047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air pollution and vulnerability to bacterial pneumonia in young children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dirty="0" smtClean="0"/>
              <a:t>Lessons from the developing world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Mechanisms: focus on HAP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525735"/>
          </a:xfrm>
        </p:spPr>
        <p:txBody>
          <a:bodyPr/>
          <a:lstStyle/>
          <a:p>
            <a:pPr algn="ctr"/>
            <a:r>
              <a:rPr lang="en-GB" u="sng" dirty="0" smtClean="0"/>
              <a:t>Pollutants</a:t>
            </a:r>
            <a:endParaRPr lang="en-GB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4320480" cy="4608512"/>
          </a:xfrm>
          <a:solidFill>
            <a:srgbClr val="FFFFCC"/>
          </a:solidFill>
        </p:spPr>
        <p:txBody>
          <a:bodyPr/>
          <a:lstStyle/>
          <a:p>
            <a:r>
              <a:rPr lang="en-GB" dirty="0" smtClean="0"/>
              <a:t>Carbonaceous PM (&lt;10 microns; &lt;5 into alveoli)</a:t>
            </a:r>
          </a:p>
          <a:p>
            <a:r>
              <a:rPr lang="en-GB" dirty="0" smtClean="0"/>
              <a:t>Gases (irritant, toxic): </a:t>
            </a:r>
          </a:p>
          <a:p>
            <a:pPr lvl="1"/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dirty="0" smtClean="0"/>
              <a:t>, CO</a:t>
            </a:r>
          </a:p>
          <a:p>
            <a:r>
              <a:rPr lang="en-GB" dirty="0" smtClean="0"/>
              <a:t>Hydrocarbons (cancer): </a:t>
            </a:r>
          </a:p>
          <a:p>
            <a:pPr lvl="1"/>
            <a:r>
              <a:rPr lang="en-GB" dirty="0" smtClean="0"/>
              <a:t>Benzene</a:t>
            </a:r>
          </a:p>
          <a:p>
            <a:r>
              <a:rPr lang="en-GB" dirty="0" err="1" smtClean="0"/>
              <a:t>Polyaromatic</a:t>
            </a:r>
            <a:r>
              <a:rPr lang="en-GB" dirty="0" smtClean="0"/>
              <a:t> HC (cancer): </a:t>
            </a:r>
          </a:p>
          <a:p>
            <a:pPr lvl="1"/>
            <a:r>
              <a:rPr lang="en-GB" dirty="0" err="1" smtClean="0"/>
              <a:t>benzo</a:t>
            </a:r>
            <a:r>
              <a:rPr lang="en-GB" dirty="0" smtClean="0"/>
              <a:t> [A] </a:t>
            </a:r>
            <a:r>
              <a:rPr lang="en-GB" dirty="0" err="1" smtClean="0"/>
              <a:t>pyrene</a:t>
            </a:r>
            <a:endParaRPr lang="en-GB" dirty="0" smtClean="0"/>
          </a:p>
          <a:p>
            <a:r>
              <a:rPr lang="en-GB" dirty="0" err="1" smtClean="0"/>
              <a:t>Aldehydes</a:t>
            </a:r>
            <a:r>
              <a:rPr lang="en-GB" dirty="0" smtClean="0"/>
              <a:t> (irritant):</a:t>
            </a:r>
          </a:p>
          <a:p>
            <a:pPr lvl="1"/>
            <a:r>
              <a:rPr lang="en-GB" dirty="0" smtClean="0"/>
              <a:t>Formaldehyde</a:t>
            </a:r>
          </a:p>
          <a:p>
            <a:pPr lvl="1"/>
            <a:r>
              <a:rPr lang="en-GB" dirty="0" err="1" smtClean="0"/>
              <a:t>Acrolein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16016" y="1268760"/>
            <a:ext cx="4041775" cy="504056"/>
          </a:xfrm>
        </p:spPr>
        <p:txBody>
          <a:bodyPr/>
          <a:lstStyle/>
          <a:p>
            <a:pPr algn="ctr"/>
            <a:r>
              <a:rPr lang="en-GB" u="sng" dirty="0" smtClean="0"/>
              <a:t>Defence mechanisms</a:t>
            </a:r>
            <a:endParaRPr lang="en-GB" u="sng" dirty="0"/>
          </a:p>
        </p:txBody>
      </p:sp>
      <p:pic>
        <p:nvPicPr>
          <p:cNvPr id="11268" name="Picture 4" descr="http://images.wisegeek.com/respiratory-system-cutaway.jpg"/>
          <p:cNvPicPr>
            <a:picLocks noChangeAspect="1" noChangeArrowheads="1"/>
          </p:cNvPicPr>
          <p:nvPr/>
        </p:nvPicPr>
        <p:blipFill>
          <a:blip r:embed="rId2" cstate="print"/>
          <a:srcRect b="5197"/>
          <a:stretch>
            <a:fillRect/>
          </a:stretch>
        </p:blipFill>
        <p:spPr bwMode="auto">
          <a:xfrm>
            <a:off x="5076056" y="1916832"/>
            <a:ext cx="3489358" cy="42484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16216" y="2204864"/>
            <a:ext cx="151216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Filtering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5373216"/>
            <a:ext cx="3816424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Immune response including: </a:t>
            </a:r>
          </a:p>
          <a:p>
            <a:r>
              <a:rPr lang="en-GB" dirty="0" smtClean="0"/>
              <a:t>alveolar macrophages (AM), opsonisation, </a:t>
            </a:r>
            <a:r>
              <a:rPr lang="en-GB" dirty="0" err="1" smtClean="0"/>
              <a:t>IgA</a:t>
            </a:r>
            <a:r>
              <a:rPr lang="en-GB" dirty="0" smtClean="0"/>
              <a:t>, </a:t>
            </a:r>
            <a:r>
              <a:rPr lang="en-GB" dirty="0" err="1" smtClean="0"/>
              <a:t>IgG</a:t>
            </a:r>
            <a:r>
              <a:rPr lang="en-GB" dirty="0" smtClean="0"/>
              <a:t>, surfactant, plasma,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6056" y="3717032"/>
            <a:ext cx="1512168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Physical barrier of epithelium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2280" y="3068960"/>
            <a:ext cx="151216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 err="1" smtClean="0"/>
              <a:t>Muco-ciliary</a:t>
            </a:r>
            <a:r>
              <a:rPr lang="en-GB" dirty="0" smtClean="0"/>
              <a:t> clearance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06090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function: carbon loading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1556792"/>
            <a:ext cx="3960440" cy="4392488"/>
          </a:xfrm>
          <a:solidFill>
            <a:srgbClr val="CCECFF"/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Biomass fuel users show higher carbon loading in AMs</a:t>
            </a:r>
          </a:p>
          <a:p>
            <a:endParaRPr lang="en-GB" dirty="0" smtClean="0"/>
          </a:p>
          <a:p>
            <a:r>
              <a:rPr lang="en-GB" dirty="0" smtClean="0"/>
              <a:t>Human (BAL) study (Malawi)*</a:t>
            </a:r>
          </a:p>
          <a:p>
            <a:pPr lvl="1"/>
            <a:r>
              <a:rPr lang="en-GB" dirty="0" smtClean="0"/>
              <a:t>Wood fuel users higher AM (p&lt;0.01)</a:t>
            </a:r>
          </a:p>
          <a:p>
            <a:pPr lvl="1"/>
            <a:r>
              <a:rPr lang="en-GB" dirty="0" smtClean="0"/>
              <a:t>Also for kerosene lighting (P&lt;0.001) 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8600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3528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*Fullerton et al 2009</a:t>
            </a:r>
            <a:endParaRPr lang="en-GB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>
            <a:lum bright="-7000" contrast="24000"/>
          </a:blip>
          <a:srcRect/>
          <a:stretch>
            <a:fillRect/>
          </a:stretch>
        </p:blipFill>
        <p:spPr bwMode="auto">
          <a:xfrm>
            <a:off x="4926585" y="1196752"/>
            <a:ext cx="388624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AM </a:t>
            </a:r>
            <a:r>
              <a:rPr lang="en-GB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phagocytic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3888432" cy="5184576"/>
          </a:xfrm>
          <a:solidFill>
            <a:srgbClr val="CCECFF"/>
          </a:solidFill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Human AM*:</a:t>
            </a:r>
          </a:p>
          <a:p>
            <a:pPr lvl="1"/>
            <a:r>
              <a:rPr lang="en-GB" dirty="0" smtClean="0"/>
              <a:t>UF-CB; DEP</a:t>
            </a:r>
          </a:p>
          <a:p>
            <a:pPr lvl="1"/>
            <a:r>
              <a:rPr lang="en-GB" dirty="0" smtClean="0"/>
              <a:t>4 tests (silica, micro-organisms)</a:t>
            </a:r>
          </a:p>
          <a:p>
            <a:pPr lvl="1"/>
            <a:r>
              <a:rPr lang="en-GB" dirty="0" smtClean="0"/>
              <a:t>All ↓</a:t>
            </a:r>
            <a:r>
              <a:rPr lang="en-GB" dirty="0" err="1" smtClean="0"/>
              <a:t>phagocytosis</a:t>
            </a:r>
            <a:endParaRPr lang="en-GB" dirty="0" smtClean="0"/>
          </a:p>
          <a:p>
            <a:r>
              <a:rPr lang="en-GB" dirty="0" smtClean="0"/>
              <a:t>Rat AM** (see graph):</a:t>
            </a:r>
          </a:p>
          <a:p>
            <a:pPr lvl="1"/>
            <a:r>
              <a:rPr lang="en-GB" dirty="0" smtClean="0"/>
              <a:t>Carbon-loaded AM</a:t>
            </a:r>
          </a:p>
          <a:p>
            <a:pPr lvl="1"/>
            <a:r>
              <a:rPr lang="en-GB" dirty="0" smtClean="0"/>
              <a:t>reduced Strep </a:t>
            </a:r>
            <a:r>
              <a:rPr lang="en-GB" i="1" dirty="0" err="1" smtClean="0"/>
              <a:t>pneumoniae</a:t>
            </a:r>
            <a:r>
              <a:rPr lang="en-GB" i="1" dirty="0" smtClean="0"/>
              <a:t> </a:t>
            </a:r>
            <a:r>
              <a:rPr lang="en-GB" dirty="0" smtClean="0"/>
              <a:t>killing</a:t>
            </a:r>
          </a:p>
          <a:p>
            <a:r>
              <a:rPr lang="en-GB" dirty="0" smtClean="0"/>
              <a:t>Mice AM***:</a:t>
            </a:r>
          </a:p>
          <a:p>
            <a:pPr lvl="1"/>
            <a:r>
              <a:rPr lang="en-GB" dirty="0" smtClean="0"/>
              <a:t>CAP particles</a:t>
            </a:r>
          </a:p>
          <a:p>
            <a:pPr lvl="1"/>
            <a:r>
              <a:rPr lang="en-GB" dirty="0" smtClean="0"/>
              <a:t>S. </a:t>
            </a:r>
            <a:r>
              <a:rPr lang="en-GB" dirty="0" err="1" smtClean="0"/>
              <a:t>pneumoniae</a:t>
            </a:r>
            <a:endParaRPr lang="en-GB" dirty="0" smtClean="0"/>
          </a:p>
          <a:p>
            <a:pPr lvl="1"/>
            <a:r>
              <a:rPr lang="en-GB" dirty="0" smtClean="0"/>
              <a:t>Increased adherence, but reduced killing</a:t>
            </a:r>
          </a:p>
          <a:p>
            <a:pPr lvl="1"/>
            <a:r>
              <a:rPr lang="en-GB" dirty="0" smtClean="0"/>
              <a:t>Iron </a:t>
            </a:r>
            <a:r>
              <a:rPr lang="en-GB" dirty="0" err="1" smtClean="0"/>
              <a:t>chelation</a:t>
            </a:r>
            <a:r>
              <a:rPr lang="en-GB" dirty="0" smtClean="0"/>
              <a:t> reversed </a:t>
            </a:r>
            <a:endParaRPr lang="en-GB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366" y="1484784"/>
            <a:ext cx="503563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6016" y="558924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r>
              <a:rPr lang="en-GB" dirty="0" err="1" smtClean="0"/>
              <a:t>Lundborg</a:t>
            </a:r>
            <a:r>
              <a:rPr lang="en-GB" dirty="0" smtClean="0"/>
              <a:t> et al 2006 </a:t>
            </a:r>
          </a:p>
          <a:p>
            <a:r>
              <a:rPr lang="en-GB" dirty="0" smtClean="0"/>
              <a:t>**</a:t>
            </a:r>
            <a:r>
              <a:rPr lang="en-GB" dirty="0" err="1" smtClean="0"/>
              <a:t>Lundborg</a:t>
            </a:r>
            <a:r>
              <a:rPr lang="en-GB" dirty="0" smtClean="0"/>
              <a:t> et al 2007 (graph)</a:t>
            </a:r>
          </a:p>
          <a:p>
            <a:r>
              <a:rPr lang="en-GB" dirty="0" smtClean="0"/>
              <a:t>***Zhou et al 2007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Oxidative stress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4941168"/>
            <a:ext cx="4032448" cy="1728192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Human respiratory tract lining fluid model</a:t>
            </a:r>
          </a:p>
          <a:p>
            <a:r>
              <a:rPr lang="en-GB" dirty="0" smtClean="0"/>
              <a:t>PM obtained from dung fuel (DC PM-sample 1)</a:t>
            </a:r>
          </a:p>
          <a:p>
            <a:r>
              <a:rPr lang="en-GB" dirty="0" smtClean="0"/>
              <a:t>Antioxidant (</a:t>
            </a:r>
            <a:r>
              <a:rPr lang="en-GB" dirty="0" err="1" smtClean="0"/>
              <a:t>Ascorbate</a:t>
            </a:r>
            <a:r>
              <a:rPr lang="en-GB" dirty="0" smtClean="0"/>
              <a:t>) depleted by PM</a:t>
            </a:r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65561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2204864"/>
            <a:ext cx="1584176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Mudway</a:t>
            </a:r>
            <a:r>
              <a:rPr lang="en-GB" dirty="0" smtClean="0"/>
              <a:t> et al  2005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Oxidative stress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4941168"/>
            <a:ext cx="4032448" cy="1728192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Human respiratory tract lining fluid model</a:t>
            </a:r>
          </a:p>
          <a:p>
            <a:r>
              <a:rPr lang="en-GB" dirty="0" smtClean="0"/>
              <a:t>PM obtained from dung fuel (DC PM-sample 1)</a:t>
            </a:r>
          </a:p>
          <a:p>
            <a:r>
              <a:rPr lang="en-GB" dirty="0" smtClean="0"/>
              <a:t>Antioxidant (</a:t>
            </a:r>
            <a:r>
              <a:rPr lang="en-GB" dirty="0" err="1" smtClean="0"/>
              <a:t>Ascorbate</a:t>
            </a:r>
            <a:r>
              <a:rPr lang="en-GB" dirty="0" smtClean="0"/>
              <a:t>) depleted by PM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941168"/>
            <a:ext cx="4032448" cy="1728192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Metal chelating agent (DPTA) inhibits effect</a:t>
            </a:r>
          </a:p>
          <a:p>
            <a:r>
              <a:rPr lang="en-GB" dirty="0" smtClean="0"/>
              <a:t>Conclude that </a:t>
            </a:r>
            <a:r>
              <a:rPr lang="en-GB" dirty="0" err="1" smtClean="0"/>
              <a:t>redox</a:t>
            </a:r>
            <a:r>
              <a:rPr lang="en-GB" dirty="0" smtClean="0"/>
              <a:t> active metals in PM are important</a:t>
            </a:r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65561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2204864"/>
            <a:ext cx="1584176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Mudway</a:t>
            </a:r>
            <a:r>
              <a:rPr lang="en-GB" dirty="0" smtClean="0"/>
              <a:t> et al  2005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vivo survival following infection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2780928"/>
            <a:ext cx="3240360" cy="3744416"/>
          </a:xfrm>
          <a:solidFill>
            <a:srgbClr val="FFFFCC"/>
          </a:solidFill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Hatch (1985):</a:t>
            </a:r>
          </a:p>
          <a:p>
            <a:pPr lvl="1"/>
            <a:r>
              <a:rPr lang="en-GB" dirty="0" smtClean="0"/>
              <a:t>Poorer survival with PM</a:t>
            </a:r>
          </a:p>
          <a:p>
            <a:pPr lvl="1"/>
            <a:r>
              <a:rPr lang="en-GB" dirty="0" smtClean="0"/>
              <a:t>For CB and AAP derived PM</a:t>
            </a:r>
          </a:p>
          <a:p>
            <a:r>
              <a:rPr lang="en-GB" dirty="0" err="1" smtClean="0"/>
              <a:t>Tellabati</a:t>
            </a:r>
            <a:r>
              <a:rPr lang="en-GB" dirty="0" smtClean="0"/>
              <a:t> (2010)</a:t>
            </a:r>
          </a:p>
          <a:p>
            <a:pPr lvl="1"/>
            <a:r>
              <a:rPr lang="en-GB" dirty="0" smtClean="0"/>
              <a:t>Increased survival with PM (p&lt;0.001)</a:t>
            </a:r>
          </a:p>
          <a:p>
            <a:pPr lvl="1"/>
            <a:r>
              <a:rPr lang="en-GB" dirty="0" smtClean="0"/>
              <a:t>Used UF-CB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27785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1196752"/>
            <a:ext cx="3240360" cy="138499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Studies of mice infected with S</a:t>
            </a:r>
            <a:r>
              <a:rPr lang="en-GB" sz="2800" i="1" dirty="0" smtClean="0"/>
              <a:t>. </a:t>
            </a:r>
            <a:r>
              <a:rPr lang="en-GB" sz="2800" i="1" dirty="0" err="1" smtClean="0"/>
              <a:t>Pneumoniae</a:t>
            </a:r>
            <a:endParaRPr lang="en-GB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1571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Tellabati</a:t>
            </a:r>
            <a:r>
              <a:rPr lang="en-GB" dirty="0" smtClean="0"/>
              <a:t> et al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936104"/>
          </a:xfrm>
          <a:solidFill>
            <a:srgbClr val="333399"/>
          </a:solidFill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evidence for causality</a:t>
            </a:r>
            <a:b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Bradford Hill viewpoints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371600"/>
          <a:ext cx="8712969" cy="529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32"/>
                <a:gridCol w="2941344"/>
                <a:gridCol w="53285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#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Viewpoint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Summary of 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evidence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Times New Roman"/>
                          <a:cs typeface="Calibri"/>
                        </a:rPr>
                        <a:t>1</a:t>
                      </a:r>
                      <a:endParaRPr lang="en-GB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Times New Roman"/>
                          <a:cs typeface="Calibri"/>
                        </a:rPr>
                        <a:t>Strength of association</a:t>
                      </a:r>
                      <a:endParaRPr lang="en-GB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OR&gt;2 for severe/fatal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pneumonia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2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 pitchFamily="34" charset="0"/>
                          <a:ea typeface="Times New Roman"/>
                          <a:cs typeface="Calibri"/>
                        </a:rPr>
                        <a:t>Consistency across populations/study designs</a:t>
                      </a:r>
                      <a:endParaRPr lang="en-GB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Majority of studies find report increased risk w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ith exposure (not all significant)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3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Specificity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N/A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815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4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Temporality (exposure precedes outcome)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Exposure has preceded infection in all studies; longitudinal studies available  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5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Times New Roman"/>
                          <a:cs typeface="Calibri"/>
                        </a:rPr>
                        <a:t>Biological </a:t>
                      </a:r>
                      <a:r>
                        <a:rPr lang="en-US" sz="2000" dirty="0" smtClean="0">
                          <a:latin typeface="Calibri" pitchFamily="34" charset="0"/>
                          <a:ea typeface="Times New Roman"/>
                          <a:cs typeface="Calibri"/>
                        </a:rPr>
                        <a:t>gradient</a:t>
                      </a:r>
                      <a:endParaRPr lang="en-GB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Statistically significant gradients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in two studies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6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Biological plausibility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Studies show range of mechanisms are affected (</a:t>
                      </a:r>
                      <a:r>
                        <a:rPr lang="en-GB" sz="2000" dirty="0" err="1" smtClean="0">
                          <a:latin typeface="Calibri" pitchFamily="34" charset="0"/>
                        </a:rPr>
                        <a:t>Ciliatoxic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;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↓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AM function; ↑oxidative stress, &amp;c)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7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Coherence with natural history, animal studies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HAP exposure consistent with mortality;</a:t>
                      </a:r>
                    </a:p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Some animal evidence available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8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Experiment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RESPIRE; adult cohort study from China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Calibri"/>
                        </a:rPr>
                        <a:t>9</a:t>
                      </a:r>
                      <a:endParaRPr lang="en-GB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Times New Roman"/>
                          <a:cs typeface="Calibri"/>
                        </a:rPr>
                        <a:t>Analogy</a:t>
                      </a:r>
                      <a:endParaRPr lang="en-GB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Other main sources (AAP,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smoking) 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increase risk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706090"/>
          </a:xfrm>
          <a:solidFill>
            <a:srgbClr val="333399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 and 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2.8 billion people exposed to high levels of HAP; &gt;1 billion children through pregnancy and post-</a:t>
            </a:r>
            <a:r>
              <a:rPr lang="en-GB" dirty="0" err="1" smtClean="0"/>
              <a:t>natally</a:t>
            </a:r>
            <a:endParaRPr lang="en-GB" dirty="0" smtClean="0"/>
          </a:p>
          <a:p>
            <a:r>
              <a:rPr lang="en-GB" dirty="0" smtClean="0"/>
              <a:t>Does this cause </a:t>
            </a:r>
            <a:r>
              <a:rPr lang="en-GB" u="sng" dirty="0" smtClean="0"/>
              <a:t>bacterial</a:t>
            </a:r>
            <a:r>
              <a:rPr lang="en-GB" dirty="0" smtClean="0"/>
              <a:t> pneumonia?</a:t>
            </a:r>
          </a:p>
          <a:p>
            <a:pPr lvl="1"/>
            <a:r>
              <a:rPr lang="en-GB" dirty="0" smtClean="0"/>
              <a:t>Good evidence for ‘ALRI’</a:t>
            </a:r>
          </a:p>
          <a:p>
            <a:pPr lvl="1"/>
            <a:r>
              <a:rPr lang="en-GB" dirty="0" smtClean="0"/>
              <a:t>Most ALRI in developing countries is bacterial pneumonia</a:t>
            </a:r>
          </a:p>
          <a:p>
            <a:pPr lvl="1"/>
            <a:r>
              <a:rPr lang="en-GB" dirty="0" smtClean="0"/>
              <a:t>Evidence for severe, fatal, non-RSV, pneumococcal disease</a:t>
            </a:r>
          </a:p>
          <a:p>
            <a:pPr lvl="1"/>
            <a:r>
              <a:rPr lang="en-GB" dirty="0" smtClean="0"/>
              <a:t>Mechanistic studies show plausible pathways and effects</a:t>
            </a:r>
          </a:p>
          <a:p>
            <a:r>
              <a:rPr lang="en-GB" dirty="0" smtClean="0"/>
              <a:t>What is needed to confirm?</a:t>
            </a:r>
          </a:p>
          <a:p>
            <a:pPr lvl="1"/>
            <a:r>
              <a:rPr lang="en-GB" dirty="0" smtClean="0"/>
              <a:t>New RCTs (... Ghana, Nepal, Malawi, India)</a:t>
            </a:r>
          </a:p>
          <a:p>
            <a:pPr lvl="1"/>
            <a:r>
              <a:rPr lang="en-GB" dirty="0" smtClean="0"/>
              <a:t>Include: exposure assessment, aetiology and severity</a:t>
            </a:r>
          </a:p>
          <a:p>
            <a:pPr lvl="1"/>
            <a:r>
              <a:rPr lang="en-GB" dirty="0" smtClean="0"/>
              <a:t>Further mechanistic studies (in vitro and in vivo)</a:t>
            </a:r>
          </a:p>
          <a:p>
            <a:r>
              <a:rPr lang="en-GB" dirty="0" smtClean="0"/>
              <a:t>Vaccine world?</a:t>
            </a:r>
          </a:p>
          <a:p>
            <a:pPr lvl="1"/>
            <a:r>
              <a:rPr lang="en-GB" dirty="0" smtClean="0"/>
              <a:t>Reducing HAP may reduce risk via LBW, PTB, and in first few months of life before vaccine has full effect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38138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and ongoing RCTs:</a:t>
            </a:r>
            <a:b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outcomes and ALRI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71296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088232"/>
                <a:gridCol w="1728192"/>
                <a:gridCol w="2016224"/>
                <a:gridCol w="165618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Investigator group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Intervention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Investigations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Malawi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Liverpool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</a:rPr>
                        <a:t>Wellcome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Trust R/Centre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Fan stove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Severity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Aetiology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smtClean="0">
                          <a:solidFill>
                            <a:schemeClr val="tx1"/>
                          </a:solidFill>
                        </a:rPr>
                        <a:t> Exposure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Mechanisms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Preparation phas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Nepal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Johns Hopkins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Rocket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stove</a:t>
                      </a:r>
                    </a:p>
                    <a:p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LPG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Severity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Aetiology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Ghana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Columbia University;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Kintampo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R/Centre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Fan stove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LPG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Severity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Aetiology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Exposure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Mechanisms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Recruiting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India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UC Berkeley; INCLEN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TBC: Fan stove and/or LPG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TBC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studies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8625" y="1052513"/>
            <a:ext cx="3168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48130" name="Picture 6" descr="Vicenrtes daughter in law with baby_Aug 2008_sma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8913"/>
            <a:ext cx="42576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2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5040560"/>
          </a:xfrm>
        </p:spPr>
        <p:txBody>
          <a:bodyPr wrap="square">
            <a:normAutofit fontScale="92500" lnSpcReduction="10000"/>
          </a:bodyPr>
          <a:lstStyle/>
          <a:p>
            <a:r>
              <a:rPr lang="en-GB" dirty="0" smtClean="0"/>
              <a:t>Indoor (household) air pollution</a:t>
            </a:r>
          </a:p>
          <a:p>
            <a:r>
              <a:rPr lang="en-GB" dirty="0" smtClean="0"/>
              <a:t>Available ‘measures’ of possible bacterial pneumonia in young children</a:t>
            </a:r>
          </a:p>
          <a:p>
            <a:r>
              <a:rPr lang="en-GB" dirty="0" smtClean="0"/>
              <a:t>Three types of evidence</a:t>
            </a:r>
          </a:p>
          <a:p>
            <a:pPr lvl="1"/>
            <a:r>
              <a:rPr lang="en-GB" dirty="0" smtClean="0"/>
              <a:t>Ecological</a:t>
            </a:r>
          </a:p>
          <a:p>
            <a:pPr lvl="1"/>
            <a:r>
              <a:rPr lang="en-GB" dirty="0" smtClean="0"/>
              <a:t>Epidemiological studies:</a:t>
            </a:r>
          </a:p>
          <a:p>
            <a:pPr lvl="2"/>
            <a:r>
              <a:rPr lang="en-GB" dirty="0" smtClean="0"/>
              <a:t>Systematic review/meta-analysis</a:t>
            </a:r>
          </a:p>
          <a:p>
            <a:pPr lvl="2"/>
            <a:r>
              <a:rPr lang="en-GB" dirty="0" smtClean="0"/>
              <a:t>RESPIRE trial</a:t>
            </a:r>
          </a:p>
          <a:p>
            <a:pPr lvl="1"/>
            <a:r>
              <a:rPr lang="en-GB" dirty="0" smtClean="0"/>
              <a:t>Mechanistic studies</a:t>
            </a:r>
          </a:p>
          <a:p>
            <a:r>
              <a:rPr lang="en-GB" dirty="0" smtClean="0"/>
              <a:t>Conclusions</a:t>
            </a:r>
          </a:p>
          <a:p>
            <a:r>
              <a:rPr lang="en-GB" dirty="0" smtClean="0"/>
              <a:t>New/ongoing field trials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06090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Trends in SFU: 1980 - 2010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b="14601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488832" cy="489446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2827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 distributions in </a:t>
            </a:r>
            <a:r>
              <a:rPr lang="en-GB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plancha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open fire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1"/>
            <a:ext cx="9144000" cy="720377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50% increase in exposure</a:t>
            </a:r>
            <a:endParaRPr lang="en-GB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39" name="Text Box 57"/>
          <p:cNvSpPr txBox="1">
            <a:spLocks noChangeArrowheads="1"/>
          </p:cNvSpPr>
          <p:nvPr/>
        </p:nvSpPr>
        <p:spPr bwMode="auto">
          <a:xfrm>
            <a:off x="323528" y="6237312"/>
            <a:ext cx="8424937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/>
              <a:t>The average exposure reduction for the intervention group was 50%</a:t>
            </a: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179512" y="1268760"/>
          <a:ext cx="8712968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705"/>
                <a:gridCol w="1487570"/>
                <a:gridCol w="1859462"/>
                <a:gridCol w="1912637"/>
                <a:gridCol w="174259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Pneumonia classification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Cases/child weeks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OR (95% CI; p-value) with doubling of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exposure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A: Unadjusted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B: Adjusted for confounders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C: As for B plus stove type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263/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30270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1.22 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1.05,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1.41)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P=0.011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1.25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(1.06, 1.48)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1.28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(1.05, 1.56)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Hypoxaemic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136/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30317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1.35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(1.12, 1.61)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P=0.001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1.38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(1.12, 1.69)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P=0.002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1.39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(1.07, 1.81)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P=0.014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Radiological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85/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30317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1.45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(1.11, 1.90)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P=0.006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1.45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(1.09, 1.93)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P=0.011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1.66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(1.15, 2.40)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P=0.007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Hypoxaemic and radiological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53/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30323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1.71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(1.25, 2.32)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P=0.001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1.71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(1.20, 2.44)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P=0.003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2.09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(1.29, 3.38)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P=0.003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vivo survival following infection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2780928"/>
            <a:ext cx="3240360" cy="3744416"/>
          </a:xfrm>
          <a:solidFill>
            <a:srgbClr val="FFFFCC"/>
          </a:solidFill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Hatch (1985):</a:t>
            </a:r>
          </a:p>
          <a:p>
            <a:pPr lvl="1"/>
            <a:r>
              <a:rPr lang="en-GB" dirty="0" smtClean="0"/>
              <a:t>Poorer survival with PM</a:t>
            </a:r>
          </a:p>
          <a:p>
            <a:pPr lvl="1"/>
            <a:r>
              <a:rPr lang="en-GB" dirty="0" smtClean="0"/>
              <a:t>For CB and AAP derived PM</a:t>
            </a:r>
          </a:p>
          <a:p>
            <a:r>
              <a:rPr lang="en-GB" dirty="0" err="1" smtClean="0"/>
              <a:t>Tellabati</a:t>
            </a:r>
            <a:r>
              <a:rPr lang="en-GB" dirty="0" smtClean="0"/>
              <a:t> (2010)</a:t>
            </a:r>
          </a:p>
          <a:p>
            <a:pPr lvl="1"/>
            <a:r>
              <a:rPr lang="en-GB" dirty="0" smtClean="0"/>
              <a:t>Increased survival with PM (p&lt;0.001)</a:t>
            </a:r>
          </a:p>
          <a:p>
            <a:pPr lvl="1"/>
            <a:r>
              <a:rPr lang="en-GB" dirty="0" smtClean="0"/>
              <a:t>Used UF-CB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947989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1196752"/>
            <a:ext cx="3240360" cy="138499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Studies of mice infected with S</a:t>
            </a:r>
            <a:r>
              <a:rPr lang="en-GB" sz="2800" i="1" dirty="0" smtClean="0"/>
              <a:t>. </a:t>
            </a:r>
            <a:r>
              <a:rPr lang="en-GB" sz="2800" i="1" dirty="0" err="1" smtClean="0"/>
              <a:t>Pneumoniae</a:t>
            </a:r>
            <a:endParaRPr lang="en-GB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611231"/>
            <a:ext cx="525658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RSV infection (Lambert 2003):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Mice treated with CB, then infected with RSV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No increased replication of RSV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Later increase in </a:t>
            </a:r>
            <a:r>
              <a:rPr lang="en-GB" sz="2000" dirty="0" err="1" smtClean="0"/>
              <a:t>neutrophils</a:t>
            </a:r>
            <a:r>
              <a:rPr lang="en-GB" sz="2000" dirty="0" smtClean="0"/>
              <a:t> and TNF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2</a:t>
            </a:r>
            <a:r>
              <a:rPr lang="en-GB" sz="2000" baseline="30000" dirty="0" smtClean="0"/>
              <a:t>o</a:t>
            </a:r>
            <a:r>
              <a:rPr lang="en-GB" sz="2000" dirty="0" smtClean="0"/>
              <a:t> bacterial infection only seen for CB+RSV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35730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Tellabati</a:t>
            </a:r>
            <a:r>
              <a:rPr lang="en-GB" dirty="0" smtClean="0"/>
              <a:t> et al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52128"/>
          </a:xfrm>
          <a:solidFill>
            <a:schemeClr val="accent2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exposure-response function: child ALRI incidence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4168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2492896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AAP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7200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SHS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1628800"/>
            <a:ext cx="53285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Household Air Pollution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236296" y="4581128"/>
            <a:ext cx="165618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 ALRI: mixed viral and bacterial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52128"/>
          </a:xfrm>
          <a:solidFill>
            <a:schemeClr val="accent2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exposure-response function: child ALRI incidence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4168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2492896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AAP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7200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SHS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1628800"/>
            <a:ext cx="53285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Household Air Pollution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852936"/>
            <a:ext cx="1080120" cy="830997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Average LMIC exposure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39952" y="3717032"/>
            <a:ext cx="0" cy="2016224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1760" y="2852936"/>
            <a:ext cx="1080120" cy="830997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Average </a:t>
            </a:r>
            <a:r>
              <a:rPr lang="en-GB" sz="1600" dirty="0" err="1" smtClean="0"/>
              <a:t>RESPIREplancha</a:t>
            </a:r>
            <a:endParaRPr lang="en-GB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15816" y="3717032"/>
            <a:ext cx="0" cy="2016224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4725144"/>
            <a:ext cx="0" cy="1008112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3688" y="3861048"/>
            <a:ext cx="1080120" cy="830997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Estimate for </a:t>
            </a:r>
          </a:p>
          <a:p>
            <a:pPr algn="ctr"/>
            <a:r>
              <a:rPr lang="en-GB" sz="1600" dirty="0" smtClean="0"/>
              <a:t>SRMA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236296" y="4581128"/>
            <a:ext cx="165618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 ALRI: mixed viral and bacterial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52128"/>
          </a:xfrm>
          <a:solidFill>
            <a:schemeClr val="accent2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exposure-response function: child ALRI incidence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4168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2492896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AAP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7200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SHS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1628800"/>
            <a:ext cx="53285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Household Air Pollution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852936"/>
            <a:ext cx="1080120" cy="830997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Average LMIC exposure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39952" y="3717032"/>
            <a:ext cx="0" cy="2016224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1760" y="2852936"/>
            <a:ext cx="1080120" cy="830997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Average </a:t>
            </a:r>
            <a:r>
              <a:rPr lang="en-GB" sz="1600" dirty="0" err="1" smtClean="0"/>
              <a:t>RESPIREplancha</a:t>
            </a:r>
            <a:endParaRPr lang="en-GB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15816" y="3717032"/>
            <a:ext cx="0" cy="2016224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4725144"/>
            <a:ext cx="0" cy="1008112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5576" y="3933056"/>
            <a:ext cx="3960440" cy="0"/>
          </a:xfrm>
          <a:prstGeom prst="line">
            <a:avLst/>
          </a:prstGeom>
          <a:ln w="28575"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5576" y="4509120"/>
            <a:ext cx="2520280" cy="0"/>
          </a:xfrm>
          <a:prstGeom prst="line">
            <a:avLst/>
          </a:prstGeom>
          <a:ln w="28575"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5576" y="5013176"/>
            <a:ext cx="1944216" cy="0"/>
          </a:xfrm>
          <a:prstGeom prst="line">
            <a:avLst/>
          </a:prstGeom>
          <a:ln w="28575"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3688" y="3861048"/>
            <a:ext cx="1080120" cy="830997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Estimate for </a:t>
            </a:r>
          </a:p>
          <a:p>
            <a:pPr algn="ctr"/>
            <a:r>
              <a:rPr lang="en-GB" sz="1600" dirty="0" smtClean="0"/>
              <a:t>SRMA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3717032"/>
            <a:ext cx="576064" cy="369332"/>
          </a:xfrm>
          <a:prstGeom prst="rect">
            <a:avLst/>
          </a:prstGeom>
          <a:solidFill>
            <a:srgbClr val="FFFFCC"/>
          </a:solidFill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2.8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23528" y="4293096"/>
            <a:ext cx="576064" cy="369332"/>
          </a:xfrm>
          <a:prstGeom prst="rect">
            <a:avLst/>
          </a:prstGeom>
          <a:solidFill>
            <a:srgbClr val="FFFFCC"/>
          </a:solidFill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2.2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4797152"/>
            <a:ext cx="576064" cy="369332"/>
          </a:xfrm>
          <a:prstGeom prst="rect">
            <a:avLst/>
          </a:prstGeom>
          <a:solidFill>
            <a:srgbClr val="FFFFCC"/>
          </a:solidFill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1.7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292494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0.78</a:t>
            </a:r>
          </a:p>
          <a:p>
            <a:r>
              <a:rPr lang="en-GB" dirty="0" smtClean="0"/>
              <a:t>0.60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14313"/>
            <a:ext cx="8640960" cy="714375"/>
          </a:xfrm>
          <a:solidFill>
            <a:srgbClr val="333399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 air pollution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1268760"/>
            <a:ext cx="4536504" cy="525658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400" dirty="0" smtClean="0"/>
              <a:t>3 billion use solid fuel as primary cooking fuel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400" dirty="0" smtClean="0"/>
              <a:t>1.2 billion no electricity: use simple</a:t>
            </a:r>
            <a:r>
              <a:rPr lang="en-GB" sz="2400" dirty="0" smtClean="0">
                <a:sym typeface="Wingdings" pitchFamily="2" charset="2"/>
              </a:rPr>
              <a:t> kerosene lamps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400" dirty="0" smtClean="0"/>
              <a:t>I</a:t>
            </a:r>
            <a:r>
              <a:rPr lang="en-GB" sz="2400" dirty="0" smtClean="0">
                <a:latin typeface="Tahoma" pitchFamily="34" charset="0"/>
              </a:rPr>
              <a:t>nefficient stoves/lamps lead to high emissions of </a:t>
            </a:r>
            <a:r>
              <a:rPr lang="en-GB" sz="2400" dirty="0" smtClean="0">
                <a:latin typeface="Tahoma" pitchFamily="34" charset="0"/>
                <a:sym typeface="Wingdings" pitchFamily="2" charset="2"/>
              </a:rPr>
              <a:t>‘PIC’</a:t>
            </a:r>
            <a:endParaRPr lang="en-GB" sz="24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</a:rPr>
              <a:t>Health-damaging pollutants: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000" dirty="0" smtClean="0">
                <a:latin typeface="Tahoma" pitchFamily="34" charset="0"/>
              </a:rPr>
              <a:t>Small particulates (PM</a:t>
            </a:r>
            <a:r>
              <a:rPr lang="en-GB" sz="2000" baseline="-25000" dirty="0" smtClean="0">
                <a:latin typeface="Tahoma" pitchFamily="34" charset="0"/>
              </a:rPr>
              <a:t>2.5</a:t>
            </a:r>
            <a:r>
              <a:rPr lang="en-GB" sz="2000" dirty="0" smtClean="0">
                <a:latin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SzPct val="100000"/>
              <a:buFont typeface="Wingdings" pitchFamily="2" charset="2"/>
              <a:buChar char="Ø"/>
              <a:defRPr/>
            </a:pPr>
            <a:r>
              <a:rPr lang="en-GB" sz="2000" dirty="0" smtClean="0">
                <a:latin typeface="Tahoma" pitchFamily="34" charset="0"/>
              </a:rPr>
              <a:t>Toxic gases, carcinogens and irritants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</a:rPr>
              <a:t>Typical PM</a:t>
            </a:r>
            <a:r>
              <a:rPr lang="en-GB" sz="2400" baseline="-14000" dirty="0" smtClean="0">
                <a:latin typeface="Tahoma" pitchFamily="34" charset="0"/>
              </a:rPr>
              <a:t>2.5</a:t>
            </a:r>
            <a:r>
              <a:rPr lang="en-GB" sz="2400" dirty="0" smtClean="0">
                <a:latin typeface="Tahoma" pitchFamily="34" charset="0"/>
              </a:rPr>
              <a:t> levels 500 µg/m</a:t>
            </a:r>
            <a:r>
              <a:rPr lang="en-GB" sz="2400" baseline="30000" dirty="0" smtClean="0">
                <a:latin typeface="Tahoma" pitchFamily="34" charset="0"/>
              </a:rPr>
              <a:t>3</a:t>
            </a:r>
            <a:r>
              <a:rPr lang="en-GB" sz="2400" dirty="0" smtClean="0">
                <a:latin typeface="Tahoma" pitchFamily="34" charset="0"/>
              </a:rPr>
              <a:t>, vs. WHO AQGs of 10</a:t>
            </a:r>
            <a:endParaRPr lang="en-GB" sz="2400" baseline="300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</a:rPr>
              <a:t>Exposure highest for women (pregnant) &amp; young children</a:t>
            </a:r>
          </a:p>
        </p:txBody>
      </p:sp>
      <p:pic>
        <p:nvPicPr>
          <p:cNvPr id="10244" name="Picture 7" descr="Mother and baby in smoke Gatlang(tight crop)(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874" y="4005064"/>
            <a:ext cx="3578402" cy="26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2 women with wood Nepal(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599632" cy="27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76"/>
          <a:stretch>
            <a:fillRect/>
          </a:stretch>
        </p:blipFill>
        <p:spPr>
          <a:xfrm>
            <a:off x="0" y="1124744"/>
            <a:ext cx="9144000" cy="54726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  <a:solidFill>
            <a:srgbClr val="3333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fuel use for cooking: 2010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  <a:solidFill>
            <a:srgbClr val="333399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measures of (possible) bacterial pneumonia in various types of study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28800"/>
            <a:ext cx="4752528" cy="4968552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Mortality (bacterial higher CF):</a:t>
            </a:r>
          </a:p>
          <a:p>
            <a:pPr lvl="1"/>
            <a:r>
              <a:rPr lang="en-GB" dirty="0" smtClean="0"/>
              <a:t>ALRI (mix): WHO stats; DHS</a:t>
            </a:r>
          </a:p>
          <a:p>
            <a:pPr lvl="1"/>
            <a:r>
              <a:rPr lang="en-GB" dirty="0" smtClean="0"/>
              <a:t>Pneumonia: diagnosed; VA? </a:t>
            </a:r>
          </a:p>
          <a:p>
            <a:r>
              <a:rPr lang="en-GB" dirty="0" smtClean="0"/>
              <a:t>Severe pneumonia (bacterial more likely to be severe):</a:t>
            </a:r>
          </a:p>
          <a:p>
            <a:pPr lvl="1"/>
            <a:r>
              <a:rPr lang="en-GB" dirty="0" smtClean="0"/>
              <a:t>Clinical signs</a:t>
            </a:r>
          </a:p>
          <a:p>
            <a:pPr lvl="1"/>
            <a:r>
              <a:rPr lang="en-GB" dirty="0" smtClean="0"/>
              <a:t>Hypoxaemia (pulse oximetry)</a:t>
            </a:r>
          </a:p>
          <a:p>
            <a:r>
              <a:rPr lang="en-GB" dirty="0" smtClean="0"/>
              <a:t>Aetiology: </a:t>
            </a:r>
          </a:p>
          <a:p>
            <a:pPr lvl="1"/>
            <a:r>
              <a:rPr lang="en-GB" dirty="0" smtClean="0"/>
              <a:t>Antigen tests  (NPA, urine, blood, lung)</a:t>
            </a:r>
          </a:p>
          <a:p>
            <a:pPr lvl="1"/>
            <a:r>
              <a:rPr lang="en-GB" dirty="0" smtClean="0"/>
              <a:t>Lung aspirate or blood culture</a:t>
            </a:r>
          </a:p>
          <a:p>
            <a:r>
              <a:rPr lang="en-GB" dirty="0" smtClean="0"/>
              <a:t>Mechanistic studies:</a:t>
            </a:r>
          </a:p>
          <a:p>
            <a:pPr lvl="1"/>
            <a:r>
              <a:rPr lang="en-GB" dirty="0" smtClean="0"/>
              <a:t>In vivo: survival after infection with S. </a:t>
            </a:r>
            <a:r>
              <a:rPr lang="en-GB" i="1" dirty="0" err="1" smtClean="0"/>
              <a:t>Pneumoniae</a:t>
            </a:r>
            <a:r>
              <a:rPr lang="en-GB" dirty="0" smtClean="0"/>
              <a:t> (mice) </a:t>
            </a:r>
          </a:p>
          <a:p>
            <a:pPr lvl="1"/>
            <a:r>
              <a:rPr lang="en-GB" dirty="0" smtClean="0"/>
              <a:t>In vitro: C-loaded AM killing of S. </a:t>
            </a:r>
            <a:r>
              <a:rPr lang="en-GB" i="1" dirty="0" err="1" smtClean="0"/>
              <a:t>pneumonia</a:t>
            </a:r>
            <a:r>
              <a:rPr lang="en-GB" dirty="0" err="1" smtClean="0"/>
              <a:t>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00356" name="AutoShape 4" descr="data:image/jpeg;base64,/9j/4AAQSkZJRgABAQAAAQABAAD/2wCEAAkGBhQSERUUExQWFRUVFxcYGRgYFhcYFxcZGhQXFxQYGBcXHCYeFxwkHBUUHy8gIycpLCwsFR4xNTAqNSYrLCkBCQoKDgwOGg8PGiokHyUsLC8sLCoqKSksLCwtLCwsLCwpLCwsLSwsKSwtLCwsLCwsLCksLCwpLCwsLCwsLCksLP/AABEIANgA6gMBIgACEQEDEQH/xAAbAAACAgMBAAAAAAAAAAAAAAAEBQMGAAECB//EADkQAAEDAwMCBAQEBQQCAwAAAAEAAhEDBCEFEjFBUSJhcYEGE5GxMqHB8BQVQlLRYoLh8XKSByMz/8QAGwEAAQUBAQAAAAAAAAAAAAAAAwECBAUGAAf/xAAxEQACAgEDAgQFAwQDAQAAAAABAgADEQQSIQUxEyJBURQyYXGRsdHwI0KhwYHh8RX/2gAMAwEAAhEDEQA/ALxbOaIkJntB4yEleY/fKlpXmwSSo4OJbum7kSS8sxyOqVVbQ7sFF3WqgnySsakN8EprESRSj4kxMYRNKh4VxQDahTm3YANvK4DMSyzbB7XS/DJUBbgs6d00rXAAGULUcOY5TyBAK7Hkyv3tlsEAnKW6mIbtqMdUa55LSP6TDTJ/tyPumep3En0XdjcNdzkKXodb8M2CMiD12h+JQNnzCUup8NudUlrHBtRpO5xlonB8Ry3r3T74jZNKe2QfTbP1lWGuaYb4RxwMx9OiDfS3UnS0mDgYmD+Ln2MK5r6stlyrjAlJZ0t66Wcnn/U8vq3hE+NzQIMZIJ9OPdQ1tSq1SGucSO04VnraLTNSpTLi09Glp9UCzQWNf4nx5QfyMZPkr4+b1lMOO8O0CwDmNfUPh3bQByTMwB7R9eytl3dODzwMD7JXodKmWNLG4o1AXbucNdP0+5Wn3RJ4iVmuuX/Kk0nQNPlmf0h9GseO6Y28kxhKrOn1H0TC0fBzys4Jo7B7Rtp9sN2UXUobgRtiELa1QAVM/UcT2RhiVzhi3EQ6mC3PHZJX3J3zCe6hUNQyAlRttzohBb6SzpOF5nfy92T0R1qHOEDsi7TTSGjCZ2tiOQITgsBZeomtIpwyDz+iKdbNhYCG8BDXVWIjqJRewkHO5uJDc0BtKEtnAHH0Uz2mM9UGwkOwEwySo4xHFesAzzSF17nojLyvIHfqg/lJCY6pQBzGNcktxz2S6rSJwfZMaFTYchTWluHmT6+iXGY3fslertLZwgaVoHEuPKuGrWTS3hKaVg0DOCUxk5kiq8FcwWzvNuEVS1eHZKhZpu44yjv5VtaQRBK4ZnO1eeYOdR3OA5RDbl3sl9LTYdM5R5LQ3JSjPrGsF9IPdUp54KHp20cFGNIcDHRR7cYSERwYjiQ29XxbSE1DRtOPZLflbTu5K2dbICUHbGum/tAdc0EVgADBHE9ug3JbafDdVglx9S942DzzM+ohN33pfJ4AaST5Dn9+a88+J781H8nt7ditb03UX20ksRgdpkup6ami0Kvc9x7S81tXtmNFBjmucCC4sjbPQSOcwubauyoDx4TkdQvNbJ20yOnIPBHUKxaBfn5sg+oJkwOoR7tBVqE83ze8Bp9fbpm8h49p6DYhu3GFDLd/OVH8wNPh4ORHn0PoQR7IGpX8eeqxlqmtih7ibanFo3r2IlqbT8HhUYtyB9V3otOWyUw+UHRH0TgMiQmfa2ImoW3dB1bbaSQnVShB2gcrbNN/uSbYUW45gdpeHbBBR9jdE4IQ9agf7YC7tWOBBCUZjH2sIeGwccIa5EPk9EZvHKT6vfCYCc0BUpLYndw/PTK21waDxKV06bnEJzRsp/EmDmSXAQcxZXzmP+UN809irBUtmxjognASuIipaD6QLWK5Y4mIC3pWq57hEXlmauI5QosfkDn0Sc5zCLsKbT3lkZUDxx7IK6oASfogLLUpPK3d6nJATtwxI4qZWwJNbt2ukdU0Y8OVeq3m3PcKe11QPO2cJAcR71E8yfUrXdkYSZ9AyCVYbqsA3mVW7rUpftHCR8QtG4iEPrANgIQ3YOMrutSOBKmbpcwUzmGG1RzCGw4bfLCAq6MROCnFGgGRJhG06gcIwn7cwHilPllSqgMpuzglrT/uOTPbAXnWqfjJIyZPoeq9S+IrENYSOoOOmOPzj6rzXU25mJ6R37D99lsulqPhBj+czIdTctqiT/OIpbyIPr5p3o+Ku4f0TI7iJ+h490n6COnXtyITLT7oNcQR+Jsemc5VhXK95d9PuxUYyAAZLT37jPmQff1RdDTt788cqpaNqJp3LRPhBb0Edf0PK9E0ykKjiW8DPp5LO9Z0gDC1R95ouja0qpqY/aMbGGDbnhSm7a3pH6rVK2MHuEtruiZyqLOBLUKHbMZ0b1pMznou6duep4Su0t9+WmIUlxdlpglcGiNUCcCG3V6BjqoaV/J7JFqOo+LsFHR1TPdM3yQum8stjagjOUn1Gzl24LbbkkiOExoUw4ZTu8CAazmLKLA3jkZR9u4yleo0ntdIUfz388FNziFKbhnMstZ8CfJJ3Vgl/wDMXlueFD/FsSl8zq9OVjy0vBJwlWrXG9xC6pXobIIIXdKg1zgeiQ88R6qEbcYEyiWtxJTLTbWRJCNrFmza3HsoKNQ4A4XBcGNawsIt1egSeIUGlMDSnl3a72zKTmx2zhNI5zC12Aptg+u6mZAYlNowuf5oupbEHxIzTrOSITMZMlArWmBGNClgSpq1QyA3har2bmiOUDUe4ODYj7IoBJwJB4ILEw++rNDZJ47JS34lpNcBuBJHA5GYg9km+ItSe+KbAQ12N397v8KvM0gNduc8GBO2efp9lq9N0isIDbyZlb+q2FiKzgfaega3q7ats4RDmgOaRkGD4gcSMSvL724FTIOJgx+WE+07WXFwmNvcQ0j8oPut6p8MUnNfVpzTfBdtbhpMEjHYkKxrp+GUoo4MrntNzbm7ysUQS47c49voV0IEOccGP+kM+sHNBMA9wZ/JDVa8ghrScdJJ9x+q5rVQZiBC3Efva7dTLvA15im9w2giQA708QXofwlfPbh4LXTt2u54kFI9R+CjcVaFWpU2Uf4SiNrZ+Y14pAENpkQ0bvEZiZKsVrqNvRospHxNpjbvqeKpPfc3iJ4HGAoltraisptzmSK1FLhs9o3raiWzKr1S6cXieOyNfd0qjTJMGMhwmfsuH2sCR4h0P+RyOD9FmdRorquT2mq0euosOBwfrGFrW2tJHVcVLYv8SDdXIAEcp9aUAGAuUQc8STYdnmlar2pMzlapWUZyrJW08fVTUNOa3JXbIvxQxEtiw9kwZLSMop9NsmMJHqd2ZhuEvyiMBNhhdxfhxW2Ma8HzSqyokvkqw22nAZ46pF5i2Ba+0X3WnCICTHSvMq1ho6lQusAuK5nJeVi1lnvIRQ0xzTgYUWj1tsEmU2F+CYSqBiJYzA4EA+VEyuLLJ5Rt44EcjCgs2hs5C7HMbuJWEXDGtbygqdQOBC41CiaghpQzbY02yuJj0QY78ySpQaRlDWt3DoAQl5fSYHutabRc44B5Q88yV4eFy0stvLjB6pPrrgycSRiAefYehHsrFZ0Nv4iJ7KvfFdq4k7R+Jrs9nbRHrMR9VcdMRTcC0zvUrCKyFlK1a9JfMBzpPJMNgYAz2+qU1XwA4gEnrkDnsOEbdWz6tMEAhzZa7sXCBIP/AIxPmClDqHyx4iCc8Gcey2eccCZbGe8ndcEnlvLfCM46yOib1q7mwGA7WjcRy4mHDbHT080r0mzl2+PSP17YVi0GjueYz1d5SPCB6ZQdRd4NLWN6D/yH09XjXLWPUzzOk/A5BH2Xqf8A8Yak1tpUaxpY8VXFzhANQEDYJ58OccZnqUk+Ifgp73/MoDxZLmDrEklvmf7evRNNKt30bdjY2u2gu3CHAucXSeoMBoVNpSupXMsNXU+lfaYbqGqkuJBJ54z1wSepngcDCS3GrEED5jmmBJJnPaB0XdS7jcKY6GOcYnA7zKr1S4JJJiSPor0KEGMSpJLSx2uquHZ0OAcRgEHqW8FWHTdR5EA5dgmQYAMeUgH/ANQvP7SsTyfdWWycQSYgtdTIHcgZJ7gglNtrV1jlYqZeaNBsjdkDI9Oko996BgDHmk1KuGuYzq1oMeRG2PyB9kUKm52cAfksTrKfCswPXma7R2+PXlvSNmM3gHjyClrsxgpNU1to8LT+/XhSU9cB6pnw9uM7T+JxtQH5h+RDHUdrSSR/yqhqFcucVa3XTajOR++FXa9r4sDqotqkcESw0jjkk5mtLDyQFbBSIbzlJtOtiDMJ2PEOyVBB6l8niAV6T5mMBZ/EIytWDBBSwsSmNQ7u8WVJplY3UATEwmOoWIiUnqWIBxMlCIIk1CrjmT1Lycyg7y+eMDg9kVRth1R1LSNwEcrsExdyJ3maPWwJ/NO6lBrmRiEt/lZZmVJRqxjKIvHBkKzDncplY1CxLanunmiw0BT3FuwuyUIbhjfCEwDBzJJsNihY8bs3SDlA3hETygrW98UI2q7cIRVsIO5ZDagDysODKvq9g5wHyyInxgNAc4Hv381VdU02nRc5zwWhxkQQOegB7ZV9f4TByCqVrdu0umJlxiTJAHJ88/Za7pmqbULgjkTM9R0g0zjB4MTPu31CGsApsg56kfr/AMpxo1U0dwY90uGepPnkZjyUFxYMYfE4DoGtEu46k4bzwg3agwGAJAxDycnqcYVoURgQ3OfftK1WZSCvH2looa4RIJH/AJcH1xx6oi8bva8kiajiS7uTAB/9gfqeyp7rhrhiBGR0JE9wrHYXYqUQOTAYcf1NHHo5oDge+7zUQ0V0MDWMZks32Xr/AFDkj9IhvgfFkjaYzyD2Pn1lLqtP0nt++FYdRthu3GXNf0jII6TwZzBQAtWzIJa0cTz5DsVP+YSF2gtKh3jAkx3/AKQn2klz4E7Q1u2epwY9eqXNttzsl3XBET39B7plRIo05ByZdMRJiAR5CeqR+2BOXvLNbO3udUaJc1mOBMYA8RHmZ8kmfqb6zjtLYGXHeC1naXAbR6Ak4Run1ttENIc3eGuBnG3pgZmM+4nsk2t6idoAMUwIbJJMHqe5MlV1VYe0sAPof2k6xylYXJ59P3hQbTLodcZxlrBtBPm8z9kSNAfzSrAmZEAtM+skfoqabxoIJ8Xr+gTOz1gYA/CcczB81NKN/a3+BIgYeoj631StSeWVTDgAYfAJzyB1GOifU9VZgDbJE5MkdI79OcpNZXLK+ynXAJj/AOt8Q4d89R+Sr2oOqULgseBLQIPRzf6XDtP6KFZpq7ztcYP87STXfZSMoeJ6L/FEHt5dPr1TCzu5HiVY0bUA9oBIIEf7f+O6eaYJnoRysxrNIdO/0mj0uqXUV89xM1SoD+iXCqfJF3/PcpOapVa3eW1S+WWG8e3YM5SOtcBuecqWpWc7BUVax3R3SE5jq0C8Gas6wcZKs9kGgNzJhU6nbljkybqu2JSq2O86+rf8ssdWIM4Sm6ZiWnCHq6i6pA6JlaWRLM+yfnd2kYJ4QyTK5cagQ4AkIhlAvEqXUtA8UrVo7YNpKHjnmTNylQUktrZuDhhM6rCJkIKtrLKY7uHfj6pHqPxk7kgNGAOs9SeeFZUdOvtGVXj68Smv6hUjYY/iF3v42zIEjj1CQa8BSDWkeLgiAYbPOepiVJT+K2l3iAMmP2ROPYLrX7bdXcSRujqMbQfF+UfVXnTNNbpmK2jjuJUdT1NWo2tX6cGVO7qFwaXbi4+LMD8TjnzOOUIzwk5AOeBIA6Ayjrt4awbhnbz5SSBHeCPqlxc38IbMgHLo/wCuVeNxKYSem4GAdsdSOYJzHZMLYvpulrjBJaRGHbTOR3GCD+aVUnAGCO3IB95H7yrHpVFr+AQCeO3l6YKTAK+aKCQciT2m6pIO5hAB2yJhwJa5s5c0jsD0WqtCiQC5xBGJyAM/2xAPPZJKoa4uDs7XGIHiPSJ6NxKkGo1ckVHgHH43R3PqZ+/KGVs9CP0/eSbBSPfP5/aO7Nu6RRY6s6f7SQOxJ4+pRGi2O6sXVmlx/wBRbAMuBBHRwiQCODKrTb54/qPQfiOI44I4WXWp12wRWcQCS3MRHPOOE21LCDyP9xK3qVhwT+MS3a7c7fmHdunE8gACIGM956qlXVcuPXqSZVj1g+FoEGQ47gC0QCRug8T2VVuTDdp6mZ4PY+qWhdlQxB3HdafvBi8SeoC7pVyMgkx7Qg+PSeERRAIcMgkfsJqsSeJxEsGk6iQRLjtIPPAcctOePVPfiKj821bUOX0XDMcscS2JHntVT0hrg4tjlpAHc8SrYYZp9eeoa1oPTcWkfmSfZOt/tf1yIi+o9Iq+G9WDHEzjaZHYx0nyHCvul3Ifw7P4TJzjgnvyF5HaF28QORn/AGyf0V9+Havi3cyN3mCcR9CfoEDWULdWcwumtamwESwXt1tweQgfmN/tKkv6249z3HCg+QsG3BIm+rA2gxnTorTrV/QFOn2ohcNrjiICftkTxie0SvbGHBcsosc3vlGXVAPnKis7KPNNxDBhjMyhZTxiE5pfgAPokxD2Onp2TFl2doJA9E9cCBuBYSW/cGjPZVO8uwA554BgdyesDrgFONVuJzOFUNduACGknaBJjk479Oitul6YXW7m7CVnULzRSFXu36RXrGrndtziTE5EgZI7/ZIby/JfOJgCZJ+pOPou7/MvcTPQAzyUt3tMz3C1btt8szKjPMlbXIMHJ6beZ7mMr0cu/iaDKzeXNG4Y/G0gFvkDH0heXXVSTuBAnoMQnHw18VG0PjaX0HkB4ByD0e2eozjqPZRHsIOfaGVM8e8M1S3imHf3EwO0EmPM/pCUXVYxGIkf5yrvqemh7W1qJFSniC0yCMh3PXKqOoWJHA6T6+Y/fKl7vEXKwGNpwYFQqn2MjHnxhW3QBjefDsGexiMmeyrFrbeIYxP17q31GihZPc4OBc3YA0BxkkAOM4HJyewCaW2JzHAbmwJV7C7kOqYdve4wRwCcT7Qo6l66Se4gCOB6cAIz+UupUA5vBycQDED3GWun/V3BSt1XkAZIzH2XBiEE5h5jJPmCBun/ANpz6IltEOwIgjM94mQlwZIEfX9Exo0wGwZ3SBHSCDyn1nPpEPEs+lXba9HbO59MAOkHqHCfOeZE5KTXem88mBOeRgT69UVo9kKVO4rf1s+UxoMwRUq+OR18NM/miK2sUSQ51NwIEEjxDmBk+3KHT5dy44Bx/jP+463nDH15lbdbAQRk8QRH0hY2hPOIycRA7SUVdXdGTBd2/CMev+VB/OWgYYXH/UceXGSi+QesGNxjjQLYuqOIw3a7PUSCBnpz0Tz4isnPs9tuQ7Y7e8dT4drSO8ZJHl5Knfzao9sSGtnhuAfUq3fDmo7Yn0I7iA4yP/EuQrQWG8ekehwdplV0/T3AlrQS7hxPA7AHvyrto1mabHOJgkANHM9yf30Rte0ZTdLBId4h/bnjjmPb3Rds+T4jMxMfkqfXdURUNVfeXGi6Y7sLX+X9Zpg3CIyAof4cpnuaXgQmH8AxZbbmaY3bITWOJQjq4IXda4DfCUvoXg3niAnkyMicZhdayJbI7KOhUawZOVDd6tB8khfcuqVIHJnJ4EZJPsEnc4HeGWslSXOBH95c5xnsltW+MwSfSDz2k4S3Uda+XIJgAAy4+I47NEjv/kqvXt+SYZgOjh3iM9g7MLR6XpAIzbM9qOqkcVcfrLNd3p8TWSHeYx9VTL68fLm1Wlp4bII3T1Hl4fzXZ1F4A4iOA4wY7iefRStqi88Dmt3f0EuLc8BogeIk4zCu6dOumHkAEqLdQ95y5JMSXbCWg9/uEucIJJxx+fKcUdHruJYab5E+Lbj8RHXEyD1UNaycwlrmvEHOAD+ae2H5EYMr3it1DAAjxHsfuh6lM5EcSPomb9Pc0SdwaSent3UbdP4wSDxAMlAakn0hA4Es/wD8e38UHsFTbUa4FtN7gKbxiSJIh0dZBwOZIVjsWUaxe2pTqUnseQQWOfTBiSQ4Dwgjo4iQRyufh74cospFrzucS0ulo2kRwySHCCfxYk9wj9bum2lOKZLnmDHJaCPASIiYHHA7KB4hZvCqPmkwVADxLRx+sUufpduTULnPLQSGtbAdBENaXnk7pEjgFWq8fZ3dl83e7+FHiJa2HU9kEseO+4gd5JzCoFn8NGvTddV3/LoNJc47SXPAJdUc3oOoBzn0RHxz8SbbG0o27RRZVa+rt4Jp7y2mXgcl2SfNJqVy6gOSQfx9oyrhScAZmtcsN7N1EPNNsuh4b/UGxGw8bWNaBHTrKrV5avLzA/GJAzkSYLZ5H+E/+BLhtVj6dy+KVCkHvqj+jc4bWEEeOAD6HurRqmmt+WKNFnzKkF7mOaWvY1x8RpNJLQP7tpIkTAUxdSoxXj/r7mR2qb5p5qLEtMgHzyIHqQjNMtC52QTOZOI88Z9Ann8lfu//ADDWgAZLgQP9Mcn6p5pmisp8SSfOQOvOA4/9I92qpoXcTG1ae25tqiI71r5DdhDd7HE9CQwsZ+bqk+o80huXAAeQM+UH/M/VepahpwfTwOBEiJiQcz+8qgarpPjInEnaByQTuLc8OgzBQ9DqkvQlRjmE1enal8N7Sq1ye0A5n7KBia3lt4iS/wAJgjHTtHQoX5AaceIfb/lFas5zAhhjE7s3DAIkAE+fkFYtHYSSSZMMaPMlwBA9Ak9nbFzpjmYHXylWf4ati58hsiRkdZOft+XmjHyoSYP5mxLTcU42tHQRjt0+y527eOeqHNYuqkj2HphS3pMcZXnuos32M31noOmq8OpE+kKs2+LcnA1Ad1XbK72jac+vRFChPVDBi2Jk8wrUHT6oJtk+fJN39SgqlXxfvK4iNrY4wIM2hOCFxc0W06Tnx/SZgdOqOq0SIcTjr2Ci1dzX0zTBDSQRJjJPYTOFO0FRa5TjgSD1C/FJUHkzzTUa250kCXATycjp7hLqt44l7+PFHsRgSmuuW1WkHHbIkt3ATDeOOhMfmq2HSIzH7hbdnHYTHKvvD33EbYHqeVjaha+B4fFyDERGQf3yoH0yXRtAgYHfrKKDy6nBaB59TgSnAkmIRiXSnp4vqFMl4+bSe9mWte5zNoe0bn4AwZPOAoX/AAy1uC4n1LiPyU3wDSIc48iSPcNP+VZ722H1We1uts0dxSvGO/5l5otGmqr3WE+0qI+GGzAE9/GT9CP8Jjo3wm5lTc8baY45kjnbBzn/ACnFBrWxAmE1dBpzwVEfrNzqVAAkr/5FSMDknmLHXjWkENBDeGgCMGYjiMKgazeuqSCYkz5OEDc93U89VcLikYdno77Kna3NSXtGdvyyJA9I7yI9YKn9EUeGXPfMh9ZOLQo7YjH4gc7+EtqFWr/Ds2bXhjxLqe2aQqMB/ERJPT3MIn4s1azu20WNpy17DTo3G2BRc134H8OgeGRwA8FVbW7U/OaMRVp0g0kjJ+Wym6T/AHBwIIPELV7VZQotti0VHBr3OdMGnWeQAARghrWNkdSfJSDQuVb79pEFnBEd2epULY07SiWvL6tM1qm0bTDgSJdIcTAHZoGCSZFq+GfiNpfUeaTaYolzADLqvjqeBxeThhggxgucF5RQti/8I7An7ecq3NuzVdVhp21Pk7PF+EUvCB9A76yiPpA4+8H8R6S412F4Bc9zg6TkkkTyOcf8KX+H2jwoaiwnaBxiB5EA59yU2o0SBB6rH2ptsZfYzYVPmpW9wJFTvRAHsl2s6AXt3M95AyOnPBB6ynwtA3MSUQHT2RtNqH077lkPVVJeuMTyi70qN3hYYmSQRHkRjafXCBOmiC4hzQP7Mtx65b+a9Vv6DHSBDXRzAg+RHVJTo7AQ6o2Q0yfl+EH1acFaSvq9JXL8GUTdMu3YUZlF0633kubTqPxAEGCeAC769Fc7PSqltSAqja5wENGImNx9eGjsAVZBqVOnSxT+cT4pqNY3aQTsBDRkCcepVfvdRfcVS5wAmMCYECOqrNb1c2qUQYzLLp/Sirh7OwnVtBPp1TTaxwz7JfQYBxyu67nNbIVCJoHG4wKs0bzHCIAPdBuqyZWbneabmHK8S5uaNneUjdTIdJ47LunfboK1f3UtkdP+/tHllTdNULrAsqNRY2mrLRXqmuPYHHyGCcNHPHR3+VWqnxA1xHzHPbPLoB9BAgR7IC/1FxBJcZJIM9cz06HH0SV1UEEHB9ftK29dCVLgCY97WsbJMsNTWXAt2ud+HjJ46g9sJbfacys35lMbaglzmgEB3mGngyQg6F0QRtcTtyB947Jtpt3L2EElwIiOmeD6I21WEHkgxDbUSZc0Ht79cpzTsiWgAw0HLgJJcYkDvwrN/IBVe19Joa0tLiZ6kmSGjlOqWkimAA3DeCQCZMSRM5UG7W06dfMefaS6dJbqG8o49/SZ8P2rabS4HlogT3j88fmiLivu9lyynuPh4W9Q8IWN1V5vsNhmw0unWhBWJxZOBPKdVLgbIEKvWlZpmOUw2k5HCAp4h7VyeZqvav2OcOkEfX/BKoet25DgC2RkEcCQYH0EEeq9LtLr+l2Qeqr+v6STBa2S08E4Lc9ff81o+jahUyhmb6vUzMHnnuqvL6VNuC1u/gZBMbpPmAD6oa+un3Dmu2NL9oa4BsSR/Ue5KbvtHh21sgjuILekHoRHVY2zqtfPhA6u3NBH+7p9FpDWuciUIc4xEtEuAOMkgR2PX8sK3/DlhuIJHhO4TEQOIA9yJUel2DqxwGwP9MMk938uKuFrQFIbZE4mOAAMAKFrNWunrOe8laXTNfYAIRQtSCDx9vL8llW+LXAIqhWnBUV7aS6QMBYhiWJb3myQBcKfSSu1Y4Q1zqQmZhQVHhgKVGtuJ69kwtD10qecSWpqDnOgeysNjbkslyrbGEO81YLbUIADikU88zr14ws6v7U7Tt4CQ2tWHw7lP7jUGgQBgpRTph75CVu/EbSSFO6bIO6QMKZ910+q7NJwByIQTT4uUkIMGdW9gS7IwmH8O1c3OrBoiECdUCXgRuHaF3VnsAEYSn4guxSoEjkNjbOZcTE+X4vyVxqjj9VQ/jJ21zR/dI8htkk+vigK76QgNxlB1SwmkZ95S7utDtp2w0ATznJBj6IK4omAdwPJ6j9laqvgQcdPNDOZJgZ+y1TtmZxRJWtIj+n35KMsXOJAbznPbmfQIW2oggyTg4Vg0bS5AxzkTx2JI7T9lycczm9pdfhvNINGMcduvPurDTZ4Ydwq5atcxoic5M8+R8vTtCY0bx8BYnqDhtSxE2OhqYaZcw/5LAIByll3D5UV/cR6oOzuiTlV5aWVdRA3Zg7bctdMcIsaq9khMW2xLZQD7boeU3GIXeG+ad09WmFPd6piCNwjhQU7WGrKtMY9E9XZDuU8wb112eUjImW+nU3tBa50jo6CW/r7gqah8NNBnbuJOZEgH7e6EZVLXYT6xvYHM+StV6rbjEprekVjlTOLmxLW9h5dP0QtOzwj9Rv2hhjqldrqJJgjAUC25rD5jJumo8NfKMQmhQIM9Exu7gBo64Qzq/l2lD1qsugYjuhdoQgueYpuqm6ZKHt2ifVMNRo4xz5Ie2YBG4ZQz3k5W8vEe29g1wGMoTUrMtzlG2F0BAlMq9IOHdFwCJXmxkfntKZXunQtWl8QdsZKaalaNJPAS6jpxD2nlCIIMnq6leY4p2stygq1iWSeidNhrZKWXgngohAkWtyTFVc8nlDfJJTCnazkpo21bHRD25ko2hYNdXZB5Vc+LAX02PA4JB4zJEe6Punl7+eEdS0UV6Tqc4OfQjgjzVj03UijUBm7dpV9T0vi6fA7jmeT31KXQPXPIxkLG0zjqO4491f6nwQN2Q5xjLt0mf8Ax2/dS2fwO2mdxbvjjcAAD+q1x1Wn+bcJkRp7u20ysaPo4dtc4E4JDR6/sQrdaW7aDQXeKqQBA/CwdoPXKKfFMceKI4GO/HXollGo4vyMKi1/Vsjw6f8Aky/6d0jP9S4ce0fWNH5j93Q5Tn+CEpHbXBZBHCNu9UkeHB+5VEDxzLixWLDb2i7U6QLyAt6dopIQ9Mk1PF1VrtqYDU0AMY+2xqlAER0w5ri3uV02z8UlNi0STCXufufKXGIMOWg9xA90pvq0kJ1qFKeEotbWXeLgJjSRURjcZjQY3cqEXhJgYTM0pJa0QtUtMbweUm0x4sX1glSrLACZXdptJHqj6enta3xFJqVLx+HuuIM5SGBAlgdXEtAWPY1yHs7NxdkYTpmngIgBMhuyoYvp0WiZ480svqjOBgpxdWR6JJVsvFJ5SNC0kE5JhNidokpzZ1NwPiSyjZkhObe3DWghOUQVzAwO407xTKHfQLXQm7HDJJQle+bGIMJSBGI7HiC6g07QAeUic7byfZMq+oScJK5pdUKExk2lSBgwpoPOQEa28EIU0yGHlaFskjiFPeT2FASCVYrMNzGFixFWRb+RmQXVwGu59lC++6ELSxITEVBgQF7w92QjhpDdshYsSLzmdaxXGIo1K5iWzwlFpdFzoJOFixCJ5lhUBsj+jQwCSm1hVJ9lixHXvK+05Bkd5XI8kLT7jkrFiQ95yjyZi+4uXNdB7oqiySI6rFiaO8O3Cgxm1oAzyg642unosWJxkdO8irXYcFxp1mMmOeFixNHJh2G1eI8tmFuOi3cV4lYsRZBHJndKXNS67tCXdlpYu7icrFWOJPSt3DAHuiGlw8JCxYlxiNL57xRrtRwjaYCVNrkAiCsWIL8GWVHKQjT7dxzyiTSDXSQsWJccRjMS2IwtqjXtiIXZsh5LFieORIz5VsC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0358" name="Picture 6" descr="https://encrypted-tbn2.gstatic.com/images?q=tbn:ANd9GcRA_iRjl1SwIIUZdXTfpDIDqbj9SlWvsGd6hQfEoMw-QPKdmxkW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149080"/>
            <a:ext cx="3452259" cy="2520280"/>
          </a:xfrm>
          <a:prstGeom prst="rect">
            <a:avLst/>
          </a:prstGeom>
          <a:noFill/>
        </p:spPr>
      </p:pic>
      <p:pic>
        <p:nvPicPr>
          <p:cNvPr id="100360" name="Picture 8" descr="https://encrypted-tbn1.gstatic.com/images?q=tbn:ANd9GcQmOUpefXK5ltOwkKYJJXtgDgodaTbHtb3hpBTzeKV5vGJFaJMJ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384376" cy="274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5" t="19134" r="3885" b="11596"/>
          <a:stretch>
            <a:fillRect/>
          </a:stretch>
        </p:blipFill>
        <p:spPr>
          <a:xfrm>
            <a:off x="0" y="846123"/>
            <a:ext cx="6084168" cy="3230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1052736"/>
            <a:ext cx="2592288" cy="221599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Death rates from ALRI in children under 5 years (2010)</a:t>
            </a:r>
          </a:p>
          <a:p>
            <a:endParaRPr lang="en-GB" sz="2400" dirty="0" smtClean="0"/>
          </a:p>
          <a:p>
            <a:r>
              <a:rPr lang="en-GB" dirty="0" smtClean="0"/>
              <a:t>Source WHO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76064"/>
          </a:xfrm>
          <a:solidFill>
            <a:srgbClr val="333399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association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5" t="19134" r="3885" b="11596"/>
          <a:stretch>
            <a:fillRect/>
          </a:stretch>
        </p:blipFill>
        <p:spPr>
          <a:xfrm>
            <a:off x="0" y="846123"/>
            <a:ext cx="6084168" cy="3230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1052736"/>
            <a:ext cx="2592288" cy="221599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Death rates from ALRI in children under 5 years (2010)</a:t>
            </a:r>
          </a:p>
          <a:p>
            <a:endParaRPr lang="en-GB" sz="2400" dirty="0" smtClean="0"/>
          </a:p>
          <a:p>
            <a:r>
              <a:rPr lang="en-GB" dirty="0" smtClean="0"/>
              <a:t>Source WHO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365104"/>
            <a:ext cx="2592288" cy="221599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Percentage of homes relying on solid fuels for cooking (2010)</a:t>
            </a:r>
          </a:p>
          <a:p>
            <a:endParaRPr lang="en-GB" sz="2400" dirty="0" smtClean="0"/>
          </a:p>
          <a:p>
            <a:r>
              <a:rPr lang="en-GB" dirty="0" smtClean="0"/>
              <a:t>Source WHO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76064"/>
          </a:xfrm>
          <a:solidFill>
            <a:srgbClr val="333399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association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5" t="18554" r="3885" b="11596"/>
          <a:stretch>
            <a:fillRect/>
          </a:stretch>
        </p:blipFill>
        <p:spPr>
          <a:xfrm>
            <a:off x="3347864" y="3492321"/>
            <a:ext cx="5796135" cy="336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38138"/>
          </a:xfrm>
          <a:solidFill>
            <a:srgbClr val="333399"/>
          </a:solidFill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review of epidemiological studies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531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Published </a:t>
            </a:r>
            <a:r>
              <a:rPr lang="en-GB" sz="2200" dirty="0" smtClean="0"/>
              <a:t>(</a:t>
            </a:r>
            <a:r>
              <a:rPr lang="en-GB" sz="2200" dirty="0" err="1" smtClean="0"/>
              <a:t>Dherani</a:t>
            </a:r>
            <a:r>
              <a:rPr lang="en-GB" sz="2200" dirty="0" smtClean="0"/>
              <a:t> et al 2008)</a:t>
            </a:r>
          </a:p>
          <a:p>
            <a:pPr lvl="1"/>
            <a:r>
              <a:rPr lang="en-GB" dirty="0" smtClean="0"/>
              <a:t>Updated</a:t>
            </a:r>
          </a:p>
          <a:p>
            <a:r>
              <a:rPr lang="en-GB" dirty="0" smtClean="0"/>
              <a:t>Eligible studies:</a:t>
            </a:r>
          </a:p>
          <a:p>
            <a:pPr lvl="1"/>
            <a:r>
              <a:rPr lang="en-GB" dirty="0" smtClean="0"/>
              <a:t>Cross-sectional, analytic observational, RCT</a:t>
            </a:r>
          </a:p>
          <a:p>
            <a:pPr lvl="1"/>
            <a:r>
              <a:rPr lang="en-GB" dirty="0" smtClean="0"/>
              <a:t>Exposure: very few measured HAP or exposure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fuel, stove-type, behaviour contrast</a:t>
            </a:r>
          </a:p>
          <a:p>
            <a:pPr lvl="1"/>
            <a:r>
              <a:rPr lang="en-GB" dirty="0" smtClean="0"/>
              <a:t>Outcome: reported symptoms/signs </a:t>
            </a:r>
            <a:r>
              <a:rPr lang="en-GB" dirty="0" smtClean="0">
                <a:sym typeface="Wingdings" pitchFamily="2" charset="2"/>
              </a:rPr>
              <a:t> community ALRI </a:t>
            </a:r>
            <a:r>
              <a:rPr lang="en-GB" dirty="0" smtClean="0"/>
              <a:t> clinical diagnosis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CXR and bacteriology</a:t>
            </a:r>
          </a:p>
          <a:p>
            <a:r>
              <a:rPr lang="en-GB" dirty="0" smtClean="0"/>
              <a:t>Results:</a:t>
            </a:r>
          </a:p>
          <a:p>
            <a:pPr lvl="1"/>
            <a:r>
              <a:rPr lang="en-GB" dirty="0" smtClean="0"/>
              <a:t>All non-fatal ALRI (severity not  defined); n=21</a:t>
            </a:r>
          </a:p>
          <a:p>
            <a:pPr lvl="1"/>
            <a:r>
              <a:rPr lang="en-GB" dirty="0" smtClean="0"/>
              <a:t>Non-fatal, severe ALRI; n=4</a:t>
            </a:r>
          </a:p>
          <a:p>
            <a:pPr lvl="1"/>
            <a:r>
              <a:rPr lang="en-GB" dirty="0" smtClean="0"/>
              <a:t>Fatal ALRI; n=4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167a41c894a6b4a6495dfb9dba7f6c75e9c83ba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2119</Words>
  <Application>Microsoft Office PowerPoint</Application>
  <PresentationFormat>On-screen Show (4:3)</PresentationFormat>
  <Paragraphs>486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Slide 1</vt:lpstr>
      <vt:lpstr>Slide 2</vt:lpstr>
      <vt:lpstr>Overview</vt:lpstr>
      <vt:lpstr>Household air pollution</vt:lpstr>
      <vt:lpstr>Solid fuel use for cooking: 2010</vt:lpstr>
      <vt:lpstr>Available measures of (possible) bacterial pneumonia in various types of study</vt:lpstr>
      <vt:lpstr>Ecological association</vt:lpstr>
      <vt:lpstr>Ecological association</vt:lpstr>
      <vt:lpstr>Systematic review of epidemiological studies</vt:lpstr>
      <vt:lpstr>SRMA: pooled ORs (95% CI)</vt:lpstr>
      <vt:lpstr>SRMA: pooled ORs (95% CI)</vt:lpstr>
      <vt:lpstr>RESPIRE Trial</vt:lpstr>
      <vt:lpstr>Control and intervention stoves</vt:lpstr>
      <vt:lpstr>Overview of child health outcomes assessment </vt:lpstr>
      <vt:lpstr>Home IAP and exposure assessment methods</vt:lpstr>
      <vt:lpstr>Effect of intervention stove on (i) kitchen IAP and (ii) personal exposure</vt:lpstr>
      <vt:lpstr>Physician-assessed outcomes (ITT)</vt:lpstr>
      <vt:lpstr>Exposure-response analysis</vt:lpstr>
      <vt:lpstr>Mechanisms: focus on HAP</vt:lpstr>
      <vt:lpstr>Mechanisms: focus on HAP</vt:lpstr>
      <vt:lpstr>AM function: carbon loading </vt:lpstr>
      <vt:lpstr>Impaired AM phagocytic function</vt:lpstr>
      <vt:lpstr>Oxidative stress</vt:lpstr>
      <vt:lpstr>Oxidative stress</vt:lpstr>
      <vt:lpstr>In vivo survival following infection</vt:lpstr>
      <vt:lpstr>Summary: evidence for causality Bradford Hill viewpoints</vt:lpstr>
      <vt:lpstr>Conclusions and next steps</vt:lpstr>
      <vt:lpstr>New and ongoing RCTs: Birth outcomes and ALRI</vt:lpstr>
      <vt:lpstr>Thank you!</vt:lpstr>
      <vt:lpstr>Trends in SFU: 1980 - 2010</vt:lpstr>
      <vt:lpstr>Exposure distributions in plancha and open fire groups</vt:lpstr>
      <vt:lpstr>Impact of 50% increase in exposure</vt:lpstr>
      <vt:lpstr>In vivo survival following infection</vt:lpstr>
      <vt:lpstr>Integrated exposure-response function: child ALRI incidence</vt:lpstr>
      <vt:lpstr>Integrated exposure-response function: child ALRI incidence</vt:lpstr>
      <vt:lpstr>Integrated exposure-response function: child ALRI incidence</vt:lpstr>
    </vt:vector>
  </TitlesOfParts>
  <Company>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Nigel Bruce</dc:creator>
  <cp:lastModifiedBy>amerzouk</cp:lastModifiedBy>
  <cp:revision>176</cp:revision>
  <dcterms:created xsi:type="dcterms:W3CDTF">2009-07-06T22:03:12Z</dcterms:created>
  <dcterms:modified xsi:type="dcterms:W3CDTF">2013-09-24T14:45:17Z</dcterms:modified>
</cp:coreProperties>
</file>