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custDataLst>
    <p:tags r:id="rId8"/>
  </p:custDataLst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5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36B5-BC8C-40E7-B1D2-D9D7515A1077}" type="datetimeFigureOut">
              <a:rPr lang="hr-HR" smtClean="0"/>
              <a:pPr/>
              <a:t>12.7.2013.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497D1-0BDB-45CA-BF7D-3D144C53704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36B5-BC8C-40E7-B1D2-D9D7515A1077}" type="datetimeFigureOut">
              <a:rPr lang="hr-HR" smtClean="0"/>
              <a:pPr/>
              <a:t>12.7.2013.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497D1-0BDB-45CA-BF7D-3D144C53704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36B5-BC8C-40E7-B1D2-D9D7515A1077}" type="datetimeFigureOut">
              <a:rPr lang="hr-HR" smtClean="0"/>
              <a:pPr/>
              <a:t>12.7.2013.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497D1-0BDB-45CA-BF7D-3D144C53704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ERS_CORP_2.t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50"/>
            <a:ext cx="91440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ous-titre 2"/>
          <p:cNvSpPr>
            <a:spLocks noGrp="1"/>
          </p:cNvSpPr>
          <p:nvPr>
            <p:ph type="subTitle" idx="1"/>
          </p:nvPr>
        </p:nvSpPr>
        <p:spPr>
          <a:xfrm>
            <a:off x="457200" y="3581400"/>
            <a:ext cx="8229600" cy="952500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/>
          <a:lstStyle>
            <a:lvl1pPr>
              <a:defRPr sz="2800" cap="all">
                <a:solidFill>
                  <a:schemeClr val="bg1"/>
                </a:solidFill>
              </a:defRPr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36B5-BC8C-40E7-B1D2-D9D7515A1077}" type="datetimeFigureOut">
              <a:rPr lang="hr-HR" smtClean="0"/>
              <a:pPr/>
              <a:t>12.7.2013.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497D1-0BDB-45CA-BF7D-3D144C53704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36B5-BC8C-40E7-B1D2-D9D7515A1077}" type="datetimeFigureOut">
              <a:rPr lang="hr-HR" smtClean="0"/>
              <a:pPr/>
              <a:t>12.7.2013.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497D1-0BDB-45CA-BF7D-3D144C53704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36B5-BC8C-40E7-B1D2-D9D7515A1077}" type="datetimeFigureOut">
              <a:rPr lang="hr-HR" smtClean="0"/>
              <a:pPr/>
              <a:t>12.7.2013.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497D1-0BDB-45CA-BF7D-3D144C53704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36B5-BC8C-40E7-B1D2-D9D7515A1077}" type="datetimeFigureOut">
              <a:rPr lang="hr-HR" smtClean="0"/>
              <a:pPr/>
              <a:t>12.7.2013.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497D1-0BDB-45CA-BF7D-3D144C53704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36B5-BC8C-40E7-B1D2-D9D7515A1077}" type="datetimeFigureOut">
              <a:rPr lang="hr-HR" smtClean="0"/>
              <a:pPr/>
              <a:t>12.7.2013.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497D1-0BDB-45CA-BF7D-3D144C53704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36B5-BC8C-40E7-B1D2-D9D7515A1077}" type="datetimeFigureOut">
              <a:rPr lang="hr-HR" smtClean="0"/>
              <a:pPr/>
              <a:t>12.7.2013.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497D1-0BDB-45CA-BF7D-3D144C53704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36B5-BC8C-40E7-B1D2-D9D7515A1077}" type="datetimeFigureOut">
              <a:rPr lang="hr-HR" smtClean="0"/>
              <a:pPr/>
              <a:t>12.7.2013.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497D1-0BDB-45CA-BF7D-3D144C53704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36B5-BC8C-40E7-B1D2-D9D7515A1077}" type="datetimeFigureOut">
              <a:rPr lang="hr-HR" smtClean="0"/>
              <a:pPr/>
              <a:t>12.7.2013.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FC497D1-0BDB-45CA-BF7D-3D144C53704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3136B5-BC8C-40E7-B1D2-D9D7515A1077}" type="datetimeFigureOut">
              <a:rPr lang="hr-HR" smtClean="0"/>
              <a:pPr/>
              <a:t>12.7.2013.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C497D1-0BDB-45CA-BF7D-3D144C537044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884238" y="1296988"/>
            <a:ext cx="7377112" cy="4264025"/>
          </a:xfrm>
          <a:prstGeom prst="rect">
            <a:avLst/>
          </a:prstGeom>
          <a:noFill/>
          <a:ln w="76200" cmpd="tri">
            <a:solidFill>
              <a:schemeClr val="bg1"/>
            </a:solidFill>
            <a:miter lim="800000"/>
            <a:headEnd/>
            <a:tailEnd/>
          </a:ln>
        </p:spPr>
        <p:txBody>
          <a:bodyPr lIns="91402" tIns="45701" rIns="91402" bIns="45701">
            <a:spAutoFit/>
          </a:bodyPr>
          <a:lstStyle/>
          <a:p>
            <a:pPr algn="ctr">
              <a:spcAft>
                <a:spcPct val="50000"/>
              </a:spcAft>
            </a:pPr>
            <a:r>
              <a:rPr lang="en-US" sz="3200">
                <a:solidFill>
                  <a:srgbClr val="FFFFFF"/>
                </a:solidFill>
              </a:rPr>
              <a:t>Thank you for viewing this presentation.</a:t>
            </a:r>
          </a:p>
          <a:p>
            <a:pPr algn="ctr">
              <a:spcAft>
                <a:spcPct val="50000"/>
              </a:spcAft>
            </a:pPr>
            <a:r>
              <a:rPr lang="fr-FR" sz="3200">
                <a:solidFill>
                  <a:srgbClr val="FFFFFF"/>
                </a:solidFill>
              </a:rPr>
              <a:t>We would like to remind you that this material is the property of the author.</a:t>
            </a:r>
            <a:br>
              <a:rPr lang="fr-FR" sz="3200">
                <a:solidFill>
                  <a:srgbClr val="FFFFFF"/>
                </a:solidFill>
              </a:rPr>
            </a:br>
            <a:r>
              <a:rPr lang="fr-FR" sz="3200">
                <a:solidFill>
                  <a:srgbClr val="FFFFFF"/>
                </a:solidFill>
              </a:rPr>
              <a:t>It is provided to you by the ERS for your personal use only, as submitted by the author. </a:t>
            </a:r>
          </a:p>
          <a:p>
            <a:pPr algn="ctr">
              <a:spcAft>
                <a:spcPct val="50000"/>
              </a:spcAft>
            </a:pPr>
            <a:endParaRPr lang="fr-CH" sz="1000">
              <a:solidFill>
                <a:srgbClr val="FFFFFF"/>
              </a:solidFill>
              <a:sym typeface="Symbol" pitchFamily="18" charset="2"/>
            </a:endParaRPr>
          </a:p>
          <a:p>
            <a:pPr algn="ctr">
              <a:spcAft>
                <a:spcPct val="50000"/>
              </a:spcAft>
              <a:buFont typeface="Symbol" pitchFamily="18" charset="2"/>
              <a:buChar char="Ó"/>
            </a:pPr>
            <a:r>
              <a:rPr lang="fr-FR" sz="3200">
                <a:solidFill>
                  <a:srgbClr val="FFFFFF"/>
                </a:solidFill>
              </a:rPr>
              <a:t> 2013 by the author</a:t>
            </a:r>
          </a:p>
        </p:txBody>
      </p:sp>
      <p:pic>
        <p:nvPicPr>
          <p:cNvPr id="27651" name="Picture 4" descr="L:\Learning Resources\20131\slid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Country B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Epidemiology Interpretation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Overall Incidence ≈35/100,000 = Medium Incidence</a:t>
            </a:r>
          </a:p>
          <a:p>
            <a:pPr lvl="1"/>
            <a:r>
              <a:rPr lang="hr-HR" dirty="0" smtClean="0"/>
              <a:t>Steady ↓ last 15 years</a:t>
            </a:r>
          </a:p>
          <a:p>
            <a:pPr lvl="1"/>
            <a:r>
              <a:rPr lang="hr-HR" dirty="0" smtClean="0"/>
              <a:t>↓Driven by ↓ in Home Born Nationals</a:t>
            </a:r>
          </a:p>
          <a:p>
            <a:pPr lvl="1"/>
            <a:r>
              <a:rPr lang="hr-HR" dirty="0" smtClean="0"/>
              <a:t>Failed to Improve in Rates in Immigrants </a:t>
            </a:r>
          </a:p>
          <a:p>
            <a:r>
              <a:rPr lang="hr-HR" dirty="0" smtClean="0"/>
              <a:t>General ↓ Child:Adult ratio</a:t>
            </a:r>
          </a:p>
          <a:p>
            <a:pPr lvl="1"/>
            <a:r>
              <a:rPr lang="hr-HR" dirty="0" smtClean="0"/>
              <a:t>Recent ↑ Concerning</a:t>
            </a:r>
          </a:p>
          <a:p>
            <a:r>
              <a:rPr lang="hr-HR" dirty="0" smtClean="0"/>
              <a:t>Mean age ↑ = ↓ Recent Transmission</a:t>
            </a:r>
          </a:p>
          <a:p>
            <a:pPr lvl="1"/>
            <a:r>
              <a:rPr lang="hr-HR" dirty="0" smtClean="0"/>
              <a:t>Implies Reactivation in Indigenous Population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Impact of Control Activities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Treatment</a:t>
            </a:r>
          </a:p>
          <a:p>
            <a:pPr lvl="1"/>
            <a:r>
              <a:rPr lang="hr-HR" dirty="0" smtClean="0"/>
              <a:t>Completion 84% - Below WHO Target</a:t>
            </a:r>
          </a:p>
          <a:p>
            <a:pPr lvl="1"/>
            <a:r>
              <a:rPr lang="hr-HR" dirty="0" smtClean="0"/>
              <a:t>High Death Rate 7%</a:t>
            </a:r>
          </a:p>
          <a:p>
            <a:r>
              <a:rPr lang="hr-HR" dirty="0" smtClean="0"/>
              <a:t>MDR TB – 17% Retreatment </a:t>
            </a:r>
          </a:p>
          <a:p>
            <a:pPr lvl="1"/>
            <a:r>
              <a:rPr lang="hr-HR" dirty="0" smtClean="0"/>
              <a:t>?Original Treatment in Country of Origin</a:t>
            </a:r>
          </a:p>
          <a:p>
            <a:pPr lvl="1"/>
            <a:r>
              <a:rPr lang="hr-HR" dirty="0" smtClean="0"/>
              <a:t>XDR – 17 Cases – 2 Clusters </a:t>
            </a:r>
          </a:p>
          <a:p>
            <a:pPr lvl="1">
              <a:buNone/>
            </a:pPr>
            <a:r>
              <a:rPr lang="hr-HR" dirty="0" smtClean="0"/>
              <a:t>+ School Outbreaks</a:t>
            </a:r>
          </a:p>
          <a:p>
            <a:pPr lvl="1">
              <a:buNone/>
            </a:pPr>
            <a:r>
              <a:rPr lang="hr-HR" dirty="0" smtClean="0"/>
              <a:t>= Slow Response to Outbreaks</a:t>
            </a:r>
          </a:p>
          <a:p>
            <a:r>
              <a:rPr lang="hr-HR" dirty="0" smtClean="0"/>
              <a:t>64% HIV Testing – 7%Co-Infection – Low Priority</a:t>
            </a:r>
          </a:p>
          <a:p>
            <a:r>
              <a:rPr lang="hr-HR" dirty="0" smtClean="0"/>
              <a:t>31% Foreign Born – Will ↑ If we do not act Now</a:t>
            </a: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Conclusions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TB Rates amongst Immigrants not falling despite current measures</a:t>
            </a:r>
          </a:p>
          <a:p>
            <a:pPr lvl="1"/>
            <a:r>
              <a:rPr lang="hr-HR" dirty="0" smtClean="0"/>
              <a:t>Need to break this cycle – Screning New Entrants</a:t>
            </a:r>
          </a:p>
          <a:p>
            <a:r>
              <a:rPr lang="hr-HR" dirty="0" smtClean="0"/>
              <a:t>Poor Outbreak Control</a:t>
            </a:r>
          </a:p>
          <a:p>
            <a:pPr lvl="1"/>
            <a:r>
              <a:rPr lang="hr-HR" dirty="0" smtClean="0"/>
              <a:t>Faster Diagnosis</a:t>
            </a:r>
            <a:endParaRPr lang="hr-HR" dirty="0"/>
          </a:p>
          <a:p>
            <a:pPr lvl="1"/>
            <a:r>
              <a:rPr lang="hr-HR" dirty="0" smtClean="0"/>
              <a:t>Improve Contact Tracing</a:t>
            </a:r>
          </a:p>
          <a:p>
            <a:pPr lvl="1"/>
            <a:r>
              <a:rPr lang="hr-HR" dirty="0" smtClean="0"/>
              <a:t>Improve Public Health Infrastructure  </a:t>
            </a:r>
          </a:p>
          <a:p>
            <a:r>
              <a:rPr lang="hr-HR" dirty="0" smtClean="0"/>
              <a:t>High Death Rate/Low Completion Rate</a:t>
            </a:r>
          </a:p>
          <a:p>
            <a:pPr lvl="1"/>
            <a:r>
              <a:rPr lang="hr-HR" dirty="0" smtClean="0"/>
              <a:t>Improved Case Management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Any Questions?</a:t>
            </a:r>
            <a:endParaRPr lang="hr-HR" dirty="0"/>
          </a:p>
        </p:txBody>
      </p:sp>
      <p:pic>
        <p:nvPicPr>
          <p:cNvPr id="4" name="Content Placeholder 3" descr="phot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33616" y="1935163"/>
            <a:ext cx="5876767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ba63bbc2abcb128094103ae0dea05a1117d895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</TotalTime>
  <Words>182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Slide 1</vt:lpstr>
      <vt:lpstr>Country B</vt:lpstr>
      <vt:lpstr>Epidemiology Interpretation</vt:lpstr>
      <vt:lpstr>Impact of Control Activities</vt:lpstr>
      <vt:lpstr>Conclusions</vt:lpstr>
      <vt:lpstr>Any 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Country B</dc:title>
  <dc:creator>PSD</dc:creator>
  <cp:lastModifiedBy>amerzouk</cp:lastModifiedBy>
  <cp:revision>12</cp:revision>
  <dcterms:created xsi:type="dcterms:W3CDTF">2013-05-30T12:26:44Z</dcterms:created>
  <dcterms:modified xsi:type="dcterms:W3CDTF">2013-07-12T13:24:40Z</dcterms:modified>
</cp:coreProperties>
</file>