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4"/>
  </p:notesMasterIdLst>
  <p:handoutMasterIdLst>
    <p:handoutMasterId r:id="rId45"/>
  </p:handoutMasterIdLst>
  <p:sldIdLst>
    <p:sldId id="329" r:id="rId2"/>
    <p:sldId id="256" r:id="rId3"/>
    <p:sldId id="278" r:id="rId4"/>
    <p:sldId id="277" r:id="rId5"/>
    <p:sldId id="280" r:id="rId6"/>
    <p:sldId id="270" r:id="rId7"/>
    <p:sldId id="268" r:id="rId8"/>
    <p:sldId id="282" r:id="rId9"/>
    <p:sldId id="275" r:id="rId10"/>
    <p:sldId id="276" r:id="rId11"/>
    <p:sldId id="283" r:id="rId12"/>
    <p:sldId id="285" r:id="rId13"/>
    <p:sldId id="286" r:id="rId14"/>
    <p:sldId id="284" r:id="rId15"/>
    <p:sldId id="287" r:id="rId16"/>
    <p:sldId id="288" r:id="rId17"/>
    <p:sldId id="299" r:id="rId18"/>
    <p:sldId id="281" r:id="rId19"/>
    <p:sldId id="291" r:id="rId20"/>
    <p:sldId id="292" r:id="rId21"/>
    <p:sldId id="296" r:id="rId22"/>
    <p:sldId id="300" r:id="rId23"/>
    <p:sldId id="301" r:id="rId24"/>
    <p:sldId id="302" r:id="rId25"/>
    <p:sldId id="303" r:id="rId26"/>
    <p:sldId id="305" r:id="rId27"/>
    <p:sldId id="306" r:id="rId28"/>
    <p:sldId id="308" r:id="rId29"/>
    <p:sldId id="309" r:id="rId30"/>
    <p:sldId id="328" r:id="rId31"/>
    <p:sldId id="310" r:id="rId32"/>
    <p:sldId id="311" r:id="rId33"/>
    <p:sldId id="324" r:id="rId34"/>
    <p:sldId id="316" r:id="rId35"/>
    <p:sldId id="315" r:id="rId36"/>
    <p:sldId id="317" r:id="rId37"/>
    <p:sldId id="319" r:id="rId38"/>
    <p:sldId id="327" r:id="rId39"/>
    <p:sldId id="320" r:id="rId40"/>
    <p:sldId id="326" r:id="rId41"/>
    <p:sldId id="322" r:id="rId42"/>
    <p:sldId id="323" r:id="rId43"/>
  </p:sldIdLst>
  <p:sldSz cx="9144000" cy="6858000" type="screen4x3"/>
  <p:notesSz cx="6864350" cy="9994900"/>
  <p:embeddedFontLst>
    <p:embeddedFont>
      <p:font typeface="MS PGothic" panose="020B0600070205080204" pitchFamily="34" charset="-128"/>
      <p:regular r:id="rId46"/>
    </p:embeddedFont>
    <p:embeddedFont>
      <p:font typeface="MS Mincho" panose="02020609040205080304" pitchFamily="49" charset="-128"/>
      <p:regular r:id="rId47"/>
    </p:embeddedFont>
    <p:embeddedFont>
      <p:font typeface="Calibri" panose="020F0502020204030204" pitchFamily="34" charset="0"/>
      <p:regular r:id="rId48"/>
      <p:bold r:id="rId49"/>
      <p:italic r:id="rId50"/>
      <p:boldItalic r:id="rId51"/>
    </p:embeddedFont>
    <p:embeddedFont>
      <p:font typeface="Tw Cen MT" panose="020B0602020104020603" pitchFamily="34" charset="0"/>
      <p:regular r:id="rId52"/>
      <p:bold r:id="rId53"/>
      <p:italic r:id="rId54"/>
      <p:boldItalic r:id="rId55"/>
    </p:embeddedFont>
    <p:embeddedFont>
      <p:font typeface="MS PGothic" panose="020B0600070205080204" pitchFamily="34" charset="-128"/>
      <p:regular r:id="rId46"/>
    </p:embeddedFont>
    <p:embeddedFont>
      <p:font typeface="Cambria" panose="02040503050406030204" pitchFamily="18" charset="0"/>
      <p:regular r:id="rId56"/>
      <p:bold r:id="rId57"/>
      <p:italic r:id="rId58"/>
      <p:boldItalic r:id="rId59"/>
    </p:embeddedFont>
    <p:embeddedFont>
      <p:font typeface="Wingdings 3" panose="05040102010807070707" pitchFamily="18" charset="2"/>
      <p:regular r:id="rId60"/>
    </p:embeddedFont>
    <p:embeddedFont>
      <p:font typeface="Times" panose="02020603050405020304" pitchFamily="18" charset="0"/>
      <p:regular r:id="rId61"/>
      <p:bold r:id="rId62"/>
      <p:italic r:id="rId63"/>
      <p:boldItalic r:id="rId64"/>
    </p:embeddedFont>
    <p:embeddedFont>
      <p:font typeface="Arial Bold" panose="020B0604020202020204" charset="0"/>
      <p:bold r:id="rId65"/>
    </p:embeddedFont>
  </p:embeddedFontLst>
  <p:custDataLst>
    <p:tags r:id="rId66"/>
  </p:custDataLst>
  <p:defaultTextStyle>
    <a:defPPr>
      <a:defRPr lang="fr-FR"/>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8">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1"/>
    <a:srgbClr val="00396C"/>
    <a:srgbClr val="4C4C4C"/>
    <a:srgbClr val="B20533"/>
    <a:srgbClr val="CE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41" autoAdjust="0"/>
  </p:normalViewPr>
  <p:slideViewPr>
    <p:cSldViewPr snapToObjects="1">
      <p:cViewPr varScale="1">
        <p:scale>
          <a:sx n="58" d="100"/>
          <a:sy n="58" d="100"/>
        </p:scale>
        <p:origin x="8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3056" y="-128"/>
      </p:cViewPr>
      <p:guideLst>
        <p:guide orient="horz" pos="3148"/>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RMIN\Desktop\Yana\lithuania_rat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8100">
              <a:solidFill>
                <a:srgbClr val="006600"/>
              </a:solidFill>
            </a:ln>
          </c:spPr>
          <c:marker>
            <c:symbol val="none"/>
          </c:marker>
          <c:dLbls>
            <c:spPr>
              <a:noFill/>
              <a:ln>
                <a:noFill/>
              </a:ln>
              <a:effectLst/>
            </c:spPr>
            <c:txPr>
              <a:bodyPr/>
              <a:lstStyle/>
              <a:p>
                <a:pPr>
                  <a:defRPr sz="1200" b="1"/>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'XDR TB'!$B$8:$H$8</c:f>
              <c:numCache>
                <c:formatCode>General</c:formatCode>
                <c:ptCount val="7"/>
                <c:pt idx="0">
                  <c:v>2005</c:v>
                </c:pt>
                <c:pt idx="1">
                  <c:v>2006</c:v>
                </c:pt>
                <c:pt idx="2">
                  <c:v>2007</c:v>
                </c:pt>
                <c:pt idx="3">
                  <c:v>2008</c:v>
                </c:pt>
                <c:pt idx="4">
                  <c:v>2009</c:v>
                </c:pt>
                <c:pt idx="5">
                  <c:v>2010</c:v>
                </c:pt>
                <c:pt idx="6">
                  <c:v>2011</c:v>
                </c:pt>
              </c:numCache>
            </c:numRef>
          </c:cat>
          <c:val>
            <c:numRef>
              <c:f>'XDR TB'!$B$9:$H$9</c:f>
              <c:numCache>
                <c:formatCode>0.0%</c:formatCode>
                <c:ptCount val="7"/>
                <c:pt idx="0">
                  <c:v>7.900000000000007E-2</c:v>
                </c:pt>
                <c:pt idx="1">
                  <c:v>6.5000000000000044E-2</c:v>
                </c:pt>
                <c:pt idx="2">
                  <c:v>9.9000000000000074E-2</c:v>
                </c:pt>
                <c:pt idx="3">
                  <c:v>0.10900000000000004</c:v>
                </c:pt>
                <c:pt idx="4">
                  <c:v>0.14300000000000004</c:v>
                </c:pt>
                <c:pt idx="5">
                  <c:v>0.13</c:v>
                </c:pt>
                <c:pt idx="6">
                  <c:v>0.15000000000000008</c:v>
                </c:pt>
              </c:numCache>
            </c:numRef>
          </c:val>
          <c:smooth val="0"/>
        </c:ser>
        <c:dLbls>
          <c:showLegendKey val="0"/>
          <c:showVal val="0"/>
          <c:showCatName val="0"/>
          <c:showSerName val="0"/>
          <c:showPercent val="0"/>
          <c:showBubbleSize val="0"/>
        </c:dLbls>
        <c:smooth val="0"/>
        <c:axId val="292201576"/>
        <c:axId val="292205104"/>
      </c:lineChart>
      <c:catAx>
        <c:axId val="292201576"/>
        <c:scaling>
          <c:orientation val="minMax"/>
        </c:scaling>
        <c:delete val="0"/>
        <c:axPos val="b"/>
        <c:numFmt formatCode="General" sourceLinked="1"/>
        <c:majorTickMark val="out"/>
        <c:minorTickMark val="none"/>
        <c:tickLblPos val="nextTo"/>
        <c:txPr>
          <a:bodyPr/>
          <a:lstStyle/>
          <a:p>
            <a:pPr>
              <a:defRPr b="1"/>
            </a:pPr>
            <a:endParaRPr lang="fr-FR"/>
          </a:p>
        </c:txPr>
        <c:crossAx val="292205104"/>
        <c:crosses val="autoZero"/>
        <c:auto val="1"/>
        <c:lblAlgn val="ctr"/>
        <c:lblOffset val="100"/>
        <c:noMultiLvlLbl val="0"/>
      </c:catAx>
      <c:valAx>
        <c:axId val="292205104"/>
        <c:scaling>
          <c:orientation val="minMax"/>
        </c:scaling>
        <c:delete val="0"/>
        <c:axPos val="l"/>
        <c:title>
          <c:tx>
            <c:rich>
              <a:bodyPr rot="-5400000" vert="horz"/>
              <a:lstStyle/>
              <a:p>
                <a:pPr>
                  <a:defRPr/>
                </a:pPr>
                <a:r>
                  <a:rPr lang="en-US"/>
                  <a:t>% from MDR TB cases</a:t>
                </a:r>
              </a:p>
            </c:rich>
          </c:tx>
          <c:overlay val="0"/>
        </c:title>
        <c:numFmt formatCode="0.0%" sourceLinked="1"/>
        <c:majorTickMark val="out"/>
        <c:minorTickMark val="none"/>
        <c:tickLblPos val="nextTo"/>
        <c:crossAx val="292201576"/>
        <c:crosses val="autoZero"/>
        <c:crossBetween val="between"/>
      </c:valAx>
      <c:spPr>
        <a:noFill/>
        <a:ln w="25400">
          <a:noFill/>
        </a:ln>
      </c:spPr>
    </c:plotArea>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4552" cy="499745"/>
          </a:xfrm>
          <a:prstGeom prst="rect">
            <a:avLst/>
          </a:prstGeom>
        </p:spPr>
        <p:txBody>
          <a:bodyPr vert="horz" wrap="square" lIns="96332" tIns="48166" rIns="96332" bIns="48166" numCol="1" anchor="t" anchorCtr="0" compatLnSpc="1">
            <a:prstTxWarp prst="textNoShape">
              <a:avLst/>
            </a:prstTxWarp>
          </a:bodyPr>
          <a:lstStyle>
            <a:lvl1pPr>
              <a:defRPr sz="1300">
                <a:latin typeface="Calibri" charset="0"/>
                <a:ea typeface="ＭＳ Ｐゴシック" charset="-128"/>
              </a:defRPr>
            </a:lvl1pPr>
          </a:lstStyle>
          <a:p>
            <a:pPr>
              <a:defRPr/>
            </a:pPr>
            <a:endParaRPr lang="fr-FR"/>
          </a:p>
        </p:txBody>
      </p:sp>
      <p:sp>
        <p:nvSpPr>
          <p:cNvPr id="3" name="Espace réservé de la date 2"/>
          <p:cNvSpPr>
            <a:spLocks noGrp="1"/>
          </p:cNvSpPr>
          <p:nvPr>
            <p:ph type="dt" sz="quarter" idx="1"/>
          </p:nvPr>
        </p:nvSpPr>
        <p:spPr>
          <a:xfrm>
            <a:off x="3888210" y="0"/>
            <a:ext cx="2974552" cy="499745"/>
          </a:xfrm>
          <a:prstGeom prst="rect">
            <a:avLst/>
          </a:prstGeom>
        </p:spPr>
        <p:txBody>
          <a:bodyPr vert="horz" wrap="square" lIns="96332" tIns="48166" rIns="96332" bIns="48166" numCol="1" anchor="t" anchorCtr="0" compatLnSpc="1">
            <a:prstTxWarp prst="textNoShape">
              <a:avLst/>
            </a:prstTxWarp>
          </a:bodyPr>
          <a:lstStyle>
            <a:lvl1pPr algn="r">
              <a:defRPr sz="1300">
                <a:latin typeface="Calibri" charset="0"/>
                <a:ea typeface="ＭＳ Ｐゴシック" charset="-128"/>
              </a:defRPr>
            </a:lvl1pPr>
          </a:lstStyle>
          <a:p>
            <a:pPr>
              <a:defRPr/>
            </a:pPr>
            <a:fld id="{B81BEA32-C97B-43C3-A94C-622F7B6C57B6}" type="datetime1">
              <a:rPr lang="fr-FR"/>
              <a:pPr>
                <a:defRPr/>
              </a:pPr>
              <a:t>26/09/2013</a:t>
            </a:fld>
            <a:endParaRPr lang="fr-FR"/>
          </a:p>
        </p:txBody>
      </p:sp>
      <p:sp>
        <p:nvSpPr>
          <p:cNvPr id="4" name="Espace réservé du pied de page 3"/>
          <p:cNvSpPr>
            <a:spLocks noGrp="1"/>
          </p:cNvSpPr>
          <p:nvPr>
            <p:ph type="ftr" sz="quarter" idx="2"/>
          </p:nvPr>
        </p:nvSpPr>
        <p:spPr>
          <a:xfrm>
            <a:off x="0" y="9493420"/>
            <a:ext cx="2974552" cy="499745"/>
          </a:xfrm>
          <a:prstGeom prst="rect">
            <a:avLst/>
          </a:prstGeom>
        </p:spPr>
        <p:txBody>
          <a:bodyPr vert="horz" wrap="square" lIns="96332" tIns="48166" rIns="96332" bIns="48166" numCol="1" anchor="b" anchorCtr="0" compatLnSpc="1">
            <a:prstTxWarp prst="textNoShape">
              <a:avLst/>
            </a:prstTxWarp>
          </a:bodyPr>
          <a:lstStyle>
            <a:lvl1pPr>
              <a:defRPr sz="1300">
                <a:latin typeface="Calibri" charset="0"/>
                <a:ea typeface="ＭＳ Ｐゴシック" charset="-128"/>
              </a:defRPr>
            </a:lvl1pPr>
          </a:lstStyle>
          <a:p>
            <a:pPr>
              <a:defRPr/>
            </a:pPr>
            <a:endParaRPr lang="fr-FR"/>
          </a:p>
        </p:txBody>
      </p:sp>
      <p:sp>
        <p:nvSpPr>
          <p:cNvPr id="5" name="Espace réservé du numéro de diapositive 4"/>
          <p:cNvSpPr>
            <a:spLocks noGrp="1"/>
          </p:cNvSpPr>
          <p:nvPr>
            <p:ph type="sldNum" sz="quarter" idx="3"/>
          </p:nvPr>
        </p:nvSpPr>
        <p:spPr>
          <a:xfrm>
            <a:off x="3888210" y="9493420"/>
            <a:ext cx="2974552" cy="499745"/>
          </a:xfrm>
          <a:prstGeom prst="rect">
            <a:avLst/>
          </a:prstGeom>
        </p:spPr>
        <p:txBody>
          <a:bodyPr vert="horz" wrap="square" lIns="96332" tIns="48166" rIns="96332" bIns="48166" numCol="1" anchor="b" anchorCtr="0" compatLnSpc="1">
            <a:prstTxWarp prst="textNoShape">
              <a:avLst/>
            </a:prstTxWarp>
          </a:bodyPr>
          <a:lstStyle>
            <a:lvl1pPr algn="r">
              <a:defRPr sz="1300">
                <a:latin typeface="Calibri" charset="0"/>
                <a:ea typeface="ＭＳ Ｐゴシック" charset="-128"/>
              </a:defRPr>
            </a:lvl1pPr>
          </a:lstStyle>
          <a:p>
            <a:pPr>
              <a:defRPr/>
            </a:pPr>
            <a:fld id="{48961F15-A1E2-44D1-B0EE-8CD74CBE2F08}" type="slidenum">
              <a:rPr lang="fr-FR"/>
              <a:pPr>
                <a:defRPr/>
              </a:pPr>
              <a:t>‹#›</a:t>
            </a:fld>
            <a:endParaRPr lang="fr-FR"/>
          </a:p>
        </p:txBody>
      </p:sp>
    </p:spTree>
    <p:extLst>
      <p:ext uri="{BB962C8B-B14F-4D97-AF65-F5344CB8AC3E}">
        <p14:creationId xmlns:p14="http://schemas.microsoft.com/office/powerpoint/2010/main" val="591214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4552" cy="499745"/>
          </a:xfrm>
          <a:prstGeom prst="rect">
            <a:avLst/>
          </a:prstGeom>
        </p:spPr>
        <p:txBody>
          <a:bodyPr vert="horz" wrap="square" lIns="96332" tIns="48166" rIns="96332" bIns="48166" numCol="1" anchor="t" anchorCtr="0" compatLnSpc="1">
            <a:prstTxWarp prst="textNoShape">
              <a:avLst/>
            </a:prstTxWarp>
          </a:bodyPr>
          <a:lstStyle>
            <a:lvl1pPr>
              <a:defRPr sz="1300">
                <a:latin typeface="Arial" charset="0"/>
                <a:ea typeface="ＭＳ Ｐゴシック" charset="-128"/>
              </a:defRPr>
            </a:lvl1pPr>
          </a:lstStyle>
          <a:p>
            <a:pPr>
              <a:defRPr/>
            </a:pPr>
            <a:endParaRPr lang="fr-FR"/>
          </a:p>
        </p:txBody>
      </p:sp>
      <p:sp>
        <p:nvSpPr>
          <p:cNvPr id="3" name="Espace réservé de la date 2"/>
          <p:cNvSpPr>
            <a:spLocks noGrp="1"/>
          </p:cNvSpPr>
          <p:nvPr>
            <p:ph type="dt" idx="1"/>
          </p:nvPr>
        </p:nvSpPr>
        <p:spPr>
          <a:xfrm>
            <a:off x="3888210" y="0"/>
            <a:ext cx="2974552" cy="499745"/>
          </a:xfrm>
          <a:prstGeom prst="rect">
            <a:avLst/>
          </a:prstGeom>
        </p:spPr>
        <p:txBody>
          <a:bodyPr vert="horz" wrap="square" lIns="96332" tIns="48166" rIns="96332" bIns="48166" numCol="1" anchor="t" anchorCtr="0" compatLnSpc="1">
            <a:prstTxWarp prst="textNoShape">
              <a:avLst/>
            </a:prstTxWarp>
          </a:bodyPr>
          <a:lstStyle>
            <a:lvl1pPr algn="r">
              <a:defRPr sz="1300">
                <a:latin typeface="Arial" charset="0"/>
                <a:ea typeface="ＭＳ Ｐゴシック" charset="-128"/>
              </a:defRPr>
            </a:lvl1pPr>
          </a:lstStyle>
          <a:p>
            <a:pPr>
              <a:defRPr/>
            </a:pPr>
            <a:fld id="{F76B8E6B-AF3C-4909-9A0D-C5AA303C5342}" type="datetime1">
              <a:rPr lang="fr-FR"/>
              <a:pPr>
                <a:defRPr/>
              </a:pPr>
              <a:t>26/09/2013</a:t>
            </a:fld>
            <a:endParaRPr lang="fr-FR"/>
          </a:p>
        </p:txBody>
      </p:sp>
      <p:sp>
        <p:nvSpPr>
          <p:cNvPr id="4" name="Espace réservé de l'image des diapositives 3"/>
          <p:cNvSpPr>
            <a:spLocks noGrp="1" noRot="1" noChangeAspect="1"/>
          </p:cNvSpPr>
          <p:nvPr>
            <p:ph type="sldImg" idx="2"/>
          </p:nvPr>
        </p:nvSpPr>
        <p:spPr>
          <a:xfrm>
            <a:off x="933450" y="749300"/>
            <a:ext cx="4997450" cy="3748088"/>
          </a:xfrm>
          <a:prstGeom prst="rect">
            <a:avLst/>
          </a:prstGeom>
          <a:noFill/>
          <a:ln w="12700">
            <a:solidFill>
              <a:prstClr val="black"/>
            </a:solidFill>
          </a:ln>
        </p:spPr>
        <p:txBody>
          <a:bodyPr vert="horz" wrap="square" lIns="96332" tIns="48166" rIns="96332" bIns="48166" numCol="1" anchor="ctr" anchorCtr="0" compatLnSpc="1">
            <a:prstTxWarp prst="textNoShape">
              <a:avLst/>
            </a:prstTxWarp>
          </a:bodyPr>
          <a:lstStyle/>
          <a:p>
            <a:pPr lvl="0"/>
            <a:endParaRPr lang="fr-FR" noProof="0" smtClean="0"/>
          </a:p>
        </p:txBody>
      </p:sp>
      <p:sp>
        <p:nvSpPr>
          <p:cNvPr id="5" name="Espace réservé des commentaires 4"/>
          <p:cNvSpPr>
            <a:spLocks noGrp="1"/>
          </p:cNvSpPr>
          <p:nvPr>
            <p:ph type="body" sz="quarter" idx="3"/>
          </p:nvPr>
        </p:nvSpPr>
        <p:spPr>
          <a:xfrm>
            <a:off x="686435" y="4747578"/>
            <a:ext cx="5491480" cy="4497705"/>
          </a:xfrm>
          <a:prstGeom prst="rect">
            <a:avLst/>
          </a:prstGeom>
        </p:spPr>
        <p:txBody>
          <a:bodyPr vert="horz" wrap="square" lIns="96332" tIns="48166" rIns="96332" bIns="48166" numCol="1" anchor="t" anchorCtr="0" compatLnSpc="1">
            <a:prstTxWarp prst="textNoShape">
              <a:avLst/>
            </a:prstTxWarp>
            <a:normAutofit/>
          </a:bodyPr>
          <a:lstStyle/>
          <a:p>
            <a:pPr lvl="0"/>
            <a:r>
              <a:rPr lang="fr-CH" noProof="0" smtClean="0"/>
              <a:t>Cliquez pour modifier les styles du texte du masque</a:t>
            </a:r>
          </a:p>
          <a:p>
            <a:pPr lvl="1"/>
            <a:r>
              <a:rPr lang="fr-CH" noProof="0" smtClean="0"/>
              <a:t>Deuxième niveau</a:t>
            </a:r>
          </a:p>
          <a:p>
            <a:pPr lvl="2"/>
            <a:r>
              <a:rPr lang="fr-CH" noProof="0" smtClean="0"/>
              <a:t>Troisième niveau</a:t>
            </a:r>
          </a:p>
          <a:p>
            <a:pPr lvl="3"/>
            <a:r>
              <a:rPr lang="fr-CH" noProof="0" smtClean="0"/>
              <a:t>Quatrième niveau</a:t>
            </a:r>
          </a:p>
          <a:p>
            <a:pPr lvl="4"/>
            <a:r>
              <a:rPr lang="fr-CH" noProof="0" smtClean="0"/>
              <a:t>Cinquième niveau</a:t>
            </a:r>
            <a:endParaRPr lang="fr-FR" noProof="0" smtClean="0"/>
          </a:p>
        </p:txBody>
      </p:sp>
      <p:sp>
        <p:nvSpPr>
          <p:cNvPr id="6" name="Espace réservé du pied de page 5"/>
          <p:cNvSpPr>
            <a:spLocks noGrp="1"/>
          </p:cNvSpPr>
          <p:nvPr>
            <p:ph type="ftr" sz="quarter" idx="4"/>
          </p:nvPr>
        </p:nvSpPr>
        <p:spPr>
          <a:xfrm>
            <a:off x="0" y="9493420"/>
            <a:ext cx="2974552" cy="499745"/>
          </a:xfrm>
          <a:prstGeom prst="rect">
            <a:avLst/>
          </a:prstGeom>
        </p:spPr>
        <p:txBody>
          <a:bodyPr vert="horz" wrap="square" lIns="96332" tIns="48166" rIns="96332" bIns="48166" numCol="1" anchor="b" anchorCtr="0" compatLnSpc="1">
            <a:prstTxWarp prst="textNoShape">
              <a:avLst/>
            </a:prstTxWarp>
          </a:bodyPr>
          <a:lstStyle>
            <a:lvl1pPr>
              <a:defRPr sz="1300">
                <a:latin typeface="Arial" charset="0"/>
                <a:ea typeface="ＭＳ Ｐゴシック" charset="-128"/>
              </a:defRPr>
            </a:lvl1pPr>
          </a:lstStyle>
          <a:p>
            <a:pPr>
              <a:defRPr/>
            </a:pPr>
            <a:endParaRPr lang="fr-FR"/>
          </a:p>
        </p:txBody>
      </p:sp>
      <p:sp>
        <p:nvSpPr>
          <p:cNvPr id="7" name="Espace réservé du numéro de diapositive 6"/>
          <p:cNvSpPr>
            <a:spLocks noGrp="1"/>
          </p:cNvSpPr>
          <p:nvPr>
            <p:ph type="sldNum" sz="quarter" idx="5"/>
          </p:nvPr>
        </p:nvSpPr>
        <p:spPr>
          <a:xfrm>
            <a:off x="3888210" y="9493420"/>
            <a:ext cx="2974552" cy="499745"/>
          </a:xfrm>
          <a:prstGeom prst="rect">
            <a:avLst/>
          </a:prstGeom>
        </p:spPr>
        <p:txBody>
          <a:bodyPr vert="horz" wrap="square" lIns="96332" tIns="48166" rIns="96332" bIns="48166" numCol="1" anchor="b" anchorCtr="0" compatLnSpc="1">
            <a:prstTxWarp prst="textNoShape">
              <a:avLst/>
            </a:prstTxWarp>
          </a:bodyPr>
          <a:lstStyle>
            <a:lvl1pPr algn="r">
              <a:defRPr sz="1300">
                <a:latin typeface="Arial" charset="0"/>
                <a:ea typeface="ＭＳ Ｐゴシック" charset="-128"/>
              </a:defRPr>
            </a:lvl1pPr>
          </a:lstStyle>
          <a:p>
            <a:pPr>
              <a:defRPr/>
            </a:pPr>
            <a:fld id="{CA4D303C-1EBF-400F-92A5-C92856A85AB6}" type="slidenum">
              <a:rPr lang="fr-FR"/>
              <a:pPr>
                <a:defRPr/>
              </a:pPr>
              <a:t>‹#›</a:t>
            </a:fld>
            <a:endParaRPr lang="fr-FR"/>
          </a:p>
        </p:txBody>
      </p:sp>
    </p:spTree>
    <p:extLst>
      <p:ext uri="{BB962C8B-B14F-4D97-AF65-F5344CB8AC3E}">
        <p14:creationId xmlns:p14="http://schemas.microsoft.com/office/powerpoint/2010/main" val="34240553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2</a:t>
            </a:fld>
            <a:endParaRPr lang="fr-FR"/>
          </a:p>
        </p:txBody>
      </p:sp>
    </p:spTree>
    <p:extLst>
      <p:ext uri="{BB962C8B-B14F-4D97-AF65-F5344CB8AC3E}">
        <p14:creationId xmlns:p14="http://schemas.microsoft.com/office/powerpoint/2010/main" val="230123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11</a:t>
            </a:fld>
            <a:endParaRPr lang="fr-FR"/>
          </a:p>
        </p:txBody>
      </p:sp>
    </p:spTree>
    <p:extLst>
      <p:ext uri="{BB962C8B-B14F-4D97-AF65-F5344CB8AC3E}">
        <p14:creationId xmlns:p14="http://schemas.microsoft.com/office/powerpoint/2010/main" val="180823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12</a:t>
            </a:fld>
            <a:endParaRPr lang="fr-FR"/>
          </a:p>
        </p:txBody>
      </p:sp>
    </p:spTree>
    <p:extLst>
      <p:ext uri="{BB962C8B-B14F-4D97-AF65-F5344CB8AC3E}">
        <p14:creationId xmlns:p14="http://schemas.microsoft.com/office/powerpoint/2010/main" val="4211561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13</a:t>
            </a:fld>
            <a:endParaRPr lang="fr-FR"/>
          </a:p>
        </p:txBody>
      </p:sp>
    </p:spTree>
    <p:extLst>
      <p:ext uri="{BB962C8B-B14F-4D97-AF65-F5344CB8AC3E}">
        <p14:creationId xmlns:p14="http://schemas.microsoft.com/office/powerpoint/2010/main" val="390702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14</a:t>
            </a:fld>
            <a:endParaRPr lang="fr-FR"/>
          </a:p>
        </p:txBody>
      </p:sp>
    </p:spTree>
    <p:extLst>
      <p:ext uri="{BB962C8B-B14F-4D97-AF65-F5344CB8AC3E}">
        <p14:creationId xmlns:p14="http://schemas.microsoft.com/office/powerpoint/2010/main" val="416680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15</a:t>
            </a:fld>
            <a:endParaRPr lang="fr-FR"/>
          </a:p>
        </p:txBody>
      </p:sp>
    </p:spTree>
    <p:extLst>
      <p:ext uri="{BB962C8B-B14F-4D97-AF65-F5344CB8AC3E}">
        <p14:creationId xmlns:p14="http://schemas.microsoft.com/office/powerpoint/2010/main" val="111807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16</a:t>
            </a:fld>
            <a:endParaRPr lang="fr-FR"/>
          </a:p>
        </p:txBody>
      </p:sp>
    </p:spTree>
    <p:extLst>
      <p:ext uri="{BB962C8B-B14F-4D97-AF65-F5344CB8AC3E}">
        <p14:creationId xmlns:p14="http://schemas.microsoft.com/office/powerpoint/2010/main" val="3495989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17</a:t>
            </a:fld>
            <a:endParaRPr lang="fr-FR"/>
          </a:p>
        </p:txBody>
      </p:sp>
    </p:spTree>
    <p:extLst>
      <p:ext uri="{BB962C8B-B14F-4D97-AF65-F5344CB8AC3E}">
        <p14:creationId xmlns:p14="http://schemas.microsoft.com/office/powerpoint/2010/main" val="280869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18</a:t>
            </a:fld>
            <a:endParaRPr lang="fr-FR"/>
          </a:p>
        </p:txBody>
      </p:sp>
    </p:spTree>
    <p:extLst>
      <p:ext uri="{BB962C8B-B14F-4D97-AF65-F5344CB8AC3E}">
        <p14:creationId xmlns:p14="http://schemas.microsoft.com/office/powerpoint/2010/main" val="2354084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19</a:t>
            </a:fld>
            <a:endParaRPr lang="fr-FR"/>
          </a:p>
        </p:txBody>
      </p:sp>
    </p:spTree>
    <p:extLst>
      <p:ext uri="{BB962C8B-B14F-4D97-AF65-F5344CB8AC3E}">
        <p14:creationId xmlns:p14="http://schemas.microsoft.com/office/powerpoint/2010/main" val="928421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20</a:t>
            </a:fld>
            <a:endParaRPr lang="fr-FR"/>
          </a:p>
        </p:txBody>
      </p:sp>
    </p:spTree>
    <p:extLst>
      <p:ext uri="{BB962C8B-B14F-4D97-AF65-F5344CB8AC3E}">
        <p14:creationId xmlns:p14="http://schemas.microsoft.com/office/powerpoint/2010/main" val="297167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3</a:t>
            </a:fld>
            <a:endParaRPr lang="fr-FR"/>
          </a:p>
        </p:txBody>
      </p:sp>
    </p:spTree>
    <p:extLst>
      <p:ext uri="{BB962C8B-B14F-4D97-AF65-F5344CB8AC3E}">
        <p14:creationId xmlns:p14="http://schemas.microsoft.com/office/powerpoint/2010/main" val="1520112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21</a:t>
            </a:fld>
            <a:endParaRPr lang="fr-FR"/>
          </a:p>
        </p:txBody>
      </p:sp>
    </p:spTree>
    <p:extLst>
      <p:ext uri="{BB962C8B-B14F-4D97-AF65-F5344CB8AC3E}">
        <p14:creationId xmlns:p14="http://schemas.microsoft.com/office/powerpoint/2010/main" val="1999679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22</a:t>
            </a:fld>
            <a:endParaRPr lang="fr-FR"/>
          </a:p>
        </p:txBody>
      </p:sp>
    </p:spTree>
    <p:extLst>
      <p:ext uri="{BB962C8B-B14F-4D97-AF65-F5344CB8AC3E}">
        <p14:creationId xmlns:p14="http://schemas.microsoft.com/office/powerpoint/2010/main" val="3178211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mn-lt"/>
                <a:ea typeface="MS PGothic" pitchFamily="34" charset="-128"/>
                <a:cs typeface="ＭＳ Ｐゴシック" charset="-128"/>
              </a:rPr>
              <a:t>Until the middle of the 20</a:t>
            </a:r>
            <a:r>
              <a:rPr lang="en-GB" sz="1200" kern="1200" baseline="30000" dirty="0" smtClean="0">
                <a:solidFill>
                  <a:schemeClr val="tx1"/>
                </a:solidFill>
                <a:effectLst/>
                <a:latin typeface="+mn-lt"/>
                <a:ea typeface="MS PGothic" pitchFamily="34" charset="-128"/>
                <a:cs typeface="ＭＳ Ｐゴシック" charset="-128"/>
              </a:rPr>
              <a:t>th</a:t>
            </a:r>
            <a:r>
              <a:rPr lang="en-GB" sz="1200" kern="1200" dirty="0" smtClean="0">
                <a:solidFill>
                  <a:schemeClr val="tx1"/>
                </a:solidFill>
                <a:effectLst/>
                <a:latin typeface="+mn-lt"/>
                <a:ea typeface="MS PGothic" pitchFamily="34" charset="-128"/>
                <a:cs typeface="ＭＳ Ｐゴシック" charset="-128"/>
              </a:rPr>
              <a:t> century the treatment of tuberculosis was limited to surgically collapsing the lung and sanatoriums. In 1944 a </a:t>
            </a:r>
            <a:r>
              <a:rPr lang="en-GB" sz="1200" i="1" kern="1200" dirty="0" smtClean="0">
                <a:solidFill>
                  <a:schemeClr val="tx1"/>
                </a:solidFill>
                <a:effectLst/>
                <a:latin typeface="+mn-lt"/>
                <a:ea typeface="MS PGothic" pitchFamily="34" charset="-128"/>
                <a:cs typeface="ＭＳ Ｐゴシック" charset="-128"/>
              </a:rPr>
              <a:t>Streptomyces </a:t>
            </a:r>
            <a:r>
              <a:rPr lang="en-GB" sz="1200" i="1" kern="1200" dirty="0" err="1" smtClean="0">
                <a:solidFill>
                  <a:schemeClr val="tx1"/>
                </a:solidFill>
                <a:effectLst/>
                <a:latin typeface="+mn-lt"/>
                <a:ea typeface="MS PGothic" pitchFamily="34" charset="-128"/>
                <a:cs typeface="ＭＳ Ｐゴシック" charset="-128"/>
              </a:rPr>
              <a:t>griseus</a:t>
            </a:r>
            <a:r>
              <a:rPr lang="en-GB" sz="1200" kern="1200" dirty="0" smtClean="0">
                <a:solidFill>
                  <a:schemeClr val="tx1"/>
                </a:solidFill>
                <a:effectLst/>
                <a:latin typeface="+mn-lt"/>
                <a:ea typeface="MS PGothic" pitchFamily="34" charset="-128"/>
                <a:cs typeface="ＭＳ Ｐゴシック" charset="-128"/>
              </a:rPr>
              <a:t> or streptomycin, the first antibiotic and first bacterial agent effective against </a:t>
            </a:r>
            <a:r>
              <a:rPr lang="en-GB" sz="1200" i="1" kern="1200" dirty="0" smtClean="0">
                <a:solidFill>
                  <a:schemeClr val="tx1"/>
                </a:solidFill>
                <a:effectLst/>
                <a:latin typeface="+mn-lt"/>
                <a:ea typeface="MS PGothic" pitchFamily="34" charset="-128"/>
                <a:cs typeface="ＭＳ Ｐゴシック" charset="-128"/>
              </a:rPr>
              <a:t>M. tuberculosis </a:t>
            </a:r>
            <a:r>
              <a:rPr lang="en-GB" sz="1200" kern="1200" dirty="0" smtClean="0">
                <a:solidFill>
                  <a:schemeClr val="tx1"/>
                </a:solidFill>
                <a:effectLst/>
                <a:latin typeface="+mn-lt"/>
                <a:ea typeface="MS PGothic" pitchFamily="34" charset="-128"/>
                <a:cs typeface="ＭＳ Ｐゴシック" charset="-128"/>
              </a:rPr>
              <a:t>was discovered and revolutionised the treatment of this ancient illness. This discovery is generally considered the beginning of the modern era of tuberculosis, although the true revolution began some years later, in 1952, with the development of Isoniazid, the first oral </a:t>
            </a:r>
            <a:r>
              <a:rPr lang="en-GB" sz="1200" kern="1200" dirty="0" err="1" smtClean="0">
                <a:solidFill>
                  <a:schemeClr val="tx1"/>
                </a:solidFill>
                <a:effectLst/>
                <a:latin typeface="+mn-lt"/>
                <a:ea typeface="MS PGothic" pitchFamily="34" charset="-128"/>
                <a:cs typeface="ＭＳ Ｐゴシック" charset="-128"/>
              </a:rPr>
              <a:t>mycobactericidal</a:t>
            </a:r>
            <a:r>
              <a:rPr lang="en-GB" sz="1200" kern="1200" dirty="0" smtClean="0">
                <a:solidFill>
                  <a:schemeClr val="tx1"/>
                </a:solidFill>
                <a:effectLst/>
                <a:latin typeface="+mn-lt"/>
                <a:ea typeface="MS PGothic" pitchFamily="34" charset="-128"/>
                <a:cs typeface="ＭＳ Ｐゴシック" charset="-128"/>
              </a:rPr>
              <a:t> drug. The advent of rifampicin in the 1963 helped to shorten the recovery and significantly reduced the number of tuberculosis cases. </a:t>
            </a:r>
            <a:r>
              <a:rPr lang="en-US" sz="1200" kern="1200" dirty="0" smtClean="0">
                <a:solidFill>
                  <a:schemeClr val="tx1"/>
                </a:solidFill>
                <a:effectLst/>
                <a:latin typeface="+mn-lt"/>
                <a:ea typeface="MS PGothic" pitchFamily="34" charset="-128"/>
                <a:cs typeface="ＭＳ Ｐゴシック" charset="-128"/>
              </a:rPr>
              <a:t>Since that time no new anti-TB drugs have been developed and the treatment regimens remained unchanged for almost fifty years.  </a:t>
            </a:r>
            <a:r>
              <a:rPr lang="en-GB" sz="1200" kern="1200" dirty="0" smtClean="0">
                <a:solidFill>
                  <a:schemeClr val="tx1"/>
                </a:solidFill>
                <a:effectLst/>
                <a:latin typeface="+mn-lt"/>
                <a:ea typeface="MS PGothic" pitchFamily="34" charset="-128"/>
                <a:cs typeface="ＭＳ Ｐゴシック" charset="-128"/>
              </a:rPr>
              <a:t>  </a:t>
            </a:r>
            <a:endParaRPr lang="de-DE" sz="1200" kern="1200" dirty="0">
              <a:solidFill>
                <a:schemeClr val="tx1"/>
              </a:solidFill>
              <a:effectLst/>
              <a:latin typeface="+mn-lt"/>
              <a:ea typeface="MS PGothic" pitchFamily="34" charset="-128"/>
              <a:cs typeface="ＭＳ Ｐゴシック" charset="-128"/>
            </a:endParaRPr>
          </a:p>
        </p:txBody>
      </p:sp>
      <p:sp>
        <p:nvSpPr>
          <p:cNvPr id="634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DF9123C-920F-4DE8-8424-DF63C011C560}" type="slidenum">
              <a:rPr lang="de-DE" smtClean="0"/>
              <a:pPr eaLnBrk="1" hangingPunct="1"/>
              <a:t>23</a:t>
            </a:fld>
            <a:endParaRPr lang="de-DE" smtClean="0"/>
          </a:p>
        </p:txBody>
      </p:sp>
    </p:spTree>
    <p:extLst>
      <p:ext uri="{BB962C8B-B14F-4D97-AF65-F5344CB8AC3E}">
        <p14:creationId xmlns:p14="http://schemas.microsoft.com/office/powerpoint/2010/main" val="810762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Combination drug therapy has been the mainstay of TB treatment for decades and 6 month short-course rifampicin-based regimens will cure almost all cases.  However, interrupted and incomplete therapy selects for drug resistant strains which are more difficult to treat successfully. Multidrug-resistant tuberculosis (MDR-TB) is caused by bacteria resistant to, at least, isoniazid and rifampicin, two key first-line anti-TB drugs. Although treatable with second-line drugs, therapy is less effective, more toxic and prolonged requiring up to two years of treatment. Further resistance can develop to form extensively drug-resistant TB, (XDR-TB) i.e. MDR-TB strains resistant to any </a:t>
            </a:r>
            <a:r>
              <a:rPr lang="en-US" dirty="0" err="1" smtClean="0"/>
              <a:t>fluroquinolone</a:t>
            </a:r>
            <a:r>
              <a:rPr lang="en-US" dirty="0" smtClean="0"/>
              <a:t> and </a:t>
            </a:r>
            <a:r>
              <a:rPr lang="en-US" dirty="0" err="1" smtClean="0"/>
              <a:t>amikacin</a:t>
            </a:r>
            <a:r>
              <a:rPr lang="en-US" dirty="0" smtClean="0"/>
              <a:t> or </a:t>
            </a:r>
            <a:r>
              <a:rPr lang="en-US" dirty="0" err="1" smtClean="0"/>
              <a:t>capreomycin</a:t>
            </a:r>
            <a:r>
              <a:rPr lang="en-US" dirty="0" smtClean="0"/>
              <a:t> or kanamycin. Strains effectively resistant to all available drugs have emerged.</a:t>
            </a:r>
            <a:endParaRPr lang="de-DE" dirty="0" smtClean="0"/>
          </a:p>
          <a:p>
            <a:endParaRPr lang="de-DE"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8692AFE-3891-45EF-BB7A-568480BAB3C7}" type="slidenum">
              <a:rPr lang="fr-FR" smtClean="0"/>
              <a:pPr eaLnBrk="1" hangingPunct="1"/>
              <a:t>24</a:t>
            </a:fld>
            <a:endParaRPr lang="fr-FR" smtClean="0"/>
          </a:p>
        </p:txBody>
      </p:sp>
    </p:spTree>
    <p:extLst>
      <p:ext uri="{BB962C8B-B14F-4D97-AF65-F5344CB8AC3E}">
        <p14:creationId xmlns:p14="http://schemas.microsoft.com/office/powerpoint/2010/main" val="2999204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S PGothic" pitchFamily="34" charset="-128"/>
                <a:cs typeface="ＭＳ Ｐゴシック" charset="-128"/>
              </a:rPr>
              <a:t>The landscape of TB drug development has evolved dramatically over the past ten years, and novel drugs are entering Phase III trials for the treatment of MDR-TB. Among these, a new drug, </a:t>
            </a:r>
            <a:r>
              <a:rPr lang="en-US" sz="1200" b="0" i="0" u="none" strike="noStrike" kern="1200" baseline="0" dirty="0" err="1" smtClean="0">
                <a:solidFill>
                  <a:schemeClr val="tx1"/>
                </a:solidFill>
                <a:latin typeface="+mn-lt"/>
                <a:ea typeface="MS PGothic" pitchFamily="34" charset="-128"/>
                <a:cs typeface="ＭＳ Ｐゴシック" charset="-128"/>
              </a:rPr>
              <a:t>bedaquiline</a:t>
            </a:r>
            <a:r>
              <a:rPr lang="en-US" sz="1200" b="0" i="0" u="none" strike="noStrike" kern="1200" baseline="0" dirty="0" smtClean="0">
                <a:solidFill>
                  <a:schemeClr val="tx1"/>
                </a:solidFill>
                <a:latin typeface="+mn-lt"/>
                <a:ea typeface="MS PGothic" pitchFamily="34" charset="-128"/>
                <a:cs typeface="ＭＳ Ｐゴシック" charset="-128"/>
              </a:rPr>
              <a:t> (</a:t>
            </a:r>
            <a:r>
              <a:rPr lang="de-DE" dirty="0" smtClean="0"/>
              <a:t>Diarylquinoline group </a:t>
            </a:r>
            <a:r>
              <a:rPr lang="en-US" sz="1200" b="0" i="0" u="none" strike="noStrike" kern="1200" baseline="0" dirty="0" smtClean="0">
                <a:solidFill>
                  <a:schemeClr val="tx1"/>
                </a:solidFill>
                <a:latin typeface="+mn-lt"/>
                <a:ea typeface="MS PGothic" pitchFamily="34" charset="-128"/>
                <a:cs typeface="ＭＳ Ｐゴシック" charset="-128"/>
              </a:rPr>
              <a:t>), has recently (December 2012) been granted accelerated approval by the United States Food and Drug Administration (US-FDA)   based on Phase </a:t>
            </a:r>
            <a:r>
              <a:rPr lang="en-US" sz="1200" b="0" i="0" u="none" strike="noStrike" kern="1200" baseline="0" dirty="0" err="1" smtClean="0">
                <a:solidFill>
                  <a:schemeClr val="tx1"/>
                </a:solidFill>
                <a:latin typeface="+mn-lt"/>
                <a:ea typeface="MS PGothic" pitchFamily="34" charset="-128"/>
                <a:cs typeface="ＭＳ Ｐゴシック" charset="-128"/>
              </a:rPr>
              <a:t>IIb</a:t>
            </a:r>
            <a:r>
              <a:rPr lang="en-US" sz="1200" b="0" i="0" u="none" strike="noStrike" kern="1200" baseline="0" dirty="0" smtClean="0">
                <a:solidFill>
                  <a:schemeClr val="tx1"/>
                </a:solidFill>
                <a:latin typeface="+mn-lt"/>
                <a:ea typeface="MS PGothic" pitchFamily="34" charset="-128"/>
                <a:cs typeface="ＭＳ Ｐゴシック" charset="-128"/>
              </a:rPr>
              <a:t> data.</a:t>
            </a:r>
          </a:p>
          <a:p>
            <a:endParaRPr lang="en-US" sz="1200" b="0" i="0" u="none" strike="noStrike" kern="1200" baseline="0" dirty="0" smtClean="0">
              <a:solidFill>
                <a:schemeClr val="tx1"/>
              </a:solidFill>
              <a:latin typeface="+mn-lt"/>
              <a:ea typeface="MS PGothic" pitchFamily="34" charset="-128"/>
            </a:endParaRPr>
          </a:p>
          <a:p>
            <a:endParaRPr lang="de-DE" dirty="0" smtClean="0"/>
          </a:p>
          <a:p>
            <a:r>
              <a:rPr lang="en-US" sz="1200" b="0" i="0" u="none" strike="noStrike" kern="1200" baseline="0" dirty="0" smtClean="0">
                <a:solidFill>
                  <a:schemeClr val="tx1"/>
                </a:solidFill>
                <a:latin typeface="+mn-lt"/>
                <a:ea typeface="MS PGothic" pitchFamily="34" charset="-128"/>
                <a:cs typeface="ＭＳ Ｐゴシック" charset="-128"/>
              </a:rPr>
              <a:t>The WHO suggested that, as an interim recommendation, </a:t>
            </a:r>
            <a:r>
              <a:rPr lang="en-US" sz="1200" b="0" i="0" u="none" strike="noStrike" kern="1200" baseline="0" dirty="0" err="1" smtClean="0">
                <a:solidFill>
                  <a:schemeClr val="tx1"/>
                </a:solidFill>
                <a:latin typeface="+mn-lt"/>
                <a:ea typeface="MS PGothic" pitchFamily="34" charset="-128"/>
                <a:cs typeface="ＭＳ Ｐゴシック" charset="-128"/>
              </a:rPr>
              <a:t>bedaquiline</a:t>
            </a:r>
            <a:r>
              <a:rPr lang="en-US" sz="1200" b="0" i="0" u="none" strike="noStrike" kern="1200" baseline="0" dirty="0" smtClean="0">
                <a:solidFill>
                  <a:schemeClr val="tx1"/>
                </a:solidFill>
                <a:latin typeface="+mn-lt"/>
                <a:ea typeface="MS PGothic" pitchFamily="34" charset="-128"/>
                <a:cs typeface="ＭＳ Ｐゴシック" charset="-128"/>
              </a:rPr>
              <a:t> may be added to a WHO-recommended regimen in adult MDR-TB patients under the following conditions </a:t>
            </a:r>
            <a:r>
              <a:rPr lang="en-US" sz="1200" b="0" i="1" u="none" strike="noStrike" kern="1200" baseline="0" dirty="0" smtClean="0">
                <a:solidFill>
                  <a:schemeClr val="tx1"/>
                </a:solidFill>
                <a:latin typeface="+mn-lt"/>
                <a:ea typeface="MS PGothic" pitchFamily="34" charset="-128"/>
                <a:cs typeface="ＭＳ Ｐゴシック" charset="-128"/>
              </a:rPr>
              <a:t>(conditional recommendation, very low confidence in estimates of effect, i.e. very low quality of evidence):</a:t>
            </a:r>
          </a:p>
          <a:p>
            <a:r>
              <a:rPr lang="en-US" sz="1200" b="0" i="0" u="none" strike="noStrike" kern="1200" baseline="0" dirty="0" smtClean="0">
                <a:solidFill>
                  <a:schemeClr val="tx1"/>
                </a:solidFill>
                <a:latin typeface="+mn-lt"/>
                <a:ea typeface="MS PGothic" pitchFamily="34" charset="-128"/>
                <a:cs typeface="ＭＳ Ｐゴシック" charset="-128"/>
              </a:rPr>
              <a:t>• when an effective treatment regimen containing four second-line drugs in addition to pyrazinamide according to WHO recommendations cannot be designed;</a:t>
            </a:r>
          </a:p>
          <a:p>
            <a:r>
              <a:rPr lang="en-US" sz="1200" b="0" i="0" u="none" strike="noStrike" kern="1200" baseline="0" dirty="0" smtClean="0">
                <a:solidFill>
                  <a:schemeClr val="tx1"/>
                </a:solidFill>
                <a:latin typeface="+mn-lt"/>
                <a:ea typeface="MS PGothic" pitchFamily="34" charset="-128"/>
                <a:cs typeface="ＭＳ Ｐゴシック" charset="-128"/>
              </a:rPr>
              <a:t>• when there is documented evidence of resistance to any </a:t>
            </a:r>
            <a:r>
              <a:rPr lang="en-US" sz="1200" b="0" i="0" u="none" strike="noStrike" kern="1200" baseline="0" dirty="0" err="1" smtClean="0">
                <a:solidFill>
                  <a:schemeClr val="tx1"/>
                </a:solidFill>
                <a:latin typeface="+mn-lt"/>
                <a:ea typeface="MS PGothic" pitchFamily="34" charset="-128"/>
                <a:cs typeface="ＭＳ Ｐゴシック" charset="-128"/>
              </a:rPr>
              <a:t>fluoroquinolone</a:t>
            </a:r>
            <a:r>
              <a:rPr lang="en-US" sz="1200" b="0" i="0" u="none" strike="noStrike" kern="1200" baseline="0" dirty="0" smtClean="0">
                <a:solidFill>
                  <a:schemeClr val="tx1"/>
                </a:solidFill>
                <a:latin typeface="+mn-lt"/>
                <a:ea typeface="MS PGothic" pitchFamily="34" charset="-128"/>
                <a:cs typeface="ＭＳ Ｐゴシック" charset="-128"/>
              </a:rPr>
              <a:t> in addition </a:t>
            </a:r>
            <a:r>
              <a:rPr lang="de-DE" sz="1200" b="0" i="0" u="none" strike="noStrike" kern="1200" baseline="0" dirty="0" smtClean="0">
                <a:solidFill>
                  <a:schemeClr val="tx1"/>
                </a:solidFill>
                <a:latin typeface="+mn-lt"/>
                <a:ea typeface="MS PGothic" pitchFamily="34" charset="-128"/>
                <a:cs typeface="ＭＳ Ｐゴシック" charset="-128"/>
              </a:rPr>
              <a:t>to multidrug resistance.</a:t>
            </a:r>
          </a:p>
          <a:p>
            <a:endParaRPr lang="de-DE" sz="1200" b="0" i="0" u="none" strike="noStrike" kern="1200" baseline="0" dirty="0" smtClean="0">
              <a:solidFill>
                <a:schemeClr val="tx1"/>
              </a:solidFill>
              <a:latin typeface="+mn-lt"/>
              <a:ea typeface="MS PGothic" pitchFamily="34" charset="-128"/>
            </a:endParaRPr>
          </a:p>
          <a:p>
            <a:r>
              <a:rPr lang="en-US" sz="1200" b="0" i="0" u="none" strike="noStrike" kern="1200" baseline="0" dirty="0" err="1" smtClean="0">
                <a:solidFill>
                  <a:schemeClr val="tx1"/>
                </a:solidFill>
                <a:latin typeface="+mn-lt"/>
                <a:ea typeface="MS PGothic" pitchFamily="34" charset="-128"/>
                <a:cs typeface="ＭＳ Ｐゴシック" charset="-128"/>
              </a:rPr>
              <a:t>Bedaquiline</a:t>
            </a:r>
            <a:r>
              <a:rPr lang="en-US" sz="1200" b="0" i="0" u="none" strike="noStrike" kern="1200" baseline="0" dirty="0" smtClean="0">
                <a:solidFill>
                  <a:schemeClr val="tx1"/>
                </a:solidFill>
                <a:latin typeface="+mn-lt"/>
                <a:ea typeface="MS PGothic" pitchFamily="34" charset="-128"/>
                <a:cs typeface="ＭＳ Ｐゴシック" charset="-128"/>
              </a:rPr>
              <a:t> to  be used for a maximum duration of 6 months and at suggested dosing (400 mg daily for the first 2 weeks, followed by 200 mg three times per week for the </a:t>
            </a:r>
            <a:r>
              <a:rPr lang="de-DE" sz="1200" b="0" i="0" u="none" strike="noStrike" kern="1200" baseline="0" dirty="0" smtClean="0">
                <a:solidFill>
                  <a:schemeClr val="tx1"/>
                </a:solidFill>
                <a:latin typeface="+mn-lt"/>
                <a:ea typeface="MS PGothic" pitchFamily="34" charset="-128"/>
                <a:cs typeface="ＭＳ Ｐゴシック" charset="-128"/>
              </a:rPr>
              <a:t>remaining 22 weeks)</a:t>
            </a:r>
          </a:p>
          <a:p>
            <a:endParaRPr lang="de-DE" sz="1200" b="0" i="0" u="none" strike="noStrike" kern="1200" baseline="0" dirty="0" smtClean="0">
              <a:solidFill>
                <a:schemeClr val="tx1"/>
              </a:solidFill>
              <a:latin typeface="+mn-lt"/>
              <a:ea typeface="MS PGothic" pitchFamily="34" charset="-128"/>
            </a:endParaRPr>
          </a:p>
          <a:p>
            <a:r>
              <a:rPr lang="en-US" sz="1200" b="0" i="0" u="none" strike="noStrike" kern="1200" baseline="0" dirty="0" smtClean="0">
                <a:solidFill>
                  <a:schemeClr val="tx1"/>
                </a:solidFill>
                <a:latin typeface="+mn-lt"/>
                <a:ea typeface="MS PGothic" pitchFamily="34" charset="-128"/>
                <a:cs typeface="ＭＳ Ｐゴシック" charset="-128"/>
              </a:rPr>
              <a:t>The EG also recommended that these interim recommendations be re-assessed in </a:t>
            </a:r>
            <a:r>
              <a:rPr lang="de-DE" sz="1200" b="0" i="0" u="none" strike="noStrike" kern="1200" baseline="0" dirty="0" smtClean="0">
                <a:solidFill>
                  <a:schemeClr val="tx1"/>
                </a:solidFill>
                <a:latin typeface="+mn-lt"/>
                <a:ea typeface="MS PGothic" pitchFamily="34" charset="-128"/>
                <a:cs typeface="ＭＳ Ｐゴシック" charset="-128"/>
              </a:rPr>
              <a:t>2015,</a:t>
            </a:r>
            <a:endParaRPr lang="de-DE" dirty="0"/>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25</a:t>
            </a:fld>
            <a:endParaRPr lang="fr-FR"/>
          </a:p>
        </p:txBody>
      </p:sp>
    </p:spTree>
    <p:extLst>
      <p:ext uri="{BB962C8B-B14F-4D97-AF65-F5344CB8AC3E}">
        <p14:creationId xmlns:p14="http://schemas.microsoft.com/office/powerpoint/2010/main" val="3208335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26</a:t>
            </a:fld>
            <a:endParaRPr lang="fr-FR"/>
          </a:p>
        </p:txBody>
      </p:sp>
    </p:spTree>
    <p:extLst>
      <p:ext uri="{BB962C8B-B14F-4D97-AF65-F5344CB8AC3E}">
        <p14:creationId xmlns:p14="http://schemas.microsoft.com/office/powerpoint/2010/main" val="3410258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India, China, the Russian Federation and South Africa have almost 60% of the world’s cases of MDR-TB. The highest proportions of TB patients with MDR-TB are in eastern Europe and central Asia. Extensively drug-resistant TB, or XDR-TB, has been reported by 84 countries; the average proportion of MDR-</a:t>
            </a:r>
          </a:p>
          <a:p>
            <a:r>
              <a:rPr lang="en-US" smtClean="0"/>
              <a:t>TB cases with XDR-TB is 9.0</a:t>
            </a:r>
          </a:p>
          <a:p>
            <a:endParaRPr lang="en-US" smtClean="0"/>
          </a:p>
          <a:p>
            <a:endParaRPr lang="de-DE"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8564978-CA11-4BBA-87BC-BE0C46A54EA2}" type="slidenum">
              <a:rPr lang="fr-FR" smtClean="0"/>
              <a:pPr eaLnBrk="1" hangingPunct="1"/>
              <a:t>27</a:t>
            </a:fld>
            <a:endParaRPr lang="fr-FR" smtClean="0"/>
          </a:p>
        </p:txBody>
      </p:sp>
    </p:spTree>
    <p:extLst>
      <p:ext uri="{BB962C8B-B14F-4D97-AF65-F5344CB8AC3E}">
        <p14:creationId xmlns:p14="http://schemas.microsoft.com/office/powerpoint/2010/main" val="3211488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70% of all patients died within the 30 days. Contact tracing showed that the patients did not have a contact with each other apart from recieving health care from the same distric hospital. Noone had a family member with TB.  Vast majority of strains were genetically similar.  KZN strains were first described in  1996 and at that time they were either fully susceptible or had resistant to only FLD. Probably nosocomial infection has occured as mostly unlikely that most of patients developed XDR as a consequence of unsuccessful treatment. Genotyping results also confirm transmission between individuals. </a:t>
            </a:r>
          </a:p>
        </p:txBody>
      </p:sp>
      <p:sp>
        <p:nvSpPr>
          <p:cNvPr id="675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3A57416-1672-487D-BD91-0A2DF5B64675}" type="slidenum">
              <a:rPr lang="de-DE" smtClean="0"/>
              <a:pPr eaLnBrk="1" hangingPunct="1"/>
              <a:t>28</a:t>
            </a:fld>
            <a:endParaRPr lang="de-DE" smtClean="0"/>
          </a:p>
        </p:txBody>
      </p:sp>
    </p:spTree>
    <p:extLst>
      <p:ext uri="{BB962C8B-B14F-4D97-AF65-F5344CB8AC3E}">
        <p14:creationId xmlns:p14="http://schemas.microsoft.com/office/powerpoint/2010/main" val="2517186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C3282E1-2670-4A62-BF9D-1A6614766D96}" type="slidenum">
              <a:rPr lang="fr-FR" smtClean="0"/>
              <a:pPr eaLnBrk="1" hangingPunct="1"/>
              <a:t>29</a:t>
            </a:fld>
            <a:endParaRPr lang="fr-FR" smtClean="0"/>
          </a:p>
        </p:txBody>
      </p:sp>
    </p:spTree>
    <p:extLst>
      <p:ext uri="{BB962C8B-B14F-4D97-AF65-F5344CB8AC3E}">
        <p14:creationId xmlns:p14="http://schemas.microsoft.com/office/powerpoint/2010/main" val="3737408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1660">
              <a:defRPr/>
            </a:pPr>
            <a:r>
              <a:rPr lang="en-US" sz="1300" dirty="0"/>
              <a:t>There are no complete costs for the diagnosis and  management of TB which also include societal costs. A review in 2007 calculated a UK annual drug bill of £1.95 million/year (2002 costs) [36]. The mean costs (including in- and out-patient stay, drugs, toxicity monitoring) of managing drug sensitive and MDR-TB cases in London, UK were estimated to be approximately £6,000 and £60,000 in a study from 2000 [58]. In a more recent German study, the costs were comparable with a mean combined in-patient and out-patient costs of €7,364 and to €52,259 for the treatment of a drug sensitive and </a:t>
            </a:r>
            <a:r>
              <a:rPr lang="de-DE" sz="1300" dirty="0"/>
              <a:t>MDR-TB cases,  respectively [59]. </a:t>
            </a:r>
            <a:r>
              <a:rPr lang="en-US" sz="1300" dirty="0"/>
              <a:t>This is in broad agreement with a WHO report which showed that the drug cost for treating drug-resistant patients was approximately 50 to 200 times higher than for treating a drug-susceptible TB patient, with the overall costs of care at least 10 times higher [3].</a:t>
            </a:r>
            <a:endParaRPr lang="de-DE" dirty="0" smtClean="0"/>
          </a:p>
          <a:p>
            <a:endParaRPr lang="de-DE" dirty="0" smtClean="0"/>
          </a:p>
          <a:p>
            <a:endParaRPr lang="de-DE" dirty="0"/>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30</a:t>
            </a:fld>
            <a:endParaRPr lang="fr-FR"/>
          </a:p>
        </p:txBody>
      </p:sp>
    </p:spTree>
    <p:extLst>
      <p:ext uri="{BB962C8B-B14F-4D97-AF65-F5344CB8AC3E}">
        <p14:creationId xmlns:p14="http://schemas.microsoft.com/office/powerpoint/2010/main" val="42999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4</a:t>
            </a:fld>
            <a:endParaRPr lang="fr-FR"/>
          </a:p>
        </p:txBody>
      </p:sp>
    </p:spTree>
    <p:extLst>
      <p:ext uri="{BB962C8B-B14F-4D97-AF65-F5344CB8AC3E}">
        <p14:creationId xmlns:p14="http://schemas.microsoft.com/office/powerpoint/2010/main" val="3254588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defTabSz="963320">
              <a:defRPr/>
            </a:pPr>
            <a:r>
              <a:rPr lang="en-US" dirty="0" smtClean="0">
                <a:latin typeface="Arial" pitchFamily="34" charset="0"/>
                <a:ea typeface="+mn-ea"/>
                <a:cs typeface="+mn-cs"/>
              </a:rPr>
              <a:t>Median survival for MDR and XDRTB patients was 4.0 (95%CI 3.7, 4.4) and 2.9 (95%CI 2.2, 4.3) years respectively, and for HIV-positive versus HIV-negative was 1.9 (95% CI 0.4, 3.5) and 4.9 (95% CI 4.3, 6.8) years respectively. Median survival of patients with primary and acquired MDRTB was 4.2 (95%CI 3.7, 5.1) and 3.7 (95%CI 3.4, 4.3) years respectively, it was 2.7 (95%CI 1.8-no upper limit) and 2.9 (95%CI 1.4-4.9) years for primary and acquired XDRTB patients.</a:t>
            </a:r>
            <a:endParaRPr lang="ru-RU" dirty="0" smtClean="0">
              <a:latin typeface="Arial" pitchFamily="34" charset="0"/>
              <a:ea typeface="+mn-ea"/>
              <a:cs typeface="+mn-cs"/>
            </a:endParaRPr>
          </a:p>
          <a:p>
            <a:pPr>
              <a:defRPr/>
            </a:pPr>
            <a:endParaRPr lang="ru-RU" dirty="0"/>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D90C663-567D-4B35-9B49-FA21A740A4E3}" type="slidenum">
              <a:rPr lang="de-DE" smtClean="0"/>
              <a:pPr eaLnBrk="1" hangingPunct="1"/>
              <a:t>31</a:t>
            </a:fld>
            <a:endParaRPr lang="de-DE" smtClean="0"/>
          </a:p>
        </p:txBody>
      </p:sp>
    </p:spTree>
    <p:extLst>
      <p:ext uri="{BB962C8B-B14F-4D97-AF65-F5344CB8AC3E}">
        <p14:creationId xmlns:p14="http://schemas.microsoft.com/office/powerpoint/2010/main" val="4053783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a:defRPr/>
            </a:pPr>
            <a:r>
              <a:rPr lang="en-US" dirty="0" smtClean="0">
                <a:latin typeface="Arial" pitchFamily="34" charset="0"/>
                <a:ea typeface="+mn-ea"/>
                <a:cs typeface="+mn-cs"/>
              </a:rPr>
              <a:t>for HIV-positive versus HIV-negative was 1.9 (95% CI 0.4, 3.5) and 4.9 (95% CI 4.3, 6.8) years respectively</a:t>
            </a:r>
            <a:endParaRPr lang="ru-RU" dirty="0"/>
          </a:p>
        </p:txBody>
      </p:sp>
      <p:sp>
        <p:nvSpPr>
          <p:cNvPr id="706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D98476F-40B7-433C-9309-E967E71E6BDB}" type="slidenum">
              <a:rPr lang="de-DE" smtClean="0"/>
              <a:pPr eaLnBrk="1" hangingPunct="1"/>
              <a:t>32</a:t>
            </a:fld>
            <a:endParaRPr lang="de-DE" smtClean="0"/>
          </a:p>
        </p:txBody>
      </p:sp>
    </p:spTree>
    <p:extLst>
      <p:ext uri="{BB962C8B-B14F-4D97-AF65-F5344CB8AC3E}">
        <p14:creationId xmlns:p14="http://schemas.microsoft.com/office/powerpoint/2010/main" val="2610381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1660">
              <a:defRPr/>
            </a:pPr>
            <a:r>
              <a:rPr lang="en-US" dirty="0" smtClean="0"/>
              <a:t>Half (50%) of MDRTB patients and the majority of non-MDRTB patients (71%) were still alive at 5 years. Over half (58%) of the patients died within two years of establishing a diagnosis of XDRTB.</a:t>
            </a:r>
            <a:endParaRPr lang="en-GB" dirty="0" smtClean="0"/>
          </a:p>
          <a:p>
            <a:endParaRPr lang="de-DE" dirty="0"/>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33</a:t>
            </a:fld>
            <a:endParaRPr lang="fr-FR"/>
          </a:p>
        </p:txBody>
      </p:sp>
    </p:spTree>
    <p:extLst>
      <p:ext uri="{BB962C8B-B14F-4D97-AF65-F5344CB8AC3E}">
        <p14:creationId xmlns:p14="http://schemas.microsoft.com/office/powerpoint/2010/main" val="4225634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68EC331-C818-43AB-9723-4B0600D91494}" type="slidenum">
              <a:rPr lang="fr-FR" smtClean="0"/>
              <a:pPr eaLnBrk="1" hangingPunct="1"/>
              <a:t>34</a:t>
            </a:fld>
            <a:endParaRPr lang="fr-FR" smtClean="0"/>
          </a:p>
        </p:txBody>
      </p:sp>
    </p:spTree>
    <p:extLst>
      <p:ext uri="{BB962C8B-B14F-4D97-AF65-F5344CB8AC3E}">
        <p14:creationId xmlns:p14="http://schemas.microsoft.com/office/powerpoint/2010/main" val="1636340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Equally diagnostic delay has led to failures in adopting appropriate public health measures and has been documented in many high-income jurisdictions e.g. in New York [</a:t>
            </a:r>
            <a:r>
              <a:rPr lang="de-DE" dirty="0" smtClean="0">
                <a:hlinkClick r:id="" action="ppaction://hlinkfile" tooltip="Silin, 2010 #12864"/>
              </a:rPr>
              <a:t>59</a:t>
            </a:r>
            <a:r>
              <a:rPr lang="de-DE" dirty="0" smtClean="0"/>
              <a:t>]</a:t>
            </a:r>
            <a:r>
              <a:rPr lang="en-US" dirty="0" smtClean="0"/>
              <a:t>. Patient and health service delays were identified</a:t>
            </a:r>
            <a:r>
              <a:rPr lang="en-US" b="1" dirty="0" smtClean="0"/>
              <a:t> </a:t>
            </a:r>
            <a:r>
              <a:rPr lang="en-US" dirty="0" smtClean="0"/>
              <a:t>in a retrospective cohort study of patients notified with pulmonary tuberculosis between 1 April 2001 and 1 March 2002 in London, UK.  The median case finding delays were between 78 and 99 days. Median patient-related delay was between 34.5 and 54 days and median health care-related delay was 29.5 days.  Shorter case finding delays were found in patients born in a high prevalence country, patients presenting first to Accident and Emergency department (A&amp;E), with limitations in TB service capacity and organizational factors accounting for much of the delay [</a:t>
            </a:r>
            <a:r>
              <a:rPr lang="en-US" dirty="0" smtClean="0">
                <a:hlinkClick r:id="" action="ppaction://hlinkfile" tooltip="Paynter, 2004 #11244"/>
              </a:rPr>
              <a:t>60</a:t>
            </a:r>
            <a:r>
              <a:rPr lang="en-US" dirty="0" smtClean="0"/>
              <a:t>].</a:t>
            </a:r>
            <a:endParaRPr lang="de-DE" dirty="0" smtClean="0"/>
          </a:p>
          <a:p>
            <a:endParaRPr lang="de-DE"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549A0E5-72DF-4BA2-8D7E-C357FF44FDB0}" type="slidenum">
              <a:rPr lang="fr-FR" smtClean="0"/>
              <a:pPr eaLnBrk="1" hangingPunct="1"/>
              <a:t>35</a:t>
            </a:fld>
            <a:endParaRPr lang="fr-FR" smtClean="0"/>
          </a:p>
        </p:txBody>
      </p:sp>
    </p:spTree>
    <p:extLst>
      <p:ext uri="{BB962C8B-B14F-4D97-AF65-F5344CB8AC3E}">
        <p14:creationId xmlns:p14="http://schemas.microsoft.com/office/powerpoint/2010/main" val="1722503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Any diagnostic tool may be of value clinically, for public health or both.  Clinically we value a reduction in mortality and modeling suggests a 100% sensitive and specific test with 100% access could prevent up to 36% of TB related death [</a:t>
            </a:r>
            <a:r>
              <a:rPr lang="de-DE" smtClean="0">
                <a:hlinkClick r:id="" action="ppaction://hlinkfile" tooltip="Keeler, 2006 #12859"/>
              </a:rPr>
              <a:t>53</a:t>
            </a:r>
            <a:r>
              <a:rPr lang="de-DE" smtClean="0"/>
              <a:t>] .  Other models estimate, that employing more sensitive and rapid tests would produce between 17% and 23 % mortality reduction [</a:t>
            </a:r>
            <a:r>
              <a:rPr lang="de-DE" smtClean="0">
                <a:hlinkClick r:id="" action="ppaction://hlinkfile" tooltip="Dowdy, 2008 #12863"/>
              </a:rPr>
              <a:t>54</a:t>
            </a:r>
            <a:r>
              <a:rPr lang="de-DE" smtClean="0"/>
              <a:t>, </a:t>
            </a:r>
            <a:r>
              <a:rPr lang="de-DE" smtClean="0">
                <a:hlinkClick r:id="" action="ppaction://hlinkfile" tooltip="Abu-Raddad, 2009 #12860"/>
              </a:rPr>
              <a:t>55</a:t>
            </a:r>
            <a:r>
              <a:rPr lang="de-DE" smtClean="0"/>
              <a:t>]	</a:t>
            </a:r>
          </a:p>
          <a:p>
            <a:r>
              <a:rPr lang="en-US" smtClean="0"/>
              <a:t> However a patient who survives but remains infectious with TB, especially highly drug resistant TB, may be of greater importance and danger from a public health perspective.  </a:t>
            </a:r>
          </a:p>
          <a:p>
            <a:r>
              <a:rPr lang="en-US" smtClean="0"/>
              <a:t>Globally introduction of new diagnostics without anticipation and planning for an increase in the number of cases diagnosed could lead to disaster at the programmatic level as more patients are placed on TB therapy which then runs out; incomplete therapy remains the overriding cause of clinically relevant drug resistance [</a:t>
            </a:r>
            <a:r>
              <a:rPr lang="en-US" smtClean="0">
                <a:hlinkClick r:id="" action="ppaction://hlinkfile" tooltip="Ruddy, 2005 #7890"/>
              </a:rPr>
              <a:t>56-58</a:t>
            </a:r>
            <a:r>
              <a:rPr lang="en-US" smtClean="0"/>
              <a:t>]. </a:t>
            </a:r>
          </a:p>
          <a:p>
            <a:r>
              <a:rPr lang="en-US" smtClean="0"/>
              <a:t>Highly industrialized countries have the financial ability to increase expenditure to compensate for this increased treatment requirement at programmatic level but there remains a need to understand this need and plan for it.</a:t>
            </a:r>
            <a:endParaRPr lang="de-DE" smtClean="0"/>
          </a:p>
          <a:p>
            <a:endParaRPr lang="de-DE" smtClean="0"/>
          </a:p>
          <a:p>
            <a:endParaRPr lang="de-DE"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255CB47B-A983-42F7-BE31-ACB4B2C60C2A}" type="slidenum">
              <a:rPr lang="fr-FR" smtClean="0"/>
              <a:pPr eaLnBrk="1" hangingPunct="1"/>
              <a:t>36</a:t>
            </a:fld>
            <a:endParaRPr lang="fr-FR" smtClean="0"/>
          </a:p>
        </p:txBody>
      </p:sp>
    </p:spTree>
    <p:extLst>
      <p:ext uri="{BB962C8B-B14F-4D97-AF65-F5344CB8AC3E}">
        <p14:creationId xmlns:p14="http://schemas.microsoft.com/office/powerpoint/2010/main" val="85925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de-DE" dirty="0" smtClean="0"/>
              <a:t>Clearly a rapid highly specific and sensitive active TB test would be of equal clinical and public health value. However, sputum smear microscopy has been criticized because it is too insensitive and not specific for TB.  Nevertheless because of its relative insensitivity it is a good test of </a:t>
            </a:r>
            <a:r>
              <a:rPr lang="de-DE" i="1" dirty="0" smtClean="0"/>
              <a:t>infectivity </a:t>
            </a:r>
            <a:r>
              <a:rPr lang="de-DE" dirty="0" smtClean="0"/>
              <a:t>identifying those individuals with the highest bacterial load who are therefore the most infectious and a priority for public health intervention.  Therefore, the urgent midnight sputum smear examination may be of less clinical diagnostic benefit but essential to prioritize institutional and community isolation procedures. </a:t>
            </a:r>
          </a:p>
          <a:p>
            <a:pPr>
              <a:defRPr/>
            </a:pPr>
            <a:r>
              <a:rPr lang="de-DE" dirty="0" smtClean="0"/>
              <a:t>A new POC diagnostic test for TB, for example, with excellent specificity for </a:t>
            </a:r>
            <a:r>
              <a:rPr lang="de-DE" i="1" dirty="0" smtClean="0"/>
              <a:t>M. tuberculosis</a:t>
            </a:r>
            <a:r>
              <a:rPr lang="de-DE" dirty="0" smtClean="0"/>
              <a:t> complex (MTBC) but similar sensitivity to smear microscopy may be of limited clinical value but excellent public health value helping to identify priority infectious cases and limit transmission of TB further. </a:t>
            </a:r>
          </a:p>
          <a:p>
            <a:pPr>
              <a:defRPr/>
            </a:pPr>
            <a:r>
              <a:rPr lang="de-DE" dirty="0" smtClean="0"/>
              <a:t>An assay for drug resistance (for rifampicin, isoniazid and MDR-TB) would be equally valuable for clinical management and public health; correct therapy helps the patients and by rendering the individual non-infectious reduces disease transmission.  However there is a further dimension in that by establishing the correct level of isolation disease transmission will be interrupted.  Test for second line drug therapy (e.g. to establish XDR-TB) are arguably of greater clinical value in that the level of isolation and concern would have been established by the MDR-TB diagnosis. Test for second line drug therapy (e.g. to establish XDR-TB) are arguably of greater clinical value in that the level of isolation and concern would have been established by the MDR-TB diagnosis.</a:t>
            </a:r>
          </a:p>
          <a:p>
            <a:pPr>
              <a:defRPr/>
            </a:pPr>
            <a:endParaRPr lang="de-DE" dirty="0" smtClean="0"/>
          </a:p>
          <a:p>
            <a:pPr>
              <a:defRPr/>
            </a:pPr>
            <a:endParaRPr lang="de-DE"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7C89E6C-DF21-417D-B4A9-4F10783BBF6D}" type="slidenum">
              <a:rPr lang="fr-FR" smtClean="0"/>
              <a:pPr eaLnBrk="1" hangingPunct="1"/>
              <a:t>37</a:t>
            </a:fld>
            <a:endParaRPr lang="fr-FR" smtClean="0"/>
          </a:p>
        </p:txBody>
      </p:sp>
    </p:spTree>
    <p:extLst>
      <p:ext uri="{BB962C8B-B14F-4D97-AF65-F5344CB8AC3E}">
        <p14:creationId xmlns:p14="http://schemas.microsoft.com/office/powerpoint/2010/main" val="60491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38</a:t>
            </a:fld>
            <a:endParaRPr lang="fr-FR"/>
          </a:p>
        </p:txBody>
      </p:sp>
    </p:spTree>
    <p:extLst>
      <p:ext uri="{BB962C8B-B14F-4D97-AF65-F5344CB8AC3E}">
        <p14:creationId xmlns:p14="http://schemas.microsoft.com/office/powerpoint/2010/main" val="3894492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de-DE" dirty="0" smtClean="0"/>
              <a:t>This is a good example of new “diagnostic” techniques which are primarily of public health importance establishing unknown routes of disease transmission, and confirming or refuting institutional outbreaks.  Arguably the clinical value of these techniques is in primarily identifying weaknesses in institutional infection control procedures which lead to new TB cases and in establishing the value of TB programmatic changes in reducing transmission. </a:t>
            </a:r>
            <a:r>
              <a:rPr lang="en-US" dirty="0" smtClean="0"/>
              <a:t>Whilst cryptic outbreaks may be uncovered in a low incidence setting [</a:t>
            </a:r>
            <a:r>
              <a:rPr lang="en-US" dirty="0" smtClean="0">
                <a:hlinkClick r:id="" action="ppaction://hlinkfile" tooltip="Walker, 2013 #12951"/>
              </a:rPr>
              <a:t>69</a:t>
            </a:r>
            <a:r>
              <a:rPr lang="en-US" dirty="0" smtClean="0"/>
              <a:t>], the degree of relatedness between unlinked isolates in high prevalence regions may make the establishment of  epidemiologic links between patients problematic. However, a direct transmission link may be ruled out based on a significant genetic distance between isolates. </a:t>
            </a:r>
            <a:endParaRPr lang="de-DE" dirty="0" smtClean="0"/>
          </a:p>
          <a:p>
            <a:pPr>
              <a:defRPr/>
            </a:pPr>
            <a:r>
              <a:rPr lang="de-DE" dirty="0" smtClean="0"/>
              <a:t> For example, in a city, region or country improvements in TB control through early diagnosis, effective treatment and improved infection control may be masked by new migration of TB cases. Techniques such as VNTR [</a:t>
            </a:r>
            <a:r>
              <a:rPr lang="de-DE" dirty="0" smtClean="0">
                <a:hlinkClick r:id="" action="ppaction://hlinkfile" tooltip="Supply, 2006 #12159"/>
              </a:rPr>
              <a:t>64</a:t>
            </a:r>
            <a:r>
              <a:rPr lang="de-DE" dirty="0" smtClean="0"/>
              <a:t>], next generation sequencing may [</a:t>
            </a:r>
            <a:r>
              <a:rPr lang="de-DE" dirty="0" smtClean="0">
                <a:hlinkClick r:id="" action="ppaction://hlinkfile" tooltip="Roetzer, 2013 #12926"/>
              </a:rPr>
              <a:t>65</a:t>
            </a:r>
            <a:r>
              <a:rPr lang="de-DE" dirty="0" smtClean="0"/>
              <a:t>] all be of  value in establishing improvement by showing that fewer cases were clustered together (indicating transmission).  Together with data indicating cure rates over 85% and reduced rates of drug resistance development in cases which were initially drug sensitive provide a portfolio of indicators demonstrating an effective TB program.  In San Francisco, DNA fingerprinting showed a reduction in all TB cases and clustered TB cases demonstrating an improvement in TB control [</a:t>
            </a:r>
            <a:r>
              <a:rPr lang="de-DE" dirty="0" smtClean="0">
                <a:hlinkClick r:id="" action="ppaction://hlinkfile" tooltip="Cattamanchi, 2006 #12927"/>
              </a:rPr>
              <a:t>66-68</a:t>
            </a:r>
            <a:r>
              <a:rPr lang="de-DE" dirty="0" smtClean="0"/>
              <a:t>].</a:t>
            </a:r>
          </a:p>
          <a:p>
            <a:pPr>
              <a:defRPr/>
            </a:pPr>
            <a:r>
              <a:rPr lang="en-US" dirty="0" smtClean="0"/>
              <a:t>Whilst cryptic outbreaks may be uncovered in a low incidence setting [</a:t>
            </a:r>
            <a:r>
              <a:rPr lang="en-US" dirty="0" smtClean="0">
                <a:hlinkClick r:id="" action="ppaction://hlinkfile" tooltip="Walker, 2013 #12951"/>
              </a:rPr>
              <a:t>69</a:t>
            </a:r>
            <a:r>
              <a:rPr lang="en-US" dirty="0" smtClean="0"/>
              <a:t>], the degree of relatedness between unlinked isolates in high prevalence regions may make the establishment of  epidemiologic links between patients problematic. However, a direct transmission link may be ruled out based on a significant genetic distance between isolates. </a:t>
            </a:r>
            <a:endParaRPr lang="de-DE" dirty="0" smtClean="0"/>
          </a:p>
          <a:p>
            <a:pPr>
              <a:defRPr/>
            </a:pPr>
            <a:r>
              <a:rPr lang="en-US" dirty="0" smtClean="0"/>
              <a:t> </a:t>
            </a:r>
            <a:endParaRPr lang="de-DE" dirty="0" smtClean="0"/>
          </a:p>
          <a:p>
            <a:pPr>
              <a:defRPr/>
            </a:pPr>
            <a:r>
              <a:rPr lang="en-US" dirty="0" smtClean="0"/>
              <a:t>Furthermore, in low TB prevalence countries, where one migrant population dominates a putative outbreak, an understanding of the phylogeny of M. tuberculosis in the patients’ country of origin may be critical to correctly interpret genetic distances and surmise transmission chains. </a:t>
            </a:r>
            <a:endParaRPr lang="de-DE" dirty="0" smtClean="0"/>
          </a:p>
          <a:p>
            <a:pPr>
              <a:defRPr/>
            </a:pPr>
            <a:endParaRPr lang="de-DE"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C7C960E-689F-4258-A039-B5C95CEB3FB0}" type="slidenum">
              <a:rPr lang="fr-FR" smtClean="0"/>
              <a:pPr eaLnBrk="1" hangingPunct="1"/>
              <a:t>39</a:t>
            </a:fld>
            <a:endParaRPr lang="fr-FR" smtClean="0"/>
          </a:p>
        </p:txBody>
      </p:sp>
    </p:spTree>
    <p:extLst>
      <p:ext uri="{BB962C8B-B14F-4D97-AF65-F5344CB8AC3E}">
        <p14:creationId xmlns:p14="http://schemas.microsoft.com/office/powerpoint/2010/main" val="3639708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40</a:t>
            </a:fld>
            <a:endParaRPr lang="fr-FR"/>
          </a:p>
        </p:txBody>
      </p:sp>
    </p:spTree>
    <p:extLst>
      <p:ext uri="{BB962C8B-B14F-4D97-AF65-F5344CB8AC3E}">
        <p14:creationId xmlns:p14="http://schemas.microsoft.com/office/powerpoint/2010/main" val="153784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5</a:t>
            </a:fld>
            <a:endParaRPr lang="fr-FR"/>
          </a:p>
        </p:txBody>
      </p:sp>
    </p:spTree>
    <p:extLst>
      <p:ext uri="{BB962C8B-B14F-4D97-AF65-F5344CB8AC3E}">
        <p14:creationId xmlns:p14="http://schemas.microsoft.com/office/powerpoint/2010/main" val="8344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Rapid diagnostics for TB and drug resistance have undergone extraordinary development over the last decade with a major clinical impact on improving TB diagnosis and the early identification of drug resistant TB.   These improvements have lead to more rapid implementation of the best therapy for given patients.  Multiple studies in both the industrialized and non-industrialized world showed that early identification of MDRTB and the institution of therapy based on susceptiblity in laboratory drug-resistance assays led to improved survival.  The early and more accurate identification of TB cases, drug resistance and institution of appropriate therapy also removes patients-sources of TB transmission by curing them. This combination of diagnosis and correct treatment is the root of all successful TB programs and public health strategies.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2698" indent="-301038" eaLnBrk="0" hangingPunct="0">
              <a:defRPr>
                <a:solidFill>
                  <a:schemeClr val="tx1"/>
                </a:solidFill>
                <a:latin typeface="Arial" pitchFamily="34" charset="0"/>
                <a:ea typeface="MS PGothic" pitchFamily="34" charset="-128"/>
              </a:defRPr>
            </a:lvl2pPr>
            <a:lvl3pPr marL="1204151" indent="-240830" eaLnBrk="0" hangingPunct="0">
              <a:defRPr>
                <a:solidFill>
                  <a:schemeClr val="tx1"/>
                </a:solidFill>
                <a:latin typeface="Arial" pitchFamily="34" charset="0"/>
                <a:ea typeface="MS PGothic" pitchFamily="34" charset="-128"/>
              </a:defRPr>
            </a:lvl3pPr>
            <a:lvl4pPr marL="1685811" indent="-240830" eaLnBrk="0" hangingPunct="0">
              <a:defRPr>
                <a:solidFill>
                  <a:schemeClr val="tx1"/>
                </a:solidFill>
                <a:latin typeface="Arial" pitchFamily="34" charset="0"/>
                <a:ea typeface="MS PGothic" pitchFamily="34" charset="-128"/>
              </a:defRPr>
            </a:lvl4pPr>
            <a:lvl5pPr marL="2167471" indent="-240830" eaLnBrk="0" hangingPunct="0">
              <a:defRPr>
                <a:solidFill>
                  <a:schemeClr val="tx1"/>
                </a:solidFill>
                <a:latin typeface="Arial" pitchFamily="34" charset="0"/>
                <a:ea typeface="MS PGothic" pitchFamily="34" charset="-128"/>
              </a:defRPr>
            </a:lvl5pPr>
            <a:lvl6pPr marL="2649131" indent="-240830" defTabSz="481660" eaLnBrk="0" fontAlgn="base" hangingPunct="0">
              <a:spcBef>
                <a:spcPct val="0"/>
              </a:spcBef>
              <a:spcAft>
                <a:spcPct val="0"/>
              </a:spcAft>
              <a:defRPr>
                <a:solidFill>
                  <a:schemeClr val="tx1"/>
                </a:solidFill>
                <a:latin typeface="Arial" pitchFamily="34" charset="0"/>
                <a:ea typeface="MS PGothic" pitchFamily="34" charset="-128"/>
              </a:defRPr>
            </a:lvl6pPr>
            <a:lvl7pPr marL="3130791" indent="-240830" defTabSz="481660" eaLnBrk="0" fontAlgn="base" hangingPunct="0">
              <a:spcBef>
                <a:spcPct val="0"/>
              </a:spcBef>
              <a:spcAft>
                <a:spcPct val="0"/>
              </a:spcAft>
              <a:defRPr>
                <a:solidFill>
                  <a:schemeClr val="tx1"/>
                </a:solidFill>
                <a:latin typeface="Arial" pitchFamily="34" charset="0"/>
                <a:ea typeface="MS PGothic" pitchFamily="34" charset="-128"/>
              </a:defRPr>
            </a:lvl7pPr>
            <a:lvl8pPr marL="3612452" indent="-240830" defTabSz="481660" eaLnBrk="0" fontAlgn="base" hangingPunct="0">
              <a:spcBef>
                <a:spcPct val="0"/>
              </a:spcBef>
              <a:spcAft>
                <a:spcPct val="0"/>
              </a:spcAft>
              <a:defRPr>
                <a:solidFill>
                  <a:schemeClr val="tx1"/>
                </a:solidFill>
                <a:latin typeface="Arial" pitchFamily="34" charset="0"/>
                <a:ea typeface="MS PGothic" pitchFamily="34" charset="-128"/>
              </a:defRPr>
            </a:lvl8pPr>
            <a:lvl9pPr marL="4094112" indent="-240830" defTabSz="4816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AD452DA-4B51-4F7F-8B2B-54D5796A7805}" type="slidenum">
              <a:rPr lang="fr-FR" smtClean="0"/>
              <a:pPr eaLnBrk="1" hangingPunct="1"/>
              <a:t>41</a:t>
            </a:fld>
            <a:endParaRPr lang="fr-FR" smtClean="0"/>
          </a:p>
        </p:txBody>
      </p:sp>
    </p:spTree>
    <p:extLst>
      <p:ext uri="{BB962C8B-B14F-4D97-AF65-F5344CB8AC3E}">
        <p14:creationId xmlns:p14="http://schemas.microsoft.com/office/powerpoint/2010/main" val="3658439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42</a:t>
            </a:fld>
            <a:endParaRPr lang="fr-FR"/>
          </a:p>
        </p:txBody>
      </p:sp>
    </p:spTree>
    <p:extLst>
      <p:ext uri="{BB962C8B-B14F-4D97-AF65-F5344CB8AC3E}">
        <p14:creationId xmlns:p14="http://schemas.microsoft.com/office/powerpoint/2010/main" val="292703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6</a:t>
            </a:fld>
            <a:endParaRPr lang="fr-FR"/>
          </a:p>
        </p:txBody>
      </p:sp>
    </p:spTree>
    <p:extLst>
      <p:ext uri="{BB962C8B-B14F-4D97-AF65-F5344CB8AC3E}">
        <p14:creationId xmlns:p14="http://schemas.microsoft.com/office/powerpoint/2010/main" val="380341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7</a:t>
            </a:fld>
            <a:endParaRPr lang="fr-FR"/>
          </a:p>
        </p:txBody>
      </p:sp>
    </p:spTree>
    <p:extLst>
      <p:ext uri="{BB962C8B-B14F-4D97-AF65-F5344CB8AC3E}">
        <p14:creationId xmlns:p14="http://schemas.microsoft.com/office/powerpoint/2010/main" val="269528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8</a:t>
            </a:fld>
            <a:endParaRPr lang="fr-FR"/>
          </a:p>
        </p:txBody>
      </p:sp>
    </p:spTree>
    <p:extLst>
      <p:ext uri="{BB962C8B-B14F-4D97-AF65-F5344CB8AC3E}">
        <p14:creationId xmlns:p14="http://schemas.microsoft.com/office/powerpoint/2010/main" val="337818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9</a:t>
            </a:fld>
            <a:endParaRPr lang="fr-FR"/>
          </a:p>
        </p:txBody>
      </p:sp>
    </p:spTree>
    <p:extLst>
      <p:ext uri="{BB962C8B-B14F-4D97-AF65-F5344CB8AC3E}">
        <p14:creationId xmlns:p14="http://schemas.microsoft.com/office/powerpoint/2010/main" val="176762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4D303C-1EBF-400F-92A5-C92856A85AB6}" type="slidenum">
              <a:rPr lang="fr-FR" smtClean="0"/>
              <a:pPr>
                <a:defRPr/>
              </a:pPr>
              <a:t>10</a:t>
            </a:fld>
            <a:endParaRPr lang="fr-FR"/>
          </a:p>
        </p:txBody>
      </p:sp>
    </p:spTree>
    <p:extLst>
      <p:ext uri="{BB962C8B-B14F-4D97-AF65-F5344CB8AC3E}">
        <p14:creationId xmlns:p14="http://schemas.microsoft.com/office/powerpoint/2010/main" val="2046340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2" name="Image 3" descr="ERS_CORP_1.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4200" y="5937845"/>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407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8229600" cy="766762"/>
          </a:xfrm>
        </p:spPr>
        <p:txBody>
          <a:bodyPr/>
          <a:lstStyle>
            <a:lvl1pPr>
              <a:defRPr cap="all" baseline="0"/>
            </a:lvl1pPr>
          </a:lstStyle>
          <a:p>
            <a:r>
              <a:rPr lang="fr-CH" dirty="0" smtClean="0"/>
              <a:t>Cliquez et modifiez le titre</a:t>
            </a:r>
            <a:endParaRPr lang="fr-FR" dirty="0"/>
          </a:p>
        </p:txBody>
      </p:sp>
      <p:sp>
        <p:nvSpPr>
          <p:cNvPr id="3" name="Espace réservé du texte 2"/>
          <p:cNvSpPr>
            <a:spLocks noGrp="1"/>
          </p:cNvSpPr>
          <p:nvPr>
            <p:ph type="body" idx="1"/>
          </p:nvPr>
        </p:nvSpPr>
        <p:spPr>
          <a:xfrm>
            <a:off x="457200" y="1535112"/>
            <a:ext cx="4040188"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297112"/>
            <a:ext cx="4040188"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5" name="Espace réservé du texte 4"/>
          <p:cNvSpPr>
            <a:spLocks noGrp="1"/>
          </p:cNvSpPr>
          <p:nvPr>
            <p:ph type="body" sz="quarter" idx="3"/>
          </p:nvPr>
        </p:nvSpPr>
        <p:spPr>
          <a:xfrm>
            <a:off x="4645025" y="1535112"/>
            <a:ext cx="4041775"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297112"/>
            <a:ext cx="4041775"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11937061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3008313" cy="666750"/>
          </a:xfrm>
        </p:spPr>
        <p:txBody>
          <a:bodyPr anchor="b"/>
          <a:lstStyle>
            <a:lvl1pPr algn="l">
              <a:defRPr sz="2000" b="0" i="0" cap="all" baseline="0"/>
            </a:lvl1pPr>
          </a:lstStyle>
          <a:p>
            <a:r>
              <a:rPr lang="fr-CH" dirty="0" smtClean="0"/>
              <a:t>Cliquez et modifiez le titre</a:t>
            </a:r>
            <a:endParaRPr lang="fr-FR" dirty="0"/>
          </a:p>
        </p:txBody>
      </p:sp>
      <p:sp>
        <p:nvSpPr>
          <p:cNvPr id="3" name="Espace réservé du contenu 2"/>
          <p:cNvSpPr>
            <a:spLocks noGrp="1"/>
          </p:cNvSpPr>
          <p:nvPr>
            <p:ph idx="1"/>
          </p:nvPr>
        </p:nvSpPr>
        <p:spPr>
          <a:xfrm>
            <a:off x="3575050" y="768350"/>
            <a:ext cx="5111750" cy="5394325"/>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4" name="Espace réservé du texte 3"/>
          <p:cNvSpPr>
            <a:spLocks noGrp="1"/>
          </p:cNvSpPr>
          <p:nvPr>
            <p:ph type="body" sz="half" idx="2"/>
          </p:nvPr>
        </p:nvSpPr>
        <p:spPr>
          <a:xfrm>
            <a:off x="457200" y="1435100"/>
            <a:ext cx="3008313" cy="4727575"/>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34456691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0" i="0" cap="all" baseline="0"/>
            </a:lvl1pPr>
          </a:lstStyle>
          <a:p>
            <a:r>
              <a:rPr lang="fr-CH" smtClean="0"/>
              <a:t>Cliquez et modifiez le titre</a:t>
            </a:r>
            <a:endParaRPr lang="fr-FR" dirty="0"/>
          </a:p>
        </p:txBody>
      </p:sp>
      <p:sp>
        <p:nvSpPr>
          <p:cNvPr id="3" name="Espace réservé pour une image  2"/>
          <p:cNvSpPr>
            <a:spLocks noGrp="1"/>
          </p:cNvSpPr>
          <p:nvPr>
            <p:ph type="pic" idx="1"/>
          </p:nvPr>
        </p:nvSpPr>
        <p:spPr>
          <a:xfrm>
            <a:off x="1792288" y="768349"/>
            <a:ext cx="5486400" cy="3959225"/>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dirty="0" smtClean="0"/>
              <a:t>Cliquez sur l'icône pour ajouter une image</a:t>
            </a:r>
            <a:endParaRPr lang="fr-FR" noProof="0" dirty="0" smtClean="0"/>
          </a:p>
        </p:txBody>
      </p:sp>
      <p:sp>
        <p:nvSpPr>
          <p:cNvPr id="4" name="Espace réservé du texte 3"/>
          <p:cNvSpPr>
            <a:spLocks noGrp="1"/>
          </p:cNvSpPr>
          <p:nvPr>
            <p:ph type="body" sz="half" idx="2"/>
          </p:nvPr>
        </p:nvSpPr>
        <p:spPr>
          <a:xfrm>
            <a:off x="1792288" y="5367338"/>
            <a:ext cx="5486400" cy="795337"/>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28738640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509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pic>
        <p:nvPicPr>
          <p:cNvPr id="4" name="Image 3" descr="ERS_CORP_2.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a:spLocks noGrp="1"/>
          </p:cNvSpPr>
          <p:nvPr>
            <p:ph type="subTitle" idx="1"/>
          </p:nvPr>
        </p:nvSpPr>
        <p:spPr>
          <a:xfrm>
            <a:off x="457200" y="3581400"/>
            <a:ext cx="82296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7" name="Titre 1"/>
          <p:cNvSpPr>
            <a:spLocks noGrp="1"/>
          </p:cNvSpPr>
          <p:nvPr>
            <p:ph type="title"/>
          </p:nvPr>
        </p:nvSpPr>
        <p:spPr>
          <a:xfrm>
            <a:off x="457200" y="1981200"/>
            <a:ext cx="8229600" cy="1143000"/>
          </a:xfrm>
        </p:spPr>
        <p:txBody>
          <a:bodyPr/>
          <a:lstStyle>
            <a:lvl1pPr>
              <a:defRPr sz="2800" cap="all">
                <a:solidFill>
                  <a:schemeClr val="bg1"/>
                </a:solidFill>
              </a:defRPr>
            </a:lvl1pPr>
          </a:lstStyle>
          <a:p>
            <a:r>
              <a:rPr lang="fr-CH" dirty="0" smtClean="0"/>
              <a:t>Cliquez et modifiez le titre</a:t>
            </a:r>
            <a:endParaRPr lang="fr-FR" dirty="0"/>
          </a:p>
        </p:txBody>
      </p:sp>
    </p:spTree>
    <p:extLst>
      <p:ext uri="{BB962C8B-B14F-4D97-AF65-F5344CB8AC3E}">
        <p14:creationId xmlns:p14="http://schemas.microsoft.com/office/powerpoint/2010/main" val="10118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ous-titre 2"/>
          <p:cNvSpPr>
            <a:spLocks noGrp="1"/>
          </p:cNvSpPr>
          <p:nvPr>
            <p:ph type="subTitle" idx="1"/>
          </p:nvPr>
        </p:nvSpPr>
        <p:spPr>
          <a:xfrm>
            <a:off x="457200" y="2095500"/>
            <a:ext cx="8229600" cy="9525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2"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3" name="Espace réservé du texte 3"/>
          <p:cNvSpPr>
            <a:spLocks noGrp="1"/>
          </p:cNvSpPr>
          <p:nvPr>
            <p:ph type="body" sz="half" idx="2"/>
          </p:nvPr>
        </p:nvSpPr>
        <p:spPr>
          <a:xfrm>
            <a:off x="457200" y="3048000"/>
            <a:ext cx="8253984" cy="236220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5" name="Espace réservé du texte 3"/>
          <p:cNvSpPr>
            <a:spLocks noGrp="1"/>
          </p:cNvSpPr>
          <p:nvPr>
            <p:ph type="body" sz="half" idx="10"/>
          </p:nvPr>
        </p:nvSpPr>
        <p:spPr>
          <a:xfrm>
            <a:off x="457200" y="5410200"/>
            <a:ext cx="8229600" cy="75247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22843569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1371600"/>
            <a:ext cx="8229600" cy="1600200"/>
          </a:xfrm>
        </p:spPr>
        <p:txBody>
          <a:bodyPr/>
          <a:lstStyle/>
          <a:p>
            <a:r>
              <a:rPr lang="fr-CH" dirty="0" smtClean="0"/>
              <a:t>Cliquez et modifiez le titre</a:t>
            </a:r>
            <a:endParaRPr lang="fr-FR" dirty="0"/>
          </a:p>
        </p:txBody>
      </p:sp>
      <p:sp>
        <p:nvSpPr>
          <p:cNvPr id="9" name="Sous-titre 2"/>
          <p:cNvSpPr>
            <a:spLocks noGrp="1"/>
          </p:cNvSpPr>
          <p:nvPr>
            <p:ph type="subTitle" idx="1"/>
          </p:nvPr>
        </p:nvSpPr>
        <p:spPr>
          <a:xfrm>
            <a:off x="457200" y="3124200"/>
            <a:ext cx="8229600" cy="11430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6" name="Espace réservé du texte 3"/>
          <p:cNvSpPr>
            <a:spLocks noGrp="1"/>
          </p:cNvSpPr>
          <p:nvPr>
            <p:ph type="body" sz="half" idx="2"/>
          </p:nvPr>
        </p:nvSpPr>
        <p:spPr>
          <a:xfrm>
            <a:off x="457200" y="426720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2343852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3"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457200" y="768350"/>
            <a:ext cx="8229600" cy="984250"/>
          </a:xfrm>
        </p:spPr>
        <p:txBody>
          <a:bodyPr/>
          <a:lstStyle>
            <a:lvl1pPr>
              <a:defRPr sz="2800" cap="all"/>
            </a:lvl1pPr>
          </a:lstStyle>
          <a:p>
            <a:r>
              <a:rPr lang="fr-CH" smtClean="0"/>
              <a:t>Cliquez et modifiez le titre</a:t>
            </a:r>
            <a:endParaRPr lang="fr-FR" dirty="0"/>
          </a:p>
        </p:txBody>
      </p:sp>
    </p:spTree>
    <p:extLst>
      <p:ext uri="{BB962C8B-B14F-4D97-AF65-F5344CB8AC3E}">
        <p14:creationId xmlns:p14="http://schemas.microsoft.com/office/powerpoint/2010/main" val="334311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57200" y="1254125"/>
            <a:ext cx="8229600" cy="1470025"/>
          </a:xfrm>
        </p:spPr>
        <p:txBody>
          <a:bodyPr/>
          <a:lstStyle>
            <a:lvl1pPr>
              <a:defRPr cap="all" baseline="0"/>
            </a:lvl1pPr>
          </a:lstStyle>
          <a:p>
            <a:r>
              <a:rPr lang="fr-CH" smtClean="0"/>
              <a:t>Cliquez et modifiez le titre</a:t>
            </a:r>
            <a:endParaRPr lang="fr-FR" dirty="0"/>
          </a:p>
        </p:txBody>
      </p:sp>
      <p:sp>
        <p:nvSpPr>
          <p:cNvPr id="3" name="Sous-titre 2"/>
          <p:cNvSpPr>
            <a:spLocks noGrp="1"/>
          </p:cNvSpPr>
          <p:nvPr>
            <p:ph type="subTitle" idx="1"/>
          </p:nvPr>
        </p:nvSpPr>
        <p:spPr>
          <a:xfrm>
            <a:off x="457200" y="2724150"/>
            <a:ext cx="8229600" cy="17526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7" name="Espace réservé du texte 3"/>
          <p:cNvSpPr>
            <a:spLocks noGrp="1"/>
          </p:cNvSpPr>
          <p:nvPr>
            <p:ph type="body" sz="half" idx="2"/>
          </p:nvPr>
        </p:nvSpPr>
        <p:spPr>
          <a:xfrm>
            <a:off x="457200" y="447675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9" name="Espace réservé du texte 3"/>
          <p:cNvSpPr>
            <a:spLocks noGrp="1"/>
          </p:cNvSpPr>
          <p:nvPr>
            <p:ph type="body" sz="half" idx="11"/>
          </p:nvPr>
        </p:nvSpPr>
        <p:spPr>
          <a:xfrm>
            <a:off x="457200" y="5314950"/>
            <a:ext cx="8229600" cy="84772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14188767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p:cNvSpPr>
            <a:spLocks noGrp="1"/>
          </p:cNvSpPr>
          <p:nvPr>
            <p:ph type="subTitle" idx="1"/>
          </p:nvPr>
        </p:nvSpPr>
        <p:spPr>
          <a:xfrm>
            <a:off x="457200" y="1752600"/>
            <a:ext cx="8229600" cy="9525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9" name="Espace réservé du texte 3"/>
          <p:cNvSpPr>
            <a:spLocks noGrp="1"/>
          </p:cNvSpPr>
          <p:nvPr>
            <p:ph type="body" sz="half" idx="2"/>
          </p:nvPr>
        </p:nvSpPr>
        <p:spPr>
          <a:xfrm>
            <a:off x="457200" y="2705100"/>
            <a:ext cx="8229600" cy="2609850"/>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3"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0" name="Espace réservé du texte 3"/>
          <p:cNvSpPr>
            <a:spLocks noGrp="1"/>
          </p:cNvSpPr>
          <p:nvPr>
            <p:ph type="body" sz="half" idx="11"/>
          </p:nvPr>
        </p:nvSpPr>
        <p:spPr>
          <a:xfrm>
            <a:off x="457200" y="5314949"/>
            <a:ext cx="8229600" cy="847725"/>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smtClean="0"/>
              <a:t>Cliquez pour modifier les styles du texte du masque</a:t>
            </a:r>
          </a:p>
        </p:txBody>
      </p:sp>
    </p:spTree>
    <p:extLst>
      <p:ext uri="{BB962C8B-B14F-4D97-AF65-F5344CB8AC3E}">
        <p14:creationId xmlns:p14="http://schemas.microsoft.com/office/powerpoint/2010/main" val="24752656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49"/>
            <a:ext cx="8229600" cy="982663"/>
          </a:xfrm>
        </p:spPr>
        <p:txBody>
          <a:bodyPr/>
          <a:lstStyle>
            <a:lvl1pPr>
              <a:defRPr cap="all" baseline="0"/>
            </a:lvl1pPr>
          </a:lstStyle>
          <a:p>
            <a:r>
              <a:rPr lang="fr-CH" smtClean="0"/>
              <a:t>Cliquez et modifiez le titre</a:t>
            </a:r>
            <a:endParaRPr lang="fr-FR" dirty="0"/>
          </a:p>
        </p:txBody>
      </p:sp>
      <p:sp>
        <p:nvSpPr>
          <p:cNvPr id="3" name="Espace réservé du contenu 2"/>
          <p:cNvSpPr>
            <a:spLocks noGrp="1"/>
          </p:cNvSpPr>
          <p:nvPr>
            <p:ph idx="1"/>
          </p:nvPr>
        </p:nvSpPr>
        <p:spPr>
          <a:xfrm>
            <a:off x="457200" y="1751013"/>
            <a:ext cx="8229600" cy="4411662"/>
          </a:xfrm>
        </p:spPr>
        <p:txBody>
          <a:bodyPr/>
          <a:lstStyle>
            <a:lvl1pPr>
              <a:defRPr>
                <a:solidFill>
                  <a:srgbClr val="005291"/>
                </a:solidFill>
              </a:defRPr>
            </a:lvl1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21560552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4406900"/>
            <a:ext cx="8302626" cy="1362075"/>
          </a:xfrm>
        </p:spPr>
        <p:txBody>
          <a:bodyPr anchor="t"/>
          <a:lstStyle>
            <a:lvl1pPr algn="ctr">
              <a:defRPr sz="2800" b="0" i="0" cap="all" baseline="0"/>
            </a:lvl1pPr>
          </a:lstStyle>
          <a:p>
            <a:r>
              <a:rPr lang="fr-CH" smtClean="0"/>
              <a:t>Cliquez et modifiez le titre</a:t>
            </a:r>
            <a:endParaRPr lang="fr-FR" dirty="0"/>
          </a:p>
        </p:txBody>
      </p:sp>
      <p:sp>
        <p:nvSpPr>
          <p:cNvPr id="3" name="Espace réservé du texte 2"/>
          <p:cNvSpPr>
            <a:spLocks noGrp="1"/>
          </p:cNvSpPr>
          <p:nvPr>
            <p:ph type="body" idx="1"/>
          </p:nvPr>
        </p:nvSpPr>
        <p:spPr>
          <a:xfrm>
            <a:off x="457200" y="2906713"/>
            <a:ext cx="8302626" cy="1500187"/>
          </a:xfrm>
        </p:spPr>
        <p:txBody>
          <a:bodyPr anchor="b">
            <a:normAutofit/>
          </a:bodyPr>
          <a:lstStyle>
            <a:lvl1pPr marL="0" indent="0" algn="ctr">
              <a:buNone/>
              <a:defRPr sz="2000" b="1" i="0">
                <a:solidFill>
                  <a:srgbClr val="00529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Tree>
    <p:extLst>
      <p:ext uri="{BB962C8B-B14F-4D97-AF65-F5344CB8AC3E}">
        <p14:creationId xmlns:p14="http://schemas.microsoft.com/office/powerpoint/2010/main" val="26495914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8229600" cy="831850"/>
          </a:xfrm>
        </p:spPr>
        <p:txBody>
          <a:bodyPr/>
          <a:lstStyle>
            <a:lvl1pPr>
              <a:defRPr cap="all"/>
            </a:lvl1pPr>
          </a:lstStyle>
          <a:p>
            <a:r>
              <a:rPr lang="fr-CH" dirty="0" smtClean="0"/>
              <a:t>Cliquez et modifiez le titre</a:t>
            </a:r>
            <a:endParaRPr lang="fr-FR" dirty="0"/>
          </a:p>
        </p:txBody>
      </p:sp>
      <p:sp>
        <p:nvSpPr>
          <p:cNvPr id="3" name="Espace réservé du contenu 2"/>
          <p:cNvSpPr>
            <a:spLocks noGrp="1"/>
          </p:cNvSpPr>
          <p:nvPr>
            <p:ph sz="half" idx="1"/>
          </p:nvPr>
        </p:nvSpPr>
        <p:spPr>
          <a:xfrm>
            <a:off x="457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4" name="Espace réservé du contenu 3"/>
          <p:cNvSpPr>
            <a:spLocks noGrp="1"/>
          </p:cNvSpPr>
          <p:nvPr>
            <p:ph sz="half" idx="2"/>
          </p:nvPr>
        </p:nvSpPr>
        <p:spPr>
          <a:xfrm>
            <a:off x="4648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42109761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08013"/>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add a TITLE</a:t>
            </a:r>
          </a:p>
        </p:txBody>
      </p:sp>
      <p:sp>
        <p:nvSpPr>
          <p:cNvPr id="1027" name="Espace réservé du texte 2"/>
          <p:cNvSpPr>
            <a:spLocks noGrp="1"/>
          </p:cNvSpPr>
          <p:nvPr>
            <p:ph type="body" idx="1"/>
          </p:nvPr>
        </p:nvSpPr>
        <p:spPr bwMode="auto">
          <a:xfrm>
            <a:off x="457200" y="1751013"/>
            <a:ext cx="8229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Click to </a:t>
            </a:r>
            <a:r>
              <a:rPr lang="fr-FR" dirty="0" err="1" smtClean="0"/>
              <a:t>add</a:t>
            </a:r>
            <a:r>
              <a:rPr lang="fr-FR" dirty="0" smtClean="0"/>
              <a:t> a </a:t>
            </a:r>
            <a:r>
              <a:rPr lang="fr-FR" dirty="0" err="1" smtClean="0"/>
              <a:t>sub-title</a:t>
            </a:r>
            <a:endParaRPr lang="fr-FR"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CH" dirty="0" err="1" smtClean="0"/>
              <a:t>Fourth</a:t>
            </a:r>
            <a:r>
              <a:rPr lang="fr-CH" dirty="0" smtClean="0"/>
              <a:t> </a:t>
            </a:r>
            <a:r>
              <a:rPr lang="fr-CH" dirty="0" err="1" smtClean="0"/>
              <a:t>level</a:t>
            </a:r>
            <a:endParaRPr lang="fr-FR" dirty="0" smtClean="0"/>
          </a:p>
          <a:p>
            <a:pPr lvl="4"/>
            <a:r>
              <a:rPr lang="fr-FR" dirty="0" err="1" smtClean="0"/>
              <a:t>Fifth</a:t>
            </a:r>
            <a:r>
              <a:rPr lang="fr-FR" dirty="0" smtClean="0"/>
              <a:t> </a:t>
            </a:r>
            <a:r>
              <a:rPr lang="fr-FR" dirty="0" err="1" smtClean="0"/>
              <a:t>level</a:t>
            </a:r>
            <a:endParaRPr lang="fr-FR" dirty="0" smtClean="0"/>
          </a:p>
        </p:txBody>
      </p:sp>
    </p:spTree>
  </p:cSld>
  <p:clrMap bg1="lt1" tx1="dk1" bg2="lt2" tx2="dk2" accent1="accent1" accent2="accent2" accent3="accent3" accent4="accent4" accent5="accent5" accent6="accent6" hlink="hlink" folHlink="folHlink"/>
  <p:sldLayoutIdLst>
    <p:sldLayoutId id="2147484469" r:id="rId1"/>
    <p:sldLayoutId id="2147484471" r:id="rId2"/>
    <p:sldLayoutId id="2147484472"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 id="2147484468" r:id="rId13"/>
    <p:sldLayoutId id="2147484483" r:id="rId14"/>
  </p:sldLayoutIdLst>
  <p:timing>
    <p:tnLst>
      <p:par>
        <p:cTn id="1" dur="indefinite" restart="never" nodeType="tmRoot"/>
      </p:par>
    </p:tnLst>
  </p:timing>
  <p:hf hdr="0" ftr="0"/>
  <p:txStyles>
    <p:titleStyle>
      <a:lvl1pPr algn="ctr" defTabSz="457200" rtl="0" eaLnBrk="0" fontAlgn="base" hangingPunct="0">
        <a:spcBef>
          <a:spcPct val="0"/>
        </a:spcBef>
        <a:spcAft>
          <a:spcPct val="0"/>
        </a:spcAft>
        <a:defRPr sz="2800" kern="1200" cap="all">
          <a:solidFill>
            <a:srgbClr val="CE003C"/>
          </a:solidFill>
          <a:latin typeface="Arial"/>
          <a:ea typeface="MS PGothic" pitchFamily="34" charset="-128"/>
          <a:cs typeface="Arial"/>
        </a:defRPr>
      </a:lvl1pPr>
      <a:lvl2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Arial"/>
          <a:ea typeface="MS PGothic" pitchFamily="34" charset="-128"/>
          <a:cs typeface="Arial Bold"/>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884238" y="1296988"/>
            <a:ext cx="7377112" cy="426402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1402" tIns="45701" rIns="91402" bIns="45701">
            <a:spAutoFit/>
          </a:bodyPr>
          <a:lstStyle>
            <a:lvl1pPr defTabSz="457200">
              <a:spcBef>
                <a:spcPct val="20000"/>
              </a:spcBef>
              <a:buFont typeface="Arial" panose="020B0604020202020204" pitchFamily="34" charset="0"/>
              <a:buChar char="•"/>
              <a:defRPr sz="2000" b="1">
                <a:solidFill>
                  <a:srgbClr val="005291"/>
                </a:solidFill>
                <a:latin typeface="Arial" panose="020B0604020202020204" pitchFamily="34" charset="0"/>
                <a:ea typeface="MS PGothic" panose="020B0600070205080204" pitchFamily="34" charset="-128"/>
                <a:cs typeface="Arial Bold" panose="020B0604020202020204" charset="0"/>
              </a:defRPr>
            </a:lvl1pPr>
            <a:lvl2pPr marL="742950" indent="-28575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algn="ctr" eaLnBrk="1" hangingPunct="1">
              <a:spcBef>
                <a:spcPct val="0"/>
              </a:spcBef>
              <a:spcAft>
                <a:spcPct val="50000"/>
              </a:spcAft>
              <a:buFontTx/>
              <a:buNone/>
            </a:pPr>
            <a:r>
              <a:rPr lang="en-US" sz="3200" b="0">
                <a:solidFill>
                  <a:srgbClr val="FFFFFF"/>
                </a:solidFill>
                <a:cs typeface="Arial" panose="020B0604020202020204" pitchFamily="34" charset="0"/>
              </a:rPr>
              <a:t>Thank you for viewing this presentation.</a:t>
            </a:r>
          </a:p>
          <a:p>
            <a:pPr algn="ctr" eaLnBrk="1" hangingPunct="1">
              <a:spcBef>
                <a:spcPct val="0"/>
              </a:spcBef>
              <a:spcAft>
                <a:spcPct val="50000"/>
              </a:spcAft>
              <a:buFontTx/>
              <a:buNone/>
            </a:pPr>
            <a:r>
              <a:rPr lang="fr-FR" sz="3200" b="0">
                <a:solidFill>
                  <a:srgbClr val="FFFFFF"/>
                </a:solidFill>
                <a:cs typeface="Arial" panose="020B0604020202020204" pitchFamily="34" charset="0"/>
              </a:rPr>
              <a:t>We would like to remind you that this material is the property of the author.</a:t>
            </a:r>
            <a:br>
              <a:rPr lang="fr-FR" sz="3200" b="0">
                <a:solidFill>
                  <a:srgbClr val="FFFFFF"/>
                </a:solidFill>
                <a:cs typeface="Arial" panose="020B0604020202020204" pitchFamily="34" charset="0"/>
              </a:rPr>
            </a:br>
            <a:r>
              <a:rPr lang="fr-FR" sz="3200" b="0">
                <a:solidFill>
                  <a:srgbClr val="FFFFFF"/>
                </a:solidFill>
                <a:cs typeface="Arial" panose="020B0604020202020204" pitchFamily="34" charset="0"/>
              </a:rPr>
              <a:t>It is provided to you by the ERS for your personal use only, as submitted by the author. </a:t>
            </a:r>
          </a:p>
          <a:p>
            <a:pPr algn="ctr" eaLnBrk="1" hangingPunct="1">
              <a:spcBef>
                <a:spcPct val="0"/>
              </a:spcBef>
              <a:spcAft>
                <a:spcPct val="50000"/>
              </a:spcAft>
              <a:buFontTx/>
              <a:buNone/>
            </a:pPr>
            <a:endParaRPr lang="fr-CH" sz="1000" b="0">
              <a:solidFill>
                <a:srgbClr val="FFFFFF"/>
              </a:solidFill>
              <a:cs typeface="Arial" panose="020B0604020202020204" pitchFamily="34" charset="0"/>
              <a:sym typeface="Symbol" panose="05050102010706020507" pitchFamily="18" charset="2"/>
            </a:endParaRPr>
          </a:p>
          <a:p>
            <a:pPr algn="ctr" eaLnBrk="1" hangingPunct="1">
              <a:spcBef>
                <a:spcPct val="0"/>
              </a:spcBef>
              <a:spcAft>
                <a:spcPct val="50000"/>
              </a:spcAft>
              <a:buFont typeface="Symbol" panose="05050102010706020507" pitchFamily="18" charset="2"/>
              <a:buChar char="Ó"/>
            </a:pPr>
            <a:r>
              <a:rPr lang="fr-FR" sz="3200" b="0">
                <a:solidFill>
                  <a:srgbClr val="FFFFFF"/>
                </a:solidFill>
                <a:cs typeface="Arial" panose="020B0604020202020204" pitchFamily="34" charset="0"/>
              </a:rPr>
              <a:t> 2013 by the author</a:t>
            </a:r>
          </a:p>
        </p:txBody>
      </p:sp>
      <p:pic>
        <p:nvPicPr>
          <p:cNvPr id="18435" name="Picture 3" descr="slid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259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5"/>
          <p:cNvSpPr>
            <a:spLocks noGrp="1"/>
          </p:cNvSpPr>
          <p:nvPr>
            <p:ph type="title"/>
          </p:nvPr>
        </p:nvSpPr>
        <p:spPr bwMode="auto">
          <a:xfrm>
            <a:off x="465138" y="276225"/>
            <a:ext cx="8229600" cy="982663"/>
          </a:xfrm>
        </p:spPr>
        <p:txBody>
          <a:bodyPr/>
          <a:lstStyle/>
          <a:p>
            <a:r>
              <a:rPr lang="en-US" cap="none" smtClean="0">
                <a:latin typeface="Arial" pitchFamily="34" charset="0"/>
                <a:cs typeface="Arial" pitchFamily="34" charset="0"/>
              </a:rPr>
              <a:t>New tools</a:t>
            </a:r>
            <a:br>
              <a:rPr lang="en-US" cap="none" smtClean="0">
                <a:latin typeface="Arial" pitchFamily="34" charset="0"/>
                <a:cs typeface="Arial" pitchFamily="34" charset="0"/>
              </a:rPr>
            </a:br>
            <a:r>
              <a:rPr lang="en-US" cap="none" smtClean="0">
                <a:latin typeface="Arial" pitchFamily="34" charset="0"/>
                <a:cs typeface="Arial" pitchFamily="34" charset="0"/>
              </a:rPr>
              <a:t>…and this is just a selection…</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944563"/>
            <a:ext cx="1709737"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1236663"/>
            <a:ext cx="19081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noChangeArrowheads="1"/>
          </p:cNvPicPr>
          <p:nvPr/>
        </p:nvPicPr>
        <p:blipFill>
          <a:blip r:embed="rId5">
            <a:extLst>
              <a:ext uri="{28A0092B-C50C-407E-A947-70E740481C1C}">
                <a14:useLocalDpi xmlns:a14="http://schemas.microsoft.com/office/drawing/2010/main" val="0"/>
              </a:ext>
            </a:extLst>
          </a:blip>
          <a:srcRect l="7870"/>
          <a:stretch>
            <a:fillRect/>
          </a:stretch>
        </p:blipFill>
        <p:spPr bwMode="auto">
          <a:xfrm>
            <a:off x="384175" y="3716338"/>
            <a:ext cx="2081213" cy="238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5"/>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l="1962" t="1768" r="980" b="3012"/>
          <a:stretch>
            <a:fillRect/>
          </a:stretch>
        </p:blipFill>
        <p:spPr>
          <a:xfrm>
            <a:off x="2465388" y="4076700"/>
            <a:ext cx="1871662" cy="2511425"/>
          </a:xfrm>
          <a:ln w="12700" cap="sq">
            <a:solidFill>
              <a:schemeClr val="tx1"/>
            </a:solidFill>
            <a:miter lim="800000"/>
            <a:headEnd type="none" w="sm" len="sm"/>
            <a:tailEnd type="none" w="sm" len="sm"/>
          </a:ln>
        </p:spPr>
      </p:pic>
      <p:pic>
        <p:nvPicPr>
          <p:cNvPr id="2560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563938"/>
            <a:ext cx="1878013"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8000" y="1465263"/>
            <a:ext cx="2238375" cy="322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1013" y="1695450"/>
            <a:ext cx="272891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8229600" cy="715962"/>
          </a:xfrm>
        </p:spPr>
        <p:txBody>
          <a:bodyPr>
            <a:normAutofit fontScale="90000"/>
          </a:bodyPr>
          <a:lstStyle/>
          <a:p>
            <a:pPr>
              <a:defRPr/>
            </a:pPr>
            <a:r>
              <a:rPr lang="en-GB" dirty="0" smtClean="0"/>
              <a:t>Rapid molecular tools for TB detection</a:t>
            </a:r>
            <a:br>
              <a:rPr lang="en-GB" dirty="0" smtClean="0"/>
            </a:br>
            <a:r>
              <a:rPr lang="en-GB" dirty="0" smtClean="0"/>
              <a:t>(NAART)</a:t>
            </a:r>
            <a:endParaRPr lang="en-GB" dirty="0"/>
          </a:p>
        </p:txBody>
      </p:sp>
      <p:graphicFrame>
        <p:nvGraphicFramePr>
          <p:cNvPr id="5" name="Content Placeholder 4"/>
          <p:cNvGraphicFramePr>
            <a:graphicFrameLocks noGrp="1"/>
          </p:cNvGraphicFramePr>
          <p:nvPr>
            <p:ph idx="1"/>
          </p:nvPr>
        </p:nvGraphicFramePr>
        <p:xfrm>
          <a:off x="457200" y="1484313"/>
          <a:ext cx="8229599" cy="4465640"/>
        </p:xfrm>
        <a:graphic>
          <a:graphicData uri="http://schemas.openxmlformats.org/drawingml/2006/table">
            <a:tbl>
              <a:tblPr firstRow="1" firstCol="1" bandRow="1">
                <a:tableStyleId>{5C22544A-7EE6-4342-B048-85BDC9FD1C3A}</a:tableStyleId>
              </a:tblPr>
              <a:tblGrid>
                <a:gridCol w="1428137"/>
                <a:gridCol w="1536564"/>
                <a:gridCol w="1207410"/>
                <a:gridCol w="1537338"/>
                <a:gridCol w="1207410"/>
                <a:gridCol w="1312740"/>
              </a:tblGrid>
              <a:tr h="304804">
                <a:tc>
                  <a:txBody>
                    <a:bodyPr/>
                    <a:lstStyle/>
                    <a:p>
                      <a:pPr algn="ctr">
                        <a:spcAft>
                          <a:spcPts val="0"/>
                        </a:spcAft>
                      </a:pPr>
                      <a:r>
                        <a:rPr lang="en-US" sz="1000" dirty="0">
                          <a:effectLst/>
                        </a:rPr>
                        <a:t>Assay</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Manufacturer</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Method</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Material</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Sensitivity,% (95% CI)</a:t>
                      </a:r>
                      <a:r>
                        <a:rPr lang="en-US" sz="1000" baseline="30000">
                          <a:effectLst/>
                        </a:rPr>
                        <a:t>#</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Specificity,% (95% CI)</a:t>
                      </a:r>
                      <a:r>
                        <a:rPr lang="en-US" sz="1000" baseline="30000">
                          <a:effectLst/>
                        </a:rPr>
                        <a:t>#</a:t>
                      </a:r>
                      <a:endParaRPr lang="en-GB" sz="1400">
                        <a:effectLst/>
                        <a:latin typeface="Cambria"/>
                        <a:ea typeface="MS Mincho"/>
                        <a:cs typeface="Times New Roman"/>
                      </a:endParaRPr>
                    </a:p>
                  </a:txBody>
                  <a:tcPr marL="62702" marR="62702" marT="0" marB="0"/>
                </a:tc>
              </a:tr>
              <a:tr h="457206">
                <a:tc>
                  <a:txBody>
                    <a:bodyPr/>
                    <a:lstStyle/>
                    <a:p>
                      <a:pPr algn="ctr">
                        <a:spcAft>
                          <a:spcPts val="0"/>
                        </a:spcAft>
                      </a:pPr>
                      <a:r>
                        <a:rPr lang="en-US" sz="1000" dirty="0">
                          <a:effectLst/>
                        </a:rPr>
                        <a:t>Amplified MTD</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it-IT" sz="1000">
                          <a:effectLst/>
                        </a:rPr>
                        <a:t>Gen-Probe Inc., San Diego, USA</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Transcription-mediated amplification  </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DNA from decontaminated sputum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86.0 (74.2 – 93.7)</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99.3 (96.3 – 100.0)</a:t>
                      </a:r>
                      <a:endParaRPr lang="en-GB" sz="1400">
                        <a:effectLst/>
                        <a:latin typeface="Cambria"/>
                        <a:ea typeface="MS Mincho"/>
                        <a:cs typeface="Times New Roman"/>
                      </a:endParaRPr>
                    </a:p>
                  </a:txBody>
                  <a:tcPr marL="62702" marR="62702" marT="0" marB="0"/>
                </a:tc>
              </a:tr>
              <a:tr h="465452">
                <a:tc>
                  <a:txBody>
                    <a:bodyPr/>
                    <a:lstStyle/>
                    <a:p>
                      <a:pPr algn="ctr">
                        <a:spcAft>
                          <a:spcPts val="0"/>
                        </a:spcAft>
                      </a:pPr>
                      <a:r>
                        <a:rPr lang="en-US" sz="1000" dirty="0">
                          <a:effectLst/>
                        </a:rPr>
                        <a:t>COBAS® </a:t>
                      </a:r>
                      <a:r>
                        <a:rPr lang="en-US" sz="1000" dirty="0" err="1">
                          <a:effectLst/>
                        </a:rPr>
                        <a:t>TaqMan</a:t>
                      </a:r>
                      <a:r>
                        <a:rPr lang="en-US" sz="1000" dirty="0">
                          <a:effectLst/>
                        </a:rPr>
                        <a:t>® MTB Test</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Roche Molecular Diagnostics</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RT-PCR</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DNA from decontaminated sputum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91.5 (86.9 – 96.1) </a:t>
                      </a:r>
                      <a:endParaRPr lang="en-GB" sz="1400">
                        <a:effectLst/>
                      </a:endParaRPr>
                    </a:p>
                    <a:p>
                      <a:pPr algn="ctr">
                        <a:spcAft>
                          <a:spcPts val="0"/>
                        </a:spcAft>
                      </a:pPr>
                      <a:r>
                        <a:rPr lang="en-US" sz="1000">
                          <a:effectLst/>
                        </a:rPr>
                        <a:t>79.1 </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98.7 (98.0 – 99.4) </a:t>
                      </a:r>
                      <a:endParaRPr lang="en-GB" sz="1400">
                        <a:effectLst/>
                      </a:endParaRPr>
                    </a:p>
                    <a:p>
                      <a:pPr algn="ctr">
                        <a:spcAft>
                          <a:spcPts val="0"/>
                        </a:spcAft>
                      </a:pPr>
                      <a:r>
                        <a:rPr lang="en-US" sz="1000">
                          <a:effectLst/>
                        </a:rPr>
                        <a:t>98.2</a:t>
                      </a:r>
                      <a:endParaRPr lang="en-GB" sz="1400">
                        <a:effectLst/>
                        <a:latin typeface="Cambria"/>
                        <a:ea typeface="MS Mincho"/>
                        <a:cs typeface="Times New Roman"/>
                      </a:endParaRPr>
                    </a:p>
                  </a:txBody>
                  <a:tcPr marL="62702" marR="62702" marT="0" marB="0"/>
                </a:tc>
              </a:tr>
              <a:tr h="308398">
                <a:tc>
                  <a:txBody>
                    <a:bodyPr/>
                    <a:lstStyle/>
                    <a:p>
                      <a:pPr algn="ctr">
                        <a:spcAft>
                          <a:spcPts val="0"/>
                        </a:spcAft>
                      </a:pPr>
                      <a:r>
                        <a:rPr lang="en-US" sz="1000">
                          <a:effectLst/>
                        </a:rPr>
                        <a:t>artus® M.tuberculosis   PCR</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dirty="0" err="1">
                          <a:effectLst/>
                        </a:rPr>
                        <a:t>Qiagen</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RT-PCR</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DNA from decontaminated sputum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97.8 (93.6 – 95.5) </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85.1 (75.8 – 91.8) </a:t>
                      </a:r>
                      <a:endParaRPr lang="en-GB" sz="1400">
                        <a:effectLst/>
                        <a:latin typeface="Cambria"/>
                        <a:ea typeface="MS Mincho"/>
                        <a:cs typeface="Times New Roman"/>
                      </a:endParaRPr>
                    </a:p>
                  </a:txBody>
                  <a:tcPr marL="62702" marR="62702" marT="0" marB="0"/>
                </a:tc>
              </a:tr>
              <a:tr h="462596">
                <a:tc>
                  <a:txBody>
                    <a:bodyPr/>
                    <a:lstStyle/>
                    <a:p>
                      <a:pPr algn="ctr">
                        <a:spcAft>
                          <a:spcPts val="0"/>
                        </a:spcAft>
                      </a:pPr>
                      <a:r>
                        <a:rPr lang="en-US" sz="1000">
                          <a:effectLst/>
                        </a:rPr>
                        <a:t>Loopamp® Tuberculosis Complex Detection Reagent Kit</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EIKEN, Japan</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LAMP</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Untreated sputum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88.2 (81.4 – 92.7)  </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a:t>
                      </a:r>
                      <a:endParaRPr lang="en-GB" sz="1400">
                        <a:effectLst/>
                        <a:latin typeface="Cambria"/>
                        <a:ea typeface="MS Mincho"/>
                        <a:cs typeface="Times New Roman"/>
                      </a:endParaRPr>
                    </a:p>
                  </a:txBody>
                  <a:tcPr marL="62702" marR="62702" marT="0" marB="0"/>
                </a:tc>
              </a:tr>
              <a:tr h="308398">
                <a:tc>
                  <a:txBody>
                    <a:bodyPr/>
                    <a:lstStyle/>
                    <a:p>
                      <a:pPr algn="ctr">
                        <a:spcAft>
                          <a:spcPts val="0"/>
                        </a:spcAft>
                      </a:pPr>
                      <a:r>
                        <a:rPr lang="en-US" sz="1000">
                          <a:effectLst/>
                        </a:rPr>
                        <a:t>Amplicor MTB</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Roche Molecular Diagnostics</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PCR amplification of 16S RNA</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DNA from decontaminated sputum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 -</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a:t>
                      </a:r>
                      <a:endParaRPr lang="en-GB" sz="1400">
                        <a:effectLst/>
                        <a:latin typeface="Cambria"/>
                        <a:ea typeface="MS Mincho"/>
                        <a:cs typeface="Times New Roman"/>
                      </a:endParaRPr>
                    </a:p>
                  </a:txBody>
                  <a:tcPr marL="62702" marR="62702" marT="0" marB="0"/>
                </a:tc>
              </a:tr>
              <a:tr h="308398">
                <a:tc>
                  <a:txBody>
                    <a:bodyPr/>
                    <a:lstStyle/>
                    <a:p>
                      <a:pPr algn="ctr">
                        <a:spcAft>
                          <a:spcPts val="0"/>
                        </a:spcAft>
                      </a:pPr>
                      <a:r>
                        <a:rPr lang="en-US" sz="1000">
                          <a:effectLst/>
                        </a:rPr>
                        <a:t>Cobas Amplicor</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Roche Molecular Diagnostics</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PCR amplification of 16S RNA</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DNA from decontaminated sputum</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 -</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a:t>
                      </a:r>
                      <a:endParaRPr lang="en-GB" sz="1400">
                        <a:effectLst/>
                        <a:latin typeface="Cambria"/>
                        <a:ea typeface="MS Mincho"/>
                        <a:cs typeface="Times New Roman"/>
                      </a:endParaRPr>
                    </a:p>
                  </a:txBody>
                  <a:tcPr marL="62702" marR="62702" marT="0" marB="0"/>
                </a:tc>
              </a:tr>
              <a:tr h="308398">
                <a:tc>
                  <a:txBody>
                    <a:bodyPr/>
                    <a:lstStyle/>
                    <a:p>
                      <a:pPr algn="ctr">
                        <a:spcAft>
                          <a:spcPts val="0"/>
                        </a:spcAft>
                      </a:pPr>
                      <a:r>
                        <a:rPr lang="en-US" sz="1000">
                          <a:effectLst/>
                        </a:rPr>
                        <a:t>LCx</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Abbott Laboratories, USA</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Ligase chain reaction  </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DNA from decontaminated sputum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88.9 (82.5 – 96.3) </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96.8 (95.1 – 98.5) </a:t>
                      </a:r>
                      <a:endParaRPr lang="en-GB" sz="1400">
                        <a:effectLst/>
                        <a:latin typeface="Cambria"/>
                        <a:ea typeface="MS Mincho"/>
                        <a:cs typeface="Times New Roman"/>
                      </a:endParaRPr>
                    </a:p>
                  </a:txBody>
                  <a:tcPr marL="62702" marR="62702" marT="0" marB="0"/>
                </a:tc>
              </a:tr>
              <a:tr h="308398">
                <a:tc>
                  <a:txBody>
                    <a:bodyPr/>
                    <a:lstStyle/>
                    <a:p>
                      <a:pPr algn="ctr">
                        <a:spcAft>
                          <a:spcPts val="0"/>
                        </a:spcAft>
                      </a:pPr>
                      <a:r>
                        <a:rPr lang="en-US" sz="1000">
                          <a:effectLst/>
                        </a:rPr>
                        <a:t>BD Probe Tec Direct</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Becton Dickinson</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Strand Displacement amplification  </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DNA from decontaminated sputum</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 77.5 (72.0 -83.0) </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98.0 (97.1 – 98.9)</a:t>
                      </a:r>
                      <a:endParaRPr lang="en-GB" sz="1400">
                        <a:effectLst/>
                        <a:latin typeface="Cambria"/>
                        <a:ea typeface="MS Mincho"/>
                        <a:cs typeface="Times New Roman"/>
                      </a:endParaRPr>
                    </a:p>
                  </a:txBody>
                  <a:tcPr marL="62702" marR="62702" marT="0" marB="0"/>
                </a:tc>
              </a:tr>
              <a:tr h="308398">
                <a:tc>
                  <a:txBody>
                    <a:bodyPr/>
                    <a:lstStyle/>
                    <a:p>
                      <a:pPr algn="ctr">
                        <a:spcAft>
                          <a:spcPts val="0"/>
                        </a:spcAft>
                      </a:pPr>
                      <a:r>
                        <a:rPr lang="en-US" sz="1000">
                          <a:effectLst/>
                        </a:rPr>
                        <a:t>INNO-LiPA Rif.TB</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InnoGenetics, Gent, Belgium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PCR amplification/ hybridization</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DNA from decontaminated smear-positive sputum</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93.0 (92.0 – 94.0)</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83.0 (81.0–85.0)</a:t>
                      </a:r>
                      <a:endParaRPr lang="en-GB" sz="1400">
                        <a:effectLst/>
                        <a:latin typeface="Cambria"/>
                        <a:ea typeface="MS Mincho"/>
                        <a:cs typeface="Times New Roman"/>
                      </a:endParaRPr>
                    </a:p>
                  </a:txBody>
                  <a:tcPr marL="62702" marR="62702" marT="0" marB="0"/>
                </a:tc>
              </a:tr>
              <a:tr h="308398">
                <a:tc>
                  <a:txBody>
                    <a:bodyPr/>
                    <a:lstStyle/>
                    <a:p>
                      <a:pPr algn="ctr">
                        <a:spcAft>
                          <a:spcPts val="0"/>
                        </a:spcAft>
                      </a:pPr>
                      <a:r>
                        <a:rPr lang="en-US" sz="1000">
                          <a:effectLst/>
                        </a:rPr>
                        <a:t>INNO-LiPA Rif.TB</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InnoGenetics, Gent, Belgium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PCR amplification/</a:t>
                      </a:r>
                      <a:endParaRPr lang="en-GB" sz="1400">
                        <a:effectLst/>
                      </a:endParaRPr>
                    </a:p>
                    <a:p>
                      <a:pPr algn="ctr">
                        <a:spcAft>
                          <a:spcPts val="0"/>
                        </a:spcAft>
                      </a:pPr>
                      <a:r>
                        <a:rPr lang="en-US" sz="1000">
                          <a:effectLst/>
                        </a:rPr>
                        <a:t>hybridization</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DNA from decontaminated smear-negative sputum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65.0 (58.0–71.0)</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96.0 (94.0–97.0)</a:t>
                      </a:r>
                      <a:endParaRPr lang="en-GB" sz="1400">
                        <a:effectLst/>
                        <a:latin typeface="Cambria"/>
                        <a:ea typeface="MS Mincho"/>
                        <a:cs typeface="Times New Roman"/>
                      </a:endParaRPr>
                    </a:p>
                  </a:txBody>
                  <a:tcPr marL="62702" marR="62702" marT="0" marB="0"/>
                </a:tc>
              </a:tr>
              <a:tr h="308398">
                <a:tc>
                  <a:txBody>
                    <a:bodyPr/>
                    <a:lstStyle/>
                    <a:p>
                      <a:pPr algn="ctr">
                        <a:spcAft>
                          <a:spcPts val="0"/>
                        </a:spcAft>
                      </a:pPr>
                      <a:r>
                        <a:rPr lang="en-US" sz="1000">
                          <a:effectLst/>
                        </a:rPr>
                        <a:t>Xpert® MTB/RIF</a:t>
                      </a:r>
                      <a:endParaRPr lang="en-GB" sz="1400">
                        <a:effectLst/>
                        <a:latin typeface="Cambria"/>
                        <a:ea typeface="MS Mincho"/>
                        <a:cs typeface="Times New Roman"/>
                      </a:endParaRPr>
                    </a:p>
                  </a:txBody>
                  <a:tcPr marL="62702" marR="62702" marT="0" marB="0"/>
                </a:tc>
                <a:tc>
                  <a:txBody>
                    <a:bodyPr/>
                    <a:lstStyle/>
                    <a:p>
                      <a:pPr>
                        <a:spcAft>
                          <a:spcPts val="0"/>
                        </a:spcAft>
                      </a:pPr>
                      <a:r>
                        <a:rPr lang="it-IT" sz="1000">
                          <a:effectLst/>
                        </a:rPr>
                        <a:t>Cepheid Inc,</a:t>
                      </a:r>
                      <a:endParaRPr lang="en-GB" sz="1400">
                        <a:effectLst/>
                      </a:endParaRPr>
                    </a:p>
                    <a:p>
                      <a:pPr algn="ctr">
                        <a:spcAft>
                          <a:spcPts val="0"/>
                        </a:spcAft>
                      </a:pPr>
                      <a:r>
                        <a:rPr lang="it-IT" sz="1000">
                          <a:effectLst/>
                        </a:rPr>
                        <a:t>Sunnyvale, CA, USA</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RT- PCR</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Smear-positive sputum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98.0 (98.0–99.0)</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a:effectLst/>
                        </a:rPr>
                        <a:t>99.0 (99.0–99.0)</a:t>
                      </a:r>
                      <a:endParaRPr lang="en-GB" sz="1400">
                        <a:effectLst/>
                        <a:latin typeface="Cambria"/>
                        <a:ea typeface="MS Mincho"/>
                        <a:cs typeface="Times New Roman"/>
                      </a:endParaRPr>
                    </a:p>
                  </a:txBody>
                  <a:tcPr marL="62702" marR="62702" marT="0" marB="0"/>
                </a:tc>
              </a:tr>
              <a:tr h="308398">
                <a:tc>
                  <a:txBody>
                    <a:bodyPr/>
                    <a:lstStyle/>
                    <a:p>
                      <a:pPr algn="ctr">
                        <a:spcAft>
                          <a:spcPts val="0"/>
                        </a:spcAft>
                      </a:pPr>
                      <a:r>
                        <a:rPr lang="en-US" sz="1000">
                          <a:effectLst/>
                        </a:rPr>
                        <a:t>Xpert® MTB/RIF</a:t>
                      </a:r>
                      <a:endParaRPr lang="en-GB" sz="1400">
                        <a:effectLst/>
                        <a:latin typeface="Cambria"/>
                        <a:ea typeface="MS Mincho"/>
                        <a:cs typeface="Times New Roman"/>
                      </a:endParaRPr>
                    </a:p>
                  </a:txBody>
                  <a:tcPr marL="62702" marR="62702" marT="0" marB="0"/>
                </a:tc>
                <a:tc>
                  <a:txBody>
                    <a:bodyPr/>
                    <a:lstStyle/>
                    <a:p>
                      <a:pPr>
                        <a:spcAft>
                          <a:spcPts val="0"/>
                        </a:spcAft>
                      </a:pPr>
                      <a:r>
                        <a:rPr lang="it-IT" sz="1000">
                          <a:effectLst/>
                        </a:rPr>
                        <a:t>Cepheid Inc,</a:t>
                      </a:r>
                      <a:endParaRPr lang="en-GB" sz="1400">
                        <a:effectLst/>
                      </a:endParaRPr>
                    </a:p>
                    <a:p>
                      <a:pPr algn="ctr">
                        <a:spcAft>
                          <a:spcPts val="0"/>
                        </a:spcAft>
                      </a:pPr>
                      <a:r>
                        <a:rPr lang="it-IT" sz="1000">
                          <a:effectLst/>
                        </a:rPr>
                        <a:t>Sunnyvale, CA, USA</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RT-PCR </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a:effectLst/>
                        </a:rPr>
                        <a:t>Smear-negative sputum</a:t>
                      </a:r>
                      <a:endParaRPr lang="en-GB" sz="140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75.0 (72.0–78.0)</a:t>
                      </a:r>
                      <a:endParaRPr lang="en-GB" sz="1400" dirty="0">
                        <a:effectLst/>
                        <a:latin typeface="Cambria"/>
                        <a:ea typeface="MS Mincho"/>
                        <a:cs typeface="Times New Roman"/>
                      </a:endParaRPr>
                    </a:p>
                  </a:txBody>
                  <a:tcPr marL="62702" marR="62702" marT="0" marB="0"/>
                </a:tc>
                <a:tc>
                  <a:txBody>
                    <a:bodyPr/>
                    <a:lstStyle/>
                    <a:p>
                      <a:pPr algn="ctr">
                        <a:spcAft>
                          <a:spcPts val="0"/>
                        </a:spcAft>
                      </a:pPr>
                      <a:r>
                        <a:rPr lang="en-US" sz="1000" dirty="0">
                          <a:effectLst/>
                        </a:rPr>
                        <a:t>99.0 (99.0–99.0)</a:t>
                      </a:r>
                      <a:endParaRPr lang="en-GB" sz="1400" dirty="0">
                        <a:effectLst/>
                        <a:latin typeface="Cambria"/>
                        <a:ea typeface="MS Mincho"/>
                        <a:cs typeface="Times New Roman"/>
                      </a:endParaRPr>
                    </a:p>
                  </a:txBody>
                  <a:tcPr marL="62702" marR="62702" marT="0" marB="0"/>
                </a:tc>
              </a:tr>
            </a:tbl>
          </a:graphicData>
        </a:graphic>
      </p:graphicFrame>
      <p:sp>
        <p:nvSpPr>
          <p:cNvPr id="26727" name="TextBox 5"/>
          <p:cNvSpPr txBox="1">
            <a:spLocks noChangeArrowheads="1"/>
          </p:cNvSpPr>
          <p:nvPr/>
        </p:nvSpPr>
        <p:spPr bwMode="auto">
          <a:xfrm>
            <a:off x="3943350" y="5967413"/>
            <a:ext cx="3946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sz="1600" dirty="0" err="1"/>
              <a:t>Drobniewski</a:t>
            </a:r>
            <a:r>
              <a:rPr lang="en-GB" sz="1600" dirty="0"/>
              <a:t> et al., BMC Medicine, </a:t>
            </a:r>
            <a:r>
              <a:rPr lang="en-GB" sz="1600"/>
              <a:t>2013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dirty="0" smtClean="0"/>
              <a:t>Rapid molecular tools for drug resistance diagnosis: LPA</a:t>
            </a:r>
            <a:endParaRPr lang="en-GB" dirty="0"/>
          </a:p>
        </p:txBody>
      </p:sp>
      <p:sp>
        <p:nvSpPr>
          <p:cNvPr id="27651" name="Content Placeholder 2"/>
          <p:cNvSpPr>
            <a:spLocks noGrp="1"/>
          </p:cNvSpPr>
          <p:nvPr>
            <p:ph idx="1"/>
          </p:nvPr>
        </p:nvSpPr>
        <p:spPr/>
        <p:txBody>
          <a:bodyPr/>
          <a:lstStyle/>
          <a:p>
            <a:pPr>
              <a:defRPr/>
            </a:pPr>
            <a:r>
              <a:rPr lang="en-GB" dirty="0" smtClean="0">
                <a:latin typeface="Arial" pitchFamily="34" charset="0"/>
              </a:rPr>
              <a:t>Line-probe assays</a:t>
            </a:r>
          </a:p>
          <a:p>
            <a:pPr lvl="1">
              <a:defRPr/>
            </a:pPr>
            <a:r>
              <a:rPr lang="en-GB" dirty="0" smtClean="0">
                <a:latin typeface="Arial" pitchFamily="34" charset="0"/>
              </a:rPr>
              <a:t>PCR followed by hybridization to specific probes</a:t>
            </a:r>
          </a:p>
          <a:p>
            <a:pPr lvl="1">
              <a:defRPr/>
            </a:pPr>
            <a:r>
              <a:rPr lang="en-GB" dirty="0" smtClean="0">
                <a:latin typeface="Arial" pitchFamily="34" charset="0"/>
              </a:rPr>
              <a:t>Limited number of first- and second line drugs</a:t>
            </a:r>
          </a:p>
          <a:p>
            <a:pPr lvl="1">
              <a:defRPr/>
            </a:pPr>
            <a:r>
              <a:rPr lang="en-GB" dirty="0" smtClean="0">
                <a:latin typeface="Arial" pitchFamily="34" charset="0"/>
              </a:rPr>
              <a:t>Some could be used directly on clinical specimens</a:t>
            </a:r>
          </a:p>
          <a:p>
            <a:pPr lvl="1">
              <a:defRPr/>
            </a:pPr>
            <a:r>
              <a:rPr lang="en-GB" dirty="0" smtClean="0">
                <a:latin typeface="Arial" pitchFamily="34" charset="0"/>
              </a:rPr>
              <a:t>Performance may vary by location </a:t>
            </a:r>
          </a:p>
          <a:p>
            <a:pPr marL="457200" lvl="1" indent="0">
              <a:buFont typeface="Arial" pitchFamily="34" charset="0"/>
              <a:buNone/>
              <a:defRPr/>
            </a:pPr>
            <a:r>
              <a:rPr lang="en-GB" dirty="0">
                <a:latin typeface="Arial" pitchFamily="34" charset="0"/>
              </a:rPr>
              <a:t> </a:t>
            </a:r>
            <a:r>
              <a:rPr lang="en-GB" dirty="0" smtClean="0">
                <a:latin typeface="Arial" pitchFamily="34" charset="0"/>
              </a:rPr>
              <a:t>    (various types of mutations)</a:t>
            </a:r>
            <a:endParaRPr lang="en-GB" dirty="0">
              <a:latin typeface="Arial" pitchFamily="34" charset="0"/>
              <a:cs typeface="Arial" pitchFamily="34" charset="0"/>
            </a:endParaRPr>
          </a:p>
          <a:p>
            <a:pPr>
              <a:defRPr/>
            </a:pPr>
            <a:endParaRPr lang="en-GB" dirty="0" smtClean="0">
              <a:latin typeface="Arial" pitchFamily="34" charset="0"/>
              <a:cs typeface="Arial" pitchFamily="34" charset="0"/>
            </a:endParaRPr>
          </a:p>
        </p:txBody>
      </p:sp>
      <p:pic>
        <p:nvPicPr>
          <p:cNvPr id="27652" name="Picture 2" descr="F:\_SM\SMBI\MYK\Bilder Resistensbestemmelse\Bilde 034.jpg"/>
          <p:cNvPicPr>
            <a:picLocks noChangeAspect="1" noChangeArrowheads="1"/>
          </p:cNvPicPr>
          <p:nvPr/>
        </p:nvPicPr>
        <p:blipFill>
          <a:blip r:embed="rId3">
            <a:extLst>
              <a:ext uri="{28A0092B-C50C-407E-A947-70E740481C1C}">
                <a14:useLocalDpi xmlns:a14="http://schemas.microsoft.com/office/drawing/2010/main" val="0"/>
              </a:ext>
            </a:extLst>
          </a:blip>
          <a:srcRect l="41061" t="5325" r="1474" b="22623"/>
          <a:stretch>
            <a:fillRect/>
          </a:stretch>
        </p:blipFill>
        <p:spPr bwMode="auto">
          <a:xfrm>
            <a:off x="6659563" y="1751013"/>
            <a:ext cx="215265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52850"/>
            <a:ext cx="8604250"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TextBox 2"/>
          <p:cNvSpPr txBox="1">
            <a:spLocks noChangeArrowheads="1"/>
          </p:cNvSpPr>
          <p:nvPr/>
        </p:nvSpPr>
        <p:spPr bwMode="auto">
          <a:xfrm>
            <a:off x="6369050" y="5886450"/>
            <a:ext cx="2317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sz="1200"/>
              <a:t>Drobniewski et al., 2012, IJTLD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8350"/>
            <a:ext cx="8229600" cy="715963"/>
          </a:xfrm>
        </p:spPr>
        <p:txBody>
          <a:bodyPr>
            <a:normAutofit fontScale="90000"/>
          </a:bodyPr>
          <a:lstStyle/>
          <a:p>
            <a:pPr>
              <a:defRPr/>
            </a:pPr>
            <a:r>
              <a:rPr lang="en-GB" dirty="0" smtClean="0"/>
              <a:t>Cepheid </a:t>
            </a:r>
            <a:r>
              <a:rPr lang="x-none" smtClean="0"/>
              <a:t>Xpert</a:t>
            </a:r>
            <a:r>
              <a:rPr lang="x-none"/>
              <a:t>® MTB/RIF</a:t>
            </a:r>
            <a:r>
              <a:rPr lang="en-GB" dirty="0"/>
              <a:t/>
            </a:r>
            <a:br>
              <a:rPr lang="en-GB" dirty="0"/>
            </a:br>
            <a:endParaRPr lang="en-GB" dirty="0"/>
          </a:p>
        </p:txBody>
      </p:sp>
      <p:sp>
        <p:nvSpPr>
          <p:cNvPr id="3" name="Объект 2"/>
          <p:cNvSpPr>
            <a:spLocks noGrp="1"/>
          </p:cNvSpPr>
          <p:nvPr>
            <p:ph idx="1"/>
          </p:nvPr>
        </p:nvSpPr>
        <p:spPr>
          <a:xfrm>
            <a:off x="233363" y="1484313"/>
            <a:ext cx="8507412" cy="4678362"/>
          </a:xfrm>
        </p:spPr>
        <p:txBody>
          <a:bodyPr/>
          <a:lstStyle/>
          <a:p>
            <a:pPr>
              <a:defRPr/>
            </a:pPr>
            <a:r>
              <a:rPr lang="x-none"/>
              <a:t>Xpert® MTB/RIF</a:t>
            </a:r>
            <a:endParaRPr lang="en-GB" dirty="0"/>
          </a:p>
          <a:p>
            <a:pPr lvl="1">
              <a:defRPr/>
            </a:pPr>
            <a:r>
              <a:rPr lang="en-GB" dirty="0" smtClean="0">
                <a:latin typeface="Arial" pitchFamily="34" charset="0"/>
                <a:cs typeface="Arial" pitchFamily="34" charset="0"/>
              </a:rPr>
              <a:t>RT-PCR based</a:t>
            </a:r>
          </a:p>
          <a:p>
            <a:pPr lvl="1">
              <a:defRPr/>
            </a:pPr>
            <a:r>
              <a:rPr lang="en-GB" dirty="0" smtClean="0">
                <a:latin typeface="Arial" pitchFamily="34" charset="0"/>
                <a:cs typeface="Arial" pitchFamily="34" charset="0"/>
              </a:rPr>
              <a:t>TB and RIF resistance detection </a:t>
            </a:r>
          </a:p>
          <a:p>
            <a:pPr lvl="1">
              <a:defRPr/>
            </a:pPr>
            <a:r>
              <a:rPr lang="en-GB" dirty="0" smtClean="0">
                <a:latin typeface="Arial" pitchFamily="34" charset="0"/>
                <a:cs typeface="Arial" pitchFamily="34" charset="0"/>
              </a:rPr>
              <a:t>Directly on clinical specimens</a:t>
            </a:r>
          </a:p>
          <a:p>
            <a:pPr lvl="1">
              <a:defRPr/>
            </a:pPr>
            <a:r>
              <a:rPr lang="en-GB" dirty="0" smtClean="0">
                <a:latin typeface="Arial" pitchFamily="34" charset="0"/>
                <a:cs typeface="Arial" pitchFamily="34" charset="0"/>
              </a:rPr>
              <a:t>Reported sensitivity and specificity:</a:t>
            </a:r>
          </a:p>
          <a:p>
            <a:pPr marL="457200" lvl="1" indent="0">
              <a:buFont typeface="Arial" pitchFamily="34" charset="0"/>
              <a:buNone/>
              <a:defRPr/>
            </a:pPr>
            <a:r>
              <a:rPr lang="en-GB" dirty="0" smtClean="0">
                <a:latin typeface="Arial" pitchFamily="34" charset="0"/>
                <a:cs typeface="Arial" pitchFamily="34" charset="0"/>
              </a:rPr>
              <a:t>     93…98% and 83…99% </a:t>
            </a:r>
          </a:p>
          <a:p>
            <a:pPr marL="457200" lvl="1" indent="0">
              <a:buFont typeface="Arial" pitchFamily="34" charset="0"/>
              <a:buNone/>
              <a:defRPr/>
            </a:pPr>
            <a:r>
              <a:rPr lang="en-GB" dirty="0">
                <a:latin typeface="Arial" pitchFamily="34" charset="0"/>
                <a:cs typeface="Arial" pitchFamily="34" charset="0"/>
              </a:rPr>
              <a:t> </a:t>
            </a:r>
            <a:r>
              <a:rPr lang="en-GB" dirty="0" smtClean="0">
                <a:latin typeface="Arial" pitchFamily="34" charset="0"/>
                <a:cs typeface="Arial" pitchFamily="34" charset="0"/>
              </a:rPr>
              <a:t>    (Boehme et al., 2010 and 2011;  Marlowe et al., 2011; Armand et al., 2011)</a:t>
            </a:r>
          </a:p>
          <a:p>
            <a:pPr marL="457200" lvl="1" indent="0">
              <a:buFont typeface="Arial" pitchFamily="34" charset="0"/>
              <a:buNone/>
              <a:defRPr/>
            </a:pPr>
            <a:r>
              <a:rPr lang="en-GB" dirty="0" smtClean="0">
                <a:latin typeface="Arial" pitchFamily="34" charset="0"/>
                <a:cs typeface="Arial" pitchFamily="34" charset="0"/>
              </a:rPr>
              <a:t>     </a:t>
            </a:r>
            <a:r>
              <a:rPr lang="en-GB" dirty="0" smtClean="0">
                <a:solidFill>
                  <a:schemeClr val="accent6">
                    <a:lumMod val="50000"/>
                  </a:schemeClr>
                </a:solidFill>
                <a:latin typeface="Arial" pitchFamily="34" charset="0"/>
                <a:cs typeface="Arial" pitchFamily="34" charset="0"/>
              </a:rPr>
              <a:t>IMPORTANT: potential false positive results in low incidence countries!</a:t>
            </a:r>
          </a:p>
          <a:p>
            <a:pPr lvl="1">
              <a:defRPr/>
            </a:pPr>
            <a:r>
              <a:rPr lang="en-GB" dirty="0" smtClean="0">
                <a:solidFill>
                  <a:srgbClr val="FF0000"/>
                </a:solidFill>
                <a:latin typeface="Arial" pitchFamily="34" charset="0"/>
                <a:cs typeface="Arial" pitchFamily="34" charset="0"/>
              </a:rPr>
              <a:t>Marketed as point of care test </a:t>
            </a:r>
          </a:p>
          <a:p>
            <a:pPr>
              <a:defRPr/>
            </a:pPr>
            <a:endParaRPr lang="en-GB" dirty="0"/>
          </a:p>
        </p:txBody>
      </p:sp>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038" y="1125538"/>
            <a:ext cx="33274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652963"/>
            <a:ext cx="1349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descr="http://www.ahsoman.com/spaw2/uploads/images/_54544193_genexper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4221163"/>
            <a:ext cx="3614738"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dirty="0" smtClean="0"/>
              <a:t>Tests for TB detection: summary</a:t>
            </a:r>
            <a:endParaRPr lang="en-GB" dirty="0"/>
          </a:p>
        </p:txBody>
      </p:sp>
      <p:graphicFrame>
        <p:nvGraphicFramePr>
          <p:cNvPr id="4" name="Tabell 1"/>
          <p:cNvGraphicFramePr>
            <a:graphicFrameLocks noGrp="1"/>
          </p:cNvGraphicFramePr>
          <p:nvPr>
            <p:extLst>
              <p:ext uri="{D42A27DB-BD31-4B8C-83A1-F6EECF244321}">
                <p14:modId xmlns:p14="http://schemas.microsoft.com/office/powerpoint/2010/main" val="853355454"/>
              </p:ext>
            </p:extLst>
          </p:nvPr>
        </p:nvGraphicFramePr>
        <p:xfrm>
          <a:off x="899592" y="1674813"/>
          <a:ext cx="6974408" cy="4019551"/>
        </p:xfrm>
        <a:graphic>
          <a:graphicData uri="http://schemas.openxmlformats.org/drawingml/2006/table">
            <a:tbl>
              <a:tblPr firstRow="1" bandRow="1">
                <a:tableStyleId>{5C22544A-7EE6-4342-B048-85BDC9FD1C3A}</a:tableStyleId>
              </a:tblPr>
              <a:tblGrid>
                <a:gridCol w="1944216"/>
                <a:gridCol w="1542988"/>
                <a:gridCol w="1743602"/>
                <a:gridCol w="1743602"/>
              </a:tblGrid>
              <a:tr h="1000477">
                <a:tc>
                  <a:txBody>
                    <a:bodyPr/>
                    <a:lstStyle/>
                    <a:p>
                      <a:endParaRPr lang="nb-NO" sz="1800" dirty="0"/>
                    </a:p>
                  </a:txBody>
                  <a:tcPr marL="91453" marR="91453" marT="45718" marB="45718"/>
                </a:tc>
                <a:tc>
                  <a:txBody>
                    <a:bodyPr/>
                    <a:lstStyle/>
                    <a:p>
                      <a:pPr algn="ctr"/>
                      <a:r>
                        <a:rPr lang="nb-NO" sz="1800" dirty="0" err="1" smtClean="0"/>
                        <a:t>Smear</a:t>
                      </a:r>
                      <a:r>
                        <a:rPr lang="nb-NO" sz="1800" baseline="0" dirty="0" smtClean="0"/>
                        <a:t> </a:t>
                      </a:r>
                      <a:r>
                        <a:rPr lang="nb-NO" sz="1800" baseline="0" dirty="0" err="1" smtClean="0"/>
                        <a:t>microscopy</a:t>
                      </a:r>
                      <a:endParaRPr lang="nb-NO" sz="1800" dirty="0"/>
                    </a:p>
                  </a:txBody>
                  <a:tcPr marL="91453" marR="91453" marT="45718" marB="45718"/>
                </a:tc>
                <a:tc>
                  <a:txBody>
                    <a:bodyPr/>
                    <a:lstStyle/>
                    <a:p>
                      <a:pPr algn="ctr"/>
                      <a:endParaRPr lang="nb-NO" sz="1800" dirty="0" smtClean="0"/>
                    </a:p>
                    <a:p>
                      <a:pPr algn="ctr"/>
                      <a:r>
                        <a:rPr lang="nb-NO" sz="1800" dirty="0" smtClean="0"/>
                        <a:t>LIPA</a:t>
                      </a:r>
                      <a:endParaRPr lang="nb-NO" sz="1800" dirty="0"/>
                    </a:p>
                  </a:txBody>
                  <a:tcPr marL="91453" marR="91453" marT="45718" marB="45718"/>
                </a:tc>
                <a:tc>
                  <a:txBody>
                    <a:bodyPr/>
                    <a:lstStyle/>
                    <a:p>
                      <a:pPr algn="ctr"/>
                      <a:endParaRPr lang="nb-NO" sz="1800" dirty="0" smtClean="0"/>
                    </a:p>
                    <a:p>
                      <a:pPr algn="ctr"/>
                      <a:r>
                        <a:rPr lang="nb-NO" sz="1800" dirty="0" err="1" smtClean="0"/>
                        <a:t>Xpert</a:t>
                      </a:r>
                      <a:r>
                        <a:rPr lang="nb-NO" sz="1800" dirty="0" smtClean="0"/>
                        <a:t> MTB/RIF</a:t>
                      </a:r>
                      <a:endParaRPr lang="nb-NO" sz="1800" dirty="0"/>
                    </a:p>
                  </a:txBody>
                  <a:tcPr marL="91453" marR="91453" marT="45718" marB="45718"/>
                </a:tc>
              </a:tr>
              <a:tr h="579642">
                <a:tc>
                  <a:txBody>
                    <a:bodyPr/>
                    <a:lstStyle/>
                    <a:p>
                      <a:r>
                        <a:rPr lang="nb-NO" sz="1800" dirty="0" smtClean="0"/>
                        <a:t>Hands on-time</a:t>
                      </a:r>
                    </a:p>
                  </a:txBody>
                  <a:tcPr marL="91453" marR="91453" marT="45718" marB="45718" anchor="ctr"/>
                </a:tc>
                <a:tc>
                  <a:txBody>
                    <a:bodyPr/>
                    <a:lstStyle/>
                    <a:p>
                      <a:pPr algn="ctr"/>
                      <a:r>
                        <a:rPr lang="nb-NO" sz="1800" dirty="0" err="1" smtClean="0"/>
                        <a:t>xxxxx</a:t>
                      </a:r>
                      <a:endParaRPr lang="nb-NO" sz="1800" dirty="0"/>
                    </a:p>
                  </a:txBody>
                  <a:tcPr marL="91453" marR="91453" marT="45718" marB="45718" anchor="ctr"/>
                </a:tc>
                <a:tc>
                  <a:txBody>
                    <a:bodyPr/>
                    <a:lstStyle/>
                    <a:p>
                      <a:pPr algn="ctr"/>
                      <a:r>
                        <a:rPr lang="nb-NO" sz="1800" dirty="0" smtClean="0"/>
                        <a:t>xxx</a:t>
                      </a:r>
                      <a:endParaRPr lang="nb-NO" sz="1800" dirty="0"/>
                    </a:p>
                  </a:txBody>
                  <a:tcPr marL="91453" marR="91453" marT="45718" marB="45718" anchor="ctr"/>
                </a:tc>
                <a:tc>
                  <a:txBody>
                    <a:bodyPr/>
                    <a:lstStyle/>
                    <a:p>
                      <a:pPr algn="ctr"/>
                      <a:r>
                        <a:rPr lang="nb-NO" sz="1800" dirty="0" smtClean="0"/>
                        <a:t>x</a:t>
                      </a:r>
                      <a:endParaRPr lang="nb-NO" sz="1800" dirty="0"/>
                    </a:p>
                  </a:txBody>
                  <a:tcPr marL="91453" marR="91453" marT="45718" marB="45718" anchor="ctr"/>
                </a:tc>
              </a:tr>
              <a:tr h="579642">
                <a:tc>
                  <a:txBody>
                    <a:bodyPr/>
                    <a:lstStyle/>
                    <a:p>
                      <a:r>
                        <a:rPr lang="nb-NO" sz="1800" dirty="0" smtClean="0"/>
                        <a:t>Test </a:t>
                      </a:r>
                      <a:r>
                        <a:rPr lang="nb-NO" sz="1800" dirty="0" err="1" smtClean="0"/>
                        <a:t>rapidity</a:t>
                      </a:r>
                      <a:endParaRPr lang="nb-NO" sz="1800" dirty="0" smtClean="0"/>
                    </a:p>
                  </a:txBody>
                  <a:tcPr marL="91453" marR="91453" marT="45718" marB="45718" anchor="ctr"/>
                </a:tc>
                <a:tc>
                  <a:txBody>
                    <a:bodyPr/>
                    <a:lstStyle/>
                    <a:p>
                      <a:pPr algn="ctr"/>
                      <a:r>
                        <a:rPr lang="nb-NO" sz="1800" dirty="0" err="1" smtClean="0"/>
                        <a:t>xxxx</a:t>
                      </a:r>
                      <a:endParaRPr lang="nb-NO" sz="1800" dirty="0"/>
                    </a:p>
                  </a:txBody>
                  <a:tcPr marL="91453" marR="91453" marT="45718" marB="45718" anchor="ctr"/>
                </a:tc>
                <a:tc>
                  <a:txBody>
                    <a:bodyPr/>
                    <a:lstStyle/>
                    <a:p>
                      <a:pPr algn="ctr"/>
                      <a:r>
                        <a:rPr lang="nb-NO" sz="1800" dirty="0" smtClean="0"/>
                        <a:t>xx</a:t>
                      </a:r>
                      <a:endParaRPr lang="nb-NO" sz="1800" dirty="0"/>
                    </a:p>
                  </a:txBody>
                  <a:tcPr marL="91453" marR="91453" marT="45718" marB="45718" anchor="ctr"/>
                </a:tc>
                <a:tc>
                  <a:txBody>
                    <a:bodyPr/>
                    <a:lstStyle/>
                    <a:p>
                      <a:pPr algn="ctr"/>
                      <a:r>
                        <a:rPr lang="nb-NO" sz="1800" dirty="0" err="1" smtClean="0"/>
                        <a:t>xxxx</a:t>
                      </a:r>
                      <a:endParaRPr lang="nb-NO" sz="1800" dirty="0"/>
                    </a:p>
                  </a:txBody>
                  <a:tcPr marL="91453" marR="91453" marT="45718" marB="45718" anchor="ctr"/>
                </a:tc>
              </a:tr>
              <a:tr h="6400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800" dirty="0" err="1" smtClean="0"/>
                        <a:t>Spec</a:t>
                      </a:r>
                      <a:r>
                        <a:rPr lang="nb-NO" sz="1800" dirty="0" smtClean="0"/>
                        <a:t>. lab.</a:t>
                      </a:r>
                      <a:r>
                        <a:rPr lang="nb-NO" sz="1800" baseline="0" dirty="0" smtClean="0"/>
                        <a:t> facilitiy</a:t>
                      </a:r>
                      <a:endParaRPr lang="nb-NO" sz="1800" dirty="0" smtClean="0"/>
                    </a:p>
                  </a:txBody>
                  <a:tcPr marL="91453" marR="91453" marT="45718" marB="45718" anchor="ctr"/>
                </a:tc>
                <a:tc>
                  <a:txBody>
                    <a:bodyPr/>
                    <a:lstStyle/>
                    <a:p>
                      <a:pPr algn="ctr"/>
                      <a:r>
                        <a:rPr lang="nb-NO" sz="1800" dirty="0" smtClean="0"/>
                        <a:t>xx</a:t>
                      </a:r>
                      <a:endParaRPr lang="nb-NO" sz="1800" dirty="0"/>
                    </a:p>
                  </a:txBody>
                  <a:tcPr marL="91453" marR="91453" marT="45718" marB="45718" anchor="ctr"/>
                </a:tc>
                <a:tc>
                  <a:txBody>
                    <a:bodyPr/>
                    <a:lstStyle/>
                    <a:p>
                      <a:pPr algn="ctr"/>
                      <a:r>
                        <a:rPr lang="nb-NO" sz="1800" dirty="0" smtClean="0"/>
                        <a:t>xxx</a:t>
                      </a:r>
                      <a:endParaRPr lang="nb-NO" sz="1800" dirty="0"/>
                    </a:p>
                  </a:txBody>
                  <a:tcPr marL="91453" marR="91453" marT="45718" marB="45718" anchor="ctr"/>
                </a:tc>
                <a:tc>
                  <a:txBody>
                    <a:bodyPr/>
                    <a:lstStyle/>
                    <a:p>
                      <a:pPr algn="ctr"/>
                      <a:r>
                        <a:rPr lang="nb-NO" sz="1800" dirty="0" smtClean="0"/>
                        <a:t>x</a:t>
                      </a:r>
                      <a:endParaRPr lang="nb-NO" sz="1800" dirty="0"/>
                    </a:p>
                  </a:txBody>
                  <a:tcPr marL="91453" marR="91453" marT="45718" marB="45718" anchor="ctr"/>
                </a:tc>
              </a:tr>
              <a:tr h="579642">
                <a:tc>
                  <a:txBody>
                    <a:bodyPr/>
                    <a:lstStyle/>
                    <a:p>
                      <a:r>
                        <a:rPr lang="nb-NO" sz="1800" dirty="0" smtClean="0"/>
                        <a:t>Training</a:t>
                      </a:r>
                      <a:endParaRPr lang="nb-NO" sz="1800" dirty="0"/>
                    </a:p>
                  </a:txBody>
                  <a:tcPr marL="91453" marR="91453" marT="45718" marB="45718" anchor="ctr"/>
                </a:tc>
                <a:tc>
                  <a:txBody>
                    <a:bodyPr/>
                    <a:lstStyle/>
                    <a:p>
                      <a:pPr algn="ctr"/>
                      <a:r>
                        <a:rPr lang="nb-NO" sz="1800" dirty="0" smtClean="0"/>
                        <a:t>xxx</a:t>
                      </a:r>
                      <a:endParaRPr lang="nb-NO" sz="1800" dirty="0"/>
                    </a:p>
                  </a:txBody>
                  <a:tcPr marL="91453" marR="91453" marT="45718" marB="45718" anchor="ctr"/>
                </a:tc>
                <a:tc>
                  <a:txBody>
                    <a:bodyPr/>
                    <a:lstStyle/>
                    <a:p>
                      <a:pPr algn="ctr"/>
                      <a:r>
                        <a:rPr lang="nb-NO" sz="1800" dirty="0" err="1" smtClean="0"/>
                        <a:t>xxxx</a:t>
                      </a:r>
                      <a:endParaRPr lang="nb-NO" sz="1800" dirty="0"/>
                    </a:p>
                  </a:txBody>
                  <a:tcPr marL="91453" marR="91453" marT="45718" marB="45718" anchor="ctr"/>
                </a:tc>
                <a:tc>
                  <a:txBody>
                    <a:bodyPr/>
                    <a:lstStyle/>
                    <a:p>
                      <a:pPr algn="ctr"/>
                      <a:r>
                        <a:rPr lang="nb-NO" sz="1800" dirty="0" smtClean="0"/>
                        <a:t>x</a:t>
                      </a:r>
                      <a:endParaRPr lang="nb-NO" sz="1800" dirty="0"/>
                    </a:p>
                  </a:txBody>
                  <a:tcPr marL="91453" marR="91453" marT="45718" marB="45718" anchor="ctr"/>
                </a:tc>
              </a:tr>
              <a:tr h="6400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800" dirty="0" err="1" smtClean="0"/>
                        <a:t>Cost</a:t>
                      </a:r>
                      <a:r>
                        <a:rPr lang="nb-NO" sz="1800" dirty="0" smtClean="0"/>
                        <a:t> </a:t>
                      </a:r>
                      <a:r>
                        <a:rPr lang="nb-NO" sz="1800" dirty="0" err="1" smtClean="0"/>
                        <a:t>equip</a:t>
                      </a:r>
                      <a:r>
                        <a:rPr lang="nb-NO" sz="1800" dirty="0" smtClean="0"/>
                        <a:t>.+test </a:t>
                      </a:r>
                    </a:p>
                  </a:txBody>
                  <a:tcPr marL="91453" marR="91453" marT="45718" marB="45718" anchor="ctr"/>
                </a:tc>
                <a:tc>
                  <a:txBody>
                    <a:bodyPr/>
                    <a:lstStyle/>
                    <a:p>
                      <a:pPr algn="ctr"/>
                      <a:r>
                        <a:rPr lang="nb-NO" sz="1800" dirty="0" smtClean="0"/>
                        <a:t>x</a:t>
                      </a:r>
                      <a:endParaRPr lang="nb-NO" sz="1800" dirty="0"/>
                    </a:p>
                  </a:txBody>
                  <a:tcPr marL="91453" marR="91453" marT="45718" marB="45718" anchor="ctr"/>
                </a:tc>
                <a:tc>
                  <a:txBody>
                    <a:bodyPr/>
                    <a:lstStyle/>
                    <a:p>
                      <a:pPr algn="ctr"/>
                      <a:r>
                        <a:rPr lang="nb-NO" sz="1800" dirty="0" smtClean="0"/>
                        <a:t>xxx</a:t>
                      </a:r>
                      <a:endParaRPr lang="nb-NO" sz="1800" dirty="0"/>
                    </a:p>
                  </a:txBody>
                  <a:tcPr marL="91453" marR="91453" marT="45718" marB="45718" anchor="ctr"/>
                </a:tc>
                <a:tc>
                  <a:txBody>
                    <a:bodyPr/>
                    <a:lstStyle/>
                    <a:p>
                      <a:pPr algn="ctr"/>
                      <a:r>
                        <a:rPr lang="nb-NO" sz="1800" dirty="0" err="1" smtClean="0"/>
                        <a:t>xxxxx</a:t>
                      </a:r>
                      <a:endParaRPr lang="nb-NO" sz="1800" dirty="0"/>
                    </a:p>
                  </a:txBody>
                  <a:tcPr marL="91453" marR="91453" marT="45718" marB="45718" anchor="ctr"/>
                </a:tc>
              </a:tr>
            </a:tbl>
          </a:graphicData>
        </a:graphic>
      </p:graphicFrame>
      <p:sp>
        <p:nvSpPr>
          <p:cNvPr id="29736" name="TextBox 2"/>
          <p:cNvSpPr txBox="1">
            <a:spLocks noChangeArrowheads="1"/>
          </p:cNvSpPr>
          <p:nvPr/>
        </p:nvSpPr>
        <p:spPr bwMode="auto">
          <a:xfrm>
            <a:off x="5713413" y="5819775"/>
            <a:ext cx="2957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sz="1200"/>
              <a:t>Courtesy of Dr Turid Mannsaker, Norway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150" y="476250"/>
            <a:ext cx="8229600" cy="982663"/>
          </a:xfrm>
        </p:spPr>
        <p:txBody>
          <a:bodyPr/>
          <a:lstStyle/>
          <a:p>
            <a:pPr>
              <a:defRPr/>
            </a:pPr>
            <a:r>
              <a:rPr lang="en-GB" dirty="0" smtClean="0"/>
              <a:t>Novel methods under development/evaluation</a:t>
            </a:r>
            <a:endParaRPr lang="en-GB" dirty="0"/>
          </a:p>
        </p:txBody>
      </p:sp>
      <p:sp>
        <p:nvSpPr>
          <p:cNvPr id="3" name="Объект 2"/>
          <p:cNvSpPr>
            <a:spLocks noGrp="1"/>
          </p:cNvSpPr>
          <p:nvPr>
            <p:ph idx="1"/>
          </p:nvPr>
        </p:nvSpPr>
        <p:spPr>
          <a:xfrm>
            <a:off x="457200" y="1458913"/>
            <a:ext cx="8229600" cy="4703762"/>
          </a:xfrm>
        </p:spPr>
        <p:txBody>
          <a:bodyPr/>
          <a:lstStyle/>
          <a:p>
            <a:pPr>
              <a:defRPr/>
            </a:pPr>
            <a:r>
              <a:rPr lang="en-GB" dirty="0" smtClean="0"/>
              <a:t>Anecdotal evidence? Not really…</a:t>
            </a:r>
          </a:p>
          <a:p>
            <a:pPr marL="765810" lvl="1" indent="-256032" eaLnBrk="1" fontAlgn="auto" hangingPunct="1">
              <a:spcBef>
                <a:spcPts val="0"/>
              </a:spcBef>
              <a:spcAft>
                <a:spcPts val="0"/>
              </a:spcAft>
              <a:buFont typeface="Wingdings 3"/>
              <a:buChar char=""/>
              <a:defRPr/>
            </a:pPr>
            <a:r>
              <a:rPr lang="en-US" dirty="0">
                <a:latin typeface="Arial" pitchFamily="34" charset="0"/>
                <a:cs typeface="Arial" pitchFamily="34" charset="0"/>
              </a:rPr>
              <a:t>Of the 20 trained rats, 18 were able to discriminate positive from negative sputum samples, with average daily sensitivities ranging from 72% to 100%, and average daily false-positives ranging from 0.7% to 8.1%. </a:t>
            </a:r>
          </a:p>
          <a:p>
            <a:pPr marL="765810" lvl="1" indent="-256032" eaLnBrk="1" fontAlgn="auto" hangingPunct="1">
              <a:spcBef>
                <a:spcPts val="0"/>
              </a:spcBef>
              <a:spcAft>
                <a:spcPts val="0"/>
              </a:spcAft>
              <a:buFont typeface="Wingdings 3"/>
              <a:buChar char=""/>
              <a:defRPr/>
            </a:pPr>
            <a:r>
              <a:rPr lang="en-US" dirty="0">
                <a:latin typeface="Arial" pitchFamily="34" charset="0"/>
                <a:cs typeface="Arial" pitchFamily="34" charset="0"/>
              </a:rPr>
              <a:t>The use of multiple rats significantly increased </a:t>
            </a:r>
            <a:endParaRPr lang="en-US" dirty="0" smtClean="0">
              <a:latin typeface="Arial" pitchFamily="34" charset="0"/>
              <a:cs typeface="Arial" pitchFamily="34" charset="0"/>
            </a:endParaRPr>
          </a:p>
          <a:p>
            <a:pPr marL="509778" lvl="1" indent="0" eaLnBrk="1" fontAlgn="auto" hangingPunct="1">
              <a:spcBef>
                <a:spcPts val="0"/>
              </a:spcBef>
              <a:spcAft>
                <a:spcPts val="0"/>
              </a:spcAft>
              <a:buFont typeface="Arial" pitchFamily="34" charset="0"/>
              <a:buNone/>
              <a:defRPr/>
            </a:pPr>
            <a:r>
              <a:rPr lang="en-US" dirty="0">
                <a:latin typeface="Arial" pitchFamily="34" charset="0"/>
                <a:cs typeface="Arial" pitchFamily="34" charset="0"/>
              </a:rPr>
              <a:t> </a:t>
            </a:r>
            <a:r>
              <a:rPr lang="en-US" dirty="0" smtClean="0">
                <a:latin typeface="Arial" pitchFamily="34" charset="0"/>
                <a:cs typeface="Arial" pitchFamily="34" charset="0"/>
              </a:rPr>
              <a:t>    sensitivity </a:t>
            </a:r>
            <a:r>
              <a:rPr lang="en-US" dirty="0">
                <a:latin typeface="Arial" pitchFamily="34" charset="0"/>
                <a:cs typeface="Arial" pitchFamily="34" charset="0"/>
              </a:rPr>
              <a:t>and negative predictive value.</a:t>
            </a:r>
          </a:p>
          <a:p>
            <a:pPr>
              <a:defRPr/>
            </a:pPr>
            <a:endParaRPr lang="en-GB" dirty="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65525"/>
            <a:ext cx="6491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2708275"/>
            <a:ext cx="294798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150" y="476250"/>
            <a:ext cx="8229600" cy="982663"/>
          </a:xfrm>
        </p:spPr>
        <p:txBody>
          <a:bodyPr/>
          <a:lstStyle/>
          <a:p>
            <a:pPr>
              <a:defRPr/>
            </a:pPr>
            <a:r>
              <a:rPr lang="en-GB" dirty="0" smtClean="0"/>
              <a:t>On a more serious note…</a:t>
            </a:r>
            <a:endParaRPr lang="en-GB" dirty="0"/>
          </a:p>
        </p:txBody>
      </p:sp>
      <p:sp>
        <p:nvSpPr>
          <p:cNvPr id="31747" name="Объект 2"/>
          <p:cNvSpPr>
            <a:spLocks noGrp="1"/>
          </p:cNvSpPr>
          <p:nvPr>
            <p:ph idx="1"/>
          </p:nvPr>
        </p:nvSpPr>
        <p:spPr>
          <a:xfrm>
            <a:off x="457200" y="1458913"/>
            <a:ext cx="8229600" cy="4703762"/>
          </a:xfrm>
        </p:spPr>
        <p:txBody>
          <a:bodyPr/>
          <a:lstStyle/>
          <a:p>
            <a:r>
              <a:rPr lang="en-GB" b="0" dirty="0" smtClean="0">
                <a:latin typeface="Arial" pitchFamily="34" charset="0"/>
              </a:rPr>
              <a:t>Colorimetric DST: redox indicators for RIF and INH DST testing (Palomino et al., 2002; Martin et al., 2006)</a:t>
            </a:r>
          </a:p>
          <a:p>
            <a:r>
              <a:rPr lang="en-GB" b="0" dirty="0" smtClean="0">
                <a:latin typeface="Arial" pitchFamily="34" charset="0"/>
              </a:rPr>
              <a:t>MODS (Microscopic Observation Drug Susceptibility) and TLA (Thin Layer Agar) assays RAPID CULTURE ASSAYS (</a:t>
            </a:r>
            <a:r>
              <a:rPr lang="en-GB" b="0" dirty="0" err="1" smtClean="0">
                <a:latin typeface="Arial" pitchFamily="34" charset="0"/>
              </a:rPr>
              <a:t>Toit</a:t>
            </a:r>
            <a:r>
              <a:rPr lang="en-GB" b="0" dirty="0" smtClean="0">
                <a:latin typeface="Arial" pitchFamily="34" charset="0"/>
              </a:rPr>
              <a:t> et al., IJTLD, 2012; Minion et al., Lancet, 2010)</a:t>
            </a:r>
          </a:p>
          <a:p>
            <a:r>
              <a:rPr lang="en-GB" b="0" dirty="0" smtClean="0">
                <a:latin typeface="Arial" pitchFamily="34" charset="0"/>
              </a:rPr>
              <a:t>-endorsed by the WHO/ commercialised by </a:t>
            </a:r>
            <a:r>
              <a:rPr lang="en-GB" sz="1800" b="0" dirty="0" smtClean="0">
                <a:latin typeface="Arial" pitchFamily="34" charset="0"/>
              </a:rPr>
              <a:t>Hardy Diagnostics (MODS) </a:t>
            </a:r>
          </a:p>
          <a:p>
            <a:endParaRPr lang="en-GB" b="0" dirty="0" smtClean="0">
              <a:latin typeface="Arial" pitchFamily="34" charset="0"/>
            </a:endParaRPr>
          </a:p>
          <a:p>
            <a:endParaRPr lang="en-GB" b="0" dirty="0" smtClean="0">
              <a:latin typeface="Arial" pitchFamily="34" charset="0"/>
            </a:endParaRPr>
          </a:p>
          <a:p>
            <a:endParaRPr lang="en-GB" b="0" dirty="0" smtClean="0">
              <a:latin typeface="Arial" pitchFamily="34" charset="0"/>
            </a:endParaRPr>
          </a:p>
          <a:p>
            <a:endParaRPr lang="en-GB" b="0" dirty="0" smtClean="0">
              <a:latin typeface="Arial" pitchFamily="34" charset="0"/>
            </a:endParaRPr>
          </a:p>
          <a:p>
            <a:r>
              <a:rPr lang="en-GB" b="0" dirty="0" smtClean="0">
                <a:latin typeface="Arial" pitchFamily="34" charset="0"/>
              </a:rPr>
              <a:t>LAMP (</a:t>
            </a:r>
            <a:r>
              <a:rPr lang="en-GB" b="0" dirty="0" err="1" smtClean="0">
                <a:latin typeface="Arial" pitchFamily="34" charset="0"/>
              </a:rPr>
              <a:t>Eiken</a:t>
            </a:r>
            <a:r>
              <a:rPr lang="en-GB" b="0" dirty="0" smtClean="0">
                <a:latin typeface="Arial" pitchFamily="34" charset="0"/>
              </a:rPr>
              <a:t> Chemical Ltd)</a:t>
            </a:r>
          </a:p>
          <a:p>
            <a:r>
              <a:rPr lang="en-GB" b="0" dirty="0" smtClean="0">
                <a:latin typeface="Arial" pitchFamily="34" charset="0"/>
              </a:rPr>
              <a:t>LATE PCR (</a:t>
            </a:r>
            <a:r>
              <a:rPr lang="en-GB" b="0" dirty="0" err="1" smtClean="0">
                <a:latin typeface="Arial" pitchFamily="34" charset="0"/>
              </a:rPr>
              <a:t>Brandois</a:t>
            </a:r>
            <a:r>
              <a:rPr lang="en-GB" b="0" dirty="0" smtClean="0">
                <a:latin typeface="Arial" pitchFamily="34" charset="0"/>
              </a:rPr>
              <a:t> University, technology acquired by </a:t>
            </a:r>
            <a:r>
              <a:rPr lang="en-GB" b="0" dirty="0" err="1" smtClean="0">
                <a:latin typeface="Arial" pitchFamily="34" charset="0"/>
              </a:rPr>
              <a:t>Hain</a:t>
            </a:r>
            <a:r>
              <a:rPr lang="en-GB" b="0" dirty="0" smtClean="0">
                <a:latin typeface="Arial" pitchFamily="34" charset="0"/>
              </a:rPr>
              <a:t> </a:t>
            </a:r>
            <a:r>
              <a:rPr lang="en-GB" b="0" dirty="0" err="1" smtClean="0">
                <a:latin typeface="Arial" pitchFamily="34" charset="0"/>
              </a:rPr>
              <a:t>Lifesciences</a:t>
            </a:r>
            <a:r>
              <a:rPr lang="en-GB" b="0" dirty="0" smtClean="0">
                <a:latin typeface="Arial" pitchFamily="34" charset="0"/>
              </a:rPr>
              <a:t>)</a:t>
            </a:r>
          </a:p>
          <a:p>
            <a:r>
              <a:rPr lang="en-GB" b="0" dirty="0" smtClean="0">
                <a:latin typeface="Arial" pitchFamily="34" charset="0"/>
              </a:rPr>
              <a:t>LAM detection in urine (</a:t>
            </a:r>
            <a:r>
              <a:rPr lang="en-GB" b="0" dirty="0" err="1" smtClean="0">
                <a:latin typeface="Arial" pitchFamily="34" charset="0"/>
              </a:rPr>
              <a:t>Alere</a:t>
            </a:r>
            <a:r>
              <a:rPr lang="en-GB" b="0" dirty="0" smtClean="0">
                <a:latin typeface="Arial" pitchFamily="34" charset="0"/>
              </a:rPr>
              <a:t> Diagnostics)</a:t>
            </a:r>
          </a:p>
          <a:p>
            <a:endParaRPr lang="en-GB" b="0" dirty="0" smtClean="0">
              <a:latin typeface="Arial" pitchFamily="34" charset="0"/>
            </a:endParaRPr>
          </a:p>
        </p:txBody>
      </p:sp>
      <p:pic>
        <p:nvPicPr>
          <p:cNvPr id="31748" name="Picture 2" descr="http://www.finddiagnostics.org/export/sites/default/programs/tb/images/tla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3500438"/>
            <a:ext cx="158432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http://www.finddiagnostics.org/export/sites/default/programs/tb/images/tla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3508375"/>
            <a:ext cx="146526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http://www.finddiagnostics.org/export/sites/default/programs/tb/images/tla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3498850"/>
            <a:ext cx="19780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10" descr="http://genepool.bio.ed.ac.uk/images/SOLEXA_MAQ_SNP.jpg"/>
          <p:cNvPicPr>
            <a:picLocks noChangeAspect="1" noChangeArrowheads="1"/>
          </p:cNvPicPr>
          <p:nvPr/>
        </p:nvPicPr>
        <p:blipFill>
          <a:blip r:embed="rId3">
            <a:extLst>
              <a:ext uri="{28A0092B-C50C-407E-A947-70E740481C1C}">
                <a14:useLocalDpi xmlns:a14="http://schemas.microsoft.com/office/drawing/2010/main" val="0"/>
              </a:ext>
            </a:extLst>
          </a:blip>
          <a:srcRect t="57948" b="5516"/>
          <a:stretch>
            <a:fillRect/>
          </a:stretch>
        </p:blipFill>
        <p:spPr bwMode="auto">
          <a:xfrm>
            <a:off x="4716016" y="3140968"/>
            <a:ext cx="405254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re 5"/>
          <p:cNvSpPr>
            <a:spLocks noGrp="1"/>
          </p:cNvSpPr>
          <p:nvPr>
            <p:ph type="title"/>
          </p:nvPr>
        </p:nvSpPr>
        <p:spPr bwMode="auto">
          <a:xfrm>
            <a:off x="457200" y="548680"/>
            <a:ext cx="8229600" cy="715963"/>
          </a:xfrm>
        </p:spPr>
        <p:txBody>
          <a:bodyPr>
            <a:normAutofit fontScale="90000"/>
          </a:bodyPr>
          <a:lstStyle/>
          <a:p>
            <a:r>
              <a:rPr lang="en-US" cap="none" dirty="0" smtClean="0">
                <a:latin typeface="Arial" pitchFamily="34" charset="0"/>
                <a:cs typeface="Arial" pitchFamily="34" charset="0"/>
              </a:rPr>
              <a:t>Genotyping and molecular epidemiology</a:t>
            </a:r>
            <a:br>
              <a:rPr lang="en-US" cap="none" dirty="0" smtClean="0">
                <a:latin typeface="Arial" pitchFamily="34" charset="0"/>
                <a:cs typeface="Arial" pitchFamily="34" charset="0"/>
              </a:rPr>
            </a:br>
            <a:r>
              <a:rPr lang="en-US" sz="2000" cap="none" dirty="0" smtClean="0">
                <a:latin typeface="Arial" pitchFamily="34" charset="0"/>
                <a:cs typeface="Arial" pitchFamily="34" charset="0"/>
              </a:rPr>
              <a:t>Laboratory assays for establishing unknown routes of transmission – important for public health  </a:t>
            </a:r>
            <a:endParaRPr lang="en-US" cap="none" dirty="0" smtClean="0">
              <a:latin typeface="Arial" pitchFamily="34" charset="0"/>
              <a:cs typeface="Arial" pitchFamily="34" charset="0"/>
            </a:endParaRPr>
          </a:p>
        </p:txBody>
      </p:sp>
      <p:sp>
        <p:nvSpPr>
          <p:cNvPr id="32771" name="Espace réservé du contenu 4"/>
          <p:cNvSpPr>
            <a:spLocks noGrp="1"/>
          </p:cNvSpPr>
          <p:nvPr>
            <p:ph idx="1"/>
          </p:nvPr>
        </p:nvSpPr>
        <p:spPr/>
        <p:txBody>
          <a:bodyPr/>
          <a:lstStyle/>
          <a:p>
            <a:r>
              <a:rPr lang="en-GB" sz="2400" dirty="0" smtClean="0">
                <a:latin typeface="Arial" pitchFamily="34" charset="0"/>
              </a:rPr>
              <a:t>VNTR </a:t>
            </a:r>
            <a:r>
              <a:rPr lang="en-GB" sz="2400" dirty="0" err="1" smtClean="0">
                <a:latin typeface="Arial" pitchFamily="34" charset="0"/>
              </a:rPr>
              <a:t>multilocus</a:t>
            </a:r>
            <a:r>
              <a:rPr lang="en-GB" sz="2400" dirty="0" smtClean="0">
                <a:latin typeface="Arial" pitchFamily="34" charset="0"/>
              </a:rPr>
              <a:t> typing</a:t>
            </a:r>
          </a:p>
          <a:p>
            <a:r>
              <a:rPr lang="en-GB" sz="2400" dirty="0" err="1" smtClean="0">
                <a:latin typeface="Arial" pitchFamily="34" charset="0"/>
              </a:rPr>
              <a:t>Spoligotyping</a:t>
            </a:r>
            <a:endParaRPr lang="en-GB" sz="2400" dirty="0" smtClean="0">
              <a:latin typeface="Arial" pitchFamily="34" charset="0"/>
            </a:endParaRPr>
          </a:p>
          <a:p>
            <a:r>
              <a:rPr lang="en-GB" sz="2400" dirty="0" smtClean="0">
                <a:latin typeface="Arial" pitchFamily="34" charset="0"/>
              </a:rPr>
              <a:t>Whole genome sequencing</a:t>
            </a:r>
          </a:p>
          <a:p>
            <a:endParaRPr lang="fr-CH" dirty="0" smtClean="0">
              <a:latin typeface="Arial" pitchFamily="34" charset="0"/>
            </a:endParaRPr>
          </a:p>
        </p:txBody>
      </p:sp>
      <p:pic>
        <p:nvPicPr>
          <p:cNvPr id="32772" name="Picture 4"/>
          <p:cNvPicPr>
            <a:picLocks noChangeAspect="1" noChangeArrowheads="1"/>
          </p:cNvPicPr>
          <p:nvPr/>
        </p:nvPicPr>
        <p:blipFill>
          <a:blip r:embed="rId4">
            <a:lum bright="-24000" contrast="36000"/>
            <a:extLst>
              <a:ext uri="{28A0092B-C50C-407E-A947-70E740481C1C}">
                <a14:useLocalDpi xmlns:a14="http://schemas.microsoft.com/office/drawing/2010/main" val="0"/>
              </a:ext>
            </a:extLst>
          </a:blip>
          <a:srcRect/>
          <a:stretch>
            <a:fillRect/>
          </a:stretch>
        </p:blipFill>
        <p:spPr bwMode="auto">
          <a:xfrm>
            <a:off x="7380288" y="1412875"/>
            <a:ext cx="158432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p:cNvPicPr>
            <a:picLocks noChangeAspect="1" noChangeArrowheads="1"/>
          </p:cNvPicPr>
          <p:nvPr/>
        </p:nvPicPr>
        <p:blipFill>
          <a:blip r:embed="rId5">
            <a:lum bright="-18000" contrast="30000"/>
            <a:extLst>
              <a:ext uri="{28A0092B-C50C-407E-A947-70E740481C1C}">
                <a14:useLocalDpi xmlns:a14="http://schemas.microsoft.com/office/drawing/2010/main" val="0"/>
              </a:ext>
            </a:extLst>
          </a:blip>
          <a:srcRect/>
          <a:stretch>
            <a:fillRect/>
          </a:stretch>
        </p:blipFill>
        <p:spPr bwMode="auto">
          <a:xfrm>
            <a:off x="179388" y="4108450"/>
            <a:ext cx="3306762"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414221"/>
            <a:ext cx="19431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descr="http://www3.ie-freiburg.mpg.de/uploads/tx_templavoila/mpi-bioinformatic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3860800"/>
            <a:ext cx="2868613"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5"/>
          <p:cNvSpPr>
            <a:spLocks noGrp="1"/>
          </p:cNvSpPr>
          <p:nvPr>
            <p:ph type="title"/>
          </p:nvPr>
        </p:nvSpPr>
        <p:spPr bwMode="auto">
          <a:xfrm>
            <a:off x="457200" y="549275"/>
            <a:ext cx="8229600" cy="1201738"/>
          </a:xfrm>
        </p:spPr>
        <p:txBody>
          <a:bodyPr>
            <a:normAutofit fontScale="90000"/>
          </a:bodyPr>
          <a:lstStyle/>
          <a:p>
            <a:pPr>
              <a:defRPr/>
            </a:pPr>
            <a:r>
              <a:rPr lang="en-US" cap="none" dirty="0" smtClean="0">
                <a:latin typeface="Arial" pitchFamily="34" charset="0"/>
                <a:cs typeface="Arial" pitchFamily="34" charset="0"/>
              </a:rPr>
              <a:t>So are we OK with the rapid and reliable TB and drug resistance TB diagnosis?</a:t>
            </a:r>
            <a:br>
              <a:rPr lang="en-US" cap="none" dirty="0" smtClean="0">
                <a:latin typeface="Arial" pitchFamily="34" charset="0"/>
                <a:cs typeface="Arial" pitchFamily="34" charset="0"/>
              </a:rPr>
            </a:br>
            <a:r>
              <a:rPr lang="en-US" cap="none" dirty="0" smtClean="0">
                <a:solidFill>
                  <a:srgbClr val="7030A0"/>
                </a:solidFill>
                <a:latin typeface="Arial" pitchFamily="34" charset="0"/>
                <a:cs typeface="Arial" pitchFamily="34" charset="0"/>
              </a:rPr>
              <a:t>Plenty of “pros” and “contras” and “buts”…</a:t>
            </a:r>
          </a:p>
        </p:txBody>
      </p:sp>
      <p:sp>
        <p:nvSpPr>
          <p:cNvPr id="29699" name="Espace réservé du contenu 4"/>
          <p:cNvSpPr>
            <a:spLocks noGrp="1"/>
          </p:cNvSpPr>
          <p:nvPr>
            <p:ph idx="1"/>
          </p:nvPr>
        </p:nvSpPr>
        <p:spPr/>
        <p:txBody>
          <a:bodyPr/>
          <a:lstStyle/>
          <a:p>
            <a:pPr marL="0" indent="0">
              <a:buFont typeface="Arial" charset="0"/>
              <a:buNone/>
              <a:defRPr/>
            </a:pPr>
            <a:r>
              <a:rPr lang="nb-NO" dirty="0" smtClean="0"/>
              <a:t> - </a:t>
            </a:r>
            <a:r>
              <a:rPr lang="nb-NO" b="0" dirty="0" smtClean="0">
                <a:latin typeface="Arial" pitchFamily="34" charset="0"/>
                <a:cs typeface="Arial" pitchFamily="34" charset="0"/>
              </a:rPr>
              <a:t>Line </a:t>
            </a:r>
            <a:r>
              <a:rPr lang="nb-NO" b="0" dirty="0">
                <a:latin typeface="Arial" pitchFamily="34" charset="0"/>
                <a:cs typeface="Arial" pitchFamily="34" charset="0"/>
              </a:rPr>
              <a:t>Probe </a:t>
            </a:r>
            <a:r>
              <a:rPr lang="nb-NO" b="0" dirty="0" smtClean="0">
                <a:latin typeface="Arial" pitchFamily="34" charset="0"/>
                <a:cs typeface="Arial" pitchFamily="34" charset="0"/>
              </a:rPr>
              <a:t>Assays:</a:t>
            </a:r>
            <a:endParaRPr lang="nb-NO" b="0" dirty="0">
              <a:latin typeface="Arial" pitchFamily="34" charset="0"/>
              <a:cs typeface="Arial" pitchFamily="34" charset="0"/>
            </a:endParaRPr>
          </a:p>
          <a:p>
            <a:pPr lvl="2">
              <a:defRPr/>
            </a:pPr>
            <a:r>
              <a:rPr lang="nb-NO" sz="2000" dirty="0" smtClean="0">
                <a:solidFill>
                  <a:srgbClr val="C00000"/>
                </a:solidFill>
                <a:latin typeface="Arial" pitchFamily="34" charset="0"/>
                <a:cs typeface="Arial" pitchFamily="34" charset="0"/>
              </a:rPr>
              <a:t>Special equipment in specialised fascilities;</a:t>
            </a:r>
          </a:p>
          <a:p>
            <a:pPr lvl="2">
              <a:defRPr/>
            </a:pPr>
            <a:r>
              <a:rPr lang="nb-NO" sz="2000" dirty="0" smtClean="0">
                <a:solidFill>
                  <a:srgbClr val="C00000"/>
                </a:solidFill>
                <a:latin typeface="Arial" pitchFamily="34" charset="0"/>
                <a:cs typeface="Arial" pitchFamily="34" charset="0"/>
              </a:rPr>
              <a:t>Power supply</a:t>
            </a:r>
          </a:p>
          <a:p>
            <a:pPr lvl="2">
              <a:defRPr/>
            </a:pPr>
            <a:r>
              <a:rPr lang="nb-NO" sz="2000" dirty="0" smtClean="0">
                <a:solidFill>
                  <a:srgbClr val="C00000"/>
                </a:solidFill>
                <a:latin typeface="Arial" pitchFamily="34" charset="0"/>
                <a:cs typeface="Arial" pitchFamily="34" charset="0"/>
              </a:rPr>
              <a:t>Expensive kits</a:t>
            </a:r>
          </a:p>
          <a:p>
            <a:pPr lvl="2">
              <a:defRPr/>
            </a:pPr>
            <a:r>
              <a:rPr lang="nb-NO" sz="2000" dirty="0" smtClean="0">
                <a:solidFill>
                  <a:srgbClr val="C00000"/>
                </a:solidFill>
                <a:latin typeface="Arial" pitchFamily="34" charset="0"/>
                <a:cs typeface="Arial" pitchFamily="34" charset="0"/>
              </a:rPr>
              <a:t>Extensive training</a:t>
            </a:r>
          </a:p>
          <a:p>
            <a:pPr marL="0" indent="0">
              <a:buFont typeface="Arial" charset="0"/>
              <a:buNone/>
              <a:defRPr/>
            </a:pPr>
            <a:r>
              <a:rPr lang="nb-NO" b="0" dirty="0" smtClean="0">
                <a:latin typeface="Arial" pitchFamily="34" charset="0"/>
                <a:cs typeface="Arial" pitchFamily="34" charset="0"/>
              </a:rPr>
              <a:t>- Xpert</a:t>
            </a:r>
            <a:r>
              <a:rPr lang="nb-NO" b="0" dirty="0">
                <a:latin typeface="Arial" pitchFamily="34" charset="0"/>
                <a:cs typeface="Arial" pitchFamily="34" charset="0"/>
              </a:rPr>
              <a:t>® MTB/RIF</a:t>
            </a:r>
          </a:p>
          <a:p>
            <a:pPr lvl="2">
              <a:defRPr/>
            </a:pPr>
            <a:r>
              <a:rPr lang="nb-NO" dirty="0" smtClean="0">
                <a:solidFill>
                  <a:srgbClr val="C00000"/>
                </a:solidFill>
                <a:latin typeface="Arial" pitchFamily="34" charset="0"/>
                <a:cs typeface="Arial" pitchFamily="34" charset="0"/>
              </a:rPr>
              <a:t>Expensive </a:t>
            </a:r>
            <a:r>
              <a:rPr lang="nb-NO" dirty="0">
                <a:solidFill>
                  <a:srgbClr val="C00000"/>
                </a:solidFill>
                <a:latin typeface="Arial" pitchFamily="34" charset="0"/>
                <a:cs typeface="Arial" pitchFamily="34" charset="0"/>
              </a:rPr>
              <a:t>equipment</a:t>
            </a:r>
          </a:p>
          <a:p>
            <a:pPr lvl="2">
              <a:defRPr/>
            </a:pPr>
            <a:r>
              <a:rPr lang="nb-NO" dirty="0" smtClean="0">
                <a:solidFill>
                  <a:srgbClr val="C00000"/>
                </a:solidFill>
                <a:latin typeface="Arial" pitchFamily="34" charset="0"/>
                <a:cs typeface="Arial" pitchFamily="34" charset="0"/>
              </a:rPr>
              <a:t>Expensive kits</a:t>
            </a:r>
          </a:p>
          <a:p>
            <a:pPr lvl="2">
              <a:defRPr/>
            </a:pPr>
            <a:r>
              <a:rPr lang="nb-NO" dirty="0" smtClean="0">
                <a:solidFill>
                  <a:srgbClr val="C00000"/>
                </a:solidFill>
                <a:latin typeface="Arial" pitchFamily="34" charset="0"/>
                <a:cs typeface="Arial" pitchFamily="34" charset="0"/>
              </a:rPr>
              <a:t>Power supply</a:t>
            </a:r>
          </a:p>
          <a:p>
            <a:pPr lvl="2">
              <a:defRPr/>
            </a:pPr>
            <a:r>
              <a:rPr lang="nb-NO" dirty="0" smtClean="0">
                <a:solidFill>
                  <a:srgbClr val="C00000"/>
                </a:solidFill>
                <a:latin typeface="Arial" pitchFamily="34" charset="0"/>
                <a:cs typeface="Arial" pitchFamily="34" charset="0"/>
              </a:rPr>
              <a:t>Point-of-care test – evidence not convincing yet</a:t>
            </a:r>
          </a:p>
          <a:p>
            <a:pPr lvl="2">
              <a:defRPr/>
            </a:pPr>
            <a:r>
              <a:rPr lang="nb-NO" dirty="0" smtClean="0">
                <a:solidFill>
                  <a:srgbClr val="0070C0"/>
                </a:solidFill>
                <a:latin typeface="Arial" pitchFamily="34" charset="0"/>
                <a:cs typeface="Arial" pitchFamily="34" charset="0"/>
              </a:rPr>
              <a:t>Who can afford? – well funded and well equipped laboratories in low incidence countries</a:t>
            </a:r>
          </a:p>
          <a:p>
            <a:pPr lvl="2">
              <a:defRPr/>
            </a:pPr>
            <a:r>
              <a:rPr lang="nb-NO" dirty="0" smtClean="0">
                <a:solidFill>
                  <a:srgbClr val="0070C0"/>
                </a:solidFill>
                <a:latin typeface="Arial" pitchFamily="34" charset="0"/>
                <a:cs typeface="Arial" pitchFamily="34" charset="0"/>
              </a:rPr>
              <a:t>Who really needs it??? – poorly equipped and underfunded laboratories and hospitals in high incidence low income countries!</a:t>
            </a:r>
            <a:endParaRPr lang="nb-NO" dirty="0">
              <a:solidFill>
                <a:srgbClr val="0070C0"/>
              </a:solidFill>
              <a:latin typeface="Arial" pitchFamily="34" charset="0"/>
              <a:cs typeface="Arial" pitchFamily="34" charset="0"/>
            </a:endParaRPr>
          </a:p>
          <a:p>
            <a:pPr>
              <a:defRPr/>
            </a:pPr>
            <a:endParaRPr lang="fr-CH" dirty="0" smtClean="0">
              <a:latin typeface="Arial" pitchFamily="34" charset="0"/>
            </a:endParaRPr>
          </a:p>
          <a:p>
            <a:pPr>
              <a:defRPr/>
            </a:pPr>
            <a:endParaRPr lang="fr-CH" dirty="0" smtClean="0">
              <a:latin typeface="Arial" pitchFamily="34" charset="0"/>
            </a:endParaRPr>
          </a:p>
          <a:p>
            <a:pPr>
              <a:defRPr/>
            </a:pPr>
            <a:endParaRPr lang="fr-CH" dirty="0" smtClean="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5"/>
          <p:cNvSpPr>
            <a:spLocks noGrp="1"/>
          </p:cNvSpPr>
          <p:nvPr>
            <p:ph type="title"/>
          </p:nvPr>
        </p:nvSpPr>
        <p:spPr bwMode="auto">
          <a:xfrm>
            <a:off x="457200" y="768350"/>
            <a:ext cx="8229600" cy="982663"/>
          </a:xfrm>
        </p:spPr>
        <p:txBody>
          <a:bodyPr>
            <a:normAutofit fontScale="90000"/>
          </a:bodyPr>
          <a:lstStyle/>
          <a:p>
            <a:pPr>
              <a:defRPr/>
            </a:pPr>
            <a:r>
              <a:rPr lang="en-US" cap="none" dirty="0" smtClean="0">
                <a:latin typeface="Arial" pitchFamily="34" charset="0"/>
                <a:cs typeface="Arial" pitchFamily="34" charset="0"/>
              </a:rPr>
              <a:t>Barriers on implementation of new rapid tests</a:t>
            </a:r>
            <a:br>
              <a:rPr lang="en-US" cap="none" dirty="0" smtClean="0">
                <a:latin typeface="Arial" pitchFamily="34" charset="0"/>
                <a:cs typeface="Arial" pitchFamily="34" charset="0"/>
              </a:rPr>
            </a:br>
            <a:r>
              <a:rPr lang="en-US" cap="none" dirty="0" smtClean="0">
                <a:latin typeface="Arial" pitchFamily="34" charset="0"/>
                <a:cs typeface="Arial" pitchFamily="34" charset="0"/>
              </a:rPr>
              <a:t>FINANCIAL</a:t>
            </a:r>
            <a:br>
              <a:rPr lang="en-US" cap="none" dirty="0" smtClean="0">
                <a:latin typeface="Arial" pitchFamily="34" charset="0"/>
                <a:cs typeface="Arial" pitchFamily="34" charset="0"/>
              </a:rPr>
            </a:br>
            <a:endParaRPr lang="en-US" cap="none" dirty="0" smtClean="0">
              <a:latin typeface="Arial" pitchFamily="34" charset="0"/>
              <a:cs typeface="Arial" pitchFamily="34" charset="0"/>
            </a:endParaRPr>
          </a:p>
        </p:txBody>
      </p:sp>
      <p:sp>
        <p:nvSpPr>
          <p:cNvPr id="34819" name="Espace réservé du contenu 4"/>
          <p:cNvSpPr>
            <a:spLocks noGrp="1"/>
          </p:cNvSpPr>
          <p:nvPr>
            <p:ph idx="1"/>
          </p:nvPr>
        </p:nvSpPr>
        <p:spPr>
          <a:xfrm>
            <a:off x="457200" y="1628775"/>
            <a:ext cx="8229600" cy="4103688"/>
          </a:xfrm>
        </p:spPr>
        <p:txBody>
          <a:bodyPr/>
          <a:lstStyle/>
          <a:p>
            <a:pPr lvl="1"/>
            <a:r>
              <a:rPr lang="fr-CH" sz="2400" dirty="0" err="1" smtClean="0">
                <a:latin typeface="Arial" pitchFamily="34" charset="0"/>
                <a:ea typeface="Times" charset="0"/>
                <a:cs typeface="Times" charset="0"/>
              </a:rPr>
              <a:t>Cost</a:t>
            </a:r>
            <a:r>
              <a:rPr lang="fr-CH" sz="2400" dirty="0" smtClean="0">
                <a:latin typeface="Arial" pitchFamily="34" charset="0"/>
                <a:ea typeface="Times" charset="0"/>
                <a:cs typeface="Times" charset="0"/>
              </a:rPr>
              <a:t> of </a:t>
            </a:r>
            <a:r>
              <a:rPr lang="fr-CH" sz="2400" dirty="0" err="1" smtClean="0">
                <a:latin typeface="Arial" pitchFamily="34" charset="0"/>
                <a:ea typeface="Times" charset="0"/>
                <a:cs typeface="Times" charset="0"/>
              </a:rPr>
              <a:t>equipment</a:t>
            </a:r>
            <a:endParaRPr lang="fr-CH" sz="2400" dirty="0" smtClean="0">
              <a:latin typeface="Arial" pitchFamily="34" charset="0"/>
              <a:ea typeface="Times" charset="0"/>
              <a:cs typeface="Times" charset="0"/>
            </a:endParaRPr>
          </a:p>
          <a:p>
            <a:pPr lvl="1"/>
            <a:r>
              <a:rPr lang="fr-CH" sz="2400" dirty="0" err="1" smtClean="0">
                <a:latin typeface="Arial" pitchFamily="34" charset="0"/>
                <a:ea typeface="Times" charset="0"/>
                <a:cs typeface="Times" charset="0"/>
              </a:rPr>
              <a:t>Cost</a:t>
            </a:r>
            <a:r>
              <a:rPr lang="fr-CH" sz="2400" dirty="0" smtClean="0">
                <a:latin typeface="Arial" pitchFamily="34" charset="0"/>
                <a:ea typeface="Times" charset="0"/>
                <a:cs typeface="Times" charset="0"/>
              </a:rPr>
              <a:t> of consumables</a:t>
            </a:r>
          </a:p>
          <a:p>
            <a:pPr lvl="1"/>
            <a:r>
              <a:rPr lang="fr-CH" sz="2400" dirty="0" err="1" smtClean="0">
                <a:latin typeface="Arial" pitchFamily="34" charset="0"/>
                <a:ea typeface="Times" charset="0"/>
                <a:cs typeface="Times" charset="0"/>
              </a:rPr>
              <a:t>Associated</a:t>
            </a:r>
            <a:r>
              <a:rPr lang="fr-CH" sz="2400" dirty="0" smtClean="0">
                <a:latin typeface="Arial" pitchFamily="34" charset="0"/>
                <a:ea typeface="Times" charset="0"/>
                <a:cs typeface="Times" charset="0"/>
              </a:rPr>
              <a:t> </a:t>
            </a:r>
            <a:r>
              <a:rPr lang="fr-CH" sz="2400" dirty="0" err="1" smtClean="0">
                <a:latin typeface="Arial" pitchFamily="34" charset="0"/>
                <a:ea typeface="Times" charset="0"/>
                <a:cs typeface="Times" charset="0"/>
              </a:rPr>
              <a:t>costs</a:t>
            </a:r>
            <a:r>
              <a:rPr lang="fr-CH" sz="2400" dirty="0" smtClean="0">
                <a:latin typeface="Arial" pitchFamily="34" charset="0"/>
                <a:ea typeface="Times" charset="0"/>
                <a:cs typeface="Times" charset="0"/>
              </a:rPr>
              <a:t> (</a:t>
            </a:r>
            <a:r>
              <a:rPr lang="fr-CH" sz="2400" dirty="0" err="1" smtClean="0">
                <a:latin typeface="Arial" pitchFamily="34" charset="0"/>
                <a:ea typeface="Times" charset="0"/>
                <a:cs typeface="Times" charset="0"/>
              </a:rPr>
              <a:t>accreditation</a:t>
            </a:r>
            <a:r>
              <a:rPr lang="fr-CH" sz="2400" dirty="0" smtClean="0">
                <a:latin typeface="Arial" pitchFamily="34" charset="0"/>
                <a:ea typeface="Times" charset="0"/>
                <a:cs typeface="Times" charset="0"/>
              </a:rPr>
              <a:t>, training, </a:t>
            </a:r>
            <a:r>
              <a:rPr lang="fr-CH" sz="2400" dirty="0" err="1" smtClean="0">
                <a:latin typeface="Arial" pitchFamily="34" charset="0"/>
                <a:ea typeface="Times" charset="0"/>
                <a:cs typeface="Times" charset="0"/>
              </a:rPr>
              <a:t>quality</a:t>
            </a:r>
            <a:r>
              <a:rPr lang="fr-CH" sz="2400" dirty="0" smtClean="0">
                <a:latin typeface="Arial" pitchFamily="34" charset="0"/>
                <a:ea typeface="Times" charset="0"/>
                <a:cs typeface="Times" charset="0"/>
              </a:rPr>
              <a:t> control </a:t>
            </a:r>
            <a:r>
              <a:rPr lang="fr-CH" sz="2400" dirty="0" err="1" smtClean="0">
                <a:latin typeface="Arial" pitchFamily="34" charset="0"/>
                <a:ea typeface="Times" charset="0"/>
                <a:cs typeface="Times" charset="0"/>
              </a:rPr>
              <a:t>etc</a:t>
            </a:r>
            <a:r>
              <a:rPr lang="fr-CH" sz="2400" dirty="0" smtClean="0">
                <a:latin typeface="Arial" pitchFamily="34" charset="0"/>
                <a:ea typeface="Times" charset="0"/>
                <a:cs typeface="Times" charset="0"/>
              </a:rPr>
              <a:t>)</a:t>
            </a:r>
          </a:p>
          <a:p>
            <a:pPr lvl="1"/>
            <a:r>
              <a:rPr lang="fr-CH" sz="2400" dirty="0" err="1" smtClean="0">
                <a:latin typeface="Arial" pitchFamily="34" charset="0"/>
                <a:ea typeface="Times" charset="0"/>
                <a:cs typeface="Times" charset="0"/>
              </a:rPr>
              <a:t>Prices</a:t>
            </a:r>
            <a:r>
              <a:rPr lang="fr-CH" sz="2400" dirty="0" smtClean="0">
                <a:latin typeface="Arial" pitchFamily="34" charset="0"/>
                <a:ea typeface="Times" charset="0"/>
                <a:cs typeface="Times" charset="0"/>
              </a:rPr>
              <a:t> </a:t>
            </a:r>
            <a:r>
              <a:rPr lang="fr-CH" sz="2400" dirty="0" err="1" smtClean="0">
                <a:latin typeface="Arial" pitchFamily="34" charset="0"/>
                <a:ea typeface="Times" charset="0"/>
                <a:cs typeface="Times" charset="0"/>
              </a:rPr>
              <a:t>charged</a:t>
            </a:r>
            <a:r>
              <a:rPr lang="fr-CH" sz="2400" dirty="0" smtClean="0">
                <a:latin typeface="Arial" pitchFamily="34" charset="0"/>
                <a:ea typeface="Times" charset="0"/>
                <a:cs typeface="Times" charset="0"/>
              </a:rPr>
              <a:t> in </a:t>
            </a:r>
            <a:r>
              <a:rPr lang="fr-CH" sz="2400" dirty="0" err="1" smtClean="0">
                <a:latin typeface="Arial" pitchFamily="34" charset="0"/>
                <a:ea typeface="Times" charset="0"/>
                <a:cs typeface="Times" charset="0"/>
              </a:rPr>
              <a:t>different</a:t>
            </a:r>
            <a:r>
              <a:rPr lang="fr-CH" sz="2400" dirty="0" smtClean="0">
                <a:latin typeface="Arial" pitchFamily="34" charset="0"/>
                <a:ea typeface="Times" charset="0"/>
                <a:cs typeface="Times" charset="0"/>
              </a:rPr>
              <a:t> countries tend to </a:t>
            </a:r>
            <a:r>
              <a:rPr lang="fr-CH" sz="2400" dirty="0" err="1" smtClean="0">
                <a:latin typeface="Arial" pitchFamily="34" charset="0"/>
                <a:ea typeface="Times" charset="0"/>
                <a:cs typeface="Times" charset="0"/>
              </a:rPr>
              <a:t>vary</a:t>
            </a:r>
            <a:r>
              <a:rPr lang="fr-CH" sz="2400" dirty="0" smtClean="0">
                <a:latin typeface="Arial" pitchFamily="34" charset="0"/>
                <a:ea typeface="Times" charset="0"/>
                <a:cs typeface="Times" charset="0"/>
              </a:rPr>
              <a:t> (</a:t>
            </a:r>
            <a:r>
              <a:rPr lang="fr-CH" sz="2400" dirty="0" err="1" smtClean="0">
                <a:latin typeface="Arial" pitchFamily="34" charset="0"/>
                <a:ea typeface="Times" charset="0"/>
                <a:cs typeface="Times" charset="0"/>
              </a:rPr>
              <a:t>distributor’s</a:t>
            </a:r>
            <a:r>
              <a:rPr lang="fr-CH" sz="2400" dirty="0" smtClean="0">
                <a:latin typeface="Arial" pitchFamily="34" charset="0"/>
                <a:ea typeface="Times" charset="0"/>
                <a:cs typeface="Times" charset="0"/>
              </a:rPr>
              <a:t> </a:t>
            </a:r>
            <a:r>
              <a:rPr lang="fr-CH" sz="2400" dirty="0" err="1" smtClean="0">
                <a:latin typeface="Arial" pitchFamily="34" charset="0"/>
                <a:ea typeface="Times" charset="0"/>
                <a:cs typeface="Times" charset="0"/>
              </a:rPr>
              <a:t>costs</a:t>
            </a:r>
            <a:r>
              <a:rPr lang="fr-CH" sz="2400" dirty="0" smtClean="0">
                <a:latin typeface="Arial" pitchFamily="34" charset="0"/>
                <a:ea typeface="Times" charset="0"/>
                <a:cs typeface="Times" charset="0"/>
              </a:rPr>
              <a:t>) </a:t>
            </a:r>
            <a:r>
              <a:rPr lang="fr-CH" sz="2400" dirty="0" err="1" smtClean="0">
                <a:latin typeface="Arial" pitchFamily="34" charset="0"/>
                <a:ea typeface="Times" charset="0"/>
                <a:cs typeface="Times" charset="0"/>
              </a:rPr>
              <a:t>significantly</a:t>
            </a:r>
            <a:r>
              <a:rPr lang="fr-CH" sz="2400" dirty="0" smtClean="0">
                <a:latin typeface="Arial" pitchFamily="34" charset="0"/>
                <a:ea typeface="Times" charset="0"/>
                <a:cs typeface="Times" charset="0"/>
              </a:rPr>
              <a:t> </a:t>
            </a:r>
            <a:r>
              <a:rPr lang="fr-CH" sz="2400" dirty="0" err="1" smtClean="0">
                <a:latin typeface="Arial" pitchFamily="34" charset="0"/>
                <a:ea typeface="Times" charset="0"/>
                <a:cs typeface="Times" charset="0"/>
              </a:rPr>
              <a:t>with</a:t>
            </a:r>
            <a:r>
              <a:rPr lang="fr-CH" sz="2400" dirty="0" smtClean="0">
                <a:latin typeface="Arial" pitchFamily="34" charset="0"/>
                <a:ea typeface="Times" charset="0"/>
                <a:cs typeface="Times" charset="0"/>
              </a:rPr>
              <a:t> </a:t>
            </a:r>
            <a:r>
              <a:rPr lang="fr-CH" sz="2400" dirty="0" err="1" smtClean="0">
                <a:latin typeface="Arial" pitchFamily="34" charset="0"/>
                <a:ea typeface="Times" charset="0"/>
                <a:cs typeface="Times" charset="0"/>
              </a:rPr>
              <a:t>higher</a:t>
            </a:r>
            <a:r>
              <a:rPr lang="fr-CH" sz="2400" dirty="0" smtClean="0">
                <a:latin typeface="Arial" pitchFamily="34" charset="0"/>
                <a:ea typeface="Times" charset="0"/>
                <a:cs typeface="Times" charset="0"/>
              </a:rPr>
              <a:t> </a:t>
            </a:r>
            <a:r>
              <a:rPr lang="fr-CH" sz="2400" dirty="0" err="1" smtClean="0">
                <a:latin typeface="Arial" pitchFamily="34" charset="0"/>
                <a:ea typeface="Times" charset="0"/>
                <a:cs typeface="Times" charset="0"/>
              </a:rPr>
              <a:t>prices</a:t>
            </a:r>
            <a:r>
              <a:rPr lang="fr-CH" sz="2400" dirty="0" smtClean="0">
                <a:latin typeface="Arial" pitchFamily="34" charset="0"/>
                <a:ea typeface="Times" charset="0"/>
                <a:cs typeface="Times" charset="0"/>
              </a:rPr>
              <a:t> </a:t>
            </a:r>
            <a:r>
              <a:rPr lang="fr-CH" sz="2400" dirty="0" err="1" smtClean="0">
                <a:latin typeface="Arial" pitchFamily="34" charset="0"/>
                <a:ea typeface="Times" charset="0"/>
                <a:cs typeface="Times" charset="0"/>
              </a:rPr>
              <a:t>charged</a:t>
            </a:r>
            <a:r>
              <a:rPr lang="fr-CH" sz="2400" dirty="0" smtClean="0">
                <a:latin typeface="Arial" pitchFamily="34" charset="0"/>
                <a:ea typeface="Times" charset="0"/>
                <a:cs typeface="Times" charset="0"/>
              </a:rPr>
              <a:t> in </a:t>
            </a:r>
            <a:r>
              <a:rPr lang="fr-CH" sz="2400" dirty="0" err="1" smtClean="0">
                <a:latin typeface="Arial" pitchFamily="34" charset="0"/>
                <a:ea typeface="Times" charset="0"/>
                <a:cs typeface="Times" charset="0"/>
              </a:rPr>
              <a:t>poorer</a:t>
            </a:r>
            <a:r>
              <a:rPr lang="fr-CH" sz="2400" dirty="0" smtClean="0">
                <a:latin typeface="Arial" pitchFamily="34" charset="0"/>
                <a:ea typeface="Times" charset="0"/>
                <a:cs typeface="Times" charset="0"/>
              </a:rPr>
              <a:t> countries...</a:t>
            </a:r>
          </a:p>
          <a:p>
            <a:pPr lvl="2"/>
            <a:r>
              <a:rPr lang="en-GB" sz="2000" b="1" dirty="0" smtClean="0">
                <a:latin typeface="Arial" pitchFamily="34" charset="0"/>
                <a:ea typeface="Times" charset="0"/>
                <a:cs typeface="Arial" pitchFamily="34" charset="0"/>
              </a:rPr>
              <a:t>Cepheid </a:t>
            </a:r>
            <a:r>
              <a:rPr lang="en-GB" sz="2000" b="1" dirty="0" err="1" smtClean="0">
                <a:latin typeface="Arial" pitchFamily="34" charset="0"/>
                <a:ea typeface="Times" charset="0"/>
                <a:cs typeface="Arial" pitchFamily="34" charset="0"/>
              </a:rPr>
              <a:t>GeneXpert</a:t>
            </a:r>
            <a:r>
              <a:rPr lang="en-GB" sz="2000" b="1" dirty="0" smtClean="0">
                <a:latin typeface="Arial" pitchFamily="34" charset="0"/>
                <a:ea typeface="Times" charset="0"/>
                <a:cs typeface="Arial" pitchFamily="34" charset="0"/>
              </a:rPr>
              <a:t> MTB/RIF </a:t>
            </a:r>
            <a:r>
              <a:rPr lang="en-GB" sz="2000" b="1" dirty="0" smtClean="0">
                <a:solidFill>
                  <a:srgbClr val="FF0000"/>
                </a:solidFill>
                <a:latin typeface="Arial" pitchFamily="34" charset="0"/>
                <a:ea typeface="Times" charset="0"/>
                <a:cs typeface="Arial" pitchFamily="34" charset="0"/>
              </a:rPr>
              <a:t>Cost per test: EUR 31.1..... 90.0</a:t>
            </a:r>
          </a:p>
          <a:p>
            <a:pPr lvl="2"/>
            <a:r>
              <a:rPr lang="en-GB" sz="2000" b="1" dirty="0" err="1" smtClean="0">
                <a:latin typeface="Arial" pitchFamily="34" charset="0"/>
                <a:ea typeface="Times" charset="0"/>
                <a:cs typeface="Arial" pitchFamily="34" charset="0"/>
              </a:rPr>
              <a:t>MTBDRplus</a:t>
            </a:r>
            <a:r>
              <a:rPr lang="en-GB" sz="2000" b="1" dirty="0" smtClean="0">
                <a:latin typeface="Arial" pitchFamily="34" charset="0"/>
                <a:ea typeface="Times" charset="0"/>
                <a:cs typeface="Arial" pitchFamily="34" charset="0"/>
              </a:rPr>
              <a:t> </a:t>
            </a:r>
            <a:r>
              <a:rPr lang="en-GB" sz="2000" b="1" dirty="0" smtClean="0">
                <a:solidFill>
                  <a:srgbClr val="FF0000"/>
                </a:solidFill>
                <a:latin typeface="Arial" pitchFamily="34" charset="0"/>
                <a:ea typeface="Times" charset="0"/>
                <a:cs typeface="Arial" pitchFamily="34" charset="0"/>
              </a:rPr>
              <a:t>Cost per test: EUR 22.0 ....48.0</a:t>
            </a:r>
          </a:p>
          <a:p>
            <a:pPr lvl="2"/>
            <a:r>
              <a:rPr lang="en-GB" sz="2000" b="1" dirty="0" err="1" smtClean="0">
                <a:latin typeface="Arial" pitchFamily="34" charset="0"/>
                <a:ea typeface="Times" charset="0"/>
                <a:cs typeface="Arial" pitchFamily="34" charset="0"/>
              </a:rPr>
              <a:t>Inno</a:t>
            </a:r>
            <a:r>
              <a:rPr lang="en-GB" sz="2000" b="1" dirty="0" smtClean="0">
                <a:latin typeface="Arial" pitchFamily="34" charset="0"/>
                <a:ea typeface="Times" charset="0"/>
                <a:cs typeface="Arial" pitchFamily="34" charset="0"/>
              </a:rPr>
              <a:t>-LIPA </a:t>
            </a:r>
            <a:r>
              <a:rPr lang="en-GB" sz="2000" b="1" dirty="0" err="1" smtClean="0">
                <a:latin typeface="Arial" pitchFamily="34" charset="0"/>
                <a:ea typeface="Times" charset="0"/>
                <a:cs typeface="Arial" pitchFamily="34" charset="0"/>
              </a:rPr>
              <a:t>Rif.TB</a:t>
            </a:r>
            <a:r>
              <a:rPr lang="en-GB" sz="2000" b="1" dirty="0" smtClean="0">
                <a:latin typeface="Arial" pitchFamily="34" charset="0"/>
                <a:ea typeface="Times" charset="0"/>
                <a:cs typeface="Arial" pitchFamily="34" charset="0"/>
              </a:rPr>
              <a:t> </a:t>
            </a:r>
            <a:r>
              <a:rPr lang="en-GB" sz="2000" b="1" dirty="0" smtClean="0">
                <a:solidFill>
                  <a:srgbClr val="FF0000"/>
                </a:solidFill>
                <a:latin typeface="Arial" pitchFamily="34" charset="0"/>
                <a:ea typeface="Times" charset="0"/>
                <a:cs typeface="Arial" pitchFamily="34" charset="0"/>
              </a:rPr>
              <a:t>Cost per test: EUR 25.0 ... 33.0 </a:t>
            </a:r>
            <a:r>
              <a:rPr lang="en-GB" sz="2000" b="1" baseline="30000" dirty="0" smtClean="0">
                <a:solidFill>
                  <a:srgbClr val="FF0000"/>
                </a:solidFill>
                <a:latin typeface="Arial" pitchFamily="34" charset="0"/>
                <a:ea typeface="Times" charset="0"/>
                <a:cs typeface="Arial" pitchFamily="34" charset="0"/>
              </a:rPr>
              <a:t>1</a:t>
            </a:r>
            <a:endParaRPr lang="fr-CH" sz="2400" dirty="0" smtClean="0">
              <a:latin typeface="Arial" pitchFamily="34" charset="0"/>
              <a:ea typeface="Times" charset="0"/>
              <a:cs typeface="Times" charset="0"/>
            </a:endParaRPr>
          </a:p>
          <a:p>
            <a:pPr marL="0" indent="0">
              <a:buFont typeface="Arial" pitchFamily="34" charset="0"/>
              <a:buNone/>
            </a:pPr>
            <a:endParaRPr lang="fr-CH" dirty="0" smtClean="0">
              <a:latin typeface="Arial" pitchFamily="34" charset="0"/>
            </a:endParaRPr>
          </a:p>
          <a:p>
            <a:pPr marL="0" indent="0">
              <a:buFont typeface="Arial" pitchFamily="34" charset="0"/>
              <a:buNone/>
            </a:pPr>
            <a:endParaRPr lang="fr-CH" dirty="0" smtClean="0">
              <a:latin typeface="Arial" pitchFamily="34" charset="0"/>
            </a:endParaRPr>
          </a:p>
        </p:txBody>
      </p:sp>
      <p:sp>
        <p:nvSpPr>
          <p:cNvPr id="34820" name="TextBox 1"/>
          <p:cNvSpPr txBox="1">
            <a:spLocks noChangeArrowheads="1"/>
          </p:cNvSpPr>
          <p:nvPr/>
        </p:nvSpPr>
        <p:spPr bwMode="auto">
          <a:xfrm>
            <a:off x="5330825" y="6159500"/>
            <a:ext cx="3384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CH" sz="1400" baseline="30000"/>
              <a:t>1</a:t>
            </a:r>
            <a:r>
              <a:rPr lang="fr-CH" sz="1400"/>
              <a:t>Unpublished ERLN-TB data</a:t>
            </a:r>
            <a:endParaRPr lang="en-GB"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5"/>
          <p:cNvSpPr>
            <a:spLocks noGrp="1"/>
          </p:cNvSpPr>
          <p:nvPr>
            <p:ph type="title"/>
          </p:nvPr>
        </p:nvSpPr>
        <p:spPr bwMode="auto">
          <a:xfrm>
            <a:off x="457200" y="768350"/>
            <a:ext cx="8229600" cy="644525"/>
          </a:xfrm>
        </p:spPr>
        <p:txBody>
          <a:bodyPr/>
          <a:lstStyle/>
          <a:p>
            <a:r>
              <a:rPr lang="en-US" cap="none" smtClean="0">
                <a:latin typeface="Arial" pitchFamily="34" charset="0"/>
                <a:cs typeface="Arial" pitchFamily="34" charset="0"/>
              </a:rPr>
              <a:t>Cost of new tests</a:t>
            </a:r>
          </a:p>
        </p:txBody>
      </p:sp>
      <p:sp>
        <p:nvSpPr>
          <p:cNvPr id="29699" name="Espace réservé du contenu 4"/>
          <p:cNvSpPr>
            <a:spLocks noGrp="1"/>
          </p:cNvSpPr>
          <p:nvPr>
            <p:ph idx="1"/>
          </p:nvPr>
        </p:nvSpPr>
        <p:spPr>
          <a:xfrm>
            <a:off x="473075" y="1412875"/>
            <a:ext cx="8229600" cy="4411663"/>
          </a:xfrm>
        </p:spPr>
        <p:txBody>
          <a:bodyPr/>
          <a:lstStyle/>
          <a:p>
            <a:pPr>
              <a:defRPr/>
            </a:pPr>
            <a:r>
              <a:rPr lang="en-US" b="0" dirty="0" smtClean="0"/>
              <a:t>As of 31/12/2012, a </a:t>
            </a:r>
            <a:r>
              <a:rPr lang="en-US" b="0" dirty="0"/>
              <a:t>total of 966 </a:t>
            </a:r>
            <a:r>
              <a:rPr lang="en-US" b="0" dirty="0" err="1"/>
              <a:t>Xpert</a:t>
            </a:r>
            <a:r>
              <a:rPr lang="en-US" b="0" dirty="0"/>
              <a:t>® MTB/RIF instruments (5017 modules) and 1,891,970 MTB/RIF cartridges had been purchased in the public sector in 77 of the 145 countries eligible for concessionary </a:t>
            </a:r>
            <a:r>
              <a:rPr lang="en-US" b="0" dirty="0" smtClean="0"/>
              <a:t>pricing</a:t>
            </a:r>
          </a:p>
          <a:p>
            <a:pPr marL="0" indent="0">
              <a:buFont typeface="Arial" pitchFamily="34" charset="0"/>
              <a:buNone/>
              <a:defRPr/>
            </a:pPr>
            <a:r>
              <a:rPr lang="en-US" b="0" dirty="0" smtClean="0">
                <a:latin typeface="Arial" pitchFamily="34" charset="0"/>
              </a:rPr>
              <a:t>     (</a:t>
            </a:r>
            <a:r>
              <a:rPr lang="en-US" b="0" u="sng" dirty="0"/>
              <a:t>http://</a:t>
            </a:r>
            <a:r>
              <a:rPr lang="en-US" b="0" u="sng" dirty="0" smtClean="0"/>
              <a:t>www.who.int/tb/laboratory/mtbrifrollout/en/index.html</a:t>
            </a:r>
            <a:r>
              <a:rPr lang="en-US" b="0" dirty="0" smtClean="0"/>
              <a:t>)</a:t>
            </a:r>
          </a:p>
          <a:p>
            <a:pPr>
              <a:defRPr/>
            </a:pPr>
            <a:r>
              <a:rPr lang="en-US" b="0" dirty="0" smtClean="0">
                <a:latin typeface="Arial" pitchFamily="34" charset="0"/>
              </a:rPr>
              <a:t>In terms of cost-effectiveness: evidence is controversial so far! Significant variation (especially in high- </a:t>
            </a:r>
            <a:r>
              <a:rPr lang="en-US" b="0" dirty="0" err="1" smtClean="0">
                <a:latin typeface="Arial" pitchFamily="34" charset="0"/>
              </a:rPr>
              <a:t>vs</a:t>
            </a:r>
            <a:r>
              <a:rPr lang="en-US" b="0" dirty="0" smtClean="0">
                <a:latin typeface="Arial" pitchFamily="34" charset="0"/>
              </a:rPr>
              <a:t> low incidence settings)</a:t>
            </a:r>
          </a:p>
          <a:p>
            <a:pPr lvl="1">
              <a:defRPr/>
            </a:pPr>
            <a:r>
              <a:rPr lang="en-US" dirty="0" smtClean="0">
                <a:latin typeface="Arial" pitchFamily="34" charset="0"/>
              </a:rPr>
              <a:t>Using </a:t>
            </a:r>
            <a:r>
              <a:rPr lang="en-US" dirty="0" err="1" smtClean="0">
                <a:latin typeface="Arial" pitchFamily="34" charset="0"/>
                <a:cs typeface="Arial" pitchFamily="34" charset="0"/>
              </a:rPr>
              <a:t>Xpert</a:t>
            </a:r>
            <a:r>
              <a:rPr lang="en-US" dirty="0" smtClean="0">
                <a:latin typeface="Arial" pitchFamily="34" charset="0"/>
                <a:cs typeface="Arial" pitchFamily="34" charset="0"/>
              </a:rPr>
              <a:t>® MTB/RIF for MDRTB diagnosis (including HIV-</a:t>
            </a:r>
            <a:r>
              <a:rPr lang="en-US" dirty="0" err="1" smtClean="0">
                <a:latin typeface="Arial" pitchFamily="34" charset="0"/>
                <a:cs typeface="Arial" pitchFamily="34" charset="0"/>
              </a:rPr>
              <a:t>coinfected</a:t>
            </a:r>
            <a:r>
              <a:rPr lang="en-US" dirty="0" smtClean="0">
                <a:latin typeface="Arial" pitchFamily="34" charset="0"/>
                <a:cs typeface="Arial" pitchFamily="34" charset="0"/>
              </a:rPr>
              <a:t>) will be cheaper compared to conventional in high burden countries; using it for TB detection (screening) will require additional funds (</a:t>
            </a:r>
            <a:r>
              <a:rPr lang="en-US" dirty="0" err="1" smtClean="0">
                <a:latin typeface="Arial" pitchFamily="34" charset="0"/>
                <a:cs typeface="Arial" pitchFamily="34" charset="0"/>
              </a:rPr>
              <a:t>Pantoja</a:t>
            </a:r>
            <a:r>
              <a:rPr lang="en-US" dirty="0" smtClean="0">
                <a:latin typeface="Arial" pitchFamily="34" charset="0"/>
                <a:cs typeface="Arial" pitchFamily="34" charset="0"/>
              </a:rPr>
              <a:t> et al., 2012)</a:t>
            </a:r>
          </a:p>
          <a:p>
            <a:pPr lvl="1">
              <a:defRPr/>
            </a:pPr>
            <a:r>
              <a:rPr lang="en-US" dirty="0" smtClean="0">
                <a:latin typeface="Arial" pitchFamily="34" charset="0"/>
                <a:cs typeface="Arial" pitchFamily="34" charset="0"/>
              </a:rPr>
              <a:t>Using </a:t>
            </a:r>
            <a:r>
              <a:rPr lang="en-US" dirty="0" err="1" smtClean="0">
                <a:latin typeface="Arial" pitchFamily="34" charset="0"/>
                <a:cs typeface="Arial" pitchFamily="34" charset="0"/>
              </a:rPr>
              <a:t>Xpert</a:t>
            </a:r>
            <a:r>
              <a:rPr lang="en-US" dirty="0" smtClean="0">
                <a:latin typeface="Arial" pitchFamily="34" charset="0"/>
                <a:cs typeface="Arial" pitchFamily="34" charset="0"/>
              </a:rPr>
              <a:t>® MTB/RIF for TB detection in all suspects in India: significant increase in costs (Vassal et al., 2012)</a:t>
            </a:r>
          </a:p>
          <a:p>
            <a:pPr lvl="1">
              <a:defRPr/>
            </a:pPr>
            <a:r>
              <a:rPr lang="en-US" dirty="0" smtClean="0">
                <a:latin typeface="Arial" pitchFamily="34" charset="0"/>
                <a:cs typeface="Arial" pitchFamily="34" charset="0"/>
              </a:rPr>
              <a:t>Using rapid tools in the UK: significant savings (Drobniewski et al., 2000)</a:t>
            </a:r>
          </a:p>
          <a:p>
            <a:pPr lvl="1">
              <a:defRPr/>
            </a:pPr>
            <a:endParaRPr lang="en-US" dirty="0" smtClean="0">
              <a:latin typeface="Arial" pitchFamily="34" charset="0"/>
              <a:cs typeface="Arial" pitchFamily="34" charset="0"/>
            </a:endParaRPr>
          </a:p>
          <a:p>
            <a:pPr lvl="1">
              <a:defRPr/>
            </a:pPr>
            <a:endParaRPr lang="fr-CH" dirty="0" smtClean="0">
              <a:latin typeface="Arial" pitchFamily="34" charset="0"/>
              <a:cs typeface="Arial" pitchFamily="34" charset="0"/>
            </a:endParaRPr>
          </a:p>
          <a:p>
            <a:pPr>
              <a:defRPr/>
            </a:pPr>
            <a:endParaRPr lang="fr-CH" dirty="0" smtClean="0">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8350"/>
            <a:ext cx="8229600" cy="982663"/>
          </a:xfrm>
        </p:spPr>
        <p:txBody>
          <a:bodyPr>
            <a:normAutofit fontScale="90000"/>
          </a:bodyPr>
          <a:lstStyle/>
          <a:p>
            <a:pPr>
              <a:defRPr/>
            </a:pPr>
            <a:r>
              <a:rPr lang="en-US" cap="none" dirty="0" smtClean="0">
                <a:latin typeface="Arial" pitchFamily="34" charset="0"/>
                <a:cs typeface="Arial" pitchFamily="34" charset="0"/>
              </a:rPr>
              <a:t/>
            </a:r>
            <a:br>
              <a:rPr lang="en-US" cap="none" dirty="0" smtClean="0">
                <a:latin typeface="Arial" pitchFamily="34" charset="0"/>
                <a:cs typeface="Arial" pitchFamily="34" charset="0"/>
              </a:rPr>
            </a:br>
            <a:r>
              <a:rPr lang="en-US" cap="none" dirty="0" smtClean="0">
                <a:latin typeface="Arial" pitchFamily="34" charset="0"/>
                <a:cs typeface="Arial" pitchFamily="34" charset="0"/>
              </a:rPr>
              <a:t>Barriers </a:t>
            </a:r>
            <a:r>
              <a:rPr lang="en-US" cap="none" dirty="0">
                <a:latin typeface="Arial" pitchFamily="34" charset="0"/>
                <a:cs typeface="Arial" pitchFamily="34" charset="0"/>
              </a:rPr>
              <a:t>on implementation of new rapid tests</a:t>
            </a:r>
            <a:br>
              <a:rPr lang="en-US" cap="none" dirty="0">
                <a:latin typeface="Arial" pitchFamily="34" charset="0"/>
                <a:cs typeface="Arial" pitchFamily="34" charset="0"/>
              </a:rPr>
            </a:br>
            <a:r>
              <a:rPr lang="fr-CH" dirty="0">
                <a:latin typeface="Arial" pitchFamily="34" charset="0"/>
              </a:rPr>
              <a:t>POLITICAL/ORGANIZATIONAL/LOGICTICAL</a:t>
            </a:r>
            <a:br>
              <a:rPr lang="fr-CH" dirty="0">
                <a:latin typeface="Arial" pitchFamily="34" charset="0"/>
              </a:rPr>
            </a:br>
            <a:r>
              <a:rPr lang="en-US" cap="none" dirty="0">
                <a:latin typeface="Arial" pitchFamily="34" charset="0"/>
                <a:cs typeface="Arial" pitchFamily="34" charset="0"/>
              </a:rPr>
              <a:t/>
            </a:r>
            <a:br>
              <a:rPr lang="en-US" cap="none" dirty="0">
                <a:latin typeface="Arial" pitchFamily="34" charset="0"/>
                <a:cs typeface="Arial" pitchFamily="34" charset="0"/>
              </a:rPr>
            </a:br>
            <a:endParaRPr lang="en-GB" dirty="0"/>
          </a:p>
        </p:txBody>
      </p:sp>
      <p:sp>
        <p:nvSpPr>
          <p:cNvPr id="3" name="Объект 2"/>
          <p:cNvSpPr>
            <a:spLocks noGrp="1"/>
          </p:cNvSpPr>
          <p:nvPr>
            <p:ph idx="1"/>
          </p:nvPr>
        </p:nvSpPr>
        <p:spPr/>
        <p:txBody>
          <a:bodyPr/>
          <a:lstStyle/>
          <a:p>
            <a:pPr>
              <a:defRPr/>
            </a:pPr>
            <a:r>
              <a:rPr lang="fr-CH" dirty="0" smtClean="0">
                <a:latin typeface="Arial" pitchFamily="34" charset="0"/>
              </a:rPr>
              <a:t>Regulations at country level and locally: vary by country (especially outside the EU)</a:t>
            </a:r>
          </a:p>
          <a:p>
            <a:pPr lvl="1">
              <a:defRPr/>
            </a:pPr>
            <a:r>
              <a:rPr lang="fr-CH" dirty="0">
                <a:latin typeface="Arial" pitchFamily="34" charset="0"/>
              </a:rPr>
              <a:t>I</a:t>
            </a:r>
            <a:r>
              <a:rPr lang="fr-CH" dirty="0" smtClean="0">
                <a:latin typeface="Arial" pitchFamily="34" charset="0"/>
              </a:rPr>
              <a:t>n the EU any CE-marked test could be used after validation providing quality assurance and quality control systems are in place</a:t>
            </a:r>
          </a:p>
          <a:p>
            <a:pPr lvl="1">
              <a:defRPr/>
            </a:pPr>
            <a:r>
              <a:rPr lang="fr-CH" dirty="0" smtClean="0">
                <a:latin typeface="Arial" pitchFamily="34" charset="0"/>
              </a:rPr>
              <a:t>Outside EU (especially Eastern European countries eg Russia, Ukraine, Belarus etc): regulated by Federal and local authorities; new tests cannot be implementerd without </a:t>
            </a:r>
            <a:r>
              <a:rPr lang="fr-CH" dirty="0" err="1" smtClean="0">
                <a:latin typeface="Arial" pitchFamily="34" charset="0"/>
              </a:rPr>
              <a:t>prior</a:t>
            </a:r>
            <a:r>
              <a:rPr lang="fr-CH" dirty="0" smtClean="0">
                <a:latin typeface="Arial" pitchFamily="34" charset="0"/>
              </a:rPr>
              <a:t> autorisation to use</a:t>
            </a:r>
          </a:p>
          <a:p>
            <a:pPr lvl="1">
              <a:defRPr/>
            </a:pPr>
            <a:r>
              <a:rPr lang="fr-CH" dirty="0" smtClean="0">
                <a:latin typeface="Arial" pitchFamily="34" charset="0"/>
              </a:rPr>
              <a:t>Poor infrastructure (</a:t>
            </a:r>
            <a:r>
              <a:rPr lang="fr-CH" dirty="0" err="1" smtClean="0">
                <a:latin typeface="Arial" pitchFamily="34" charset="0"/>
              </a:rPr>
              <a:t>lack</a:t>
            </a:r>
            <a:r>
              <a:rPr lang="fr-CH" dirty="0" smtClean="0">
                <a:latin typeface="Arial" pitchFamily="34" charset="0"/>
              </a:rPr>
              <a:t> of </a:t>
            </a:r>
            <a:r>
              <a:rPr lang="fr-CH" dirty="0" err="1" smtClean="0">
                <a:latin typeface="Arial" pitchFamily="34" charset="0"/>
              </a:rPr>
              <a:t>maintainance</a:t>
            </a:r>
            <a:r>
              <a:rPr lang="fr-CH" dirty="0" smtClean="0">
                <a:latin typeface="Arial" pitchFamily="34" charset="0"/>
              </a:rPr>
              <a:t>/power </a:t>
            </a:r>
            <a:r>
              <a:rPr lang="fr-CH" dirty="0" err="1" smtClean="0">
                <a:latin typeface="Arial" pitchFamily="34" charset="0"/>
              </a:rPr>
              <a:t>supply</a:t>
            </a:r>
            <a:r>
              <a:rPr lang="fr-CH" dirty="0" smtClean="0">
                <a:latin typeface="Arial" pitchFamily="34" charset="0"/>
              </a:rPr>
              <a:t> </a:t>
            </a:r>
            <a:r>
              <a:rPr lang="fr-CH" dirty="0" err="1" smtClean="0">
                <a:latin typeface="Arial" pitchFamily="34" charset="0"/>
              </a:rPr>
              <a:t>etc</a:t>
            </a:r>
            <a:r>
              <a:rPr lang="fr-CH" dirty="0" smtClean="0">
                <a:latin typeface="Arial" pitchFamily="34" charset="0"/>
              </a:rPr>
              <a:t>)</a:t>
            </a:r>
          </a:p>
          <a:p>
            <a:pPr>
              <a:defRPr/>
            </a:pPr>
            <a:r>
              <a:rPr lang="fr-CH" dirty="0" smtClean="0">
                <a:latin typeface="Arial" pitchFamily="34" charset="0"/>
              </a:rPr>
              <a:t>Bureaucracy and unwillingness to take/implement advice from international community</a:t>
            </a:r>
          </a:p>
          <a:p>
            <a:pPr marL="0" indent="0">
              <a:buFont typeface="Arial" pitchFamily="34" charset="0"/>
              <a:buNone/>
              <a:defRPr/>
            </a:pPr>
            <a:endParaRPr lang="fr-CH" dirty="0" smtClean="0">
              <a:latin typeface="Arial" pitchFamily="34" charset="0"/>
            </a:endParaRPr>
          </a:p>
          <a:p>
            <a:pPr>
              <a:defRPr/>
            </a:pPr>
            <a:r>
              <a:rPr lang="fr-CH" dirty="0" smtClean="0">
                <a:latin typeface="Arial" pitchFamily="34" charset="0"/>
              </a:rPr>
              <a:t>Overall slow uptake of new tests, both in EU and non-EU countries – DIAGNOSTIC DELAYS!</a:t>
            </a:r>
          </a:p>
          <a:p>
            <a:pPr>
              <a:defRPr/>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8788" y="404813"/>
            <a:ext cx="8229600" cy="982662"/>
          </a:xfrm>
        </p:spPr>
        <p:txBody>
          <a:bodyPr/>
          <a:lstStyle/>
          <a:p>
            <a:pPr>
              <a:defRPr/>
            </a:pPr>
            <a:r>
              <a:rPr lang="de-DE" dirty="0" smtClean="0"/>
              <a:t>Treatment </a:t>
            </a:r>
            <a:r>
              <a:rPr lang="de-DE" dirty="0" err="1" smtClean="0"/>
              <a:t>of</a:t>
            </a:r>
            <a:r>
              <a:rPr lang="de-DE" dirty="0" smtClean="0"/>
              <a:t> </a:t>
            </a:r>
            <a:r>
              <a:rPr lang="de-DE" dirty="0" err="1" smtClean="0"/>
              <a:t>tuberculosis</a:t>
            </a:r>
            <a:endParaRPr lang="de-DE" dirty="0"/>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t="13821" b="12981"/>
          <a:stretch>
            <a:fillRect/>
          </a:stretch>
        </p:blipFill>
        <p:spPr bwMode="auto">
          <a:xfrm>
            <a:off x="250825" y="1243013"/>
            <a:ext cx="5245100"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3395663"/>
            <a:ext cx="46767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139825"/>
            <a:ext cx="2736850"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descr="http://megapolis.kz/files/modules/Articles/19548/thumbs/%D0%BF%D1%80%D0%BE%D0%B8%D0%B7%D0%B2%D0%BE%D0%B4%D1%81%D1%82%D0%B2%D0%BE%20%D0%BA%D1%83%D0%BC%D1%8B%D1%81%D0%B0%20DSC_2823-2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4581525"/>
            <a:ext cx="1371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1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8350"/>
            <a:ext cx="8229600" cy="982663"/>
          </a:xfrm>
        </p:spPr>
        <p:txBody>
          <a:bodyPr/>
          <a:lstStyle/>
          <a:p>
            <a:pPr>
              <a:defRPr/>
            </a:pPr>
            <a:r>
              <a:rPr lang="de-DE" dirty="0" smtClean="0"/>
              <a:t>Treatment </a:t>
            </a:r>
            <a:r>
              <a:rPr lang="de-DE" dirty="0" err="1" smtClean="0"/>
              <a:t>of</a:t>
            </a:r>
            <a:r>
              <a:rPr lang="de-DE" dirty="0" smtClean="0"/>
              <a:t> </a:t>
            </a:r>
            <a:r>
              <a:rPr lang="de-DE" dirty="0" err="1" smtClean="0"/>
              <a:t>tuberculosis</a:t>
            </a:r>
            <a:r>
              <a:rPr lang="de-DE" dirty="0" smtClean="0"/>
              <a:t>: </a:t>
            </a:r>
            <a:r>
              <a:rPr lang="de-DE" dirty="0" err="1" smtClean="0"/>
              <a:t>history</a:t>
            </a:r>
            <a:endParaRPr lang="de-DE" dirty="0"/>
          </a:p>
        </p:txBody>
      </p:sp>
      <p:sp>
        <p:nvSpPr>
          <p:cNvPr id="38915" name="Inhaltsplatzhalter 2"/>
          <p:cNvSpPr>
            <a:spLocks noGrp="1"/>
          </p:cNvSpPr>
          <p:nvPr>
            <p:ph idx="1"/>
          </p:nvPr>
        </p:nvSpPr>
        <p:spPr/>
        <p:txBody>
          <a:bodyPr/>
          <a:lstStyle/>
          <a:p>
            <a:r>
              <a:rPr lang="de-DE" dirty="0" smtClean="0">
                <a:latin typeface="Arial" pitchFamily="34" charset="0"/>
              </a:rPr>
              <a:t>1943: streptomycin (1952 – Nobel prize to Selam Abraham Waksman)</a:t>
            </a:r>
          </a:p>
          <a:p>
            <a:r>
              <a:rPr lang="de-DE" dirty="0" smtClean="0">
                <a:latin typeface="Arial" pitchFamily="34" charset="0"/>
              </a:rPr>
              <a:t>1946: </a:t>
            </a:r>
            <a:r>
              <a:rPr lang="de-DE" i="1" dirty="0" smtClean="0">
                <a:latin typeface="Arial" pitchFamily="34" charset="0"/>
              </a:rPr>
              <a:t>p</a:t>
            </a:r>
            <a:r>
              <a:rPr lang="de-DE" dirty="0" smtClean="0">
                <a:latin typeface="Arial" pitchFamily="34" charset="0"/>
              </a:rPr>
              <a:t>-aminosalicylic acid (PAS)</a:t>
            </a:r>
          </a:p>
          <a:p>
            <a:r>
              <a:rPr lang="de-DE" dirty="0" smtClean="0">
                <a:latin typeface="Arial" pitchFamily="34" charset="0"/>
              </a:rPr>
              <a:t>1952: isonazid (Inh)</a:t>
            </a:r>
          </a:p>
          <a:p>
            <a:r>
              <a:rPr lang="de-DE" dirty="0" smtClean="0">
                <a:latin typeface="Arial" pitchFamily="34" charset="0"/>
              </a:rPr>
              <a:t>1954: pyrazinamide (Pza)</a:t>
            </a:r>
          </a:p>
          <a:p>
            <a:r>
              <a:rPr lang="de-DE" dirty="0" smtClean="0">
                <a:latin typeface="Arial" pitchFamily="34" charset="0"/>
              </a:rPr>
              <a:t>1956: Inh+Pza =&gt; cures TB</a:t>
            </a:r>
          </a:p>
          <a:p>
            <a:r>
              <a:rPr lang="de-DE" dirty="0" smtClean="0">
                <a:latin typeface="Arial" pitchFamily="34" charset="0"/>
              </a:rPr>
              <a:t>1955: cycloserin (Cs)</a:t>
            </a:r>
          </a:p>
          <a:p>
            <a:r>
              <a:rPr lang="de-DE" dirty="0" smtClean="0">
                <a:latin typeface="Arial" pitchFamily="34" charset="0"/>
              </a:rPr>
              <a:t>1962: ethambutol (Eth)</a:t>
            </a:r>
          </a:p>
          <a:p>
            <a:r>
              <a:rPr lang="de-DE" dirty="0" smtClean="0">
                <a:latin typeface="Arial" pitchFamily="34" charset="0"/>
              </a:rPr>
              <a:t>1963: rifampicin (Rif)</a:t>
            </a:r>
          </a:p>
          <a:p>
            <a:r>
              <a:rPr lang="de-DE" dirty="0" smtClean="0">
                <a:latin typeface="Arial" pitchFamily="34" charset="0"/>
              </a:rPr>
              <a:t>1970-77: Rif+Inh =&gt; international regimen</a:t>
            </a:r>
          </a:p>
          <a:p>
            <a:endParaRPr lang="de-DE" dirty="0" smtClean="0">
              <a:latin typeface="Arial" pitchFamily="34" charset="0"/>
            </a:endParaRPr>
          </a:p>
          <a:p>
            <a:endParaRPr lang="de-DE" dirty="0" smtClean="0">
              <a:latin typeface="Arial" pitchFamily="34" charset="0"/>
            </a:endParaRPr>
          </a:p>
        </p:txBody>
      </p:sp>
    </p:spTree>
    <p:extLst>
      <p:ext uri="{BB962C8B-B14F-4D97-AF65-F5344CB8AC3E}">
        <p14:creationId xmlns:p14="http://schemas.microsoft.com/office/powerpoint/2010/main" val="944067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5"/>
          <p:cNvSpPr>
            <a:spLocks noGrp="1"/>
          </p:cNvSpPr>
          <p:nvPr>
            <p:ph type="title"/>
          </p:nvPr>
        </p:nvSpPr>
        <p:spPr bwMode="auto">
          <a:xfrm>
            <a:off x="457200" y="768350"/>
            <a:ext cx="8229600" cy="982663"/>
          </a:xfrm>
        </p:spPr>
        <p:txBody>
          <a:bodyPr/>
          <a:lstStyle/>
          <a:p>
            <a:r>
              <a:rPr lang="en-US" cap="none" smtClean="0">
                <a:latin typeface="Arial" pitchFamily="34" charset="0"/>
                <a:cs typeface="Arial" pitchFamily="34" charset="0"/>
              </a:rPr>
              <a:t>TREATMENT OF TUBERCULOSIS</a:t>
            </a:r>
          </a:p>
        </p:txBody>
      </p:sp>
      <p:sp>
        <p:nvSpPr>
          <p:cNvPr id="39939" name="Espace réservé du contenu 4"/>
          <p:cNvSpPr>
            <a:spLocks noGrp="1"/>
          </p:cNvSpPr>
          <p:nvPr>
            <p:ph idx="1"/>
          </p:nvPr>
        </p:nvSpPr>
        <p:spPr>
          <a:xfrm>
            <a:off x="443336" y="1751013"/>
            <a:ext cx="8229600" cy="4411662"/>
          </a:xfrm>
        </p:spPr>
        <p:txBody>
          <a:bodyPr/>
          <a:lstStyle/>
          <a:p>
            <a:r>
              <a:rPr lang="fr-CH" smtClean="0">
                <a:latin typeface="Arial" pitchFamily="34" charset="0"/>
              </a:rPr>
              <a:t>No new drugs available for decades</a:t>
            </a:r>
          </a:p>
          <a:p>
            <a:r>
              <a:rPr lang="fr-CH" smtClean="0">
                <a:latin typeface="Arial" pitchFamily="34" charset="0"/>
              </a:rPr>
              <a:t>Combination drug therapy</a:t>
            </a:r>
          </a:p>
          <a:p>
            <a:r>
              <a:rPr lang="fr-CH" smtClean="0">
                <a:latin typeface="Arial" pitchFamily="34" charset="0"/>
              </a:rPr>
              <a:t>Standard regimen (WHO international guidelines, national recommendations)</a:t>
            </a:r>
          </a:p>
          <a:p>
            <a:pPr lvl="1"/>
            <a:r>
              <a:rPr lang="fr-CH" smtClean="0">
                <a:latin typeface="Arial" pitchFamily="34" charset="0"/>
                <a:ea typeface="Times" charset="0"/>
                <a:cs typeface="Times" charset="0"/>
              </a:rPr>
              <a:t>Good evidence and standartisation for drug-sensitive TB</a:t>
            </a:r>
          </a:p>
          <a:p>
            <a:pPr lvl="1"/>
            <a:r>
              <a:rPr lang="fr-CH" smtClean="0">
                <a:latin typeface="Arial" pitchFamily="34" charset="0"/>
                <a:ea typeface="Times" charset="0"/>
                <a:cs typeface="Times" charset="0"/>
              </a:rPr>
              <a:t>No clear-cut standard schemes for DR TB </a:t>
            </a:r>
          </a:p>
          <a:p>
            <a:r>
              <a:rPr lang="fr-CH" smtClean="0">
                <a:latin typeface="Arial" pitchFamily="34" charset="0"/>
              </a:rPr>
              <a:t>Standard duration is long </a:t>
            </a:r>
          </a:p>
          <a:p>
            <a:pPr lvl="1"/>
            <a:r>
              <a:rPr lang="fr-CH" smtClean="0">
                <a:latin typeface="Arial" pitchFamily="34" charset="0"/>
                <a:ea typeface="Times" charset="0"/>
                <a:cs typeface="Times" charset="0"/>
              </a:rPr>
              <a:t>6 months  - fully sensitive tuberculosis</a:t>
            </a:r>
          </a:p>
          <a:p>
            <a:pPr lvl="1"/>
            <a:r>
              <a:rPr lang="fr-CH" smtClean="0">
                <a:latin typeface="Arial" pitchFamily="34" charset="0"/>
                <a:ea typeface="Times" charset="0"/>
                <a:cs typeface="Times" charset="0"/>
              </a:rPr>
              <a:t>up to 24 months – drug resistant (MDR and XDR) tuberculosis</a:t>
            </a:r>
          </a:p>
          <a:p>
            <a:r>
              <a:rPr lang="fr-CH" smtClean="0">
                <a:latin typeface="Arial" pitchFamily="34" charset="0"/>
              </a:rPr>
              <a:t>Treatment monitoring and outcomes are best measured by laboratory diagnosis </a:t>
            </a:r>
          </a:p>
        </p:txBody>
      </p:sp>
    </p:spTree>
    <p:extLst>
      <p:ext uri="{BB962C8B-B14F-4D97-AF65-F5344CB8AC3E}">
        <p14:creationId xmlns:p14="http://schemas.microsoft.com/office/powerpoint/2010/main" val="100248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8350"/>
            <a:ext cx="8229600" cy="982663"/>
          </a:xfrm>
        </p:spPr>
        <p:txBody>
          <a:bodyPr/>
          <a:lstStyle/>
          <a:p>
            <a:pPr>
              <a:defRPr/>
            </a:pPr>
            <a:r>
              <a:rPr lang="de-DE" dirty="0"/>
              <a:t>Treatment </a:t>
            </a:r>
            <a:r>
              <a:rPr lang="de-DE" dirty="0" err="1"/>
              <a:t>of</a:t>
            </a:r>
            <a:r>
              <a:rPr lang="de-DE" dirty="0"/>
              <a:t> </a:t>
            </a:r>
            <a:r>
              <a:rPr lang="de-DE" dirty="0" err="1"/>
              <a:t>tuberculosis</a:t>
            </a:r>
            <a:r>
              <a:rPr lang="de-DE" dirty="0"/>
              <a:t>: </a:t>
            </a:r>
            <a:r>
              <a:rPr lang="de-DE" dirty="0" err="1"/>
              <a:t>today</a:t>
            </a:r>
            <a:endParaRPr lang="de-DE" dirty="0"/>
          </a:p>
        </p:txBody>
      </p:sp>
      <p:sp>
        <p:nvSpPr>
          <p:cNvPr id="5" name="Textfeld 4"/>
          <p:cNvSpPr txBox="1"/>
          <p:nvPr/>
        </p:nvSpPr>
        <p:spPr>
          <a:xfrm>
            <a:off x="539750" y="1484313"/>
            <a:ext cx="3240088" cy="2247900"/>
          </a:xfrm>
          <a:prstGeom prst="rect">
            <a:avLst/>
          </a:prstGeom>
          <a:noFill/>
        </p:spPr>
        <p:txBody>
          <a:bodyPr>
            <a:spAutoFit/>
          </a:bodyPr>
          <a:lstStyle/>
          <a:p>
            <a:pPr marL="285750" indent="-285750">
              <a:buFont typeface="Arial" pitchFamily="34" charset="0"/>
              <a:buChar char="•"/>
              <a:defRPr/>
            </a:pPr>
            <a:r>
              <a:rPr lang="de-DE" sz="2000" b="1" dirty="0">
                <a:solidFill>
                  <a:srgbClr val="0070C0"/>
                </a:solidFill>
              </a:rPr>
              <a:t>First-</a:t>
            </a:r>
            <a:r>
              <a:rPr lang="de-DE" sz="2000" b="1" dirty="0" err="1">
                <a:solidFill>
                  <a:srgbClr val="0070C0"/>
                </a:solidFill>
              </a:rPr>
              <a:t>line</a:t>
            </a:r>
            <a:r>
              <a:rPr lang="de-DE" sz="2000" b="1" dirty="0">
                <a:solidFill>
                  <a:srgbClr val="0070C0"/>
                </a:solidFill>
              </a:rPr>
              <a:t> </a:t>
            </a:r>
            <a:r>
              <a:rPr lang="de-DE" sz="2000" b="1" dirty="0" err="1">
                <a:solidFill>
                  <a:srgbClr val="0070C0"/>
                </a:solidFill>
              </a:rPr>
              <a:t>drugs</a:t>
            </a:r>
            <a:endParaRPr lang="de-DE" sz="2000" b="1" dirty="0">
              <a:solidFill>
                <a:srgbClr val="0070C0"/>
              </a:solidFill>
            </a:endParaRPr>
          </a:p>
          <a:p>
            <a:pPr marL="800100" lvl="1" indent="-342900">
              <a:buFont typeface="Arial" pitchFamily="34" charset="0"/>
              <a:buChar char="•"/>
              <a:defRPr/>
            </a:pPr>
            <a:r>
              <a:rPr lang="de-DE" sz="2000" b="1" dirty="0" err="1"/>
              <a:t>Isoniazid</a:t>
            </a:r>
            <a:endParaRPr lang="de-DE" sz="2000" b="1" dirty="0"/>
          </a:p>
          <a:p>
            <a:pPr marL="800100" lvl="1" indent="-342900">
              <a:buFont typeface="Arial" pitchFamily="34" charset="0"/>
              <a:buChar char="•"/>
              <a:defRPr/>
            </a:pPr>
            <a:r>
              <a:rPr lang="de-DE" sz="2000" b="1" dirty="0" err="1"/>
              <a:t>Rifampicin</a:t>
            </a:r>
            <a:endParaRPr lang="de-DE" sz="2000" b="1" dirty="0"/>
          </a:p>
          <a:p>
            <a:pPr marL="800100" lvl="1" indent="-342900">
              <a:buFont typeface="Arial" pitchFamily="34" charset="0"/>
              <a:buChar char="•"/>
              <a:defRPr/>
            </a:pPr>
            <a:r>
              <a:rPr lang="de-DE" sz="2000" b="1" dirty="0"/>
              <a:t>Streptomycin</a:t>
            </a:r>
          </a:p>
          <a:p>
            <a:pPr marL="800100" lvl="1" indent="-342900">
              <a:buFont typeface="Arial" pitchFamily="34" charset="0"/>
              <a:buChar char="•"/>
              <a:defRPr/>
            </a:pPr>
            <a:r>
              <a:rPr lang="de-DE" sz="2000" b="1" dirty="0" err="1"/>
              <a:t>Ethambutol</a:t>
            </a:r>
            <a:endParaRPr lang="de-DE" sz="2000" b="1" dirty="0"/>
          </a:p>
          <a:p>
            <a:pPr marL="800100" lvl="1" indent="-342900">
              <a:buFont typeface="Arial" pitchFamily="34" charset="0"/>
              <a:buChar char="•"/>
              <a:defRPr/>
            </a:pPr>
            <a:r>
              <a:rPr lang="de-DE" sz="2000" b="1" dirty="0" err="1"/>
              <a:t>Pyrazinamide</a:t>
            </a:r>
            <a:endParaRPr lang="de-DE" sz="2000" b="1" dirty="0"/>
          </a:p>
          <a:p>
            <a:pPr>
              <a:defRPr/>
            </a:pPr>
            <a:endParaRPr lang="de-DE" sz="2000" b="1" dirty="0"/>
          </a:p>
        </p:txBody>
      </p:sp>
      <p:sp>
        <p:nvSpPr>
          <p:cNvPr id="6" name="Textfeld 5"/>
          <p:cNvSpPr txBox="1"/>
          <p:nvPr/>
        </p:nvSpPr>
        <p:spPr>
          <a:xfrm>
            <a:off x="4859338" y="1484313"/>
            <a:ext cx="3816350" cy="2247900"/>
          </a:xfrm>
          <a:prstGeom prst="rect">
            <a:avLst/>
          </a:prstGeom>
          <a:noFill/>
        </p:spPr>
        <p:txBody>
          <a:bodyPr>
            <a:spAutoFit/>
          </a:bodyPr>
          <a:lstStyle/>
          <a:p>
            <a:pPr marL="285750" indent="-285750">
              <a:buFont typeface="Arial" pitchFamily="34" charset="0"/>
              <a:buChar char="•"/>
              <a:defRPr/>
            </a:pPr>
            <a:r>
              <a:rPr lang="de-DE" sz="2000" b="1" dirty="0">
                <a:solidFill>
                  <a:srgbClr val="0070C0"/>
                </a:solidFill>
              </a:rPr>
              <a:t>Second-</a:t>
            </a:r>
            <a:r>
              <a:rPr lang="de-DE" sz="2000" b="1" dirty="0" err="1">
                <a:solidFill>
                  <a:srgbClr val="0070C0"/>
                </a:solidFill>
              </a:rPr>
              <a:t>line</a:t>
            </a:r>
            <a:r>
              <a:rPr lang="de-DE" sz="2000" b="1" dirty="0">
                <a:solidFill>
                  <a:srgbClr val="0070C0"/>
                </a:solidFill>
              </a:rPr>
              <a:t> </a:t>
            </a:r>
            <a:r>
              <a:rPr lang="de-DE" sz="2000" b="1" dirty="0" err="1">
                <a:solidFill>
                  <a:srgbClr val="0070C0"/>
                </a:solidFill>
              </a:rPr>
              <a:t>drugs</a:t>
            </a:r>
            <a:endParaRPr lang="de-DE" sz="2000" b="1" dirty="0">
              <a:solidFill>
                <a:srgbClr val="0070C0"/>
              </a:solidFill>
            </a:endParaRPr>
          </a:p>
          <a:p>
            <a:pPr marL="800100" lvl="1" indent="-342900">
              <a:buFont typeface="Arial" pitchFamily="34" charset="0"/>
              <a:buChar char="•"/>
              <a:defRPr/>
            </a:pPr>
            <a:r>
              <a:rPr lang="de-DE" sz="2000" b="1" dirty="0" err="1">
                <a:solidFill>
                  <a:prstClr val="black"/>
                </a:solidFill>
              </a:rPr>
              <a:t>Injectables</a:t>
            </a:r>
            <a:r>
              <a:rPr lang="de-DE" sz="2000" b="1" dirty="0">
                <a:solidFill>
                  <a:prstClr val="black"/>
                </a:solidFill>
              </a:rPr>
              <a:t> (</a:t>
            </a:r>
            <a:r>
              <a:rPr lang="de-DE" sz="2000" b="1" dirty="0" err="1">
                <a:solidFill>
                  <a:prstClr val="black"/>
                </a:solidFill>
              </a:rPr>
              <a:t>kanamycin</a:t>
            </a:r>
            <a:r>
              <a:rPr lang="de-DE" sz="2000" b="1" dirty="0">
                <a:solidFill>
                  <a:prstClr val="black"/>
                </a:solidFill>
              </a:rPr>
              <a:t>, </a:t>
            </a:r>
            <a:r>
              <a:rPr lang="de-DE" sz="2000" b="1" dirty="0" err="1">
                <a:solidFill>
                  <a:prstClr val="black"/>
                </a:solidFill>
              </a:rPr>
              <a:t>capreomycin</a:t>
            </a:r>
            <a:r>
              <a:rPr lang="de-DE" sz="2000" b="1" dirty="0">
                <a:solidFill>
                  <a:prstClr val="black"/>
                </a:solidFill>
              </a:rPr>
              <a:t>, </a:t>
            </a:r>
            <a:r>
              <a:rPr lang="de-DE" sz="2000" b="1" dirty="0" err="1">
                <a:solidFill>
                  <a:prstClr val="black"/>
                </a:solidFill>
              </a:rPr>
              <a:t>amikacin</a:t>
            </a:r>
            <a:r>
              <a:rPr lang="de-DE" sz="2000" b="1" dirty="0">
                <a:solidFill>
                  <a:prstClr val="black"/>
                </a:solidFill>
              </a:rPr>
              <a:t>)</a:t>
            </a:r>
          </a:p>
          <a:p>
            <a:pPr marL="800100" lvl="1" indent="-342900">
              <a:buFont typeface="Arial" pitchFamily="34" charset="0"/>
              <a:buChar char="•"/>
              <a:defRPr/>
            </a:pPr>
            <a:r>
              <a:rPr lang="de-DE" sz="2000" b="1" dirty="0" err="1">
                <a:solidFill>
                  <a:prstClr val="black"/>
                </a:solidFill>
              </a:rPr>
              <a:t>Fluoroquinolones</a:t>
            </a:r>
            <a:r>
              <a:rPr lang="de-DE" sz="2000" b="1" dirty="0">
                <a:solidFill>
                  <a:prstClr val="black"/>
                </a:solidFill>
              </a:rPr>
              <a:t> (</a:t>
            </a:r>
            <a:r>
              <a:rPr lang="de-DE" sz="2000" b="1" dirty="0" err="1">
                <a:solidFill>
                  <a:prstClr val="black"/>
                </a:solidFill>
              </a:rPr>
              <a:t>ofloxacin</a:t>
            </a:r>
            <a:r>
              <a:rPr lang="de-DE" sz="2000" b="1" dirty="0">
                <a:solidFill>
                  <a:prstClr val="black"/>
                </a:solidFill>
              </a:rPr>
              <a:t>, </a:t>
            </a:r>
            <a:r>
              <a:rPr lang="de-DE" sz="2000" b="1" dirty="0" err="1">
                <a:solidFill>
                  <a:prstClr val="black"/>
                </a:solidFill>
              </a:rPr>
              <a:t>moxifloxacin</a:t>
            </a:r>
            <a:r>
              <a:rPr lang="de-DE" sz="2000" b="1" dirty="0">
                <a:solidFill>
                  <a:prstClr val="black"/>
                </a:solidFill>
              </a:rPr>
              <a:t> </a:t>
            </a:r>
            <a:r>
              <a:rPr lang="de-DE" sz="2000" b="1" dirty="0" err="1">
                <a:solidFill>
                  <a:prstClr val="black"/>
                </a:solidFill>
              </a:rPr>
              <a:t>etc</a:t>
            </a:r>
            <a:r>
              <a:rPr lang="de-DE" sz="2000" b="1" dirty="0">
                <a:solidFill>
                  <a:prstClr val="black"/>
                </a:solidFill>
              </a:rPr>
              <a:t>) </a:t>
            </a:r>
          </a:p>
          <a:p>
            <a:pPr>
              <a:defRPr/>
            </a:pPr>
            <a:endParaRPr lang="de-DE" sz="2000" b="1" dirty="0"/>
          </a:p>
        </p:txBody>
      </p:sp>
      <p:sp>
        <p:nvSpPr>
          <p:cNvPr id="7" name="Textfeld 6"/>
          <p:cNvSpPr txBox="1"/>
          <p:nvPr/>
        </p:nvSpPr>
        <p:spPr>
          <a:xfrm>
            <a:off x="2484438" y="3736975"/>
            <a:ext cx="4535487" cy="3292475"/>
          </a:xfrm>
          <a:prstGeom prst="rect">
            <a:avLst/>
          </a:prstGeom>
          <a:noFill/>
        </p:spPr>
        <p:txBody>
          <a:bodyPr>
            <a:spAutoFit/>
          </a:bodyPr>
          <a:lstStyle/>
          <a:p>
            <a:pPr marL="285750" indent="-285750">
              <a:buFont typeface="Arial" pitchFamily="34" charset="0"/>
              <a:buChar char="•"/>
              <a:defRPr/>
            </a:pPr>
            <a:r>
              <a:rPr lang="de-DE" sz="2000" b="1" dirty="0">
                <a:solidFill>
                  <a:srgbClr val="0070C0"/>
                </a:solidFill>
              </a:rPr>
              <a:t>Other drugs</a:t>
            </a:r>
          </a:p>
          <a:p>
            <a:pPr marL="742950" lvl="1" indent="-285750">
              <a:spcBef>
                <a:spcPct val="20000"/>
              </a:spcBef>
              <a:buClr>
                <a:srgbClr val="1F497D">
                  <a:lumMod val="75000"/>
                </a:srgbClr>
              </a:buClr>
              <a:buFont typeface="Arial" pitchFamily="34" charset="0"/>
              <a:buChar char="•"/>
              <a:defRPr/>
            </a:pPr>
            <a:r>
              <a:rPr lang="en-US" sz="2000" b="1" dirty="0" err="1" smtClean="0">
                <a:solidFill>
                  <a:prstClr val="black"/>
                </a:solidFill>
              </a:rPr>
              <a:t>Ethionamide</a:t>
            </a:r>
            <a:r>
              <a:rPr lang="en-US" sz="2000" b="1" dirty="0" smtClean="0">
                <a:solidFill>
                  <a:prstClr val="black"/>
                </a:solidFill>
              </a:rPr>
              <a:t>/</a:t>
            </a:r>
            <a:r>
              <a:rPr lang="en-US" sz="2000" b="1" dirty="0" err="1" smtClean="0">
                <a:solidFill>
                  <a:prstClr val="black"/>
                </a:solidFill>
              </a:rPr>
              <a:t>Prothionamide</a:t>
            </a:r>
            <a:endParaRPr lang="en-US" sz="2000" b="1" dirty="0">
              <a:solidFill>
                <a:prstClr val="black"/>
              </a:solidFill>
            </a:endParaRPr>
          </a:p>
          <a:p>
            <a:pPr marL="742950" lvl="1" indent="-285750">
              <a:spcBef>
                <a:spcPct val="20000"/>
              </a:spcBef>
              <a:buClr>
                <a:srgbClr val="1F497D">
                  <a:lumMod val="75000"/>
                </a:srgbClr>
              </a:buClr>
              <a:buFont typeface="Arial" pitchFamily="34" charset="0"/>
              <a:buChar char="•"/>
              <a:defRPr/>
            </a:pPr>
            <a:r>
              <a:rPr lang="en-US" sz="2000" b="1" dirty="0">
                <a:solidFill>
                  <a:prstClr val="black"/>
                </a:solidFill>
              </a:rPr>
              <a:t>P-</a:t>
            </a:r>
            <a:r>
              <a:rPr lang="en-US" sz="2000" b="1" dirty="0" err="1">
                <a:solidFill>
                  <a:prstClr val="black"/>
                </a:solidFill>
              </a:rPr>
              <a:t>aminosalicyclic</a:t>
            </a:r>
            <a:r>
              <a:rPr lang="en-US" sz="2000" b="1" dirty="0">
                <a:solidFill>
                  <a:prstClr val="black"/>
                </a:solidFill>
              </a:rPr>
              <a:t> acid</a:t>
            </a:r>
          </a:p>
          <a:p>
            <a:pPr marL="742950" lvl="1" indent="-285750">
              <a:spcBef>
                <a:spcPct val="20000"/>
              </a:spcBef>
              <a:buClr>
                <a:srgbClr val="1F497D">
                  <a:lumMod val="75000"/>
                </a:srgbClr>
              </a:buClr>
              <a:buFont typeface="Arial" pitchFamily="34" charset="0"/>
              <a:buChar char="•"/>
              <a:defRPr/>
            </a:pPr>
            <a:r>
              <a:rPr lang="en-US" sz="2000" b="1" dirty="0" err="1">
                <a:solidFill>
                  <a:prstClr val="black"/>
                </a:solidFill>
              </a:rPr>
              <a:t>Terizidone</a:t>
            </a:r>
            <a:endParaRPr lang="en-US" sz="2000" b="1" dirty="0">
              <a:solidFill>
                <a:prstClr val="black"/>
              </a:solidFill>
            </a:endParaRPr>
          </a:p>
          <a:p>
            <a:pPr marL="742950" lvl="1" indent="-285750">
              <a:spcBef>
                <a:spcPct val="20000"/>
              </a:spcBef>
              <a:buClr>
                <a:srgbClr val="1F497D">
                  <a:lumMod val="75000"/>
                </a:srgbClr>
              </a:buClr>
              <a:buFont typeface="Arial" pitchFamily="34" charset="0"/>
              <a:buChar char="•"/>
              <a:defRPr/>
            </a:pPr>
            <a:r>
              <a:rPr lang="en-US" sz="2000" b="1" dirty="0" err="1">
                <a:solidFill>
                  <a:prstClr val="black"/>
                </a:solidFill>
              </a:rPr>
              <a:t>Cycloserine</a:t>
            </a:r>
            <a:r>
              <a:rPr lang="en-US" sz="2000" b="1" dirty="0">
                <a:solidFill>
                  <a:prstClr val="black"/>
                </a:solidFill>
              </a:rPr>
              <a:t> </a:t>
            </a:r>
          </a:p>
          <a:p>
            <a:pPr marL="742950" lvl="1" indent="-285750">
              <a:spcBef>
                <a:spcPct val="20000"/>
              </a:spcBef>
              <a:buClr>
                <a:srgbClr val="1F497D">
                  <a:lumMod val="75000"/>
                </a:srgbClr>
              </a:buClr>
              <a:buFont typeface="Arial" pitchFamily="34" charset="0"/>
              <a:buChar char="•"/>
              <a:defRPr/>
            </a:pPr>
            <a:r>
              <a:rPr lang="en-US" sz="2000" b="1" dirty="0">
                <a:solidFill>
                  <a:prstClr val="black"/>
                </a:solidFill>
              </a:rPr>
              <a:t>Amoxicillin/</a:t>
            </a:r>
            <a:r>
              <a:rPr lang="en-US" sz="2000" b="1" dirty="0" err="1">
                <a:solidFill>
                  <a:prstClr val="black"/>
                </a:solidFill>
              </a:rPr>
              <a:t>clavulanate</a:t>
            </a:r>
            <a:r>
              <a:rPr lang="en-US" sz="2000" b="1" dirty="0">
                <a:solidFill>
                  <a:prstClr val="black"/>
                </a:solidFill>
              </a:rPr>
              <a:t> </a:t>
            </a:r>
          </a:p>
          <a:p>
            <a:pPr marL="742950" lvl="1" indent="-285750">
              <a:spcBef>
                <a:spcPct val="20000"/>
              </a:spcBef>
              <a:buClr>
                <a:srgbClr val="1F497D">
                  <a:lumMod val="75000"/>
                </a:srgbClr>
              </a:buClr>
              <a:buFont typeface="Arial" pitchFamily="34" charset="0"/>
              <a:buChar char="•"/>
              <a:defRPr/>
            </a:pPr>
            <a:r>
              <a:rPr lang="en-US" sz="2000" b="1" dirty="0" err="1">
                <a:solidFill>
                  <a:prstClr val="black"/>
                </a:solidFill>
              </a:rPr>
              <a:t>Thiacetazone</a:t>
            </a:r>
            <a:endParaRPr lang="en-US" sz="2000" b="1" dirty="0">
              <a:solidFill>
                <a:prstClr val="black"/>
              </a:solidFill>
            </a:endParaRPr>
          </a:p>
          <a:p>
            <a:pPr marL="742950" lvl="1" indent="-285750">
              <a:spcBef>
                <a:spcPct val="20000"/>
              </a:spcBef>
              <a:buClr>
                <a:srgbClr val="1F497D">
                  <a:lumMod val="75000"/>
                </a:srgbClr>
              </a:buClr>
              <a:buFont typeface="Arial" pitchFamily="34" charset="0"/>
              <a:buChar char="•"/>
              <a:defRPr/>
            </a:pPr>
            <a:r>
              <a:rPr lang="en-US" sz="2000" b="1" dirty="0">
                <a:solidFill>
                  <a:prstClr val="black"/>
                </a:solidFill>
              </a:rPr>
              <a:t>Linezolid 	</a:t>
            </a:r>
            <a:endParaRPr lang="ru-RU" sz="2000" b="1" dirty="0">
              <a:solidFill>
                <a:prstClr val="black"/>
              </a:solidFill>
            </a:endParaRPr>
          </a:p>
          <a:p>
            <a:pPr>
              <a:defRPr/>
            </a:pPr>
            <a:endParaRPr lang="de-DE" sz="2000" b="1" dirty="0"/>
          </a:p>
        </p:txBody>
      </p:sp>
      <p:sp>
        <p:nvSpPr>
          <p:cNvPr id="3" name="TextBox 2"/>
          <p:cNvSpPr txBox="1"/>
          <p:nvPr/>
        </p:nvSpPr>
        <p:spPr>
          <a:xfrm>
            <a:off x="323528" y="4221088"/>
            <a:ext cx="2160910" cy="2123658"/>
          </a:xfrm>
          <a:prstGeom prst="rect">
            <a:avLst/>
          </a:prstGeom>
          <a:noFill/>
        </p:spPr>
        <p:txBody>
          <a:bodyPr wrap="square" rtlCol="0">
            <a:spAutoFit/>
          </a:bodyPr>
          <a:lstStyle/>
          <a:p>
            <a:pPr marL="285750" indent="-285750">
              <a:buFont typeface="Arial" pitchFamily="34" charset="0"/>
              <a:buChar char="•"/>
              <a:defRPr/>
            </a:pPr>
            <a:r>
              <a:rPr lang="de-DE" sz="2000" b="1" dirty="0" smtClean="0">
                <a:solidFill>
                  <a:srgbClr val="0070C0"/>
                </a:solidFill>
              </a:rPr>
              <a:t>New agent</a:t>
            </a:r>
            <a:endParaRPr lang="de-DE" sz="2000" b="1" dirty="0">
              <a:solidFill>
                <a:srgbClr val="0070C0"/>
              </a:solidFill>
            </a:endParaRPr>
          </a:p>
          <a:p>
            <a:r>
              <a:rPr lang="de-DE" sz="2000" b="1" dirty="0" smtClean="0"/>
              <a:t>Bedaquiline</a:t>
            </a:r>
            <a:r>
              <a:rPr lang="de-DE" sz="2000" dirty="0" smtClean="0"/>
              <a:t>: </a:t>
            </a:r>
            <a:r>
              <a:rPr lang="de-DE" i="1" dirty="0"/>
              <a:t>WHO interim policy guidance on use in the treatment of MDR TB  </a:t>
            </a:r>
            <a:r>
              <a:rPr lang="de-DE" i="1" dirty="0" smtClean="0"/>
              <a:t>(2012)</a:t>
            </a:r>
            <a:endParaRPr lang="de-DE" i="1" dirty="0"/>
          </a:p>
          <a:p>
            <a:endParaRPr lang="de-DE" sz="2000" b="1" dirty="0"/>
          </a:p>
        </p:txBody>
      </p:sp>
    </p:spTree>
    <p:extLst>
      <p:ext uri="{BB962C8B-B14F-4D97-AF65-F5344CB8AC3E}">
        <p14:creationId xmlns:p14="http://schemas.microsoft.com/office/powerpoint/2010/main" val="49291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de-DE" dirty="0" smtClean="0"/>
              <a:t>Drug resistance: Major challenge</a:t>
            </a:r>
            <a:endParaRPr lang="de-DE" dirty="0"/>
          </a:p>
        </p:txBody>
      </p:sp>
      <p:sp>
        <p:nvSpPr>
          <p:cNvPr id="43011" name="Content Placeholder 2"/>
          <p:cNvSpPr>
            <a:spLocks noGrp="1"/>
          </p:cNvSpPr>
          <p:nvPr>
            <p:ph idx="1"/>
          </p:nvPr>
        </p:nvSpPr>
        <p:spPr/>
        <p:txBody>
          <a:bodyPr/>
          <a:lstStyle/>
          <a:p>
            <a:r>
              <a:rPr lang="de-DE" dirty="0" smtClean="0">
                <a:latin typeface="Arial" pitchFamily="34" charset="0"/>
              </a:rPr>
              <a:t>Changing epidemiology of drug resistance</a:t>
            </a:r>
          </a:p>
          <a:p>
            <a:pPr lvl="1"/>
            <a:r>
              <a:rPr lang="de-DE" dirty="0" smtClean="0">
                <a:latin typeface="Times" charset="0"/>
                <a:ea typeface="Times" charset="0"/>
                <a:cs typeface="Times" charset="0"/>
              </a:rPr>
              <a:t>Increasing rates of MDR and XDR</a:t>
            </a:r>
          </a:p>
          <a:p>
            <a:pPr lvl="1"/>
            <a:r>
              <a:rPr lang="de-DE" dirty="0" smtClean="0">
                <a:latin typeface="Times" charset="0"/>
                <a:ea typeface="Times" charset="0"/>
                <a:cs typeface="Times" charset="0"/>
              </a:rPr>
              <a:t>Appearance of totaly resistant strains</a:t>
            </a:r>
          </a:p>
          <a:p>
            <a:pPr lvl="1"/>
            <a:r>
              <a:rPr lang="de-DE" dirty="0" smtClean="0">
                <a:latin typeface="Times" charset="0"/>
                <a:ea typeface="Times" charset="0"/>
                <a:cs typeface="Times" charset="0"/>
              </a:rPr>
              <a:t>Disproportional between the countries</a:t>
            </a:r>
          </a:p>
          <a:p>
            <a:pPr lvl="1"/>
            <a:r>
              <a:rPr lang="de-DE" dirty="0" smtClean="0">
                <a:latin typeface="Times" charset="0"/>
                <a:ea typeface="Times" charset="0"/>
                <a:cs typeface="Times" charset="0"/>
              </a:rPr>
              <a:t>Globalisation =&gt; transmission of DR across the borders</a:t>
            </a:r>
          </a:p>
        </p:txBody>
      </p:sp>
    </p:spTree>
    <p:extLst>
      <p:ext uri="{BB962C8B-B14F-4D97-AF65-F5344CB8AC3E}">
        <p14:creationId xmlns:p14="http://schemas.microsoft.com/office/powerpoint/2010/main" val="3919046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8350"/>
            <a:ext cx="8229600" cy="982663"/>
          </a:xfrm>
        </p:spPr>
        <p:txBody>
          <a:bodyPr/>
          <a:lstStyle/>
          <a:p>
            <a:pPr>
              <a:defRPr/>
            </a:pPr>
            <a:r>
              <a:rPr lang="de-DE" dirty="0" err="1" smtClean="0"/>
              <a:t>Epidemiology</a:t>
            </a:r>
            <a:r>
              <a:rPr lang="de-DE" dirty="0" smtClean="0"/>
              <a:t> </a:t>
            </a:r>
            <a:r>
              <a:rPr lang="de-DE" dirty="0" err="1" smtClean="0"/>
              <a:t>of</a:t>
            </a:r>
            <a:r>
              <a:rPr lang="de-DE" dirty="0" smtClean="0"/>
              <a:t> MDR TB</a:t>
            </a:r>
            <a:endParaRPr lang="de-DE" dirty="0"/>
          </a:p>
        </p:txBody>
      </p:sp>
      <p:sp>
        <p:nvSpPr>
          <p:cNvPr id="44035" name="Inhaltsplatzhalter 2"/>
          <p:cNvSpPr>
            <a:spLocks noGrp="1"/>
          </p:cNvSpPr>
          <p:nvPr>
            <p:ph idx="1"/>
          </p:nvPr>
        </p:nvSpPr>
        <p:spPr/>
        <p:txBody>
          <a:bodyPr/>
          <a:lstStyle/>
          <a:p>
            <a:r>
              <a:rPr lang="de-DE" smtClean="0">
                <a:latin typeface="Arial" pitchFamily="34" charset="0"/>
              </a:rPr>
              <a:t>Highest </a:t>
            </a:r>
            <a:r>
              <a:rPr lang="de-DE" u="sng" smtClean="0">
                <a:latin typeface="Arial" pitchFamily="34" charset="0"/>
              </a:rPr>
              <a:t>absolute numbers </a:t>
            </a:r>
            <a:r>
              <a:rPr lang="de-DE" smtClean="0">
                <a:latin typeface="Arial" pitchFamily="34" charset="0"/>
              </a:rPr>
              <a:t>of MDR TB: China and India: 50% of all MDR TB</a:t>
            </a:r>
          </a:p>
          <a:p>
            <a:r>
              <a:rPr lang="de-DE" smtClean="0">
                <a:latin typeface="Arial" pitchFamily="34" charset="0"/>
              </a:rPr>
              <a:t>Highest ever recorded </a:t>
            </a:r>
            <a:r>
              <a:rPr lang="de-DE" u="sng" smtClean="0">
                <a:latin typeface="Arial" pitchFamily="34" charset="0"/>
              </a:rPr>
              <a:t>rates</a:t>
            </a:r>
            <a:r>
              <a:rPr lang="de-DE" smtClean="0">
                <a:latin typeface="Arial" pitchFamily="34" charset="0"/>
              </a:rPr>
              <a:t> of MDR TB in Eastern Europe:        </a:t>
            </a:r>
            <a:r>
              <a:rPr lang="en-US" smtClean="0">
                <a:latin typeface="Arial" pitchFamily="34" charset="0"/>
              </a:rPr>
              <a:t>1 in 4 new TB patients </a:t>
            </a:r>
            <a:r>
              <a:rPr lang="de-DE" smtClean="0">
                <a:latin typeface="Arial" pitchFamily="34" charset="0"/>
              </a:rPr>
              <a:t>diagnosed with MDR TB in parts of north-west Russia</a:t>
            </a:r>
          </a:p>
          <a:p>
            <a:pPr lvl="1"/>
            <a:r>
              <a:rPr lang="de-DE" smtClean="0">
                <a:latin typeface="Times" charset="0"/>
                <a:ea typeface="Times" charset="0"/>
                <a:cs typeface="Times" charset="0"/>
              </a:rPr>
              <a:t>New MDR TB &gt; 20%</a:t>
            </a:r>
          </a:p>
          <a:p>
            <a:pPr lvl="1"/>
            <a:r>
              <a:rPr lang="de-DE" smtClean="0">
                <a:latin typeface="Times" charset="0"/>
                <a:ea typeface="Times" charset="0"/>
                <a:cs typeface="Times" charset="0"/>
              </a:rPr>
              <a:t>Re-treatment MDR TB &gt; 60% </a:t>
            </a:r>
          </a:p>
          <a:p>
            <a:pPr lvl="1"/>
            <a:r>
              <a:rPr lang="de-DE" smtClean="0">
                <a:latin typeface="Times" charset="0"/>
                <a:ea typeface="Times" charset="0"/>
                <a:cs typeface="Times" charset="0"/>
              </a:rPr>
              <a:t>Russia and Ukraine account for 90% of newly reported HIV infections in E.European and C. Asia region</a:t>
            </a:r>
          </a:p>
          <a:p>
            <a:pPr lvl="1"/>
            <a:r>
              <a:rPr lang="de-DE" smtClean="0">
                <a:latin typeface="Times" charset="0"/>
                <a:ea typeface="Times" charset="0"/>
                <a:cs typeface="Times" charset="0"/>
              </a:rPr>
              <a:t>TB+HIV: 16.3%</a:t>
            </a:r>
          </a:p>
          <a:p>
            <a:r>
              <a:rPr lang="de-DE" smtClean="0">
                <a:latin typeface="Arial" pitchFamily="34" charset="0"/>
              </a:rPr>
              <a:t>Downward trend in Estonia and Latvia, not in Lithuania</a:t>
            </a:r>
          </a:p>
          <a:p>
            <a:r>
              <a:rPr lang="de-DE" smtClean="0">
                <a:latin typeface="Arial" pitchFamily="34" charset="0"/>
              </a:rPr>
              <a:t>Treatment success: 60%</a:t>
            </a:r>
          </a:p>
          <a:p>
            <a:r>
              <a:rPr lang="de-DE" smtClean="0">
                <a:latin typeface="Arial" pitchFamily="34" charset="0"/>
              </a:rPr>
              <a:t>XDR TB reported in 84 countries</a:t>
            </a:r>
          </a:p>
        </p:txBody>
      </p:sp>
      <p:sp>
        <p:nvSpPr>
          <p:cNvPr id="44036" name="Textfeld 4"/>
          <p:cNvSpPr txBox="1">
            <a:spLocks noChangeArrowheads="1"/>
          </p:cNvSpPr>
          <p:nvPr/>
        </p:nvSpPr>
        <p:spPr bwMode="auto">
          <a:xfrm>
            <a:off x="539750" y="6116638"/>
            <a:ext cx="79930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200"/>
              <a:t>Global Tuberculosis Report 2012, WHO; MDR TB country profile (WHO); UNAIDS country profile </a:t>
            </a:r>
            <a:endParaRPr lang="de-DE" sz="1200"/>
          </a:p>
          <a:p>
            <a:pPr eaLnBrk="1" hangingPunct="1"/>
            <a:endParaRPr lang="en-US" sz="1200"/>
          </a:p>
          <a:p>
            <a:pPr eaLnBrk="1" hangingPunct="1"/>
            <a:endParaRPr lang="de-DE"/>
          </a:p>
        </p:txBody>
      </p:sp>
    </p:spTree>
    <p:extLst>
      <p:ext uri="{BB962C8B-B14F-4D97-AF65-F5344CB8AC3E}">
        <p14:creationId xmlns:p14="http://schemas.microsoft.com/office/powerpoint/2010/main" val="122290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8350"/>
            <a:ext cx="8229600" cy="982663"/>
          </a:xfrm>
        </p:spPr>
        <p:txBody>
          <a:bodyPr/>
          <a:lstStyle/>
          <a:p>
            <a:pPr>
              <a:defRPr/>
            </a:pPr>
            <a:r>
              <a:rPr lang="de-DE" dirty="0" smtClean="0"/>
              <a:t>XDR TB </a:t>
            </a:r>
            <a:r>
              <a:rPr lang="de-DE" dirty="0" err="1" smtClean="0"/>
              <a:t>and</a:t>
            </a:r>
            <a:r>
              <a:rPr lang="de-DE" dirty="0" smtClean="0"/>
              <a:t> HIV</a:t>
            </a:r>
            <a:endParaRPr lang="de-DE" dirty="0"/>
          </a:p>
        </p:txBody>
      </p:sp>
      <p:sp>
        <p:nvSpPr>
          <p:cNvPr id="46083" name="Inhaltsplatzhalter 2"/>
          <p:cNvSpPr>
            <a:spLocks noGrp="1"/>
          </p:cNvSpPr>
          <p:nvPr>
            <p:ph idx="1"/>
          </p:nvPr>
        </p:nvSpPr>
        <p:spPr>
          <a:xfrm>
            <a:off x="457200" y="1600200"/>
            <a:ext cx="3827463" cy="2116138"/>
          </a:xfrm>
        </p:spPr>
        <p:txBody>
          <a:bodyPr/>
          <a:lstStyle/>
          <a:p>
            <a:r>
              <a:rPr lang="en-US" u="sng" dirty="0" smtClean="0">
                <a:latin typeface="Arial" pitchFamily="34" charset="0"/>
              </a:rPr>
              <a:t>2005-2006: </a:t>
            </a:r>
          </a:p>
          <a:p>
            <a:r>
              <a:rPr lang="en-US" dirty="0" smtClean="0">
                <a:latin typeface="Arial" pitchFamily="34" charset="0"/>
              </a:rPr>
              <a:t>41% of hospitalized patients in rural KwaZulu-Natal had MDR TB</a:t>
            </a:r>
          </a:p>
          <a:p>
            <a:r>
              <a:rPr lang="en-US" dirty="0" smtClean="0">
                <a:latin typeface="Arial" pitchFamily="34" charset="0"/>
              </a:rPr>
              <a:t>25% of these had XDR TB</a:t>
            </a:r>
          </a:p>
          <a:p>
            <a:r>
              <a:rPr lang="de-DE" dirty="0" smtClean="0">
                <a:latin typeface="Arial" pitchFamily="34" charset="0"/>
              </a:rPr>
              <a:t>All HIV+</a:t>
            </a:r>
          </a:p>
          <a:p>
            <a:endParaRPr lang="de-DE" dirty="0" smtClean="0">
              <a:latin typeface="Arial" pitchFamily="34" charset="0"/>
            </a:endParaRPr>
          </a:p>
        </p:txBody>
      </p:sp>
      <p:sp>
        <p:nvSpPr>
          <p:cNvPr id="46084" name="Textfeld 4"/>
          <p:cNvSpPr txBox="1">
            <a:spLocks noChangeArrowheads="1"/>
          </p:cNvSpPr>
          <p:nvPr/>
        </p:nvSpPr>
        <p:spPr bwMode="auto">
          <a:xfrm>
            <a:off x="395288" y="6464300"/>
            <a:ext cx="338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de-DE" sz="1200"/>
              <a:t>Gandhi et al, Lancet 2006 </a:t>
            </a:r>
          </a:p>
        </p:txBody>
      </p:sp>
      <p:pic>
        <p:nvPicPr>
          <p:cNvPr id="6" name="Grafik 5" descr="Bildschirmausschnit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557338"/>
            <a:ext cx="46101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68313" y="3716338"/>
            <a:ext cx="3671887" cy="708025"/>
          </a:xfrm>
          <a:prstGeom prst="rect">
            <a:avLst/>
          </a:prstGeom>
          <a:noFill/>
        </p:spPr>
        <p:txBody>
          <a:bodyPr>
            <a:spAutoFit/>
          </a:bodyPr>
          <a:lstStyle/>
          <a:p>
            <a:pPr marL="342900" indent="-342900" eaLnBrk="0" hangingPunct="0">
              <a:spcBef>
                <a:spcPct val="20000"/>
              </a:spcBef>
              <a:buClr>
                <a:schemeClr val="tx2">
                  <a:lumMod val="75000"/>
                </a:schemeClr>
              </a:buClr>
              <a:buFont typeface="Arial" pitchFamily="34" charset="0"/>
              <a:buChar char="•"/>
              <a:defRPr/>
            </a:pPr>
            <a:r>
              <a:rPr lang="en-US" sz="2000" b="1" dirty="0">
                <a:solidFill>
                  <a:srgbClr val="005291"/>
                </a:solidFill>
                <a:latin typeface="Arial"/>
                <a:cs typeface="Arial Bold"/>
              </a:rPr>
              <a:t>52 of 53 died, half within 16 days: </a:t>
            </a:r>
            <a:endParaRPr lang="en-GB" sz="2000" b="1" dirty="0">
              <a:solidFill>
                <a:srgbClr val="005291"/>
              </a:solidFill>
              <a:latin typeface="Arial"/>
              <a:cs typeface="Arial Bold"/>
            </a:endParaRPr>
          </a:p>
        </p:txBody>
      </p:sp>
      <p:sp>
        <p:nvSpPr>
          <p:cNvPr id="8" name="TextBox 7"/>
          <p:cNvSpPr txBox="1"/>
          <p:nvPr/>
        </p:nvSpPr>
        <p:spPr>
          <a:xfrm>
            <a:off x="603250" y="4435475"/>
            <a:ext cx="3671888" cy="1920875"/>
          </a:xfrm>
          <a:prstGeom prst="rect">
            <a:avLst/>
          </a:prstGeom>
          <a:noFill/>
        </p:spPr>
        <p:txBody>
          <a:bodyPr>
            <a:spAutoFit/>
          </a:bodyPr>
          <a:lstStyle/>
          <a:p>
            <a:pPr marL="800100" lvl="1" indent="-342900">
              <a:spcBef>
                <a:spcPct val="20000"/>
              </a:spcBef>
              <a:buClr>
                <a:schemeClr val="tx2">
                  <a:lumMod val="75000"/>
                </a:schemeClr>
              </a:buClr>
              <a:buFont typeface="Arial" pitchFamily="34" charset="0"/>
              <a:buChar char="•"/>
              <a:defRPr/>
            </a:pPr>
            <a:r>
              <a:rPr lang="en-US" dirty="0">
                <a:latin typeface="Times New Roman" pitchFamily="18" charset="0"/>
                <a:cs typeface="Times New Roman" pitchFamily="18" charset="0"/>
              </a:rPr>
              <a:t>No previous </a:t>
            </a:r>
            <a:r>
              <a:rPr lang="en-US" dirty="0" err="1">
                <a:latin typeface="Times New Roman" pitchFamily="18" charset="0"/>
                <a:cs typeface="Times New Roman" pitchFamily="18" charset="0"/>
              </a:rPr>
              <a:t>Tx</a:t>
            </a:r>
            <a:r>
              <a:rPr lang="en-US" dirty="0">
                <a:latin typeface="Times New Roman" pitchFamily="18" charset="0"/>
                <a:cs typeface="Times New Roman" pitchFamily="18" charset="0"/>
              </a:rPr>
              <a:t>: 55%</a:t>
            </a:r>
          </a:p>
          <a:p>
            <a:pPr marL="800100" lvl="1" indent="-342900">
              <a:spcBef>
                <a:spcPct val="20000"/>
              </a:spcBef>
              <a:buClr>
                <a:schemeClr val="tx2">
                  <a:lumMod val="75000"/>
                </a:schemeClr>
              </a:buClr>
              <a:buFont typeface="Arial" pitchFamily="34" charset="0"/>
              <a:buChar char="•"/>
              <a:defRPr/>
            </a:pPr>
            <a:r>
              <a:rPr lang="en-US" dirty="0">
                <a:latin typeface="Times New Roman" pitchFamily="18" charset="0"/>
                <a:cs typeface="Times New Roman" pitchFamily="18" charset="0"/>
              </a:rPr>
              <a:t>Cure or completed previous </a:t>
            </a:r>
            <a:r>
              <a:rPr lang="en-US" dirty="0" err="1">
                <a:latin typeface="Times New Roman" pitchFamily="18" charset="0"/>
                <a:cs typeface="Times New Roman" pitchFamily="18" charset="0"/>
              </a:rPr>
              <a:t>Tx</a:t>
            </a:r>
            <a:r>
              <a:rPr lang="en-US" dirty="0">
                <a:latin typeface="Times New Roman" pitchFamily="18" charset="0"/>
                <a:cs typeface="Times New Roman" pitchFamily="18" charset="0"/>
              </a:rPr>
              <a:t>: 30%</a:t>
            </a:r>
          </a:p>
          <a:p>
            <a:pPr marL="800100" lvl="1" indent="-342900">
              <a:spcBef>
                <a:spcPct val="20000"/>
              </a:spcBef>
              <a:buClr>
                <a:schemeClr val="tx2">
                  <a:lumMod val="75000"/>
                </a:schemeClr>
              </a:buClr>
              <a:buFont typeface="Arial" pitchFamily="34" charset="0"/>
              <a:buChar char="•"/>
              <a:defRPr/>
            </a:pPr>
            <a:r>
              <a:rPr lang="en-US" dirty="0" err="1">
                <a:latin typeface="Times New Roman" pitchFamily="18" charset="0"/>
                <a:cs typeface="Times New Roman" pitchFamily="18" charset="0"/>
              </a:rPr>
              <a:t>Tx</a:t>
            </a:r>
            <a:r>
              <a:rPr lang="en-US" dirty="0">
                <a:latin typeface="Times New Roman" pitchFamily="18" charset="0"/>
                <a:cs typeface="Times New Roman" pitchFamily="18" charset="0"/>
              </a:rPr>
              <a:t> default of failure: 15%</a:t>
            </a:r>
          </a:p>
          <a:p>
            <a:pPr marL="800100" lvl="1" indent="-342900">
              <a:spcBef>
                <a:spcPct val="20000"/>
              </a:spcBef>
              <a:buClr>
                <a:schemeClr val="tx2">
                  <a:lumMod val="75000"/>
                </a:schemeClr>
              </a:buClr>
              <a:buFont typeface="Arial" pitchFamily="34" charset="0"/>
              <a:buChar char="•"/>
              <a:defRPr/>
            </a:pPr>
            <a:r>
              <a:rPr lang="en-US" dirty="0">
                <a:latin typeface="Times New Roman" pitchFamily="18" charset="0"/>
                <a:cs typeface="Times New Roman" pitchFamily="18" charset="0"/>
              </a:rPr>
              <a:t>85% of strains: KZN family</a:t>
            </a:r>
          </a:p>
          <a:p>
            <a:pPr>
              <a:defRPr/>
            </a:pPr>
            <a:endParaRPr lang="en-GB" dirty="0"/>
          </a:p>
        </p:txBody>
      </p:sp>
    </p:spTree>
    <p:extLst>
      <p:ext uri="{BB962C8B-B14F-4D97-AF65-F5344CB8AC3E}">
        <p14:creationId xmlns:p14="http://schemas.microsoft.com/office/powerpoint/2010/main" val="210879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8350"/>
            <a:ext cx="8229600" cy="982663"/>
          </a:xfrm>
        </p:spPr>
        <p:txBody>
          <a:bodyPr/>
          <a:lstStyle/>
          <a:p>
            <a:pPr>
              <a:defRPr/>
            </a:pPr>
            <a:r>
              <a:rPr lang="de-DE" dirty="0" smtClean="0"/>
              <a:t>Baltic countries</a:t>
            </a:r>
            <a:endParaRPr lang="de-DE" dirty="0"/>
          </a:p>
        </p:txBody>
      </p:sp>
      <p:sp>
        <p:nvSpPr>
          <p:cNvPr id="47107" name="Inhaltsplatzhalter 2"/>
          <p:cNvSpPr>
            <a:spLocks noGrp="1"/>
          </p:cNvSpPr>
          <p:nvPr>
            <p:ph idx="1"/>
          </p:nvPr>
        </p:nvSpPr>
        <p:spPr/>
        <p:txBody>
          <a:bodyPr/>
          <a:lstStyle/>
          <a:p>
            <a:r>
              <a:rPr lang="de-DE" smtClean="0">
                <a:latin typeface="Arial" pitchFamily="34" charset="0"/>
              </a:rPr>
              <a:t>The Baltic States (2009):</a:t>
            </a:r>
          </a:p>
          <a:p>
            <a:pPr marL="742950" lvl="2" indent="-342900">
              <a:buFont typeface="Symbol" pitchFamily="18" charset="2"/>
              <a:buChar char="-"/>
            </a:pPr>
            <a:r>
              <a:rPr lang="en-US" smtClean="0">
                <a:latin typeface="Times" charset="0"/>
                <a:ea typeface="Times" charset="0"/>
                <a:cs typeface="Times" charset="0"/>
              </a:rPr>
              <a:t>Latvia: 43.2/100 000</a:t>
            </a:r>
          </a:p>
          <a:p>
            <a:pPr marL="742950" lvl="2" indent="-342900">
              <a:buFont typeface="Symbol" pitchFamily="18" charset="2"/>
              <a:buChar char="-"/>
            </a:pPr>
            <a:r>
              <a:rPr lang="en-US" smtClean="0">
                <a:latin typeface="Times" charset="0"/>
                <a:ea typeface="Times" charset="0"/>
                <a:cs typeface="Times" charset="0"/>
              </a:rPr>
              <a:t>Estonia: 30.7/100 000</a:t>
            </a:r>
          </a:p>
          <a:p>
            <a:pPr marL="742950" lvl="2" indent="-342900">
              <a:buFont typeface="Symbol" pitchFamily="18" charset="2"/>
              <a:buChar char="-"/>
            </a:pPr>
            <a:r>
              <a:rPr lang="en-US" smtClean="0">
                <a:latin typeface="Times" charset="0"/>
                <a:ea typeface="Times" charset="0"/>
                <a:cs typeface="Times" charset="0"/>
              </a:rPr>
              <a:t>Lithuania: 62.1/100 000</a:t>
            </a:r>
          </a:p>
          <a:p>
            <a:pPr marL="742950" lvl="2" indent="-342900"/>
            <a:endParaRPr lang="en-US" b="1" smtClean="0">
              <a:latin typeface="Times" charset="0"/>
              <a:ea typeface="Times" charset="0"/>
              <a:cs typeface="Times" charset="0"/>
            </a:endParaRPr>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901825"/>
            <a:ext cx="28289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m 6"/>
          <p:cNvGraphicFramePr>
            <a:graphicFrameLocks/>
          </p:cNvGraphicFramePr>
          <p:nvPr/>
        </p:nvGraphicFramePr>
        <p:xfrm>
          <a:off x="467544" y="3861048"/>
          <a:ext cx="4824536" cy="249217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feld 4"/>
          <p:cNvSpPr txBox="1">
            <a:spLocks noChangeArrowheads="1"/>
          </p:cNvSpPr>
          <p:nvPr/>
        </p:nvSpPr>
        <p:spPr bwMode="auto">
          <a:xfrm>
            <a:off x="468313" y="3221038"/>
            <a:ext cx="3887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b="1">
                <a:solidFill>
                  <a:srgbClr val="0070C0"/>
                </a:solidFill>
              </a:rPr>
              <a:t>% of XDR TB among MDR TB cases: Lithuania</a:t>
            </a:r>
            <a:endParaRPr lang="de-DE" b="1">
              <a:solidFill>
                <a:srgbClr val="0070C0"/>
              </a:solidFill>
            </a:endParaRPr>
          </a:p>
        </p:txBody>
      </p:sp>
    </p:spTree>
    <p:extLst>
      <p:ext uri="{BB962C8B-B14F-4D97-AF65-F5344CB8AC3E}">
        <p14:creationId xmlns:p14="http://schemas.microsoft.com/office/powerpoint/2010/main" val="1449093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5"/>
          <p:cNvSpPr>
            <a:spLocks noGrp="1"/>
          </p:cNvSpPr>
          <p:nvPr>
            <p:ph type="title"/>
          </p:nvPr>
        </p:nvSpPr>
        <p:spPr bwMode="auto"/>
        <p:txBody>
          <a:bodyPr/>
          <a:lstStyle/>
          <a:p>
            <a:r>
              <a:rPr lang="en-US" cap="none" smtClean="0">
                <a:latin typeface="Arial" pitchFamily="34" charset="0"/>
                <a:cs typeface="Arial" pitchFamily="34" charset="0"/>
              </a:rPr>
              <a:t>THE CHALLENGES OF COUPLING NEW DIAGNOSTICS AND TREATMENT CAPACITY AT COUNTRY LEVEL</a:t>
            </a:r>
          </a:p>
        </p:txBody>
      </p:sp>
      <p:sp>
        <p:nvSpPr>
          <p:cNvPr id="18435" name="Subtitle 3"/>
          <p:cNvSpPr>
            <a:spLocks noGrp="1"/>
          </p:cNvSpPr>
          <p:nvPr>
            <p:ph type="subTitle" idx="1"/>
          </p:nvPr>
        </p:nvSpPr>
        <p:spPr/>
        <p:txBody>
          <a:bodyPr/>
          <a:lstStyle/>
          <a:p>
            <a:r>
              <a:rPr lang="de-DE" smtClean="0">
                <a:latin typeface="Calibri" pitchFamily="34" charset="0"/>
              </a:rPr>
              <a:t>Vladyslav Nikolayevskyy</a:t>
            </a:r>
          </a:p>
          <a:p>
            <a:r>
              <a:rPr lang="de-DE" smtClean="0">
                <a:latin typeface="Calibri" pitchFamily="34" charset="0"/>
              </a:rPr>
              <a:t>Yanina Balabanova</a:t>
            </a:r>
          </a:p>
        </p:txBody>
      </p:sp>
      <p:sp>
        <p:nvSpPr>
          <p:cNvPr id="17412" name="Text Placeholder 4"/>
          <p:cNvSpPr>
            <a:spLocks noGrp="1"/>
          </p:cNvSpPr>
          <p:nvPr>
            <p:ph type="body" sz="half" idx="2"/>
          </p:nvPr>
        </p:nvSpPr>
        <p:spPr>
          <a:xfrm>
            <a:off x="421995" y="4267200"/>
            <a:ext cx="8229600" cy="1250032"/>
          </a:xfrm>
        </p:spPr>
        <p:txBody>
          <a:bodyPr>
            <a:normAutofit fontScale="92500" lnSpcReduction="10000"/>
          </a:bodyPr>
          <a:lstStyle/>
          <a:p>
            <a:pPr>
              <a:defRPr/>
            </a:pPr>
            <a:r>
              <a:rPr lang="en-US" dirty="0" smtClean="0">
                <a:latin typeface="Calibri" pitchFamily="34" charset="0"/>
              </a:rPr>
              <a:t>PHE National </a:t>
            </a:r>
            <a:r>
              <a:rPr lang="en-US" dirty="0">
                <a:latin typeface="Calibri" pitchFamily="34" charset="0"/>
              </a:rPr>
              <a:t>Mycobacterium Reference Laboratory</a:t>
            </a:r>
          </a:p>
          <a:p>
            <a:pPr>
              <a:defRPr/>
            </a:pPr>
            <a:r>
              <a:rPr lang="en-US" dirty="0">
                <a:latin typeface="Calibri" pitchFamily="34" charset="0"/>
              </a:rPr>
              <a:t> Clinical TB and HIV Group</a:t>
            </a:r>
          </a:p>
          <a:p>
            <a:pPr>
              <a:defRPr/>
            </a:pPr>
            <a:r>
              <a:rPr lang="en-US" dirty="0">
                <a:latin typeface="Calibri" pitchFamily="34" charset="0"/>
              </a:rPr>
              <a:t> Center for Infectious Diseases, </a:t>
            </a:r>
            <a:r>
              <a:rPr lang="en-US" dirty="0" err="1" smtClean="0">
                <a:latin typeface="Calibri" pitchFamily="34" charset="0"/>
              </a:rPr>
              <a:t>Blizard</a:t>
            </a:r>
            <a:r>
              <a:rPr lang="en-US" dirty="0" smtClean="0">
                <a:latin typeface="Calibri" pitchFamily="34" charset="0"/>
              </a:rPr>
              <a:t> Institute </a:t>
            </a:r>
            <a:r>
              <a:rPr lang="en-US" dirty="0">
                <a:latin typeface="Calibri" pitchFamily="34" charset="0"/>
              </a:rPr>
              <a:t>for Cell and Molecular </a:t>
            </a:r>
            <a:r>
              <a:rPr lang="en-US" dirty="0" smtClean="0">
                <a:latin typeface="Calibri" pitchFamily="34" charset="0"/>
              </a:rPr>
              <a:t>Sciences,</a:t>
            </a:r>
          </a:p>
          <a:p>
            <a:pPr>
              <a:defRPr/>
            </a:pPr>
            <a:r>
              <a:rPr lang="en-US" dirty="0" smtClean="0">
                <a:latin typeface="Calibri" pitchFamily="34" charset="0"/>
              </a:rPr>
              <a:t>Queen Mary, University of London</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Drug resistant tuberculosis</a:t>
            </a:r>
            <a:endParaRPr lang="de-DE" dirty="0"/>
          </a:p>
        </p:txBody>
      </p:sp>
      <p:sp>
        <p:nvSpPr>
          <p:cNvPr id="3" name="Content Placeholder 2"/>
          <p:cNvSpPr>
            <a:spLocks noGrp="1"/>
          </p:cNvSpPr>
          <p:nvPr>
            <p:ph idx="1"/>
          </p:nvPr>
        </p:nvSpPr>
        <p:spPr/>
        <p:txBody>
          <a:bodyPr/>
          <a:lstStyle/>
          <a:p>
            <a:r>
              <a:rPr lang="en-US" dirty="0">
                <a:latin typeface="Arial" pitchFamily="34" charset="0"/>
              </a:rPr>
              <a:t>Poorer outcomes; higher death rates	</a:t>
            </a:r>
          </a:p>
          <a:p>
            <a:r>
              <a:rPr lang="en-US" dirty="0">
                <a:latin typeface="Arial" pitchFamily="34" charset="0"/>
              </a:rPr>
              <a:t>In </a:t>
            </a:r>
            <a:r>
              <a:rPr lang="en-US" dirty="0" smtClean="0">
                <a:latin typeface="Arial" pitchFamily="34" charset="0"/>
              </a:rPr>
              <a:t>combination </a:t>
            </a:r>
            <a:r>
              <a:rPr lang="en-US" dirty="0">
                <a:latin typeface="Arial" pitchFamily="34" charset="0"/>
              </a:rPr>
              <a:t>with HIV =&gt; often deadly</a:t>
            </a:r>
          </a:p>
          <a:p>
            <a:r>
              <a:rPr lang="en-US" dirty="0">
                <a:latin typeface="Arial" pitchFamily="34" charset="0"/>
              </a:rPr>
              <a:t>Treatment is very long, toxic and requires intake of multiple; much more expensive</a:t>
            </a:r>
          </a:p>
          <a:p>
            <a:pPr lvl="1"/>
            <a:r>
              <a:rPr lang="en-US" dirty="0" smtClean="0">
                <a:latin typeface="Arial" pitchFamily="34" charset="0"/>
              </a:rPr>
              <a:t>Treating drug-resistant patients costs </a:t>
            </a:r>
            <a:r>
              <a:rPr lang="en-US" dirty="0" err="1" smtClean="0">
                <a:latin typeface="Arial" pitchFamily="34" charset="0"/>
              </a:rPr>
              <a:t>appr</a:t>
            </a:r>
            <a:r>
              <a:rPr lang="en-US" dirty="0" smtClean="0">
                <a:latin typeface="Arial" pitchFamily="34" charset="0"/>
              </a:rPr>
              <a:t>. 50 to 200 times more than for treating a drug-susceptible TB patient (WHO, 2010)</a:t>
            </a:r>
          </a:p>
          <a:p>
            <a:pPr lvl="1"/>
            <a:r>
              <a:rPr lang="en-US" dirty="0" smtClean="0">
                <a:latin typeface="Arial" pitchFamily="34" charset="0"/>
              </a:rPr>
              <a:t>It is cost-effective to diagnose drug resistance early</a:t>
            </a:r>
            <a:endParaRPr lang="en-US" dirty="0">
              <a:latin typeface="Arial" pitchFamily="34" charset="0"/>
            </a:endParaRPr>
          </a:p>
          <a:p>
            <a:endParaRPr lang="de-DE" dirty="0" smtClean="0">
              <a:latin typeface="Arial" pitchFamily="34" charset="0"/>
            </a:endParaRPr>
          </a:p>
        </p:txBody>
      </p:sp>
    </p:spTree>
    <p:extLst>
      <p:ext uri="{BB962C8B-B14F-4D97-AF65-F5344CB8AC3E}">
        <p14:creationId xmlns:p14="http://schemas.microsoft.com/office/powerpoint/2010/main" val="1722982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8350"/>
            <a:ext cx="8229600" cy="982663"/>
          </a:xfrm>
        </p:spPr>
        <p:txBody>
          <a:bodyPr/>
          <a:lstStyle/>
          <a:p>
            <a:pPr>
              <a:defRPr/>
            </a:pPr>
            <a:r>
              <a:rPr lang="en-US" dirty="0" smtClean="0"/>
              <a:t>Survival of MDR TB and XDR TB patients in Lithuania</a:t>
            </a:r>
            <a:endParaRPr lang="en-GB" dirty="0" smtClean="0"/>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577975"/>
            <a:ext cx="61912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6"/>
          <p:cNvSpPr txBox="1">
            <a:spLocks noChangeArrowheads="1"/>
          </p:cNvSpPr>
          <p:nvPr/>
        </p:nvSpPr>
        <p:spPr bwMode="auto">
          <a:xfrm>
            <a:off x="179388" y="4941888"/>
            <a:ext cx="6985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20000"/>
              </a:spcBef>
              <a:spcAft>
                <a:spcPct val="0"/>
              </a:spcAft>
              <a:defRPr b="1">
                <a:solidFill>
                  <a:schemeClr val="tx1"/>
                </a:solidFill>
                <a:latin typeface="Arial" pitchFamily="34" charset="0"/>
              </a:defRPr>
            </a:lvl6pPr>
            <a:lvl7pPr marL="2971800" indent="-228600" eaLnBrk="0" fontAlgn="base" hangingPunct="0">
              <a:spcBef>
                <a:spcPct val="20000"/>
              </a:spcBef>
              <a:spcAft>
                <a:spcPct val="0"/>
              </a:spcAft>
              <a:defRPr b="1">
                <a:solidFill>
                  <a:schemeClr val="tx1"/>
                </a:solidFill>
                <a:latin typeface="Arial" pitchFamily="34" charset="0"/>
              </a:defRPr>
            </a:lvl7pPr>
            <a:lvl8pPr marL="3429000" indent="-228600" eaLnBrk="0" fontAlgn="base" hangingPunct="0">
              <a:spcBef>
                <a:spcPct val="20000"/>
              </a:spcBef>
              <a:spcAft>
                <a:spcPct val="0"/>
              </a:spcAft>
              <a:defRPr b="1">
                <a:solidFill>
                  <a:schemeClr val="tx1"/>
                </a:solidFill>
                <a:latin typeface="Arial" pitchFamily="34" charset="0"/>
              </a:defRPr>
            </a:lvl8pPr>
            <a:lvl9pPr marL="3886200" indent="-228600" eaLnBrk="0" fontAlgn="base" hangingPunct="0">
              <a:spcBef>
                <a:spcPct val="20000"/>
              </a:spcBef>
              <a:spcAft>
                <a:spcPct val="0"/>
              </a:spcAft>
              <a:defRPr b="1">
                <a:solidFill>
                  <a:schemeClr val="tx1"/>
                </a:solidFill>
                <a:latin typeface="Arial" pitchFamily="34" charset="0"/>
              </a:defRPr>
            </a:lvl9pPr>
          </a:lstStyle>
          <a:p>
            <a:pPr eaLnBrk="1" hangingPunct="1">
              <a:defRPr/>
            </a:pPr>
            <a:r>
              <a:rPr lang="en-US" dirty="0">
                <a:latin typeface="Times New Roman" pitchFamily="18" charset="0"/>
                <a:cs typeface="Times New Roman" pitchFamily="18" charset="0"/>
              </a:rPr>
              <a:t>Median survival </a:t>
            </a:r>
          </a:p>
          <a:p>
            <a:pPr marL="285750" indent="-285750" eaLnBrk="1" hangingPunct="1">
              <a:buFont typeface="Symbol" pitchFamily="18" charset="2"/>
              <a:buChar char="-"/>
              <a:defRPr/>
            </a:pPr>
            <a:r>
              <a:rPr lang="en-US" b="0" dirty="0">
                <a:latin typeface="Times New Roman" pitchFamily="18" charset="0"/>
                <a:cs typeface="Times New Roman" pitchFamily="18" charset="0"/>
              </a:rPr>
              <a:t>MDR TB: </a:t>
            </a:r>
            <a:r>
              <a:rPr lang="en-US" b="0" dirty="0" smtClean="0">
                <a:solidFill>
                  <a:srgbClr val="000000"/>
                </a:solidFill>
                <a:latin typeface="Times New Roman" pitchFamily="18" charset="0"/>
                <a:cs typeface="Times New Roman" pitchFamily="18" charset="0"/>
              </a:rPr>
              <a:t>4.1 </a:t>
            </a:r>
            <a:r>
              <a:rPr lang="en-US" b="0" dirty="0">
                <a:solidFill>
                  <a:srgbClr val="000000"/>
                </a:solidFill>
                <a:latin typeface="Times New Roman" pitchFamily="18" charset="0"/>
                <a:cs typeface="Times New Roman" pitchFamily="18" charset="0"/>
              </a:rPr>
              <a:t>(95%CI 3.7, </a:t>
            </a:r>
            <a:r>
              <a:rPr lang="en-US" b="0" dirty="0" smtClean="0">
                <a:solidFill>
                  <a:srgbClr val="000000"/>
                </a:solidFill>
                <a:latin typeface="Times New Roman" pitchFamily="18" charset="0"/>
                <a:cs typeface="Times New Roman" pitchFamily="18" charset="0"/>
              </a:rPr>
              <a:t>4.4) </a:t>
            </a:r>
            <a:r>
              <a:rPr lang="en-US" b="0" dirty="0">
                <a:solidFill>
                  <a:srgbClr val="000000"/>
                </a:solidFill>
                <a:latin typeface="Times New Roman" pitchFamily="18" charset="0"/>
                <a:cs typeface="Times New Roman" pitchFamily="18" charset="0"/>
              </a:rPr>
              <a:t>years</a:t>
            </a:r>
          </a:p>
          <a:p>
            <a:pPr marL="285750" indent="-285750" eaLnBrk="1" hangingPunct="1">
              <a:buFont typeface="Symbol" pitchFamily="18" charset="2"/>
              <a:buChar char="-"/>
              <a:defRPr/>
            </a:pPr>
            <a:r>
              <a:rPr lang="en-US" b="0" dirty="0">
                <a:solidFill>
                  <a:srgbClr val="000000"/>
                </a:solidFill>
                <a:latin typeface="Times New Roman" pitchFamily="18" charset="0"/>
                <a:cs typeface="Times New Roman" pitchFamily="18" charset="0"/>
              </a:rPr>
              <a:t>XDR TB: 2.9 (95%CI 2.2, 3.9)  years</a:t>
            </a:r>
            <a:endParaRPr lang="en-GB" b="0" dirty="0">
              <a:latin typeface="Times New Roman" pitchFamily="18" charset="0"/>
              <a:cs typeface="Times New Roman" pitchFamily="18" charset="0"/>
            </a:endParaRPr>
          </a:p>
          <a:p>
            <a:pPr eaLnBrk="1" hangingPunct="1">
              <a:buFont typeface="Arial" pitchFamily="34" charset="0"/>
              <a:buChar char="•"/>
              <a:defRPr/>
            </a:pPr>
            <a:endParaRPr lang="en-GB" dirty="0"/>
          </a:p>
          <a:p>
            <a:pPr eaLnBrk="1" hangingPunct="1">
              <a:defRPr/>
            </a:pPr>
            <a:r>
              <a:rPr lang="en-US" dirty="0"/>
              <a:t> </a:t>
            </a:r>
            <a:endParaRPr lang="en-GB" dirty="0"/>
          </a:p>
        </p:txBody>
      </p:sp>
      <p:sp>
        <p:nvSpPr>
          <p:cNvPr id="48133" name="TextBox 1"/>
          <p:cNvSpPr txBox="1">
            <a:spLocks noChangeArrowheads="1"/>
          </p:cNvSpPr>
          <p:nvPr/>
        </p:nvSpPr>
        <p:spPr bwMode="auto">
          <a:xfrm>
            <a:off x="323850" y="6165850"/>
            <a:ext cx="3960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de-DE" sz="1200"/>
              <a:t>Balabanova Y et al, BMJ 2011</a:t>
            </a:r>
          </a:p>
        </p:txBody>
      </p:sp>
    </p:spTree>
    <p:extLst>
      <p:ext uri="{BB962C8B-B14F-4D97-AF65-F5344CB8AC3E}">
        <p14:creationId xmlns:p14="http://schemas.microsoft.com/office/powerpoint/2010/main" val="143917941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8350"/>
            <a:ext cx="8229600" cy="982663"/>
          </a:xfrm>
        </p:spPr>
        <p:txBody>
          <a:bodyPr/>
          <a:lstStyle/>
          <a:p>
            <a:pPr>
              <a:defRPr/>
            </a:pPr>
            <a:r>
              <a:rPr lang="en-US" dirty="0" smtClean="0"/>
              <a:t>Survival of HIV-positive and negative MDR/XDR TB patients</a:t>
            </a:r>
            <a:r>
              <a:rPr lang="en-US" dirty="0"/>
              <a:t> in </a:t>
            </a:r>
            <a:r>
              <a:rPr lang="en-US" dirty="0" smtClean="0"/>
              <a:t>Lithuania</a:t>
            </a:r>
            <a:endParaRPr lang="en-GB" dirty="0" smtClean="0"/>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16113"/>
            <a:ext cx="676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12"/>
          <p:cNvSpPr txBox="1">
            <a:spLocks noChangeArrowheads="1"/>
          </p:cNvSpPr>
          <p:nvPr/>
        </p:nvSpPr>
        <p:spPr bwMode="auto">
          <a:xfrm>
            <a:off x="395288" y="4941888"/>
            <a:ext cx="698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20000"/>
              </a:spcBef>
              <a:spcAft>
                <a:spcPct val="0"/>
              </a:spcAft>
              <a:defRPr b="1">
                <a:solidFill>
                  <a:schemeClr val="tx1"/>
                </a:solidFill>
                <a:latin typeface="Arial" pitchFamily="34" charset="0"/>
              </a:defRPr>
            </a:lvl6pPr>
            <a:lvl7pPr marL="2971800" indent="-228600" eaLnBrk="0" fontAlgn="base" hangingPunct="0">
              <a:spcBef>
                <a:spcPct val="20000"/>
              </a:spcBef>
              <a:spcAft>
                <a:spcPct val="0"/>
              </a:spcAft>
              <a:defRPr b="1">
                <a:solidFill>
                  <a:schemeClr val="tx1"/>
                </a:solidFill>
                <a:latin typeface="Arial" pitchFamily="34" charset="0"/>
              </a:defRPr>
            </a:lvl7pPr>
            <a:lvl8pPr marL="3429000" indent="-228600" eaLnBrk="0" fontAlgn="base" hangingPunct="0">
              <a:spcBef>
                <a:spcPct val="20000"/>
              </a:spcBef>
              <a:spcAft>
                <a:spcPct val="0"/>
              </a:spcAft>
              <a:defRPr b="1">
                <a:solidFill>
                  <a:schemeClr val="tx1"/>
                </a:solidFill>
                <a:latin typeface="Arial" pitchFamily="34" charset="0"/>
              </a:defRPr>
            </a:lvl8pPr>
            <a:lvl9pPr marL="3886200" indent="-228600" eaLnBrk="0" fontAlgn="base" hangingPunct="0">
              <a:spcBef>
                <a:spcPct val="20000"/>
              </a:spcBef>
              <a:spcAft>
                <a:spcPct val="0"/>
              </a:spcAft>
              <a:defRPr b="1">
                <a:solidFill>
                  <a:schemeClr val="tx1"/>
                </a:solidFill>
                <a:latin typeface="Arial" pitchFamily="34" charset="0"/>
              </a:defRPr>
            </a:lvl9pPr>
          </a:lstStyle>
          <a:p>
            <a:pPr eaLnBrk="1" hangingPunct="1">
              <a:defRPr/>
            </a:pPr>
            <a:r>
              <a:rPr lang="en-US" dirty="0">
                <a:latin typeface="+mn-lt"/>
              </a:rPr>
              <a:t>Median survival </a:t>
            </a:r>
          </a:p>
          <a:p>
            <a:pPr marL="285750" indent="-285750" eaLnBrk="1" hangingPunct="1">
              <a:buFont typeface="Symbol" pitchFamily="18" charset="2"/>
              <a:buChar char="-"/>
              <a:defRPr/>
            </a:pPr>
            <a:r>
              <a:rPr lang="en-US" b="0" dirty="0">
                <a:latin typeface="+mn-lt"/>
              </a:rPr>
              <a:t>HIV-positive: </a:t>
            </a:r>
            <a:r>
              <a:rPr lang="en-US" b="0" dirty="0">
                <a:solidFill>
                  <a:srgbClr val="000000"/>
                </a:solidFill>
                <a:latin typeface="+mn-lt"/>
              </a:rPr>
              <a:t>1.9 (95% CI 0.4, 3.5) years</a:t>
            </a:r>
          </a:p>
          <a:p>
            <a:pPr marL="285750" indent="-285750" eaLnBrk="1" hangingPunct="1">
              <a:buFont typeface="Symbol" pitchFamily="18" charset="2"/>
              <a:buChar char="-"/>
              <a:defRPr/>
            </a:pPr>
            <a:r>
              <a:rPr lang="en-US" b="0" dirty="0">
                <a:solidFill>
                  <a:srgbClr val="000000"/>
                </a:solidFill>
                <a:latin typeface="+mn-lt"/>
              </a:rPr>
              <a:t>HIV-negative:  4.9 (95% CI 4.3, 6.8) years</a:t>
            </a:r>
            <a:endParaRPr lang="en-GB" b="0" dirty="0">
              <a:latin typeface="+mn-lt"/>
            </a:endParaRPr>
          </a:p>
          <a:p>
            <a:pPr eaLnBrk="1" hangingPunct="1">
              <a:defRPr/>
            </a:pPr>
            <a:r>
              <a:rPr lang="en-US" b="0" dirty="0">
                <a:latin typeface="+mn-lt"/>
              </a:rPr>
              <a:t> </a:t>
            </a:r>
            <a:endParaRPr lang="en-GB" b="0" dirty="0">
              <a:latin typeface="+mn-lt"/>
            </a:endParaRPr>
          </a:p>
        </p:txBody>
      </p:sp>
      <p:sp>
        <p:nvSpPr>
          <p:cNvPr id="49157" name="TextBox 4"/>
          <p:cNvSpPr txBox="1">
            <a:spLocks noChangeArrowheads="1"/>
          </p:cNvSpPr>
          <p:nvPr/>
        </p:nvSpPr>
        <p:spPr bwMode="auto">
          <a:xfrm>
            <a:off x="323850" y="6165850"/>
            <a:ext cx="3960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de-DE" sz="1200"/>
              <a:t>Balabanova Y et al, BMJ 2011</a:t>
            </a:r>
          </a:p>
        </p:txBody>
      </p:sp>
    </p:spTree>
    <p:extLst>
      <p:ext uri="{BB962C8B-B14F-4D97-AF65-F5344CB8AC3E}">
        <p14:creationId xmlns:p14="http://schemas.microsoft.com/office/powerpoint/2010/main" val="141605738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78" y="449940"/>
            <a:ext cx="8229600" cy="982663"/>
          </a:xfrm>
        </p:spPr>
        <p:txBody>
          <a:bodyPr>
            <a:normAutofit/>
          </a:bodyPr>
          <a:lstStyle/>
          <a:p>
            <a:r>
              <a:rPr lang="en-US" sz="2000" dirty="0"/>
              <a:t>Survival of </a:t>
            </a:r>
            <a:r>
              <a:rPr lang="en-US" sz="2000" dirty="0" smtClean="0"/>
              <a:t>TB patients in samara, Russian federation</a:t>
            </a:r>
            <a:endParaRPr lang="de-DE" sz="2000" dirty="0"/>
          </a:p>
        </p:txBody>
      </p:sp>
      <p:sp>
        <p:nvSpPr>
          <p:cNvPr id="3" name="Content Placeholder 2"/>
          <p:cNvSpPr>
            <a:spLocks noGrp="1"/>
          </p:cNvSpPr>
          <p:nvPr>
            <p:ph idx="1"/>
          </p:nvPr>
        </p:nvSpPr>
        <p:spPr/>
        <p:txBody>
          <a:bodyPr/>
          <a:lstStyle/>
          <a:p>
            <a:endParaRPr lang="de-DE" dirty="0"/>
          </a:p>
        </p:txBody>
      </p:sp>
      <p:sp>
        <p:nvSpPr>
          <p:cNvPr id="4" name="Text Placeholder 15"/>
          <p:cNvSpPr txBox="1">
            <a:spLocks/>
          </p:cNvSpPr>
          <p:nvPr/>
        </p:nvSpPr>
        <p:spPr bwMode="auto">
          <a:xfrm>
            <a:off x="214313" y="1418233"/>
            <a:ext cx="4357687" cy="642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Arial"/>
                <a:ea typeface="MS PGothic" pitchFamily="34" charset="-128"/>
                <a:cs typeface="Arial Bold"/>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defRPr/>
            </a:pPr>
            <a:r>
              <a:rPr lang="en-GB" sz="1700" smtClean="0">
                <a:solidFill>
                  <a:srgbClr val="FFFFFF"/>
                </a:solidFill>
                <a:latin typeface="Tw Cen MT" charset="0"/>
                <a:ea typeface="ＭＳ Ｐゴシック" charset="-128"/>
              </a:rPr>
              <a:t>MDR TB (n=139) vs  </a:t>
            </a:r>
          </a:p>
          <a:p>
            <a:pPr marL="0" indent="0">
              <a:buFontTx/>
              <a:buNone/>
              <a:defRPr/>
            </a:pPr>
            <a:r>
              <a:rPr lang="en-GB" sz="1700" smtClean="0">
                <a:solidFill>
                  <a:srgbClr val="FFFFFF"/>
                </a:solidFill>
                <a:latin typeface="Tw Cen MT" charset="0"/>
                <a:ea typeface="ＭＳ Ｐゴシック" charset="-128"/>
              </a:rPr>
              <a:t>non-MDR TB (n=644)</a:t>
            </a:r>
            <a:endParaRPr lang="en-GB" sz="1700" dirty="0" smtClean="0">
              <a:solidFill>
                <a:srgbClr val="FFFFFF"/>
              </a:solidFill>
              <a:latin typeface="Tw Cen MT" charset="0"/>
              <a:ea typeface="ＭＳ Ｐゴシック" charset="-128"/>
            </a:endParaRPr>
          </a:p>
        </p:txBody>
      </p:sp>
      <p:sp>
        <p:nvSpPr>
          <p:cNvPr id="5" name="Text Placeholder 16"/>
          <p:cNvSpPr txBox="1">
            <a:spLocks/>
          </p:cNvSpPr>
          <p:nvPr/>
        </p:nvSpPr>
        <p:spPr bwMode="auto">
          <a:xfrm>
            <a:off x="4857750" y="1418233"/>
            <a:ext cx="4041775" cy="63976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Arial"/>
                <a:ea typeface="MS PGothic" pitchFamily="34" charset="-128"/>
                <a:cs typeface="Arial Bold"/>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defRPr/>
            </a:pPr>
            <a:r>
              <a:rPr lang="en-GB" sz="1700" smtClean="0">
                <a:solidFill>
                  <a:srgbClr val="FFFFFF"/>
                </a:solidFill>
                <a:latin typeface="Tw Cen MT" pitchFamily="34" charset="0"/>
                <a:ea typeface="+mn-ea"/>
              </a:rPr>
              <a:t>XDR TB (n=92)</a:t>
            </a:r>
          </a:p>
        </p:txBody>
      </p:sp>
      <p:pic>
        <p:nvPicPr>
          <p:cNvPr id="6" name="Picture 17"/>
          <p:cNvPicPr>
            <a:picLocks noChangeAspect="1" noChangeArrowheads="1"/>
          </p:cNvPicPr>
          <p:nvPr/>
        </p:nvPicPr>
        <p:blipFill>
          <a:blip r:embed="rId3">
            <a:extLst>
              <a:ext uri="{28A0092B-C50C-407E-A947-70E740481C1C}">
                <a14:useLocalDpi xmlns:a14="http://schemas.microsoft.com/office/drawing/2010/main" val="0"/>
              </a:ext>
            </a:extLst>
          </a:blip>
          <a:srcRect l="22105" t="5461" b="25302"/>
          <a:stretch>
            <a:fillRect/>
          </a:stretch>
        </p:blipFill>
        <p:spPr bwMode="auto">
          <a:xfrm>
            <a:off x="323850" y="2348508"/>
            <a:ext cx="439261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p:cNvPicPr>
            <a:picLocks noChangeAspect="1" noChangeArrowheads="1"/>
          </p:cNvPicPr>
          <p:nvPr/>
        </p:nvPicPr>
        <p:blipFill>
          <a:blip r:embed="rId4">
            <a:extLst>
              <a:ext uri="{28A0092B-C50C-407E-A947-70E740481C1C}">
                <a14:useLocalDpi xmlns:a14="http://schemas.microsoft.com/office/drawing/2010/main" val="0"/>
              </a:ext>
            </a:extLst>
          </a:blip>
          <a:srcRect l="5618" r="6393"/>
          <a:stretch>
            <a:fillRect/>
          </a:stretch>
        </p:blipFill>
        <p:spPr bwMode="auto">
          <a:xfrm>
            <a:off x="4643438" y="2492970"/>
            <a:ext cx="450056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0"/>
          <p:cNvSpPr>
            <a:spLocks noChangeShapeType="1"/>
          </p:cNvSpPr>
          <p:nvPr/>
        </p:nvSpPr>
        <p:spPr bwMode="auto">
          <a:xfrm>
            <a:off x="395288" y="3573463"/>
            <a:ext cx="7489825" cy="0"/>
          </a:xfrm>
          <a:prstGeom prst="line">
            <a:avLst/>
          </a:prstGeom>
          <a:noFill/>
          <a:ln w="1905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0" name="TextBox 8"/>
          <p:cNvSpPr txBox="1">
            <a:spLocks noChangeArrowheads="1"/>
          </p:cNvSpPr>
          <p:nvPr/>
        </p:nvSpPr>
        <p:spPr bwMode="auto">
          <a:xfrm>
            <a:off x="198779" y="6175709"/>
            <a:ext cx="8066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charset="-128"/>
              </a:defRPr>
            </a:lvl1pPr>
            <a:lvl2pPr marL="742950" indent="-285750" eaLnBrk="0" hangingPunct="0">
              <a:defRPr sz="2400" b="1">
                <a:solidFill>
                  <a:schemeClr val="tx1"/>
                </a:solidFill>
                <a:latin typeface="Arial" pitchFamily="34" charset="0"/>
                <a:ea typeface="ＭＳ Ｐゴシック" charset="-128"/>
              </a:defRPr>
            </a:lvl2pPr>
            <a:lvl3pPr marL="1143000" indent="-228600" eaLnBrk="0" hangingPunct="0">
              <a:defRPr sz="2400" b="1">
                <a:solidFill>
                  <a:schemeClr val="tx1"/>
                </a:solidFill>
                <a:latin typeface="Arial" pitchFamily="34" charset="0"/>
                <a:ea typeface="ＭＳ Ｐゴシック" charset="-128"/>
              </a:defRPr>
            </a:lvl3pPr>
            <a:lvl4pPr marL="1600200" indent="-228600" eaLnBrk="0" hangingPunct="0">
              <a:defRPr sz="2400" b="1">
                <a:solidFill>
                  <a:schemeClr val="tx1"/>
                </a:solidFill>
                <a:latin typeface="Arial" pitchFamily="34" charset="0"/>
                <a:ea typeface="ＭＳ Ｐゴシック" charset="-128"/>
              </a:defRPr>
            </a:lvl4pPr>
            <a:lvl5pPr marL="2057400" indent="-228600" eaLnBrk="0" hangingPunct="0">
              <a:defRPr sz="2400" b="1">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sz="2400" b="1">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sz="2400" b="1">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sz="2400" b="1">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sz="2400" b="1">
                <a:solidFill>
                  <a:schemeClr val="tx1"/>
                </a:solidFill>
                <a:latin typeface="Arial" pitchFamily="34" charset="0"/>
                <a:ea typeface="ＭＳ Ｐゴシック" charset="-128"/>
              </a:defRPr>
            </a:lvl9pPr>
          </a:lstStyle>
          <a:p>
            <a:pPr eaLnBrk="1" hangingPunct="1">
              <a:defRPr/>
            </a:pPr>
            <a:r>
              <a:rPr lang="en-US" sz="1400" b="0" i="1" dirty="0"/>
              <a:t>*</a:t>
            </a:r>
            <a:r>
              <a:rPr lang="en-US" sz="1200" b="0" dirty="0" err="1">
                <a:latin typeface="+mn-lt"/>
              </a:rPr>
              <a:t>Balabanova</a:t>
            </a:r>
            <a:r>
              <a:rPr lang="en-US" sz="1200" b="0" dirty="0">
                <a:latin typeface="+mn-lt"/>
              </a:rPr>
              <a:t> Y et al, </a:t>
            </a:r>
            <a:r>
              <a:rPr lang="de-DE" sz="1200" b="0" dirty="0" smtClean="0">
                <a:latin typeface="+mn-lt"/>
              </a:rPr>
              <a:t>PLOS One 2011</a:t>
            </a:r>
            <a:endParaRPr lang="ru-RU" sz="1200" b="0" dirty="0">
              <a:latin typeface="+mn-lt"/>
            </a:endParaRPr>
          </a:p>
        </p:txBody>
      </p:sp>
    </p:spTree>
    <p:extLst>
      <p:ext uri="{BB962C8B-B14F-4D97-AF65-F5344CB8AC3E}">
        <p14:creationId xmlns:p14="http://schemas.microsoft.com/office/powerpoint/2010/main" val="943002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de-DE" dirty="0" smtClean="0"/>
              <a:t>Prerequisites of successful treatment</a:t>
            </a:r>
            <a:endParaRPr lang="de-DE" dirty="0"/>
          </a:p>
        </p:txBody>
      </p:sp>
      <p:sp>
        <p:nvSpPr>
          <p:cNvPr id="54275" name="Content Placeholder 2"/>
          <p:cNvSpPr>
            <a:spLocks noGrp="1"/>
          </p:cNvSpPr>
          <p:nvPr>
            <p:ph idx="1"/>
          </p:nvPr>
        </p:nvSpPr>
        <p:spPr>
          <a:xfrm>
            <a:off x="323850" y="1751013"/>
            <a:ext cx="8229600" cy="4411662"/>
          </a:xfrm>
        </p:spPr>
        <p:txBody>
          <a:bodyPr/>
          <a:lstStyle/>
          <a:p>
            <a:r>
              <a:rPr lang="de-DE" smtClean="0">
                <a:latin typeface="Arial" pitchFamily="34" charset="0"/>
              </a:rPr>
              <a:t>Timely, rapid and relaible diagnosis of TB and DR</a:t>
            </a:r>
          </a:p>
          <a:p>
            <a:pPr lvl="1"/>
            <a:r>
              <a:rPr lang="fr-CH" smtClean="0">
                <a:latin typeface="Times" charset="0"/>
                <a:ea typeface="Times" charset="0"/>
                <a:cs typeface="Times" charset="0"/>
              </a:rPr>
              <a:t>Rapid isolation of infectious cases (segregation from HIV-positive patients, esp. DR cases) =&gt; less transmission</a:t>
            </a:r>
          </a:p>
          <a:p>
            <a:pPr lvl="1"/>
            <a:r>
              <a:rPr lang="de-DE" smtClean="0">
                <a:latin typeface="Times" charset="0"/>
                <a:ea typeface="Times" charset="0"/>
                <a:cs typeface="Times" charset="0"/>
              </a:rPr>
              <a:t>Prompt initiation of correct treatment =&gt;</a:t>
            </a:r>
            <a:r>
              <a:rPr lang="fr-CH" smtClean="0">
                <a:latin typeface="Times" charset="0"/>
                <a:ea typeface="Times" charset="0"/>
                <a:cs typeface="Times" charset="0"/>
              </a:rPr>
              <a:t>better clinical outcomes; prevention of further resistance development</a:t>
            </a:r>
          </a:p>
          <a:p>
            <a:r>
              <a:rPr lang="de-DE" smtClean="0">
                <a:latin typeface="Arial" pitchFamily="34" charset="0"/>
              </a:rPr>
              <a:t>Sufficient laboratory and clinical capacity to ensure good diagnostic and adequate treatment</a:t>
            </a:r>
          </a:p>
          <a:p>
            <a:pPr lvl="1"/>
            <a:r>
              <a:rPr lang="de-DE" smtClean="0">
                <a:latin typeface="Times" charset="0"/>
                <a:ea typeface="Times" charset="0"/>
                <a:cs typeface="Times" charset="0"/>
              </a:rPr>
              <a:t>Continious availability of  diagnostic materials and drugs for treatment</a:t>
            </a:r>
          </a:p>
          <a:p>
            <a:pPr lvl="1"/>
            <a:r>
              <a:rPr lang="de-DE" smtClean="0">
                <a:latin typeface="Times" charset="0"/>
                <a:ea typeface="Times" charset="0"/>
                <a:cs typeface="Times" charset="0"/>
              </a:rPr>
              <a:t>Availbility of isolation facilities (negative pressure rooms)</a:t>
            </a:r>
          </a:p>
          <a:p>
            <a:pPr lvl="1"/>
            <a:r>
              <a:rPr lang="de-DE" smtClean="0">
                <a:latin typeface="Times" charset="0"/>
                <a:ea typeface="Times" charset="0"/>
                <a:cs typeface="Times" charset="0"/>
              </a:rPr>
              <a:t>Adherence of patients to the regiment</a:t>
            </a:r>
          </a:p>
          <a:p>
            <a:pPr lvl="1"/>
            <a:r>
              <a:rPr lang="de-DE" smtClean="0">
                <a:latin typeface="Times" charset="0"/>
                <a:ea typeface="Times" charset="0"/>
                <a:cs typeface="Times" charset="0"/>
              </a:rPr>
              <a:t>Adherence of physicians to the standards and recommendations</a:t>
            </a:r>
          </a:p>
        </p:txBody>
      </p:sp>
    </p:spTree>
    <p:extLst>
      <p:ext uri="{BB962C8B-B14F-4D97-AF65-F5344CB8AC3E}">
        <p14:creationId xmlns:p14="http://schemas.microsoft.com/office/powerpoint/2010/main" val="891520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de-DE" dirty="0" smtClean="0"/>
              <a:t>diagnostic delay</a:t>
            </a:r>
            <a:endParaRPr lang="de-DE" dirty="0"/>
          </a:p>
        </p:txBody>
      </p:sp>
      <p:sp>
        <p:nvSpPr>
          <p:cNvPr id="53251" name="Content Placeholder 2"/>
          <p:cNvSpPr>
            <a:spLocks noGrp="1"/>
          </p:cNvSpPr>
          <p:nvPr>
            <p:ph idx="1"/>
          </p:nvPr>
        </p:nvSpPr>
        <p:spPr/>
        <p:txBody>
          <a:bodyPr/>
          <a:lstStyle/>
          <a:p>
            <a:r>
              <a:rPr lang="de-DE" smtClean="0">
                <a:latin typeface="Arial" pitchFamily="34" charset="0"/>
              </a:rPr>
              <a:t>May occur due to: </a:t>
            </a:r>
          </a:p>
          <a:p>
            <a:pPr lvl="1"/>
            <a:r>
              <a:rPr lang="de-DE" smtClean="0">
                <a:latin typeface="Times" charset="0"/>
                <a:ea typeface="Times" charset="0"/>
                <a:cs typeface="Times" charset="0"/>
              </a:rPr>
              <a:t>Lack of laboratory capacities (resource-limited and TB-high incedence settings)</a:t>
            </a:r>
          </a:p>
          <a:p>
            <a:pPr lvl="1"/>
            <a:r>
              <a:rPr lang="de-DE" smtClean="0">
                <a:latin typeface="Times" charset="0"/>
                <a:ea typeface="Times" charset="0"/>
                <a:cs typeface="Times" charset="0"/>
              </a:rPr>
              <a:t>Low TB awareness and clinical suspicion (resource-rich and low TB-incidence settings) </a:t>
            </a:r>
          </a:p>
          <a:p>
            <a:r>
              <a:rPr lang="de-DE" smtClean="0">
                <a:latin typeface="Arial" pitchFamily="34" charset="0"/>
              </a:rPr>
              <a:t>=&gt; Failure to adopt appropriate public health measures </a:t>
            </a:r>
          </a:p>
          <a:p>
            <a:pPr lvl="1"/>
            <a:r>
              <a:rPr lang="de-DE" b="1" smtClean="0">
                <a:latin typeface="Times" charset="0"/>
                <a:ea typeface="Times" charset="0"/>
                <a:cs typeface="Times" charset="0"/>
              </a:rPr>
              <a:t>Standard delay (UK) (</a:t>
            </a:r>
            <a:r>
              <a:rPr lang="en-US" smtClean="0">
                <a:latin typeface="Times" charset="0"/>
                <a:ea typeface="Times" charset="0"/>
                <a:cs typeface="Times" charset="0"/>
              </a:rPr>
              <a:t>Paynter S et al, 2004</a:t>
            </a:r>
            <a:r>
              <a:rPr lang="de-DE" b="1" smtClean="0">
                <a:latin typeface="Times" charset="0"/>
                <a:ea typeface="Times" charset="0"/>
                <a:cs typeface="Times" charset="0"/>
              </a:rPr>
              <a:t>): </a:t>
            </a:r>
          </a:p>
          <a:p>
            <a:pPr lvl="1"/>
            <a:r>
              <a:rPr lang="de-DE" i="1" smtClean="0">
                <a:latin typeface="Times" charset="0"/>
                <a:ea typeface="Times" charset="0"/>
                <a:cs typeface="Times" charset="0"/>
              </a:rPr>
              <a:t>Median case-finding delay 78-99 days</a:t>
            </a:r>
          </a:p>
          <a:p>
            <a:pPr lvl="1"/>
            <a:r>
              <a:rPr lang="de-DE" i="1" smtClean="0">
                <a:latin typeface="Times" charset="0"/>
                <a:ea typeface="Times" charset="0"/>
                <a:cs typeface="Times" charset="0"/>
              </a:rPr>
              <a:t>Median patient-related delay 35-54 days</a:t>
            </a:r>
          </a:p>
          <a:p>
            <a:pPr lvl="1"/>
            <a:r>
              <a:rPr lang="en-US" i="1" smtClean="0">
                <a:latin typeface="Times" charset="0"/>
                <a:ea typeface="Times" charset="0"/>
                <a:cs typeface="Times" charset="0"/>
              </a:rPr>
              <a:t>Median health care-related delay 30 days</a:t>
            </a:r>
          </a:p>
          <a:p>
            <a:pPr lvl="1"/>
            <a:r>
              <a:rPr lang="en-US" b="1" smtClean="0">
                <a:latin typeface="Times" charset="0"/>
                <a:ea typeface="Times" charset="0"/>
                <a:cs typeface="Times" charset="0"/>
              </a:rPr>
              <a:t>Shorter delays:</a:t>
            </a:r>
          </a:p>
          <a:p>
            <a:pPr lvl="1"/>
            <a:r>
              <a:rPr lang="en-US" i="1" smtClean="0">
                <a:latin typeface="Times" charset="0"/>
                <a:ea typeface="Times" charset="0"/>
                <a:cs typeface="Times" charset="0"/>
              </a:rPr>
              <a:t>A&amp;E units</a:t>
            </a:r>
          </a:p>
          <a:p>
            <a:pPr lvl="1"/>
            <a:r>
              <a:rPr lang="en-US" i="1" smtClean="0">
                <a:latin typeface="Times" charset="0"/>
                <a:ea typeface="Times" charset="0"/>
                <a:cs typeface="Times" charset="0"/>
              </a:rPr>
              <a:t>In patients born in high-prevalence countries</a:t>
            </a:r>
            <a:endParaRPr lang="de-DE" i="1" smtClean="0">
              <a:latin typeface="Times" charset="0"/>
              <a:ea typeface="Times" charset="0"/>
              <a:cs typeface="Times" charset="0"/>
            </a:endParaRPr>
          </a:p>
        </p:txBody>
      </p:sp>
    </p:spTree>
    <p:extLst>
      <p:ext uri="{BB962C8B-B14F-4D97-AF65-F5344CB8AC3E}">
        <p14:creationId xmlns:p14="http://schemas.microsoft.com/office/powerpoint/2010/main" val="305534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normAutofit fontScale="90000"/>
          </a:bodyPr>
          <a:lstStyle/>
          <a:p>
            <a:pPr>
              <a:defRPr/>
            </a:pPr>
            <a:r>
              <a:rPr lang="en-US" dirty="0">
                <a:latin typeface="Arial" pitchFamily="34" charset="0"/>
                <a:cs typeface="Arial" pitchFamily="34" charset="0"/>
              </a:rPr>
              <a:t>Public health relevance and </a:t>
            </a:r>
            <a:r>
              <a:rPr lang="en-US" dirty="0" smtClean="0">
                <a:latin typeface="Arial" pitchFamily="34" charset="0"/>
                <a:cs typeface="Arial" pitchFamily="34" charset="0"/>
              </a:rPr>
              <a:t>clinical impact </a:t>
            </a:r>
            <a:r>
              <a:rPr lang="en-US" dirty="0">
                <a:latin typeface="Arial" pitchFamily="34" charset="0"/>
                <a:cs typeface="Arial" pitchFamily="34" charset="0"/>
              </a:rPr>
              <a:t>of novel diagnostic </a:t>
            </a:r>
            <a:r>
              <a:rPr lang="en-US" dirty="0" smtClean="0">
                <a:latin typeface="Arial" pitchFamily="34" charset="0"/>
                <a:cs typeface="Arial" pitchFamily="34" charset="0"/>
              </a:rPr>
              <a:t>tools: </a:t>
            </a:r>
            <a:r>
              <a:rPr lang="en-US" cap="small" dirty="0" smtClean="0">
                <a:latin typeface="Arial" pitchFamily="34" charset="0"/>
                <a:cs typeface="Arial" pitchFamily="34" charset="0"/>
              </a:rPr>
              <a:t>active tuberculosis</a:t>
            </a:r>
            <a:endParaRPr lang="de-DE" cap="small" dirty="0"/>
          </a:p>
        </p:txBody>
      </p:sp>
      <p:sp>
        <p:nvSpPr>
          <p:cNvPr id="55299" name="Content Placeholder 2"/>
          <p:cNvSpPr>
            <a:spLocks noGrp="1"/>
          </p:cNvSpPr>
          <p:nvPr>
            <p:ph idx="1"/>
          </p:nvPr>
        </p:nvSpPr>
        <p:spPr/>
        <p:txBody>
          <a:bodyPr/>
          <a:lstStyle/>
          <a:p>
            <a:r>
              <a:rPr lang="de-DE" dirty="0" smtClean="0">
                <a:latin typeface="Arial" pitchFamily="34" charset="0"/>
              </a:rPr>
              <a:t>Modelling suggest that 100% sensitive rapid test with a 100% access could prevent 17-36% of TB-related death (</a:t>
            </a:r>
            <a:r>
              <a:rPr lang="en-US" dirty="0" smtClean="0">
                <a:latin typeface="Arial" pitchFamily="34" charset="0"/>
              </a:rPr>
              <a:t>Keeler E et al, 2006; Dowdy DW et al, 2008; Abu-</a:t>
            </a:r>
            <a:r>
              <a:rPr lang="en-US" dirty="0" err="1" smtClean="0">
                <a:latin typeface="Arial" pitchFamily="34" charset="0"/>
              </a:rPr>
              <a:t>Raddad</a:t>
            </a:r>
            <a:r>
              <a:rPr lang="en-US" dirty="0" smtClean="0">
                <a:latin typeface="Arial" pitchFamily="34" charset="0"/>
              </a:rPr>
              <a:t> LJ et al, 2009</a:t>
            </a:r>
            <a:r>
              <a:rPr lang="de-DE" dirty="0" smtClean="0">
                <a:latin typeface="Arial" pitchFamily="34" charset="0"/>
              </a:rPr>
              <a:t>)</a:t>
            </a:r>
          </a:p>
          <a:p>
            <a:r>
              <a:rPr lang="de-DE" dirty="0" smtClean="0">
                <a:latin typeface="Arial" pitchFamily="34" charset="0"/>
              </a:rPr>
              <a:t>BUT: a survived but infectious parient is a public health threat</a:t>
            </a:r>
          </a:p>
          <a:p>
            <a:r>
              <a:rPr lang="de-DE" dirty="0" smtClean="0">
                <a:latin typeface="Arial" pitchFamily="34" charset="0"/>
              </a:rPr>
              <a:t>Introduction of new tests =&gt; planning for increased No of patients on a country level</a:t>
            </a:r>
          </a:p>
          <a:p>
            <a:pPr lvl="1"/>
            <a:r>
              <a:rPr lang="de-DE" dirty="0" smtClean="0">
                <a:latin typeface="Times" charset="0"/>
                <a:ea typeface="Times" charset="0"/>
                <a:cs typeface="Times" charset="0"/>
              </a:rPr>
              <a:t>Each Tx cycle needs to be completed in full</a:t>
            </a:r>
          </a:p>
          <a:p>
            <a:pPr lvl="1"/>
            <a:r>
              <a:rPr lang="de-DE" dirty="0" smtClean="0">
                <a:latin typeface="Times" charset="0"/>
                <a:ea typeface="Times" charset="0"/>
                <a:cs typeface="Times" charset="0"/>
              </a:rPr>
              <a:t>Resource-rich countries: need to understand this need and plan for it	</a:t>
            </a:r>
          </a:p>
          <a:p>
            <a:pPr lvl="1"/>
            <a:r>
              <a:rPr lang="de-DE" dirty="0" smtClean="0">
                <a:latin typeface="Times" charset="0"/>
                <a:ea typeface="Times" charset="0"/>
                <a:cs typeface="Times" charset="0"/>
              </a:rPr>
              <a:t>Resource-limited countries: need to consider which tests and for what types of patients should be introduced (does every TB suspect need a full range of tests to be done?)</a:t>
            </a:r>
          </a:p>
        </p:txBody>
      </p:sp>
    </p:spTree>
    <p:extLst>
      <p:ext uri="{BB962C8B-B14F-4D97-AF65-F5344CB8AC3E}">
        <p14:creationId xmlns:p14="http://schemas.microsoft.com/office/powerpoint/2010/main" val="10013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de-DE" dirty="0" smtClean="0"/>
              <a:t>new vs old tests</a:t>
            </a:r>
            <a:endParaRPr lang="de-DE" dirty="0"/>
          </a:p>
        </p:txBody>
      </p:sp>
      <p:sp>
        <p:nvSpPr>
          <p:cNvPr id="57347" name="Content Placeholder 2"/>
          <p:cNvSpPr>
            <a:spLocks noGrp="1"/>
          </p:cNvSpPr>
          <p:nvPr>
            <p:ph idx="1"/>
          </p:nvPr>
        </p:nvSpPr>
        <p:spPr/>
        <p:txBody>
          <a:bodyPr/>
          <a:lstStyle/>
          <a:p>
            <a:r>
              <a:rPr lang="de-DE" smtClean="0">
                <a:latin typeface="Arial" pitchFamily="34" charset="0"/>
              </a:rPr>
              <a:t>Sputum microscopy: </a:t>
            </a:r>
          </a:p>
          <a:p>
            <a:pPr lvl="1"/>
            <a:r>
              <a:rPr lang="de-DE" smtClean="0">
                <a:latin typeface="Times" charset="0"/>
                <a:ea typeface="Times" charset="0"/>
                <a:cs typeface="Times" charset="0"/>
              </a:rPr>
              <a:t>Insensitive, not specific enough</a:t>
            </a:r>
          </a:p>
          <a:p>
            <a:pPr lvl="1"/>
            <a:r>
              <a:rPr lang="de-DE" smtClean="0">
                <a:latin typeface="Times" charset="0"/>
                <a:ea typeface="Times" charset="0"/>
                <a:cs typeface="Times" charset="0"/>
              </a:rPr>
              <a:t>BUT: rapid detection of the highest infectivity	</a:t>
            </a:r>
          </a:p>
          <a:p>
            <a:pPr lvl="1"/>
            <a:r>
              <a:rPr lang="de-DE" smtClean="0">
                <a:latin typeface="Times" charset="0"/>
                <a:ea typeface="Times" charset="0"/>
                <a:cs typeface="Times" charset="0"/>
              </a:rPr>
              <a:t>Needed to impose isolation procedures in patients admitted as emergency</a:t>
            </a:r>
          </a:p>
          <a:p>
            <a:r>
              <a:rPr lang="de-DE" smtClean="0">
                <a:latin typeface="Arial" pitchFamily="34" charset="0"/>
              </a:rPr>
              <a:t>A new POC: if similar sensitivity to microscopy but excellent specificity for MTBC =&gt; </a:t>
            </a:r>
            <a:r>
              <a:rPr lang="de-DE" u="sng" smtClean="0">
                <a:latin typeface="Arial" pitchFamily="34" charset="0"/>
              </a:rPr>
              <a:t>public health value</a:t>
            </a:r>
          </a:p>
          <a:p>
            <a:r>
              <a:rPr lang="de-DE" smtClean="0">
                <a:latin typeface="Arial" pitchFamily="34" charset="0"/>
              </a:rPr>
              <a:t>Drug susceptibility testing:</a:t>
            </a:r>
          </a:p>
          <a:p>
            <a:pPr lvl="1"/>
            <a:r>
              <a:rPr lang="de-DE" smtClean="0">
                <a:latin typeface="Times" charset="0"/>
                <a:ea typeface="Times" charset="0"/>
                <a:cs typeface="Times" charset="0"/>
              </a:rPr>
              <a:t>correct therapy helps the patients</a:t>
            </a:r>
          </a:p>
          <a:p>
            <a:pPr lvl="1"/>
            <a:r>
              <a:rPr lang="de-DE" smtClean="0">
                <a:latin typeface="Times" charset="0"/>
                <a:ea typeface="Times" charset="0"/>
                <a:cs typeface="Times" charset="0"/>
              </a:rPr>
              <a:t>by rendering the individual non-infectious reduces disease transmission </a:t>
            </a:r>
          </a:p>
          <a:p>
            <a:r>
              <a:rPr lang="de-DE" smtClean="0">
                <a:latin typeface="Arial" pitchFamily="34" charset="0"/>
              </a:rPr>
              <a:t>A rapid assay for MDR detection: valuable for </a:t>
            </a:r>
            <a:r>
              <a:rPr lang="de-DE" u="sng" smtClean="0">
                <a:latin typeface="Arial" pitchFamily="34" charset="0"/>
              </a:rPr>
              <a:t>clinical management and public health	</a:t>
            </a:r>
          </a:p>
          <a:p>
            <a:r>
              <a:rPr lang="de-DE" smtClean="0">
                <a:latin typeface="Arial" pitchFamily="34" charset="0"/>
              </a:rPr>
              <a:t>A rapid assay for SLD resistance detection: </a:t>
            </a:r>
            <a:r>
              <a:rPr lang="de-DE" u="sng" smtClean="0">
                <a:latin typeface="Arial" pitchFamily="34" charset="0"/>
              </a:rPr>
              <a:t>greater clinical value </a:t>
            </a:r>
          </a:p>
        </p:txBody>
      </p:sp>
    </p:spTree>
    <p:extLst>
      <p:ext uri="{BB962C8B-B14F-4D97-AF65-F5344CB8AC3E}">
        <p14:creationId xmlns:p14="http://schemas.microsoft.com/office/powerpoint/2010/main" val="3752673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public health impact of new Diagnostic tools</a:t>
            </a:r>
            <a:endParaRPr lang="de-D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9296743"/>
              </p:ext>
            </p:extLst>
          </p:nvPr>
        </p:nvGraphicFramePr>
        <p:xfrm>
          <a:off x="457198" y="1751013"/>
          <a:ext cx="8229601" cy="4558306"/>
        </p:xfrm>
        <a:graphic>
          <a:graphicData uri="http://schemas.openxmlformats.org/drawingml/2006/table">
            <a:tbl>
              <a:tblPr firstRow="1" firstCol="1" bandRow="1">
                <a:tableStyleId>{5C22544A-7EE6-4342-B048-85BDC9FD1C3A}</a:tableStyleId>
              </a:tblPr>
              <a:tblGrid>
                <a:gridCol w="1502725"/>
                <a:gridCol w="1121146"/>
                <a:gridCol w="1121146"/>
                <a:gridCol w="1121146"/>
                <a:gridCol w="1121146"/>
                <a:gridCol w="1121146"/>
                <a:gridCol w="1121146"/>
              </a:tblGrid>
              <a:tr h="441126">
                <a:tc>
                  <a:txBody>
                    <a:bodyPr/>
                    <a:lstStyle/>
                    <a:p>
                      <a:pPr>
                        <a:spcAft>
                          <a:spcPts val="0"/>
                        </a:spcAft>
                      </a:pPr>
                      <a:r>
                        <a:rPr lang="en-US" sz="900">
                          <a:effectLst/>
                        </a:rPr>
                        <a:t>Initial versus new tool</a:t>
                      </a:r>
                      <a:endParaRPr lang="de-DE" sz="1100">
                        <a:solidFill>
                          <a:srgbClr val="000000"/>
                        </a:solidFill>
                        <a:effectLst/>
                        <a:latin typeface="Times New Roman"/>
                        <a:ea typeface="Times New Roman"/>
                      </a:endParaRPr>
                    </a:p>
                  </a:txBody>
                  <a:tcPr marL="60991" marR="60991" marT="0" marB="0"/>
                </a:tc>
                <a:tc>
                  <a:txBody>
                    <a:bodyPr/>
                    <a:lstStyle/>
                    <a:p>
                      <a:pPr marL="128270">
                        <a:spcAft>
                          <a:spcPts val="0"/>
                        </a:spcAft>
                      </a:pPr>
                      <a:r>
                        <a:rPr lang="en-US" sz="900">
                          <a:effectLst/>
                        </a:rPr>
                        <a:t>Use</a:t>
                      </a:r>
                      <a:endParaRPr lang="de-DE" sz="1100">
                        <a:solidFill>
                          <a:srgbClr val="000000"/>
                        </a:solidFill>
                        <a:effectLst/>
                        <a:latin typeface="Times New Roman"/>
                        <a:ea typeface="Times New Roman"/>
                      </a:endParaRPr>
                    </a:p>
                  </a:txBody>
                  <a:tcPr marL="60991" marR="60991" marT="0" marB="0"/>
                </a:tc>
                <a:tc>
                  <a:txBody>
                    <a:bodyPr/>
                    <a:lstStyle/>
                    <a:p>
                      <a:pPr marL="91440">
                        <a:spcAft>
                          <a:spcPts val="0"/>
                        </a:spcAft>
                      </a:pPr>
                      <a:r>
                        <a:rPr lang="en-US" sz="900">
                          <a:effectLst/>
                        </a:rPr>
                        <a:t>Staffing impact/advantage</a:t>
                      </a:r>
                      <a:endParaRPr lang="de-DE" sz="1100">
                        <a:solidFill>
                          <a:srgbClr val="000000"/>
                        </a:solidFill>
                        <a:effectLst/>
                        <a:latin typeface="Times New Roman"/>
                        <a:ea typeface="Times New Roman"/>
                      </a:endParaRPr>
                    </a:p>
                  </a:txBody>
                  <a:tcPr marL="60991" marR="60991" marT="0" marB="0"/>
                </a:tc>
                <a:tc>
                  <a:txBody>
                    <a:bodyPr/>
                    <a:lstStyle/>
                    <a:p>
                      <a:pPr marL="73660">
                        <a:spcAft>
                          <a:spcPts val="0"/>
                        </a:spcAft>
                      </a:pPr>
                      <a:r>
                        <a:rPr lang="en-US" sz="900">
                          <a:effectLst/>
                        </a:rPr>
                        <a:t>Patient impact/advantage</a:t>
                      </a:r>
                      <a:endParaRPr lang="de-DE" sz="1100">
                        <a:solidFill>
                          <a:srgbClr val="000000"/>
                        </a:solidFill>
                        <a:effectLst/>
                        <a:latin typeface="Times New Roman"/>
                        <a:ea typeface="Times New Roman"/>
                      </a:endParaRPr>
                    </a:p>
                  </a:txBody>
                  <a:tcPr marL="60991" marR="60991" marT="0" marB="0"/>
                </a:tc>
                <a:tc>
                  <a:txBody>
                    <a:bodyPr/>
                    <a:lstStyle/>
                    <a:p>
                      <a:pPr marL="72390">
                        <a:spcAft>
                          <a:spcPts val="0"/>
                        </a:spcAft>
                      </a:pPr>
                      <a:r>
                        <a:rPr lang="en-US" sz="900">
                          <a:effectLst/>
                        </a:rPr>
                        <a:t>Laboratory advantage</a:t>
                      </a:r>
                      <a:endParaRPr lang="de-DE" sz="1100">
                        <a:solidFill>
                          <a:srgbClr val="000000"/>
                        </a:solidFill>
                        <a:effectLst/>
                        <a:latin typeface="Times New Roman"/>
                        <a:ea typeface="Times New Roman"/>
                      </a:endParaRPr>
                    </a:p>
                  </a:txBody>
                  <a:tcPr marL="60991" marR="60991" marT="0" marB="0"/>
                </a:tc>
                <a:tc>
                  <a:txBody>
                    <a:bodyPr/>
                    <a:lstStyle/>
                    <a:p>
                      <a:pPr marL="62230">
                        <a:spcAft>
                          <a:spcPts val="0"/>
                        </a:spcAft>
                      </a:pPr>
                      <a:r>
                        <a:rPr lang="en-US" sz="900">
                          <a:effectLst/>
                        </a:rPr>
                        <a:t>Reading</a:t>
                      </a:r>
                      <a:endParaRPr lang="de-DE" sz="1100">
                        <a:solidFill>
                          <a:srgbClr val="000000"/>
                        </a:solidFill>
                        <a:effectLst/>
                        <a:latin typeface="Times New Roman"/>
                        <a:ea typeface="Times New Roman"/>
                      </a:endParaRPr>
                    </a:p>
                  </a:txBody>
                  <a:tcPr marL="60991" marR="60991" marT="0" marB="0"/>
                </a:tc>
                <a:tc>
                  <a:txBody>
                    <a:bodyPr/>
                    <a:lstStyle/>
                    <a:p>
                      <a:pPr marL="121285">
                        <a:spcAft>
                          <a:spcPts val="0"/>
                        </a:spcAft>
                      </a:pPr>
                      <a:r>
                        <a:rPr lang="en-US" sz="900">
                          <a:effectLst/>
                        </a:rPr>
                        <a:t>Public health impact of second tool</a:t>
                      </a:r>
                      <a:endParaRPr lang="de-DE" sz="1100">
                        <a:solidFill>
                          <a:srgbClr val="000000"/>
                        </a:solidFill>
                        <a:effectLst/>
                        <a:latin typeface="Times New Roman"/>
                        <a:ea typeface="Times New Roman"/>
                      </a:endParaRPr>
                    </a:p>
                  </a:txBody>
                  <a:tcPr marL="60991" marR="60991" marT="0" marB="0"/>
                </a:tc>
              </a:tr>
              <a:tr h="147042">
                <a:tc rowSpan="2">
                  <a:txBody>
                    <a:bodyPr/>
                    <a:lstStyle/>
                    <a:p>
                      <a:pPr>
                        <a:spcAft>
                          <a:spcPts val="0"/>
                        </a:spcAft>
                      </a:pPr>
                      <a:r>
                        <a:rPr lang="en-US" sz="900">
                          <a:effectLst/>
                        </a:rPr>
                        <a:t> </a:t>
                      </a:r>
                      <a:endParaRPr lang="de-DE" sz="1100">
                        <a:solidFill>
                          <a:srgbClr val="000000"/>
                        </a:solidFill>
                        <a:effectLst/>
                        <a:latin typeface="Times New Roman"/>
                        <a:ea typeface="Times New Roman"/>
                      </a:endParaRPr>
                    </a:p>
                  </a:txBody>
                  <a:tcPr marL="60991" marR="60991" marT="0" marB="0"/>
                </a:tc>
                <a:tc>
                  <a:txBody>
                    <a:bodyPr/>
                    <a:lstStyle/>
                    <a:p>
                      <a:pPr marL="128270">
                        <a:spcAft>
                          <a:spcPts val="0"/>
                        </a:spcAft>
                      </a:pPr>
                      <a:r>
                        <a:rPr lang="en-US" sz="900">
                          <a:effectLst/>
                        </a:rPr>
                        <a:t> </a:t>
                      </a:r>
                      <a:endParaRPr lang="de-DE" sz="1100">
                        <a:solidFill>
                          <a:srgbClr val="000000"/>
                        </a:solidFill>
                        <a:effectLst/>
                        <a:latin typeface="Times New Roman"/>
                        <a:ea typeface="Times New Roman"/>
                      </a:endParaRPr>
                    </a:p>
                  </a:txBody>
                  <a:tcPr marL="60991" marR="60991" marT="0" marB="0"/>
                </a:tc>
                <a:tc rowSpan="2">
                  <a:txBody>
                    <a:bodyPr/>
                    <a:lstStyle/>
                    <a:p>
                      <a:pPr marL="91440">
                        <a:spcAft>
                          <a:spcPts val="0"/>
                        </a:spcAft>
                      </a:pPr>
                      <a:r>
                        <a:rPr lang="en-US" sz="900">
                          <a:effectLst/>
                        </a:rPr>
                        <a:t> </a:t>
                      </a:r>
                      <a:endParaRPr lang="de-DE" sz="1100">
                        <a:solidFill>
                          <a:srgbClr val="000000"/>
                        </a:solidFill>
                        <a:effectLst/>
                        <a:latin typeface="Times New Roman"/>
                        <a:ea typeface="Times New Roman"/>
                      </a:endParaRPr>
                    </a:p>
                  </a:txBody>
                  <a:tcPr marL="60991" marR="60991" marT="0" marB="0"/>
                </a:tc>
                <a:tc rowSpan="2">
                  <a:txBody>
                    <a:bodyPr/>
                    <a:lstStyle/>
                    <a:p>
                      <a:pPr marL="73660">
                        <a:spcAft>
                          <a:spcPts val="0"/>
                        </a:spcAft>
                      </a:pPr>
                      <a:r>
                        <a:rPr lang="en-US" sz="900">
                          <a:effectLst/>
                        </a:rPr>
                        <a:t> </a:t>
                      </a:r>
                      <a:endParaRPr lang="de-DE" sz="1100">
                        <a:solidFill>
                          <a:srgbClr val="000000"/>
                        </a:solidFill>
                        <a:effectLst/>
                        <a:latin typeface="Times New Roman"/>
                        <a:ea typeface="Times New Roman"/>
                      </a:endParaRPr>
                    </a:p>
                  </a:txBody>
                  <a:tcPr marL="60991" marR="60991" marT="0" marB="0"/>
                </a:tc>
                <a:tc rowSpan="2">
                  <a:txBody>
                    <a:bodyPr/>
                    <a:lstStyle/>
                    <a:p>
                      <a:pPr marL="72390">
                        <a:spcAft>
                          <a:spcPts val="0"/>
                        </a:spcAft>
                      </a:pPr>
                      <a:r>
                        <a:rPr lang="en-US" sz="900">
                          <a:effectLst/>
                        </a:rPr>
                        <a:t> </a:t>
                      </a:r>
                      <a:endParaRPr lang="de-DE" sz="1100">
                        <a:solidFill>
                          <a:srgbClr val="000000"/>
                        </a:solidFill>
                        <a:effectLst/>
                        <a:latin typeface="Times New Roman"/>
                        <a:ea typeface="Times New Roman"/>
                      </a:endParaRPr>
                    </a:p>
                  </a:txBody>
                  <a:tcPr marL="60991" marR="60991" marT="0" marB="0"/>
                </a:tc>
                <a:tc rowSpan="2">
                  <a:txBody>
                    <a:bodyPr/>
                    <a:lstStyle/>
                    <a:p>
                      <a:pPr marL="62230">
                        <a:spcAft>
                          <a:spcPts val="0"/>
                        </a:spcAft>
                      </a:pPr>
                      <a:r>
                        <a:rPr lang="en-US" sz="900">
                          <a:effectLst/>
                        </a:rPr>
                        <a:t> </a:t>
                      </a:r>
                      <a:endParaRPr lang="de-DE" sz="1100">
                        <a:solidFill>
                          <a:srgbClr val="000000"/>
                        </a:solidFill>
                        <a:effectLst/>
                        <a:latin typeface="Times New Roman"/>
                        <a:ea typeface="Times New Roman"/>
                      </a:endParaRPr>
                    </a:p>
                  </a:txBody>
                  <a:tcPr marL="60991" marR="60991" marT="0" marB="0"/>
                </a:tc>
                <a:tc rowSpan="2">
                  <a:txBody>
                    <a:bodyPr/>
                    <a:lstStyle/>
                    <a:p>
                      <a:pPr marL="121285">
                        <a:spcAft>
                          <a:spcPts val="0"/>
                        </a:spcAft>
                      </a:pPr>
                      <a:r>
                        <a:rPr lang="en-US" sz="900">
                          <a:effectLst/>
                        </a:rPr>
                        <a:t> </a:t>
                      </a:r>
                      <a:endParaRPr lang="de-DE" sz="1100">
                        <a:solidFill>
                          <a:srgbClr val="000000"/>
                        </a:solidFill>
                        <a:effectLst/>
                        <a:latin typeface="Times New Roman"/>
                        <a:ea typeface="Times New Roman"/>
                      </a:endParaRPr>
                    </a:p>
                  </a:txBody>
                  <a:tcPr marL="60991" marR="60991" marT="0" marB="0"/>
                </a:tc>
              </a:tr>
              <a:tr h="147042">
                <a:tc vMerge="1">
                  <a:txBody>
                    <a:bodyPr/>
                    <a:lstStyle/>
                    <a:p>
                      <a:endParaRPr lang="de-DE"/>
                    </a:p>
                  </a:txBody>
                  <a:tcPr/>
                </a:tc>
                <a:tc>
                  <a:txBody>
                    <a:bodyPr/>
                    <a:lstStyle/>
                    <a:p>
                      <a:pPr marL="128270">
                        <a:spcAft>
                          <a:spcPts val="0"/>
                        </a:spcAft>
                      </a:pPr>
                      <a:r>
                        <a:rPr lang="en-US" sz="900">
                          <a:effectLst/>
                        </a:rPr>
                        <a:t> </a:t>
                      </a:r>
                      <a:endParaRPr lang="de-DE" sz="1100">
                        <a:solidFill>
                          <a:srgbClr val="000000"/>
                        </a:solidFill>
                        <a:effectLst/>
                        <a:latin typeface="Times New Roman"/>
                        <a:ea typeface="Times New Roman"/>
                      </a:endParaRPr>
                    </a:p>
                  </a:txBody>
                  <a:tcPr marL="60991" marR="60991" marT="0" marB="0"/>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588169">
                <a:tc>
                  <a:txBody>
                    <a:bodyPr/>
                    <a:lstStyle/>
                    <a:p>
                      <a:pPr>
                        <a:spcAft>
                          <a:spcPts val="0"/>
                        </a:spcAft>
                      </a:pPr>
                      <a:r>
                        <a:rPr lang="en-US" sz="900">
                          <a:effectLst/>
                        </a:rPr>
                        <a:t>Solid versus liquid culture</a:t>
                      </a:r>
                      <a:endParaRPr lang="de-DE" sz="1100">
                        <a:solidFill>
                          <a:srgbClr val="000000"/>
                        </a:solidFill>
                        <a:effectLst/>
                        <a:latin typeface="Times New Roman"/>
                        <a:ea typeface="Times New Roman"/>
                      </a:endParaRPr>
                    </a:p>
                  </a:txBody>
                  <a:tcPr marL="60991" marR="60991" marT="0" marB="0"/>
                </a:tc>
                <a:tc>
                  <a:txBody>
                    <a:bodyPr/>
                    <a:lstStyle/>
                    <a:p>
                      <a:pPr marL="128270">
                        <a:spcAft>
                          <a:spcPts val="0"/>
                        </a:spcAft>
                      </a:pPr>
                      <a:r>
                        <a:rPr lang="en-US" sz="900">
                          <a:effectLst/>
                        </a:rPr>
                        <a:t>Active TB</a:t>
                      </a:r>
                      <a:endParaRPr lang="de-DE" sz="1100">
                        <a:solidFill>
                          <a:srgbClr val="000000"/>
                        </a:solidFill>
                        <a:effectLst/>
                        <a:latin typeface="Times New Roman"/>
                        <a:ea typeface="Times New Roman"/>
                      </a:endParaRPr>
                    </a:p>
                  </a:txBody>
                  <a:tcPr marL="60991" marR="60991" marT="0" marB="0"/>
                </a:tc>
                <a:tc>
                  <a:txBody>
                    <a:bodyPr/>
                    <a:lstStyle/>
                    <a:p>
                      <a:pPr marL="91440">
                        <a:spcAft>
                          <a:spcPts val="0"/>
                        </a:spcAft>
                      </a:pPr>
                      <a:r>
                        <a:rPr lang="en-US" sz="900">
                          <a:effectLst/>
                        </a:rPr>
                        <a:t>Unchanged</a:t>
                      </a:r>
                      <a:endParaRPr lang="de-DE" sz="1100">
                        <a:solidFill>
                          <a:srgbClr val="000000"/>
                        </a:solidFill>
                        <a:effectLst/>
                        <a:latin typeface="Times New Roman"/>
                        <a:ea typeface="Times New Roman"/>
                      </a:endParaRPr>
                    </a:p>
                  </a:txBody>
                  <a:tcPr marL="60991" marR="60991" marT="0" marB="0"/>
                </a:tc>
                <a:tc>
                  <a:txBody>
                    <a:bodyPr/>
                    <a:lstStyle/>
                    <a:p>
                      <a:pPr marL="73660">
                        <a:spcAft>
                          <a:spcPts val="0"/>
                        </a:spcAft>
                      </a:pPr>
                      <a:r>
                        <a:rPr lang="en-US" sz="900">
                          <a:effectLst/>
                        </a:rPr>
                        <a:t>Improved sensitivity</a:t>
                      </a:r>
                      <a:endParaRPr lang="de-DE" sz="1100">
                        <a:solidFill>
                          <a:srgbClr val="000000"/>
                        </a:solidFill>
                        <a:effectLst/>
                        <a:latin typeface="Times New Roman"/>
                        <a:ea typeface="Times New Roman"/>
                      </a:endParaRPr>
                    </a:p>
                  </a:txBody>
                  <a:tcPr marL="60991" marR="60991" marT="0" marB="0"/>
                </a:tc>
                <a:tc>
                  <a:txBody>
                    <a:bodyPr/>
                    <a:lstStyle/>
                    <a:p>
                      <a:pPr marL="72390">
                        <a:spcAft>
                          <a:spcPts val="0"/>
                        </a:spcAft>
                      </a:pPr>
                      <a:r>
                        <a:rPr lang="en-US" sz="900">
                          <a:effectLst/>
                        </a:rPr>
                        <a:t>Higher sensitivity for detection (but offset if higher contamination)</a:t>
                      </a:r>
                      <a:endParaRPr lang="de-DE" sz="1100">
                        <a:solidFill>
                          <a:srgbClr val="000000"/>
                        </a:solidFill>
                        <a:effectLst/>
                        <a:latin typeface="Times New Roman"/>
                        <a:ea typeface="Times New Roman"/>
                      </a:endParaRPr>
                    </a:p>
                  </a:txBody>
                  <a:tcPr marL="60991" marR="60991" marT="0" marB="0"/>
                </a:tc>
                <a:tc>
                  <a:txBody>
                    <a:bodyPr/>
                    <a:lstStyle/>
                    <a:p>
                      <a:pPr marL="62230">
                        <a:spcAft>
                          <a:spcPts val="0"/>
                        </a:spcAft>
                      </a:pPr>
                      <a:r>
                        <a:rPr lang="en-US" sz="900">
                          <a:effectLst/>
                        </a:rPr>
                        <a:t>Non-automated versus automated cut-off</a:t>
                      </a:r>
                      <a:endParaRPr lang="de-DE" sz="1100">
                        <a:solidFill>
                          <a:srgbClr val="000000"/>
                        </a:solidFill>
                        <a:effectLst/>
                        <a:latin typeface="Times New Roman"/>
                        <a:ea typeface="Times New Roman"/>
                      </a:endParaRPr>
                    </a:p>
                  </a:txBody>
                  <a:tcPr marL="60991" marR="60991" marT="0" marB="0"/>
                </a:tc>
                <a:tc>
                  <a:txBody>
                    <a:bodyPr/>
                    <a:lstStyle/>
                    <a:p>
                      <a:pPr marL="121285">
                        <a:spcAft>
                          <a:spcPts val="0"/>
                        </a:spcAft>
                      </a:pPr>
                      <a:r>
                        <a:rPr lang="en-US" sz="900">
                          <a:effectLst/>
                        </a:rPr>
                        <a:t>Identification of all TB cases reduce transmission</a:t>
                      </a:r>
                      <a:endParaRPr lang="de-DE" sz="1100">
                        <a:solidFill>
                          <a:srgbClr val="000000"/>
                        </a:solidFill>
                        <a:effectLst/>
                        <a:latin typeface="Times New Roman"/>
                        <a:ea typeface="Times New Roman"/>
                      </a:endParaRPr>
                    </a:p>
                  </a:txBody>
                  <a:tcPr marL="60991" marR="60991" marT="0" marB="0"/>
                </a:tc>
              </a:tr>
              <a:tr h="441126">
                <a:tc rowSpan="2">
                  <a:txBody>
                    <a:bodyPr/>
                    <a:lstStyle/>
                    <a:p>
                      <a:pPr>
                        <a:spcAft>
                          <a:spcPts val="0"/>
                        </a:spcAft>
                      </a:pPr>
                      <a:r>
                        <a:rPr lang="en-US" sz="900">
                          <a:effectLst/>
                        </a:rPr>
                        <a:t>Smear* versus Xpert® MTB/RIF system or LPA</a:t>
                      </a:r>
                      <a:endParaRPr lang="de-DE" sz="1100">
                        <a:solidFill>
                          <a:srgbClr val="000000"/>
                        </a:solidFill>
                        <a:effectLst/>
                        <a:latin typeface="Times New Roman"/>
                        <a:ea typeface="Times New Roman"/>
                      </a:endParaRPr>
                    </a:p>
                  </a:txBody>
                  <a:tcPr marL="60991" marR="60991" marT="0" marB="0"/>
                </a:tc>
                <a:tc rowSpan="2">
                  <a:txBody>
                    <a:bodyPr/>
                    <a:lstStyle/>
                    <a:p>
                      <a:pPr marL="128270">
                        <a:spcAft>
                          <a:spcPts val="0"/>
                        </a:spcAft>
                      </a:pPr>
                      <a:r>
                        <a:rPr lang="en-US" sz="900">
                          <a:effectLst/>
                        </a:rPr>
                        <a:t>Active TB</a:t>
                      </a:r>
                      <a:endParaRPr lang="de-DE" sz="1100">
                        <a:solidFill>
                          <a:srgbClr val="000000"/>
                        </a:solidFill>
                        <a:effectLst/>
                        <a:latin typeface="Times New Roman"/>
                        <a:ea typeface="Times New Roman"/>
                      </a:endParaRPr>
                    </a:p>
                  </a:txBody>
                  <a:tcPr marL="60991" marR="60991" marT="0" marB="0"/>
                </a:tc>
                <a:tc>
                  <a:txBody>
                    <a:bodyPr/>
                    <a:lstStyle/>
                    <a:p>
                      <a:pPr marL="91440">
                        <a:spcAft>
                          <a:spcPts val="0"/>
                        </a:spcAft>
                      </a:pPr>
                      <a:r>
                        <a:rPr lang="en-US" sz="900">
                          <a:effectLst/>
                        </a:rPr>
                        <a:t>Arguably less trained staff needed</a:t>
                      </a:r>
                      <a:endParaRPr lang="de-DE" sz="1100">
                        <a:solidFill>
                          <a:srgbClr val="000000"/>
                        </a:solidFill>
                        <a:effectLst/>
                        <a:latin typeface="Times New Roman"/>
                        <a:ea typeface="Times New Roman"/>
                      </a:endParaRPr>
                    </a:p>
                  </a:txBody>
                  <a:tcPr marL="60991" marR="60991" marT="0" marB="0"/>
                </a:tc>
                <a:tc rowSpan="2">
                  <a:txBody>
                    <a:bodyPr/>
                    <a:lstStyle/>
                    <a:p>
                      <a:pPr marL="73660">
                        <a:spcAft>
                          <a:spcPts val="0"/>
                        </a:spcAft>
                      </a:pPr>
                      <a:r>
                        <a:rPr lang="en-US" sz="900">
                          <a:effectLst/>
                        </a:rPr>
                        <a:t>Greater sensitivity; but no indicator of infectivity</a:t>
                      </a:r>
                      <a:endParaRPr lang="de-DE" sz="1100">
                        <a:solidFill>
                          <a:srgbClr val="000000"/>
                        </a:solidFill>
                        <a:effectLst/>
                        <a:latin typeface="Times New Roman"/>
                        <a:ea typeface="Times New Roman"/>
                      </a:endParaRPr>
                    </a:p>
                  </a:txBody>
                  <a:tcPr marL="60991" marR="60991" marT="0" marB="0"/>
                </a:tc>
                <a:tc rowSpan="2">
                  <a:txBody>
                    <a:bodyPr/>
                    <a:lstStyle/>
                    <a:p>
                      <a:pPr marL="72390">
                        <a:spcAft>
                          <a:spcPts val="0"/>
                        </a:spcAft>
                      </a:pPr>
                      <a:r>
                        <a:rPr lang="en-US" sz="900">
                          <a:effectLst/>
                        </a:rPr>
                        <a:t>Low versus high sensitivity and specificity</a:t>
                      </a:r>
                      <a:endParaRPr lang="de-DE" sz="1100">
                        <a:solidFill>
                          <a:srgbClr val="000000"/>
                        </a:solidFill>
                        <a:effectLst/>
                        <a:latin typeface="Times New Roman"/>
                        <a:ea typeface="Times New Roman"/>
                      </a:endParaRPr>
                    </a:p>
                  </a:txBody>
                  <a:tcPr marL="60991" marR="60991" marT="0" marB="0"/>
                </a:tc>
                <a:tc rowSpan="2">
                  <a:txBody>
                    <a:bodyPr/>
                    <a:lstStyle/>
                    <a:p>
                      <a:pPr marL="62230">
                        <a:spcAft>
                          <a:spcPts val="0"/>
                        </a:spcAft>
                      </a:pPr>
                      <a:r>
                        <a:rPr lang="en-US" sz="900">
                          <a:effectLst/>
                        </a:rPr>
                        <a:t>Variable versus cut-off</a:t>
                      </a:r>
                      <a:endParaRPr lang="de-DE" sz="1100">
                        <a:solidFill>
                          <a:srgbClr val="000000"/>
                        </a:solidFill>
                        <a:effectLst/>
                        <a:latin typeface="Times New Roman"/>
                        <a:ea typeface="Times New Roman"/>
                      </a:endParaRPr>
                    </a:p>
                  </a:txBody>
                  <a:tcPr marL="60991" marR="60991" marT="0" marB="0"/>
                </a:tc>
                <a:tc rowSpan="2">
                  <a:txBody>
                    <a:bodyPr/>
                    <a:lstStyle/>
                    <a:p>
                      <a:pPr marL="121285">
                        <a:spcAft>
                          <a:spcPts val="0"/>
                        </a:spcAft>
                      </a:pPr>
                      <a:r>
                        <a:rPr lang="en-US" sz="900">
                          <a:effectLst/>
                        </a:rPr>
                        <a:t>Fewer false positive results</a:t>
                      </a:r>
                      <a:endParaRPr lang="de-DE" sz="1100">
                        <a:solidFill>
                          <a:srgbClr val="000000"/>
                        </a:solidFill>
                        <a:effectLst/>
                        <a:latin typeface="Times New Roman"/>
                        <a:ea typeface="Times New Roman"/>
                      </a:endParaRPr>
                    </a:p>
                  </a:txBody>
                  <a:tcPr marL="60991" marR="60991" marT="0" marB="0"/>
                </a:tc>
              </a:tr>
              <a:tr h="588169">
                <a:tc vMerge="1">
                  <a:txBody>
                    <a:bodyPr/>
                    <a:lstStyle/>
                    <a:p>
                      <a:endParaRPr lang="de-DE"/>
                    </a:p>
                  </a:txBody>
                  <a:tcPr/>
                </a:tc>
                <a:tc vMerge="1">
                  <a:txBody>
                    <a:bodyPr/>
                    <a:lstStyle/>
                    <a:p>
                      <a:endParaRPr lang="de-DE"/>
                    </a:p>
                  </a:txBody>
                  <a:tcPr/>
                </a:tc>
                <a:tc>
                  <a:txBody>
                    <a:bodyPr/>
                    <a:lstStyle/>
                    <a:p>
                      <a:pPr marL="91440">
                        <a:spcAft>
                          <a:spcPts val="0"/>
                        </a:spcAft>
                      </a:pPr>
                      <a:r>
                        <a:rPr lang="en-US" sz="900">
                          <a:effectLst/>
                        </a:rPr>
                        <a:t>Due to inactivation lower risk of staff infection</a:t>
                      </a:r>
                      <a:endParaRPr lang="de-DE" sz="1100">
                        <a:solidFill>
                          <a:srgbClr val="000000"/>
                        </a:solidFill>
                        <a:effectLst/>
                        <a:latin typeface="Times New Roman"/>
                        <a:ea typeface="Times New Roman"/>
                      </a:endParaRPr>
                    </a:p>
                  </a:txBody>
                  <a:tcPr marL="60991" marR="60991" marT="0" marB="0"/>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029295">
                <a:tc>
                  <a:txBody>
                    <a:bodyPr/>
                    <a:lstStyle/>
                    <a:p>
                      <a:pPr>
                        <a:spcAft>
                          <a:spcPts val="0"/>
                        </a:spcAft>
                      </a:pPr>
                      <a:r>
                        <a:rPr lang="en-US" sz="900">
                          <a:effectLst/>
                        </a:rPr>
                        <a:t>Smear *versus Xpert® MTB/RIF system or LPA, for example,GenoType</a:t>
                      </a:r>
                      <a:r>
                        <a:rPr lang="en-US" sz="1100">
                          <a:effectLst/>
                        </a:rPr>
                        <a:t>®</a:t>
                      </a:r>
                      <a:r>
                        <a:rPr lang="en-US" sz="900">
                          <a:effectLst/>
                        </a:rPr>
                        <a:t> MDRTBPlus</a:t>
                      </a:r>
                      <a:endParaRPr lang="de-DE" sz="1100">
                        <a:solidFill>
                          <a:srgbClr val="000000"/>
                        </a:solidFill>
                        <a:effectLst/>
                        <a:latin typeface="Times New Roman"/>
                        <a:ea typeface="Times New Roman"/>
                      </a:endParaRPr>
                    </a:p>
                  </a:txBody>
                  <a:tcPr marL="60991" marR="60991" marT="0" marB="0"/>
                </a:tc>
                <a:tc>
                  <a:txBody>
                    <a:bodyPr/>
                    <a:lstStyle/>
                    <a:p>
                      <a:pPr marL="128270">
                        <a:spcAft>
                          <a:spcPts val="0"/>
                        </a:spcAft>
                      </a:pPr>
                      <a:r>
                        <a:rPr lang="en-US" sz="900">
                          <a:effectLst/>
                        </a:rPr>
                        <a:t>Drug resistance</a:t>
                      </a:r>
                      <a:endParaRPr lang="de-DE" sz="1100">
                        <a:solidFill>
                          <a:srgbClr val="000000"/>
                        </a:solidFill>
                        <a:effectLst/>
                        <a:latin typeface="Times New Roman"/>
                        <a:ea typeface="Times New Roman"/>
                      </a:endParaRPr>
                    </a:p>
                  </a:txBody>
                  <a:tcPr marL="60991" marR="60991" marT="0" marB="0"/>
                </a:tc>
                <a:tc>
                  <a:txBody>
                    <a:bodyPr/>
                    <a:lstStyle/>
                    <a:p>
                      <a:pPr marL="91440">
                        <a:spcAft>
                          <a:spcPts val="0"/>
                        </a:spcAft>
                      </a:pPr>
                      <a:r>
                        <a:rPr lang="en-US" sz="900">
                          <a:effectLst/>
                        </a:rPr>
                        <a:t>Less qualified personnel initially for interpretation</a:t>
                      </a:r>
                      <a:endParaRPr lang="de-DE" sz="1100">
                        <a:solidFill>
                          <a:srgbClr val="000000"/>
                        </a:solidFill>
                        <a:effectLst/>
                        <a:latin typeface="Times New Roman"/>
                        <a:ea typeface="Times New Roman"/>
                      </a:endParaRPr>
                    </a:p>
                  </a:txBody>
                  <a:tcPr marL="60991" marR="60991" marT="0" marB="0"/>
                </a:tc>
                <a:tc>
                  <a:txBody>
                    <a:bodyPr/>
                    <a:lstStyle/>
                    <a:p>
                      <a:pPr marL="73660">
                        <a:spcAft>
                          <a:spcPts val="0"/>
                        </a:spcAft>
                      </a:pPr>
                      <a:r>
                        <a:rPr lang="en-US" sz="900">
                          <a:effectLst/>
                        </a:rPr>
                        <a:t>Short turnaround time for marker antibiotic</a:t>
                      </a:r>
                      <a:endParaRPr lang="de-DE" sz="1100">
                        <a:solidFill>
                          <a:srgbClr val="000000"/>
                        </a:solidFill>
                        <a:effectLst/>
                        <a:latin typeface="Times New Roman"/>
                        <a:ea typeface="Times New Roman"/>
                      </a:endParaRPr>
                    </a:p>
                  </a:txBody>
                  <a:tcPr marL="60991" marR="60991" marT="0" marB="0"/>
                </a:tc>
                <a:tc>
                  <a:txBody>
                    <a:bodyPr/>
                    <a:lstStyle/>
                    <a:p>
                      <a:pPr marL="72390">
                        <a:spcAft>
                          <a:spcPts val="0"/>
                        </a:spcAft>
                      </a:pPr>
                      <a:r>
                        <a:rPr lang="en-US" sz="900">
                          <a:effectLst/>
                        </a:rPr>
                        <a:t>No versus one key marker antibiotic (rifampicin) and also isoniazid for LPA</a:t>
                      </a:r>
                      <a:endParaRPr lang="de-DE" sz="1100">
                        <a:solidFill>
                          <a:srgbClr val="000000"/>
                        </a:solidFill>
                        <a:effectLst/>
                        <a:latin typeface="Times New Roman"/>
                        <a:ea typeface="Times New Roman"/>
                      </a:endParaRPr>
                    </a:p>
                  </a:txBody>
                  <a:tcPr marL="60991" marR="60991" marT="0" marB="0"/>
                </a:tc>
                <a:tc>
                  <a:txBody>
                    <a:bodyPr/>
                    <a:lstStyle/>
                    <a:p>
                      <a:pPr marL="62230">
                        <a:spcAft>
                          <a:spcPts val="0"/>
                        </a:spcAft>
                      </a:pPr>
                      <a:r>
                        <a:rPr lang="en-US" sz="900">
                          <a:effectLst/>
                        </a:rPr>
                        <a:t>Variable versus exact cut-off</a:t>
                      </a:r>
                      <a:endParaRPr lang="de-DE" sz="1100">
                        <a:solidFill>
                          <a:srgbClr val="000000"/>
                        </a:solidFill>
                        <a:effectLst/>
                        <a:latin typeface="Times New Roman"/>
                        <a:ea typeface="Times New Roman"/>
                      </a:endParaRPr>
                    </a:p>
                  </a:txBody>
                  <a:tcPr marL="60991" marR="60991" marT="0" marB="0"/>
                </a:tc>
                <a:tc>
                  <a:txBody>
                    <a:bodyPr/>
                    <a:lstStyle/>
                    <a:p>
                      <a:pPr marL="121285">
                        <a:spcAft>
                          <a:spcPts val="0"/>
                        </a:spcAft>
                      </a:pPr>
                      <a:r>
                        <a:rPr lang="en-US" sz="900">
                          <a:effectLst/>
                        </a:rPr>
                        <a:t>Immediate availability of marker antibiotic results; poor PPV in low prevalence areas</a:t>
                      </a:r>
                      <a:endParaRPr lang="de-DE" sz="1100">
                        <a:solidFill>
                          <a:srgbClr val="000000"/>
                        </a:solidFill>
                        <a:effectLst/>
                        <a:latin typeface="Times New Roman"/>
                        <a:ea typeface="Times New Roman"/>
                      </a:endParaRPr>
                    </a:p>
                  </a:txBody>
                  <a:tcPr marL="60991" marR="60991" marT="0" marB="0"/>
                </a:tc>
              </a:tr>
              <a:tr h="1176337">
                <a:tc>
                  <a:txBody>
                    <a:bodyPr/>
                    <a:lstStyle/>
                    <a:p>
                      <a:pPr>
                        <a:spcAft>
                          <a:spcPts val="0"/>
                        </a:spcAft>
                      </a:pPr>
                      <a:r>
                        <a:rPr lang="en-US" sz="900">
                          <a:effectLst/>
                        </a:rPr>
                        <a:t>Phenotypic versus GenoType</a:t>
                      </a:r>
                      <a:r>
                        <a:rPr lang="en-US" sz="1100">
                          <a:effectLst/>
                        </a:rPr>
                        <a:t>®</a:t>
                      </a:r>
                      <a:r>
                        <a:rPr lang="en-US" sz="900">
                          <a:effectLst/>
                        </a:rPr>
                        <a:t> MTBDRsl line probe assay (LPA) for FQ, injectable agents</a:t>
                      </a:r>
                      <a:endParaRPr lang="de-DE" sz="1100">
                        <a:solidFill>
                          <a:srgbClr val="000000"/>
                        </a:solidFill>
                        <a:effectLst/>
                        <a:latin typeface="Times New Roman"/>
                        <a:ea typeface="Times New Roman"/>
                      </a:endParaRPr>
                    </a:p>
                  </a:txBody>
                  <a:tcPr marL="60991" marR="60991" marT="0" marB="0"/>
                </a:tc>
                <a:tc>
                  <a:txBody>
                    <a:bodyPr/>
                    <a:lstStyle/>
                    <a:p>
                      <a:pPr marL="128270">
                        <a:spcAft>
                          <a:spcPts val="0"/>
                        </a:spcAft>
                      </a:pPr>
                      <a:r>
                        <a:rPr lang="en-US" sz="900">
                          <a:effectLst/>
                        </a:rPr>
                        <a:t>Drug resistance</a:t>
                      </a:r>
                      <a:endParaRPr lang="de-DE" sz="1100">
                        <a:solidFill>
                          <a:srgbClr val="000000"/>
                        </a:solidFill>
                        <a:effectLst/>
                        <a:latin typeface="Times New Roman"/>
                        <a:ea typeface="Times New Roman"/>
                      </a:endParaRPr>
                    </a:p>
                  </a:txBody>
                  <a:tcPr marL="60991" marR="60991" marT="0" marB="0"/>
                </a:tc>
                <a:tc>
                  <a:txBody>
                    <a:bodyPr/>
                    <a:lstStyle/>
                    <a:p>
                      <a:pPr marL="91440">
                        <a:spcAft>
                          <a:spcPts val="0"/>
                        </a:spcAft>
                      </a:pPr>
                      <a:r>
                        <a:rPr lang="en-US" sz="900">
                          <a:effectLst/>
                        </a:rPr>
                        <a:t>Unchanged for qualification of staff, reduced risk for staff infection</a:t>
                      </a:r>
                      <a:endParaRPr lang="de-DE" sz="1100">
                        <a:solidFill>
                          <a:srgbClr val="000000"/>
                        </a:solidFill>
                        <a:effectLst/>
                        <a:latin typeface="Times New Roman"/>
                        <a:ea typeface="Times New Roman"/>
                      </a:endParaRPr>
                    </a:p>
                  </a:txBody>
                  <a:tcPr marL="60991" marR="60991" marT="0" marB="0"/>
                </a:tc>
                <a:tc>
                  <a:txBody>
                    <a:bodyPr/>
                    <a:lstStyle/>
                    <a:p>
                      <a:pPr marL="73660">
                        <a:spcAft>
                          <a:spcPts val="0"/>
                        </a:spcAft>
                      </a:pPr>
                      <a:r>
                        <a:rPr lang="en-US" sz="900">
                          <a:effectLst/>
                        </a:rPr>
                        <a:t>In areas with high MDR rates shorter turnaround for XDR-TB detection</a:t>
                      </a:r>
                      <a:endParaRPr lang="de-DE" sz="1100">
                        <a:solidFill>
                          <a:srgbClr val="000000"/>
                        </a:solidFill>
                        <a:effectLst/>
                        <a:latin typeface="Times New Roman"/>
                        <a:ea typeface="Times New Roman"/>
                      </a:endParaRPr>
                    </a:p>
                  </a:txBody>
                  <a:tcPr marL="60991" marR="60991" marT="0" marB="0"/>
                </a:tc>
                <a:tc>
                  <a:txBody>
                    <a:bodyPr/>
                    <a:lstStyle/>
                    <a:p>
                      <a:pPr marL="72390">
                        <a:spcAft>
                          <a:spcPts val="0"/>
                        </a:spcAft>
                      </a:pPr>
                      <a:r>
                        <a:rPr lang="en-US" sz="900">
                          <a:effectLst/>
                        </a:rPr>
                        <a:t>Earlier XDR-TB screen and set-up of other drug testing for treatment</a:t>
                      </a:r>
                      <a:endParaRPr lang="de-DE" sz="1100">
                        <a:solidFill>
                          <a:srgbClr val="000000"/>
                        </a:solidFill>
                        <a:effectLst/>
                        <a:latin typeface="Times New Roman"/>
                        <a:ea typeface="Times New Roman"/>
                      </a:endParaRPr>
                    </a:p>
                  </a:txBody>
                  <a:tcPr marL="60991" marR="60991" marT="0" marB="0"/>
                </a:tc>
                <a:tc>
                  <a:txBody>
                    <a:bodyPr/>
                    <a:lstStyle/>
                    <a:p>
                      <a:pPr marL="62230">
                        <a:spcAft>
                          <a:spcPts val="0"/>
                        </a:spcAft>
                      </a:pPr>
                      <a:r>
                        <a:rPr lang="en-US" sz="900">
                          <a:effectLst/>
                        </a:rPr>
                        <a:t>Simpler cut-off; limited drug range</a:t>
                      </a:r>
                      <a:endParaRPr lang="de-DE" sz="1100">
                        <a:solidFill>
                          <a:srgbClr val="000000"/>
                        </a:solidFill>
                        <a:effectLst/>
                        <a:latin typeface="Times New Roman"/>
                        <a:ea typeface="Times New Roman"/>
                      </a:endParaRPr>
                    </a:p>
                  </a:txBody>
                  <a:tcPr marL="60991" marR="60991" marT="0" marB="0"/>
                </a:tc>
                <a:tc>
                  <a:txBody>
                    <a:bodyPr/>
                    <a:lstStyle/>
                    <a:p>
                      <a:pPr marL="121285">
                        <a:spcAft>
                          <a:spcPts val="0"/>
                        </a:spcAft>
                      </a:pPr>
                      <a:r>
                        <a:rPr lang="en-US" sz="900" dirty="0">
                          <a:effectLst/>
                        </a:rPr>
                        <a:t>Immediate preliminary screening for MDR- and XDR-TB and aid planning contact investigation</a:t>
                      </a:r>
                      <a:endParaRPr lang="de-DE" sz="1100" dirty="0">
                        <a:solidFill>
                          <a:srgbClr val="000000"/>
                        </a:solidFill>
                        <a:effectLst/>
                        <a:latin typeface="Times New Roman"/>
                        <a:ea typeface="Times New Roman"/>
                      </a:endParaRPr>
                    </a:p>
                  </a:txBody>
                  <a:tcPr marL="60991" marR="60991" marT="0" marB="0"/>
                </a:tc>
              </a:tr>
            </a:tbl>
          </a:graphicData>
        </a:graphic>
      </p:graphicFrame>
      <p:sp>
        <p:nvSpPr>
          <p:cNvPr id="7" name="TextBox 8"/>
          <p:cNvSpPr txBox="1">
            <a:spLocks noChangeArrowheads="1"/>
          </p:cNvSpPr>
          <p:nvPr/>
        </p:nvSpPr>
        <p:spPr bwMode="auto">
          <a:xfrm>
            <a:off x="198198" y="6433591"/>
            <a:ext cx="8066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charset="-128"/>
              </a:defRPr>
            </a:lvl1pPr>
            <a:lvl2pPr marL="742950" indent="-285750" eaLnBrk="0" hangingPunct="0">
              <a:defRPr sz="2400" b="1">
                <a:solidFill>
                  <a:schemeClr val="tx1"/>
                </a:solidFill>
                <a:latin typeface="Arial" pitchFamily="34" charset="0"/>
                <a:ea typeface="ＭＳ Ｐゴシック" charset="-128"/>
              </a:defRPr>
            </a:lvl2pPr>
            <a:lvl3pPr marL="1143000" indent="-228600" eaLnBrk="0" hangingPunct="0">
              <a:defRPr sz="2400" b="1">
                <a:solidFill>
                  <a:schemeClr val="tx1"/>
                </a:solidFill>
                <a:latin typeface="Arial" pitchFamily="34" charset="0"/>
                <a:ea typeface="ＭＳ Ｐゴシック" charset="-128"/>
              </a:defRPr>
            </a:lvl3pPr>
            <a:lvl4pPr marL="1600200" indent="-228600" eaLnBrk="0" hangingPunct="0">
              <a:defRPr sz="2400" b="1">
                <a:solidFill>
                  <a:schemeClr val="tx1"/>
                </a:solidFill>
                <a:latin typeface="Arial" pitchFamily="34" charset="0"/>
                <a:ea typeface="ＭＳ Ｐゴシック" charset="-128"/>
              </a:defRPr>
            </a:lvl4pPr>
            <a:lvl5pPr marL="2057400" indent="-228600" eaLnBrk="0" hangingPunct="0">
              <a:defRPr sz="2400" b="1">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sz="2400" b="1">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sz="2400" b="1">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sz="2400" b="1">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sz="2400" b="1">
                <a:solidFill>
                  <a:schemeClr val="tx1"/>
                </a:solidFill>
                <a:latin typeface="Arial" pitchFamily="34" charset="0"/>
                <a:ea typeface="ＭＳ Ｐゴシック" charset="-128"/>
              </a:defRPr>
            </a:lvl9pPr>
          </a:lstStyle>
          <a:p>
            <a:pPr eaLnBrk="1" hangingPunct="1">
              <a:defRPr/>
            </a:pPr>
            <a:r>
              <a:rPr lang="de-DE" sz="1200" b="0" dirty="0" smtClean="0"/>
              <a:t>Drobniewski et al, BMC Medicine 2013</a:t>
            </a:r>
            <a:endParaRPr lang="ru-RU" sz="1200" b="0" dirty="0">
              <a:latin typeface="+mn-lt"/>
            </a:endParaRPr>
          </a:p>
        </p:txBody>
      </p:sp>
    </p:spTree>
    <p:extLst>
      <p:ext uri="{BB962C8B-B14F-4D97-AF65-F5344CB8AC3E}">
        <p14:creationId xmlns:p14="http://schemas.microsoft.com/office/powerpoint/2010/main" val="3442178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US" cap="none" dirty="0">
                <a:latin typeface="Arial" pitchFamily="34" charset="0"/>
                <a:cs typeface="Arial" pitchFamily="34" charset="0"/>
              </a:rPr>
              <a:t>Public health relevance and impact of novel diagnostic tools: </a:t>
            </a:r>
            <a:r>
              <a:rPr lang="en-US" cap="none" dirty="0" smtClean="0">
                <a:latin typeface="Arial" pitchFamily="34" charset="0"/>
                <a:cs typeface="Arial" pitchFamily="34" charset="0"/>
              </a:rPr>
              <a:t>MOLECULAR TYPING AND NGS</a:t>
            </a:r>
            <a:endParaRPr lang="de-DE" dirty="0"/>
          </a:p>
        </p:txBody>
      </p:sp>
      <p:sp>
        <p:nvSpPr>
          <p:cNvPr id="3" name="Content Placeholder 2"/>
          <p:cNvSpPr>
            <a:spLocks noGrp="1"/>
          </p:cNvSpPr>
          <p:nvPr>
            <p:ph idx="1"/>
          </p:nvPr>
        </p:nvSpPr>
        <p:spPr/>
        <p:txBody>
          <a:bodyPr/>
          <a:lstStyle/>
          <a:p>
            <a:pPr>
              <a:defRPr/>
            </a:pPr>
            <a:r>
              <a:rPr lang="de-DE" dirty="0" smtClean="0"/>
              <a:t>Primarily public health role</a:t>
            </a:r>
          </a:p>
          <a:p>
            <a:pPr>
              <a:defRPr/>
            </a:pPr>
            <a:r>
              <a:rPr lang="en-GB" dirty="0">
                <a:latin typeface="Arial" pitchFamily="34" charset="0"/>
              </a:rPr>
              <a:t>E</a:t>
            </a:r>
            <a:r>
              <a:rPr lang="en-GB" dirty="0" smtClean="0">
                <a:latin typeface="Arial" pitchFamily="34" charset="0"/>
              </a:rPr>
              <a:t>stablishing </a:t>
            </a:r>
            <a:r>
              <a:rPr lang="en-GB" dirty="0">
                <a:latin typeface="Arial" pitchFamily="34" charset="0"/>
              </a:rPr>
              <a:t>unknown routes of disease </a:t>
            </a:r>
            <a:r>
              <a:rPr lang="en-GB" dirty="0" smtClean="0">
                <a:latin typeface="Arial" pitchFamily="34" charset="0"/>
              </a:rPr>
              <a:t>transmission</a:t>
            </a:r>
          </a:p>
          <a:p>
            <a:pPr lvl="1">
              <a:defRPr/>
            </a:pPr>
            <a:r>
              <a:rPr lang="en-GB" b="1" dirty="0" smtClean="0">
                <a:latin typeface="Arial" pitchFamily="34" charset="0"/>
              </a:rPr>
              <a:t>Community outbreaks</a:t>
            </a:r>
          </a:p>
          <a:p>
            <a:pPr marL="742950" lvl="2" indent="-342900">
              <a:buFont typeface="Symbol" pitchFamily="18" charset="2"/>
              <a:buChar char="-"/>
              <a:defRPr/>
            </a:pPr>
            <a:r>
              <a:rPr lang="de-DE" i="1" dirty="0" smtClean="0">
                <a:latin typeface="Arial" pitchFamily="34" charset="0"/>
              </a:rPr>
              <a:t>Clustering data need to be interpreted in conjunction with epi data</a:t>
            </a:r>
            <a:endParaRPr lang="fr-CH" i="1" dirty="0" smtClean="0">
              <a:latin typeface="Arial" pitchFamily="34" charset="0"/>
            </a:endParaRPr>
          </a:p>
          <a:p>
            <a:pPr lvl="1">
              <a:defRPr/>
            </a:pPr>
            <a:r>
              <a:rPr lang="en-GB" b="1" dirty="0" smtClean="0">
                <a:latin typeface="Arial" pitchFamily="34" charset="0"/>
              </a:rPr>
              <a:t>Institutional outbreaks</a:t>
            </a:r>
          </a:p>
          <a:p>
            <a:pPr marL="342900" lvl="1" indent="-342900">
              <a:buFont typeface="Arial" pitchFamily="34" charset="0"/>
              <a:buChar char="•"/>
              <a:defRPr/>
            </a:pPr>
            <a:r>
              <a:rPr lang="en-GB" sz="2000" b="1" dirty="0">
                <a:solidFill>
                  <a:srgbClr val="005291"/>
                </a:solidFill>
                <a:latin typeface="Arial" pitchFamily="34" charset="0"/>
                <a:ea typeface="MS PGothic" pitchFamily="34" charset="-128"/>
                <a:cs typeface="Arial Bold"/>
              </a:rPr>
              <a:t>Establishing the value of TB programmatic changes in reducing transmission</a:t>
            </a:r>
          </a:p>
          <a:p>
            <a:pPr lvl="1">
              <a:defRPr/>
            </a:pPr>
            <a:r>
              <a:rPr lang="en-GB" dirty="0" smtClean="0">
                <a:latin typeface="Arial" pitchFamily="34" charset="0"/>
              </a:rPr>
              <a:t>Could </a:t>
            </a:r>
            <a:r>
              <a:rPr lang="en-GB" dirty="0">
                <a:latin typeface="Arial" pitchFamily="34" charset="0"/>
              </a:rPr>
              <a:t>identify migration of new TB cases masking improvements in early diagnosis,  treatment and infection control on a country/regional </a:t>
            </a:r>
            <a:r>
              <a:rPr lang="en-GB" dirty="0" smtClean="0">
                <a:latin typeface="Arial" pitchFamily="34" charset="0"/>
              </a:rPr>
              <a:t>level</a:t>
            </a:r>
          </a:p>
          <a:p>
            <a:pPr>
              <a:defRPr/>
            </a:pPr>
            <a:r>
              <a:rPr lang="en-GB" dirty="0">
                <a:latin typeface="Arial" pitchFamily="34" charset="0"/>
              </a:rPr>
              <a:t>Differentiation between a relapse or </a:t>
            </a:r>
            <a:r>
              <a:rPr lang="en-GB" dirty="0" smtClean="0">
                <a:latin typeface="Arial" pitchFamily="34" charset="0"/>
              </a:rPr>
              <a:t>re-infection</a:t>
            </a:r>
          </a:p>
          <a:p>
            <a:pPr>
              <a:defRPr/>
            </a:pPr>
            <a:r>
              <a:rPr lang="en-GB" dirty="0" smtClean="0">
                <a:latin typeface="Arial" pitchFamily="34" charset="0"/>
              </a:rPr>
              <a:t>Assessment of TB control programme effectiveness</a:t>
            </a:r>
            <a:endParaRPr lang="en-GB" dirty="0">
              <a:latin typeface="Arial" pitchFamily="34" charset="0"/>
            </a:endParaRPr>
          </a:p>
          <a:p>
            <a:pPr>
              <a:defRPr/>
            </a:pPr>
            <a:endParaRPr lang="en-GB" dirty="0">
              <a:latin typeface="Arial" pitchFamily="34" charset="0"/>
            </a:endParaRPr>
          </a:p>
          <a:p>
            <a:pPr>
              <a:defRPr/>
            </a:pPr>
            <a:endParaRPr lang="de-DE" dirty="0"/>
          </a:p>
        </p:txBody>
      </p:sp>
    </p:spTree>
    <p:extLst>
      <p:ext uri="{BB962C8B-B14F-4D97-AF65-F5344CB8AC3E}">
        <p14:creationId xmlns:p14="http://schemas.microsoft.com/office/powerpoint/2010/main" val="160252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5"/>
          <p:cNvSpPr>
            <a:spLocks noGrp="1"/>
          </p:cNvSpPr>
          <p:nvPr>
            <p:ph type="title"/>
          </p:nvPr>
        </p:nvSpPr>
        <p:spPr bwMode="auto">
          <a:xfrm>
            <a:off x="457200" y="768350"/>
            <a:ext cx="8229600" cy="982663"/>
          </a:xfrm>
        </p:spPr>
        <p:txBody>
          <a:bodyPr/>
          <a:lstStyle/>
          <a:p>
            <a:r>
              <a:rPr lang="en-US" cap="none" smtClean="0">
                <a:latin typeface="Arial" pitchFamily="34" charset="0"/>
                <a:cs typeface="Arial" pitchFamily="34" charset="0"/>
              </a:rPr>
              <a:t>Faculty disclosure</a:t>
            </a:r>
          </a:p>
        </p:txBody>
      </p:sp>
      <p:sp>
        <p:nvSpPr>
          <p:cNvPr id="19459" name="Espace réservé du contenu 4"/>
          <p:cNvSpPr>
            <a:spLocks noGrp="1"/>
          </p:cNvSpPr>
          <p:nvPr>
            <p:ph idx="1"/>
          </p:nvPr>
        </p:nvSpPr>
        <p:spPr/>
        <p:txBody>
          <a:bodyPr/>
          <a:lstStyle/>
          <a:p>
            <a:r>
              <a:rPr lang="fr-CH" smtClean="0">
                <a:latin typeface="Arial" pitchFamily="34" charset="0"/>
              </a:rPr>
              <a:t>The presenters delcare no conflict of interest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de-DE" dirty="0" smtClean="0"/>
              <a:t>ideal test for clinical use</a:t>
            </a:r>
            <a:endParaRPr lang="de-DE" dirty="0"/>
          </a:p>
        </p:txBody>
      </p:sp>
      <p:sp>
        <p:nvSpPr>
          <p:cNvPr id="56323" name="Content Placeholder 2"/>
          <p:cNvSpPr>
            <a:spLocks noGrp="1"/>
          </p:cNvSpPr>
          <p:nvPr>
            <p:ph idx="1"/>
          </p:nvPr>
        </p:nvSpPr>
        <p:spPr/>
        <p:txBody>
          <a:bodyPr/>
          <a:lstStyle/>
          <a:p>
            <a:r>
              <a:rPr lang="de-DE" dirty="0" smtClean="0">
                <a:latin typeface="Arial" pitchFamily="34" charset="0"/>
              </a:rPr>
              <a:t>Rapid</a:t>
            </a:r>
          </a:p>
          <a:p>
            <a:r>
              <a:rPr lang="de-DE" dirty="0" smtClean="0">
                <a:latin typeface="Arial" pitchFamily="34" charset="0"/>
              </a:rPr>
              <a:t>Reliable (high sensitivity and specificity, high PPV and NPV)</a:t>
            </a:r>
          </a:p>
          <a:p>
            <a:r>
              <a:rPr lang="de-DE" dirty="0" smtClean="0">
                <a:latin typeface="Arial" pitchFamily="34" charset="0"/>
              </a:rPr>
              <a:t>Affordable </a:t>
            </a:r>
          </a:p>
          <a:p>
            <a:r>
              <a:rPr lang="de-DE" dirty="0" smtClean="0">
                <a:latin typeface="Arial" pitchFamily="34" charset="0"/>
              </a:rPr>
              <a:t>Able to diagnose DR to all major first- and second-line drugs</a:t>
            </a:r>
          </a:p>
          <a:p>
            <a:endParaRPr lang="de-DE" dirty="0" smtClean="0">
              <a:latin typeface="Arial" pitchFamily="34" charset="0"/>
            </a:endParaRPr>
          </a:p>
          <a:p>
            <a:r>
              <a:rPr lang="de-DE" dirty="0" smtClean="0">
                <a:latin typeface="Arial" pitchFamily="34" charset="0"/>
              </a:rPr>
              <a:t>Novel tests: </a:t>
            </a:r>
          </a:p>
          <a:p>
            <a:pPr lvl="1"/>
            <a:r>
              <a:rPr lang="de-DE" dirty="0" smtClean="0">
                <a:latin typeface="Times" charset="0"/>
                <a:ea typeface="Times" charset="0"/>
                <a:cs typeface="Times" charset="0"/>
              </a:rPr>
              <a:t>Able to reliably and rapidly tell whether its time to switch to continuation phase of treatment</a:t>
            </a:r>
          </a:p>
          <a:p>
            <a:pPr lvl="1"/>
            <a:r>
              <a:rPr lang="de-DE" dirty="0" smtClean="0">
                <a:latin typeface="Times" charset="0"/>
                <a:ea typeface="Times" charset="0"/>
                <a:cs typeface="Times" charset="0"/>
              </a:rPr>
              <a:t>Able to predict cure or progression towards an unsuccssful outcome </a:t>
            </a:r>
          </a:p>
          <a:p>
            <a:pPr lvl="1"/>
            <a:r>
              <a:rPr lang="de-DE" dirty="0" smtClean="0">
                <a:latin typeface="Times" charset="0"/>
                <a:ea typeface="Times" charset="0"/>
                <a:cs typeface="Times" charset="0"/>
              </a:rPr>
              <a:t>A separate test reliably able to diagnose latent infection</a:t>
            </a:r>
          </a:p>
          <a:p>
            <a:endParaRPr lang="de-DE" dirty="0" smtClean="0">
              <a:latin typeface="Arial" pitchFamily="34" charset="0"/>
            </a:endParaRPr>
          </a:p>
          <a:p>
            <a:endParaRPr lang="de-DE" dirty="0" smtClean="0">
              <a:latin typeface="Arial" pitchFamily="34" charset="0"/>
            </a:endParaRPr>
          </a:p>
        </p:txBody>
      </p:sp>
    </p:spTree>
    <p:extLst>
      <p:ext uri="{BB962C8B-B14F-4D97-AF65-F5344CB8AC3E}">
        <p14:creationId xmlns:p14="http://schemas.microsoft.com/office/powerpoint/2010/main" val="229186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5"/>
          <p:cNvSpPr>
            <a:spLocks noGrp="1"/>
          </p:cNvSpPr>
          <p:nvPr>
            <p:ph type="title"/>
          </p:nvPr>
        </p:nvSpPr>
        <p:spPr bwMode="auto">
          <a:xfrm>
            <a:off x="457200" y="768350"/>
            <a:ext cx="8229600" cy="982663"/>
          </a:xfrm>
        </p:spPr>
        <p:txBody>
          <a:bodyPr/>
          <a:lstStyle/>
          <a:p>
            <a:r>
              <a:rPr lang="en-US" cap="none" smtClean="0">
                <a:latin typeface="Arial" pitchFamily="34" charset="0"/>
                <a:cs typeface="Arial" pitchFamily="34" charset="0"/>
              </a:rPr>
              <a:t>Conclusions</a:t>
            </a:r>
          </a:p>
        </p:txBody>
      </p:sp>
      <p:sp>
        <p:nvSpPr>
          <p:cNvPr id="41987" name="Espace réservé du contenu 4"/>
          <p:cNvSpPr>
            <a:spLocks noGrp="1"/>
          </p:cNvSpPr>
          <p:nvPr>
            <p:ph idx="1"/>
          </p:nvPr>
        </p:nvSpPr>
        <p:spPr/>
        <p:txBody>
          <a:bodyPr/>
          <a:lstStyle/>
          <a:p>
            <a:pPr>
              <a:defRPr/>
            </a:pPr>
            <a:r>
              <a:rPr lang="fr-CH" dirty="0" err="1" smtClean="0">
                <a:latin typeface="Arial" pitchFamily="34" charset="0"/>
              </a:rPr>
              <a:t>Rapid</a:t>
            </a:r>
            <a:r>
              <a:rPr lang="fr-CH" dirty="0" smtClean="0">
                <a:latin typeface="Arial" pitchFamily="34" charset="0"/>
              </a:rPr>
              <a:t> diagnostics for TB and DR have </a:t>
            </a:r>
            <a:r>
              <a:rPr lang="fr-CH" dirty="0" err="1" smtClean="0">
                <a:latin typeface="Arial" pitchFamily="34" charset="0"/>
              </a:rPr>
              <a:t>recently</a:t>
            </a:r>
            <a:r>
              <a:rPr lang="fr-CH" dirty="0" smtClean="0">
                <a:latin typeface="Arial" pitchFamily="34" charset="0"/>
              </a:rPr>
              <a:t> </a:t>
            </a:r>
            <a:r>
              <a:rPr lang="fr-CH" dirty="0" err="1" smtClean="0">
                <a:latin typeface="Arial" pitchFamily="34" charset="0"/>
              </a:rPr>
              <a:t>undergone</a:t>
            </a:r>
            <a:r>
              <a:rPr lang="fr-CH" dirty="0" smtClean="0">
                <a:latin typeface="Arial" pitchFamily="34" charset="0"/>
              </a:rPr>
              <a:t> a major </a:t>
            </a:r>
            <a:r>
              <a:rPr lang="fr-CH" dirty="0" err="1" smtClean="0">
                <a:latin typeface="Arial" pitchFamily="34" charset="0"/>
              </a:rPr>
              <a:t>development</a:t>
            </a:r>
            <a:r>
              <a:rPr lang="fr-CH" dirty="0" smtClean="0">
                <a:latin typeface="Arial" pitchFamily="34" charset="0"/>
              </a:rPr>
              <a:t>  </a:t>
            </a:r>
          </a:p>
          <a:p>
            <a:pPr>
              <a:defRPr/>
            </a:pPr>
            <a:endParaRPr lang="fr-CH" u="sng" dirty="0" smtClean="0">
              <a:latin typeface="Arial" pitchFamily="34" charset="0"/>
            </a:endParaRPr>
          </a:p>
          <a:p>
            <a:pPr>
              <a:defRPr/>
            </a:pPr>
            <a:r>
              <a:rPr lang="fr-CH" u="sng" dirty="0" smtClean="0">
                <a:latin typeface="Arial" pitchFamily="34" charset="0"/>
              </a:rPr>
              <a:t>Major </a:t>
            </a:r>
            <a:r>
              <a:rPr lang="fr-CH" u="sng" dirty="0" err="1" smtClean="0">
                <a:latin typeface="Arial" pitchFamily="34" charset="0"/>
              </a:rPr>
              <a:t>clinical</a:t>
            </a:r>
            <a:r>
              <a:rPr lang="fr-CH" u="sng" dirty="0" smtClean="0">
                <a:latin typeface="Arial" pitchFamily="34" charset="0"/>
              </a:rPr>
              <a:t> impact</a:t>
            </a:r>
          </a:p>
          <a:p>
            <a:pPr marL="0" indent="0">
              <a:buFont typeface="Arial" pitchFamily="34" charset="0"/>
              <a:buNone/>
              <a:defRPr/>
            </a:pPr>
            <a:r>
              <a:rPr lang="fr-CH" dirty="0" smtClean="0">
                <a:latin typeface="Arial" pitchFamily="34" charset="0"/>
              </a:rPr>
              <a:t>=&gt; More </a:t>
            </a:r>
            <a:r>
              <a:rPr lang="fr-CH" dirty="0" err="1" smtClean="0">
                <a:latin typeface="Arial" pitchFamily="34" charset="0"/>
              </a:rPr>
              <a:t>rapid</a:t>
            </a:r>
            <a:r>
              <a:rPr lang="fr-CH" dirty="0" smtClean="0">
                <a:latin typeface="Arial" pitchFamily="34" charset="0"/>
              </a:rPr>
              <a:t> </a:t>
            </a:r>
            <a:r>
              <a:rPr lang="de-DE" dirty="0"/>
              <a:t>implementation of the best therapy </a:t>
            </a:r>
            <a:endParaRPr lang="de-DE" dirty="0" smtClean="0"/>
          </a:p>
          <a:p>
            <a:pPr marL="0" indent="0">
              <a:buFont typeface="Arial" pitchFamily="34" charset="0"/>
              <a:buNone/>
              <a:defRPr/>
            </a:pPr>
            <a:r>
              <a:rPr lang="fr-CH" dirty="0" smtClean="0">
                <a:latin typeface="Arial" pitchFamily="34" charset="0"/>
              </a:rPr>
              <a:t>=&gt; </a:t>
            </a:r>
            <a:r>
              <a:rPr lang="fr-CH" dirty="0" err="1" smtClean="0">
                <a:latin typeface="Arial" pitchFamily="34" charset="0"/>
              </a:rPr>
              <a:t>Improved</a:t>
            </a:r>
            <a:r>
              <a:rPr lang="fr-CH" dirty="0" smtClean="0">
                <a:latin typeface="Arial" pitchFamily="34" charset="0"/>
              </a:rPr>
              <a:t> </a:t>
            </a:r>
            <a:r>
              <a:rPr lang="fr-CH" dirty="0" err="1" smtClean="0">
                <a:latin typeface="Arial" pitchFamily="34" charset="0"/>
              </a:rPr>
              <a:t>survival</a:t>
            </a:r>
            <a:endParaRPr lang="fr-CH" dirty="0" smtClean="0">
              <a:latin typeface="Arial" pitchFamily="34" charset="0"/>
            </a:endParaRPr>
          </a:p>
          <a:p>
            <a:pPr>
              <a:defRPr/>
            </a:pPr>
            <a:endParaRPr lang="fr-CH" u="sng" dirty="0" smtClean="0">
              <a:latin typeface="Arial" pitchFamily="34" charset="0"/>
            </a:endParaRPr>
          </a:p>
          <a:p>
            <a:pPr>
              <a:defRPr/>
            </a:pPr>
            <a:r>
              <a:rPr lang="fr-CH" u="sng" dirty="0" smtClean="0">
                <a:latin typeface="Arial" pitchFamily="34" charset="0"/>
              </a:rPr>
              <a:t>Major public </a:t>
            </a:r>
            <a:r>
              <a:rPr lang="fr-CH" u="sng" dirty="0" err="1" smtClean="0">
                <a:latin typeface="Arial" pitchFamily="34" charset="0"/>
              </a:rPr>
              <a:t>health</a:t>
            </a:r>
            <a:r>
              <a:rPr lang="fr-CH" u="sng" dirty="0" smtClean="0">
                <a:latin typeface="Arial" pitchFamily="34" charset="0"/>
              </a:rPr>
              <a:t> impact</a:t>
            </a:r>
          </a:p>
          <a:p>
            <a:pPr marL="0" indent="0">
              <a:buFont typeface="Arial" pitchFamily="34" charset="0"/>
              <a:buNone/>
              <a:defRPr/>
            </a:pPr>
            <a:r>
              <a:rPr lang="fr-CH" dirty="0" smtClean="0">
                <a:latin typeface="Arial" pitchFamily="34" charset="0"/>
              </a:rPr>
              <a:t>=&gt; </a:t>
            </a:r>
            <a:r>
              <a:rPr lang="fr-CH" dirty="0" err="1" smtClean="0">
                <a:latin typeface="Arial" pitchFamily="34" charset="0"/>
              </a:rPr>
              <a:t>reduces</a:t>
            </a:r>
            <a:r>
              <a:rPr lang="fr-CH" dirty="0" smtClean="0">
                <a:latin typeface="Arial" pitchFamily="34" charset="0"/>
              </a:rPr>
              <a:t> transmission (isolation and </a:t>
            </a:r>
            <a:r>
              <a:rPr lang="fr-CH" dirty="0" err="1" smtClean="0">
                <a:latin typeface="Arial" pitchFamily="34" charset="0"/>
              </a:rPr>
              <a:t>curing</a:t>
            </a:r>
            <a:r>
              <a:rPr lang="fr-CH" dirty="0" smtClean="0">
                <a:latin typeface="Arial" pitchFamily="34" charset="0"/>
              </a:rPr>
              <a:t> </a:t>
            </a:r>
            <a:r>
              <a:rPr lang="fr-CH" dirty="0" err="1" smtClean="0">
                <a:latin typeface="Arial" pitchFamily="34" charset="0"/>
              </a:rPr>
              <a:t>infectious</a:t>
            </a:r>
            <a:r>
              <a:rPr lang="fr-CH" dirty="0" smtClean="0">
                <a:latin typeface="Arial" pitchFamily="34" charset="0"/>
              </a:rPr>
              <a:t> patients)</a:t>
            </a:r>
          </a:p>
          <a:p>
            <a:pPr>
              <a:defRPr/>
            </a:pPr>
            <a:endParaRPr lang="fr-CH" dirty="0" smtClean="0">
              <a:latin typeface="Arial" pitchFamily="34" charset="0"/>
            </a:endParaRPr>
          </a:p>
          <a:p>
            <a:pPr>
              <a:defRPr/>
            </a:pPr>
            <a:endParaRPr lang="fr-CH" dirty="0" smtClean="0">
              <a:latin typeface="Arial" pitchFamily="34" charset="0"/>
            </a:endParaRPr>
          </a:p>
        </p:txBody>
      </p:sp>
      <p:sp>
        <p:nvSpPr>
          <p:cNvPr id="2" name="Rounded Rectangle 1"/>
          <p:cNvSpPr/>
          <p:nvPr/>
        </p:nvSpPr>
        <p:spPr>
          <a:xfrm>
            <a:off x="1181100" y="5157788"/>
            <a:ext cx="7056438" cy="12239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CH" b="1" dirty="0">
                <a:latin typeface="Arial" pitchFamily="34" charset="0"/>
              </a:rPr>
              <a:t>Best </a:t>
            </a:r>
            <a:r>
              <a:rPr lang="fr-CH" b="1" dirty="0" err="1">
                <a:latin typeface="Arial" pitchFamily="34" charset="0"/>
              </a:rPr>
              <a:t>available</a:t>
            </a:r>
            <a:r>
              <a:rPr lang="fr-CH" b="1" dirty="0">
                <a:latin typeface="Arial" pitchFamily="34" charset="0"/>
              </a:rPr>
              <a:t> </a:t>
            </a:r>
            <a:r>
              <a:rPr lang="fr-CH" b="1" dirty="0" err="1">
                <a:latin typeface="Arial" pitchFamily="34" charset="0"/>
              </a:rPr>
              <a:t>diagnosis</a:t>
            </a:r>
            <a:r>
              <a:rPr lang="fr-CH" b="1" dirty="0">
                <a:latin typeface="Arial" pitchFamily="34" charset="0"/>
              </a:rPr>
              <a:t> + correct </a:t>
            </a:r>
            <a:r>
              <a:rPr lang="fr-CH" b="1" dirty="0" err="1">
                <a:latin typeface="Arial" pitchFamily="34" charset="0"/>
              </a:rPr>
              <a:t>Tx</a:t>
            </a:r>
            <a:endParaRPr lang="fr-CH" b="1" dirty="0">
              <a:latin typeface="Arial" pitchFamily="34" charset="0"/>
            </a:endParaRPr>
          </a:p>
          <a:p>
            <a:pPr algn="ctr">
              <a:defRPr/>
            </a:pPr>
            <a:endParaRPr lang="fr-CH" b="1" dirty="0">
              <a:latin typeface="Arial" pitchFamily="34" charset="0"/>
            </a:endParaRPr>
          </a:p>
          <a:p>
            <a:pPr algn="ctr">
              <a:defRPr/>
            </a:pPr>
            <a:r>
              <a:rPr lang="fr-CH" b="1" dirty="0" err="1">
                <a:latin typeface="Arial" pitchFamily="34" charset="0"/>
              </a:rPr>
              <a:t>Success</a:t>
            </a:r>
            <a:r>
              <a:rPr lang="fr-CH" b="1" dirty="0">
                <a:latin typeface="Arial" pitchFamily="34" charset="0"/>
              </a:rPr>
              <a:t> in TB control</a:t>
            </a:r>
          </a:p>
          <a:p>
            <a:pPr>
              <a:defRPr/>
            </a:pPr>
            <a:endParaRPr lang="fr-CH" dirty="0">
              <a:latin typeface="Arial" pitchFamily="34" charset="0"/>
            </a:endParaRPr>
          </a:p>
        </p:txBody>
      </p:sp>
      <p:sp>
        <p:nvSpPr>
          <p:cNvPr id="3" name="Down Arrow 2"/>
          <p:cNvSpPr/>
          <p:nvPr/>
        </p:nvSpPr>
        <p:spPr>
          <a:xfrm>
            <a:off x="4292600" y="5622925"/>
            <a:ext cx="647700" cy="1809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32076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5"/>
          <p:cNvSpPr>
            <a:spLocks noGrp="1"/>
          </p:cNvSpPr>
          <p:nvPr>
            <p:ph type="title"/>
          </p:nvPr>
        </p:nvSpPr>
        <p:spPr bwMode="auto">
          <a:xfrm>
            <a:off x="457200" y="768350"/>
            <a:ext cx="8229600" cy="982663"/>
          </a:xfrm>
        </p:spPr>
        <p:txBody>
          <a:bodyPr/>
          <a:lstStyle/>
          <a:p>
            <a:r>
              <a:rPr lang="en-US" cap="none" dirty="0" smtClean="0">
                <a:latin typeface="Arial" pitchFamily="34" charset="0"/>
                <a:cs typeface="Arial" pitchFamily="34" charset="0"/>
              </a:rPr>
              <a:t>Conclusions</a:t>
            </a:r>
          </a:p>
        </p:txBody>
      </p:sp>
      <p:sp>
        <p:nvSpPr>
          <p:cNvPr id="61443" name="Espace réservé du contenu 4"/>
          <p:cNvSpPr>
            <a:spLocks noGrp="1"/>
          </p:cNvSpPr>
          <p:nvPr>
            <p:ph idx="1"/>
          </p:nvPr>
        </p:nvSpPr>
        <p:spPr/>
        <p:txBody>
          <a:bodyPr/>
          <a:lstStyle/>
          <a:p>
            <a:r>
              <a:rPr lang="fr-CH" dirty="0" smtClean="0">
                <a:latin typeface="Arial" pitchFamily="34" charset="0"/>
              </a:rPr>
              <a:t>New diagnostic </a:t>
            </a:r>
            <a:r>
              <a:rPr lang="fr-CH" dirty="0" err="1" smtClean="0">
                <a:latin typeface="Arial" pitchFamily="34" charset="0"/>
              </a:rPr>
              <a:t>tools</a:t>
            </a:r>
            <a:r>
              <a:rPr lang="fr-CH" dirty="0" smtClean="0">
                <a:latin typeface="Arial" pitchFamily="34" charset="0"/>
              </a:rPr>
              <a:t> </a:t>
            </a:r>
            <a:r>
              <a:rPr lang="fr-CH" dirty="0" err="1" smtClean="0">
                <a:latin typeface="Arial" pitchFamily="34" charset="0"/>
              </a:rPr>
              <a:t>only</a:t>
            </a:r>
            <a:r>
              <a:rPr lang="fr-CH" dirty="0" smtClean="0">
                <a:latin typeface="Arial" pitchFamily="34" charset="0"/>
              </a:rPr>
              <a:t> </a:t>
            </a:r>
            <a:r>
              <a:rPr lang="fr-CH" dirty="0" err="1" smtClean="0">
                <a:latin typeface="Arial" pitchFamily="34" charset="0"/>
              </a:rPr>
              <a:t>make</a:t>
            </a:r>
            <a:r>
              <a:rPr lang="fr-CH" dirty="0" smtClean="0">
                <a:latin typeface="Arial" pitchFamily="34" charset="0"/>
              </a:rPr>
              <a:t> </a:t>
            </a:r>
            <a:r>
              <a:rPr lang="fr-CH" dirty="0" err="1" smtClean="0">
                <a:latin typeface="Arial" pitchFamily="34" charset="0"/>
              </a:rPr>
              <a:t>sense</a:t>
            </a:r>
            <a:r>
              <a:rPr lang="fr-CH" dirty="0" smtClean="0">
                <a:latin typeface="Arial" pitchFamily="34" charset="0"/>
              </a:rPr>
              <a:t> if </a:t>
            </a:r>
            <a:r>
              <a:rPr lang="fr-CH" dirty="0" err="1" smtClean="0">
                <a:latin typeface="Arial" pitchFamily="34" charset="0"/>
              </a:rPr>
              <a:t>they</a:t>
            </a:r>
            <a:r>
              <a:rPr lang="fr-CH" dirty="0" smtClean="0">
                <a:latin typeface="Arial" pitchFamily="34" charset="0"/>
              </a:rPr>
              <a:t> lead to </a:t>
            </a:r>
            <a:r>
              <a:rPr lang="fr-CH" dirty="0" err="1" smtClean="0">
                <a:latin typeface="Arial" pitchFamily="34" charset="0"/>
              </a:rPr>
              <a:t>better</a:t>
            </a:r>
            <a:r>
              <a:rPr lang="fr-CH" dirty="0" smtClean="0">
                <a:latin typeface="Arial" pitchFamily="34" charset="0"/>
              </a:rPr>
              <a:t> </a:t>
            </a:r>
            <a:r>
              <a:rPr lang="fr-CH" dirty="0" err="1" smtClean="0">
                <a:latin typeface="Arial" pitchFamily="34" charset="0"/>
              </a:rPr>
              <a:t>clinical</a:t>
            </a:r>
            <a:r>
              <a:rPr lang="fr-CH" dirty="0" smtClean="0">
                <a:latin typeface="Arial" pitchFamily="34" charset="0"/>
              </a:rPr>
              <a:t> management</a:t>
            </a:r>
          </a:p>
          <a:p>
            <a:r>
              <a:rPr lang="fr-CH" dirty="0" smtClean="0">
                <a:latin typeface="Arial" pitchFamily="34" charset="0"/>
              </a:rPr>
              <a:t>Country </a:t>
            </a:r>
            <a:r>
              <a:rPr lang="fr-CH" dirty="0" err="1" smtClean="0">
                <a:latin typeface="Arial" pitchFamily="34" charset="0"/>
              </a:rPr>
              <a:t>capacity</a:t>
            </a:r>
            <a:r>
              <a:rPr lang="fr-CH" dirty="0" smtClean="0">
                <a:latin typeface="Arial" pitchFamily="34" charset="0"/>
              </a:rPr>
              <a:t> </a:t>
            </a:r>
            <a:r>
              <a:rPr lang="fr-CH" dirty="0" err="1" smtClean="0">
                <a:latin typeface="Arial" pitchFamily="34" charset="0"/>
              </a:rPr>
              <a:t>needs</a:t>
            </a:r>
            <a:r>
              <a:rPr lang="fr-CH" dirty="0" smtClean="0">
                <a:latin typeface="Arial" pitchFamily="34" charset="0"/>
              </a:rPr>
              <a:t> to </a:t>
            </a:r>
            <a:r>
              <a:rPr lang="fr-CH" dirty="0" err="1" smtClean="0">
                <a:latin typeface="Arial" pitchFamily="34" charset="0"/>
              </a:rPr>
              <a:t>be</a:t>
            </a:r>
            <a:r>
              <a:rPr lang="fr-CH" dirty="0" smtClean="0">
                <a:latin typeface="Arial" pitchFamily="34" charset="0"/>
              </a:rPr>
              <a:t> </a:t>
            </a:r>
            <a:r>
              <a:rPr lang="fr-CH" dirty="0" err="1" smtClean="0">
                <a:latin typeface="Arial" pitchFamily="34" charset="0"/>
              </a:rPr>
              <a:t>adjusted</a:t>
            </a:r>
            <a:r>
              <a:rPr lang="fr-CH" dirty="0" smtClean="0">
                <a:latin typeface="Arial" pitchFamily="34" charset="0"/>
              </a:rPr>
              <a:t> to the introduction of the new diagnostic tests</a:t>
            </a:r>
          </a:p>
          <a:p>
            <a:r>
              <a:rPr lang="fr-CH" dirty="0" smtClean="0">
                <a:latin typeface="Arial" pitchFamily="34" charset="0"/>
              </a:rPr>
              <a:t>Rational </a:t>
            </a:r>
            <a:r>
              <a:rPr lang="fr-CH" dirty="0" err="1" smtClean="0">
                <a:latin typeface="Arial" pitchFamily="34" charset="0"/>
              </a:rPr>
              <a:t>choice</a:t>
            </a:r>
            <a:r>
              <a:rPr lang="fr-CH" dirty="0" smtClean="0">
                <a:latin typeface="Arial" pitchFamily="34" charset="0"/>
              </a:rPr>
              <a:t> of patients in </a:t>
            </a:r>
            <a:r>
              <a:rPr lang="fr-CH" dirty="0" err="1" smtClean="0">
                <a:latin typeface="Arial" pitchFamily="34" charset="0"/>
              </a:rPr>
              <a:t>which</a:t>
            </a:r>
            <a:r>
              <a:rPr lang="fr-CH" dirty="0" smtClean="0">
                <a:latin typeface="Arial" pitchFamily="34" charset="0"/>
              </a:rPr>
              <a:t> application of </a:t>
            </a:r>
            <a:r>
              <a:rPr lang="fr-CH" dirty="0" err="1" smtClean="0">
                <a:latin typeface="Arial" pitchFamily="34" charset="0"/>
              </a:rPr>
              <a:t>novel</a:t>
            </a:r>
            <a:r>
              <a:rPr lang="fr-CH" dirty="0" smtClean="0">
                <a:latin typeface="Arial" pitchFamily="34" charset="0"/>
              </a:rPr>
              <a:t> tests </a:t>
            </a:r>
            <a:r>
              <a:rPr lang="fr-CH" dirty="0" err="1" smtClean="0">
                <a:latin typeface="Arial" pitchFamily="34" charset="0"/>
              </a:rPr>
              <a:t>is</a:t>
            </a:r>
            <a:r>
              <a:rPr lang="fr-CH" dirty="0" smtClean="0">
                <a:latin typeface="Arial" pitchFamily="34" charset="0"/>
              </a:rPr>
              <a:t> </a:t>
            </a:r>
            <a:r>
              <a:rPr lang="fr-CH" dirty="0" err="1" smtClean="0">
                <a:latin typeface="Arial" pitchFamily="34" charset="0"/>
              </a:rPr>
              <a:t>indicated</a:t>
            </a:r>
            <a:r>
              <a:rPr lang="fr-CH" dirty="0" smtClean="0">
                <a:latin typeface="Arial" pitchFamily="34" charset="0"/>
              </a:rPr>
              <a:t> </a:t>
            </a:r>
          </a:p>
          <a:p>
            <a:r>
              <a:rPr lang="fr-CH" dirty="0" err="1" smtClean="0">
                <a:latin typeface="Arial" pitchFamily="34" charset="0"/>
              </a:rPr>
              <a:t>Ensuring</a:t>
            </a:r>
            <a:r>
              <a:rPr lang="fr-CH" dirty="0" smtClean="0">
                <a:latin typeface="Arial" pitchFamily="34" charset="0"/>
              </a:rPr>
              <a:t> good </a:t>
            </a:r>
            <a:r>
              <a:rPr lang="fr-CH" dirty="0" err="1" smtClean="0">
                <a:latin typeface="Arial" pitchFamily="34" charset="0"/>
              </a:rPr>
              <a:t>treatment</a:t>
            </a:r>
            <a:r>
              <a:rPr lang="fr-CH" dirty="0" smtClean="0">
                <a:latin typeface="Arial" pitchFamily="34" charset="0"/>
              </a:rPr>
              <a:t> </a:t>
            </a:r>
            <a:r>
              <a:rPr lang="fr-CH" dirty="0" err="1" smtClean="0">
                <a:latin typeface="Arial" pitchFamily="34" charset="0"/>
              </a:rPr>
              <a:t>following</a:t>
            </a:r>
            <a:r>
              <a:rPr lang="fr-CH" dirty="0" smtClean="0">
                <a:latin typeface="Arial" pitchFamily="34" charset="0"/>
              </a:rPr>
              <a:t> good diagnostics</a:t>
            </a:r>
          </a:p>
          <a:p>
            <a:r>
              <a:rPr lang="fr-CH" dirty="0" smtClean="0">
                <a:latin typeface="Arial" pitchFamily="34" charset="0"/>
              </a:rPr>
              <a:t>The </a:t>
            </a:r>
            <a:r>
              <a:rPr lang="fr-CH" dirty="0" err="1" smtClean="0">
                <a:latin typeface="Arial" pitchFamily="34" charset="0"/>
              </a:rPr>
              <a:t>way</a:t>
            </a:r>
            <a:r>
              <a:rPr lang="fr-CH" dirty="0" smtClean="0">
                <a:latin typeface="Arial" pitchFamily="34" charset="0"/>
              </a:rPr>
              <a:t> </a:t>
            </a:r>
            <a:r>
              <a:rPr lang="fr-CH" dirty="0" err="1" smtClean="0">
                <a:latin typeface="Arial" pitchFamily="34" charset="0"/>
              </a:rPr>
              <a:t>forward</a:t>
            </a:r>
            <a:r>
              <a:rPr lang="fr-CH" dirty="0" smtClean="0">
                <a:latin typeface="Arial" pitchFamily="34" charset="0"/>
              </a:rPr>
              <a:t>:</a:t>
            </a:r>
          </a:p>
          <a:p>
            <a:pPr lvl="1"/>
            <a:r>
              <a:rPr lang="de-DE" i="1" dirty="0" smtClean="0">
                <a:latin typeface="Arial" pitchFamily="34" charset="0"/>
              </a:rPr>
              <a:t>Novel </a:t>
            </a:r>
            <a:r>
              <a:rPr lang="de-DE" i="1" dirty="0">
                <a:latin typeface="Arial" pitchFamily="34" charset="0"/>
              </a:rPr>
              <a:t>biomarkers for monitoring TB progression and cure</a:t>
            </a:r>
          </a:p>
          <a:p>
            <a:pPr lvl="1"/>
            <a:r>
              <a:rPr lang="de-DE" i="1" dirty="0">
                <a:latin typeface="Arial" pitchFamily="34" charset="0"/>
              </a:rPr>
              <a:t>POC </a:t>
            </a:r>
            <a:r>
              <a:rPr lang="de-DE" i="1" dirty="0" smtClean="0">
                <a:latin typeface="Arial" pitchFamily="34" charset="0"/>
              </a:rPr>
              <a:t>tests</a:t>
            </a:r>
          </a:p>
          <a:p>
            <a:pPr lvl="1"/>
            <a:r>
              <a:rPr lang="de-DE" i="1" dirty="0" smtClean="0">
                <a:latin typeface="Arial" pitchFamily="34" charset="0"/>
              </a:rPr>
              <a:t>Tests to diagnose sensitivity to new chemical agents</a:t>
            </a:r>
          </a:p>
          <a:p>
            <a:pPr lvl="1"/>
            <a:r>
              <a:rPr lang="de-DE" i="1" dirty="0" smtClean="0">
                <a:latin typeface="Arial" pitchFamily="34" charset="0"/>
              </a:rPr>
              <a:t>Novel Tx regimens</a:t>
            </a:r>
            <a:endParaRPr lang="de-DE" i="1" dirty="0">
              <a:latin typeface="Arial" pitchFamily="34" charset="0"/>
            </a:endParaRPr>
          </a:p>
          <a:p>
            <a:endParaRPr lang="fr-CH" dirty="0" smtClean="0">
              <a:latin typeface="Arial" pitchFamily="34" charset="0"/>
            </a:endParaRPr>
          </a:p>
          <a:p>
            <a:endParaRPr lang="fr-CH" dirty="0" smtClean="0">
              <a:latin typeface="Arial" pitchFamily="34" charset="0"/>
            </a:endParaRPr>
          </a:p>
          <a:p>
            <a:endParaRPr lang="fr-CH" dirty="0" smtClean="0">
              <a:latin typeface="Arial" pitchFamily="34" charset="0"/>
            </a:endParaRPr>
          </a:p>
        </p:txBody>
      </p:sp>
    </p:spTree>
    <p:extLst>
      <p:ext uri="{BB962C8B-B14F-4D97-AF65-F5344CB8AC3E}">
        <p14:creationId xmlns:p14="http://schemas.microsoft.com/office/powerpoint/2010/main" val="23663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5"/>
          <p:cNvSpPr>
            <a:spLocks noGrp="1"/>
          </p:cNvSpPr>
          <p:nvPr>
            <p:ph type="title"/>
          </p:nvPr>
        </p:nvSpPr>
        <p:spPr bwMode="auto">
          <a:xfrm>
            <a:off x="457200" y="768350"/>
            <a:ext cx="8229600" cy="982663"/>
          </a:xfrm>
        </p:spPr>
        <p:txBody>
          <a:bodyPr/>
          <a:lstStyle/>
          <a:p>
            <a:r>
              <a:rPr lang="en-US" cap="none" smtClean="0">
                <a:latin typeface="Arial" pitchFamily="34" charset="0"/>
                <a:cs typeface="Arial" pitchFamily="34" charset="0"/>
              </a:rPr>
              <a:t>Introduction</a:t>
            </a:r>
          </a:p>
        </p:txBody>
      </p:sp>
      <p:sp>
        <p:nvSpPr>
          <p:cNvPr id="20483" name="Espace réservé du contenu 4"/>
          <p:cNvSpPr>
            <a:spLocks noGrp="1"/>
          </p:cNvSpPr>
          <p:nvPr>
            <p:ph idx="1"/>
          </p:nvPr>
        </p:nvSpPr>
        <p:spPr/>
        <p:txBody>
          <a:bodyPr/>
          <a:lstStyle/>
          <a:p>
            <a:pPr>
              <a:buFont typeface="Arial" pitchFamily="34" charset="0"/>
              <a:buNone/>
              <a:defRPr/>
            </a:pPr>
            <a:r>
              <a:rPr lang="fr-CH" dirty="0" smtClean="0">
                <a:solidFill>
                  <a:schemeClr val="tx2"/>
                </a:solidFill>
                <a:latin typeface="Arial" pitchFamily="34" charset="0"/>
              </a:rPr>
              <a:t>Learning </a:t>
            </a:r>
            <a:r>
              <a:rPr lang="fr-CH" dirty="0" err="1" smtClean="0">
                <a:solidFill>
                  <a:schemeClr val="tx2"/>
                </a:solidFill>
                <a:latin typeface="Arial" pitchFamily="34" charset="0"/>
              </a:rPr>
              <a:t>aims</a:t>
            </a:r>
            <a:r>
              <a:rPr lang="fr-CH" dirty="0" smtClean="0">
                <a:solidFill>
                  <a:schemeClr val="tx2"/>
                </a:solidFill>
                <a:latin typeface="Arial" pitchFamily="34" charset="0"/>
              </a:rPr>
              <a:t>:</a:t>
            </a:r>
          </a:p>
          <a:p>
            <a:pPr>
              <a:buFont typeface="Arial" pitchFamily="34" charset="0"/>
              <a:buNone/>
              <a:defRPr/>
            </a:pPr>
            <a:endParaRPr lang="fr-CH" dirty="0" smtClean="0">
              <a:solidFill>
                <a:schemeClr val="tx2"/>
              </a:solidFill>
              <a:latin typeface="Arial" pitchFamily="34" charset="0"/>
            </a:endParaRPr>
          </a:p>
          <a:p>
            <a:pPr marL="0" indent="358775">
              <a:defRPr/>
            </a:pPr>
            <a:r>
              <a:rPr lang="de-DE" dirty="0" smtClean="0">
                <a:solidFill>
                  <a:schemeClr val="tx2"/>
                </a:solidFill>
              </a:rPr>
              <a:t>To get familiar with the conventional </a:t>
            </a:r>
            <a:r>
              <a:rPr lang="de-DE" dirty="0">
                <a:solidFill>
                  <a:schemeClr val="tx2"/>
                </a:solidFill>
              </a:rPr>
              <a:t>and new </a:t>
            </a:r>
            <a:r>
              <a:rPr lang="de-DE" dirty="0" smtClean="0">
                <a:solidFill>
                  <a:schemeClr val="tx2"/>
                </a:solidFill>
              </a:rPr>
              <a:t>tools for TB and drug resistant TB laboratory diagnosis</a:t>
            </a:r>
            <a:endParaRPr lang="de-DE" dirty="0">
              <a:solidFill>
                <a:schemeClr val="tx2"/>
              </a:solidFill>
            </a:endParaRPr>
          </a:p>
          <a:p>
            <a:pPr marL="0" indent="358775">
              <a:defRPr/>
            </a:pPr>
            <a:r>
              <a:rPr lang="de-DE" dirty="0" smtClean="0">
                <a:solidFill>
                  <a:schemeClr val="tx2"/>
                </a:solidFill>
              </a:rPr>
              <a:t>To </a:t>
            </a:r>
            <a:r>
              <a:rPr lang="de-DE" dirty="0">
                <a:solidFill>
                  <a:schemeClr val="tx2"/>
                </a:solidFill>
              </a:rPr>
              <a:t>u</a:t>
            </a:r>
            <a:r>
              <a:rPr lang="de-DE" dirty="0" smtClean="0">
                <a:solidFill>
                  <a:schemeClr val="tx2"/>
                </a:solidFill>
              </a:rPr>
              <a:t>nderstand challenges and considerations </a:t>
            </a:r>
            <a:r>
              <a:rPr lang="de-DE" dirty="0">
                <a:solidFill>
                  <a:schemeClr val="tx2"/>
                </a:solidFill>
              </a:rPr>
              <a:t>when introducing new tools into </a:t>
            </a:r>
            <a:r>
              <a:rPr lang="de-DE" dirty="0" smtClean="0">
                <a:solidFill>
                  <a:schemeClr val="tx2"/>
                </a:solidFill>
              </a:rPr>
              <a:t>routine in high- and low incidence settings</a:t>
            </a:r>
          </a:p>
          <a:p>
            <a:pPr marL="0" indent="358775">
              <a:defRPr/>
            </a:pPr>
            <a:r>
              <a:rPr lang="de-DE" dirty="0" smtClean="0">
                <a:solidFill>
                  <a:schemeClr val="tx2"/>
                </a:solidFill>
              </a:rPr>
              <a:t>To get familiar the </a:t>
            </a:r>
            <a:r>
              <a:rPr lang="de-DE" dirty="0">
                <a:solidFill>
                  <a:schemeClr val="tx2"/>
                </a:solidFill>
              </a:rPr>
              <a:t>key features of TB </a:t>
            </a:r>
            <a:r>
              <a:rPr lang="de-DE" dirty="0" smtClean="0">
                <a:solidFill>
                  <a:schemeClr val="tx2"/>
                </a:solidFill>
              </a:rPr>
              <a:t>treatment</a:t>
            </a:r>
            <a:endParaRPr lang="de-DE" dirty="0">
              <a:solidFill>
                <a:schemeClr val="tx2"/>
              </a:solidFill>
            </a:endParaRPr>
          </a:p>
          <a:p>
            <a:pPr marL="0" indent="358775">
              <a:defRPr/>
            </a:pPr>
            <a:r>
              <a:rPr lang="de-DE" dirty="0">
                <a:solidFill>
                  <a:schemeClr val="tx2"/>
                </a:solidFill>
              </a:rPr>
              <a:t>To understand pre-requisites of successful treatment </a:t>
            </a:r>
            <a:r>
              <a:rPr lang="de-DE" dirty="0" smtClean="0">
                <a:solidFill>
                  <a:schemeClr val="tx2"/>
                </a:solidFill>
              </a:rPr>
              <a:t>and the major challenges related to achieving the </a:t>
            </a:r>
            <a:r>
              <a:rPr lang="de-DE" dirty="0">
                <a:solidFill>
                  <a:schemeClr val="tx2"/>
                </a:solidFill>
              </a:rPr>
              <a:t>treatment </a:t>
            </a:r>
            <a:r>
              <a:rPr lang="de-DE" dirty="0" smtClean="0">
                <a:solidFill>
                  <a:schemeClr val="tx2"/>
                </a:solidFill>
              </a:rPr>
              <a:t>goals</a:t>
            </a:r>
          </a:p>
          <a:p>
            <a:pPr marL="0" indent="358775">
              <a:defRPr/>
            </a:pPr>
            <a:r>
              <a:rPr lang="de-DE" dirty="0" smtClean="0">
                <a:solidFill>
                  <a:schemeClr val="tx2"/>
                </a:solidFill>
              </a:rPr>
              <a:t>To understand the public health and clinical impact of new diagnostic methods </a:t>
            </a:r>
            <a:endParaRPr lang="ru-RU"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3"/>
          <p:cNvSpPr>
            <a:spLocks noGrp="1"/>
          </p:cNvSpPr>
          <p:nvPr>
            <p:ph type="title"/>
          </p:nvPr>
        </p:nvSpPr>
        <p:spPr bwMode="auto"/>
        <p:txBody>
          <a:bodyPr/>
          <a:lstStyle/>
          <a:p>
            <a:pPr>
              <a:defRPr/>
            </a:pPr>
            <a:r>
              <a:rPr lang="en-GB" dirty="0"/>
              <a:t>Role of laboratory </a:t>
            </a:r>
            <a:r>
              <a:rPr lang="en-GB" dirty="0" smtClean="0"/>
              <a:t>service</a:t>
            </a:r>
            <a:endParaRPr lang="en-US" cap="none" dirty="0" smtClean="0">
              <a:latin typeface="Arial" pitchFamily="34" charset="0"/>
              <a:cs typeface="Arial" pitchFamily="34" charset="0"/>
            </a:endParaRPr>
          </a:p>
        </p:txBody>
      </p:sp>
      <p:sp>
        <p:nvSpPr>
          <p:cNvPr id="21507" name="Espace réservé du contenu 5"/>
          <p:cNvSpPr>
            <a:spLocks noGrp="1"/>
          </p:cNvSpPr>
          <p:nvPr>
            <p:ph sz="half" idx="1"/>
          </p:nvPr>
        </p:nvSpPr>
        <p:spPr>
          <a:xfrm>
            <a:off x="457200" y="1600200"/>
            <a:ext cx="8147050" cy="3989388"/>
          </a:xfrm>
        </p:spPr>
        <p:txBody>
          <a:bodyPr/>
          <a:lstStyle/>
          <a:p>
            <a:r>
              <a:rPr lang="en-GB" dirty="0" smtClean="0">
                <a:latin typeface="Arial" pitchFamily="34" charset="0"/>
              </a:rPr>
              <a:t>Plays a critical role in TB management</a:t>
            </a:r>
          </a:p>
          <a:p>
            <a:r>
              <a:rPr lang="en-GB" dirty="0" smtClean="0">
                <a:latin typeface="Arial" pitchFamily="34" charset="0"/>
              </a:rPr>
              <a:t>Detection of TB</a:t>
            </a:r>
          </a:p>
          <a:p>
            <a:r>
              <a:rPr lang="en-GB" dirty="0" smtClean="0">
                <a:latin typeface="Arial" pitchFamily="34" charset="0"/>
              </a:rPr>
              <a:t>Drug susceptibility testing, including detection of MDRTB and XDRTB</a:t>
            </a:r>
          </a:p>
          <a:p>
            <a:r>
              <a:rPr lang="en-GB" dirty="0" smtClean="0">
                <a:latin typeface="Arial" pitchFamily="34" charset="0"/>
              </a:rPr>
              <a:t>Surveillance</a:t>
            </a:r>
          </a:p>
          <a:p>
            <a:r>
              <a:rPr lang="en-GB" dirty="0" smtClean="0">
                <a:latin typeface="Arial" pitchFamily="34" charset="0"/>
              </a:rPr>
              <a:t>Molecular epidemiology and genotyping: tracing outbreaks and transmission (real-time)</a:t>
            </a:r>
          </a:p>
          <a:p>
            <a:r>
              <a:rPr lang="en-GB" dirty="0" smtClean="0">
                <a:latin typeface="Arial" pitchFamily="34" charset="0"/>
              </a:rPr>
              <a:t>Studying evolution and phylogeny, host-pathogen interaction, lineages/genotypes and disease (severity, outcome </a:t>
            </a:r>
            <a:r>
              <a:rPr lang="en-GB" dirty="0" err="1" smtClean="0">
                <a:latin typeface="Arial" pitchFamily="34" charset="0"/>
              </a:rPr>
              <a:t>etc</a:t>
            </a:r>
            <a:r>
              <a:rPr lang="en-GB" dirty="0" smtClean="0">
                <a:latin typeface="Arial" pitchFamily="34" charset="0"/>
              </a:rPr>
              <a:t>)</a:t>
            </a:r>
          </a:p>
          <a:p>
            <a:r>
              <a:rPr lang="en-GB" dirty="0" smtClean="0">
                <a:latin typeface="Arial" pitchFamily="34" charset="0"/>
              </a:rPr>
              <a:t>Biomarkers of disease/cure/treatment failure</a:t>
            </a:r>
          </a:p>
          <a:p>
            <a:r>
              <a:rPr lang="en-GB" dirty="0" smtClean="0">
                <a:latin typeface="Arial" pitchFamily="34" charset="0"/>
              </a:rPr>
              <a:t>Support for vaccine/drug/novel assays development</a:t>
            </a:r>
          </a:p>
          <a:p>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5"/>
          <p:cNvSpPr>
            <a:spLocks noGrp="1"/>
          </p:cNvSpPr>
          <p:nvPr>
            <p:ph type="title"/>
          </p:nvPr>
        </p:nvSpPr>
        <p:spPr bwMode="auto">
          <a:xfrm>
            <a:off x="457200" y="768350"/>
            <a:ext cx="8229600" cy="982663"/>
          </a:xfrm>
        </p:spPr>
        <p:txBody>
          <a:bodyPr/>
          <a:lstStyle/>
          <a:p>
            <a:pPr>
              <a:defRPr/>
            </a:pPr>
            <a:r>
              <a:rPr lang="en-GB" dirty="0"/>
              <a:t>Problems caused by inadequate quality laboratory results</a:t>
            </a:r>
            <a:endParaRPr lang="en-US" cap="none" dirty="0" smtClean="0">
              <a:latin typeface="Arial" pitchFamily="34" charset="0"/>
              <a:cs typeface="Arial" pitchFamily="34" charset="0"/>
            </a:endParaRPr>
          </a:p>
        </p:txBody>
      </p:sp>
      <p:sp>
        <p:nvSpPr>
          <p:cNvPr id="22531" name="Espace réservé du contenu 4"/>
          <p:cNvSpPr>
            <a:spLocks noGrp="1"/>
          </p:cNvSpPr>
          <p:nvPr>
            <p:ph idx="1"/>
          </p:nvPr>
        </p:nvSpPr>
        <p:spPr>
          <a:xfrm>
            <a:off x="457200" y="2565400"/>
            <a:ext cx="8229600" cy="3597275"/>
          </a:xfrm>
        </p:spPr>
        <p:txBody>
          <a:bodyPr/>
          <a:lstStyle/>
          <a:p>
            <a:pPr>
              <a:defRPr/>
            </a:pPr>
            <a:r>
              <a:rPr lang="en-GB" dirty="0">
                <a:latin typeface="Arial" pitchFamily="34" charset="0"/>
                <a:cs typeface="Arial" pitchFamily="34" charset="0"/>
              </a:rPr>
              <a:t>False positive and false negative </a:t>
            </a:r>
            <a:r>
              <a:rPr lang="en-GB" dirty="0" smtClean="0">
                <a:latin typeface="Arial" pitchFamily="34" charset="0"/>
                <a:cs typeface="Arial" pitchFamily="34" charset="0"/>
              </a:rPr>
              <a:t>results</a:t>
            </a:r>
          </a:p>
          <a:p>
            <a:pPr marL="0" indent="0">
              <a:buFont typeface="Arial" pitchFamily="34" charset="0"/>
              <a:buNone/>
              <a:defRPr/>
            </a:pPr>
            <a:endParaRPr lang="en-GB" sz="2400" dirty="0">
              <a:latin typeface="Arial" pitchFamily="34" charset="0"/>
              <a:cs typeface="Arial" pitchFamily="34" charset="0"/>
            </a:endParaRPr>
          </a:p>
          <a:p>
            <a:pPr lvl="1">
              <a:defRPr/>
            </a:pPr>
            <a:r>
              <a:rPr lang="en-GB" sz="2000" dirty="0" smtClean="0">
                <a:latin typeface="Arial" pitchFamily="34" charset="0"/>
                <a:cs typeface="Arial" pitchFamily="34" charset="0"/>
              </a:rPr>
              <a:t>Hyper- and  under-diagnosis</a:t>
            </a:r>
          </a:p>
          <a:p>
            <a:pPr lvl="1">
              <a:defRPr/>
            </a:pPr>
            <a:r>
              <a:rPr lang="en-GB" sz="2000" dirty="0" smtClean="0">
                <a:latin typeface="Arial" pitchFamily="34" charset="0"/>
                <a:cs typeface="Arial" pitchFamily="34" charset="0"/>
              </a:rPr>
              <a:t>Continuous spread of infection</a:t>
            </a:r>
          </a:p>
          <a:p>
            <a:pPr lvl="1">
              <a:defRPr/>
            </a:pPr>
            <a:r>
              <a:rPr lang="en-GB" sz="2000" dirty="0" smtClean="0">
                <a:latin typeface="Arial" pitchFamily="34" charset="0"/>
                <a:cs typeface="Arial" pitchFamily="34" charset="0"/>
              </a:rPr>
              <a:t>Side effects of drugs</a:t>
            </a:r>
          </a:p>
          <a:p>
            <a:pPr lvl="1">
              <a:defRPr/>
            </a:pPr>
            <a:r>
              <a:rPr lang="en-GB" sz="2000" dirty="0" smtClean="0">
                <a:latin typeface="Arial" pitchFamily="34" charset="0"/>
                <a:cs typeface="Arial" pitchFamily="34" charset="0"/>
              </a:rPr>
              <a:t>Inadequate drug regimens</a:t>
            </a:r>
          </a:p>
          <a:p>
            <a:pPr lvl="1">
              <a:defRPr/>
            </a:pPr>
            <a:r>
              <a:rPr lang="en-GB" sz="2000" dirty="0" smtClean="0">
                <a:latin typeface="Arial" pitchFamily="34" charset="0"/>
                <a:cs typeface="Arial" pitchFamily="34" charset="0"/>
              </a:rPr>
              <a:t>Reporting incorrect rates of TB (incidence and prevalence)</a:t>
            </a:r>
          </a:p>
          <a:p>
            <a:pPr lvl="1">
              <a:defRPr/>
            </a:pPr>
            <a:r>
              <a:rPr lang="en-GB" sz="2000" dirty="0" smtClean="0">
                <a:latin typeface="Arial" pitchFamily="34" charset="0"/>
                <a:cs typeface="Arial" pitchFamily="34" charset="0"/>
              </a:rPr>
              <a:t>Poor performance of National TB programmes</a:t>
            </a:r>
          </a:p>
          <a:p>
            <a:pPr>
              <a:defRPr/>
            </a:pPr>
            <a:endParaRPr lang="fr-CH" dirty="0" smtClean="0">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1481138"/>
            <a:ext cx="5329238" cy="1947862"/>
          </a:xfrm>
        </p:spPr>
        <p:txBody>
          <a:bodyPr/>
          <a:lstStyle/>
          <a:p>
            <a:r>
              <a:rPr lang="en-GB" smtClean="0">
                <a:latin typeface="Arial" pitchFamily="34" charset="0"/>
              </a:rPr>
              <a:t>Visual (instrumental) detection</a:t>
            </a:r>
            <a:endParaRPr lang="en-US" smtClean="0">
              <a:latin typeface="Arial" pitchFamily="34" charset="0"/>
            </a:endParaRPr>
          </a:p>
          <a:p>
            <a:r>
              <a:rPr lang="en-GB" smtClean="0">
                <a:latin typeface="Arial" pitchFamily="34" charset="0"/>
              </a:rPr>
              <a:t>Antigen detection</a:t>
            </a:r>
          </a:p>
          <a:p>
            <a:r>
              <a:rPr lang="en-GB" smtClean="0">
                <a:latin typeface="Arial" pitchFamily="34" charset="0"/>
              </a:rPr>
              <a:t>Antibody detection</a:t>
            </a:r>
          </a:p>
          <a:p>
            <a:r>
              <a:rPr lang="en-GB" smtClean="0">
                <a:latin typeface="Arial" pitchFamily="34" charset="0"/>
              </a:rPr>
              <a:t>Nucleic acids detection</a:t>
            </a:r>
          </a:p>
        </p:txBody>
      </p:sp>
      <p:sp>
        <p:nvSpPr>
          <p:cNvPr id="3" name="Title 2"/>
          <p:cNvSpPr>
            <a:spLocks noGrp="1"/>
          </p:cNvSpPr>
          <p:nvPr>
            <p:ph type="title"/>
          </p:nvPr>
        </p:nvSpPr>
        <p:spPr>
          <a:xfrm>
            <a:off x="442392" y="768350"/>
            <a:ext cx="8229600" cy="982663"/>
          </a:xfrm>
        </p:spPr>
        <p:txBody>
          <a:bodyPr/>
          <a:lstStyle/>
          <a:p>
            <a:pPr>
              <a:defRPr/>
            </a:pPr>
            <a:r>
              <a:rPr lang="en-GB" dirty="0" smtClean="0"/>
              <a:t>Principles of TB laboratory diagnosis</a:t>
            </a:r>
            <a:endParaRPr lang="en-US" dirty="0"/>
          </a:p>
        </p:txBody>
      </p:sp>
      <p:pic>
        <p:nvPicPr>
          <p:cNvPr id="23556" name="Picture 2" descr="http://www.buddycom.com/bacteria/nongram/Mtuberc.jpg"/>
          <p:cNvPicPr>
            <a:picLocks noChangeAspect="1" noChangeArrowheads="1"/>
          </p:cNvPicPr>
          <p:nvPr/>
        </p:nvPicPr>
        <p:blipFill>
          <a:blip r:embed="rId3">
            <a:extLst>
              <a:ext uri="{28A0092B-C50C-407E-A947-70E740481C1C}">
                <a14:useLocalDpi xmlns:a14="http://schemas.microsoft.com/office/drawing/2010/main" val="0"/>
              </a:ext>
            </a:extLst>
          </a:blip>
          <a:srcRect b="12822"/>
          <a:stretch>
            <a:fillRect/>
          </a:stretch>
        </p:blipFill>
        <p:spPr bwMode="auto">
          <a:xfrm>
            <a:off x="5321300" y="3721100"/>
            <a:ext cx="307181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http://www.vet.uga.edu/vpp/clerk/willis/fig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481138"/>
            <a:ext cx="30956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iNNO-lipa1"/>
          <p:cNvPicPr>
            <a:picLocks noChangeAspect="1" noChangeArrowheads="1"/>
          </p:cNvPicPr>
          <p:nvPr/>
        </p:nvPicPr>
        <p:blipFill>
          <a:blip r:embed="rId5">
            <a:lum bright="-12000" contrast="18000"/>
            <a:extLst>
              <a:ext uri="{28A0092B-C50C-407E-A947-70E740481C1C}">
                <a14:useLocalDpi xmlns:a14="http://schemas.microsoft.com/office/drawing/2010/main" val="0"/>
              </a:ext>
            </a:extLst>
          </a:blip>
          <a:srcRect/>
          <a:stretch>
            <a:fillRect/>
          </a:stretch>
        </p:blipFill>
        <p:spPr bwMode="auto">
          <a:xfrm>
            <a:off x="755650" y="3494088"/>
            <a:ext cx="26035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bwMode="auto">
          <a:xfrm>
            <a:off x="457200" y="276225"/>
            <a:ext cx="8229600" cy="982663"/>
          </a:xfrm>
        </p:spPr>
        <p:txBody>
          <a:bodyPr/>
          <a:lstStyle/>
          <a:p>
            <a:r>
              <a:rPr lang="en-US" cap="none" smtClean="0">
                <a:latin typeface="Arial" pitchFamily="34" charset="0"/>
                <a:cs typeface="Arial" pitchFamily="34" charset="0"/>
              </a:rPr>
              <a:t>“Conventional” methods</a:t>
            </a:r>
          </a:p>
        </p:txBody>
      </p:sp>
      <p:sp>
        <p:nvSpPr>
          <p:cNvPr id="24579" name="Espace réservé du contenu 4"/>
          <p:cNvSpPr>
            <a:spLocks noGrp="1"/>
          </p:cNvSpPr>
          <p:nvPr>
            <p:ph idx="1"/>
          </p:nvPr>
        </p:nvSpPr>
        <p:spPr>
          <a:xfrm>
            <a:off x="457200" y="1751013"/>
            <a:ext cx="4473575" cy="4411662"/>
          </a:xfrm>
        </p:spPr>
        <p:txBody>
          <a:bodyPr/>
          <a:lstStyle/>
          <a:p>
            <a:r>
              <a:rPr lang="fr-CH" dirty="0" err="1" smtClean="0">
                <a:latin typeface="Arial" pitchFamily="34" charset="0"/>
              </a:rPr>
              <a:t>Microscopy</a:t>
            </a:r>
            <a:endParaRPr lang="fr-CH" dirty="0" smtClean="0">
              <a:latin typeface="Arial" pitchFamily="34" charset="0"/>
            </a:endParaRPr>
          </a:p>
          <a:p>
            <a:pPr lvl="1"/>
            <a:r>
              <a:rPr lang="fr-CH" dirty="0" err="1" smtClean="0">
                <a:latin typeface="Arial" pitchFamily="34" charset="0"/>
                <a:ea typeface="Times" charset="0"/>
                <a:cs typeface="Times" charset="0"/>
              </a:rPr>
              <a:t>Ziehl</a:t>
            </a:r>
            <a:r>
              <a:rPr lang="fr-CH" dirty="0" smtClean="0">
                <a:latin typeface="Arial" pitchFamily="34" charset="0"/>
                <a:ea typeface="Times" charset="0"/>
                <a:cs typeface="Times" charset="0"/>
              </a:rPr>
              <a:t>-Nielsen</a:t>
            </a:r>
          </a:p>
          <a:p>
            <a:pPr lvl="1"/>
            <a:r>
              <a:rPr lang="fr-CH" dirty="0" smtClean="0">
                <a:latin typeface="Arial" pitchFamily="34" charset="0"/>
                <a:ea typeface="Times" charset="0"/>
                <a:cs typeface="Times" charset="0"/>
              </a:rPr>
              <a:t>Fluorescent</a:t>
            </a:r>
          </a:p>
          <a:p>
            <a:pPr lvl="1"/>
            <a:r>
              <a:rPr lang="fr-CH" dirty="0" smtClean="0">
                <a:latin typeface="Arial" pitchFamily="34" charset="0"/>
                <a:ea typeface="Times" charset="0"/>
                <a:cs typeface="Times" charset="0"/>
              </a:rPr>
              <a:t>LED</a:t>
            </a:r>
          </a:p>
          <a:p>
            <a:pPr lvl="1"/>
            <a:r>
              <a:rPr lang="fr-CH" dirty="0" err="1" smtClean="0">
                <a:solidFill>
                  <a:srgbClr val="FF0000"/>
                </a:solidFill>
                <a:latin typeface="Arial" pitchFamily="34" charset="0"/>
                <a:ea typeface="Times" charset="0"/>
                <a:cs typeface="Times" charset="0"/>
              </a:rPr>
              <a:t>Relatively</a:t>
            </a:r>
            <a:r>
              <a:rPr lang="fr-CH" dirty="0" smtClean="0">
                <a:solidFill>
                  <a:srgbClr val="FF0000"/>
                </a:solidFill>
                <a:latin typeface="Arial" pitchFamily="34" charset="0"/>
                <a:ea typeface="Times" charset="0"/>
                <a:cs typeface="Times" charset="0"/>
              </a:rPr>
              <a:t> simple ans cheap, but:</a:t>
            </a:r>
          </a:p>
          <a:p>
            <a:pPr lvl="1"/>
            <a:r>
              <a:rPr lang="nb-NO" dirty="0" smtClean="0">
                <a:solidFill>
                  <a:srgbClr val="FF0000"/>
                </a:solidFill>
                <a:latin typeface="Arial" pitchFamily="34" charset="0"/>
                <a:ea typeface="Times" charset="0"/>
                <a:cs typeface="Arial" pitchFamily="34" charset="0"/>
              </a:rPr>
              <a:t>Low sensitivity (spec. HIV+!) and specificity</a:t>
            </a:r>
            <a:endParaRPr lang="fr-CH" dirty="0" smtClean="0">
              <a:solidFill>
                <a:srgbClr val="FF0000"/>
              </a:solidFill>
              <a:latin typeface="Arial" pitchFamily="34" charset="0"/>
              <a:ea typeface="Times" charset="0"/>
              <a:cs typeface="Arial" pitchFamily="34" charset="0"/>
            </a:endParaRPr>
          </a:p>
          <a:p>
            <a:r>
              <a:rPr lang="fr-CH" dirty="0" err="1" smtClean="0">
                <a:latin typeface="Arial" pitchFamily="34" charset="0"/>
              </a:rPr>
              <a:t>Bacteriological</a:t>
            </a:r>
            <a:r>
              <a:rPr lang="fr-CH" dirty="0" smtClean="0">
                <a:latin typeface="Arial" pitchFamily="34" charset="0"/>
              </a:rPr>
              <a:t> culture</a:t>
            </a:r>
          </a:p>
          <a:p>
            <a:pPr lvl="1"/>
            <a:r>
              <a:rPr lang="fr-CH" dirty="0" smtClean="0">
                <a:latin typeface="Arial" pitchFamily="34" charset="0"/>
                <a:ea typeface="Times" charset="0"/>
                <a:cs typeface="Times" charset="0"/>
              </a:rPr>
              <a:t>Solid media</a:t>
            </a:r>
          </a:p>
          <a:p>
            <a:pPr lvl="1"/>
            <a:r>
              <a:rPr lang="fr-CH" dirty="0" err="1" smtClean="0">
                <a:latin typeface="Arial" pitchFamily="34" charset="0"/>
                <a:ea typeface="Times" charset="0"/>
                <a:cs typeface="Times" charset="0"/>
              </a:rPr>
              <a:t>Automated</a:t>
            </a:r>
            <a:r>
              <a:rPr lang="fr-CH" dirty="0" smtClean="0">
                <a:latin typeface="Arial" pitchFamily="34" charset="0"/>
                <a:ea typeface="Times" charset="0"/>
                <a:cs typeface="Times" charset="0"/>
              </a:rPr>
              <a:t> </a:t>
            </a:r>
            <a:r>
              <a:rPr lang="fr-CH" dirty="0" err="1" smtClean="0">
                <a:latin typeface="Arial" pitchFamily="34" charset="0"/>
                <a:ea typeface="Times" charset="0"/>
                <a:cs typeface="Times" charset="0"/>
              </a:rPr>
              <a:t>systems</a:t>
            </a:r>
            <a:r>
              <a:rPr lang="fr-CH" dirty="0" smtClean="0">
                <a:latin typeface="Arial" pitchFamily="34" charset="0"/>
                <a:ea typeface="Times" charset="0"/>
                <a:cs typeface="Times" charset="0"/>
              </a:rPr>
              <a:t> on </a:t>
            </a:r>
            <a:r>
              <a:rPr lang="fr-CH" dirty="0" err="1" smtClean="0">
                <a:latin typeface="Arial" pitchFamily="34" charset="0"/>
                <a:ea typeface="Times" charset="0"/>
                <a:cs typeface="Times" charset="0"/>
              </a:rPr>
              <a:t>liquid</a:t>
            </a:r>
            <a:r>
              <a:rPr lang="fr-CH" dirty="0" smtClean="0">
                <a:latin typeface="Arial" pitchFamily="34" charset="0"/>
                <a:ea typeface="Times" charset="0"/>
                <a:cs typeface="Times" charset="0"/>
              </a:rPr>
              <a:t> media – </a:t>
            </a:r>
            <a:r>
              <a:rPr lang="fr-CH" dirty="0" err="1" smtClean="0">
                <a:solidFill>
                  <a:srgbClr val="FF0000"/>
                </a:solidFill>
                <a:latin typeface="Arial" pitchFamily="34" charset="0"/>
                <a:ea typeface="Times" charset="0"/>
                <a:cs typeface="Times" charset="0"/>
              </a:rPr>
              <a:t>much</a:t>
            </a:r>
            <a:r>
              <a:rPr lang="fr-CH" dirty="0" smtClean="0">
                <a:solidFill>
                  <a:srgbClr val="FF0000"/>
                </a:solidFill>
                <a:latin typeface="Arial" pitchFamily="34" charset="0"/>
                <a:ea typeface="Times" charset="0"/>
                <a:cs typeface="Times" charset="0"/>
              </a:rPr>
              <a:t> </a:t>
            </a:r>
            <a:r>
              <a:rPr lang="fr-CH" dirty="0" err="1" smtClean="0">
                <a:solidFill>
                  <a:srgbClr val="FF0000"/>
                </a:solidFill>
                <a:latin typeface="Arial" pitchFamily="34" charset="0"/>
                <a:ea typeface="Times" charset="0"/>
                <a:cs typeface="Times" charset="0"/>
              </a:rPr>
              <a:t>faster</a:t>
            </a:r>
            <a:r>
              <a:rPr lang="fr-CH" dirty="0" smtClean="0">
                <a:solidFill>
                  <a:srgbClr val="FF0000"/>
                </a:solidFill>
                <a:latin typeface="Arial" pitchFamily="34" charset="0"/>
                <a:ea typeface="Times" charset="0"/>
                <a:cs typeface="Times" charset="0"/>
              </a:rPr>
              <a:t>!</a:t>
            </a:r>
          </a:p>
          <a:p>
            <a:r>
              <a:rPr lang="fr-CH" dirty="0" smtClean="0">
                <a:latin typeface="Arial" pitchFamily="34" charset="0"/>
              </a:rPr>
              <a:t>Drug </a:t>
            </a:r>
            <a:r>
              <a:rPr lang="fr-CH" dirty="0" err="1" smtClean="0">
                <a:latin typeface="Arial" pitchFamily="34" charset="0"/>
              </a:rPr>
              <a:t>susceptibility</a:t>
            </a:r>
            <a:r>
              <a:rPr lang="fr-CH" dirty="0" smtClean="0">
                <a:latin typeface="Arial" pitchFamily="34" charset="0"/>
              </a:rPr>
              <a:t> </a:t>
            </a:r>
            <a:r>
              <a:rPr lang="fr-CH" dirty="0" err="1" smtClean="0">
                <a:latin typeface="Arial" pitchFamily="34" charset="0"/>
              </a:rPr>
              <a:t>testing</a:t>
            </a:r>
            <a:endParaRPr lang="fr-CH" dirty="0" smtClean="0">
              <a:latin typeface="Arial" pitchFamily="34" charset="0"/>
            </a:endParaRPr>
          </a:p>
          <a:p>
            <a:pPr lvl="1"/>
            <a:r>
              <a:rPr lang="fr-CH" dirty="0" smtClean="0">
                <a:latin typeface="Arial" pitchFamily="34" charset="0"/>
                <a:ea typeface="Times" charset="0"/>
                <a:cs typeface="Times" charset="0"/>
              </a:rPr>
              <a:t>Solid media</a:t>
            </a:r>
          </a:p>
          <a:p>
            <a:pPr lvl="1"/>
            <a:r>
              <a:rPr lang="fr-CH" dirty="0" err="1" smtClean="0">
                <a:latin typeface="Arial" pitchFamily="34" charset="0"/>
                <a:ea typeface="Times" charset="0"/>
                <a:cs typeface="Times" charset="0"/>
              </a:rPr>
              <a:t>Liquid</a:t>
            </a:r>
            <a:r>
              <a:rPr lang="fr-CH" dirty="0" smtClean="0">
                <a:latin typeface="Arial" pitchFamily="34" charset="0"/>
                <a:ea typeface="Times" charset="0"/>
                <a:cs typeface="Times" charset="0"/>
              </a:rPr>
              <a:t> media (</a:t>
            </a:r>
            <a:r>
              <a:rPr lang="fr-CH" dirty="0" err="1" smtClean="0">
                <a:latin typeface="Arial" pitchFamily="34" charset="0"/>
                <a:ea typeface="Times" charset="0"/>
                <a:cs typeface="Times" charset="0"/>
              </a:rPr>
              <a:t>especially</a:t>
            </a:r>
            <a:r>
              <a:rPr lang="fr-CH" dirty="0" smtClean="0">
                <a:latin typeface="Arial" pitchFamily="34" charset="0"/>
                <a:ea typeface="Times" charset="0"/>
                <a:cs typeface="Times" charset="0"/>
              </a:rPr>
              <a:t> for 2</a:t>
            </a:r>
            <a:r>
              <a:rPr lang="fr-CH" baseline="30000" dirty="0" smtClean="0">
                <a:latin typeface="Arial" pitchFamily="34" charset="0"/>
                <a:ea typeface="Times" charset="0"/>
                <a:cs typeface="Times" charset="0"/>
              </a:rPr>
              <a:t>nd</a:t>
            </a:r>
            <a:r>
              <a:rPr lang="fr-CH" dirty="0" smtClean="0">
                <a:latin typeface="Arial" pitchFamily="34" charset="0"/>
                <a:ea typeface="Times" charset="0"/>
                <a:cs typeface="Times" charset="0"/>
              </a:rPr>
              <a:t> line </a:t>
            </a:r>
            <a:r>
              <a:rPr lang="fr-CH" dirty="0" err="1" smtClean="0">
                <a:latin typeface="Arial" pitchFamily="34" charset="0"/>
                <a:ea typeface="Times" charset="0"/>
                <a:cs typeface="Times" charset="0"/>
              </a:rPr>
              <a:t>drugs</a:t>
            </a:r>
            <a:r>
              <a:rPr lang="fr-CH" dirty="0" smtClean="0">
                <a:latin typeface="Arial" pitchFamily="34" charset="0"/>
                <a:ea typeface="Times" charset="0"/>
                <a:cs typeface="Times" charset="0"/>
              </a:rPr>
              <a:t>)</a:t>
            </a:r>
          </a:p>
          <a:p>
            <a:pPr lvl="1"/>
            <a:endParaRPr lang="fr-CH" dirty="0" smtClean="0">
              <a:latin typeface="Arial" pitchFamily="34" charset="0"/>
              <a:ea typeface="Times" charset="0"/>
              <a:cs typeface="Times" charset="0"/>
            </a:endParaRP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327150"/>
            <a:ext cx="28702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46 4+ Smear"/>
          <p:cNvPicPr>
            <a:picLocks noChangeAspect="1" noChangeArrowheads="1"/>
          </p:cNvPicPr>
          <p:nvPr/>
        </p:nvPicPr>
        <p:blipFill>
          <a:blip r:embed="rId4">
            <a:extLst>
              <a:ext uri="{28A0092B-C50C-407E-A947-70E740481C1C}">
                <a14:useLocalDpi xmlns:a14="http://schemas.microsoft.com/office/drawing/2010/main" val="0"/>
              </a:ext>
            </a:extLst>
          </a:blip>
          <a:srcRect l="3505" t="5269" r="5663" b="5443"/>
          <a:stretch>
            <a:fillRect/>
          </a:stretch>
        </p:blipFill>
        <p:spPr bwMode="auto">
          <a:xfrm>
            <a:off x="6007100" y="4211638"/>
            <a:ext cx="2932113"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https://fscimage.fishersci.com/images/50465-01~w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06045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TotalTime>
  <Words>4737</Words>
  <Application>Microsoft Office PowerPoint</Application>
  <PresentationFormat>On-screen Show (4:3)</PresentationFormat>
  <Paragraphs>549</Paragraphs>
  <Slides>42</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MS PGothic</vt:lpstr>
      <vt:lpstr>MS Mincho</vt:lpstr>
      <vt:lpstr>Calibri</vt:lpstr>
      <vt:lpstr>Tw Cen MT</vt:lpstr>
      <vt:lpstr>MS PGothic</vt:lpstr>
      <vt:lpstr>Cambria</vt:lpstr>
      <vt:lpstr>Times New Roman</vt:lpstr>
      <vt:lpstr>Wingdings 3</vt:lpstr>
      <vt:lpstr>Arial</vt:lpstr>
      <vt:lpstr>Times</vt:lpstr>
      <vt:lpstr>Arial Bold</vt:lpstr>
      <vt:lpstr>Symbol</vt:lpstr>
      <vt:lpstr>Thème Office</vt:lpstr>
      <vt:lpstr>PowerPoint Presentation</vt:lpstr>
      <vt:lpstr>PowerPoint Presentation</vt:lpstr>
      <vt:lpstr>THE CHALLENGES OF COUPLING NEW DIAGNOSTICS AND TREATMENT CAPACITY AT COUNTRY LEVEL</vt:lpstr>
      <vt:lpstr>Faculty disclosure</vt:lpstr>
      <vt:lpstr>Introduction</vt:lpstr>
      <vt:lpstr>Role of laboratory service</vt:lpstr>
      <vt:lpstr>Problems caused by inadequate quality laboratory results</vt:lpstr>
      <vt:lpstr>Principles of TB laboratory diagnosis</vt:lpstr>
      <vt:lpstr>“Conventional” methods</vt:lpstr>
      <vt:lpstr>New tools …and this is just a selection…</vt:lpstr>
      <vt:lpstr>Rapid molecular tools for TB detection (NAART)</vt:lpstr>
      <vt:lpstr>Rapid molecular tools for drug resistance diagnosis: LPA</vt:lpstr>
      <vt:lpstr>Cepheid Xpert® MTB/RIF </vt:lpstr>
      <vt:lpstr>Tests for TB detection: summary</vt:lpstr>
      <vt:lpstr>Novel methods under development/evaluation</vt:lpstr>
      <vt:lpstr>On a more serious note…</vt:lpstr>
      <vt:lpstr>Genotyping and molecular epidemiology Laboratory assays for establishing unknown routes of transmission – important for public health  </vt:lpstr>
      <vt:lpstr>So are we OK with the rapid and reliable TB and drug resistance TB diagnosis? Plenty of “pros” and “contras” and “buts”…</vt:lpstr>
      <vt:lpstr>Barriers on implementation of new rapid tests FINANCIAL </vt:lpstr>
      <vt:lpstr>Cost of new tests</vt:lpstr>
      <vt:lpstr> Barriers on implementation of new rapid tests POLITICAL/ORGANIZATIONAL/LOGICTICAL  </vt:lpstr>
      <vt:lpstr>Treatment of tuberculosis</vt:lpstr>
      <vt:lpstr>Treatment of tuberculosis: history</vt:lpstr>
      <vt:lpstr>TREATMENT OF TUBERCULOSIS</vt:lpstr>
      <vt:lpstr>Treatment of tuberculosis: today</vt:lpstr>
      <vt:lpstr>Drug resistance: Major challenge</vt:lpstr>
      <vt:lpstr>Epidemiology of MDR TB</vt:lpstr>
      <vt:lpstr>XDR TB and HIV</vt:lpstr>
      <vt:lpstr>Baltic countries</vt:lpstr>
      <vt:lpstr>Drug resistant tuberculosis</vt:lpstr>
      <vt:lpstr>Survival of MDR TB and XDR TB patients in Lithuania</vt:lpstr>
      <vt:lpstr>Survival of HIV-positive and negative MDR/XDR TB patients in Lithuania</vt:lpstr>
      <vt:lpstr>Survival of TB patients in samara, Russian federation</vt:lpstr>
      <vt:lpstr>Prerequisites of successful treatment</vt:lpstr>
      <vt:lpstr>diagnostic delay</vt:lpstr>
      <vt:lpstr>Public health relevance and clinical impact of novel diagnostic tools: active tuberculosis</vt:lpstr>
      <vt:lpstr>new vs old tests</vt:lpstr>
      <vt:lpstr>public health impact of new Diagnostic tools</vt:lpstr>
      <vt:lpstr>Public health relevance and impact of novel diagnostic tools: MOLECULAR TYPING AND NGS</vt:lpstr>
      <vt:lpstr>ideal test for clinical use</vt:lpstr>
      <vt:lpstr>Conclusions</vt:lpstr>
      <vt:lpstr>Conclusions</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Stephen H</dc:creator>
  <cp:lastModifiedBy>Pascal Kurosinski</cp:lastModifiedBy>
  <cp:revision>290</cp:revision>
  <cp:lastPrinted>2013-08-30T18:33:43Z</cp:lastPrinted>
  <dcterms:created xsi:type="dcterms:W3CDTF">2010-04-13T21:58:03Z</dcterms:created>
  <dcterms:modified xsi:type="dcterms:W3CDTF">2013-09-26T19:39:31Z</dcterms:modified>
</cp:coreProperties>
</file>