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81" r:id="rId2"/>
    <p:sldId id="256" r:id="rId3"/>
    <p:sldId id="266" r:id="rId4"/>
    <p:sldId id="286" r:id="rId5"/>
    <p:sldId id="279" r:id="rId6"/>
    <p:sldId id="288" r:id="rId7"/>
    <p:sldId id="289"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FE7"/>
    <a:srgbClr val="FFB3E6"/>
    <a:srgbClr val="D9FFD9"/>
    <a:srgbClr val="CCFFCC"/>
    <a:srgbClr val="FF66CC"/>
    <a:srgbClr val="FFCCFF"/>
    <a:srgbClr val="004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1" d="100"/>
          <a:sy n="81" d="100"/>
        </p:scale>
        <p:origin x="725"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7B005-31B2-4C85-929C-24D7FD8A8DEC}" type="datetimeFigureOut">
              <a:rPr lang="de-CH" smtClean="0"/>
              <a:t>19.11.2019</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6E857-6922-4499-A96E-E50C4287A349}" type="slidenum">
              <a:rPr lang="de-CH" smtClean="0"/>
              <a:t>‹#›</a:t>
            </a:fld>
            <a:endParaRPr lang="de-CH"/>
          </a:p>
        </p:txBody>
      </p:sp>
    </p:spTree>
    <p:extLst>
      <p:ext uri="{BB962C8B-B14F-4D97-AF65-F5344CB8AC3E}">
        <p14:creationId xmlns:p14="http://schemas.microsoft.com/office/powerpoint/2010/main" val="147951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719162F-3B42-49E8-8527-8DC4BC2D1F17}"/>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06F4049E-C9F4-4694-A77C-80DAC04A34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
        <p:nvSpPr>
          <p:cNvPr id="19460" name="Slide Number Placeholder 3">
            <a:extLst>
              <a:ext uri="{FF2B5EF4-FFF2-40B4-BE49-F238E27FC236}">
                <a16:creationId xmlns:a16="http://schemas.microsoft.com/office/drawing/2014/main" id="{4FB5B98A-5379-44F6-BB0A-A6387B305B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3BCF268-81B6-412E-B9F8-2DBB027902BB}" type="slidenum">
              <a:rPr lang="en-US" altLang="fr-FR" sz="1200" smtClean="0"/>
              <a:pPr/>
              <a:t>1</a:t>
            </a:fld>
            <a:endParaRPr lang="en-US"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446E857-6922-4499-A96E-E50C4287A349}" type="slidenum">
              <a:rPr lang="de-CH" smtClean="0"/>
              <a:t>2</a:t>
            </a:fld>
            <a:endParaRPr lang="de-CH"/>
          </a:p>
        </p:txBody>
      </p:sp>
    </p:spTree>
    <p:extLst>
      <p:ext uri="{BB962C8B-B14F-4D97-AF65-F5344CB8AC3E}">
        <p14:creationId xmlns:p14="http://schemas.microsoft.com/office/powerpoint/2010/main" val="3820309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02FB6-E478-034C-BC87-CB9C9B5038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ADD657-8682-B643-BBBD-97580B87FE5C}"/>
              </a:ext>
            </a:extLst>
          </p:cNvPr>
          <p:cNvSpPr>
            <a:spLocks noGrp="1"/>
          </p:cNvSpPr>
          <p:nvPr>
            <p:ph type="ctrTitle"/>
          </p:nvPr>
        </p:nvSpPr>
        <p:spPr>
          <a:xfrm>
            <a:off x="268358" y="1858618"/>
            <a:ext cx="5754756" cy="1600200"/>
          </a:xfrm>
        </p:spPr>
        <p:txBody>
          <a:bodyPr anchor="b">
            <a:noAutofit/>
          </a:bodyPr>
          <a:lstStyle>
            <a:lvl1pPr algn="ctr">
              <a:defRPr sz="2800" b="0" i="0">
                <a:solidFill>
                  <a:srgbClr val="004B7E"/>
                </a:solidFill>
                <a:latin typeface="Roboto" panose="02000000000000000000" pitchFamily="2" charset="0"/>
                <a:ea typeface="Roboto" panose="02000000000000000000" pitchFamily="2" charset="0"/>
              </a:defRPr>
            </a:lvl1pPr>
          </a:lstStyle>
          <a:p>
            <a:endParaRPr lang="en-GB" dirty="0"/>
          </a:p>
        </p:txBody>
      </p:sp>
      <p:sp>
        <p:nvSpPr>
          <p:cNvPr id="3" name="Subtitle 2">
            <a:extLst>
              <a:ext uri="{FF2B5EF4-FFF2-40B4-BE49-F238E27FC236}">
                <a16:creationId xmlns:a16="http://schemas.microsoft.com/office/drawing/2014/main" id="{C89B16C1-435A-034E-902B-4C846B4AD976}"/>
              </a:ext>
            </a:extLst>
          </p:cNvPr>
          <p:cNvSpPr>
            <a:spLocks noGrp="1"/>
          </p:cNvSpPr>
          <p:nvPr>
            <p:ph type="subTitle" idx="1"/>
          </p:nvPr>
        </p:nvSpPr>
        <p:spPr>
          <a:xfrm>
            <a:off x="268358" y="3756992"/>
            <a:ext cx="5754756" cy="2802834"/>
          </a:xfrm>
        </p:spPr>
        <p:txBody>
          <a:bodyPr>
            <a:noAutofit/>
          </a:bodyPr>
          <a:lstStyle>
            <a:lvl1pPr marL="0" indent="0" algn="ctr">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pic>
        <p:nvPicPr>
          <p:cNvPr id="8" name="Picture 7">
            <a:extLst>
              <a:ext uri="{FF2B5EF4-FFF2-40B4-BE49-F238E27FC236}">
                <a16:creationId xmlns:a16="http://schemas.microsoft.com/office/drawing/2014/main" id="{9018BFDF-0CFD-A541-BBBE-DFAA9903E15A}"/>
              </a:ext>
            </a:extLst>
          </p:cNvPr>
          <p:cNvPicPr>
            <a:picLocks noChangeAspect="1"/>
          </p:cNvPicPr>
          <p:nvPr userDrawn="1"/>
        </p:nvPicPr>
        <p:blipFill rotWithShape="1">
          <a:blip r:embed="rId3"/>
          <a:srcRect l="-404" t="-197" r="71819" b="-3451"/>
          <a:stretch/>
        </p:blipFill>
        <p:spPr>
          <a:xfrm>
            <a:off x="538385" y="186751"/>
            <a:ext cx="3238856" cy="1373693"/>
          </a:xfrm>
          <a:prstGeom prst="rect">
            <a:avLst/>
          </a:prstGeom>
        </p:spPr>
      </p:pic>
    </p:spTree>
    <p:extLst>
      <p:ext uri="{BB962C8B-B14F-4D97-AF65-F5344CB8AC3E}">
        <p14:creationId xmlns:p14="http://schemas.microsoft.com/office/powerpoint/2010/main" val="281075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DD45-B353-744A-9280-EC909AB0154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02E8A81-EEF0-594A-B063-97EB0C1CB53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481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B773-9761-174C-A863-29DBAD8810C5}"/>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AFF8F54-0C2E-DC46-853C-59B6C3F44510}"/>
              </a:ext>
            </a:extLst>
          </p:cNvPr>
          <p:cNvSpPr>
            <a:spLocks noGrp="1"/>
          </p:cNvSpPr>
          <p:nvPr>
            <p:ph sz="half" idx="1"/>
          </p:nvPr>
        </p:nvSpPr>
        <p:spPr>
          <a:xfrm>
            <a:off x="417444" y="1331843"/>
            <a:ext cx="5602356" cy="516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05BCABE-EDA2-6442-A121-A0DB73B1D6FF}"/>
              </a:ext>
            </a:extLst>
          </p:cNvPr>
          <p:cNvSpPr>
            <a:spLocks noGrp="1"/>
          </p:cNvSpPr>
          <p:nvPr>
            <p:ph sz="half" idx="2"/>
          </p:nvPr>
        </p:nvSpPr>
        <p:spPr>
          <a:xfrm>
            <a:off x="6172199" y="1331843"/>
            <a:ext cx="5602355" cy="5161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030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43305F-6581-6747-A222-0784B826F0CC}"/>
              </a:ext>
            </a:extLst>
          </p:cNvPr>
          <p:cNvSpPr>
            <a:spLocks noGrp="1"/>
          </p:cNvSpPr>
          <p:nvPr>
            <p:ph type="body" idx="1"/>
          </p:nvPr>
        </p:nvSpPr>
        <p:spPr>
          <a:xfrm>
            <a:off x="427384" y="1392928"/>
            <a:ext cx="5570191" cy="823912"/>
          </a:xfrm>
        </p:spPr>
        <p:txBody>
          <a:bodyPr anchor="b"/>
          <a:lstStyle>
            <a:lvl1pPr marL="0" indent="0">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3B5C59F-6AF4-9445-8489-645B21AFB87B}"/>
              </a:ext>
            </a:extLst>
          </p:cNvPr>
          <p:cNvSpPr>
            <a:spLocks noGrp="1"/>
          </p:cNvSpPr>
          <p:nvPr>
            <p:ph sz="half" idx="2"/>
          </p:nvPr>
        </p:nvSpPr>
        <p:spPr>
          <a:xfrm>
            <a:off x="427384" y="2495133"/>
            <a:ext cx="5592417" cy="39977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0D9AAD6-1C67-724C-9753-85BBE004773A}"/>
              </a:ext>
            </a:extLst>
          </p:cNvPr>
          <p:cNvSpPr>
            <a:spLocks noGrp="1"/>
          </p:cNvSpPr>
          <p:nvPr>
            <p:ph type="body" sz="quarter" idx="3"/>
          </p:nvPr>
        </p:nvSpPr>
        <p:spPr>
          <a:xfrm>
            <a:off x="6172199" y="1392928"/>
            <a:ext cx="5526155" cy="823912"/>
          </a:xfrm>
        </p:spPr>
        <p:txBody>
          <a:bodyPr anchor="b"/>
          <a:lstStyle>
            <a:lvl1pPr marL="0" indent="0">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037B576-4EF8-8E4E-908D-46295DECAB2D}"/>
              </a:ext>
            </a:extLst>
          </p:cNvPr>
          <p:cNvSpPr>
            <a:spLocks noGrp="1"/>
          </p:cNvSpPr>
          <p:nvPr>
            <p:ph sz="quarter" idx="4"/>
          </p:nvPr>
        </p:nvSpPr>
        <p:spPr>
          <a:xfrm>
            <a:off x="6172200" y="2495133"/>
            <a:ext cx="5526156" cy="3997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B206AC98-A24A-D849-94C0-E20A6BB404F5}"/>
              </a:ext>
            </a:extLst>
          </p:cNvPr>
          <p:cNvSpPr>
            <a:spLocks noGrp="1"/>
          </p:cNvSpPr>
          <p:nvPr>
            <p:ph type="title"/>
          </p:nvPr>
        </p:nvSpPr>
        <p:spPr>
          <a:xfrm>
            <a:off x="417444" y="365125"/>
            <a:ext cx="8209722" cy="618849"/>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9102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F02D-3BA4-834E-8094-ADC237E4D50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760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32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C965-760F-744F-AD17-D0BA4415FB7D}"/>
              </a:ext>
            </a:extLst>
          </p:cNvPr>
          <p:cNvSpPr>
            <a:spLocks noGrp="1"/>
          </p:cNvSpPr>
          <p:nvPr>
            <p:ph type="title"/>
          </p:nvPr>
        </p:nvSpPr>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511175" y="1527175"/>
            <a:ext cx="11085513" cy="4840288"/>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484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805F75-1FC7-4D44-86E9-AE19D7C813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6582B14-5E2C-4AF0-ADA3-423BC130C830}"/>
              </a:ext>
            </a:extLst>
          </p:cNvPr>
          <p:cNvPicPr>
            <a:picLocks noChangeAspect="1"/>
          </p:cNvPicPr>
          <p:nvPr userDrawn="1"/>
        </p:nvPicPr>
        <p:blipFill>
          <a:blip r:embed="rId2">
            <a:extLst>
              <a:ext uri="{28A0092B-C50C-407E-A947-70E740481C1C}">
                <a14:useLocalDpi xmlns:a14="http://schemas.microsoft.com/office/drawing/2010/main" val="0"/>
              </a:ext>
            </a:extLst>
          </a:blip>
          <a:srcRect l="25911"/>
          <a:stretch>
            <a:fillRect/>
          </a:stretch>
        </p:blipFill>
        <p:spPr bwMode="auto">
          <a:xfrm>
            <a:off x="5448300" y="0"/>
            <a:ext cx="6762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609600" y="3581400"/>
            <a:ext cx="109728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7" name="Titre 1"/>
          <p:cNvSpPr>
            <a:spLocks noGrp="1"/>
          </p:cNvSpPr>
          <p:nvPr>
            <p:ph type="title"/>
          </p:nvPr>
        </p:nvSpPr>
        <p:spPr>
          <a:xfrm>
            <a:off x="609600" y="1981200"/>
            <a:ext cx="10972800" cy="1143000"/>
          </a:xfrm>
        </p:spPr>
        <p:txBody>
          <a:bodyPr/>
          <a:lstStyle>
            <a:lvl1pPr>
              <a:defRPr sz="2800" cap="all">
                <a:solidFill>
                  <a:schemeClr val="bg1"/>
                </a:solidFill>
              </a:defRPr>
            </a:lvl1pPr>
          </a:lstStyle>
          <a:p>
            <a:r>
              <a:rPr lang="fr-CH" dirty="0"/>
              <a:t>Cliquez et modifiez le titre</a:t>
            </a:r>
            <a:endParaRPr lang="fr-FR" dirty="0"/>
          </a:p>
        </p:txBody>
      </p:sp>
    </p:spTree>
    <p:extLst>
      <p:ext uri="{BB962C8B-B14F-4D97-AF65-F5344CB8AC3E}">
        <p14:creationId xmlns:p14="http://schemas.microsoft.com/office/powerpoint/2010/main" val="185829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0F641-D6DC-1246-B96D-6010A358AE08}"/>
              </a:ext>
            </a:extLst>
          </p:cNvPr>
          <p:cNvSpPr>
            <a:spLocks noGrp="1"/>
          </p:cNvSpPr>
          <p:nvPr>
            <p:ph type="title"/>
          </p:nvPr>
        </p:nvSpPr>
        <p:spPr>
          <a:xfrm>
            <a:off x="417444" y="365125"/>
            <a:ext cx="6698973" cy="61884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B8E4E99-5BAB-9546-9B86-D98B9FE17271}"/>
              </a:ext>
            </a:extLst>
          </p:cNvPr>
          <p:cNvSpPr>
            <a:spLocks noGrp="1"/>
          </p:cNvSpPr>
          <p:nvPr>
            <p:ph type="body" idx="1"/>
          </p:nvPr>
        </p:nvSpPr>
        <p:spPr>
          <a:xfrm>
            <a:off x="417443" y="1272209"/>
            <a:ext cx="11390243" cy="52206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601F565-EFF6-4745-9C74-E5A6BA275F9D}"/>
              </a:ext>
            </a:extLst>
          </p:cNvPr>
          <p:cNvPicPr>
            <a:picLocks noChangeAspect="1"/>
          </p:cNvPicPr>
          <p:nvPr userDrawn="1"/>
        </p:nvPicPr>
        <p:blipFill rotWithShape="1">
          <a:blip r:embed="rId10"/>
          <a:srcRect t="-12592" r="71661" b="1"/>
          <a:stretch/>
        </p:blipFill>
        <p:spPr>
          <a:xfrm>
            <a:off x="10007860" y="291672"/>
            <a:ext cx="1199884" cy="557613"/>
          </a:xfrm>
          <a:prstGeom prst="rect">
            <a:avLst/>
          </a:prstGeom>
        </p:spPr>
      </p:pic>
    </p:spTree>
    <p:extLst>
      <p:ext uri="{BB962C8B-B14F-4D97-AF65-F5344CB8AC3E}">
        <p14:creationId xmlns:p14="http://schemas.microsoft.com/office/powerpoint/2010/main" val="95908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2800" b="0" i="0" kern="1200">
          <a:solidFill>
            <a:srgbClr val="004B7E"/>
          </a:solidFill>
          <a:latin typeface="Roboto" panose="02000000000000000000" pitchFamily="2" charset="0"/>
          <a:ea typeface="Roboto" panose="02000000000000000000" pitchFamily="2" charset="0"/>
          <a:cs typeface="Roboto Light" panose="02000000000000000000" pitchFamily="2" charset="0"/>
        </a:defRPr>
      </a:lvl1pPr>
    </p:titleStyle>
    <p:bodyStyle>
      <a:lvl1pPr marL="0" indent="0" algn="l" defTabSz="914400" rtl="0" eaLnBrk="1" latinLnBrk="0" hangingPunct="1">
        <a:lnSpc>
          <a:spcPct val="90000"/>
        </a:lnSpc>
        <a:spcBef>
          <a:spcPts val="1000"/>
        </a:spcBef>
        <a:buClr>
          <a:srgbClr val="004B7E"/>
        </a:buClr>
        <a:buFont typeface="Arial" panose="020B0604020202020204" pitchFamily="34" charset="0"/>
        <a:buNone/>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Clr>
          <a:srgbClr val="004B7E"/>
        </a:buClr>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Clr>
          <a:srgbClr val="004B7E"/>
        </a:buClr>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Clr>
          <a:srgbClr val="004B7E"/>
        </a:buClr>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Clr>
          <a:srgbClr val="004B7E"/>
        </a:buClr>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E0749DD4-2EA0-4E64-9F75-3D03910D1C4E}"/>
              </a:ext>
            </a:extLst>
          </p:cNvPr>
          <p:cNvSpPr>
            <a:spLocks noChangeArrowheads="1"/>
          </p:cNvSpPr>
          <p:nvPr/>
        </p:nvSpPr>
        <p:spPr bwMode="auto">
          <a:xfrm>
            <a:off x="695325" y="1530350"/>
            <a:ext cx="10801350" cy="3770313"/>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2" tIns="45701" rIns="91402" bIns="45701">
            <a:spAutoFit/>
          </a:bodyPr>
          <a:lstStyle>
            <a:lvl1pPr defTabSz="4572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a:defRPr>
            </a:lvl1pPr>
            <a:lvl2pPr marL="742950" indent="-28575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algn="ctr" eaLnBrk="1" hangingPunct="1">
              <a:spcBef>
                <a:spcPct val="0"/>
              </a:spcBef>
              <a:spcAft>
                <a:spcPct val="50000"/>
              </a:spcAft>
              <a:buFontTx/>
              <a:buNone/>
            </a:pPr>
            <a:r>
              <a:rPr lang="en-US" altLang="fr-FR" sz="3200" b="0">
                <a:solidFill>
                  <a:srgbClr val="FFFFFF"/>
                </a:solidFill>
                <a:cs typeface="Arial" panose="020B0604020202020204" pitchFamily="34" charset="0"/>
              </a:rPr>
              <a:t>Thank you for viewing this presentation.</a:t>
            </a:r>
          </a:p>
          <a:p>
            <a:pPr algn="ctr" eaLnBrk="1" hangingPunct="1">
              <a:spcBef>
                <a:spcPct val="0"/>
              </a:spcBef>
              <a:spcAft>
                <a:spcPct val="50000"/>
              </a:spcAft>
              <a:buFontTx/>
              <a:buNone/>
            </a:pPr>
            <a:r>
              <a:rPr lang="fr-FR" altLang="fr-FR" sz="3200" b="0">
                <a:solidFill>
                  <a:srgbClr val="FFFFFF"/>
                </a:solidFill>
                <a:cs typeface="Arial" panose="020B0604020202020204" pitchFamily="34" charset="0"/>
              </a:rPr>
              <a:t>We would like to remind you that this material is the property of the author.</a:t>
            </a:r>
            <a:br>
              <a:rPr lang="fr-FR" altLang="fr-FR" sz="3200" b="0">
                <a:solidFill>
                  <a:srgbClr val="FFFFFF"/>
                </a:solidFill>
                <a:cs typeface="Arial" panose="020B0604020202020204" pitchFamily="34" charset="0"/>
              </a:rPr>
            </a:br>
            <a:r>
              <a:rPr lang="fr-FR" altLang="fr-FR" sz="3200" b="0">
                <a:solidFill>
                  <a:srgbClr val="FFFFFF"/>
                </a:solidFill>
                <a:cs typeface="Arial" panose="020B0604020202020204" pitchFamily="34" charset="0"/>
              </a:rPr>
              <a:t>It is provided to you by the ERS for your personal use only, as submitted by the author. </a:t>
            </a:r>
          </a:p>
          <a:p>
            <a:pPr algn="ctr" eaLnBrk="1" hangingPunct="1">
              <a:spcBef>
                <a:spcPct val="0"/>
              </a:spcBef>
              <a:spcAft>
                <a:spcPct val="50000"/>
              </a:spcAft>
              <a:buFontTx/>
              <a:buNone/>
            </a:pPr>
            <a:endParaRPr lang="fr-CH" altLang="fr-FR" sz="1000" b="0">
              <a:solidFill>
                <a:srgbClr val="FFFFFF"/>
              </a:solidFill>
              <a:cs typeface="Arial" panose="020B0604020202020204" pitchFamily="34" charset="0"/>
              <a:sym typeface="Symbol" panose="05050102010706020507" pitchFamily="18" charset="2"/>
            </a:endParaRPr>
          </a:p>
          <a:p>
            <a:pPr algn="ctr" eaLnBrk="1" hangingPunct="1">
              <a:spcBef>
                <a:spcPct val="0"/>
              </a:spcBef>
              <a:spcAft>
                <a:spcPct val="50000"/>
              </a:spcAft>
              <a:buFont typeface="Symbol" panose="05050102010706020507" pitchFamily="18" charset="2"/>
              <a:buChar char="Ó"/>
            </a:pPr>
            <a:r>
              <a:rPr lang="fr-FR" altLang="fr-FR" sz="3200" b="0">
                <a:solidFill>
                  <a:srgbClr val="FFFFFF"/>
                </a:solidFill>
                <a:cs typeface="Arial" panose="020B0604020202020204" pitchFamily="34" charset="0"/>
              </a:rPr>
              <a:t> 201</a:t>
            </a:r>
            <a:r>
              <a:rPr lang="en-CH" altLang="fr-FR" sz="3200" b="0">
                <a:solidFill>
                  <a:srgbClr val="FFFFFF"/>
                </a:solidFill>
                <a:cs typeface="Arial" panose="020B0604020202020204" pitchFamily="34" charset="0"/>
              </a:rPr>
              <a:t>9</a:t>
            </a:r>
            <a:r>
              <a:rPr lang="fr-FR" altLang="fr-FR" sz="3200" b="0">
                <a:solidFill>
                  <a:srgbClr val="FFFFFF"/>
                </a:solidFill>
                <a:cs typeface="Arial" panose="020B0604020202020204" pitchFamily="34" charset="0"/>
              </a:rPr>
              <a:t> by the author</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96B0-1A56-074E-818A-29A3698B4816}"/>
              </a:ext>
            </a:extLst>
          </p:cNvPr>
          <p:cNvSpPr>
            <a:spLocks noGrp="1"/>
          </p:cNvSpPr>
          <p:nvPr>
            <p:ph type="ctrTitle"/>
          </p:nvPr>
        </p:nvSpPr>
        <p:spPr>
          <a:xfrm>
            <a:off x="387230" y="3166210"/>
            <a:ext cx="5754756" cy="1024625"/>
          </a:xfrm>
        </p:spPr>
        <p:txBody>
          <a:bodyPr/>
          <a:lstStyle/>
          <a:p>
            <a:r>
              <a:rPr lang="en-GB" sz="3600" b="1" dirty="0"/>
              <a:t>Do Beta-blockers prevent acute exacerbations of COPD – results of a randomized clinical trial</a:t>
            </a:r>
          </a:p>
        </p:txBody>
      </p:sp>
      <p:sp>
        <p:nvSpPr>
          <p:cNvPr id="3" name="Subtitle 2">
            <a:extLst>
              <a:ext uri="{FF2B5EF4-FFF2-40B4-BE49-F238E27FC236}">
                <a16:creationId xmlns:a16="http://schemas.microsoft.com/office/drawing/2014/main" id="{2F027541-F5DD-9E45-A0FE-87044FBC2166}"/>
              </a:ext>
            </a:extLst>
          </p:cNvPr>
          <p:cNvSpPr>
            <a:spLocks noGrp="1"/>
          </p:cNvSpPr>
          <p:nvPr>
            <p:ph type="subTitle" idx="1"/>
          </p:nvPr>
        </p:nvSpPr>
        <p:spPr>
          <a:xfrm>
            <a:off x="268358" y="5020056"/>
            <a:ext cx="5754756" cy="1539770"/>
          </a:xfrm>
        </p:spPr>
        <p:txBody>
          <a:bodyPr/>
          <a:lstStyle/>
          <a:p>
            <a:r>
              <a:rPr lang="en-US" dirty="0"/>
              <a:t>Prof Daiana Stolz, MD MPH FCCP FERS</a:t>
            </a:r>
          </a:p>
          <a:p>
            <a:r>
              <a:rPr lang="en-US" dirty="0"/>
              <a:t>University Hospital Basel, Switzerland</a:t>
            </a:r>
          </a:p>
          <a:p>
            <a:r>
              <a:rPr lang="en-US" dirty="0"/>
              <a:t>Daiana.Stolz@usb.ch</a:t>
            </a:r>
          </a:p>
          <a:p>
            <a:endParaRPr lang="en-GB" dirty="0"/>
          </a:p>
        </p:txBody>
      </p:sp>
    </p:spTree>
    <p:extLst>
      <p:ext uri="{BB962C8B-B14F-4D97-AF65-F5344CB8AC3E}">
        <p14:creationId xmlns:p14="http://schemas.microsoft.com/office/powerpoint/2010/main" val="174490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13FE-A45E-A249-ADE1-60347D4D980C}"/>
              </a:ext>
            </a:extLst>
          </p:cNvPr>
          <p:cNvSpPr>
            <a:spLocks noGrp="1"/>
          </p:cNvSpPr>
          <p:nvPr>
            <p:ph type="title"/>
          </p:nvPr>
        </p:nvSpPr>
        <p:spPr/>
        <p:txBody>
          <a:bodyPr/>
          <a:lstStyle/>
          <a:p>
            <a:r>
              <a:rPr lang="en-GB" altLang="en-US" dirty="0"/>
              <a:t>Conflict of interest disclosure</a:t>
            </a:r>
            <a:endParaRPr lang="en-GB" dirty="0"/>
          </a:p>
        </p:txBody>
      </p:sp>
      <p:sp>
        <p:nvSpPr>
          <p:cNvPr id="4" name="Subtitle 1">
            <a:extLst>
              <a:ext uri="{FF2B5EF4-FFF2-40B4-BE49-F238E27FC236}">
                <a16:creationId xmlns:a16="http://schemas.microsoft.com/office/drawing/2014/main" id="{D54A1E66-CB80-4398-BE07-ECD5C42EB0E8}"/>
              </a:ext>
            </a:extLst>
          </p:cNvPr>
          <p:cNvSpPr txBox="1">
            <a:spLocks noGrp="1"/>
          </p:cNvSpPr>
          <p:nvPr>
            <p:ph type="body" sz="quarter" idx="10"/>
          </p:nvPr>
        </p:nvSpPr>
        <p:spPr>
          <a:xfrm>
            <a:off x="511344" y="1396933"/>
            <a:ext cx="11085513" cy="623842"/>
          </a:xfrm>
          <a:prstGeom prst="rect">
            <a:avLst/>
          </a:prstGeom>
          <a:ln>
            <a:miter lim="800000"/>
            <a:headEnd/>
            <a:tailEnd/>
          </a:ln>
        </p:spPr>
        <p:txBody>
          <a:bodyPr>
            <a:normAutofit/>
          </a:bodyPr>
          <a:lstStyle>
            <a:lvl1pPr marL="0" indent="0" algn="l" defTabSz="914400" rtl="0" eaLnBrk="1" latinLnBrk="0" hangingPunct="1">
              <a:lnSpc>
                <a:spcPct val="90000"/>
              </a:lnSpc>
              <a:spcBef>
                <a:spcPts val="1000"/>
              </a:spcBef>
              <a:buClr>
                <a:srgbClr val="BD1D3D"/>
              </a:buClr>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90000"/>
              </a:lnSpc>
              <a:spcBef>
                <a:spcPts val="500"/>
              </a:spcBef>
              <a:buClr>
                <a:srgbClr val="BD1D3D"/>
              </a:buClr>
              <a:buFont typeface="Arial" panose="020B0604020202020204" pitchFamily="34" charset="0"/>
              <a:buNone/>
              <a:defRPr sz="2400" kern="1200">
                <a:solidFill>
                  <a:schemeClr val="tx1"/>
                </a:solidFill>
                <a:latin typeface="+mn-lt"/>
                <a:ea typeface="+mn-ea"/>
                <a:cs typeface="+mn-cs"/>
              </a:defRPr>
            </a:lvl2pPr>
            <a:lvl3pPr marL="2304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4pPr>
            <a:lvl5pPr marL="6912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buFont typeface="Wingdings" panose="05000000000000000000" pitchFamily="2" charset="2"/>
              <a:buChar char="q"/>
              <a:defRPr/>
            </a:pPr>
            <a:r>
              <a:rPr lang="en-US" altLang="fr-FR" sz="1400" dirty="0">
                <a:latin typeface="Arial" panose="020B0604020202020204" pitchFamily="34" charset="0"/>
                <a:ea typeface="Arial Bold"/>
                <a:cs typeface="Arial" panose="020B0604020202020204" pitchFamily="34" charset="0"/>
              </a:rPr>
              <a:t>I have no real or perceived conflicts of interest that relate to this presentation.</a:t>
            </a:r>
          </a:p>
          <a:p>
            <a:pPr marL="160735" indent="-160735">
              <a:buFont typeface="Wingdings" panose="05000000000000000000" pitchFamily="2" charset="2"/>
              <a:buChar char="q"/>
              <a:defRPr/>
            </a:pPr>
            <a:r>
              <a:rPr lang="en-US" altLang="fr-FR" sz="1400" dirty="0">
                <a:latin typeface="Arial" panose="020B0604020202020204" pitchFamily="34" charset="0"/>
                <a:ea typeface="Arial Bold"/>
                <a:cs typeface="Arial" panose="020B0604020202020204" pitchFamily="34" charset="0"/>
              </a:rPr>
              <a:t>I have the following real or perceived conflicts of interest that relate to this presentation: </a:t>
            </a:r>
          </a:p>
        </p:txBody>
      </p:sp>
      <p:graphicFrame>
        <p:nvGraphicFramePr>
          <p:cNvPr id="5" name="Table 4">
            <a:extLst>
              <a:ext uri="{FF2B5EF4-FFF2-40B4-BE49-F238E27FC236}">
                <a16:creationId xmlns:a16="http://schemas.microsoft.com/office/drawing/2014/main" id="{874A43DF-6830-4F24-9478-2D8F8920B559}"/>
              </a:ext>
            </a:extLst>
          </p:cNvPr>
          <p:cNvGraphicFramePr>
            <a:graphicFrameLocks noGrp="1"/>
          </p:cNvGraphicFramePr>
          <p:nvPr>
            <p:extLst>
              <p:ext uri="{D42A27DB-BD31-4B8C-83A1-F6EECF244321}">
                <p14:modId xmlns:p14="http://schemas.microsoft.com/office/powerpoint/2010/main" val="3165230130"/>
              </p:ext>
            </p:extLst>
          </p:nvPr>
        </p:nvGraphicFramePr>
        <p:xfrm>
          <a:off x="511175" y="2229497"/>
          <a:ext cx="11085682" cy="3560424"/>
        </p:xfrm>
        <a:graphic>
          <a:graphicData uri="http://schemas.openxmlformats.org/drawingml/2006/table">
            <a:tbl>
              <a:tblPr firstRow="1" bandRow="1">
                <a:tableStyleId>{9D7B26C5-4107-4FEC-AEDC-1716B250A1EF}</a:tableStyleId>
              </a:tblPr>
              <a:tblGrid>
                <a:gridCol w="3015509">
                  <a:extLst>
                    <a:ext uri="{9D8B030D-6E8A-4147-A177-3AD203B41FA5}">
                      <a16:colId xmlns:a16="http://schemas.microsoft.com/office/drawing/2014/main" val="20000"/>
                    </a:ext>
                  </a:extLst>
                </a:gridCol>
                <a:gridCol w="8070173">
                  <a:extLst>
                    <a:ext uri="{9D8B030D-6E8A-4147-A177-3AD203B41FA5}">
                      <a16:colId xmlns:a16="http://schemas.microsoft.com/office/drawing/2014/main" val="20001"/>
                    </a:ext>
                  </a:extLst>
                </a:gridCol>
              </a:tblGrid>
              <a:tr h="219122">
                <a:tc>
                  <a:txBody>
                    <a:bodyPr/>
                    <a:lstStyle/>
                    <a:p>
                      <a:r>
                        <a:rPr lang="en-GB" sz="1400" noProof="0" dirty="0">
                          <a:solidFill>
                            <a:schemeClr val="tx1"/>
                          </a:solidFill>
                          <a:latin typeface="Arial" panose="020B0604020202020204" pitchFamily="34" charset="0"/>
                          <a:cs typeface="Arial" panose="020B0604020202020204" pitchFamily="34" charset="0"/>
                        </a:rPr>
                        <a:t>Affiliation / Financial</a:t>
                      </a:r>
                      <a:r>
                        <a:rPr lang="en-GB" sz="1400" baseline="0" noProof="0" dirty="0">
                          <a:solidFill>
                            <a:schemeClr val="tx1"/>
                          </a:solidFill>
                          <a:latin typeface="Arial" panose="020B0604020202020204" pitchFamily="34" charset="0"/>
                          <a:cs typeface="Arial" panose="020B0604020202020204" pitchFamily="34" charset="0"/>
                        </a:rPr>
                        <a:t> interest</a:t>
                      </a:r>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a:solidFill>
                            <a:schemeClr val="tx1"/>
                          </a:solidFill>
                          <a:latin typeface="Arial" panose="020B0604020202020204" pitchFamily="34" charset="0"/>
                          <a:cs typeface="Arial" panose="020B0604020202020204" pitchFamily="34" charset="0"/>
                        </a:rPr>
                        <a:t>Commercial Company</a:t>
                      </a:r>
                    </a:p>
                  </a:txBody>
                  <a:tcPr marL="51439" marR="51439" marT="25716" marB="25716"/>
                </a:tc>
                <a:extLst>
                  <a:ext uri="{0D108BD9-81ED-4DB2-BD59-A6C34878D82A}">
                    <a16:rowId xmlns:a16="http://schemas.microsoft.com/office/drawing/2014/main" val="10000"/>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Grants/research</a:t>
                      </a:r>
                      <a:r>
                        <a:rPr lang="en-GB" sz="1400" baseline="0" noProof="0" dirty="0">
                          <a:solidFill>
                            <a:schemeClr val="tx1"/>
                          </a:solidFill>
                          <a:latin typeface="Arial" panose="020B0604020202020204" pitchFamily="34" charset="0"/>
                          <a:cs typeface="Arial" panose="020B0604020202020204" pitchFamily="34" charset="0"/>
                        </a:rPr>
                        <a:t> support:</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a:solidFill>
                            <a:schemeClr val="accent1">
                              <a:lumMod val="50000"/>
                            </a:schemeClr>
                          </a:solidFill>
                          <a:latin typeface="Arial" panose="020B0604020202020204" pitchFamily="34" charset="0"/>
                          <a:cs typeface="Arial" panose="020B0604020202020204" pitchFamily="34" charset="0"/>
                        </a:rPr>
                        <a:t>ResMed, </a:t>
                      </a:r>
                      <a:r>
                        <a:rPr lang="en-GB" sz="1400" noProof="0" dirty="0" err="1">
                          <a:solidFill>
                            <a:schemeClr val="accent1">
                              <a:lumMod val="50000"/>
                            </a:schemeClr>
                          </a:solidFill>
                          <a:latin typeface="Arial" panose="020B0604020202020204" pitchFamily="34" charset="0"/>
                          <a:cs typeface="Arial" panose="020B0604020202020204" pitchFamily="34" charset="0"/>
                        </a:rPr>
                        <a:t>Weinmann</a:t>
                      </a:r>
                      <a:r>
                        <a:rPr lang="en-GB" sz="1400" noProof="0" dirty="0">
                          <a:solidFill>
                            <a:schemeClr val="accent1">
                              <a:lumMod val="50000"/>
                            </a:schemeClr>
                          </a:solidFill>
                          <a:latin typeface="Arial" panose="020B0604020202020204" pitchFamily="34" charset="0"/>
                          <a:cs typeface="Arial" panose="020B0604020202020204" pitchFamily="34" charset="0"/>
                        </a:rPr>
                        <a:t> AG, Boston Scientifics, </a:t>
                      </a:r>
                      <a:r>
                        <a:rPr lang="en-GB" sz="1400" noProof="0" dirty="0" err="1">
                          <a:solidFill>
                            <a:schemeClr val="accent1">
                              <a:lumMod val="50000"/>
                            </a:schemeClr>
                          </a:solidFill>
                          <a:latin typeface="Arial" panose="020B0604020202020204" pitchFamily="34" charset="0"/>
                          <a:cs typeface="Arial" panose="020B0604020202020204" pitchFamily="34" charset="0"/>
                        </a:rPr>
                        <a:t>Curetis</a:t>
                      </a:r>
                      <a:r>
                        <a:rPr lang="en-GB" sz="1400" noProof="0" dirty="0">
                          <a:solidFill>
                            <a:schemeClr val="accent1">
                              <a:lumMod val="50000"/>
                            </a:schemeClr>
                          </a:solidFill>
                          <a:latin typeface="Arial" panose="020B0604020202020204" pitchFamily="34" charset="0"/>
                          <a:cs typeface="Arial" panose="020B0604020202020204" pitchFamily="34" charset="0"/>
                        </a:rPr>
                        <a:t> AG, Novartis, Astra Zeneca, Bayer</a:t>
                      </a:r>
                    </a:p>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1"/>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Honoraria</a:t>
                      </a:r>
                      <a:r>
                        <a:rPr lang="en-GB" sz="1400" baseline="0" noProof="0" dirty="0">
                          <a:solidFill>
                            <a:schemeClr val="tx1"/>
                          </a:solidFill>
                          <a:latin typeface="Arial" panose="020B0604020202020204" pitchFamily="34" charset="0"/>
                          <a:cs typeface="Arial" panose="020B0604020202020204" pitchFamily="34" charset="0"/>
                        </a:rPr>
                        <a:t> or consultation fees:</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err="1">
                          <a:solidFill>
                            <a:schemeClr val="accent1">
                              <a:lumMod val="50000"/>
                            </a:schemeClr>
                          </a:solidFill>
                          <a:latin typeface="Arial" panose="020B0604020202020204" pitchFamily="34" charset="0"/>
                          <a:cs typeface="Arial" panose="020B0604020202020204" pitchFamily="34" charset="0"/>
                        </a:rPr>
                        <a:t>Boehringer</a:t>
                      </a:r>
                      <a:r>
                        <a:rPr lang="en-GB" sz="1400" noProof="0" dirty="0">
                          <a:solidFill>
                            <a:schemeClr val="accent1">
                              <a:lumMod val="50000"/>
                            </a:schemeClr>
                          </a:solidFill>
                          <a:latin typeface="Arial" panose="020B0604020202020204" pitchFamily="34" charset="0"/>
                          <a:cs typeface="Arial" panose="020B0604020202020204" pitchFamily="34" charset="0"/>
                        </a:rPr>
                        <a:t> </a:t>
                      </a:r>
                      <a:r>
                        <a:rPr lang="en-GB" sz="1400" noProof="0" dirty="0" err="1">
                          <a:solidFill>
                            <a:schemeClr val="accent1">
                              <a:lumMod val="50000"/>
                            </a:schemeClr>
                          </a:solidFill>
                          <a:latin typeface="Arial" panose="020B0604020202020204" pitchFamily="34" charset="0"/>
                          <a:cs typeface="Arial" panose="020B0604020202020204" pitchFamily="34" charset="0"/>
                        </a:rPr>
                        <a:t>Ingelheim</a:t>
                      </a:r>
                      <a:r>
                        <a:rPr lang="en-GB" sz="1400" noProof="0" dirty="0">
                          <a:solidFill>
                            <a:schemeClr val="accent1">
                              <a:lumMod val="50000"/>
                            </a:schemeClr>
                          </a:solidFill>
                          <a:latin typeface="Arial" panose="020B0604020202020204" pitchFamily="34" charset="0"/>
                          <a:cs typeface="Arial" panose="020B0604020202020204" pitchFamily="34" charset="0"/>
                        </a:rPr>
                        <a:t>, </a:t>
                      </a:r>
                      <a:r>
                        <a:rPr lang="en-GB" sz="1400" noProof="0" dirty="0" err="1">
                          <a:solidFill>
                            <a:schemeClr val="accent1">
                              <a:lumMod val="50000"/>
                            </a:schemeClr>
                          </a:solidFill>
                          <a:latin typeface="Arial" panose="020B0604020202020204" pitchFamily="34" charset="0"/>
                          <a:cs typeface="Arial" panose="020B0604020202020204" pitchFamily="34" charset="0"/>
                        </a:rPr>
                        <a:t>Almirall</a:t>
                      </a:r>
                      <a:r>
                        <a:rPr lang="en-GB" sz="1400" noProof="0" dirty="0">
                          <a:solidFill>
                            <a:schemeClr val="accent1">
                              <a:lumMod val="50000"/>
                            </a:schemeClr>
                          </a:solidFill>
                          <a:latin typeface="Arial" panose="020B0604020202020204" pitchFamily="34" charset="0"/>
                          <a:cs typeface="Arial" panose="020B0604020202020204" pitchFamily="34" charset="0"/>
                        </a:rPr>
                        <a:t>, Novartis, GSK, Astra Zeneca, </a:t>
                      </a:r>
                      <a:r>
                        <a:rPr lang="en-GB" sz="1400" noProof="0" dirty="0" err="1">
                          <a:solidFill>
                            <a:schemeClr val="accent1">
                              <a:lumMod val="50000"/>
                            </a:schemeClr>
                          </a:solidFill>
                          <a:latin typeface="Arial" panose="020B0604020202020204" pitchFamily="34" charset="0"/>
                          <a:cs typeface="Arial" panose="020B0604020202020204" pitchFamily="34" charset="0"/>
                        </a:rPr>
                        <a:t>Vifor</a:t>
                      </a:r>
                      <a:r>
                        <a:rPr lang="en-GB" sz="1400" noProof="0" dirty="0">
                          <a:solidFill>
                            <a:schemeClr val="accent1">
                              <a:lumMod val="50000"/>
                            </a:schemeClr>
                          </a:solidFill>
                          <a:latin typeface="Arial" panose="020B0604020202020204" pitchFamily="34" charset="0"/>
                          <a:cs typeface="Arial" panose="020B0604020202020204" pitchFamily="34" charset="0"/>
                        </a:rPr>
                        <a:t>, Sanofi</a:t>
                      </a:r>
                    </a:p>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2"/>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Participation</a:t>
                      </a:r>
                      <a:r>
                        <a:rPr lang="en-GB" sz="1400" baseline="0" noProof="0" dirty="0">
                          <a:solidFill>
                            <a:schemeClr val="tx1"/>
                          </a:solidFill>
                          <a:latin typeface="Arial" panose="020B0604020202020204" pitchFamily="34" charset="0"/>
                          <a:cs typeface="Arial" panose="020B0604020202020204" pitchFamily="34" charset="0"/>
                        </a:rPr>
                        <a:t> in a company sponsored bureau:</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a:solidFill>
                            <a:schemeClr val="accent1">
                              <a:lumMod val="50000"/>
                            </a:schemeClr>
                          </a:solidFill>
                          <a:latin typeface="Arial" panose="020B0604020202020204" pitchFamily="34" charset="0"/>
                          <a:cs typeface="Arial" panose="020B0604020202020204" pitchFamily="34" charset="0"/>
                        </a:rPr>
                        <a:t>None</a:t>
                      </a:r>
                    </a:p>
                  </a:txBody>
                  <a:tcPr marL="51439" marR="51439" marT="25716" marB="25716"/>
                </a:tc>
                <a:extLst>
                  <a:ext uri="{0D108BD9-81ED-4DB2-BD59-A6C34878D82A}">
                    <a16:rowId xmlns:a16="http://schemas.microsoft.com/office/drawing/2014/main" val="10003"/>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Stock</a:t>
                      </a:r>
                      <a:r>
                        <a:rPr lang="en-GB" sz="1400" baseline="0" noProof="0" dirty="0">
                          <a:solidFill>
                            <a:schemeClr val="tx1"/>
                          </a:solidFill>
                          <a:latin typeface="Arial" panose="020B0604020202020204" pitchFamily="34" charset="0"/>
                          <a:cs typeface="Arial" panose="020B0604020202020204" pitchFamily="34" charset="0"/>
                        </a:rPr>
                        <a:t> shareholder:</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a:solidFill>
                            <a:schemeClr val="accent1">
                              <a:lumMod val="50000"/>
                            </a:schemeClr>
                          </a:solidFill>
                          <a:latin typeface="Arial" panose="020B0604020202020204" pitchFamily="34" charset="0"/>
                          <a:cs typeface="Arial" panose="020B0604020202020204" pitchFamily="34" charset="0"/>
                        </a:rPr>
                        <a:t>None</a:t>
                      </a:r>
                    </a:p>
                  </a:txBody>
                  <a:tcPr marL="51439" marR="51439" marT="25716" marB="25716"/>
                </a:tc>
                <a:extLst>
                  <a:ext uri="{0D108BD9-81ED-4DB2-BD59-A6C34878D82A}">
                    <a16:rowId xmlns:a16="http://schemas.microsoft.com/office/drawing/2014/main" val="10004"/>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Spouse / partner:</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a:solidFill>
                            <a:schemeClr val="accent1">
                              <a:lumMod val="50000"/>
                            </a:schemeClr>
                          </a:solidFill>
                          <a:latin typeface="Arial" panose="020B0604020202020204" pitchFamily="34" charset="0"/>
                          <a:cs typeface="Arial" panose="020B0604020202020204" pitchFamily="34" charset="0"/>
                        </a:rPr>
                        <a:t>None</a:t>
                      </a:r>
                    </a:p>
                  </a:txBody>
                  <a:tcPr marL="51439" marR="51439" marT="25716" marB="25716"/>
                </a:tc>
                <a:extLst>
                  <a:ext uri="{0D108BD9-81ED-4DB2-BD59-A6C34878D82A}">
                    <a16:rowId xmlns:a16="http://schemas.microsoft.com/office/drawing/2014/main" val="10005"/>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Other support / </a:t>
                      </a:r>
                      <a:r>
                        <a:rPr lang="en-GB" sz="1400" baseline="0" noProof="0" dirty="0">
                          <a:solidFill>
                            <a:schemeClr val="tx1"/>
                          </a:solidFill>
                          <a:latin typeface="Arial" panose="020B0604020202020204" pitchFamily="34" charset="0"/>
                          <a:cs typeface="Arial" panose="020B0604020202020204" pitchFamily="34" charset="0"/>
                        </a:rPr>
                        <a:t>potential </a:t>
                      </a:r>
                      <a:r>
                        <a:rPr lang="en-GB" sz="1400" noProof="0" dirty="0">
                          <a:solidFill>
                            <a:schemeClr val="tx1"/>
                          </a:solidFill>
                          <a:latin typeface="Arial" panose="020B0604020202020204" pitchFamily="34" charset="0"/>
                          <a:cs typeface="Arial" panose="020B0604020202020204" pitchFamily="34" charset="0"/>
                        </a:rPr>
                        <a:t>conflict of interest:</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US" sz="1400" noProof="0" dirty="0">
                          <a:solidFill>
                            <a:schemeClr val="accent1">
                              <a:lumMod val="50000"/>
                            </a:schemeClr>
                          </a:solidFill>
                          <a:latin typeface="Arial" panose="020B0604020202020204" pitchFamily="34" charset="0"/>
                          <a:cs typeface="Arial" panose="020B0604020202020204" pitchFamily="34" charset="0"/>
                        </a:rPr>
                        <a:t>ERS Education Council Chair</a:t>
                      </a:r>
                    </a:p>
                    <a:p>
                      <a:r>
                        <a:rPr lang="en-US" sz="1400" noProof="0" dirty="0">
                          <a:solidFill>
                            <a:schemeClr val="accent1">
                              <a:lumMod val="50000"/>
                            </a:schemeClr>
                          </a:solidFill>
                          <a:latin typeface="Arial" panose="020B0604020202020204" pitchFamily="34" charset="0"/>
                          <a:cs typeface="Arial" panose="020B0604020202020204" pitchFamily="34" charset="0"/>
                        </a:rPr>
                        <a:t>Co-chair Lancet COPD Commission</a:t>
                      </a:r>
                    </a:p>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6"/>
                  </a:ext>
                </a:extLst>
              </a:tr>
            </a:tbl>
          </a:graphicData>
        </a:graphic>
      </p:graphicFrame>
      <p:sp>
        <p:nvSpPr>
          <p:cNvPr id="6" name="Text Placeholder 4">
            <a:extLst>
              <a:ext uri="{FF2B5EF4-FFF2-40B4-BE49-F238E27FC236}">
                <a16:creationId xmlns:a16="http://schemas.microsoft.com/office/drawing/2014/main" id="{6F0647CC-D941-4E68-AC75-010AE8EE4F9B}"/>
              </a:ext>
            </a:extLst>
          </p:cNvPr>
          <p:cNvSpPr txBox="1">
            <a:spLocks/>
          </p:cNvSpPr>
          <p:nvPr/>
        </p:nvSpPr>
        <p:spPr>
          <a:xfrm>
            <a:off x="511004" y="5868400"/>
            <a:ext cx="11085683" cy="737823"/>
          </a:xfrm>
          <a:prstGeom prst="rect">
            <a:avLst/>
          </a:prstGeom>
          <a:ln>
            <a:solidFill>
              <a:srgbClr val="FF0000"/>
            </a:solidFill>
          </a:ln>
        </p:spPr>
        <p:txBody>
          <a:bodyPr lIns="68580" tIns="34290" rIns="68580" bIns="34290" anchor="ctr">
            <a:normAutofit fontScale="92500"/>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fr-FR" sz="1050" dirty="0">
                <a:solidFill>
                  <a:schemeClr val="bg1">
                    <a:lumMod val="50000"/>
                  </a:schemeClr>
                </a:solidFill>
                <a:latin typeface="Times" panose="02020603050405020304" pitchFamily="18" charset="0"/>
                <a:ea typeface="ＭＳ Ｐゴシック" panose="020B0600070205080204" pitchFamily="34" charset="-128"/>
                <a:cs typeface="Times" panose="02020603050405020304" pitchFamily="18" charset="0"/>
              </a:rPr>
              <a:t>This event is accredited for CME credits by EBAP and EACCME and speakers are required to disclose their potential conflict of interest.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judgments. It remains for audience members to determine whether the speaker’s interests, or relationships may influence the presentation. The ERS does not view the existence of these interests or commitments as necessarily implying bias or decreasing the value of the speaker’s presentation. Drug or device advertisement is forbidden. </a:t>
            </a:r>
            <a:endParaRPr lang="fr-CH" sz="1050" dirty="0">
              <a:solidFill>
                <a:schemeClr val="bg1">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5660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Should COPD patients be prescribed beta‐blockers for their CVD?</a:t>
            </a:r>
            <a:endParaRPr lang="de-CH" dirty="0"/>
          </a:p>
        </p:txBody>
      </p:sp>
      <p:sp>
        <p:nvSpPr>
          <p:cNvPr id="3" name="Inhaltsplatzhalter 2"/>
          <p:cNvSpPr>
            <a:spLocks noGrp="1"/>
          </p:cNvSpPr>
          <p:nvPr>
            <p:ph sz="half" idx="1"/>
          </p:nvPr>
        </p:nvSpPr>
        <p:spPr/>
        <p:txBody>
          <a:bodyPr/>
          <a:lstStyle/>
          <a:p>
            <a:pPr marL="342900" indent="-342900">
              <a:buFont typeface="Arial" panose="020B0604020202020204" pitchFamily="34" charset="0"/>
              <a:buChar char="•"/>
            </a:pPr>
            <a:r>
              <a:rPr lang="en-US" dirty="0"/>
              <a:t>COPD patients carry an excessive risk of cardiac disease which contributes to 50% of hospitalizations</a:t>
            </a:r>
          </a:p>
          <a:p>
            <a:pPr marL="342900" indent="-342900">
              <a:buFont typeface="Arial" panose="020B0604020202020204" pitchFamily="34" charset="0"/>
              <a:buChar char="•"/>
            </a:pPr>
            <a:r>
              <a:rPr lang="en-US" dirty="0"/>
              <a:t>At least 25% of the mortality in patients with COPD is attributable to cardiovascular disease </a:t>
            </a:r>
          </a:p>
          <a:p>
            <a:pPr marL="342900" indent="-342900">
              <a:buFont typeface="Arial" panose="020B0604020202020204" pitchFamily="34" charset="0"/>
              <a:buChar char="•"/>
            </a:pPr>
            <a:r>
              <a:rPr lang="en-US" dirty="0"/>
              <a:t>Long‐term beta‐blocker therapy is recommended in patients with CHF with reduced ejection fraction (</a:t>
            </a:r>
            <a:r>
              <a:rPr lang="en-US" dirty="0" err="1"/>
              <a:t>HFrEF</a:t>
            </a:r>
            <a:r>
              <a:rPr lang="en-US" dirty="0"/>
              <a:t>) and in patients following AMI</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de-CH" dirty="0"/>
          </a:p>
        </p:txBody>
      </p:sp>
      <p:sp>
        <p:nvSpPr>
          <p:cNvPr id="5" name="Textfeld 4"/>
          <p:cNvSpPr txBox="1"/>
          <p:nvPr/>
        </p:nvSpPr>
        <p:spPr>
          <a:xfrm>
            <a:off x="417444" y="6374003"/>
            <a:ext cx="8265661" cy="369332"/>
          </a:xfrm>
          <a:prstGeom prst="rect">
            <a:avLst/>
          </a:prstGeom>
          <a:noFill/>
        </p:spPr>
        <p:txBody>
          <a:bodyPr wrap="none" rtlCol="0">
            <a:spAutoFit/>
          </a:bodyPr>
          <a:lstStyle/>
          <a:p>
            <a:r>
              <a:rPr lang="de-CH" dirty="0" err="1"/>
              <a:t>Anthonisen</a:t>
            </a:r>
            <a:r>
              <a:rPr lang="de-CH" dirty="0"/>
              <a:t>, et al, AJRCCM 2002, Quint J. et al, BMJ 2013, Neef P. et al, </a:t>
            </a:r>
            <a:r>
              <a:rPr lang="de-CH" dirty="0" err="1"/>
              <a:t>Int</a:t>
            </a:r>
            <a:r>
              <a:rPr lang="de-CH" dirty="0"/>
              <a:t> Med J 2016 </a:t>
            </a:r>
          </a:p>
        </p:txBody>
      </p:sp>
      <p:pic>
        <p:nvPicPr>
          <p:cNvPr id="9" name="Inhaltsplatzhalter 8"/>
          <p:cNvPicPr>
            <a:picLocks noGrp="1" noChangeAspect="1"/>
          </p:cNvPicPr>
          <p:nvPr>
            <p:ph sz="half" idx="2"/>
          </p:nvPr>
        </p:nvPicPr>
        <p:blipFill>
          <a:blip r:embed="rId2"/>
          <a:stretch>
            <a:fillRect/>
          </a:stretch>
        </p:blipFill>
        <p:spPr>
          <a:xfrm>
            <a:off x="6172200" y="1524582"/>
            <a:ext cx="5602288" cy="4080679"/>
          </a:xfrm>
          <a:prstGeom prst="rect">
            <a:avLst/>
          </a:prstGeom>
        </p:spPr>
      </p:pic>
    </p:spTree>
    <p:extLst>
      <p:ext uri="{BB962C8B-B14F-4D97-AF65-F5344CB8AC3E}">
        <p14:creationId xmlns:p14="http://schemas.microsoft.com/office/powerpoint/2010/main" val="379967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Beta-blockers in COPD</a:t>
            </a:r>
          </a:p>
        </p:txBody>
      </p:sp>
      <p:pic>
        <p:nvPicPr>
          <p:cNvPr id="18" name="Inhaltsplatzhalter 17"/>
          <p:cNvPicPr>
            <a:picLocks noGrp="1" noChangeAspect="1"/>
          </p:cNvPicPr>
          <p:nvPr>
            <p:ph sz="half" idx="2"/>
          </p:nvPr>
        </p:nvPicPr>
        <p:blipFill>
          <a:blip r:embed="rId2"/>
          <a:stretch>
            <a:fillRect/>
          </a:stretch>
        </p:blipFill>
        <p:spPr>
          <a:xfrm>
            <a:off x="6172200" y="2250147"/>
            <a:ext cx="5602288" cy="3324494"/>
          </a:xfrm>
          <a:prstGeom prst="rect">
            <a:avLst/>
          </a:prstGeom>
        </p:spPr>
      </p:pic>
      <p:sp>
        <p:nvSpPr>
          <p:cNvPr id="10" name="Textfeld 9"/>
          <p:cNvSpPr txBox="1"/>
          <p:nvPr/>
        </p:nvSpPr>
        <p:spPr>
          <a:xfrm>
            <a:off x="8686800" y="6440421"/>
            <a:ext cx="2632837" cy="369332"/>
          </a:xfrm>
          <a:prstGeom prst="rect">
            <a:avLst/>
          </a:prstGeom>
          <a:noFill/>
        </p:spPr>
        <p:txBody>
          <a:bodyPr wrap="none" rtlCol="0">
            <a:spAutoFit/>
          </a:bodyPr>
          <a:lstStyle/>
          <a:p>
            <a:r>
              <a:rPr lang="de-CH" dirty="0"/>
              <a:t>Du Q. et al, </a:t>
            </a:r>
            <a:r>
              <a:rPr lang="de-CH" dirty="0" err="1"/>
              <a:t>Plos</a:t>
            </a:r>
            <a:r>
              <a:rPr lang="de-CH" dirty="0"/>
              <a:t> </a:t>
            </a:r>
            <a:r>
              <a:rPr lang="de-CH" dirty="0" err="1"/>
              <a:t>One</a:t>
            </a:r>
            <a:r>
              <a:rPr lang="de-CH" dirty="0"/>
              <a:t> 2014</a:t>
            </a:r>
          </a:p>
        </p:txBody>
      </p:sp>
      <p:sp>
        <p:nvSpPr>
          <p:cNvPr id="19" name="Textfeld 18"/>
          <p:cNvSpPr txBox="1"/>
          <p:nvPr/>
        </p:nvSpPr>
        <p:spPr>
          <a:xfrm>
            <a:off x="7984130" y="5667494"/>
            <a:ext cx="1978427" cy="646331"/>
          </a:xfrm>
          <a:prstGeom prst="rect">
            <a:avLst/>
          </a:prstGeom>
          <a:noFill/>
        </p:spPr>
        <p:txBody>
          <a:bodyPr wrap="none" rtlCol="0">
            <a:spAutoFit/>
          </a:bodyPr>
          <a:lstStyle/>
          <a:p>
            <a:r>
              <a:rPr lang="de-CH" dirty="0"/>
              <a:t>RR 0.63 (0.54-0.71)</a:t>
            </a:r>
          </a:p>
          <a:p>
            <a:pPr algn="ctr"/>
            <a:r>
              <a:rPr lang="de-CH" dirty="0">
                <a:solidFill>
                  <a:srgbClr val="FF0000"/>
                </a:solidFill>
              </a:rPr>
              <a:t>↓29-46%</a:t>
            </a:r>
          </a:p>
        </p:txBody>
      </p:sp>
      <p:sp>
        <p:nvSpPr>
          <p:cNvPr id="23" name="Textfeld 22"/>
          <p:cNvSpPr txBox="1"/>
          <p:nvPr/>
        </p:nvSpPr>
        <p:spPr>
          <a:xfrm>
            <a:off x="2200554" y="6015363"/>
            <a:ext cx="1978427" cy="646331"/>
          </a:xfrm>
          <a:prstGeom prst="rect">
            <a:avLst/>
          </a:prstGeom>
          <a:noFill/>
        </p:spPr>
        <p:txBody>
          <a:bodyPr wrap="none" rtlCol="0">
            <a:spAutoFit/>
          </a:bodyPr>
          <a:lstStyle/>
          <a:p>
            <a:r>
              <a:rPr lang="de-CH" dirty="0"/>
              <a:t>RR 0.72 (0.63-0.83)</a:t>
            </a:r>
          </a:p>
          <a:p>
            <a:pPr algn="ctr"/>
            <a:r>
              <a:rPr lang="de-CH" dirty="0">
                <a:solidFill>
                  <a:srgbClr val="FF0000"/>
                </a:solidFill>
              </a:rPr>
              <a:t>↓ 17-37%</a:t>
            </a:r>
          </a:p>
        </p:txBody>
      </p:sp>
      <p:sp>
        <p:nvSpPr>
          <p:cNvPr id="25" name="Textfeld 24"/>
          <p:cNvSpPr txBox="1"/>
          <p:nvPr/>
        </p:nvSpPr>
        <p:spPr>
          <a:xfrm>
            <a:off x="8076763" y="2374569"/>
            <a:ext cx="1399870" cy="369332"/>
          </a:xfrm>
          <a:prstGeom prst="rect">
            <a:avLst/>
          </a:prstGeom>
          <a:noFill/>
        </p:spPr>
        <p:txBody>
          <a:bodyPr wrap="none" rtlCol="0">
            <a:spAutoFit/>
          </a:bodyPr>
          <a:lstStyle/>
          <a:p>
            <a:r>
              <a:rPr lang="de-CH" dirty="0" err="1"/>
              <a:t>Exacerbation</a:t>
            </a:r>
            <a:endParaRPr lang="de-CH" dirty="0"/>
          </a:p>
        </p:txBody>
      </p:sp>
      <p:pic>
        <p:nvPicPr>
          <p:cNvPr id="4" name="Inhaltsplatzhalter 3"/>
          <p:cNvPicPr>
            <a:picLocks noGrp="1" noChangeAspect="1"/>
          </p:cNvPicPr>
          <p:nvPr>
            <p:ph sz="half" idx="1"/>
          </p:nvPr>
        </p:nvPicPr>
        <p:blipFill>
          <a:blip r:embed="rId3"/>
          <a:stretch>
            <a:fillRect/>
          </a:stretch>
        </p:blipFill>
        <p:spPr>
          <a:xfrm>
            <a:off x="417513" y="1336805"/>
            <a:ext cx="5602287" cy="5151177"/>
          </a:xfrm>
          <a:prstGeom prst="rect">
            <a:avLst/>
          </a:prstGeom>
        </p:spPr>
      </p:pic>
    </p:spTree>
    <p:extLst>
      <p:ext uri="{BB962C8B-B14F-4D97-AF65-F5344CB8AC3E}">
        <p14:creationId xmlns:p14="http://schemas.microsoft.com/office/powerpoint/2010/main" val="6612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en-US" dirty="0"/>
              <a:t>Should COPD patients receive beta-blockers?</a:t>
            </a:r>
            <a:endParaRPr lang="de-CH" dirty="0"/>
          </a:p>
        </p:txBody>
      </p:sp>
      <p:pic>
        <p:nvPicPr>
          <p:cNvPr id="14" name="Inhaltsplatzhalter 13"/>
          <p:cNvPicPr>
            <a:picLocks noGrp="1" noChangeAspect="1"/>
          </p:cNvPicPr>
          <p:nvPr>
            <p:ph sz="half" idx="2"/>
          </p:nvPr>
        </p:nvPicPr>
        <p:blipFill rotWithShape="1">
          <a:blip r:embed="rId2"/>
          <a:srcRect l="60987" t="32114" r="20743" b="24318"/>
          <a:stretch/>
        </p:blipFill>
        <p:spPr>
          <a:xfrm>
            <a:off x="6521910" y="2003281"/>
            <a:ext cx="5161680" cy="3437399"/>
          </a:xfrm>
          <a:prstGeom prst="rect">
            <a:avLst/>
          </a:prstGeom>
        </p:spPr>
      </p:pic>
      <p:sp>
        <p:nvSpPr>
          <p:cNvPr id="13" name="Inhaltsplatzhalter 12"/>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US" dirty="0"/>
              <a:t>However, only 38.6%-72% of the COPD patients received a beta-blocker after AMI </a:t>
            </a:r>
          </a:p>
          <a:p>
            <a:pPr marL="342900" indent="-342900">
              <a:buFont typeface="Arial" panose="020B0604020202020204" pitchFamily="34" charset="0"/>
              <a:buChar char="•"/>
            </a:pPr>
            <a:endParaRPr lang="de-CH" sz="1050" dirty="0"/>
          </a:p>
          <a:p>
            <a:pPr marL="342900" indent="-342900">
              <a:buFont typeface="Arial" panose="020B0604020202020204" pitchFamily="34" charset="0"/>
              <a:buChar char="•"/>
            </a:pPr>
            <a:r>
              <a:rPr lang="de-CH" dirty="0"/>
              <a:t>64 </a:t>
            </a:r>
            <a:r>
              <a:rPr lang="de-CH" dirty="0" err="1"/>
              <a:t>subjects</a:t>
            </a:r>
            <a:r>
              <a:rPr lang="de-CH" dirty="0"/>
              <a:t>, 30 </a:t>
            </a:r>
            <a:r>
              <a:rPr lang="de-CH" dirty="0" err="1"/>
              <a:t>received</a:t>
            </a:r>
            <a:r>
              <a:rPr lang="de-CH" dirty="0"/>
              <a:t> beta-blockers</a:t>
            </a:r>
          </a:p>
          <a:p>
            <a:pPr marL="342900" indent="-342900">
              <a:buFont typeface="Arial" panose="020B0604020202020204" pitchFamily="34" charset="0"/>
              <a:buChar char="•"/>
            </a:pPr>
            <a:r>
              <a:rPr lang="de-CH" dirty="0" err="1"/>
              <a:t>No</a:t>
            </a:r>
            <a:r>
              <a:rPr lang="de-CH" dirty="0"/>
              <a:t> </a:t>
            </a:r>
            <a:r>
              <a:rPr lang="de-CH" dirty="0" err="1"/>
              <a:t>effect</a:t>
            </a:r>
            <a:r>
              <a:rPr lang="de-CH" dirty="0"/>
              <a:t> on </a:t>
            </a:r>
            <a:r>
              <a:rPr lang="de-CH" dirty="0" err="1"/>
              <a:t>respiratory</a:t>
            </a:r>
            <a:r>
              <a:rPr lang="de-CH" dirty="0"/>
              <a:t> </a:t>
            </a:r>
            <a:r>
              <a:rPr lang="de-CH" dirty="0" err="1"/>
              <a:t>symptoms</a:t>
            </a:r>
            <a:r>
              <a:rPr lang="de-CH" dirty="0"/>
              <a:t> </a:t>
            </a:r>
            <a:r>
              <a:rPr lang="de-CH" dirty="0" err="1"/>
              <a:t>or</a:t>
            </a:r>
            <a:r>
              <a:rPr lang="de-CH" dirty="0"/>
              <a:t> </a:t>
            </a:r>
            <a:r>
              <a:rPr lang="de-CH" dirty="0" err="1"/>
              <a:t>spirometry</a:t>
            </a:r>
            <a:endParaRPr lang="de-CH" dirty="0"/>
          </a:p>
          <a:p>
            <a:pPr marL="342900" indent="-342900">
              <a:buFont typeface="Arial" panose="020B0604020202020204" pitchFamily="34" charset="0"/>
              <a:buChar char="•"/>
            </a:pPr>
            <a:r>
              <a:rPr lang="en-US" dirty="0"/>
              <a:t>Increased annual risk of respiratory exacerbation both symptom-based and treated</a:t>
            </a:r>
          </a:p>
          <a:p>
            <a:pPr marL="342900" indent="-342900">
              <a:buFont typeface="Arial" panose="020B0604020202020204" pitchFamily="34" charset="0"/>
              <a:buChar char="•"/>
            </a:pPr>
            <a:endParaRPr lang="en-US" sz="1050" dirty="0"/>
          </a:p>
          <a:p>
            <a:pPr marL="342900" indent="-342900">
              <a:buFont typeface="Arial" panose="020B0604020202020204" pitchFamily="34" charset="0"/>
              <a:buChar char="•"/>
            </a:pPr>
            <a:r>
              <a:rPr lang="en-US" dirty="0"/>
              <a:t>So far  no large prospective study addressing safety and efficacy in COPD</a:t>
            </a:r>
          </a:p>
        </p:txBody>
      </p:sp>
      <p:sp>
        <p:nvSpPr>
          <p:cNvPr id="15" name="Textfeld 14"/>
          <p:cNvSpPr txBox="1"/>
          <p:nvPr/>
        </p:nvSpPr>
        <p:spPr>
          <a:xfrm>
            <a:off x="265176" y="6308209"/>
            <a:ext cx="3268780" cy="369332"/>
          </a:xfrm>
          <a:prstGeom prst="rect">
            <a:avLst/>
          </a:prstGeom>
          <a:noFill/>
        </p:spPr>
        <p:txBody>
          <a:bodyPr wrap="none" rtlCol="0">
            <a:spAutoFit/>
          </a:bodyPr>
          <a:lstStyle/>
          <a:p>
            <a:r>
              <a:rPr lang="de-CH" dirty="0" err="1"/>
              <a:t>Cochrane</a:t>
            </a:r>
            <a:r>
              <a:rPr lang="de-CH" dirty="0"/>
              <a:t> B. et al, </a:t>
            </a:r>
            <a:r>
              <a:rPr lang="de-CH" dirty="0" err="1"/>
              <a:t>Int</a:t>
            </a:r>
            <a:r>
              <a:rPr lang="de-CH" dirty="0"/>
              <a:t> Med J 2011</a:t>
            </a:r>
          </a:p>
        </p:txBody>
      </p:sp>
    </p:spTree>
    <p:extLst>
      <p:ext uri="{BB962C8B-B14F-4D97-AF65-F5344CB8AC3E}">
        <p14:creationId xmlns:p14="http://schemas.microsoft.com/office/powerpoint/2010/main" val="4185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6" name="Inhaltsplatzhalter 5"/>
          <p:cNvPicPr>
            <a:picLocks noGrp="1" noChangeAspect="1"/>
          </p:cNvPicPr>
          <p:nvPr>
            <p:ph idx="1"/>
          </p:nvPr>
        </p:nvPicPr>
        <p:blipFill rotWithShape="1">
          <a:blip r:embed="rId2"/>
          <a:srcRect l="51968" t="10214" r="13994" b="17211"/>
          <a:stretch/>
        </p:blipFill>
        <p:spPr>
          <a:xfrm>
            <a:off x="1472184" y="983974"/>
            <a:ext cx="8604504" cy="5134291"/>
          </a:xfrm>
          <a:prstGeom prst="rect">
            <a:avLst/>
          </a:prstGeom>
        </p:spPr>
      </p:pic>
      <p:sp>
        <p:nvSpPr>
          <p:cNvPr id="7" name="Textfeld 6"/>
          <p:cNvSpPr txBox="1"/>
          <p:nvPr/>
        </p:nvSpPr>
        <p:spPr>
          <a:xfrm>
            <a:off x="417444" y="6304727"/>
            <a:ext cx="1904689" cy="369332"/>
          </a:xfrm>
          <a:prstGeom prst="rect">
            <a:avLst/>
          </a:prstGeom>
          <a:noFill/>
        </p:spPr>
        <p:txBody>
          <a:bodyPr wrap="none" rtlCol="0">
            <a:spAutoFit/>
          </a:bodyPr>
          <a:lstStyle/>
          <a:p>
            <a:r>
              <a:rPr lang="de-CH" dirty="0"/>
              <a:t>NEJM 20 </a:t>
            </a:r>
            <a:r>
              <a:rPr lang="de-CH" dirty="0" err="1"/>
              <a:t>Oct</a:t>
            </a:r>
            <a:r>
              <a:rPr lang="de-CH" dirty="0"/>
              <a:t> 2019</a:t>
            </a:r>
          </a:p>
        </p:txBody>
      </p:sp>
    </p:spTree>
    <p:extLst>
      <p:ext uri="{BB962C8B-B14F-4D97-AF65-F5344CB8AC3E}">
        <p14:creationId xmlns:p14="http://schemas.microsoft.com/office/powerpoint/2010/main" val="2371811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Widescreen</PresentationFormat>
  <Paragraphs>53</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Roboto</vt:lpstr>
      <vt:lpstr>Roboto Light</vt:lpstr>
      <vt:lpstr>Symbol</vt:lpstr>
      <vt:lpstr>Times</vt:lpstr>
      <vt:lpstr>Wingdings</vt:lpstr>
      <vt:lpstr>Office Theme</vt:lpstr>
      <vt:lpstr>PowerPoint Presentation</vt:lpstr>
      <vt:lpstr>Do Beta-blockers prevent acute exacerbations of COPD – results of a randomized clinical trial</vt:lpstr>
      <vt:lpstr>Conflict of interest disclosure</vt:lpstr>
      <vt:lpstr>Should COPD patients be prescribed beta‐blockers for their CVD?</vt:lpstr>
      <vt:lpstr>Beta-blockers in COPD</vt:lpstr>
      <vt:lpstr>Should COPD patients receive beta-blockers?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Kubilius</dc:creator>
  <cp:lastModifiedBy>Jenai Kisseleff</cp:lastModifiedBy>
  <cp:revision>95</cp:revision>
  <dcterms:created xsi:type="dcterms:W3CDTF">2019-07-02T14:51:53Z</dcterms:created>
  <dcterms:modified xsi:type="dcterms:W3CDTF">2019-11-19T12:21:44Z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48D6D23B-C483-4CC0-8185-66D82C87D866</vt:lpwstr>
  </property>
  <property fmtid="{D5CDD505-2E9C-101B-9397-08002B2CF9AE}" pid="3" name="ArticulatePath">
    <vt:lpwstr>metoprolol</vt:lpwstr>
  </property>
</Properties>
</file>