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notesMasterIdLst>
    <p:notesMasterId r:id="rId32"/>
  </p:notesMasterIdLst>
  <p:sldIdLst>
    <p:sldId id="512" r:id="rId3"/>
    <p:sldId id="418" r:id="rId4"/>
    <p:sldId id="487" r:id="rId5"/>
    <p:sldId id="430" r:id="rId6"/>
    <p:sldId id="433" r:id="rId7"/>
    <p:sldId id="491" r:id="rId8"/>
    <p:sldId id="490" r:id="rId9"/>
    <p:sldId id="440" r:id="rId10"/>
    <p:sldId id="509" r:id="rId11"/>
    <p:sldId id="489" r:id="rId12"/>
    <p:sldId id="434" r:id="rId13"/>
    <p:sldId id="441" r:id="rId14"/>
    <p:sldId id="493" r:id="rId15"/>
    <p:sldId id="494" r:id="rId16"/>
    <p:sldId id="495" r:id="rId17"/>
    <p:sldId id="496" r:id="rId18"/>
    <p:sldId id="497" r:id="rId19"/>
    <p:sldId id="449" r:id="rId20"/>
    <p:sldId id="439" r:id="rId21"/>
    <p:sldId id="498" r:id="rId22"/>
    <p:sldId id="505" r:id="rId23"/>
    <p:sldId id="502" r:id="rId24"/>
    <p:sldId id="506" r:id="rId25"/>
    <p:sldId id="499" r:id="rId26"/>
    <p:sldId id="500" r:id="rId27"/>
    <p:sldId id="504" r:id="rId28"/>
    <p:sldId id="511" r:id="rId29"/>
    <p:sldId id="483" r:id="rId30"/>
    <p:sldId id="510" r:id="rId31"/>
  </p:sldIdLst>
  <p:sldSz cx="9144000" cy="6858000" type="screen4x3"/>
  <p:notesSz cx="6796088" cy="9925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">
          <p15:clr>
            <a:srgbClr val="A4A3A4"/>
          </p15:clr>
        </p15:guide>
        <p15:guide id="2" pos="4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7F6"/>
    <a:srgbClr val="2E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57" d="100"/>
          <a:sy n="57" d="100"/>
        </p:scale>
        <p:origin x="78" y="444"/>
      </p:cViewPr>
      <p:guideLst>
        <p:guide orient="horz" pos="464"/>
        <p:guide pos="46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26" y="-11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3" cy="496965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322" y="0"/>
            <a:ext cx="2945183" cy="496965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A6AA2A-BCDA-4470-8F97-FE6F919495BF}" type="datetimeFigureOut">
              <a:rPr lang="en-US"/>
              <a:pPr>
                <a:defRPr/>
              </a:pPr>
              <a:t>11/20/2014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5" tIns="45587" rIns="91175" bIns="45587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3" y="4714835"/>
            <a:ext cx="5437504" cy="4466351"/>
          </a:xfrm>
          <a:prstGeom prst="rect">
            <a:avLst/>
          </a:prstGeom>
        </p:spPr>
        <p:txBody>
          <a:bodyPr vert="horz" lIns="91175" tIns="45587" rIns="91175" bIns="4558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02"/>
            <a:ext cx="2945183" cy="496965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322" y="9426502"/>
            <a:ext cx="2945183" cy="496965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BC151F-8BE3-4DB6-B91C-3A8596DB9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72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prstGeom prst="rect">
            <a:avLst/>
          </a:prstGeo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prstGeom prst="rect">
            <a:avLst/>
          </a:prstGeom>
          <a:noFill/>
          <a:ln/>
        </p:spPr>
        <p:txBody>
          <a:bodyPr/>
          <a:lstStyle/>
          <a:p>
            <a:endParaRPr lang="fr-CH" altLang="fr-F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4987" cy="509588"/>
          </a:xfrm>
          <a:prstGeom prst="rect">
            <a:avLst/>
          </a:prstGeom>
          <a:noFill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0604FB0-781A-4EA0-9CD9-0E90E2A8D985}" type="slidenum">
              <a:rPr lang="en-US" altLang="fr-FR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</a:t>
            </a:fld>
            <a:endParaRPr lang="en-US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 txBox="1">
            <a:spLocks noGrp="1" noChangeArrowheads="1"/>
          </p:cNvSpPr>
          <p:nvPr/>
        </p:nvSpPr>
        <p:spPr bwMode="auto">
          <a:xfrm>
            <a:off x="3885893" y="8686182"/>
            <a:ext cx="2972108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/>
            <a:fld id="{3736FA6D-D244-483E-8F1C-6929BCC17645}" type="slidenum">
              <a:rPr lang="en-GB" sz="1200">
                <a:latin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6323" name="Rectangle 1031"/>
          <p:cNvSpPr txBox="1">
            <a:spLocks noGrp="1" noChangeArrowheads="1"/>
          </p:cNvSpPr>
          <p:nvPr/>
        </p:nvSpPr>
        <p:spPr bwMode="auto">
          <a:xfrm>
            <a:off x="3885893" y="8686182"/>
            <a:ext cx="2972108" cy="45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/>
            <a:fld id="{59A1F1BD-A235-4513-8ED9-DDEBF175C5F4}" type="slidenum">
              <a:rPr lang="en-GB" sz="1200">
                <a:latin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88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C151F-8BE3-4DB6-B91C-3A8596DB949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8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767812" y="4060464"/>
            <a:ext cx="7604125" cy="313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en-US" sz="1600" b="1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 bwMode="black">
          <a:xfrm>
            <a:off x="755576" y="3068960"/>
            <a:ext cx="7604125" cy="641350"/>
          </a:xfrm>
        </p:spPr>
        <p:txBody>
          <a:bodyPr anchor="b" anchorCtr="0"/>
          <a:lstStyle>
            <a:lvl1pPr algn="ctr">
              <a:spcBef>
                <a:spcPct val="50000"/>
              </a:spcBef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Bild 2" descr="Header_plai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25" y="0"/>
            <a:ext cx="9180000" cy="18834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4" name="Bild 3" descr="WP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68" y="258329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59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EUPATI-Logo-web-upda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87338"/>
            <a:ext cx="130016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757364"/>
            <a:ext cx="8455025" cy="1812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fld id="{5930D5FB-DFFD-48D5-B299-8D4934B1DBA1}" type="datetime1">
              <a:rPr lang="en-GB" smtClean="0"/>
              <a:t>20/11/2014</a:t>
            </a:fld>
            <a:endParaRPr lang="en-GB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/>
            </a:lvl1pPr>
            <a:extLst/>
          </a:lstStyle>
          <a:p>
            <a:pPr>
              <a:defRPr/>
            </a:pPr>
            <a:fld id="{866E2E84-35DA-4407-BCC0-0AC0D919C2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37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ED62-3743-475A-8762-A2A188F5D5A8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8B29-9E2B-4649-8858-50084CD1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39BFB7-0F1D-4F56-B52C-997069C8B8C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35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6A49BE-FE6A-4BAA-B117-AE32162CF26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4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38CBE7-3741-4026-8D23-0C61523014C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98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512002-A922-47E8-962C-084AFAA4D5A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1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08A57D-0065-4A0C-82B2-AEC9242A497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E685C2-8178-4BF1-A921-8A4CE310EA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63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BFF57-61B3-43C9-BF02-83FCC6B8972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7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 bwMode="black">
          <a:xfrm>
            <a:off x="467544" y="3717032"/>
            <a:ext cx="8280920" cy="646331"/>
          </a:xfrm>
        </p:spPr>
        <p:txBody>
          <a:bodyPr anchor="ctr" anchorCtr="0"/>
          <a:lstStyle>
            <a:lvl1pPr algn="ctr">
              <a:spcBef>
                <a:spcPct val="50000"/>
              </a:spcBef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Bild 2" descr="Header_plai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25" y="0"/>
            <a:ext cx="9180000" cy="18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73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255CA6-3456-400F-AA22-BC1BAB582B6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7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A9B072-869C-4C72-AA61-8CD9F5759D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368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7B6300-49FC-4B6B-BE9E-F21F2967DE8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61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EF0B5A-90AA-49D0-B7BD-339A0AF74BB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4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6725"/>
            <a:ext cx="7770813" cy="191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9988"/>
            <a:ext cx="2894013" cy="474662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53163"/>
            <a:ext cx="2132013" cy="474662"/>
          </a:xfrm>
        </p:spPr>
        <p:txBody>
          <a:bodyPr/>
          <a:lstStyle>
            <a:lvl1pPr>
              <a:defRPr/>
            </a:lvl1pPr>
          </a:lstStyle>
          <a:p>
            <a:fld id="{EE0A90CE-162D-4F1B-988B-7F6D6D24C75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227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84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27280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14" name="Bild 2" descr="EUPATI-Logo-web-upda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67000"/>
            <a:ext cx="1224136" cy="84220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14" name="Bild 4" descr="WP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628" y="260648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20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4" name="Bild 3" descr="WP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252980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519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3" name="Bild 2" descr="WP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148" y="258495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8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4" name="Bild 3" descr="WP4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589" y="258495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49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3" name="Bild 2" descr="WP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262604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0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092968" cy="93610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158417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6108700" y="6453188"/>
            <a:ext cx="1919288" cy="365125"/>
          </a:xfr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0D3AADB2-5C9A-4598-B18E-7985C9D430B1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5536" y="6453188"/>
            <a:ext cx="5616327" cy="365125"/>
          </a:xfr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3" y="6453188"/>
            <a:ext cx="912812" cy="365125"/>
          </a:xfr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E9C4CB46-A231-4013-9269-717EA0B63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" name="Bild 1" descr="EUPATI_strip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  <p:pic>
        <p:nvPicPr>
          <p:cNvPr id="4" name="Bild 3" descr="WP6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442" y="266796"/>
            <a:ext cx="1620000" cy="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60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556792"/>
            <a:ext cx="8455025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04664"/>
            <a:ext cx="71821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108700" y="645318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  <a:extLst/>
          </a:lstStyle>
          <a:p>
            <a:pPr>
              <a:defRPr/>
            </a:pPr>
            <a:fld id="{BAC185A5-3FA4-4464-8265-7F95A4DF6252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0692" y="6453188"/>
            <a:ext cx="5611171" cy="365125"/>
          </a:xfrm>
          <a:prstGeom prst="rect">
            <a:avLst/>
          </a:prstGeom>
        </p:spPr>
        <p:txBody>
          <a:bodyPr/>
          <a:lstStyle>
            <a:lvl1pPr>
              <a:defRPr sz="1200" dirty="0"/>
            </a:lvl1pPr>
            <a:extLst/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01013" y="6453188"/>
            <a:ext cx="912812" cy="365125"/>
          </a:xfrm>
          <a:prstGeom prst="rect">
            <a:avLst/>
          </a:prstGeom>
        </p:spPr>
        <p:txBody>
          <a:bodyPr/>
          <a:lstStyle>
            <a:lvl1pPr algn="r">
              <a:defRPr sz="1200" smtClean="0"/>
            </a:lvl1pPr>
            <a:extLst/>
          </a:lstStyle>
          <a:p>
            <a:pPr>
              <a:defRPr/>
            </a:pPr>
            <a:fld id="{5758EA53-6EFE-46F2-B76A-D57AD5FD18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Bild 1" descr="EUPATI_stripe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44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6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6" r:id="rId9"/>
    <p:sldLayoutId id="2147483775" r:id="rId10"/>
    <p:sldLayoutId id="2147483777" r:id="rId11"/>
    <p:sldLayoutId id="2147483779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en-US" sz="20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lang="en-US" sz="1600" smtClean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1" cy="1670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8" cy="810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8" cy="968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</a:endParaRPr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6" cy="2084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</a:endParaRPr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7" cy="538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135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fr-C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322" y="1341"/>
              <a:ext cx="1824" cy="1536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135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fr-CH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0"/>
              <a:ext cx="5757" cy="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fr-CH">
                <a:solidFill>
                  <a:srgbClr val="FFFFFF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36725"/>
            <a:ext cx="7770813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49263">
              <a:buClr>
                <a:srgbClr val="000000"/>
              </a:buClr>
            </a:pPr>
            <a:endParaRPr lang="fr-F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9988"/>
            <a:ext cx="2894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49263">
              <a:buClr>
                <a:srgbClr val="000000"/>
              </a:buClr>
            </a:pPr>
            <a:endParaRPr lang="fr-FR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 defTabSz="449263">
              <a:buClr>
                <a:srgbClr val="000000"/>
              </a:buClr>
            </a:pPr>
            <a:fld id="{E9ECE1FD-1B90-4D97-905E-44480664F4D9}" type="slidenum">
              <a:rPr lang="fr-FR"/>
              <a:pPr defTabSz="449263">
                <a:buClr>
                  <a:srgbClr val="000000"/>
                </a:buClr>
              </a:pPr>
              <a:t>‹#›</a:t>
            </a:fld>
            <a:endParaRPr lang="fr-F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1636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bettinaryl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hyperlink" Target="http://www.patientsacademy.eu/index.php/en/news/361-patient-involvement-in-industry-r-d-from-theory-to-reality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4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8.png"/><Relationship Id="rId26" Type="http://schemas.openxmlformats.org/officeDocument/2006/relationships/image" Target="../media/image105.png"/><Relationship Id="rId39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80.png"/><Relationship Id="rId34" Type="http://schemas.openxmlformats.org/officeDocument/2006/relationships/image" Target="../media/image107.jpeg"/><Relationship Id="rId7" Type="http://schemas.openxmlformats.org/officeDocument/2006/relationships/image" Target="../media/image60.png"/><Relationship Id="rId12" Type="http://schemas.openxmlformats.org/officeDocument/2006/relationships/image" Target="../media/image103.png"/><Relationship Id="rId17" Type="http://schemas.openxmlformats.org/officeDocument/2006/relationships/image" Target="../media/image70.png"/><Relationship Id="rId25" Type="http://schemas.openxmlformats.org/officeDocument/2006/relationships/image" Target="../media/image75.png"/><Relationship Id="rId33" Type="http://schemas.openxmlformats.org/officeDocument/2006/relationships/image" Target="../media/image57.png"/><Relationship Id="rId38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69.png"/><Relationship Id="rId20" Type="http://schemas.openxmlformats.org/officeDocument/2006/relationships/image" Target="../media/image71.jpe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png"/><Relationship Id="rId11" Type="http://schemas.openxmlformats.org/officeDocument/2006/relationships/image" Target="../media/image102.png"/><Relationship Id="rId24" Type="http://schemas.openxmlformats.org/officeDocument/2006/relationships/image" Target="../media/image104.png"/><Relationship Id="rId32" Type="http://schemas.openxmlformats.org/officeDocument/2006/relationships/image" Target="../media/image77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image" Target="../media/image99.png"/><Relationship Id="rId15" Type="http://schemas.openxmlformats.org/officeDocument/2006/relationships/image" Target="../media/image68.png"/><Relationship Id="rId23" Type="http://schemas.openxmlformats.org/officeDocument/2006/relationships/image" Target="../media/image73.png"/><Relationship Id="rId28" Type="http://schemas.openxmlformats.org/officeDocument/2006/relationships/image" Target="../media/image81.png"/><Relationship Id="rId36" Type="http://schemas.openxmlformats.org/officeDocument/2006/relationships/image" Target="../media/image109.png"/><Relationship Id="rId10" Type="http://schemas.openxmlformats.org/officeDocument/2006/relationships/image" Target="../media/image101.png"/><Relationship Id="rId19" Type="http://schemas.openxmlformats.org/officeDocument/2006/relationships/image" Target="../media/image79.png"/><Relationship Id="rId31" Type="http://schemas.openxmlformats.org/officeDocument/2006/relationships/image" Target="../media/image106.png"/><Relationship Id="rId4" Type="http://schemas.openxmlformats.org/officeDocument/2006/relationships/image" Target="../media/image98.jpe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2.png"/><Relationship Id="rId27" Type="http://schemas.openxmlformats.org/officeDocument/2006/relationships/image" Target="../media/image76.png"/><Relationship Id="rId30" Type="http://schemas.openxmlformats.org/officeDocument/2006/relationships/image" Target="../media/image83.png"/><Relationship Id="rId35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884238" y="1296988"/>
            <a:ext cx="7377112" cy="42640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pPr algn="ctr" defTabSz="457200">
              <a:spcAft>
                <a:spcPct val="50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fr-FR" sz="3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Thank you for viewing this presentation.</a:t>
            </a:r>
          </a:p>
          <a:p>
            <a:pPr algn="ctr" defTabSz="457200">
              <a:spcAft>
                <a:spcPct val="50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altLang="fr-FR" sz="3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would like to remind you that this material is the property of the author.</a:t>
            </a:r>
            <a:br>
              <a:rPr lang="fr-FR" altLang="fr-FR" sz="3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fr-FR" altLang="fr-FR" sz="3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is provided to you by the ERS for your personal use only, as submitted by the author. </a:t>
            </a:r>
          </a:p>
          <a:p>
            <a:pPr algn="ctr" defTabSz="457200">
              <a:spcAft>
                <a:spcPct val="500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CH" altLang="fr-FR" sz="10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pPr algn="ctr" defTabSz="457200">
              <a:spcAft>
                <a:spcPct val="50000"/>
              </a:spcAft>
              <a:buClr>
                <a:srgbClr val="000000"/>
              </a:buClr>
              <a:buSzPct val="100000"/>
              <a:buFont typeface="Symbol" pitchFamily="18" charset="2"/>
              <a:buChar char="Ó"/>
            </a:pPr>
            <a:r>
              <a:rPr lang="fr-FR" altLang="fr-FR" sz="3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2014 by the author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9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6729" y="2492896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600" kern="0" dirty="0" smtClean="0"/>
              <a:t>“We need to do the right things,</a:t>
            </a:r>
            <a:br>
              <a:rPr lang="en-GB" sz="3600" kern="0" dirty="0" smtClean="0"/>
            </a:br>
            <a:r>
              <a:rPr lang="en-GB" sz="3600" kern="0" dirty="0" smtClean="0"/>
              <a:t>not just doing things right.”</a:t>
            </a:r>
            <a:br>
              <a:rPr lang="en-GB" sz="3600" kern="0" dirty="0" smtClean="0"/>
            </a:br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sz="1600" kern="0" dirty="0" smtClean="0"/>
              <a:t>-- Bettina </a:t>
            </a:r>
            <a:r>
              <a:rPr lang="en-GB" sz="1600" kern="0" dirty="0" err="1" smtClean="0"/>
              <a:t>Ryll</a:t>
            </a:r>
            <a:r>
              <a:rPr lang="en-GB" sz="1600" kern="0" dirty="0" smtClean="0"/>
              <a:t>, European Melanoma Patient Advocate,</a:t>
            </a:r>
            <a:br>
              <a:rPr lang="en-GB" sz="1600" kern="0" dirty="0" smtClean="0"/>
            </a:br>
            <a:r>
              <a:rPr lang="en-GB" sz="1600" kern="0" dirty="0" smtClean="0"/>
              <a:t>28 Feb 2014</a:t>
            </a:r>
            <a:endParaRPr lang="en-GB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380949"/>
            <a:ext cx="2776518" cy="2072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7019" y="5965125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http://is.gd/bettinaryll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89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344488" y="548680"/>
            <a:ext cx="7161212" cy="9787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More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/>
              <a:t>!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1043608" y="1901843"/>
            <a:ext cx="7755905" cy="1846659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latin typeface="+mj-lt"/>
                <a:cs typeface="Times New Roman" pitchFamily="18" charset="0"/>
              </a:rPr>
              <a:t>Rare cancers will never be a priority unless the patients make it one. 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Patients themselves must therefore play a larger role in driving forward the search for therapies.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They are able to see connections that have eluded scientists.</a:t>
            </a:r>
            <a:endParaRPr lang="de-DE" sz="2400" i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006850"/>
            <a:ext cx="7596187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10697" y="1340768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500" b="1" i="1" dirty="0">
                <a:cs typeface="Times New Roman" pitchFamily="18" charset="0"/>
              </a:rPr>
              <a:t>“</a:t>
            </a:r>
            <a:endParaRPr lang="de-DE" sz="11500" dirty="0"/>
          </a:p>
        </p:txBody>
      </p:sp>
      <p:sp>
        <p:nvSpPr>
          <p:cNvPr id="6" name="Rechteck 5"/>
          <p:cNvSpPr/>
          <p:nvPr/>
        </p:nvSpPr>
        <p:spPr>
          <a:xfrm>
            <a:off x="3464070" y="2143893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500" b="1" i="1" dirty="0" smtClean="0">
                <a:cs typeface="Times New Roman" pitchFamily="18" charset="0"/>
              </a:rPr>
              <a:t>„</a:t>
            </a:r>
            <a:endParaRPr lang="de-DE" sz="11500" dirty="0"/>
          </a:p>
        </p:txBody>
      </p:sp>
    </p:spTree>
    <p:extLst>
      <p:ext uri="{BB962C8B-B14F-4D97-AF65-F5344CB8AC3E}">
        <p14:creationId xmlns:p14="http://schemas.microsoft.com/office/powerpoint/2010/main" val="1133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344488" y="457200"/>
            <a:ext cx="7199312" cy="979488"/>
          </a:xfrm>
        </p:spPr>
        <p:txBody>
          <a:bodyPr/>
          <a:lstStyle/>
          <a:p>
            <a:r>
              <a:rPr lang="en-US" dirty="0" smtClean="0"/>
              <a:t>Potential roles of patients (</a:t>
            </a:r>
            <a:r>
              <a:rPr lang="en-US" dirty="0" err="1" smtClean="0"/>
              <a:t>organisations</a:t>
            </a:r>
            <a:r>
              <a:rPr lang="en-US" dirty="0" smtClean="0"/>
              <a:t>) in clinical research</a:t>
            </a:r>
            <a:endParaRPr lang="de-DE" dirty="0" smtClean="0"/>
          </a:p>
        </p:txBody>
      </p:sp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5909254"/>
            <a:ext cx="2263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339752" y="1844824"/>
            <a:ext cx="4427984" cy="4667359"/>
            <a:chOff x="6172200" y="3494088"/>
            <a:chExt cx="2971800" cy="3132454"/>
          </a:xfrm>
        </p:grpSpPr>
        <p:sp>
          <p:nvSpPr>
            <p:cNvPr id="4" name="Tekstvak 50"/>
            <p:cNvSpPr txBox="1">
              <a:spLocks noChangeArrowheads="1"/>
            </p:cNvSpPr>
            <p:nvPr/>
          </p:nvSpPr>
          <p:spPr bwMode="auto">
            <a:xfrm>
              <a:off x="6863591" y="5845918"/>
              <a:ext cx="1568338" cy="22721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1600" b="1" dirty="0">
                  <a:solidFill>
                    <a:schemeClr val="tx1"/>
                  </a:solidFill>
                </a:rPr>
                <a:t>Research subject</a:t>
              </a:r>
            </a:p>
          </p:txBody>
        </p:sp>
        <p:sp>
          <p:nvSpPr>
            <p:cNvPr id="5" name="Tekstvak 51"/>
            <p:cNvSpPr txBox="1">
              <a:spLocks noChangeArrowheads="1"/>
            </p:cNvSpPr>
            <p:nvPr/>
          </p:nvSpPr>
          <p:spPr bwMode="auto">
            <a:xfrm>
              <a:off x="6863591" y="5453833"/>
              <a:ext cx="1566795" cy="22721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nl-NL" sz="1600" b="1" dirty="0">
                  <a:solidFill>
                    <a:schemeClr val="bg1"/>
                  </a:solidFill>
                </a:rPr>
                <a:t>    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 </a:t>
              </a:r>
              <a:r>
                <a:rPr lang="nl-NL" sz="1600" b="1" dirty="0" smtClean="0">
                  <a:solidFill>
                    <a:schemeClr val="tx1"/>
                  </a:solidFill>
                </a:rPr>
                <a:t>Info </a:t>
              </a:r>
              <a:r>
                <a:rPr lang="nl-NL" sz="1600" b="1" dirty="0">
                  <a:solidFill>
                    <a:schemeClr val="tx1"/>
                  </a:solidFill>
                </a:rPr>
                <a:t>provider</a:t>
              </a:r>
            </a:p>
          </p:txBody>
        </p:sp>
        <p:sp>
          <p:nvSpPr>
            <p:cNvPr id="6" name="Tekstvak 52"/>
            <p:cNvSpPr txBox="1">
              <a:spLocks noChangeArrowheads="1"/>
            </p:cNvSpPr>
            <p:nvPr/>
          </p:nvSpPr>
          <p:spPr bwMode="auto">
            <a:xfrm>
              <a:off x="6863591" y="5022540"/>
              <a:ext cx="1568338" cy="22721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1600" b="1" dirty="0" err="1">
                  <a:solidFill>
                    <a:schemeClr val="bg1"/>
                  </a:solidFill>
                </a:rPr>
                <a:t>Advisor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kstvak 53"/>
            <p:cNvSpPr txBox="1">
              <a:spLocks noChangeArrowheads="1"/>
            </p:cNvSpPr>
            <p:nvPr/>
          </p:nvSpPr>
          <p:spPr bwMode="auto">
            <a:xfrm>
              <a:off x="6862763" y="4592638"/>
              <a:ext cx="1568450" cy="2272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1600" b="1" dirty="0" err="1">
                  <a:solidFill>
                    <a:schemeClr val="bg1"/>
                  </a:solidFill>
                </a:rPr>
                <a:t>Reviewer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kstvak 54"/>
            <p:cNvSpPr txBox="1">
              <a:spLocks noChangeArrowheads="1"/>
            </p:cNvSpPr>
            <p:nvPr/>
          </p:nvSpPr>
          <p:spPr bwMode="auto">
            <a:xfrm>
              <a:off x="6862763" y="4237038"/>
              <a:ext cx="1568450" cy="22721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1600" b="1" dirty="0" err="1">
                  <a:solidFill>
                    <a:schemeClr val="tx1"/>
                  </a:solidFill>
                </a:rPr>
                <a:t>Co-researcher</a:t>
              </a:r>
              <a:endParaRPr lang="nl-N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kstvak 55"/>
            <p:cNvSpPr txBox="1">
              <a:spLocks noChangeArrowheads="1"/>
            </p:cNvSpPr>
            <p:nvPr/>
          </p:nvSpPr>
          <p:spPr bwMode="auto">
            <a:xfrm>
              <a:off x="6862763" y="3846513"/>
              <a:ext cx="1568450" cy="227217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1600" b="1" dirty="0" err="1">
                  <a:solidFill>
                    <a:schemeClr val="bg1"/>
                  </a:solidFill>
                </a:rPr>
                <a:t>Driving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>
                  <a:solidFill>
                    <a:schemeClr val="bg1"/>
                  </a:solidFill>
                </a:rPr>
                <a:t>force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hoek 19"/>
            <p:cNvSpPr/>
            <p:nvPr/>
          </p:nvSpPr>
          <p:spPr>
            <a:xfrm>
              <a:off x="8431213" y="3494088"/>
              <a:ext cx="276225" cy="278447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sz="1050"/>
            </a:p>
          </p:txBody>
        </p:sp>
        <p:sp>
          <p:nvSpPr>
            <p:cNvPr id="11" name="Rechthoek 26"/>
            <p:cNvSpPr/>
            <p:nvPr/>
          </p:nvSpPr>
          <p:spPr>
            <a:xfrm>
              <a:off x="6589713" y="3494088"/>
              <a:ext cx="273050" cy="278447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sz="1050"/>
            </a:p>
          </p:txBody>
        </p:sp>
        <p:sp>
          <p:nvSpPr>
            <p:cNvPr id="17426" name="Rechteck 14"/>
            <p:cNvSpPr>
              <a:spLocks noChangeArrowheads="1"/>
            </p:cNvSpPr>
            <p:nvPr/>
          </p:nvSpPr>
          <p:spPr bwMode="auto">
            <a:xfrm>
              <a:off x="6172200" y="6275388"/>
              <a:ext cx="2971800" cy="351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400" dirty="0" err="1"/>
                <a:t>PatientPartner</a:t>
              </a:r>
              <a:r>
                <a:rPr lang="de-DE" sz="1400" dirty="0"/>
                <a:t> FP7 Project (2010), </a:t>
              </a:r>
              <a:br>
                <a:rPr lang="de-DE" sz="1400" dirty="0"/>
              </a:br>
              <a:r>
                <a:rPr lang="de-DE" sz="1400" dirty="0"/>
                <a:t>www.patientpartner-europe.eu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064896" cy="936104"/>
          </a:xfrm>
        </p:spPr>
        <p:txBody>
          <a:bodyPr/>
          <a:lstStyle/>
          <a:p>
            <a:r>
              <a:rPr lang="en-GB" dirty="0" smtClean="0"/>
              <a:t>Patients can provide unique </a:t>
            </a:r>
            <a:r>
              <a:rPr lang="en-GB" dirty="0"/>
              <a:t>insights into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„</a:t>
            </a:r>
            <a:r>
              <a:rPr lang="en-GB" dirty="0"/>
              <a:t>real life“ and „real needs“ of </a:t>
            </a:r>
            <a:r>
              <a:rPr lang="en-GB" dirty="0" smtClean="0"/>
              <a:t>patients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44469"/>
              </p:ext>
            </p:extLst>
          </p:nvPr>
        </p:nvGraphicFramePr>
        <p:xfrm>
          <a:off x="107504" y="1340769"/>
          <a:ext cx="8856984" cy="54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94667"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Setting research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priorities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design and Planning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conduct and operations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Dissemination,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communication,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post-approval</a:t>
                      </a:r>
                      <a:endParaRPr lang="en-GB" dirty="0"/>
                    </a:p>
                  </a:txBody>
                  <a:tcPr anchor="ctr"/>
                </a:tc>
              </a:tr>
              <a:tr h="4505932">
                <a:tc>
                  <a:txBody>
                    <a:bodyPr/>
                    <a:lstStyle/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Gap analysis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Early horizon scanning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Matching unmet patients’ needs with intended research outcomes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Defining patient-relevant </a:t>
                      </a:r>
                      <a:r>
                        <a:rPr lang="en-GB" sz="1600" b="1" dirty="0" smtClean="0"/>
                        <a:t>added value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design,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 into e.g.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endpoints,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in-/exclusion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population,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procedures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outcome / quality of life measures,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risk/benefit balance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cross-over,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ethical issues,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mobility issues,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protection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fund research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Informed consent procedures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patient information documents (content, visual design, readability and language)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monitoring committees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for risk/benefit, drop-out issues, amendments)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participants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amend-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new safety information)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access to trials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lay summaries,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 to 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of research results to patient community and professional communities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HTA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20756" y="980728"/>
            <a:ext cx="9023243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Research lifecycle</a:t>
            </a:r>
            <a:endParaRPr lang="en-GB" sz="1400" b="1" dirty="0"/>
          </a:p>
        </p:txBody>
      </p:sp>
      <p:sp>
        <p:nvSpPr>
          <p:cNvPr id="8" name="Chevron 7"/>
          <p:cNvSpPr/>
          <p:nvPr/>
        </p:nvSpPr>
        <p:spPr>
          <a:xfrm>
            <a:off x="6660232" y="1556792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16353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72474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67634"/>
            <a:ext cx="8928991" cy="45903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5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064896" cy="936104"/>
          </a:xfrm>
        </p:spPr>
        <p:txBody>
          <a:bodyPr/>
          <a:lstStyle/>
          <a:p>
            <a:r>
              <a:rPr lang="en-GB" dirty="0" smtClean="0"/>
              <a:t>Patients have </a:t>
            </a:r>
            <a:r>
              <a:rPr lang="en-GB" dirty="0"/>
              <a:t>unique insights into „real life“ and „real needs“ of </a:t>
            </a:r>
            <a:r>
              <a:rPr lang="en-GB" dirty="0" smtClean="0"/>
              <a:t>patients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340769"/>
          <a:ext cx="8856984" cy="54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94667"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Setting research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priorities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design and Planning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conduct and operations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Dissemination,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communication,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post-approval</a:t>
                      </a:r>
                      <a:endParaRPr lang="en-GB" dirty="0"/>
                    </a:p>
                  </a:txBody>
                  <a:tcPr anchor="ctr"/>
                </a:tc>
              </a:tr>
              <a:tr h="4505932">
                <a:tc>
                  <a:txBody>
                    <a:bodyPr/>
                    <a:lstStyle/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Gap analysis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Early horizon scanning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Matching unmet patients’ needs with intended research outcomes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Defining patient-relevant </a:t>
                      </a:r>
                      <a:r>
                        <a:rPr lang="en-GB" sz="1600" b="1" dirty="0" smtClean="0"/>
                        <a:t>added value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design,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 into e.g.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endpoints,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in-/exclusion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population,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procedures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outcome / quality of life measures,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risk/benefit balance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cross-over,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ethical issues,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mobility issues,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protection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fund research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Informed consent procedures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patient information documents (content, visual design, readability and language)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monitoring committees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for risk/benefit, drop-out issues, amendments)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participants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amend-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new safety information)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access to trials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lay summaries,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 to 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of research results to patient community and professional communities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HTA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20756" y="980728"/>
            <a:ext cx="9023243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Research lifecycle</a:t>
            </a:r>
            <a:endParaRPr lang="en-GB" sz="1400" b="1" dirty="0"/>
          </a:p>
        </p:txBody>
      </p:sp>
      <p:sp>
        <p:nvSpPr>
          <p:cNvPr id="8" name="Chevron 7"/>
          <p:cNvSpPr/>
          <p:nvPr/>
        </p:nvSpPr>
        <p:spPr>
          <a:xfrm>
            <a:off x="6660232" y="1556792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16353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72474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783" y="2267635"/>
            <a:ext cx="6721889" cy="45903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4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064896" cy="936104"/>
          </a:xfrm>
        </p:spPr>
        <p:txBody>
          <a:bodyPr/>
          <a:lstStyle/>
          <a:p>
            <a:r>
              <a:rPr lang="en-GB" dirty="0" smtClean="0"/>
              <a:t>Patients have </a:t>
            </a:r>
            <a:r>
              <a:rPr lang="en-GB" dirty="0"/>
              <a:t>unique insights into „real life“ and „real needs“ of </a:t>
            </a:r>
            <a:r>
              <a:rPr lang="en-GB" dirty="0" smtClean="0"/>
              <a:t>patients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340769"/>
          <a:ext cx="8856984" cy="54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94667"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Setting research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priorities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design and Planning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conduct and operations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Dissemination,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communication,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post-approval</a:t>
                      </a:r>
                      <a:endParaRPr lang="en-GB" dirty="0"/>
                    </a:p>
                  </a:txBody>
                  <a:tcPr anchor="ctr"/>
                </a:tc>
              </a:tr>
              <a:tr h="4505932">
                <a:tc>
                  <a:txBody>
                    <a:bodyPr/>
                    <a:lstStyle/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Gap analysis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Early horizon scanning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Matching unmet patients’ needs with intended research outcomes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Defining patient-relevant </a:t>
                      </a:r>
                      <a:r>
                        <a:rPr lang="en-GB" sz="1600" b="1" dirty="0" smtClean="0"/>
                        <a:t>added value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design,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 into e.g.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endpoints,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in-/exclusion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population,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procedures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outcome / quality of life measures,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risk/benefit balance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cross-over,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ethical issues,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mobility issues,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protection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fund research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Informed consent procedures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patient information documents (content, visual design, readability and language)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monitoring committees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for risk/benefit, drop-out issues, amendments)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participants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amend-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new safety information)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access to trials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lay summaries,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 to 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of research results to patient community and professional communities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HTA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20756" y="980728"/>
            <a:ext cx="9023243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Research lifecycle</a:t>
            </a:r>
            <a:endParaRPr lang="en-GB" sz="1400" b="1" dirty="0"/>
          </a:p>
        </p:txBody>
      </p:sp>
      <p:sp>
        <p:nvSpPr>
          <p:cNvPr id="8" name="Chevron 7"/>
          <p:cNvSpPr/>
          <p:nvPr/>
        </p:nvSpPr>
        <p:spPr>
          <a:xfrm>
            <a:off x="6660232" y="1556792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16353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72474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5818" y="2267634"/>
            <a:ext cx="4510677" cy="45903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555" y="2244320"/>
            <a:ext cx="2242197" cy="45903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7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064896" cy="936104"/>
          </a:xfrm>
        </p:spPr>
        <p:txBody>
          <a:bodyPr/>
          <a:lstStyle/>
          <a:p>
            <a:r>
              <a:rPr lang="en-GB" dirty="0" smtClean="0"/>
              <a:t>Patients have </a:t>
            </a:r>
            <a:r>
              <a:rPr lang="en-GB" dirty="0"/>
              <a:t>unique insights into „real life“ and „real needs“ of </a:t>
            </a:r>
            <a:r>
              <a:rPr lang="en-GB" dirty="0" smtClean="0"/>
              <a:t>patients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340769"/>
          <a:ext cx="8856984" cy="54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94667"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Setting research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priorities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design and Planning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conduct and operations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Dissemination,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communication,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post-approval</a:t>
                      </a:r>
                      <a:endParaRPr lang="en-GB" dirty="0"/>
                    </a:p>
                  </a:txBody>
                  <a:tcPr anchor="ctr"/>
                </a:tc>
              </a:tr>
              <a:tr h="4505932">
                <a:tc>
                  <a:txBody>
                    <a:bodyPr/>
                    <a:lstStyle/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Gap analysis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Early horizon scanning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Matching unmet patients’ needs with intended research outcomes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Defining patient-relevant </a:t>
                      </a:r>
                      <a:r>
                        <a:rPr lang="en-GB" sz="1600" b="1" dirty="0" smtClean="0"/>
                        <a:t>added value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design,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 into e.g.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endpoints,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in-/exclusion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population,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procedures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outcome / quality of life measures,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risk/benefit balance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cross-over,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ethical issues,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mobility issues,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protection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fund research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Informed consent procedures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patient information documents (content, visual design, readability and language)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monitoring committees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for risk/benefit, drop-out issues, amendments)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participants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amend-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new safety information)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access to trials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lay summaries,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 to 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of research results to patient community and professional communities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HTA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20756" y="980728"/>
            <a:ext cx="9023243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Research lifecycle</a:t>
            </a:r>
            <a:endParaRPr lang="en-GB" sz="1400" b="1" dirty="0"/>
          </a:p>
        </p:txBody>
      </p:sp>
      <p:sp>
        <p:nvSpPr>
          <p:cNvPr id="8" name="Chevron 7"/>
          <p:cNvSpPr/>
          <p:nvPr/>
        </p:nvSpPr>
        <p:spPr>
          <a:xfrm>
            <a:off x="6660232" y="1556792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16353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72474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2240" y="2267634"/>
            <a:ext cx="2304255" cy="45903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555" y="2244320"/>
            <a:ext cx="4428263" cy="45903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8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064896" cy="936104"/>
          </a:xfrm>
        </p:spPr>
        <p:txBody>
          <a:bodyPr/>
          <a:lstStyle/>
          <a:p>
            <a:r>
              <a:rPr lang="en-GB" dirty="0" smtClean="0"/>
              <a:t>Patients have </a:t>
            </a:r>
            <a:r>
              <a:rPr lang="en-GB" dirty="0"/>
              <a:t>unique insights into „real life“ and „real needs“ of </a:t>
            </a:r>
            <a:r>
              <a:rPr lang="en-GB" dirty="0" smtClean="0"/>
              <a:t>patients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340769"/>
          <a:ext cx="8856984" cy="54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94667"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Setting research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priorities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design and Planning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Research conduct and operations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dirty="0" smtClean="0"/>
                        <a:t>Dissemination,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communication,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post-approval</a:t>
                      </a:r>
                      <a:endParaRPr lang="en-GB" dirty="0"/>
                    </a:p>
                  </a:txBody>
                  <a:tcPr anchor="ctr"/>
                </a:tc>
              </a:tr>
              <a:tr h="4505932">
                <a:tc>
                  <a:txBody>
                    <a:bodyPr/>
                    <a:lstStyle/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Gap analysis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Early horizon scanning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 smtClean="0"/>
                        <a:t>Matching unmet patients’ needs with intended research outcomes</a:t>
                      </a:r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endParaRPr lang="en-GB" sz="1600" b="1" dirty="0" smtClean="0"/>
                    </a:p>
                    <a:p>
                      <a:pPr marL="185738" indent="-185738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Defining patient-relevant </a:t>
                      </a:r>
                      <a:r>
                        <a:rPr lang="en-GB" sz="1600" b="1" dirty="0" smtClean="0"/>
                        <a:t>added value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design,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 into e.g.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 endpoints,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in-/exclusion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 population,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procedures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patient-reported outcome / quality of life measures,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risk/benefit balance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cross-over,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ethical issues,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mobility issues, </a:t>
                      </a:r>
                    </a:p>
                    <a:p>
                      <a:pPr marL="265113" lvl="1" indent="-793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protection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Fundraising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fund research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Informed consent procedures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patient information documents (content, visual design, readability and language)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monitoring committees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for risk/benefit, drop-out issues, amendments)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participants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 amend-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new safety information)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Improving 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access to trials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lay summaries,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contribution to </a:t>
                      </a:r>
                      <a:r>
                        <a:rPr lang="en-GB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 of research results to patient community and professional communities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HTA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20756" y="980728"/>
            <a:ext cx="9023243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Research lifecycle</a:t>
            </a:r>
            <a:endParaRPr lang="en-GB" sz="1400" b="1" dirty="0"/>
          </a:p>
        </p:txBody>
      </p:sp>
      <p:sp>
        <p:nvSpPr>
          <p:cNvPr id="8" name="Chevron 7"/>
          <p:cNvSpPr/>
          <p:nvPr/>
        </p:nvSpPr>
        <p:spPr>
          <a:xfrm>
            <a:off x="6660232" y="1556792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16353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72474" y="1552059"/>
            <a:ext cx="216024" cy="462913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55" y="2244320"/>
            <a:ext cx="6634685" cy="45903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3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85" y="0"/>
            <a:ext cx="918379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885" y="-99392"/>
            <a:ext cx="9164885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8496944" cy="936103"/>
          </a:xfrm>
        </p:spPr>
        <p:txBody>
          <a:bodyPr/>
          <a:lstStyle/>
          <a:p>
            <a:r>
              <a:rPr lang="en-GB" dirty="0" smtClean="0"/>
              <a:t>Early involvement may create highest impact, but involvement today is mostly at late phase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70130" y="6525344"/>
            <a:ext cx="1320874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Courtesy of B. </a:t>
            </a:r>
            <a:r>
              <a:rPr lang="en-GB" sz="900" dirty="0" err="1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Ryll</a:t>
            </a:r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 (2014)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6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Fantastic examples of patient involvement already today</a:t>
            </a:r>
            <a:endParaRPr lang="de-DE" dirty="0"/>
          </a:p>
        </p:txBody>
      </p:sp>
      <p:pic>
        <p:nvPicPr>
          <p:cNvPr id="4" name="Picture 2" descr="http://www.ema.europa.eu/ema/images/Logo_bann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22" y="5916226"/>
            <a:ext cx="3166423" cy="8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521" y="3252488"/>
            <a:ext cx="892451" cy="101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1" descr="ICD-TIGER2012_16_ES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55" y="4810170"/>
            <a:ext cx="1215210" cy="171842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557" y="4955113"/>
            <a:ext cx="1944216" cy="844519"/>
          </a:xfrm>
          <a:prstGeom prst="rect">
            <a:avLst/>
          </a:prstGeom>
        </p:spPr>
      </p:pic>
      <p:pic>
        <p:nvPicPr>
          <p:cNvPr id="1026" name="Picture 2" descr="http://www.tdwg.org/uploads/tx_tdwgbiodivprojects/eurobioban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877" y="2298409"/>
            <a:ext cx="2181624" cy="5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rdis, Rare Diseases Euro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349" y="2007849"/>
            <a:ext cx="1299751" cy="4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7401" y="1762914"/>
            <a:ext cx="1368948" cy="4898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9937" y="1831534"/>
            <a:ext cx="1572961" cy="1048641"/>
            <a:chOff x="764495" y="1849845"/>
            <a:chExt cx="2085975" cy="1390651"/>
          </a:xfrm>
        </p:grpSpPr>
        <p:pic>
          <p:nvPicPr>
            <p:cNvPr id="1032" name="Picture 8" descr="http://www.treat-nmd.eu/downloads/image/GenethonPost2013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95" y="1849845"/>
              <a:ext cx="2085975" cy="13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965932"/>
              <a:ext cx="142875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Accueil logo Alliance sanfilippo and Sanfilippo Syndrom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805" y="3501517"/>
            <a:ext cx="1339302" cy="8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54" y="5946478"/>
            <a:ext cx="1999202" cy="290834"/>
          </a:xfrm>
          <a:prstGeom prst="rect">
            <a:avLst/>
          </a:prstGeom>
        </p:spPr>
      </p:pic>
      <p:pic>
        <p:nvPicPr>
          <p:cNvPr id="9" name="Picture 4" descr="http://www.eurosarc.eu/files/newsimages/826-Logo%20spaen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509" y="2787091"/>
            <a:ext cx="664912" cy="7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302" y="3692835"/>
            <a:ext cx="1476945" cy="505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821" y="4220269"/>
            <a:ext cx="1488193" cy="33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764" y="2091439"/>
            <a:ext cx="988353" cy="844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1763" y="2946975"/>
            <a:ext cx="988353" cy="401930"/>
          </a:xfrm>
          <a:prstGeom prst="rect">
            <a:avLst/>
          </a:prstGeom>
        </p:spPr>
      </p:pic>
      <p:pic>
        <p:nvPicPr>
          <p:cNvPr id="16" name="Picture 1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39" y="3478017"/>
            <a:ext cx="2154917" cy="3050582"/>
          </a:xfrm>
          <a:prstGeom prst="rect">
            <a:avLst/>
          </a:prstGeom>
          <a:ln>
            <a:solidFill>
              <a:srgbClr val="4D4D7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9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95804" y="5157192"/>
            <a:ext cx="7604125" cy="1369606"/>
          </a:xfrm>
        </p:spPr>
        <p:txBody>
          <a:bodyPr/>
          <a:lstStyle/>
          <a:p>
            <a:r>
              <a:rPr lang="de-DE" sz="2000" dirty="0" smtClean="0"/>
              <a:t>Jan Geissler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Director</a:t>
            </a:r>
            <a:r>
              <a:rPr lang="de-DE" dirty="0" smtClean="0"/>
              <a:t>, European </a:t>
            </a:r>
            <a:r>
              <a:rPr lang="de-DE" dirty="0" err="1" smtClean="0"/>
              <a:t>Patients</a:t>
            </a:r>
            <a:r>
              <a:rPr lang="de-DE" dirty="0" smtClean="0"/>
              <a:t>‘ Academy (EUPATI)</a:t>
            </a:r>
            <a:br>
              <a:rPr lang="de-DE" dirty="0" smtClean="0"/>
            </a:br>
            <a:r>
              <a:rPr lang="de-DE" dirty="0" err="1" smtClean="0"/>
              <a:t>Vice</a:t>
            </a:r>
            <a:r>
              <a:rPr lang="de-DE" dirty="0" smtClean="0"/>
              <a:t> </a:t>
            </a:r>
            <a:r>
              <a:rPr lang="de-DE" dirty="0" err="1" smtClean="0"/>
              <a:t>President</a:t>
            </a:r>
            <a:r>
              <a:rPr lang="de-DE" dirty="0" smtClean="0"/>
              <a:t>, </a:t>
            </a:r>
            <a:r>
              <a:rPr lang="de-DE" dirty="0" err="1" smtClean="0"/>
              <a:t>Leukemia</a:t>
            </a:r>
            <a:r>
              <a:rPr lang="de-DE" dirty="0" smtClean="0"/>
              <a:t> Patient </a:t>
            </a:r>
            <a:r>
              <a:rPr lang="de-DE" dirty="0" err="1" smtClean="0"/>
              <a:t>Advocates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jan@patientsacademy.eu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95804" y="3356992"/>
            <a:ext cx="7604125" cy="936104"/>
          </a:xfrm>
        </p:spPr>
        <p:txBody>
          <a:bodyPr/>
          <a:lstStyle/>
          <a:p>
            <a:r>
              <a:rPr lang="de-DE" sz="4400" dirty="0" smtClean="0"/>
              <a:t>Patient Input in Research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246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11634" y="3185071"/>
            <a:ext cx="3096344" cy="14490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4" descr="http://www.valida-sg.ch/Portaldata/1/Resources/01_valida_ueberblick/Swissmedic-Logo-einfac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603" y="1798240"/>
            <a:ext cx="736250" cy="6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79" y="1844824"/>
            <a:ext cx="1623673" cy="21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ma.europa.eu/ema/images/Logo_bann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265379"/>
            <a:ext cx="2157855" cy="5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atei:Bundesinstitut für Arzneimittel und Medizinprodukte Logo.sv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511" y="1716634"/>
            <a:ext cx="752217" cy="1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jtfwireless.com/wordpress/wp-content/uploads/2012/10/MHR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44626"/>
            <a:ext cx="527182" cy="4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769" y="1824471"/>
            <a:ext cx="2140939" cy="1230328"/>
          </a:xfrm>
          <a:prstGeom prst="rect">
            <a:avLst/>
          </a:prstGeom>
        </p:spPr>
      </p:pic>
      <p:pic>
        <p:nvPicPr>
          <p:cNvPr id="10" name="Picture 8" descr="http://www.cogentia.co.uk/wp-content/uploads/2011/10/tag-cloud-446x27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680" y="4915574"/>
            <a:ext cx="1913741" cy="11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earch and Ethic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134" y="4869160"/>
            <a:ext cx="1511252" cy="10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604358" y="3789040"/>
            <a:ext cx="187941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000" b="1" kern="0"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3200" b="1"/>
            </a:lvl2pPr>
            <a:lvl3pPr eaLnBrk="1" hangingPunct="1">
              <a:lnSpc>
                <a:spcPct val="90000"/>
              </a:lnSpc>
              <a:defRPr sz="3200" b="1"/>
            </a:lvl3pPr>
            <a:lvl4pPr eaLnBrk="1" hangingPunct="1">
              <a:lnSpc>
                <a:spcPct val="90000"/>
              </a:lnSpc>
              <a:defRPr sz="3200" b="1"/>
            </a:lvl4pPr>
            <a:lvl5pPr eaLnBrk="1" hangingPunct="1">
              <a:lnSpc>
                <a:spcPct val="90000"/>
              </a:lnSpc>
              <a:defRPr sz="3200" b="1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Public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71600" y="5805264"/>
            <a:ext cx="288032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2000" kern="0" dirty="0" smtClean="0"/>
              <a:t>Research Ethics Committees</a:t>
            </a:r>
            <a:endParaRPr lang="de-DE" sz="2000" kern="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340662" y="2148683"/>
            <a:ext cx="187941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000" b="1" kern="0"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3200" b="1"/>
            </a:lvl2pPr>
            <a:lvl3pPr eaLnBrk="1" hangingPunct="1">
              <a:lnSpc>
                <a:spcPct val="90000"/>
              </a:lnSpc>
              <a:defRPr sz="3200" b="1"/>
            </a:lvl3pPr>
            <a:lvl4pPr eaLnBrk="1" hangingPunct="1">
              <a:lnSpc>
                <a:spcPct val="90000"/>
              </a:lnSpc>
              <a:defRPr sz="3200" b="1"/>
            </a:lvl4pPr>
            <a:lvl5pPr eaLnBrk="1" hangingPunct="1">
              <a:lnSpc>
                <a:spcPct val="90000"/>
              </a:lnSpc>
              <a:defRPr sz="3200" b="1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Competent authorities</a:t>
            </a:r>
            <a:endParaRPr lang="de-DE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084168" y="2827839"/>
            <a:ext cx="2381247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000" b="1" kern="0"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3200" b="1"/>
            </a:lvl2pPr>
            <a:lvl3pPr eaLnBrk="1" hangingPunct="1">
              <a:lnSpc>
                <a:spcPct val="90000"/>
              </a:lnSpc>
              <a:defRPr sz="3200" b="1"/>
            </a:lvl3pPr>
            <a:lvl4pPr eaLnBrk="1" hangingPunct="1">
              <a:lnSpc>
                <a:spcPct val="90000"/>
              </a:lnSpc>
              <a:defRPr sz="3200" b="1"/>
            </a:lvl4pPr>
            <a:lvl5pPr eaLnBrk="1" hangingPunct="1">
              <a:lnSpc>
                <a:spcPct val="90000"/>
              </a:lnSpc>
              <a:defRPr sz="3200" b="1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makers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/Research </a:t>
            </a:r>
            <a:r>
              <a:rPr lang="de-DE" dirty="0" err="1" smtClean="0"/>
              <a:t>Policy</a:t>
            </a:r>
            <a:endParaRPr lang="de-DE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283968" y="5875711"/>
            <a:ext cx="2136507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000" b="1" kern="0"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3200" b="1"/>
            </a:lvl2pPr>
            <a:lvl3pPr eaLnBrk="1" hangingPunct="1">
              <a:lnSpc>
                <a:spcPct val="90000"/>
              </a:lnSpc>
              <a:defRPr sz="3200" b="1"/>
            </a:lvl3pPr>
            <a:lvl4pPr eaLnBrk="1" hangingPunct="1">
              <a:lnSpc>
                <a:spcPct val="90000"/>
              </a:lnSpc>
              <a:defRPr sz="3200" b="1"/>
            </a:lvl4pPr>
            <a:lvl5pPr eaLnBrk="1" hangingPunct="1">
              <a:lnSpc>
                <a:spcPct val="90000"/>
              </a:lnSpc>
              <a:defRPr sz="3200" b="1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HTA agencies</a:t>
            </a:r>
            <a:br>
              <a:rPr lang="de-DE" dirty="0" smtClean="0"/>
            </a:br>
            <a:r>
              <a:rPr lang="de-DE" dirty="0" smtClean="0"/>
              <a:t>&amp; committees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24550" y="3853011"/>
            <a:ext cx="1366663" cy="1796947"/>
            <a:chOff x="6589713" y="3494088"/>
            <a:chExt cx="2117725" cy="2784475"/>
          </a:xfrm>
        </p:grpSpPr>
        <p:sp>
          <p:nvSpPr>
            <p:cNvPr id="20" name="Tekstvak 50"/>
            <p:cNvSpPr txBox="1">
              <a:spLocks noChangeArrowheads="1"/>
            </p:cNvSpPr>
            <p:nvPr/>
          </p:nvSpPr>
          <p:spPr bwMode="auto">
            <a:xfrm>
              <a:off x="6863591" y="5845918"/>
              <a:ext cx="1568338" cy="30999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700" b="1" dirty="0">
                  <a:solidFill>
                    <a:schemeClr val="tx1"/>
                  </a:solidFill>
                </a:rPr>
                <a:t>Research subject</a:t>
              </a:r>
            </a:p>
          </p:txBody>
        </p:sp>
        <p:sp>
          <p:nvSpPr>
            <p:cNvPr id="21" name="Tekstvak 51"/>
            <p:cNvSpPr txBox="1">
              <a:spLocks noChangeArrowheads="1"/>
            </p:cNvSpPr>
            <p:nvPr/>
          </p:nvSpPr>
          <p:spPr bwMode="auto">
            <a:xfrm>
              <a:off x="6863591" y="5453835"/>
              <a:ext cx="1813782" cy="30999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nl-NL" sz="700" b="1" dirty="0">
                  <a:solidFill>
                    <a:schemeClr val="bg1"/>
                  </a:solidFill>
                </a:rPr>
                <a:t>     </a:t>
              </a:r>
              <a:r>
                <a:rPr lang="nl-NL" sz="700" b="1" dirty="0">
                  <a:solidFill>
                    <a:schemeClr val="tx1"/>
                  </a:solidFill>
                </a:rPr>
                <a:t>Info provider</a:t>
              </a:r>
            </a:p>
          </p:txBody>
        </p:sp>
        <p:sp>
          <p:nvSpPr>
            <p:cNvPr id="22" name="Tekstvak 52"/>
            <p:cNvSpPr txBox="1">
              <a:spLocks noChangeArrowheads="1"/>
            </p:cNvSpPr>
            <p:nvPr/>
          </p:nvSpPr>
          <p:spPr bwMode="auto">
            <a:xfrm>
              <a:off x="6863591" y="5022540"/>
              <a:ext cx="1568338" cy="30999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700" b="1" dirty="0" err="1">
                  <a:solidFill>
                    <a:schemeClr val="bg1"/>
                  </a:solidFill>
                </a:rPr>
                <a:t>Advisor</a:t>
              </a:r>
              <a:endParaRPr lang="nl-NL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kstvak 53"/>
            <p:cNvSpPr txBox="1">
              <a:spLocks noChangeArrowheads="1"/>
            </p:cNvSpPr>
            <p:nvPr/>
          </p:nvSpPr>
          <p:spPr bwMode="auto">
            <a:xfrm>
              <a:off x="6862762" y="4592638"/>
              <a:ext cx="1568450" cy="3099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700" b="1" dirty="0" err="1">
                  <a:solidFill>
                    <a:schemeClr val="bg1"/>
                  </a:solidFill>
                </a:rPr>
                <a:t>Reviewer</a:t>
              </a:r>
              <a:endParaRPr lang="nl-NL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kstvak 54"/>
            <p:cNvSpPr txBox="1">
              <a:spLocks noChangeArrowheads="1"/>
            </p:cNvSpPr>
            <p:nvPr/>
          </p:nvSpPr>
          <p:spPr bwMode="auto">
            <a:xfrm>
              <a:off x="6862762" y="4237038"/>
              <a:ext cx="1568450" cy="30999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700" b="1" dirty="0" err="1">
                  <a:solidFill>
                    <a:schemeClr val="tx1"/>
                  </a:solidFill>
                </a:rPr>
                <a:t>Co-researcher</a:t>
              </a:r>
              <a:endParaRPr lang="nl-NL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kstvak 55"/>
            <p:cNvSpPr txBox="1">
              <a:spLocks noChangeArrowheads="1"/>
            </p:cNvSpPr>
            <p:nvPr/>
          </p:nvSpPr>
          <p:spPr bwMode="auto">
            <a:xfrm>
              <a:off x="6862762" y="3846513"/>
              <a:ext cx="1568450" cy="309997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nl-NL" sz="700" b="1" dirty="0" err="1">
                  <a:solidFill>
                    <a:schemeClr val="bg1"/>
                  </a:solidFill>
                </a:rPr>
                <a:t>Driving</a:t>
              </a:r>
              <a:r>
                <a:rPr lang="nl-NL" sz="700" b="1" dirty="0">
                  <a:solidFill>
                    <a:schemeClr val="bg1"/>
                  </a:solidFill>
                </a:rPr>
                <a:t> </a:t>
              </a:r>
              <a:r>
                <a:rPr lang="nl-NL" sz="700" b="1" dirty="0" err="1">
                  <a:solidFill>
                    <a:schemeClr val="bg1"/>
                  </a:solidFill>
                </a:rPr>
                <a:t>force</a:t>
              </a:r>
              <a:endParaRPr lang="nl-NL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hthoek 19"/>
            <p:cNvSpPr/>
            <p:nvPr/>
          </p:nvSpPr>
          <p:spPr>
            <a:xfrm>
              <a:off x="8431213" y="3494088"/>
              <a:ext cx="276225" cy="278447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sz="300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6589713" y="3494088"/>
              <a:ext cx="273050" cy="278447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nl-NL" sz="300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6539949" y="5517233"/>
            <a:ext cx="2136507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1" hangingPunct="1">
              <a:lnSpc>
                <a:spcPct val="90000"/>
              </a:lnSpc>
              <a:defRPr sz="2000" b="1" kern="0"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3200" b="1"/>
            </a:lvl2pPr>
            <a:lvl3pPr eaLnBrk="1" hangingPunct="1">
              <a:lnSpc>
                <a:spcPct val="90000"/>
              </a:lnSpc>
              <a:defRPr sz="3200" b="1"/>
            </a:lvl3pPr>
            <a:lvl4pPr eaLnBrk="1" hangingPunct="1">
              <a:lnSpc>
                <a:spcPct val="90000"/>
              </a:lnSpc>
              <a:defRPr sz="3200" b="1"/>
            </a:lvl4pPr>
            <a:lvl5pPr eaLnBrk="1" hangingPunct="1">
              <a:lnSpc>
                <a:spcPct val="90000"/>
              </a:lnSpc>
              <a:defRPr sz="3200" b="1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Clinical Research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Patients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in all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health-related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2647004" y="3372819"/>
            <a:ext cx="3201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</a:pPr>
            <a:r>
              <a:rPr lang="en-US" sz="1600" dirty="0" smtClean="0"/>
              <a:t>Trial protocol </a:t>
            </a:r>
            <a:r>
              <a:rPr lang="en-US" sz="1600" dirty="0"/>
              <a:t>design, informed consent, ethical review, marketing authorization, value assessment, health policy</a:t>
            </a:r>
          </a:p>
        </p:txBody>
      </p:sp>
      <p:sp>
        <p:nvSpPr>
          <p:cNvPr id="28" name="TextBox 27"/>
          <p:cNvSpPr txBox="1"/>
          <p:nvPr/>
        </p:nvSpPr>
        <p:spPr>
          <a:xfrm rot="21245166">
            <a:off x="1073414" y="3328884"/>
            <a:ext cx="6704157" cy="1200329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de-DE" dirty="0" smtClean="0"/>
              <a:t>Are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patient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advocates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engage</a:t>
            </a:r>
            <a:r>
              <a:rPr lang="de-DE" dirty="0" smtClean="0"/>
              <a:t> in R&amp;D?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99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knowledge of medicines R&amp;D (survey data N=468)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3850" y="1557338"/>
          <a:ext cx="8475663" cy="488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5221"/>
                <a:gridCol w="2825221"/>
                <a:gridCol w="28252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Topic area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Reporting good or very good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knowledge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Have not heard of it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Patients’ roles and responsibilities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Clinical trials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Medicines R&amp;D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Regulation of new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medicines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37%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Medicines safety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HTA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Drug discovery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Personalised medicine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27%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Predictive medicine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Pharmacoeconomics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876256" y="5301208"/>
            <a:ext cx="9361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067944" y="2204864"/>
            <a:ext cx="936104" cy="14401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6631360"/>
            <a:ext cx="78226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EUPATI (2014)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el 2"/>
          <p:cNvSpPr>
            <a:spLocks noGrp="1"/>
          </p:cNvSpPr>
          <p:nvPr>
            <p:ph type="title"/>
          </p:nvPr>
        </p:nvSpPr>
        <p:spPr>
          <a:xfrm>
            <a:off x="323528" y="404665"/>
            <a:ext cx="8064896" cy="936103"/>
          </a:xfrm>
        </p:spPr>
        <p:txBody>
          <a:bodyPr/>
          <a:lstStyle/>
          <a:p>
            <a:r>
              <a:rPr lang="en-US" dirty="0" smtClean="0"/>
              <a:t>European Patients’ Academy: Paradigm shift in empowering patients on medicines R&amp;D</a:t>
            </a:r>
            <a:endParaRPr 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105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Launched Feb ’12, runs for 5 years,</a:t>
            </a:r>
            <a:br>
              <a:rPr lang="en-GB" dirty="0" smtClean="0"/>
            </a:br>
            <a:r>
              <a:rPr lang="en-GB" dirty="0" smtClean="0"/>
              <a:t>30 consortium members,</a:t>
            </a:r>
            <a:br>
              <a:rPr lang="en-GB" dirty="0" smtClean="0"/>
            </a:br>
            <a:r>
              <a:rPr lang="en-GB" dirty="0" smtClean="0"/>
              <a:t>Funded by IMI JU </a:t>
            </a:r>
            <a:br>
              <a:rPr lang="en-GB" dirty="0" smtClean="0"/>
            </a:b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will</a:t>
            </a:r>
            <a:r>
              <a:rPr lang="en-US" b="1" dirty="0" smtClean="0"/>
              <a:t> develop and disseminate</a:t>
            </a:r>
            <a:br>
              <a:rPr lang="en-US" b="1" dirty="0" smtClean="0"/>
            </a:br>
            <a:r>
              <a:rPr lang="en-US" b="1" dirty="0" smtClean="0"/>
              <a:t>objective, credible, </a:t>
            </a:r>
            <a:br>
              <a:rPr lang="en-US" b="1" dirty="0" smtClean="0"/>
            </a:br>
            <a:r>
              <a:rPr lang="en-US" b="1" dirty="0" smtClean="0"/>
              <a:t>correct and up-to-date public </a:t>
            </a:r>
            <a:br>
              <a:rPr lang="en-US" b="1" dirty="0" smtClean="0"/>
            </a:br>
            <a:r>
              <a:rPr lang="en-US" b="1" dirty="0" smtClean="0"/>
              <a:t>knowledge about medicines</a:t>
            </a:r>
            <a:br>
              <a:rPr lang="en-US" b="1" dirty="0" smtClean="0"/>
            </a:br>
            <a:r>
              <a:rPr lang="en-US" b="1" dirty="0" smtClean="0"/>
              <a:t>R&amp;D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05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will</a:t>
            </a:r>
            <a:r>
              <a:rPr lang="en-US" b="1" dirty="0" smtClean="0"/>
              <a:t> build competencies </a:t>
            </a:r>
            <a:br>
              <a:rPr lang="en-US" b="1" dirty="0" smtClean="0"/>
            </a:br>
            <a:r>
              <a:rPr lang="en-US" b="1" dirty="0" smtClean="0"/>
              <a:t>&amp; expert capacity </a:t>
            </a:r>
            <a:r>
              <a:rPr lang="en-US" dirty="0" smtClean="0"/>
              <a:t>among patients &amp; public</a:t>
            </a:r>
            <a:endParaRPr lang="en-US" sz="105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05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will</a:t>
            </a:r>
            <a:r>
              <a:rPr lang="en-US" b="1" dirty="0" smtClean="0"/>
              <a:t> facilitate patient involvement in R&amp;D </a:t>
            </a:r>
            <a:r>
              <a:rPr lang="en-US" dirty="0" smtClean="0"/>
              <a:t>to collaborate in academic research, industry research, authorities and ethics committees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pic>
        <p:nvPicPr>
          <p:cNvPr id="7" name="Grafik 6" descr="EUPATI-Logo-web-upda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000" y="2708920"/>
            <a:ext cx="3090472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170" y="1858510"/>
            <a:ext cx="900200" cy="5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bgerundetes Rechteck 52"/>
          <p:cNvSpPr/>
          <p:nvPr/>
        </p:nvSpPr>
        <p:spPr>
          <a:xfrm>
            <a:off x="5868144" y="1268760"/>
            <a:ext cx="1080120" cy="266429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4489" y="1757363"/>
            <a:ext cx="5451648" cy="4844403"/>
          </a:xfrm>
        </p:spPr>
        <p:txBody>
          <a:bodyPr/>
          <a:lstStyle/>
          <a:p>
            <a:r>
              <a:rPr lang="en-GB" dirty="0" smtClean="0"/>
              <a:t>Led by </a:t>
            </a:r>
            <a:r>
              <a:rPr lang="en-GB" b="1" dirty="0" smtClean="0"/>
              <a:t>pan-EU patient umbrella </a:t>
            </a:r>
            <a:br>
              <a:rPr lang="en-GB" b="1" dirty="0" smtClean="0"/>
            </a:br>
            <a:r>
              <a:rPr lang="en-GB" b="1" dirty="0" smtClean="0"/>
              <a:t>groups</a:t>
            </a:r>
            <a:r>
              <a:rPr lang="en-GB" dirty="0" smtClean="0"/>
              <a:t>. EPF coordinates.</a:t>
            </a:r>
          </a:p>
          <a:p>
            <a:endParaRPr lang="en-GB" dirty="0" smtClean="0"/>
          </a:p>
          <a:p>
            <a:r>
              <a:rPr lang="en-US" dirty="0" smtClean="0"/>
              <a:t>Strong impetus from key </a:t>
            </a:r>
            <a:r>
              <a:rPr lang="en-US" b="1" dirty="0" smtClean="0"/>
              <a:t>academic</a:t>
            </a:r>
            <a:r>
              <a:rPr lang="en-US" dirty="0" smtClean="0"/>
              <a:t> partners and </a:t>
            </a:r>
            <a:r>
              <a:rPr lang="en-US" b="1" dirty="0" smtClean="0"/>
              <a:t>research</a:t>
            </a:r>
            <a:r>
              <a:rPr lang="en-US" dirty="0" smtClean="0"/>
              <a:t> </a:t>
            </a:r>
            <a:r>
              <a:rPr lang="en-US" b="1" dirty="0" err="1" smtClean="0"/>
              <a:t>organisations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Industry expertise </a:t>
            </a:r>
            <a:r>
              <a:rPr lang="en-US" dirty="0" smtClean="0"/>
              <a:t>in medicines R&amp;D,</a:t>
            </a:r>
            <a:br>
              <a:rPr lang="en-US" dirty="0" smtClean="0"/>
            </a:br>
            <a:r>
              <a:rPr lang="en-US" dirty="0" smtClean="0"/>
              <a:t>IT, capacity building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Advisory members</a:t>
            </a:r>
            <a:endParaRPr lang="en-US" dirty="0" smtClean="0"/>
          </a:p>
          <a:p>
            <a:pPr lvl="1"/>
            <a:r>
              <a:rPr lang="en-US" dirty="0" smtClean="0"/>
              <a:t>High level experts e.g. from EMA, </a:t>
            </a:r>
            <a:r>
              <a:rPr lang="en-US" dirty="0" err="1" smtClean="0"/>
              <a:t>Swissmedic</a:t>
            </a:r>
            <a:r>
              <a:rPr lang="en-US" dirty="0" smtClean="0"/>
              <a:t>, MHRA, </a:t>
            </a:r>
            <a:r>
              <a:rPr lang="en-US" dirty="0" err="1" smtClean="0"/>
              <a:t>BfArM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Cochrane, EBM, </a:t>
            </a:r>
            <a:r>
              <a:rPr lang="en-US" dirty="0" err="1" smtClean="0"/>
              <a:t>EUnetHTA</a:t>
            </a:r>
            <a:r>
              <a:rPr lang="en-US" dirty="0" smtClean="0"/>
              <a:t>, NICE, Academia, Ethics, Media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4488" y="466311"/>
            <a:ext cx="7161212" cy="978729"/>
          </a:xfrm>
        </p:spPr>
        <p:txBody>
          <a:bodyPr/>
          <a:lstStyle/>
          <a:p>
            <a:r>
              <a:rPr lang="en-GB" dirty="0" smtClean="0"/>
              <a:t>Public private partnership, led </a:t>
            </a:r>
            <a:r>
              <a:rPr lang="en-GB" dirty="0"/>
              <a:t>b</a:t>
            </a:r>
            <a:r>
              <a:rPr lang="en-GB" dirty="0" smtClean="0"/>
              <a:t>y </a:t>
            </a:r>
            <a:br>
              <a:rPr lang="en-GB" dirty="0" smtClean="0"/>
            </a:br>
            <a:r>
              <a:rPr lang="en-GB" dirty="0" smtClean="0"/>
              <a:t>patient </a:t>
            </a:r>
            <a:r>
              <a:rPr lang="en-GB" dirty="0"/>
              <a:t>associations</a:t>
            </a:r>
            <a:endParaRPr lang="de-D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49" y="2077825"/>
            <a:ext cx="721186" cy="19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49" y="2420888"/>
            <a:ext cx="721188" cy="54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532" y="2612526"/>
            <a:ext cx="836622" cy="26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Abgerundetes Rechteck 55"/>
          <p:cNvSpPr/>
          <p:nvPr/>
        </p:nvSpPr>
        <p:spPr>
          <a:xfrm>
            <a:off x="5868144" y="4005064"/>
            <a:ext cx="3024336" cy="2664296"/>
          </a:xfrm>
          <a:prstGeom prst="roundRect">
            <a:avLst>
              <a:gd name="adj" fmla="val 7691"/>
            </a:avLst>
          </a:prstGeom>
          <a:solidFill>
            <a:schemeClr val="bg1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s Rechteck 54"/>
          <p:cNvSpPr/>
          <p:nvPr/>
        </p:nvSpPr>
        <p:spPr>
          <a:xfrm>
            <a:off x="7020272" y="2420888"/>
            <a:ext cx="1872208" cy="15121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53"/>
          <p:cNvSpPr/>
          <p:nvPr/>
        </p:nvSpPr>
        <p:spPr>
          <a:xfrm>
            <a:off x="7020272" y="1268760"/>
            <a:ext cx="1872208" cy="10801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982" y="3091098"/>
            <a:ext cx="841385" cy="26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613" y="3487582"/>
            <a:ext cx="841754" cy="44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2708920"/>
            <a:ext cx="826771" cy="42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1988840"/>
            <a:ext cx="763172" cy="21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1916832"/>
            <a:ext cx="787020" cy="3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255292"/>
            <a:ext cx="533748" cy="53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282" y="1380061"/>
            <a:ext cx="413062" cy="53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484784"/>
            <a:ext cx="838324" cy="30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884" y="4617169"/>
            <a:ext cx="7191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884" y="4833069"/>
            <a:ext cx="793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884" y="5266456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884" y="5914156"/>
            <a:ext cx="7239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59884" y="6274519"/>
            <a:ext cx="7191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0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6009" y="5949280"/>
            <a:ext cx="671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4219898"/>
            <a:ext cx="603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3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4725144"/>
            <a:ext cx="8080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013176"/>
            <a:ext cx="576064" cy="41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5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419" y="5517232"/>
            <a:ext cx="554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504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6237312"/>
            <a:ext cx="321568" cy="3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532" y="2612526"/>
            <a:ext cx="836622" cy="26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384" y="6235402"/>
            <a:ext cx="5762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720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196" y="5157192"/>
            <a:ext cx="481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759" y="5878537"/>
            <a:ext cx="668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0484" y="4518322"/>
            <a:ext cx="6889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759" y="4869160"/>
            <a:ext cx="5762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389" y="5705194"/>
            <a:ext cx="705963" cy="17207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685" y="1516658"/>
            <a:ext cx="714313" cy="314992"/>
          </a:xfrm>
          <a:prstGeom prst="rect">
            <a:avLst/>
          </a:prstGeom>
        </p:spPr>
      </p:pic>
      <p:pic>
        <p:nvPicPr>
          <p:cNvPr id="41" name="Grafik 3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444" y="3219748"/>
            <a:ext cx="714092" cy="2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49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covered by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European Patients’ Academy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4909036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450850" indent="-450850">
              <a:buFont typeface="Arial" charset="0"/>
              <a:buAutoNum type="arabicPeriod"/>
            </a:pPr>
            <a:r>
              <a:rPr lang="en-US" b="1" dirty="0" smtClean="0"/>
              <a:t>Discovery </a:t>
            </a:r>
            <a:r>
              <a:rPr lang="en-US" b="1" dirty="0"/>
              <a:t>of Medicines &amp; Planning of Medicines </a:t>
            </a:r>
            <a:r>
              <a:rPr lang="en-US" b="1" dirty="0" smtClean="0"/>
              <a:t>Development</a:t>
            </a:r>
            <a:br>
              <a:rPr lang="en-US" b="1" dirty="0" smtClean="0"/>
            </a:br>
            <a:endParaRPr lang="en-US" b="1" dirty="0"/>
          </a:p>
          <a:p>
            <a:pPr marL="450850" indent="-450850">
              <a:buFont typeface="Arial" charset="0"/>
              <a:buAutoNum type="arabicPeriod"/>
            </a:pPr>
            <a:r>
              <a:rPr lang="en-US" b="1" dirty="0" smtClean="0"/>
              <a:t>Non-Clinical </a:t>
            </a:r>
            <a:r>
              <a:rPr lang="en-US" b="1" dirty="0"/>
              <a:t>Testing and Pharmaceutical </a:t>
            </a:r>
            <a:r>
              <a:rPr lang="en-US" b="1" dirty="0" smtClean="0"/>
              <a:t>Development</a:t>
            </a:r>
            <a:br>
              <a:rPr lang="en-US" b="1" dirty="0" smtClean="0"/>
            </a:br>
            <a:endParaRPr lang="en-US" b="1" dirty="0"/>
          </a:p>
          <a:p>
            <a:pPr marL="450850" indent="-450850">
              <a:buFont typeface="Arial" charset="0"/>
              <a:buAutoNum type="arabicPeriod"/>
            </a:pPr>
            <a:r>
              <a:rPr lang="en-US" b="1" dirty="0" smtClean="0"/>
              <a:t>Exploratory </a:t>
            </a:r>
            <a:r>
              <a:rPr lang="en-US" b="1" dirty="0"/>
              <a:t>and Confirmatory Clinical </a:t>
            </a:r>
            <a:r>
              <a:rPr lang="en-US" b="1" dirty="0" smtClean="0"/>
              <a:t>Development</a:t>
            </a:r>
            <a:br>
              <a:rPr lang="en-US" b="1" dirty="0" smtClean="0"/>
            </a:br>
            <a:endParaRPr lang="en-US" b="1" dirty="0"/>
          </a:p>
          <a:p>
            <a:pPr marL="450850" indent="-450850">
              <a:buFont typeface="Arial" charset="0"/>
              <a:buAutoNum type="arabicPeriod"/>
            </a:pPr>
            <a:r>
              <a:rPr lang="en-US" b="1" dirty="0" smtClean="0"/>
              <a:t>Clinical Trials</a:t>
            </a:r>
            <a:br>
              <a:rPr lang="en-US" b="1" dirty="0" smtClean="0"/>
            </a:br>
            <a:endParaRPr lang="en-US" b="1" dirty="0"/>
          </a:p>
          <a:p>
            <a:pPr marL="450850" indent="-450850">
              <a:buFont typeface="Arial" charset="0"/>
              <a:buAutoNum type="arabicPeriod"/>
            </a:pPr>
            <a:r>
              <a:rPr lang="en-US" b="1" dirty="0" smtClean="0"/>
              <a:t>Regulatory </a:t>
            </a:r>
            <a:r>
              <a:rPr lang="en-US" b="1" dirty="0"/>
              <a:t>Affairs, Medicinal </a:t>
            </a:r>
            <a:r>
              <a:rPr lang="en-US" b="1" dirty="0" smtClean="0"/>
              <a:t>Product </a:t>
            </a:r>
            <a:r>
              <a:rPr lang="en-US" b="1" dirty="0"/>
              <a:t>Safety,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Pharmacovigilance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err="1" smtClean="0"/>
              <a:t>Pharmaco</a:t>
            </a:r>
            <a:r>
              <a:rPr lang="en-US" b="1" dirty="0" smtClean="0"/>
              <a:t>-epidemiology</a:t>
            </a:r>
            <a:br>
              <a:rPr lang="en-US" b="1" dirty="0" smtClean="0"/>
            </a:br>
            <a:endParaRPr lang="en-US" b="1" dirty="0"/>
          </a:p>
          <a:p>
            <a:pPr marL="450850" indent="-450850">
              <a:buFont typeface="Arial" charset="0"/>
              <a:buAutoNum type="arabicPeriod"/>
            </a:pPr>
            <a:r>
              <a:rPr lang="en-US" b="1" dirty="0" smtClean="0"/>
              <a:t>Health </a:t>
            </a:r>
            <a:r>
              <a:rPr lang="en-US" b="1" dirty="0"/>
              <a:t>Technology Assessment and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economics</a:t>
            </a:r>
            <a:endParaRPr lang="en-US" b="1" dirty="0"/>
          </a:p>
          <a:p>
            <a:pPr marL="450850" indent="-450850">
              <a:buFont typeface="Arial" charset="0"/>
              <a:buAutoNum type="arabicPeriod"/>
            </a:pPr>
            <a:endParaRPr lang="de-DE" b="1" dirty="0" smtClean="0"/>
          </a:p>
        </p:txBody>
      </p:sp>
      <p:sp>
        <p:nvSpPr>
          <p:cNvPr id="4" name="Abgerundetes Rechteck 5"/>
          <p:cNvSpPr/>
          <p:nvPr/>
        </p:nvSpPr>
        <p:spPr>
          <a:xfrm>
            <a:off x="6477000" y="5410200"/>
            <a:ext cx="2498725" cy="1223963"/>
          </a:xfrm>
          <a:prstGeom prst="roundRect">
            <a:avLst>
              <a:gd name="adj" fmla="val 1049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</a:rPr>
              <a:t>…</a:t>
            </a:r>
            <a:r>
              <a:rPr lang="de-DE" b="1" dirty="0" err="1">
                <a:solidFill>
                  <a:schemeClr val="tx1"/>
                </a:solidFill>
              </a:rPr>
              <a:t>and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i="1" dirty="0">
                <a:solidFill>
                  <a:schemeClr val="tx1"/>
                </a:solidFill>
              </a:rPr>
              <a:t>NOT:</a:t>
            </a:r>
            <a:r>
              <a:rPr lang="de-DE" b="1" dirty="0">
                <a:solidFill>
                  <a:schemeClr val="tx1"/>
                </a:solidFill>
              </a:rPr>
              <a:t/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 err="1" smtClean="0">
                <a:solidFill>
                  <a:schemeClr val="tx1"/>
                </a:solidFill>
              </a:rPr>
              <a:t>develop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indication</a:t>
            </a:r>
            <a:r>
              <a:rPr lang="de-DE" b="1" dirty="0" smtClean="0">
                <a:solidFill>
                  <a:schemeClr val="tx1"/>
                </a:solidFill>
              </a:rPr>
              <a:t>- </a:t>
            </a:r>
            <a:r>
              <a:rPr lang="de-DE" b="1" dirty="0" err="1">
                <a:solidFill>
                  <a:schemeClr val="tx1"/>
                </a:solidFill>
              </a:rPr>
              <a:t>or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therapy-specific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information</a:t>
            </a:r>
            <a:r>
              <a:rPr lang="de-DE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671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1547664" y="1556817"/>
            <a:ext cx="3194198" cy="46804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1547813" y="5256213"/>
            <a:ext cx="3384550" cy="1628775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1547813" y="3600450"/>
            <a:ext cx="3384550" cy="1628775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1547813" y="1844675"/>
            <a:ext cx="3384550" cy="1728788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11525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13906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157788"/>
            <a:ext cx="1143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Inhaltsplatzhalter 1"/>
          <p:cNvSpPr>
            <a:spLocks noGrp="1"/>
          </p:cNvSpPr>
          <p:nvPr>
            <p:ph idx="1"/>
          </p:nvPr>
        </p:nvSpPr>
        <p:spPr>
          <a:xfrm>
            <a:off x="1547813" y="1988840"/>
            <a:ext cx="5616575" cy="1177245"/>
          </a:xfrm>
        </p:spPr>
        <p:txBody>
          <a:bodyPr/>
          <a:lstStyle/>
          <a:p>
            <a:pPr marL="0" indent="0">
              <a:buFont typeface="Arial" charset="0"/>
              <a:buAutoNum type="arabicPeriod"/>
            </a:pPr>
            <a:endParaRPr lang="de-DE" sz="16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EUPATI Patient Experts</a:t>
            </a:r>
            <a:br>
              <a:rPr lang="en-US" sz="2000" b="1" dirty="0" smtClean="0"/>
            </a:br>
            <a:r>
              <a:rPr lang="en-US" sz="2000" b="1" dirty="0" smtClean="0"/>
              <a:t>Training Course</a:t>
            </a:r>
            <a:br>
              <a:rPr lang="en-US" sz="2000" b="1" dirty="0" smtClean="0"/>
            </a:br>
            <a:r>
              <a:rPr lang="en-US" sz="1400" b="1" dirty="0" smtClean="0"/>
              <a:t>-- for expert patients</a:t>
            </a:r>
            <a:endParaRPr lang="en-US" sz="2000" b="1" dirty="0" smtClean="0"/>
          </a:p>
        </p:txBody>
      </p:sp>
      <p:sp>
        <p:nvSpPr>
          <p:cNvPr id="22536" name="Titel 2"/>
          <p:cNvSpPr>
            <a:spLocks noGrp="1"/>
          </p:cNvSpPr>
          <p:nvPr>
            <p:ph type="title"/>
          </p:nvPr>
        </p:nvSpPr>
        <p:spPr>
          <a:xfrm>
            <a:off x="344488" y="521710"/>
            <a:ext cx="7161212" cy="8679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bring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, EUPATI </a:t>
            </a:r>
            <a:r>
              <a:rPr lang="de-DE" dirty="0" err="1"/>
              <a:t>develops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targeted</a:t>
            </a:r>
            <a:r>
              <a:rPr lang="de-DE" dirty="0"/>
              <a:t> at different </a:t>
            </a:r>
            <a:r>
              <a:rPr lang="de-DE" dirty="0" err="1"/>
              <a:t>levels</a:t>
            </a:r>
            <a:endParaRPr lang="de-DE" sz="2800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 bwMode="auto">
          <a:xfrm>
            <a:off x="5076825" y="2055813"/>
            <a:ext cx="2014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100 </a:t>
            </a: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patient advocates</a:t>
            </a:r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5075238" y="3783013"/>
            <a:ext cx="19796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12.000</a:t>
            </a: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patient advocates</a:t>
            </a:r>
            <a:endParaRPr lang="en-US" dirty="0">
              <a:latin typeface="+mn-lt"/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5073650" y="5583238"/>
            <a:ext cx="19065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100.000</a:t>
            </a:r>
            <a:br>
              <a:rPr lang="en-US" sz="2400" b="1" dirty="0">
                <a:latin typeface="+mn-lt"/>
              </a:rPr>
            </a:br>
            <a:r>
              <a:rPr lang="en-US" sz="2000" b="1" dirty="0">
                <a:latin typeface="+mn-lt"/>
              </a:rPr>
              <a:t>individuals</a:t>
            </a:r>
          </a:p>
        </p:txBody>
      </p:sp>
      <p:sp>
        <p:nvSpPr>
          <p:cNvPr id="11" name="Inhaltsplatzhalter 1"/>
          <p:cNvSpPr txBox="1">
            <a:spLocks/>
          </p:cNvSpPr>
          <p:nvPr/>
        </p:nvSpPr>
        <p:spPr bwMode="auto">
          <a:xfrm>
            <a:off x="1547813" y="3717032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b="1" kern="0" dirty="0">
              <a:latin typeface="+mn-lt"/>
            </a:endParaRPr>
          </a:p>
          <a:p>
            <a:pPr eaLnBrk="0" fontAlgn="auto" hangingPunct="0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kern="0" dirty="0">
                <a:latin typeface="+mn-lt"/>
              </a:rPr>
              <a:t>EUPATI Educational </a:t>
            </a:r>
            <a:br>
              <a:rPr lang="en-US" sz="2000" b="1" kern="0" dirty="0">
                <a:latin typeface="+mn-lt"/>
              </a:rPr>
            </a:br>
            <a:r>
              <a:rPr lang="en-US" sz="2000" b="1" kern="0" dirty="0" smtClean="0">
                <a:latin typeface="+mn-lt"/>
              </a:rPr>
              <a:t>Toolbox</a:t>
            </a:r>
            <a:br>
              <a:rPr lang="en-US" sz="2000" b="1" kern="0" dirty="0" smtClean="0">
                <a:latin typeface="+mn-lt"/>
              </a:rPr>
            </a:br>
            <a:r>
              <a:rPr lang="en-US" sz="1500" b="1" kern="0" dirty="0" smtClean="0">
                <a:latin typeface="+mn-lt"/>
              </a:rPr>
              <a:t>-- </a:t>
            </a:r>
            <a:r>
              <a:rPr lang="en-US" sz="1500" b="1" kern="0" dirty="0">
                <a:latin typeface="+mn-lt"/>
              </a:rPr>
              <a:t>f</a:t>
            </a:r>
            <a:r>
              <a:rPr lang="en-US" sz="1500" b="1" kern="0" dirty="0" smtClean="0">
                <a:latin typeface="+mn-lt"/>
              </a:rPr>
              <a:t>or patient advocates</a:t>
            </a:r>
            <a:endParaRPr lang="en-GB" sz="1200" dirty="0"/>
          </a:p>
          <a:p>
            <a:pPr marL="0" lvl="1" eaLnBrk="0" fontAlgn="auto" hangingPunct="0">
              <a:lnSpc>
                <a:spcPct val="95000"/>
              </a:lnSpc>
              <a:spcBef>
                <a:spcPts val="324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de-DE" sz="1600" kern="0" dirty="0">
              <a:latin typeface="+mn-lt"/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1547813" y="5328939"/>
            <a:ext cx="51117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4138" indent="254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AutoNum type="arabicPeriod"/>
            </a:pPr>
            <a:endParaRPr lang="de-DE" sz="1600" dirty="0"/>
          </a:p>
          <a:p>
            <a:pPr marL="84138" indent="254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b="1" dirty="0"/>
              <a:t>EUPATI </a:t>
            </a:r>
            <a:br>
              <a:rPr lang="en-US" sz="2000" b="1" dirty="0"/>
            </a:br>
            <a:r>
              <a:rPr lang="en-US" sz="2000" b="1" dirty="0"/>
              <a:t>Internet </a:t>
            </a:r>
            <a:r>
              <a:rPr lang="en-US" sz="2000" b="1" dirty="0" smtClean="0"/>
              <a:t>Library</a:t>
            </a:r>
            <a:br>
              <a:rPr lang="en-US" sz="2000" b="1" dirty="0" smtClean="0"/>
            </a:br>
            <a:r>
              <a:rPr lang="en-US" sz="1200" b="1" dirty="0" smtClean="0"/>
              <a:t>-- for the health-interested public</a:t>
            </a:r>
            <a:endParaRPr lang="en-US" sz="2000" b="1" dirty="0"/>
          </a:p>
        </p:txBody>
      </p:sp>
      <p:pic>
        <p:nvPicPr>
          <p:cNvPr id="2254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013" y="361312"/>
            <a:ext cx="1466999" cy="18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7487045" y="3989883"/>
            <a:ext cx="19335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English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French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German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Spanish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Polish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Italian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Russian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6537326" y="3716338"/>
            <a:ext cx="746126" cy="2978150"/>
          </a:xfrm>
          <a:prstGeom prst="chevron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Eingekerbter Richtungspfeil 7"/>
          <p:cNvSpPr/>
          <p:nvPr/>
        </p:nvSpPr>
        <p:spPr>
          <a:xfrm>
            <a:off x="6512317" y="1952137"/>
            <a:ext cx="746126" cy="1260963"/>
          </a:xfrm>
          <a:prstGeom prst="chevron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6"/>
          <p:cNvSpPr/>
          <p:nvPr/>
        </p:nvSpPr>
        <p:spPr>
          <a:xfrm>
            <a:off x="7503048" y="2377282"/>
            <a:ext cx="19335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</a:rPr>
              <a:t>English 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9766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96" y="3573016"/>
            <a:ext cx="3442664" cy="3284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EUPATI Patient Experts Training </a:t>
            </a:r>
            <a:r>
              <a:rPr lang="en-GB" dirty="0" smtClean="0"/>
              <a:t>Course</a:t>
            </a:r>
            <a:br>
              <a:rPr lang="en-GB" dirty="0" smtClean="0"/>
            </a:br>
            <a:r>
              <a:rPr lang="en-GB" dirty="0" smtClean="0"/>
              <a:t>has started on 6 Oct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7092967" cy="367793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Format</a:t>
            </a:r>
            <a:endParaRPr lang="en-GB" b="1" dirty="0"/>
          </a:p>
          <a:p>
            <a:r>
              <a:rPr lang="en-GB" dirty="0" smtClean="0"/>
              <a:t>150</a:t>
            </a:r>
            <a:r>
              <a:rPr lang="en-GB" dirty="0"/>
              <a:t>+ hours of e-learning and two 4-day </a:t>
            </a:r>
            <a:r>
              <a:rPr lang="en-GB" dirty="0" smtClean="0"/>
              <a:t>training meetings</a:t>
            </a:r>
          </a:p>
          <a:p>
            <a:r>
              <a:rPr lang="en-GB" dirty="0" smtClean="0"/>
              <a:t>Two cycles of 50 participants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Participants</a:t>
            </a:r>
          </a:p>
          <a:p>
            <a:r>
              <a:rPr lang="en-GB" dirty="0" smtClean="0"/>
              <a:t>More than 300 applications were</a:t>
            </a:r>
            <a:br>
              <a:rPr lang="en-GB" dirty="0" smtClean="0"/>
            </a:br>
            <a:r>
              <a:rPr lang="en-GB" dirty="0" smtClean="0"/>
              <a:t>received, great demand from the patient</a:t>
            </a:r>
            <a:br>
              <a:rPr lang="en-GB" dirty="0" smtClean="0"/>
            </a:br>
            <a:r>
              <a:rPr lang="en-GB" dirty="0" smtClean="0"/>
              <a:t>community!</a:t>
            </a:r>
          </a:p>
          <a:p>
            <a:r>
              <a:rPr lang="en-GB" dirty="0" smtClean="0"/>
              <a:t>Start </a:t>
            </a:r>
            <a:r>
              <a:rPr lang="en-GB" dirty="0"/>
              <a:t>of </a:t>
            </a:r>
            <a:r>
              <a:rPr lang="en-GB" dirty="0" smtClean="0"/>
              <a:t>course:</a:t>
            </a:r>
            <a:br>
              <a:rPr lang="en-GB" dirty="0" smtClean="0"/>
            </a:br>
            <a:r>
              <a:rPr lang="en-GB" dirty="0" smtClean="0"/>
              <a:t>Oct 2014 (1</a:t>
            </a:r>
            <a:r>
              <a:rPr lang="en-GB" baseline="30000" dirty="0" smtClean="0"/>
              <a:t>st</a:t>
            </a:r>
            <a:r>
              <a:rPr lang="en-GB" dirty="0" smtClean="0"/>
              <a:t> 53 trainees), </a:t>
            </a:r>
            <a:br>
              <a:rPr lang="en-GB" dirty="0" smtClean="0"/>
            </a:br>
            <a:r>
              <a:rPr lang="en-GB" dirty="0" smtClean="0"/>
              <a:t>Sept 2015 (2</a:t>
            </a:r>
            <a:r>
              <a:rPr lang="en-GB" baseline="30000" dirty="0" smtClean="0"/>
              <a:t>nd</a:t>
            </a:r>
            <a:r>
              <a:rPr lang="en-GB" dirty="0" smtClean="0"/>
              <a:t> 50 trainees)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78806" y="2070643"/>
            <a:ext cx="1339349" cy="141759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chemeClr val="tx1"/>
                </a:solidFill>
              </a:rPr>
              <a:t>e-Learning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5" name="Pfeil nach rechts 20"/>
          <p:cNvSpPr/>
          <p:nvPr/>
        </p:nvSpPr>
        <p:spPr>
          <a:xfrm>
            <a:off x="1791314" y="1262100"/>
            <a:ext cx="5235636" cy="1080120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EUPATI Training Programme</a:t>
            </a:r>
            <a:br>
              <a:rPr lang="de-DE" sz="1400" b="1" dirty="0" smtClean="0">
                <a:solidFill>
                  <a:schemeClr val="tx1"/>
                </a:solidFill>
              </a:rPr>
            </a:br>
            <a:r>
              <a:rPr lang="de-DE" sz="1000" b="1" dirty="0" smtClean="0">
                <a:solidFill>
                  <a:schemeClr val="tx1"/>
                </a:solidFill>
              </a:rPr>
              <a:t>10/2014 </a:t>
            </a:r>
            <a:r>
              <a:rPr lang="de-DE" sz="1000" b="1" dirty="0">
                <a:solidFill>
                  <a:schemeClr val="tx1"/>
                </a:solidFill>
              </a:rPr>
              <a:t>– </a:t>
            </a:r>
            <a:r>
              <a:rPr lang="de-DE" sz="1000" b="1" dirty="0" smtClean="0">
                <a:solidFill>
                  <a:schemeClr val="tx1"/>
                </a:solidFill>
              </a:rPr>
              <a:t>11/2015</a:t>
            </a:r>
            <a:endParaRPr lang="de-DE" sz="1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6" y="1530583"/>
            <a:ext cx="974072" cy="540060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Application Phase</a:t>
            </a:r>
            <a:br>
              <a:rPr lang="en-GB" sz="1000" b="1" dirty="0" smtClean="0">
                <a:solidFill>
                  <a:schemeClr val="tx1"/>
                </a:solidFill>
              </a:rPr>
            </a:br>
            <a:r>
              <a:rPr lang="en-GB" sz="1000" b="1" dirty="0" smtClean="0">
                <a:solidFill>
                  <a:schemeClr val="tx1"/>
                </a:solidFill>
              </a:rPr>
              <a:t>3-4/2014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278" y="1532130"/>
            <a:ext cx="487036" cy="5400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314" y="2072190"/>
            <a:ext cx="730554" cy="141759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chemeClr val="tx1"/>
                </a:solidFill>
              </a:rPr>
              <a:t>e-Learning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1868" y="2072190"/>
            <a:ext cx="365277" cy="141759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chemeClr val="tx1"/>
                </a:solidFill>
              </a:rPr>
              <a:t>F2f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7145" y="2070643"/>
            <a:ext cx="1826385" cy="141759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chemeClr val="tx1"/>
                </a:solidFill>
              </a:rPr>
              <a:t>e-Learning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3529" y="2070643"/>
            <a:ext cx="365277" cy="141759"/>
          </a:xfrm>
          <a:prstGeom prst="rect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 smtClean="0">
                <a:solidFill>
                  <a:schemeClr val="tx1"/>
                </a:solidFill>
              </a:rPr>
              <a:t>f2f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27668" y="296633"/>
            <a:ext cx="1716331" cy="10441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7739975" y="273421"/>
            <a:ext cx="910808" cy="8096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8"/>
          <p:cNvSpPr/>
          <p:nvPr/>
        </p:nvSpPr>
        <p:spPr>
          <a:xfrm>
            <a:off x="7739975" y="923383"/>
            <a:ext cx="999359" cy="286142"/>
          </a:xfrm>
          <a:prstGeom prst="rightArrow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Internet Library</a:t>
            </a:r>
          </a:p>
        </p:txBody>
      </p:sp>
      <p:sp>
        <p:nvSpPr>
          <p:cNvPr id="17" name="Pfeil nach rechts 19"/>
          <p:cNvSpPr/>
          <p:nvPr/>
        </p:nvSpPr>
        <p:spPr>
          <a:xfrm>
            <a:off x="7739975" y="632431"/>
            <a:ext cx="999359" cy="286142"/>
          </a:xfrm>
          <a:prstGeom prst="rightArrow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chemeClr val="tx1"/>
                </a:solidFill>
              </a:rPr>
              <a:t>Toolbox</a:t>
            </a:r>
            <a:endParaRPr lang="de-DE" sz="600" b="1" dirty="0">
              <a:solidFill>
                <a:schemeClr val="tx1"/>
              </a:solidFill>
            </a:endParaRPr>
          </a:p>
        </p:txBody>
      </p:sp>
      <p:sp>
        <p:nvSpPr>
          <p:cNvPr id="18" name="Pfeil nach rechts 20"/>
          <p:cNvSpPr/>
          <p:nvPr/>
        </p:nvSpPr>
        <p:spPr>
          <a:xfrm>
            <a:off x="7739975" y="324017"/>
            <a:ext cx="999359" cy="303603"/>
          </a:xfrm>
          <a:prstGeom prst="rightArrow">
            <a:avLst/>
          </a:prstGeo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>
                <a:solidFill>
                  <a:schemeClr val="tx1"/>
                </a:solidFill>
              </a:rPr>
              <a:t>Courses</a:t>
            </a:r>
          </a:p>
        </p:txBody>
      </p:sp>
    </p:spTree>
    <p:extLst>
      <p:ext uri="{BB962C8B-B14F-4D97-AF65-F5344CB8AC3E}">
        <p14:creationId xmlns:p14="http://schemas.microsoft.com/office/powerpoint/2010/main" val="474344005"/>
      </p:ext>
    </p:extLst>
  </p:cSld>
  <p:clrMapOvr>
    <a:masterClrMapping/>
  </p:clrMapOvr>
  <p:transition spd="slow" advTm="150034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EUPATI e-Learning platform in use, web platform for EUPATI Library all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80946-BC7F-43E5-8BAE-5234EC2CA76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60613"/>
            <a:ext cx="2908086" cy="467513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690" y="1288438"/>
            <a:ext cx="4179801" cy="36527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904" y="2190931"/>
            <a:ext cx="3507173" cy="444481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5726" y="6257637"/>
            <a:ext cx="1534325" cy="3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885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8280920" cy="1798459"/>
          </a:xfrm>
        </p:spPr>
        <p:txBody>
          <a:bodyPr/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en-GB" sz="3600" dirty="0" smtClean="0"/>
              <a:t>Patients are ready to meaningfully </a:t>
            </a:r>
            <a:r>
              <a:rPr lang="en-GB" sz="3600" dirty="0"/>
              <a:t>contribute throughout research planning, while research is being conducted and when it has </a:t>
            </a:r>
            <a:r>
              <a:rPr lang="en-GB" sz="3600" dirty="0" smtClean="0"/>
              <a:t>concluded.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28056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/>
          <p:nvPr/>
        </p:nvGrpSpPr>
        <p:grpSpPr>
          <a:xfrm>
            <a:off x="2699792" y="5175825"/>
            <a:ext cx="2574440" cy="1201584"/>
            <a:chOff x="323850" y="1844675"/>
            <a:chExt cx="5543550" cy="2920107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844675"/>
              <a:ext cx="5543550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04864"/>
              <a:ext cx="5400600" cy="255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Abgerundetes Rechteck 1"/>
          <p:cNvSpPr/>
          <p:nvPr/>
        </p:nvSpPr>
        <p:spPr>
          <a:xfrm>
            <a:off x="5569272" y="404664"/>
            <a:ext cx="3395216" cy="6264696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5724128" y="3140968"/>
            <a:ext cx="3125514" cy="275613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2000" b="1" dirty="0" smtClean="0"/>
              <a:t>Email:</a:t>
            </a:r>
          </a:p>
          <a:p>
            <a:pPr>
              <a:buFont typeface="Wingdings" pitchFamily="2" charset="2"/>
              <a:buNone/>
            </a:pPr>
            <a:r>
              <a:rPr lang="de-DE" dirty="0" smtClean="0"/>
              <a:t>Jan Geissler</a:t>
            </a:r>
          </a:p>
          <a:p>
            <a:pPr>
              <a:buFont typeface="Wingdings" pitchFamily="2" charset="2"/>
              <a:buNone/>
            </a:pPr>
            <a:r>
              <a:rPr lang="de-DE" dirty="0" smtClean="0"/>
              <a:t>jan@patientsacademy.eu</a:t>
            </a:r>
            <a:endParaRPr lang="de-DE" sz="2000" dirty="0" smtClean="0"/>
          </a:p>
          <a:p>
            <a:pPr>
              <a:buFont typeface="Wingdings" pitchFamily="2" charset="2"/>
              <a:buNone/>
            </a:pPr>
            <a:r>
              <a:rPr lang="de-DE" sz="2000" b="1" dirty="0" smtClean="0"/>
              <a:t>Web:</a:t>
            </a:r>
          </a:p>
          <a:p>
            <a:pPr>
              <a:buFont typeface="Wingdings" pitchFamily="2" charset="2"/>
              <a:buNone/>
            </a:pPr>
            <a:r>
              <a:rPr lang="de-DE" sz="1800" dirty="0" smtClean="0"/>
              <a:t>www.patientsacademy.eu</a:t>
            </a:r>
          </a:p>
          <a:p>
            <a:pPr>
              <a:buFont typeface="Wingdings" pitchFamily="2" charset="2"/>
              <a:buNone/>
            </a:pPr>
            <a:r>
              <a:rPr lang="de-DE" sz="2000" b="1" dirty="0" smtClean="0"/>
              <a:t>Twitter: </a:t>
            </a:r>
            <a:r>
              <a:rPr lang="de-DE" sz="1800" dirty="0" smtClean="0"/>
              <a:t>@</a:t>
            </a:r>
            <a:r>
              <a:rPr lang="de-DE" sz="1800" dirty="0" err="1" smtClean="0"/>
              <a:t>EUPATIents</a:t>
            </a:r>
            <a:endParaRPr lang="de-DE" sz="1800" dirty="0" smtClean="0"/>
          </a:p>
          <a:p>
            <a:pPr>
              <a:buFont typeface="Wingdings" pitchFamily="2" charset="2"/>
              <a:buNone/>
            </a:pP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well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:</a:t>
            </a:r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31747" name="Grafik 3" descr="EUPATI-Logo-we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189" y="677416"/>
            <a:ext cx="2925028" cy="20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772" y="2204864"/>
            <a:ext cx="10080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729" y="2637553"/>
            <a:ext cx="814550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642" y="4797252"/>
            <a:ext cx="99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3208" y="3717752"/>
            <a:ext cx="914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3209" y="4074935"/>
            <a:ext cx="94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672" y="4581348"/>
            <a:ext cx="639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07" y="2925589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07" y="3285949"/>
            <a:ext cx="8651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553" y="2781123"/>
            <a:ext cx="7191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551" y="2997023"/>
            <a:ext cx="793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553" y="343041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551" y="4078110"/>
            <a:ext cx="7239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2553" y="4438477"/>
            <a:ext cx="7191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7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081" y="4182913"/>
            <a:ext cx="5762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8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878" y="4882973"/>
            <a:ext cx="720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10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250" y="3644404"/>
            <a:ext cx="671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11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895" y="2997023"/>
            <a:ext cx="481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12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081" y="4581376"/>
            <a:ext cx="603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13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260751"/>
            <a:ext cx="8080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14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500" y="2564904"/>
            <a:ext cx="703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15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717" y="3212604"/>
            <a:ext cx="554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16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68" y="5451302"/>
            <a:ext cx="495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2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706" y="2209525"/>
            <a:ext cx="504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2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458" y="3751117"/>
            <a:ext cx="668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181" y="2214385"/>
            <a:ext cx="6889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2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456" y="2622377"/>
            <a:ext cx="5762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2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932" y="5373514"/>
            <a:ext cx="10509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170" y="4004692"/>
            <a:ext cx="321568" cy="3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183" y="3213617"/>
            <a:ext cx="836622" cy="26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605" y="5635980"/>
            <a:ext cx="646772" cy="64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453" y="5556089"/>
            <a:ext cx="770450" cy="7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405" y="5639151"/>
            <a:ext cx="618100" cy="6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805" y="5631825"/>
            <a:ext cx="674077" cy="6740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362" y="3520033"/>
            <a:ext cx="705963" cy="152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26" y="2186374"/>
            <a:ext cx="828990" cy="3655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5" y="4205095"/>
            <a:ext cx="1052205" cy="3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of 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556793"/>
            <a:ext cx="8475984" cy="424731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The challenges ahead</a:t>
            </a:r>
            <a:r>
              <a:rPr lang="en-GB" sz="2400" dirty="0"/>
              <a:t> </a:t>
            </a:r>
            <a:r>
              <a:rPr lang="en-GB" sz="2400" dirty="0" smtClean="0"/>
              <a:t>-</a:t>
            </a:r>
            <a:br>
              <a:rPr lang="en-GB" sz="2400" dirty="0" smtClean="0"/>
            </a:br>
            <a:r>
              <a:rPr lang="en-GB" sz="2400" dirty="0" smtClean="0"/>
              <a:t>and why does the patient voice matter to address them?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Why, where and how can patients meaningfully contribute </a:t>
            </a:r>
            <a:r>
              <a:rPr lang="en-GB" sz="2400" dirty="0"/>
              <a:t>throughout research planning, while research is being conducted and when it has </a:t>
            </a:r>
            <a:r>
              <a:rPr lang="en-GB" sz="2400" dirty="0" smtClean="0"/>
              <a:t>concluded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What </a:t>
            </a:r>
            <a:r>
              <a:rPr lang="en-GB" sz="2400" dirty="0" smtClean="0"/>
              <a:t>is the </a:t>
            </a:r>
            <a:r>
              <a:rPr lang="en-GB" sz="2400" b="1" dirty="0"/>
              <a:t>European Patients' Academy (EUPATI)</a:t>
            </a:r>
            <a:r>
              <a:rPr lang="en-GB" sz="2400" dirty="0"/>
              <a:t> </a:t>
            </a:r>
            <a:r>
              <a:rPr lang="en-GB" sz="2400" dirty="0" smtClean="0"/>
              <a:t>doing </a:t>
            </a:r>
            <a:r>
              <a:rPr lang="en-GB" sz="2400" dirty="0"/>
              <a:t>to increase the number of knowledgeable patient advocates across Europe who have the right knowledge to contribute as partners to R&amp;D</a:t>
            </a:r>
          </a:p>
        </p:txBody>
      </p:sp>
    </p:spTree>
    <p:extLst>
      <p:ext uri="{BB962C8B-B14F-4D97-AF65-F5344CB8AC3E}">
        <p14:creationId xmlns:p14="http://schemas.microsoft.com/office/powerpoint/2010/main" val="151113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647825"/>
            <a:ext cx="3454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344488" y="466725"/>
            <a:ext cx="7161212" cy="977900"/>
          </a:xfrm>
        </p:spPr>
        <p:txBody>
          <a:bodyPr/>
          <a:lstStyle/>
          <a:p>
            <a:pPr>
              <a:defRPr/>
            </a:pPr>
            <a:r>
              <a:rPr lang="en-GB" dirty="0"/>
              <a:t>Medical landscape is changing</a:t>
            </a:r>
            <a:br>
              <a:rPr lang="en-GB" dirty="0"/>
            </a:br>
            <a:r>
              <a:rPr lang="en-GB" dirty="0"/>
              <a:t>at a fast pace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4488" y="1676400"/>
            <a:ext cx="5370512" cy="46689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Innovation </a:t>
            </a:r>
            <a:r>
              <a:rPr lang="en-US" b="1" dirty="0"/>
              <a:t>transforms the lives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patients </a:t>
            </a:r>
            <a:r>
              <a:rPr lang="en-US" b="1" dirty="0"/>
              <a:t>with serious, lifelong conditions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Molecular targets/pathways</a:t>
            </a:r>
          </a:p>
          <a:p>
            <a:pPr>
              <a:defRPr/>
            </a:pPr>
            <a:r>
              <a:rPr lang="en-US" dirty="0"/>
              <a:t>Genome </a:t>
            </a:r>
            <a:r>
              <a:rPr lang="en-US" dirty="0" smtClean="0"/>
              <a:t>sequencing,</a:t>
            </a:r>
          </a:p>
          <a:p>
            <a:pPr>
              <a:defRPr/>
            </a:pPr>
            <a:r>
              <a:rPr lang="en-US" dirty="0" smtClean="0"/>
              <a:t>Translational </a:t>
            </a:r>
            <a:r>
              <a:rPr lang="en-US" dirty="0"/>
              <a:t>research </a:t>
            </a:r>
          </a:p>
          <a:p>
            <a:pPr>
              <a:defRPr/>
            </a:pPr>
            <a:r>
              <a:rPr lang="en-US" dirty="0" smtClean="0"/>
              <a:t>Personalized medicine</a:t>
            </a:r>
          </a:p>
          <a:p>
            <a:pPr lvl="1">
              <a:defRPr/>
            </a:pPr>
            <a:r>
              <a:rPr lang="en-US" sz="1800" dirty="0" smtClean="0"/>
              <a:t>Small trial </a:t>
            </a:r>
            <a:r>
              <a:rPr lang="en-US" sz="1800" dirty="0"/>
              <a:t>populations 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Biomarkers, companion diagnostics</a:t>
            </a:r>
          </a:p>
          <a:p>
            <a:pPr>
              <a:defRPr/>
            </a:pPr>
            <a:r>
              <a:rPr lang="en-US" dirty="0" smtClean="0"/>
              <a:t>Need for post-marketing data</a:t>
            </a:r>
            <a:endParaRPr lang="en-US" dirty="0"/>
          </a:p>
          <a:p>
            <a:pPr>
              <a:defRPr/>
            </a:pPr>
            <a:r>
              <a:rPr lang="en-US" dirty="0" smtClean="0"/>
              <a:t>Health Technology Assessment,</a:t>
            </a:r>
            <a:br>
              <a:rPr lang="en-US" dirty="0" smtClean="0"/>
            </a:br>
            <a:r>
              <a:rPr lang="en-US" dirty="0" err="1" smtClean="0"/>
              <a:t>QoL</a:t>
            </a:r>
            <a:r>
              <a:rPr lang="en-US" dirty="0" smtClean="0"/>
              <a:t>, endpoints, comparators</a:t>
            </a:r>
          </a:p>
          <a:p>
            <a:pPr>
              <a:defRPr/>
            </a:pPr>
            <a:r>
              <a:rPr lang="en-US" dirty="0" smtClean="0"/>
              <a:t>BUT long term pressure on health budgets – here to stay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248400" y="2470150"/>
            <a:ext cx="25146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Window of</a:t>
            </a:r>
            <a:br>
              <a:rPr lang="en-US" b="1" dirty="0" smtClean="0"/>
            </a:br>
            <a:r>
              <a:rPr lang="en-US" b="1" dirty="0" smtClean="0"/>
              <a:t>opportunity</a:t>
            </a:r>
          </a:p>
          <a:p>
            <a:pPr>
              <a:defRPr/>
            </a:pPr>
            <a:r>
              <a:rPr lang="en-US" dirty="0" smtClean="0"/>
              <a:t>trial design </a:t>
            </a:r>
          </a:p>
          <a:p>
            <a:pPr>
              <a:defRPr/>
            </a:pPr>
            <a:r>
              <a:rPr lang="en-US" dirty="0"/>
              <a:t>relationship between researchers, regulators, </a:t>
            </a:r>
            <a:br>
              <a:rPr lang="en-US" dirty="0"/>
            </a:br>
            <a:r>
              <a:rPr lang="en-US" dirty="0"/>
              <a:t>industry, </a:t>
            </a:r>
            <a:br>
              <a:rPr lang="en-US" dirty="0"/>
            </a:br>
            <a:r>
              <a:rPr lang="en-US" b="1" dirty="0"/>
              <a:t>patients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E2E84-35DA-4407-BCC0-0AC0D919C2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2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344488" y="742787"/>
            <a:ext cx="7161212" cy="8679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dirty="0" smtClean="0"/>
              <a:t>We need more „magic bullets“:</a:t>
            </a:r>
            <a:br>
              <a:rPr lang="en-GB" dirty="0" smtClean="0"/>
            </a:br>
            <a:r>
              <a:rPr lang="en-GB" dirty="0" smtClean="0"/>
              <a:t>Not yet there for most patients</a:t>
            </a:r>
            <a:endParaRPr lang="en-GB" dirty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085734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400" dirty="0" smtClean="0"/>
              <a:t>We are excited about what happens in</a:t>
            </a:r>
            <a:br>
              <a:rPr lang="en-GB" sz="2400" dirty="0" smtClean="0"/>
            </a:br>
            <a:r>
              <a:rPr lang="en-GB" sz="2400" dirty="0" smtClean="0"/>
              <a:t>CML, Melanoma, NSC Lung Cancer, …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sz="2400" dirty="0"/>
              <a:t>“Success stories” only for small</a:t>
            </a:r>
            <a:br>
              <a:rPr lang="en-GB" sz="2400" dirty="0"/>
            </a:br>
            <a:r>
              <a:rPr lang="en-GB" sz="2400" dirty="0"/>
              <a:t>populations and “best ages” yet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2400" dirty="0" smtClean="0"/>
              <a:t>Patients need </a:t>
            </a:r>
            <a:r>
              <a:rPr lang="en-GB" sz="2400" dirty="0"/>
              <a:t>both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incremental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&amp; breakthrough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innovation</a:t>
            </a:r>
            <a:r>
              <a:rPr lang="en-GB" sz="1050" dirty="0" smtClean="0"/>
              <a:t> </a:t>
            </a:r>
            <a:r>
              <a:rPr lang="en-GB" sz="1050" dirty="0"/>
              <a:t/>
            </a:r>
            <a:br>
              <a:rPr lang="en-GB" sz="1050" dirty="0"/>
            </a:br>
            <a:endParaRPr lang="en-GB" sz="1050" dirty="0"/>
          </a:p>
        </p:txBody>
      </p:sp>
      <p:sp>
        <p:nvSpPr>
          <p:cNvPr id="5" name="Abgerundetes Rechteck 4"/>
          <p:cNvSpPr/>
          <p:nvPr/>
        </p:nvSpPr>
        <p:spPr>
          <a:xfrm>
            <a:off x="3995936" y="3989656"/>
            <a:ext cx="4680520" cy="2576482"/>
          </a:xfrm>
          <a:prstGeom prst="roundRect">
            <a:avLst>
              <a:gd name="adj" fmla="val 6726"/>
            </a:avLst>
          </a:prstGeom>
          <a:solidFill>
            <a:schemeClr val="bg1"/>
          </a:solidFill>
          <a:effectLst>
            <a:outerShdw blurRad="50800" dist="50800" dir="5400000" sx="102000" sy="102000" algn="ctr" rotWithShape="0">
              <a:schemeClr val="bg1">
                <a:lumMod val="75000"/>
                <a:alpha val="9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914" y="4111893"/>
            <a:ext cx="4310564" cy="22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995936" y="6214934"/>
            <a:ext cx="2197918" cy="2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de-DE" sz="1050" dirty="0" err="1" smtClean="0"/>
              <a:t>RareCare</a:t>
            </a:r>
            <a:r>
              <a:rPr lang="de-DE" sz="1050" dirty="0" smtClean="0"/>
              <a:t> (</a:t>
            </a:r>
            <a:r>
              <a:rPr lang="de-DE" sz="1050" dirty="0" err="1" smtClean="0"/>
              <a:t>Gatta</a:t>
            </a:r>
            <a:r>
              <a:rPr lang="de-DE" sz="1050" dirty="0" smtClean="0"/>
              <a:t> et al, 2012)</a:t>
            </a:r>
            <a:endParaRPr lang="de-DE" sz="105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234" y="332656"/>
            <a:ext cx="1640246" cy="216024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90535" y="448718"/>
            <a:ext cx="8705850" cy="691116"/>
          </a:xfrm>
        </p:spPr>
        <p:txBody>
          <a:bodyPr/>
          <a:lstStyle/>
          <a:p>
            <a:r>
              <a:rPr lang="en-GB" altLang="en-US" sz="2400" dirty="0" smtClean="0">
                <a:solidFill>
                  <a:schemeClr val="tx1"/>
                </a:solidFill>
              </a:rPr>
              <a:t>How to address &gt;200 cancers, &gt;5.200 rare diseases </a:t>
            </a:r>
            <a:br>
              <a:rPr lang="en-GB" altLang="en-US" sz="2400" dirty="0" smtClean="0">
                <a:solidFill>
                  <a:schemeClr val="tx1"/>
                </a:solidFill>
              </a:rPr>
            </a:br>
            <a:r>
              <a:rPr lang="en-GB" altLang="en-US" sz="2400" dirty="0" smtClean="0">
                <a:solidFill>
                  <a:schemeClr val="tx1"/>
                </a:solidFill>
              </a:rPr>
              <a:t>in times of decreasing medical R&amp;D productivity?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1" y="1263329"/>
            <a:ext cx="8760204" cy="470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177" y="59605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Structure</a:t>
            </a:r>
          </a:p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of DNA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746" y="596820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Restriction</a:t>
            </a:r>
          </a:p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enzymes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950" y="59605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DNA</a:t>
            </a:r>
          </a:p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sequencing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2086" y="596820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Recombinant</a:t>
            </a:r>
          </a:p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DNA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7694" y="596050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Human</a:t>
            </a:r>
          </a:p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insulin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2197" y="596050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Dolly</a:t>
            </a:r>
          </a:p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the sheep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2565" y="596050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Human</a:t>
            </a:r>
          </a:p>
          <a:p>
            <a:pPr algn="ctr"/>
            <a:r>
              <a:rPr lang="en-GB" sz="900" dirty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g</a:t>
            </a:r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enome v1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0535" y="5970577"/>
            <a:ext cx="756000" cy="410751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2400" b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56" y="6070260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milestones</a:t>
            </a:r>
            <a:endParaRPr lang="en-GB" sz="900" dirty="0">
              <a:solidFill>
                <a:prstClr val="black"/>
              </a:solidFill>
              <a:latin typeface="+mn-lt"/>
              <a:ea typeface="Segoe UI Symbol" panose="020B05020402040202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125" y="6453336"/>
            <a:ext cx="500457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Source</a:t>
            </a:r>
            <a:r>
              <a:rPr lang="en-GB" sz="900" dirty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: </a:t>
            </a:r>
            <a:r>
              <a:rPr lang="en-GB" sz="900" dirty="0" smtClean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Nature – How </a:t>
            </a:r>
            <a:r>
              <a:rPr lang="en-GB" sz="900" dirty="0">
                <a:solidFill>
                  <a:prstClr val="black"/>
                </a:solidFill>
                <a:latin typeface="+mn-lt"/>
                <a:ea typeface="Segoe UI Symbol" panose="020B0502040204020203" pitchFamily="34" charset="0"/>
                <a:cs typeface="Microsoft Sans Serif" panose="020B0604020202020204" pitchFamily="34" charset="0"/>
              </a:rPr>
              <a:t>to improve R&amp;D productivity: the pharmaceutical industry's grand challenge</a:t>
            </a:r>
          </a:p>
        </p:txBody>
      </p:sp>
    </p:spTree>
    <p:extLst>
      <p:ext uri="{BB962C8B-B14F-4D97-AF65-F5344CB8AC3E}">
        <p14:creationId xmlns:p14="http://schemas.microsoft.com/office/powerpoint/2010/main" val="46411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7235825" y="2877220"/>
            <a:ext cx="1800225" cy="2457450"/>
          </a:xfrm>
          <a:prstGeom prst="rect">
            <a:avLst/>
          </a:prstGeom>
          <a:solidFill>
            <a:srgbClr val="D6E7F6"/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200" dirty="0"/>
              <a:t>Over 30% of  trial interventions not sufficiently described</a:t>
            </a:r>
          </a:p>
          <a:p>
            <a:endParaRPr lang="en-GB" sz="1200" dirty="0"/>
          </a:p>
          <a:p>
            <a:r>
              <a:rPr lang="en-GB" sz="1200" dirty="0"/>
              <a:t>Over 50% of  planned study outcomes not reported</a:t>
            </a:r>
          </a:p>
          <a:p>
            <a:endParaRPr lang="en-GB" sz="1200" dirty="0"/>
          </a:p>
          <a:p>
            <a:r>
              <a:rPr lang="en-GB" sz="1200" dirty="0"/>
              <a:t>Most new research not interpreted in the context of systematic assessment of other relevant evidence </a:t>
            </a:r>
            <a:endParaRPr lang="en-US" sz="1200" dirty="0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7235825" y="1623094"/>
            <a:ext cx="1800225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Unbiased and </a:t>
            </a:r>
          </a:p>
          <a:p>
            <a:pPr algn="ctr"/>
            <a:r>
              <a:rPr lang="en-GB" b="1"/>
              <a:t>usable report?</a:t>
            </a:r>
            <a:endParaRPr lang="en-US" b="1"/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214313" y="5833608"/>
            <a:ext cx="8929687" cy="75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dirty="0"/>
              <a:t>85% research waste = over $85 billion / year</a:t>
            </a:r>
            <a:endParaRPr lang="en-US" sz="2800" dirty="0"/>
          </a:p>
        </p:txBody>
      </p:sp>
      <p:sp>
        <p:nvSpPr>
          <p:cNvPr id="11269" name="Rectangle 18"/>
          <p:cNvSpPr>
            <a:spLocks noGrp="1" noChangeArrowheads="1"/>
          </p:cNvSpPr>
          <p:nvPr>
            <p:ph type="title"/>
          </p:nvPr>
        </p:nvSpPr>
        <p:spPr>
          <a:xfrm>
            <a:off x="179513" y="459440"/>
            <a:ext cx="7848872" cy="714375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smtClean="0"/>
              <a:t>“Avoidable waste in the production and reporting of research evidence”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200" dirty="0" smtClean="0"/>
              <a:t>Iain Chalmers, Paul </a:t>
            </a:r>
            <a:r>
              <a:rPr lang="en-GB" sz="1200" dirty="0" err="1" smtClean="0"/>
              <a:t>Glasziou</a:t>
            </a:r>
            <a:r>
              <a:rPr lang="en-GB" sz="1200" dirty="0" smtClean="0"/>
              <a:t>, The Lancet, 15 June 2009</a:t>
            </a:r>
            <a:r>
              <a:rPr lang="en-GB" sz="1200" dirty="0"/>
              <a:t>, doi:10.1016/S0140-6736(09)60329-9</a:t>
            </a:r>
            <a:endParaRPr lang="en-US" sz="1200" dirty="0" smtClean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249238" y="2877220"/>
            <a:ext cx="1800225" cy="2457450"/>
          </a:xfrm>
          <a:prstGeom prst="rect">
            <a:avLst/>
          </a:prstGeom>
          <a:solidFill>
            <a:srgbClr val="D6E7F6"/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200" b="1" dirty="0">
                <a:solidFill>
                  <a:srgbClr val="FF0000"/>
                </a:solidFill>
              </a:rPr>
              <a:t>Low priority questions addressed</a:t>
            </a: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>
                <a:solidFill>
                  <a:srgbClr val="FF0000"/>
                </a:solidFill>
              </a:rPr>
              <a:t>Important outcomes not assessed</a:t>
            </a:r>
          </a:p>
          <a:p>
            <a:endParaRPr lang="en-GB" sz="1200" b="1" dirty="0"/>
          </a:p>
          <a:p>
            <a:r>
              <a:rPr lang="en-GB" sz="1200" b="1" dirty="0">
                <a:solidFill>
                  <a:srgbClr val="FF0000"/>
                </a:solidFill>
              </a:rPr>
              <a:t>Clinicians and patients not involved in setting research agendas</a:t>
            </a:r>
          </a:p>
          <a:p>
            <a:endParaRPr lang="en-GB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249238" y="1623094"/>
            <a:ext cx="1800225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b="1" dirty="0"/>
              <a:t>Questions relevant</a:t>
            </a:r>
          </a:p>
          <a:p>
            <a:pPr algn="ctr"/>
            <a:r>
              <a:rPr lang="en-GB" b="1" dirty="0"/>
              <a:t>to clinicians &amp; patients?</a:t>
            </a:r>
            <a:endParaRPr lang="en-US" b="1" dirty="0"/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2606675" y="2893095"/>
            <a:ext cx="1800225" cy="2457450"/>
          </a:xfrm>
          <a:prstGeom prst="rect">
            <a:avLst/>
          </a:prstGeom>
          <a:solidFill>
            <a:srgbClr val="D6E7F6"/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Over 50% studies designed without reference to </a:t>
            </a:r>
          </a:p>
          <a:p>
            <a:r>
              <a:rPr lang="en-GB" sz="1200" dirty="0"/>
              <a:t>systematic reviews of existing evidence</a:t>
            </a:r>
          </a:p>
          <a:p>
            <a:endParaRPr lang="en-GB" sz="1200" dirty="0"/>
          </a:p>
          <a:p>
            <a:r>
              <a:rPr lang="en-GB" sz="1200" dirty="0"/>
              <a:t>Over 50% of studies fail to take adequate steps to reduce biases, e.g. unconcealed treatment allocation</a:t>
            </a:r>
          </a:p>
          <a:p>
            <a:endParaRPr lang="en-GB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2606675" y="1638969"/>
            <a:ext cx="1800225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Appropriate </a:t>
            </a:r>
            <a:br>
              <a:rPr lang="en-GB" b="1"/>
            </a:br>
            <a:r>
              <a:rPr lang="en-GB" b="1"/>
              <a:t>design and </a:t>
            </a:r>
          </a:p>
          <a:p>
            <a:pPr algn="ctr"/>
            <a:r>
              <a:rPr lang="en-GB" b="1"/>
              <a:t>methods? </a:t>
            </a:r>
            <a:endParaRPr lang="en-US" b="1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4949825" y="2877220"/>
            <a:ext cx="1800225" cy="2457450"/>
          </a:xfrm>
          <a:prstGeom prst="rect">
            <a:avLst/>
          </a:prstGeom>
          <a:solidFill>
            <a:srgbClr val="D6E7F6"/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1200" dirty="0" smtClean="0"/>
              <a:t>Over </a:t>
            </a:r>
            <a:r>
              <a:rPr lang="en-GB" sz="1200" dirty="0"/>
              <a:t>50% of studies never published in full</a:t>
            </a:r>
          </a:p>
          <a:p>
            <a:endParaRPr lang="en-GB" sz="1200" dirty="0"/>
          </a:p>
          <a:p>
            <a:r>
              <a:rPr lang="en-GB" sz="1200" dirty="0"/>
              <a:t>Biased under-reporting of studies with disappointing results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  </a:t>
            </a:r>
            <a:endParaRPr lang="en-US" sz="1200" dirty="0"/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4949825" y="1623094"/>
            <a:ext cx="1800225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Accessible </a:t>
            </a:r>
          </a:p>
          <a:p>
            <a:pPr algn="ctr"/>
            <a:r>
              <a:rPr lang="en-GB" b="1"/>
              <a:t>full publication?</a:t>
            </a:r>
            <a:endParaRPr lang="en-US" b="1"/>
          </a:p>
        </p:txBody>
      </p:sp>
      <p:sp>
        <p:nvSpPr>
          <p:cNvPr id="12" name="Right Arrow 11"/>
          <p:cNvSpPr/>
          <p:nvPr/>
        </p:nvSpPr>
        <p:spPr>
          <a:xfrm>
            <a:off x="2178050" y="1951708"/>
            <a:ext cx="357188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35488" y="1951708"/>
            <a:ext cx="357187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21488" y="1951708"/>
            <a:ext cx="357187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279" name="Down Arrow 14"/>
          <p:cNvSpPr>
            <a:spLocks noChangeArrowheads="1"/>
          </p:cNvSpPr>
          <p:nvPr/>
        </p:nvSpPr>
        <p:spPr bwMode="auto">
          <a:xfrm>
            <a:off x="963613" y="5377996"/>
            <a:ext cx="536575" cy="4000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/>
          </a:p>
        </p:txBody>
      </p:sp>
      <p:sp>
        <p:nvSpPr>
          <p:cNvPr id="11280" name="Down Arrow 15"/>
          <p:cNvSpPr>
            <a:spLocks noChangeArrowheads="1"/>
          </p:cNvSpPr>
          <p:nvPr/>
        </p:nvSpPr>
        <p:spPr bwMode="auto">
          <a:xfrm>
            <a:off x="2916238" y="5395458"/>
            <a:ext cx="1370012" cy="4111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/>
          </a:p>
        </p:txBody>
      </p:sp>
      <p:sp>
        <p:nvSpPr>
          <p:cNvPr id="11281" name="Down Arrow 15"/>
          <p:cNvSpPr>
            <a:spLocks noChangeArrowheads="1"/>
          </p:cNvSpPr>
          <p:nvPr/>
        </p:nvSpPr>
        <p:spPr bwMode="auto">
          <a:xfrm>
            <a:off x="5148064" y="5395458"/>
            <a:ext cx="1422400" cy="4111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/>
          </a:p>
        </p:txBody>
      </p:sp>
      <p:sp>
        <p:nvSpPr>
          <p:cNvPr id="11282" name="Down Arrow 15"/>
          <p:cNvSpPr>
            <a:spLocks noChangeArrowheads="1"/>
          </p:cNvSpPr>
          <p:nvPr/>
        </p:nvSpPr>
        <p:spPr bwMode="auto">
          <a:xfrm>
            <a:off x="7380312" y="5395458"/>
            <a:ext cx="1619250" cy="4111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4D4D7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/>
          </a:p>
        </p:txBody>
      </p:sp>
      <p:sp>
        <p:nvSpPr>
          <p:cNvPr id="11283" name="TextBox 20"/>
          <p:cNvSpPr txBox="1">
            <a:spLocks noChangeArrowheads="1"/>
          </p:cNvSpPr>
          <p:nvPr/>
        </p:nvSpPr>
        <p:spPr bwMode="auto">
          <a:xfrm>
            <a:off x="928688" y="1212494"/>
            <a:ext cx="778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/>
              <a:t>1		        2			   3		        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26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466725"/>
            <a:ext cx="7161212" cy="977900"/>
          </a:xfrm>
        </p:spPr>
        <p:txBody>
          <a:bodyPr/>
          <a:lstStyle/>
          <a:p>
            <a:pPr eaLnBrk="1" hangingPunct="1"/>
            <a:r>
              <a:rPr lang="en-US" dirty="0" smtClean="0"/>
              <a:t>Addressing public scrutiny </a:t>
            </a:r>
            <a:br>
              <a:rPr lang="en-US" dirty="0" smtClean="0"/>
            </a:br>
            <a:r>
              <a:rPr lang="en-US" dirty="0" smtClean="0"/>
              <a:t>and distrust in research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30388"/>
            <a:ext cx="6088063" cy="3419398"/>
          </a:xfrm>
        </p:spPr>
        <p:txBody>
          <a:bodyPr/>
          <a:lstStyle/>
          <a:p>
            <a:pPr>
              <a:buClr>
                <a:srgbClr val="FF9900"/>
              </a:buClr>
            </a:pPr>
            <a:r>
              <a:rPr lang="en-US" b="1" dirty="0" smtClean="0"/>
              <a:t>Only 6-12% of cancer patients</a:t>
            </a:r>
            <a:br>
              <a:rPr lang="en-US" b="1" dirty="0" smtClean="0"/>
            </a:br>
            <a:r>
              <a:rPr lang="en-US" b="1" dirty="0" smtClean="0"/>
              <a:t>participate in clinical studies</a:t>
            </a:r>
            <a:endParaRPr lang="en-US" sz="1200" b="1" dirty="0" smtClean="0"/>
          </a:p>
          <a:p>
            <a:pPr>
              <a:buClr>
                <a:srgbClr val="FF9900"/>
              </a:buClr>
            </a:pPr>
            <a:endParaRPr lang="en-US" sz="1200" b="1" dirty="0" smtClean="0"/>
          </a:p>
          <a:p>
            <a:pPr>
              <a:buClr>
                <a:srgbClr val="FF9900"/>
              </a:buClr>
            </a:pPr>
            <a:r>
              <a:rPr lang="en-US" b="1" dirty="0" smtClean="0"/>
              <a:t>75% of Phase II-IV studies delayed </a:t>
            </a:r>
            <a:r>
              <a:rPr lang="en-US" dirty="0" smtClean="0"/>
              <a:t>due to slow patient recruitment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>
              <a:buClr>
                <a:srgbClr val="FF9900"/>
              </a:buClr>
            </a:pPr>
            <a:r>
              <a:rPr lang="en-US" dirty="0" smtClean="0"/>
              <a:t>Bad image one reason for delayed generation of meaningful clinical data</a:t>
            </a:r>
          </a:p>
          <a:p>
            <a:pPr>
              <a:buClr>
                <a:srgbClr val="FF9900"/>
              </a:buClr>
            </a:pPr>
            <a:endParaRPr lang="en-US" dirty="0" smtClean="0"/>
          </a:p>
          <a:p>
            <a:pPr>
              <a:buClr>
                <a:srgbClr val="FF9900"/>
              </a:buClr>
              <a:buFontTx/>
              <a:buNone/>
            </a:pPr>
            <a:endParaRPr lang="en-US" sz="2800" b="1" dirty="0" smtClean="0"/>
          </a:p>
          <a:p>
            <a:pPr eaLnBrk="1" hangingPunct="1"/>
            <a:endParaRPr lang="en-US" sz="1200" dirty="0" smtClean="0"/>
          </a:p>
        </p:txBody>
      </p:sp>
      <p:grpSp>
        <p:nvGrpSpPr>
          <p:cNvPr id="15363" name="Gruppieren 10"/>
          <p:cNvGrpSpPr>
            <a:grpSpLocks/>
          </p:cNvGrpSpPr>
          <p:nvPr/>
        </p:nvGrpSpPr>
        <p:grpSpPr bwMode="auto">
          <a:xfrm>
            <a:off x="7164388" y="1341438"/>
            <a:ext cx="1795462" cy="2546350"/>
            <a:chOff x="4071938" y="3645024"/>
            <a:chExt cx="1154112" cy="1530350"/>
          </a:xfrm>
        </p:grpSpPr>
        <p:pic>
          <p:nvPicPr>
            <p:cNvPr id="15366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8" y="4003799"/>
              <a:ext cx="10287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AutoShape 13"/>
            <p:cNvSpPr>
              <a:spLocks noChangeArrowheads="1"/>
            </p:cNvSpPr>
            <p:nvPr/>
          </p:nvSpPr>
          <p:spPr bwMode="auto">
            <a:xfrm>
              <a:off x="4721225" y="3645024"/>
              <a:ext cx="504825" cy="576263"/>
            </a:xfrm>
            <a:prstGeom prst="irregularSeal1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68" name="Text Box 11"/>
            <p:cNvSpPr txBox="1">
              <a:spLocks noChangeArrowheads="1"/>
            </p:cNvSpPr>
            <p:nvPr/>
          </p:nvSpPr>
          <p:spPr bwMode="auto">
            <a:xfrm>
              <a:off x="4843463" y="3760912"/>
              <a:ext cx="242502" cy="323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3200" b="1">
                  <a:solidFill>
                    <a:srgbClr val="FF0000"/>
                  </a:solidFill>
                  <a:latin typeface="Verdana" pitchFamily="34" charset="0"/>
                </a:rPr>
                <a:t>?</a:t>
              </a:r>
            </a:p>
          </p:txBody>
        </p:sp>
      </p:grp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370263"/>
            <a:ext cx="25034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652963"/>
            <a:ext cx="5049837" cy="18954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070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patients have a unique perspective? Example side effects.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70" y="1589088"/>
            <a:ext cx="58705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4"/>
          <p:cNvSpPr/>
          <p:nvPr/>
        </p:nvSpPr>
        <p:spPr>
          <a:xfrm>
            <a:off x="205145" y="1444625"/>
            <a:ext cx="5976937" cy="5013325"/>
          </a:xfrm>
          <a:prstGeom prst="rect">
            <a:avLst/>
          </a:prstGeom>
          <a:noFill/>
          <a:ln w="38100"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9" name="Gruppieren 8"/>
          <p:cNvGrpSpPr>
            <a:grpSpLocks/>
          </p:cNvGrpSpPr>
          <p:nvPr/>
        </p:nvGrpSpPr>
        <p:grpSpPr bwMode="auto">
          <a:xfrm>
            <a:off x="240070" y="2060848"/>
            <a:ext cx="8724900" cy="4188695"/>
            <a:chOff x="161255" y="2461029"/>
            <a:chExt cx="8778085" cy="4188571"/>
          </a:xfrm>
        </p:grpSpPr>
        <p:sp>
          <p:nvSpPr>
            <p:cNvPr id="10" name="Rechteck 7"/>
            <p:cNvSpPr/>
            <p:nvPr/>
          </p:nvSpPr>
          <p:spPr>
            <a:xfrm>
              <a:off x="161255" y="2461029"/>
              <a:ext cx="5976939" cy="418857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7075" y="3860889"/>
              <a:ext cx="6672265" cy="2666921"/>
            </a:xfrm>
            <a:prstGeom prst="rect">
              <a:avLst/>
            </a:prstGeom>
            <a:noFill/>
            <a:ln w="38100">
              <a:solidFill>
                <a:schemeClr val="tx2">
                  <a:lumMod val="65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132913" y="6494641"/>
            <a:ext cx="608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dirty="0"/>
              <a:t>Detecting Myeloma, ways to shortening  an often painful and tedious patient odyssey:  results from  an international survey. Myeloma </a:t>
            </a:r>
            <a:r>
              <a:rPr lang="en-US" sz="900" dirty="0" err="1"/>
              <a:t>Euronet</a:t>
            </a:r>
            <a:r>
              <a:rPr lang="en-US" sz="900" dirty="0"/>
              <a:t> (2009). 314 physicians &amp; nurses, 260 patients &amp; </a:t>
            </a:r>
            <a:r>
              <a:rPr lang="en-US" sz="900" dirty="0" err="1"/>
              <a:t>carers</a:t>
            </a:r>
            <a:r>
              <a:rPr lang="en-US" sz="900" dirty="0"/>
              <a:t>, 43 countries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660548"/>
            <a:ext cx="1352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1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PATI PPT template - general-1">
  <a:themeElements>
    <a:clrScheme name="EUPATI 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7AAEDF"/>
      </a:accent1>
      <a:accent2>
        <a:srgbClr val="2C77BC"/>
      </a:accent2>
      <a:accent3>
        <a:srgbClr val="042E6F"/>
      </a:accent3>
      <a:accent4>
        <a:srgbClr val="AADEE8"/>
      </a:accent4>
      <a:accent5>
        <a:srgbClr val="585858"/>
      </a:accent5>
      <a:accent6>
        <a:srgbClr val="F8B334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EUPATI PPT template - general</Template>
  <TotalTime>418</TotalTime>
  <Words>1513</Words>
  <Application>Microsoft Office PowerPoint</Application>
  <PresentationFormat>On-screen Show (4:3)</PresentationFormat>
  <Paragraphs>409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Lucida Sans Unicode</vt:lpstr>
      <vt:lpstr>Microsoft Sans Serif</vt:lpstr>
      <vt:lpstr>Segoe UI Symbol</vt:lpstr>
      <vt:lpstr>Symbol</vt:lpstr>
      <vt:lpstr>Times New Roman</vt:lpstr>
      <vt:lpstr>Verdana</vt:lpstr>
      <vt:lpstr>Wingdings</vt:lpstr>
      <vt:lpstr>Wingdings 3</vt:lpstr>
      <vt:lpstr>EUPATI PPT template - general-1</vt:lpstr>
      <vt:lpstr>Modèle par défaut</vt:lpstr>
      <vt:lpstr>PowerPoint Presentation</vt:lpstr>
      <vt:lpstr>Patient Input in Research</vt:lpstr>
      <vt:lpstr>Topics of this presentation</vt:lpstr>
      <vt:lpstr>Medical landscape is changing at a fast pace</vt:lpstr>
      <vt:lpstr>We need more „magic bullets“: Not yet there for most patients</vt:lpstr>
      <vt:lpstr>How to address &gt;200 cancers, &gt;5.200 rare diseases  in times of decreasing medical R&amp;D productivity?</vt:lpstr>
      <vt:lpstr>“Avoidable waste in the production and reporting of research evidence” Iain Chalmers, Paul Glasziou, The Lancet, 15 June 2009, doi:10.1016/S0140-6736(09)60329-9</vt:lpstr>
      <vt:lpstr>Addressing public scrutiny  and distrust in research</vt:lpstr>
      <vt:lpstr>Why do patients have a unique perspective? Example side effects.</vt:lpstr>
      <vt:lpstr>PowerPoint Presentation</vt:lpstr>
      <vt:lpstr>Patients as partners of research: More needs to be done!</vt:lpstr>
      <vt:lpstr>Potential roles of patients (organisations) in clinical research</vt:lpstr>
      <vt:lpstr>Patients can provide unique insights into  „real life“ and „real needs“ of patients </vt:lpstr>
      <vt:lpstr>Patients have unique insights into „real life“ and „real needs“ of patients </vt:lpstr>
      <vt:lpstr>Patients have unique insights into „real life“ and „real needs“ of patients </vt:lpstr>
      <vt:lpstr>Patients have unique insights into „real life“ and „real needs“ of patients </vt:lpstr>
      <vt:lpstr>Patients have unique insights into „real life“ and „real needs“ of patients </vt:lpstr>
      <vt:lpstr>Early involvement may create highest impact, but involvement today is mostly at late phase</vt:lpstr>
      <vt:lpstr>Fantastic examples of patient involvement already today</vt:lpstr>
      <vt:lpstr>Patients have a key role in all aspects of health-related research</vt:lpstr>
      <vt:lpstr>Current knowledge of medicines R&amp;D (survey data N=468)</vt:lpstr>
      <vt:lpstr>European Patients’ Academy: Paradigm shift in empowering patients on medicines R&amp;D</vt:lpstr>
      <vt:lpstr>Public private partnership, led by  patient associations</vt:lpstr>
      <vt:lpstr>Areas covered by the European Patients’ Academy</vt:lpstr>
      <vt:lpstr>To bring this to life, EUPATI develops education targeted at different levels</vt:lpstr>
      <vt:lpstr>EUPATI Patient Experts Training Course has started on 6 Oct 2014</vt:lpstr>
      <vt:lpstr>The EUPATI e-Learning platform in use, web platform for EUPATI Library all set</vt:lpstr>
      <vt:lpstr>   Patients are ready to meaningfully contribute throughout research planning, while research is being conducted and when it has concluded.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Geissler</dc:creator>
  <cp:lastModifiedBy>Ali Merzouk</cp:lastModifiedBy>
  <cp:revision>59</cp:revision>
  <dcterms:created xsi:type="dcterms:W3CDTF">2013-04-12T09:14:40Z</dcterms:created>
  <dcterms:modified xsi:type="dcterms:W3CDTF">2014-11-20T17:24:07Z</dcterms:modified>
</cp:coreProperties>
</file>