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4055" r:id="rId3"/>
    <p:sldMasterId id="2147484069" r:id="rId4"/>
    <p:sldMasterId id="2147484090" r:id="rId5"/>
    <p:sldMasterId id="2147484109" r:id="rId6"/>
    <p:sldMasterId id="2147484180" r:id="rId7"/>
    <p:sldMasterId id="2147485399" r:id="rId8"/>
    <p:sldMasterId id="2147485417" r:id="rId9"/>
  </p:sldMasterIdLst>
  <p:notesMasterIdLst>
    <p:notesMasterId r:id="rId45"/>
  </p:notesMasterIdLst>
  <p:sldIdLst>
    <p:sldId id="976" r:id="rId10"/>
    <p:sldId id="970" r:id="rId11"/>
    <p:sldId id="961" r:id="rId12"/>
    <p:sldId id="963" r:id="rId13"/>
    <p:sldId id="902" r:id="rId14"/>
    <p:sldId id="926" r:id="rId15"/>
    <p:sldId id="960" r:id="rId16"/>
    <p:sldId id="955" r:id="rId17"/>
    <p:sldId id="956" r:id="rId18"/>
    <p:sldId id="972" r:id="rId19"/>
    <p:sldId id="943" r:id="rId20"/>
    <p:sldId id="957" r:id="rId21"/>
    <p:sldId id="958" r:id="rId22"/>
    <p:sldId id="944" r:id="rId23"/>
    <p:sldId id="962" r:id="rId24"/>
    <p:sldId id="930" r:id="rId25"/>
    <p:sldId id="910" r:id="rId26"/>
    <p:sldId id="929" r:id="rId27"/>
    <p:sldId id="933" r:id="rId28"/>
    <p:sldId id="971" r:id="rId29"/>
    <p:sldId id="934" r:id="rId30"/>
    <p:sldId id="935" r:id="rId31"/>
    <p:sldId id="965" r:id="rId32"/>
    <p:sldId id="964" r:id="rId33"/>
    <p:sldId id="966" r:id="rId34"/>
    <p:sldId id="968" r:id="rId35"/>
    <p:sldId id="967" r:id="rId36"/>
    <p:sldId id="969" r:id="rId37"/>
    <p:sldId id="946" r:id="rId38"/>
    <p:sldId id="947" r:id="rId39"/>
    <p:sldId id="900" r:id="rId40"/>
    <p:sldId id="973" r:id="rId41"/>
    <p:sldId id="974" r:id="rId42"/>
    <p:sldId id="975" r:id="rId43"/>
    <p:sldId id="950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75" autoAdjust="0"/>
    <p:restoredTop sz="83765" autoAdjust="0"/>
  </p:normalViewPr>
  <p:slideViewPr>
    <p:cSldViewPr>
      <p:cViewPr varScale="1">
        <p:scale>
          <a:sx n="94" d="100"/>
          <a:sy n="94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27334206951497E-2"/>
          <c:y val="5.6393065585905601E-2"/>
          <c:w val="0.86022379911936098"/>
          <c:h val="0.830217310269307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(receiving anti-acid med))</c:v>
                </c:pt>
              </c:strCache>
            </c:strRef>
          </c:tx>
          <c:spPr>
            <a:ln w="25400">
              <a:solidFill>
                <a:srgbClr val="7F7F7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7F7F7F"/>
              </a:solidFill>
              <a:ln>
                <a:solidFill>
                  <a:srgbClr val="7F7F7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Sheet1!$B$12:$B$18</c:f>
                <c:numCache>
                  <c:formatCode>General</c:formatCode>
                  <c:ptCount val="7"/>
                  <c:pt idx="0">
                    <c:v>9.3125000000000107</c:v>
                  </c:pt>
                  <c:pt idx="1">
                    <c:v>12.426600000000001</c:v>
                  </c:pt>
                  <c:pt idx="2">
                    <c:v>10.353300000000001</c:v>
                  </c:pt>
                  <c:pt idx="3">
                    <c:v>16.582999999999981</c:v>
                  </c:pt>
                  <c:pt idx="4">
                    <c:v>15.743</c:v>
                  </c:pt>
                  <c:pt idx="5">
                    <c:v>17.576000000000001</c:v>
                  </c:pt>
                  <c:pt idx="6">
                    <c:v>22.196000000000009</c:v>
                  </c:pt>
                </c:numCache>
              </c:numRef>
            </c:plus>
            <c:minus>
              <c:numRef>
                <c:f>Sheet1!$B$12:$B$18</c:f>
                <c:numCache>
                  <c:formatCode>General</c:formatCode>
                  <c:ptCount val="7"/>
                  <c:pt idx="0">
                    <c:v>9.3125000000000107</c:v>
                  </c:pt>
                  <c:pt idx="1">
                    <c:v>12.426600000000001</c:v>
                  </c:pt>
                  <c:pt idx="2">
                    <c:v>10.353300000000001</c:v>
                  </c:pt>
                  <c:pt idx="3">
                    <c:v>16.582999999999981</c:v>
                  </c:pt>
                  <c:pt idx="4">
                    <c:v>15.743</c:v>
                  </c:pt>
                  <c:pt idx="5">
                    <c:v>17.576000000000001</c:v>
                  </c:pt>
                  <c:pt idx="6">
                    <c:v>22.196000000000009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52</c:v>
                </c:pt>
              </c:numCache>
            </c:numRef>
          </c:xVal>
          <c:yVal>
            <c:numRef>
              <c:f>Sheet1!$B$2:$B$8</c:f>
              <c:numCache>
                <c:formatCode>0.0</c:formatCode>
                <c:ptCount val="7"/>
                <c:pt idx="0">
                  <c:v>-12.5</c:v>
                </c:pt>
                <c:pt idx="1">
                  <c:v>-11.87740000000001</c:v>
                </c:pt>
                <c:pt idx="2">
                  <c:v>-36.477400000000003</c:v>
                </c:pt>
                <c:pt idx="3">
                  <c:v>-102.01900000000001</c:v>
                </c:pt>
                <c:pt idx="4">
                  <c:v>-128.833</c:v>
                </c:pt>
                <c:pt idx="5">
                  <c:v>-193.33800000000011</c:v>
                </c:pt>
                <c:pt idx="6">
                  <c:v>-219.74799999999999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Nintedanib (receiving anti-acid med)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Sheet1!$C$12:$C$18</c:f>
                <c:numCache>
                  <c:formatCode>General</c:formatCode>
                  <c:ptCount val="7"/>
                  <c:pt idx="0">
                    <c:v>9.9712300000000003</c:v>
                  </c:pt>
                  <c:pt idx="1">
                    <c:v>9.7939999999999987</c:v>
                  </c:pt>
                  <c:pt idx="2">
                    <c:v>11.04782</c:v>
                  </c:pt>
                  <c:pt idx="3">
                    <c:v>10.7395</c:v>
                  </c:pt>
                  <c:pt idx="4">
                    <c:v>14.2158</c:v>
                  </c:pt>
                  <c:pt idx="5">
                    <c:v>15.4291</c:v>
                  </c:pt>
                  <c:pt idx="6">
                    <c:v>17.477</c:v>
                  </c:pt>
                </c:numCache>
              </c:numRef>
            </c:plus>
            <c:minus>
              <c:numRef>
                <c:f>Sheet1!$C$12:$C$18</c:f>
                <c:numCache>
                  <c:formatCode>General</c:formatCode>
                  <c:ptCount val="7"/>
                  <c:pt idx="0">
                    <c:v>9.9712300000000003</c:v>
                  </c:pt>
                  <c:pt idx="1">
                    <c:v>9.7939999999999987</c:v>
                  </c:pt>
                  <c:pt idx="2">
                    <c:v>11.04782</c:v>
                  </c:pt>
                  <c:pt idx="3">
                    <c:v>10.7395</c:v>
                  </c:pt>
                  <c:pt idx="4">
                    <c:v>14.2158</c:v>
                  </c:pt>
                  <c:pt idx="5">
                    <c:v>15.4291</c:v>
                  </c:pt>
                  <c:pt idx="6">
                    <c:v>17.477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52</c:v>
                </c:pt>
              </c:numCache>
            </c:numRef>
          </c:xVal>
          <c:yVal>
            <c:numRef>
              <c:f>Sheet1!$C$2:$C$8</c:f>
              <c:numCache>
                <c:formatCode>0.0</c:formatCode>
                <c:ptCount val="7"/>
                <c:pt idx="0">
                  <c:v>-8.1129700000000007</c:v>
                </c:pt>
                <c:pt idx="1">
                  <c:v>-14.5105</c:v>
                </c:pt>
                <c:pt idx="2">
                  <c:v>-3.94468</c:v>
                </c:pt>
                <c:pt idx="3">
                  <c:v>-27.222699999999879</c:v>
                </c:pt>
                <c:pt idx="4">
                  <c:v>-59.168900000000022</c:v>
                </c:pt>
                <c:pt idx="5">
                  <c:v>-71.668199999999999</c:v>
                </c:pt>
                <c:pt idx="6">
                  <c:v>-103.03100000000001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(not receiving anti-acid med)</c:v>
                </c:pt>
              </c:strCache>
            </c:strRef>
          </c:tx>
          <c:spPr>
            <a:ln w="25400">
              <a:solidFill>
                <a:srgbClr val="7F7F7F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7F7F7F"/>
              </a:solidFill>
              <a:ln>
                <a:solidFill>
                  <a:srgbClr val="7F7F7F"/>
                </a:solidFill>
                <a:prstDash val="sysDash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Sheet1!$D$12:$D$18</c:f>
                <c:numCache>
                  <c:formatCode>General</c:formatCode>
                  <c:ptCount val="7"/>
                  <c:pt idx="0">
                    <c:v>12.014620000000001</c:v>
                  </c:pt>
                  <c:pt idx="1">
                    <c:v>12.5258</c:v>
                  </c:pt>
                  <c:pt idx="2">
                    <c:v>13.1777</c:v>
                  </c:pt>
                  <c:pt idx="3">
                    <c:v>14.95970000000001</c:v>
                  </c:pt>
                  <c:pt idx="4">
                    <c:v>17.611200000000011</c:v>
                  </c:pt>
                  <c:pt idx="5">
                    <c:v>19.350000000000001</c:v>
                  </c:pt>
                  <c:pt idx="6">
                    <c:v>21.454999999999991</c:v>
                  </c:pt>
                </c:numCache>
              </c:numRef>
            </c:plus>
            <c:minus>
              <c:numRef>
                <c:f>Sheet1!$D$12:$D$18</c:f>
                <c:numCache>
                  <c:formatCode>General</c:formatCode>
                  <c:ptCount val="7"/>
                  <c:pt idx="0">
                    <c:v>12.014620000000001</c:v>
                  </c:pt>
                  <c:pt idx="1">
                    <c:v>12.5258</c:v>
                  </c:pt>
                  <c:pt idx="2">
                    <c:v>13.1777</c:v>
                  </c:pt>
                  <c:pt idx="3">
                    <c:v>14.95970000000001</c:v>
                  </c:pt>
                  <c:pt idx="4">
                    <c:v>17.611200000000011</c:v>
                  </c:pt>
                  <c:pt idx="5">
                    <c:v>19.350000000000001</c:v>
                  </c:pt>
                  <c:pt idx="6">
                    <c:v>21.454999999999991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52</c:v>
                </c:pt>
              </c:numCache>
            </c:numRef>
          </c:xVal>
          <c:yVal>
            <c:numRef>
              <c:f>Sheet1!$D$2:$D$8</c:f>
              <c:numCache>
                <c:formatCode>0.0</c:formatCode>
                <c:ptCount val="7"/>
                <c:pt idx="0">
                  <c:v>-3.571979999999999</c:v>
                </c:pt>
                <c:pt idx="1">
                  <c:v>-21.956499999999981</c:v>
                </c:pt>
                <c:pt idx="2">
                  <c:v>-35.162700000000022</c:v>
                </c:pt>
                <c:pt idx="3">
                  <c:v>-61.7742</c:v>
                </c:pt>
                <c:pt idx="4">
                  <c:v>-93.640799999999999</c:v>
                </c:pt>
                <c:pt idx="5">
                  <c:v>-145.61799999999999</c:v>
                </c:pt>
                <c:pt idx="6">
                  <c:v>-192.70599999999999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Nintedanib (not receiving anti-acid med)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  <a:prstDash val="sysDash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Sheet1!$E$12:$E$18</c:f>
                <c:numCache>
                  <c:formatCode>General</c:formatCode>
                  <c:ptCount val="7"/>
                  <c:pt idx="0">
                    <c:v>7.3951169999999706</c:v>
                  </c:pt>
                  <c:pt idx="1">
                    <c:v>9.0956200000000003</c:v>
                  </c:pt>
                  <c:pt idx="2">
                    <c:v>9.4858000000000047</c:v>
                  </c:pt>
                  <c:pt idx="3">
                    <c:v>9.9432000000000009</c:v>
                  </c:pt>
                  <c:pt idx="4">
                    <c:v>11.9603</c:v>
                  </c:pt>
                  <c:pt idx="5">
                    <c:v>12.100099999999999</c:v>
                  </c:pt>
                  <c:pt idx="6">
                    <c:v>15.3139</c:v>
                  </c:pt>
                </c:numCache>
              </c:numRef>
            </c:plus>
            <c:minus>
              <c:numRef>
                <c:f>Sheet1!$E$12:$E$18</c:f>
                <c:numCache>
                  <c:formatCode>General</c:formatCode>
                  <c:ptCount val="7"/>
                  <c:pt idx="0">
                    <c:v>7.3951169999999706</c:v>
                  </c:pt>
                  <c:pt idx="1">
                    <c:v>9.0956200000000003</c:v>
                  </c:pt>
                  <c:pt idx="2">
                    <c:v>9.4858000000000047</c:v>
                  </c:pt>
                  <c:pt idx="3">
                    <c:v>9.9432000000000009</c:v>
                  </c:pt>
                  <c:pt idx="4">
                    <c:v>11.9603</c:v>
                  </c:pt>
                  <c:pt idx="5">
                    <c:v>12.100099999999999</c:v>
                  </c:pt>
                  <c:pt idx="6">
                    <c:v>15.3139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52</c:v>
                </c:pt>
              </c:numCache>
            </c:numRef>
          </c:xVal>
          <c:yVal>
            <c:numRef>
              <c:f>Sheet1!$E$2:$E$8</c:f>
              <c:numCache>
                <c:formatCode>0.0</c:formatCode>
                <c:ptCount val="7"/>
                <c:pt idx="0">
                  <c:v>2.1085270000000009</c:v>
                </c:pt>
                <c:pt idx="1">
                  <c:v>-1.8548800000000001</c:v>
                </c:pt>
                <c:pt idx="2">
                  <c:v>-17.984100000000002</c:v>
                </c:pt>
                <c:pt idx="3">
                  <c:v>-22.423999999999989</c:v>
                </c:pt>
                <c:pt idx="4">
                  <c:v>-46.596700000000013</c:v>
                </c:pt>
                <c:pt idx="5">
                  <c:v>-66.481399999999994</c:v>
                </c:pt>
                <c:pt idx="6">
                  <c:v>-80.409200000000027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905392"/>
        <c:axId val="465830168"/>
      </c:scatterChart>
      <c:valAx>
        <c:axId val="366905392"/>
        <c:scaling>
          <c:orientation val="minMax"/>
          <c:max val="52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465830168"/>
        <c:crossesAt val="-300"/>
        <c:crossBetween val="midCat"/>
        <c:majorUnit val="2"/>
      </c:valAx>
      <c:valAx>
        <c:axId val="465830168"/>
        <c:scaling>
          <c:orientation val="minMax"/>
          <c:min val="-3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66905392"/>
        <c:crossesAt val="-150"/>
        <c:crossBetween val="midCat"/>
        <c:majorUnit val="50"/>
      </c:valAx>
      <c:spPr>
        <a:noFill/>
        <a:ln w="23602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3E3BDD-ABF4-4F78-AE0A-6D1DA519B29A}" type="datetimeFigureOut">
              <a:rPr lang="de-DE"/>
              <a:pPr>
                <a:defRPr/>
              </a:pPr>
              <a:t>24.05.2016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AE7BD1-0EED-42F3-B787-9308527ACC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7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6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86320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38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7601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39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24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4476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5612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05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
Poll Title: 22.1 Which sentence is correct?
https://www.polleverywhere.com/multiple_choice_polls/N0xxAib5oXdFdUt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783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
Poll Title: 22.2 Which sentence is incorrect?
https://www.polleverywhere.com/multiple_choice_polls/uiVDP25Wm1PEgtt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36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50878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
Poll Title: 22.3 Which sentence is correct?
https://www.polleverywhere.com/multiple_choice_polls/I78aHWWPgQnV6Bl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3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10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490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observations, including data from animal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experiments, suggested that (micro)aspiration of acid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refluxate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caused parenchymal injuries,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to pneumonitis, increased epithelial permeability, and stimulated fibrotic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proliferation; this is comparable to the aspiration of gastroduodenal contents, which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pulmonary injury leading to bronchiolitis obliterans syndrome after lung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transplantation ([27] and reviewed in [28]).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45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observations, including data from animal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experiments, suggested that (micro)aspiration of acid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refluxate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caused parenchymal injuries,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to pneumonitis, increased epithelial permeability, and stimulated fibrotic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proliferation; this is comparable to the aspiration of gastroduodenal contents, which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pulmonary injury leading to bronchiolitis obliterans syndrome after lung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transplantation ([27] and reviewed in [28]).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45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7817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6127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AD143-63F8-4EDD-8312-629B41395BC9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3095625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Fifty-three patients before lung transplantation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analyzed while on the transplantation wait list.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previously described in the “Materials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Methods” section. Patients with idiopathic pulmonary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brosis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 5 15) had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cantly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higher proportion of GERD (solid bars)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all other conditions (n 5 38) (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Additionally, patients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(solid bars, n 5 17) had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cant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to col(V) not seen in the group with no objective evidence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GERD (dotted bars, n 5 36) (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This response was near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magnitude of the positive recall antigen Epstein-Barr virus.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was no response to collagen type II. AAD 5 a 1-antitrypsin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ciency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CF 5 cystic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col(II) 5 collagen type II; col(V) 5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collagen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 V; EBV 5 Epstein-Barr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IPF 5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idiopathic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See Figure 1 legend for expansion of other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abbreviations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914400" y="7742238"/>
            <a:ext cx="510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000"/>
              <a:t>American Thoracic Society. Idiopathic pulmonary fibrosis: diagnosis and treatment. International Consensus Statement.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2000;161:646-664.</a:t>
            </a:r>
            <a:endParaRPr lang="en-US" sz="1000"/>
          </a:p>
          <a:p>
            <a:pPr>
              <a:spcBef>
                <a:spcPct val="30000"/>
              </a:spcBef>
            </a:pPr>
            <a:r>
              <a:rPr lang="en-US" altLang="en-US" sz="1000"/>
              <a:t>Raghu G, Weycker D, Edelsberg J, Bradford WZ, Oster G. Incidence and prevalence of idiopathic pulmonary fibrosis. </a:t>
            </a:r>
            <a:r>
              <a:rPr lang="en-US" altLang="en-US" sz="1000" i="1"/>
              <a:t>Am J Respir Crit Care Med.</a:t>
            </a:r>
            <a:r>
              <a:rPr lang="en-US" altLang="en-US" sz="1000"/>
              <a:t> 2006;174:810-816.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7318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Kaplan-Meier survival curves for patients with (N=19; median survival 96 months) or without (N=250; median survival 41 months) (p=0.026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7BD1-0EED-42F3-B787-9308527ACC3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CEF7E1-D29D-4FD2-A7BE-81C53F2268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idx="10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1850" y="1484313"/>
            <a:ext cx="4033838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2250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1850" y="1484313"/>
            <a:ext cx="4033838" cy="4537075"/>
          </a:xfrm>
        </p:spPr>
        <p:txBody>
          <a:bodyPr/>
          <a:lstStyle/>
          <a:p>
            <a:pPr lvl="0"/>
            <a:r>
              <a:rPr lang="de-DE" noProof="0" smtClean="0"/>
              <a:t>ClipArt durch Klicken auf Symbol hinzufügen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4032250" cy="2192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1850" y="1484313"/>
            <a:ext cx="4033838" cy="2192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829050"/>
            <a:ext cx="4032250" cy="2192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1850" y="3829050"/>
            <a:ext cx="4033838" cy="2192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055E-37F1-49A4-AA88-C6A76900F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7CDD-792E-4F17-B354-493590F351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6621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solidFill>
                  <a:srgbClr val="4D4D4D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2089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6DEB-DE75-476F-B1C1-83749DB807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055E-37F1-49A4-AA88-C6A76900F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208F-BB94-4AF7-A501-BCBB618EBF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74015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484313"/>
            <a:ext cx="374015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3373-3C07-4FF6-B010-DC02DFFAD0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2F27-8C75-4DC1-BCC2-C518803C5F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30C1-E234-4ABA-ABD1-CDF19C90C3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7CDD-792E-4F17-B354-493590F351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6F678C-2CC2-4514-A787-78FF6435C8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72ED-D042-4FF4-9CE9-ECD26A3FAE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43AD-E20A-40AB-B2EE-45E744C631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C5C3E-2BDB-4AC4-AE18-F0A16974E1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2713" y="620713"/>
            <a:ext cx="1925637" cy="4852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620713"/>
            <a:ext cx="5626100" cy="48529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D6AA-C379-4236-8188-9E9B67E437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9289-62FE-45A7-B053-7262F7AD37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8957-6343-4A8A-A157-9EF028CA77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969C-3F4D-4E49-A649-AC8861C982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286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875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211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solidFill>
                  <a:srgbClr val="4D4D4D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208915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EF72-77BC-47DE-BFD7-20F534C033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885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5C2DB-6C87-458A-B1E4-EDE3D0C6F8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4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BFD108-98C6-4AF7-BE06-FBC1D8B2A2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3BE5-E48F-4F74-8240-15A518F759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8491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74015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484313"/>
            <a:ext cx="374015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9D41-CE64-4646-833A-FB728C8161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1834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5B13-6366-42F1-8AF5-5618D149C1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2918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490C-24E7-46F1-873E-34BBDF1089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2119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8FA6-498F-4798-ACF1-153756F6B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618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8CEF-A1E1-464D-BF34-C470CF2283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2608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2855-AE42-4B25-80D6-3E858F31A0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4305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7BE7-4BD9-432F-A735-128B1EB56A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9620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2713" y="620713"/>
            <a:ext cx="1925637" cy="4852987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620713"/>
            <a:ext cx="5626100" cy="485298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9594-4D8E-4717-96C0-A641F8DF58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3292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20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68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4977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4353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5359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34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766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9789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342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9770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6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71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Inhalt und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0" y="6286500"/>
            <a:ext cx="9144000" cy="357188"/>
          </a:xfrm>
        </p:spPr>
        <p:txBody>
          <a:bodyPr anchor="ctr">
            <a:noAutofit/>
          </a:bodyPr>
          <a:lstStyle>
            <a:lvl1pPr algn="ctr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algn="ctr">
              <a:defRPr sz="2000" b="1">
                <a:latin typeface="Arial" pitchFamily="34" charset="0"/>
                <a:cs typeface="Arial" pitchFamily="34" charset="0"/>
              </a:defRPr>
            </a:lvl2pPr>
            <a:lvl3pPr algn="ctr">
              <a:defRPr sz="1800" b="1">
                <a:latin typeface="Arial" pitchFamily="34" charset="0"/>
                <a:cs typeface="Arial" pitchFamily="34" charset="0"/>
              </a:defRPr>
            </a:lvl3pPr>
            <a:lvl4pPr algn="ctr">
              <a:defRPr sz="1600" b="1">
                <a:latin typeface="Arial" pitchFamily="34" charset="0"/>
                <a:cs typeface="Arial" pitchFamily="34" charset="0"/>
              </a:defRPr>
            </a:lvl4pPr>
            <a:lvl5pPr algn="ctr"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 ohne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1571625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1571625"/>
            <a:ext cx="9144000" cy="1588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5765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816108"/>
            <a:ext cx="8229600" cy="4492625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77C659-26A1-4BF7-A165-D62A963E22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05106F7-77CD-48ED-8DE8-2D58D4A23A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6C8BFC-1C36-4EC1-86EB-7FF69D080C4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479325B-455F-4EDF-A72A-D5008C53DF0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FFF6E97-03E1-488B-B4DE-D1180A0784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3927D9-1BBC-4932-ABCE-970C71CCB4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C811D8-D5A5-45EE-8B4A-3BAC8299E8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1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1C1AB82-EADD-44AF-A1C2-6428A81F519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188EEC-FE08-4108-803E-A9E67F83E9C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Inhalt und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0" y="6286500"/>
            <a:ext cx="9144000" cy="357188"/>
          </a:xfrm>
        </p:spPr>
        <p:txBody>
          <a:bodyPr anchor="ctr">
            <a:noAutofit/>
          </a:bodyPr>
          <a:lstStyle>
            <a:lvl1pPr algn="ctr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algn="ctr">
              <a:defRPr sz="2000" b="1">
                <a:latin typeface="Arial" pitchFamily="34" charset="0"/>
                <a:cs typeface="Arial" pitchFamily="34" charset="0"/>
              </a:defRPr>
            </a:lvl2pPr>
            <a:lvl3pPr algn="ctr">
              <a:defRPr sz="1800" b="1">
                <a:latin typeface="Arial" pitchFamily="34" charset="0"/>
                <a:cs typeface="Arial" pitchFamily="34" charset="0"/>
              </a:defRPr>
            </a:lvl3pPr>
            <a:lvl4pPr algn="ctr">
              <a:defRPr sz="1600" b="1">
                <a:latin typeface="Arial" pitchFamily="34" charset="0"/>
                <a:cs typeface="Arial" pitchFamily="34" charset="0"/>
              </a:defRPr>
            </a:lvl4pPr>
            <a:lvl5pPr algn="ctr"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 ohne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1571625"/>
            <a:ext cx="9144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0" y="6286500"/>
            <a:ext cx="9144000" cy="357188"/>
          </a:xfrm>
        </p:spPr>
        <p:txBody>
          <a:bodyPr anchor="ctr">
            <a:noAutofit/>
          </a:bodyPr>
          <a:lstStyle>
            <a:lvl1pPr algn="ctr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algn="ctr">
              <a:defRPr sz="2000" b="1">
                <a:latin typeface="Arial" pitchFamily="34" charset="0"/>
                <a:cs typeface="Arial" pitchFamily="34" charset="0"/>
              </a:defRPr>
            </a:lvl2pPr>
            <a:lvl3pPr algn="ctr">
              <a:defRPr sz="1800" b="1">
                <a:latin typeface="Arial" pitchFamily="34" charset="0"/>
                <a:cs typeface="Arial" pitchFamily="34" charset="0"/>
              </a:defRPr>
            </a:lvl3pPr>
            <a:lvl4pPr algn="ctr">
              <a:defRPr sz="1600" b="1">
                <a:latin typeface="Arial" pitchFamily="34" charset="0"/>
                <a:cs typeface="Arial" pitchFamily="34" charset="0"/>
              </a:defRPr>
            </a:lvl4pPr>
            <a:lvl5pPr algn="ctr"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1571625"/>
            <a:ext cx="9144000" cy="1588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5765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816108"/>
            <a:ext cx="8229600" cy="4492625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83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C40C6F9-73CD-4111-B3B0-12C634DD491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9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6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4" y="228607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7" y="228607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75F74E5-7451-441C-A93D-BDA704DED8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2DE219-0D14-4F9D-956F-BF03C03FC28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de-DE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564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83"/>
            <a:ext cx="77724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64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1D0E5AF-5D9D-43F5-80A6-059E1900A6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9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6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94" y="228607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7" y="228607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D7144A0-3240-4A95-B52E-30C7B3446CE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defRPr b="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9D5000B-661D-45F3-A4C1-D775BAA104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E8BA8F-501E-4A10-A5C0-E8E5143AD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D0AC60-B4FB-4906-AD84-B7F27D3EAD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2089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740150" cy="3989387"/>
          </a:xfrm>
        </p:spPr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 sz="1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 sz="1400">
                <a:solidFill>
                  <a:schemeClr val="bg1">
                    <a:lumMod val="85000"/>
                  </a:schemeClr>
                </a:solidFill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 sz="1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484313"/>
            <a:ext cx="3740150" cy="3989387"/>
          </a:xfrm>
        </p:spPr>
        <p:txBody>
          <a:bodyPr/>
          <a:lstStyle>
            <a:lvl1pPr>
              <a:buClr>
                <a:srgbClr val="FFFF66"/>
              </a:buClr>
              <a:buFont typeface="Arial" pitchFamily="34" charset="0"/>
              <a:buChar char="►"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rgbClr val="FFFF66"/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>
              <a:buClr>
                <a:srgbClr val="FFFF66"/>
              </a:buClr>
              <a:buFont typeface="Wingdings" pitchFamily="2" charset="2"/>
              <a:buChar char="§"/>
              <a:defRPr sz="1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Clr>
                <a:srgbClr val="FFFF66"/>
              </a:buClr>
              <a:buFont typeface="Wingdings" pitchFamily="2" charset="2"/>
              <a:buChar char="§"/>
              <a:defRPr sz="1400">
                <a:solidFill>
                  <a:schemeClr val="bg1">
                    <a:lumMod val="85000"/>
                  </a:schemeClr>
                </a:solidFill>
              </a:defRPr>
            </a:lvl4pPr>
            <a:lvl5pPr>
              <a:buClr>
                <a:srgbClr val="FFFF66"/>
              </a:buClr>
              <a:buFont typeface="Wingdings" pitchFamily="2" charset="2"/>
              <a:buChar char="§"/>
              <a:defRPr sz="1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/>
          <a:lstStyle>
            <a:lvl1pPr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  <a:cs typeface="+mn-cs"/>
              </a:rPr>
              <a:t>M. Kreuter					                         Pneumologie - Thoraxklinik Heidelberg</a:t>
            </a:r>
          </a:p>
        </p:txBody>
      </p:sp>
      <p:pic>
        <p:nvPicPr>
          <p:cNvPr id="8198" name="Picture 159" descr="Thoraxklinik Logo 06"/>
          <p:cNvPicPr>
            <a:picLocks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  <p:sldLayoutId id="2147485291" r:id="rId12"/>
    <p:sldLayoutId id="2147485292" r:id="rId13"/>
    <p:sldLayoutId id="2147485293" r:id="rId14"/>
    <p:sldLayoutId id="2147485294" r:id="rId15"/>
    <p:sldLayoutId id="2147485295" r:id="rId16"/>
    <p:sldLayoutId id="2147485296" r:id="rId17"/>
    <p:sldLayoutId id="2147485297" r:id="rId18"/>
    <p:sldLayoutId id="214748529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  <a:cs typeface="+mn-cs"/>
              </a:rPr>
              <a:t>M. Kreuter					                         Pneumologie - Thoraxklinik Heidelberg</a:t>
            </a:r>
          </a:p>
        </p:txBody>
      </p:sp>
      <p:pic>
        <p:nvPicPr>
          <p:cNvPr id="9222" name="Picture 159" descr="Thoraxklinik Logo 06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  <p:sldLayoutId id="2147485310" r:id="rId12"/>
    <p:sldLayoutId id="2147485311" r:id="rId13"/>
    <p:sldLayoutId id="21474853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</a:rPr>
              <a:t>M. Kreuter					                         Pneumologie - Thoraxklinik Heidelberg</a:t>
            </a:r>
          </a:p>
        </p:txBody>
      </p:sp>
      <p:pic>
        <p:nvPicPr>
          <p:cNvPr id="10246" name="Picture 159" descr="Thoraxklinik Logo 06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  <p:sldLayoutId id="2147485325" r:id="rId13"/>
    <p:sldLayoutId id="21474853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</a:rPr>
              <a:t>M. Kreuter					                         Pneumologie - Thoraxklinik Heidelberg</a:t>
            </a:r>
          </a:p>
        </p:txBody>
      </p:sp>
      <p:pic>
        <p:nvPicPr>
          <p:cNvPr id="11270" name="Picture 159" descr="Thoraxklinik Logo 06"/>
          <p:cNvPicPr>
            <a:picLocks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  <p:sldLayoutId id="2147485338" r:id="rId12"/>
    <p:sldLayoutId id="2147485339" r:id="rId13"/>
    <p:sldLayoutId id="2147485340" r:id="rId14"/>
    <p:sldLayoutId id="2147485341" r:id="rId15"/>
    <p:sldLayoutId id="2147485342" r:id="rId16"/>
    <p:sldLayoutId id="2147485343" r:id="rId17"/>
    <p:sldLayoutId id="2147485344" r:id="rId18"/>
    <p:sldLayoutId id="2147485345" r:id="rId19"/>
    <p:sldLayoutId id="214748534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</a:rPr>
              <a:t>M. Kreuter					                         Pneumologie - Thoraxklinik Heidelberg</a:t>
            </a:r>
          </a:p>
        </p:txBody>
      </p:sp>
      <p:pic>
        <p:nvPicPr>
          <p:cNvPr id="12294" name="Picture 159" descr="Thoraxklinik Logo 06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  <p:sldLayoutId id="2147485358" r:id="rId12"/>
    <p:sldLayoutId id="21474853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63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8" y="5768975"/>
            <a:ext cx="853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 u="none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63358" name="Text Box 158"/>
          <p:cNvSpPr txBox="1">
            <a:spLocks noChangeArrowheads="1"/>
          </p:cNvSpPr>
          <p:nvPr/>
        </p:nvSpPr>
        <p:spPr bwMode="auto">
          <a:xfrm flipV="1">
            <a:off x="214313" y="6357938"/>
            <a:ext cx="8786812" cy="311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20000"/>
              </a:spcBef>
              <a:defRPr/>
            </a:pPr>
            <a:r>
              <a:rPr lang="de-DE" sz="1200" b="1" dirty="0">
                <a:solidFill>
                  <a:srgbClr val="FFFFFF"/>
                </a:solidFill>
                <a:cs typeface="Arial" charset="0"/>
              </a:rPr>
              <a:t>M. Kreuter					                         Pneumologie - Thoraxklinik Heidelberg</a:t>
            </a:r>
          </a:p>
        </p:txBody>
      </p:sp>
      <p:pic>
        <p:nvPicPr>
          <p:cNvPr id="14342" name="Picture 159" descr="Thoraxklinik Logo 06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943725" y="580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  <p:sldLayoutId id="214748537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04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6327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8175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2225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fld id="{220E8538-EA45-48AE-8408-5BAD85CFA3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79" r:id="rId2"/>
    <p:sldLayoutId id="2147485380" r:id="rId3"/>
    <p:sldLayoutId id="2147485381" r:id="rId4"/>
    <p:sldLayoutId id="2147485382" r:id="rId5"/>
    <p:sldLayoutId id="2147485383" r:id="rId6"/>
    <p:sldLayoutId id="2147485384" r:id="rId7"/>
    <p:sldLayoutId id="2147485385" r:id="rId8"/>
    <p:sldLayoutId id="2147485386" r:id="rId9"/>
    <p:sldLayoutId id="2147485387" r:id="rId10"/>
    <p:sldLayoutId id="2147485389" r:id="rId11"/>
    <p:sldLayoutId id="2147485390" r:id="rId12"/>
    <p:sldLayoutId id="2147485391" r:id="rId13"/>
    <p:sldLayoutId id="2147485392" r:id="rId14"/>
    <p:sldLayoutId id="2147485393" r:id="rId15"/>
    <p:sldLayoutId id="2147485416" r:id="rId16"/>
    <p:sldLayoutId id="214748544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04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6327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8175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2225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fld id="{C405F590-0A8E-4FDB-A621-7A37B08576EE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  <p:sldLayoutId id="2147485411" r:id="rId12"/>
    <p:sldLayoutId id="2147485412" r:id="rId13"/>
    <p:sldLayoutId id="2147485413" r:id="rId14"/>
    <p:sldLayoutId id="214748541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04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63270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D4D4D"/>
                </a:solidFill>
                <a:latin typeface="Arial" pitchFamily="1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8175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D4D4D"/>
                </a:solidFill>
                <a:latin typeface="Arial" pitchFamily="1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2225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6690BE8F-AB99-4270-A101-4B2990F510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1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  <p:sldLayoutId id="2147485429" r:id="rId12"/>
    <p:sldLayoutId id="2147485430" r:id="rId13"/>
    <p:sldLayoutId id="2147485431" r:id="rId14"/>
    <p:sldLayoutId id="2147485432" r:id="rId15"/>
    <p:sldLayoutId id="2147485433" r:id="rId16"/>
    <p:sldLayoutId id="2147485434" r:id="rId17"/>
    <p:sldLayoutId id="2147485435" r:id="rId18"/>
    <p:sldLayoutId id="2147485436" r:id="rId19"/>
    <p:sldLayoutId id="2147485437" r:id="rId20"/>
    <p:sldLayoutId id="2147485438" r:id="rId21"/>
    <p:sldLayoutId id="2147485439" r:id="rId22"/>
    <p:sldLayoutId id="2147485440" r:id="rId2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Char char="-"/>
        <a:defRPr sz="12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964488" cy="352839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AutoNum type="arabicPeriod" startAt="2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effects:</a:t>
            </a: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 due to increased pressure gradients across diaphragm, changes in pulmonary mechanics,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secondary to medication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Caveat: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forms of reflux (acid, bile, gaseous, mixed) with different consequences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6300028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Pacheco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-Galván et al.,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Arch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Bronconeumol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. 2011;47(4):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195-203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Kreuter et al.,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Resp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Monograph, 2016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Hypotheses on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11715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290156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Savarino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et al., 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 J 2013; 42: 1322–1331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GERD in IPF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91680" y="1126988"/>
            <a:ext cx="6624736" cy="41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IPF patients (n=40) had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bile acids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pepsin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BALF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(62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/ 67%)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saliva (61%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/68%) than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non-IPF patients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(n=40, BALF: 25%/25%; saliva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/36%) and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(n=50;BALF &amp; saliva: 0%/0%)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63" y="836712"/>
            <a:ext cx="6734345" cy="50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5" y="606690"/>
            <a:ext cx="7924392" cy="56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4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433591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Bobadilla et al., CHEST 2010; 138(2):363–370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Possible pathophysiology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0500"/>
            <a:ext cx="5734050" cy="41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3424" y="5157142"/>
            <a:ext cx="8970576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 in LTX-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listed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Hypothesis: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collagenV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autoreactivity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role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lung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transplantation 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9692" y="831534"/>
            <a:ext cx="252028" cy="252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66537" y="764704"/>
            <a:ext cx="86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 </a:t>
            </a:r>
            <a:r>
              <a:rPr lang="de-DE" dirty="0" err="1" smtClean="0"/>
              <a:t>reflux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49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361583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Bobadilla et al., CHEST 2010; 138(2):363–370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Possible pathophysiology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504" y="764704"/>
            <a:ext cx="892899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trans vivo delayed-type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hypersensitivity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assay</a:t>
            </a: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Result: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in col(V)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sensitization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31" y="2125554"/>
            <a:ext cx="5384026" cy="3638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067264" y="2237384"/>
            <a:ext cx="252028" cy="252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334109" y="2170554"/>
            <a:ext cx="86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 </a:t>
            </a:r>
            <a:r>
              <a:rPr lang="de-DE" dirty="0" err="1" smtClean="0"/>
              <a:t>reflux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12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33450"/>
            <a:ext cx="7632700" cy="3989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data: positive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staining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biopsy specimens from severe IPF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antibody positivity associated with probably less survival (1-year: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66.6% vs. 37%, p&gt;0.05)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more severe disease in IPF (HP-positive IPF patients significantly lower FEV1%, FVC%, TLC%) than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HP-negative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Yet: PCR from IPF lung biopsies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HP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immune-mediated 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Bennett et al.,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Resp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J 2014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Hogboam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et al., WASOG 2014; Kreuter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et al. Respiration,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2016 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&amp;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HP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elicobacter Pyl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56" y="1"/>
            <a:ext cx="2382844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71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"/>
          <a:stretch/>
        </p:blipFill>
        <p:spPr bwMode="auto">
          <a:xfrm>
            <a:off x="4676988" y="1584133"/>
            <a:ext cx="4439716" cy="349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639236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Lee et al., Am J </a:t>
            </a:r>
            <a:r>
              <a:rPr lang="de-DE" sz="1400" dirty="0" err="1" smtClean="0">
                <a:solidFill>
                  <a:schemeClr val="bg1"/>
                </a:solidFill>
              </a:rPr>
              <a:t>Respir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Crit</a:t>
            </a:r>
            <a:r>
              <a:rPr lang="de-DE" sz="1400" dirty="0" smtClean="0">
                <a:solidFill>
                  <a:schemeClr val="bg1"/>
                </a:solidFill>
              </a:rPr>
              <a:t> Care Med 184:2011; Kreuter et al., </a:t>
            </a:r>
            <a:r>
              <a:rPr lang="de-DE" sz="1400" dirty="0" err="1" smtClean="0">
                <a:solidFill>
                  <a:schemeClr val="bg1"/>
                </a:solidFill>
              </a:rPr>
              <a:t>PlosOne</a:t>
            </a:r>
            <a:r>
              <a:rPr lang="de-DE" sz="1400" dirty="0" smtClean="0">
                <a:solidFill>
                  <a:schemeClr val="bg1"/>
                </a:solidFill>
              </a:rPr>
              <a:t> 2016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2" y="1584133"/>
            <a:ext cx="4596780" cy="349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501184" y="2132168"/>
            <a:ext cx="193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N=204; </a:t>
            </a:r>
          </a:p>
          <a:p>
            <a:pPr algn="r"/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 GERD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16912" y="2134597"/>
            <a:ext cx="193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N=272; </a:t>
            </a:r>
          </a:p>
          <a:p>
            <a:pPr algn="r"/>
            <a:r>
              <a:rPr 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GERD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2939" y="1825079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</a:t>
            </a:r>
            <a:r>
              <a:rPr lang="de-DE" sz="1400" dirty="0" smtClean="0"/>
              <a:t>=0.026</a:t>
            </a:r>
            <a:endParaRPr lang="de-DE" sz="140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kern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GERD – </a:t>
            </a:r>
            <a:r>
              <a:rPr lang="de-DE" sz="3600" b="1" kern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prognostic</a:t>
            </a:r>
            <a:r>
              <a:rPr lang="de-DE" sz="3600" b="1" kern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600" b="1" kern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relevance</a:t>
            </a:r>
            <a:r>
              <a:rPr lang="de-DE" sz="3600" b="1" kern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?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53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72400" cy="459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Therapy (?)</a:t>
            </a:r>
          </a:p>
        </p:txBody>
      </p:sp>
    </p:spTree>
    <p:extLst>
      <p:ext uri="{BB962C8B-B14F-4D97-AF65-F5344CB8AC3E}">
        <p14:creationId xmlns:p14="http://schemas.microsoft.com/office/powerpoint/2010/main" val="36879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28870" y="908720"/>
            <a:ext cx="8280920" cy="484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loss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bed-head if nocturnal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laryngeal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modifications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tight fitting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garments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salivation through oral lozenges/chewing gum to neutralize refluxed acid and increase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esophageal acid clearance.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tobacco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alcohol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 exercise to strengthen the anti-reflux barrier of the lower esophageal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sphincter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361583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Uptodate.com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870" y="0"/>
            <a:ext cx="871543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kern="0" dirty="0" smtClean="0">
                <a:ln w="50800"/>
                <a:solidFill>
                  <a:srgbClr val="FFC000"/>
                </a:solidFill>
                <a:latin typeface="+mj-lt"/>
              </a:rPr>
              <a:t>Life style modification</a:t>
            </a:r>
          </a:p>
        </p:txBody>
      </p:sp>
      <p:pic>
        <p:nvPicPr>
          <p:cNvPr id="3074" name="Picture 2" descr="https://encrypted-tbn1.gstatic.com/images?q=tbn:ANd9GcRFTVNSadqRsld21n8xSilxeEKBVTMObqr1M6-w4trYPBMHB7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023">
            <a:off x="1423233" y="1126344"/>
            <a:ext cx="5825771" cy="3947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290156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Linden et al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., J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Thorac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Cardiovasc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</a:rPr>
              <a:t>Surg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 2006;131:438-46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Treatment - role of </a:t>
            </a:r>
            <a:r>
              <a:rPr lang="en-US" sz="3200" b="1" dirty="0" err="1" smtClean="0">
                <a:ln w="50800"/>
                <a:solidFill>
                  <a:srgbClr val="FFC000"/>
                </a:solidFill>
                <a:latin typeface="+mj-lt"/>
              </a:rPr>
              <a:t>fundoplicatio</a:t>
            </a:r>
            <a:endParaRPr lang="en-US" sz="3200" b="1" dirty="0" smtClean="0">
              <a:ln w="50800"/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9532"/>
            <a:ext cx="2081808" cy="156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003920"/>
            <a:ext cx="82725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 IPF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de-DE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awaiting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LTX</a:t>
            </a:r>
          </a:p>
          <a:p>
            <a:pPr marL="1023938" lvl="1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GORD</a:t>
            </a:r>
          </a:p>
          <a:p>
            <a:pPr marL="1023938" lvl="1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fundoplicatio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 w/o</a:t>
            </a:r>
          </a:p>
          <a:p>
            <a:pPr marL="1023938" lvl="1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BOS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Fundoplicatio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perioperative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</a:t>
            </a:r>
            <a:endParaRPr lang="de-DE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IPF-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fundoplicatio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endParaRPr lang="de-DE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r>
              <a:rPr lang="de-DE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de-DE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de-DE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severely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compromised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(?)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83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9611"/>
            <a:ext cx="7272808" cy="4951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Lee et al., Am J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Care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Med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184:2011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0" y="187995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- </a:t>
            </a:r>
            <a:r>
              <a:rPr lang="de-DE" sz="36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</a:t>
            </a:r>
            <a:r>
              <a:rPr lang="de-D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fundoplication</a:t>
            </a:r>
            <a:r>
              <a:rPr lang="de-D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33969" y="1988840"/>
            <a:ext cx="209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11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1" descr="Translational Lung Research Center Heidelber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840"/>
            <a:ext cx="1368872" cy="46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8427" y="374840"/>
            <a:ext cx="1690687" cy="49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Untertitel 11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de-D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Michael Kreuter</a:t>
            </a:r>
            <a:endParaRPr lang="de-DE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274539" y="4870901"/>
            <a:ext cx="67441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Center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rare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interstitial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lung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diseases</a:t>
            </a:r>
            <a:endParaRPr lang="de-DE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Pneumology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Respiratory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critical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care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medicine</a:t>
            </a:r>
            <a:endParaRPr lang="de-DE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Thoraxklinik, University </a:t>
            </a:r>
            <a:r>
              <a:rPr lang="de-DE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</a:t>
            </a:r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Heidelberg, Germany</a:t>
            </a:r>
            <a:endParaRPr lang="de-DE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ctrTitle"/>
          </p:nvPr>
        </p:nvSpPr>
        <p:spPr>
          <a:xfrm>
            <a:off x="107504" y="1764283"/>
            <a:ext cx="8890446" cy="1736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de-DE" sz="60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GERD in ILDs</a:t>
            </a:r>
            <a:endParaRPr lang="de-DE" sz="4400" b="1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7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361583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Raghu et al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., CHEST 2006; 129:794–800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A first observation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003920"/>
            <a:ext cx="82725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IPF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treated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PPI</a:t>
            </a: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2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2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2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endParaRPr lang="de-DE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</a:pPr>
            <a:r>
              <a:rPr lang="de-DE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</a:t>
            </a:r>
            <a:r>
              <a:rPr lang="de-DE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de-DE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IPF in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IPF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endParaRPr lang="de-DE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05" y="0"/>
            <a:ext cx="4004295" cy="92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/>
          <a:stretch/>
        </p:blipFill>
        <p:spPr bwMode="auto">
          <a:xfrm>
            <a:off x="4619532" y="1911761"/>
            <a:ext cx="3552868" cy="289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2" y="1911761"/>
            <a:ext cx="363855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69" y="3431563"/>
            <a:ext cx="1841376" cy="62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2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Lee et al., Am J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Care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Med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184:2011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360" y="980728"/>
            <a:ext cx="6928900" cy="476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6588224" y="178210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N=204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–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medical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therapy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87624" y="5805264"/>
            <a:ext cx="7041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86]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H2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blocker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12]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6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836712"/>
            <a:ext cx="7632700" cy="398938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de-DE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GERD-</a:t>
            </a:r>
            <a:r>
              <a:rPr lang="de-DE" b="1" dirty="0" err="1" smtClean="0">
                <a:ln w="50800"/>
                <a:solidFill>
                  <a:schemeClr val="bg1">
                    <a:lumMod val="85000"/>
                  </a:schemeClr>
                </a:solidFill>
              </a:rPr>
              <a:t>therapy</a:t>
            </a:r>
            <a:r>
              <a:rPr lang="de-DE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ln w="50800"/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de-DE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ln w="50800"/>
                <a:solidFill>
                  <a:schemeClr val="bg1">
                    <a:lumMod val="85000"/>
                  </a:schemeClr>
                </a:solidFill>
              </a:rPr>
              <a:t>influence</a:t>
            </a:r>
            <a:r>
              <a:rPr lang="de-DE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 IPF </a:t>
            </a:r>
            <a:r>
              <a:rPr lang="de-DE" b="1" dirty="0" err="1" smtClean="0">
                <a:ln w="50800"/>
                <a:solidFill>
                  <a:schemeClr val="bg1">
                    <a:lumMod val="85000"/>
                  </a:schemeClr>
                </a:solidFill>
              </a:rPr>
              <a:t>survival</a:t>
            </a:r>
            <a:endParaRPr lang="de-DE" b="1" dirty="0" smtClean="0">
              <a:ln w="50800"/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endParaRPr lang="de-DE" sz="1050" b="1" dirty="0" smtClean="0">
              <a:ln w="50800"/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Lee et al., Am J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Care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Med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184:2011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312368" cy="227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01218" y="3861048"/>
            <a:ext cx="62199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r>
              <a:rPr lang="de-D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retrospective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PPI / H2 Blocker ?</a:t>
            </a: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Lead time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earlier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IPF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GERD-symptoms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–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medical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therapy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3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768077" cy="3989387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hiatal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significantly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IPF:</a:t>
            </a:r>
          </a:p>
          <a:p>
            <a:pPr lvl="1">
              <a:lnSpc>
                <a:spcPts val="3400"/>
              </a:lnSpc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IPF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(39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n=100), COPD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13.3% of n=60), asthma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(16.67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n=24)</a:t>
            </a:r>
          </a:p>
          <a:p>
            <a:pPr>
              <a:lnSpc>
                <a:spcPts val="3400"/>
              </a:lnSpc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 not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decreased PFT</a:t>
            </a:r>
          </a:p>
          <a:p>
            <a:pPr>
              <a:lnSpc>
                <a:spcPts val="3400"/>
              </a:lnSpc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IPF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HH under “anti-reflux”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pulmonary function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those without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</a:t>
            </a:r>
          </a:p>
          <a:p>
            <a:pPr>
              <a:lnSpc>
                <a:spcPts val="3400"/>
              </a:lnSpc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function lower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HH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 receiving “anti-reflux” therapy</a:t>
            </a:r>
          </a:p>
          <a:p>
            <a:pPr>
              <a:lnSpc>
                <a:spcPts val="3400"/>
              </a:lnSpc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IPF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HH: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differences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antiacid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-medication users in DLCO % (40.9%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versus 55.7%, p&lt;0.03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464369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Noth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et al.,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 J 2012; 39: 344–351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&amp;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hiatal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noProof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hernia</a:t>
            </a:r>
            <a:r>
              <a:rPr kumimoji="0" lang="de-DE" sz="3600" b="1" i="0" u="none" strike="noStrike" kern="0" cap="none" spc="0" normalizeH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on CT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04" y="5389240"/>
            <a:ext cx="1965996" cy="14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653435" cy="512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4462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rgbClr val="FFC000"/>
                </a:solidFill>
              </a:rPr>
              <a:t>Change in forced vital capacity</a:t>
            </a:r>
            <a:endParaRPr lang="de-DE" sz="3200" b="1" dirty="0">
              <a:ln w="50800"/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Lee et al., Lancet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Resp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Med, 2013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56176" y="1064731"/>
            <a:ext cx="2822687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exacerbations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(p=0.0017)</a:t>
            </a:r>
          </a:p>
          <a:p>
            <a:pPr marL="457200" indent="-457200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all-</a:t>
            </a: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</a:t>
            </a:r>
            <a:r>
              <a:rPr lang="de-D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p=0.18) </a:t>
            </a:r>
          </a:p>
          <a:p>
            <a:pPr>
              <a:lnSpc>
                <a:spcPts val="3400"/>
              </a:lnSpc>
            </a:pPr>
            <a:r>
              <a:rPr lang="de-D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&amp; </a:t>
            </a:r>
            <a:r>
              <a:rPr lang="de-D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</a:t>
            </a:r>
            <a:r>
              <a:rPr lang="de-DE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de-D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400"/>
              </a:lnSpc>
            </a:pPr>
            <a:r>
              <a:rPr lang="de-D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</a:t>
            </a:r>
            <a:r>
              <a:rPr lang="de-D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p=0.12)</a:t>
            </a:r>
            <a:endParaRPr lang="de-DE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2040" y="956997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p=0.05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802459" y="220486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–</a:t>
            </a:r>
            <a:r>
              <a:rPr lang="en-US" b="1" dirty="0">
                <a:solidFill>
                  <a:srgbClr val="000000"/>
                </a:solidFill>
              </a:rPr>
              <a:t>0·06 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932040" y="369522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–</a:t>
            </a:r>
            <a:r>
              <a:rPr lang="en-US" b="1" dirty="0">
                <a:solidFill>
                  <a:srgbClr val="000000"/>
                </a:solidFill>
              </a:rPr>
              <a:t>0·12 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07631"/>
              </p:ext>
            </p:extLst>
          </p:nvPr>
        </p:nvGraphicFramePr>
        <p:xfrm>
          <a:off x="51262" y="1097522"/>
          <a:ext cx="9036495" cy="45915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8069"/>
                <a:gridCol w="4275058"/>
                <a:gridCol w="2533368"/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/>
                          <a:cs typeface="Arial"/>
                        </a:rPr>
                        <a:t>Agent</a:t>
                      </a:r>
                    </a:p>
                    <a:p>
                      <a:endParaRPr lang="de-DE" sz="1800" b="1" dirty="0">
                        <a:latin typeface="Arial"/>
                        <a:cs typeface="Arial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6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b="1" dirty="0">
                        <a:latin typeface="Arial"/>
                        <a:cs typeface="Arial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6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96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i="0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r>
                        <a:rPr lang="de-DE" sz="2800" b="1" i="0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strong </a:t>
                      </a:r>
                      <a:r>
                        <a:rPr lang="de-DE" sz="2800" b="1" i="0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recommendations</a:t>
                      </a:r>
                      <a:r>
                        <a:rPr lang="de-DE" sz="2800" b="1" i="0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2800" b="1" i="0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for</a:t>
                      </a:r>
                      <a:r>
                        <a:rPr lang="de-DE" sz="2800" b="1" i="0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2800" b="1" i="0" kern="1200" baseline="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any</a:t>
                      </a:r>
                      <a:r>
                        <a:rPr lang="de-DE" sz="2800" b="1" i="0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2800" b="1" i="0" kern="1200" baseline="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drug</a:t>
                      </a:r>
                      <a:endParaRPr lang="de-DE" sz="2800" b="1" i="0" kern="1200" dirty="0" smtClean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8000" marR="540000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kern="1200" dirty="0" smtClean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20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9622">
                <a:tc>
                  <a:txBody>
                    <a:bodyPr/>
                    <a:lstStyle/>
                    <a:p>
                      <a:pPr algn="l"/>
                      <a:r>
                        <a:rPr lang="de-DE" sz="1600" b="1" u="none" strike="noStrike" kern="1200" baseline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Nintedanib</a:t>
                      </a:r>
                      <a:endParaRPr lang="de-DE" sz="1600" b="1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108000" marR="54000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Conditional recommendation </a:t>
                      </a:r>
                      <a:r>
                        <a:rPr lang="en-GB" sz="1600" b="1" i="0" u="sng" kern="120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for</a:t>
                      </a:r>
                      <a:r>
                        <a:rPr lang="en-GB" sz="1600" b="1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GB" sz="1600" b="1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600" b="1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GB" sz="1600" i="0" kern="1200" noProof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We suggest that clinicians use nintedanib in patients with IPF”</a:t>
                      </a:r>
                      <a:r>
                        <a:rPr lang="en-GB" sz="1600" i="0" kern="120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⊕⊕⊕⊝</a:t>
                      </a:r>
                      <a:r>
                        <a:rPr lang="de-DE" sz="2000" b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de-DE" sz="16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lang="de-DE" sz="160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353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Pirfenidone</a:t>
                      </a:r>
                      <a:endParaRPr lang="de-DE" sz="1600" b="1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Conditional recommendation </a:t>
                      </a:r>
                      <a:r>
                        <a:rPr lang="en-GB" sz="1600" b="1" i="0" u="sng" kern="1200" noProof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</a:t>
                      </a:r>
                      <a:r>
                        <a:rPr lang="en-GB" sz="1600" b="1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GB" sz="1600" b="1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600" b="0" i="0" kern="1200" baseline="0" noProof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“</a:t>
                      </a:r>
                      <a:r>
                        <a:rPr lang="en-GB" sz="1600" i="0" kern="1200" noProof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We suggest that clinicians use pirfenidone in patients with IPF”</a:t>
                      </a:r>
                      <a:endParaRPr lang="en-GB" sz="1600" i="0" kern="1200" noProof="0" dirty="0" smtClean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⊕⊕⊕⊝</a:t>
                      </a:r>
                      <a:r>
                        <a:rPr lang="de-DE" sz="16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de-DE" sz="16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lang="de-DE" sz="160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9172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Antacid</a:t>
                      </a:r>
                      <a:r>
                        <a:rPr lang="de-DE" sz="1600" b="1" baseline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lang="de-DE" sz="1600" b="1" baseline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/>
                      <a:r>
                        <a:rPr lang="de-DE" sz="1600" b="1" baseline="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(PPI / H2-blocker)</a:t>
                      </a:r>
                      <a:endParaRPr lang="de-DE" sz="1600" b="1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Conditional recommendation</a:t>
                      </a:r>
                      <a:r>
                        <a:rPr lang="de-DE" sz="1600" b="1" i="0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1" i="0" u="sng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for</a:t>
                      </a:r>
                      <a:r>
                        <a:rPr lang="de-DE" sz="1600" b="1" i="0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de-DE" sz="1600" b="1" i="0" kern="1200" baseline="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600" i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Previous recommendations in the 2011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guideline were unchanged</a:t>
                      </a:r>
                      <a:endParaRPr lang="de-DE" sz="1600" i="0" kern="1200" baseline="0" dirty="0" smtClean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⊕⊝⊝⊝</a:t>
                      </a:r>
                    </a:p>
                    <a:p>
                      <a:pPr algn="l"/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lang="de-DE" sz="160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9172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N-</a:t>
                      </a:r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acetylcysteine</a:t>
                      </a:r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monotherapy</a:t>
                      </a:r>
                      <a:endParaRPr lang="de-DE" sz="1600" b="1" dirty="0" smtClean="0">
                        <a:solidFill>
                          <a:schemeClr val="accent2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Conditional</a:t>
                      </a:r>
                      <a:r>
                        <a:rPr lang="de-DE" sz="16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recommendation</a:t>
                      </a:r>
                      <a:r>
                        <a:rPr lang="de-DE" sz="1600" b="1" kern="1200" dirty="0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1" u="sng" kern="1200" dirty="0" err="1" smtClean="0">
                          <a:solidFill>
                            <a:schemeClr val="accent2"/>
                          </a:solidFill>
                          <a:latin typeface="Arial"/>
                          <a:ea typeface="+mn-ea"/>
                          <a:cs typeface="Arial"/>
                        </a:rPr>
                        <a:t>against</a:t>
                      </a:r>
                      <a:endParaRPr lang="de-DE" sz="1600" b="1" u="sng" kern="1200" baseline="0" dirty="0" smtClean="0">
                        <a:solidFill>
                          <a:schemeClr val="accent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Previous recommendations in the 2011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/>
                        </a:rPr>
                        <a:t>guideline were unchanged</a:t>
                      </a:r>
                      <a:endParaRPr lang="de-DE" sz="1600" i="0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⊕⊕⊝⊝</a:t>
                      </a:r>
                    </a:p>
                    <a:p>
                      <a:pPr algn="l"/>
                      <a:r>
                        <a:rPr lang="de-DE" sz="1600" b="1" dirty="0" smtClean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lang="de-DE" sz="160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2" name="Textfeld 31"/>
          <p:cNvSpPr txBox="1"/>
          <p:nvPr/>
        </p:nvSpPr>
        <p:spPr>
          <a:xfrm>
            <a:off x="3285426" y="109752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white"/>
                </a:solidFill>
              </a:rPr>
              <a:t>Recommendation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315958" y="1097521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white"/>
                </a:solidFill>
              </a:rPr>
              <a:t>Level </a:t>
            </a:r>
            <a:r>
              <a:rPr lang="de-DE" b="1" dirty="0" err="1" smtClean="0">
                <a:solidFill>
                  <a:prstClr val="white"/>
                </a:solidFill>
              </a:rPr>
              <a:t>of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confidence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white"/>
                </a:solidFill>
              </a:rPr>
              <a:t>in </a:t>
            </a:r>
            <a:r>
              <a:rPr lang="de-DE" b="1" dirty="0" err="1" smtClean="0">
                <a:solidFill>
                  <a:prstClr val="white"/>
                </a:solidFill>
              </a:rPr>
              <a:t>effect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estimates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496" y="3980378"/>
            <a:ext cx="9036496" cy="95050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174172" y="6641833"/>
            <a:ext cx="7848872" cy="19083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None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6827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457200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Lucida Grande"/>
              <a:buChar char="–"/>
              <a:tabLst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68262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lang="en-US" sz="1800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»"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Raghu G, et al. 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J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 Med. 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2015;192:e3-e19.</a:t>
            </a: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75796" y="1583"/>
            <a:ext cx="77845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32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IPF </a:t>
            </a:r>
            <a:r>
              <a:rPr lang="de-DE" altLang="de-DE" sz="3200" b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</a:t>
            </a:r>
            <a:r>
              <a:rPr lang="de-DE" altLang="de-DE" sz="32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2015</a:t>
            </a:r>
          </a:p>
          <a:p>
            <a:pPr algn="ctr"/>
            <a:r>
              <a:rPr lang="de-DE" altLang="de-DE" sz="3200" b="1" i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de-DE" altLang="de-DE" sz="3200" b="1" i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de-DE" sz="3200" b="1" i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de-DE" altLang="de-DE" sz="3200" b="1" i="1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472" y="-9526"/>
            <a:ext cx="7704137" cy="720725"/>
          </a:xfr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3200" b="1" kern="120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Antacid therapy</a:t>
            </a:r>
            <a:endParaRPr lang="en-GB" sz="3200" b="1" kern="120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268" y="1484313"/>
            <a:ext cx="8951659" cy="3989387"/>
          </a:xfrm>
        </p:spPr>
        <p:txBody>
          <a:bodyPr/>
          <a:lstStyle/>
          <a:p>
            <a:pPr eaLnBrk="1" fontAlgn="t" hangingPunct="1">
              <a:buClr>
                <a:schemeClr val="bg1"/>
              </a:buClr>
            </a:pPr>
            <a:r>
              <a:rPr lang="en-GB" sz="28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Conditional recommendation for </a:t>
            </a:r>
            <a:endParaRPr lang="en-GB" sz="16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t" hangingPunct="1">
              <a:buClr>
                <a:schemeClr val="bg1"/>
              </a:buClr>
              <a:buNone/>
            </a:pPr>
            <a:r>
              <a:rPr lang="en-GB" sz="2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⊕⊝⊝⊝,  very low confidence</a:t>
            </a:r>
            <a:endParaRPr lang="en-GB" sz="18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174625" eaLnBrk="1" fontAlgn="t" hangingPunct="1">
              <a:buClr>
                <a:schemeClr val="bg1"/>
              </a:buClr>
            </a:pPr>
            <a:r>
              <a:rPr lang="en-GB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Recommended for all IPF patients, not limited to GERD +</a:t>
            </a:r>
          </a:p>
          <a:p>
            <a:pPr marL="461963" lvl="1" indent="-174625" eaLnBrk="1" fontAlgn="t" hangingPunct="1">
              <a:buClr>
                <a:schemeClr val="bg1"/>
              </a:buClr>
            </a:pPr>
            <a:r>
              <a:rPr lang="en-GB" sz="24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Unchanged from previous recommendations, 2011</a:t>
            </a:r>
            <a:endParaRPr lang="en-GB" sz="24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t" hangingPunct="1">
              <a:buClr>
                <a:schemeClr val="bg1"/>
              </a:buClr>
            </a:pPr>
            <a:endParaRPr lang="en-GB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t" hangingPunct="1">
              <a:buClr>
                <a:schemeClr val="bg1"/>
              </a:buClr>
            </a:pPr>
            <a:r>
              <a:rPr lang="en-GB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Mortality </a:t>
            </a:r>
            <a:r>
              <a:rPr lang="en-GB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 0.47 (0.24–0.93)</a:t>
            </a:r>
          </a:p>
          <a:p>
            <a:pPr>
              <a:buClr>
                <a:schemeClr val="bg1"/>
              </a:buClr>
            </a:pPr>
            <a:r>
              <a:rPr lang="en-GB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FVC</a:t>
            </a:r>
            <a:r>
              <a:rPr lang="en-GB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RR 0.73 (0.51–1.04)</a:t>
            </a:r>
          </a:p>
          <a:p>
            <a:pPr>
              <a:buClr>
                <a:schemeClr val="bg1"/>
              </a:buClr>
            </a:pPr>
            <a:r>
              <a:rPr lang="en-GB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AE-IPF, hospitalisation </a:t>
            </a:r>
            <a:r>
              <a:rPr lang="en-GB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estimable</a:t>
            </a:r>
          </a:p>
          <a:p>
            <a:pPr>
              <a:buClr>
                <a:schemeClr val="bg1"/>
              </a:buClr>
            </a:pPr>
            <a:r>
              <a:rPr lang="en-GB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costs</a:t>
            </a:r>
          </a:p>
          <a:p>
            <a:pPr>
              <a:buClr>
                <a:schemeClr val="bg1"/>
              </a:buClr>
            </a:pPr>
            <a:endParaRPr lang="en-GB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endParaRPr lang="en-GB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76553" y="6525344"/>
            <a:ext cx="7848872" cy="19083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None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6827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457200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Lucida Grande"/>
              <a:buChar char="–"/>
              <a:tabLst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68262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lang="en-US" sz="1800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»"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Raghu G, et al. </a:t>
            </a:r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Am J </a:t>
            </a:r>
            <a:r>
              <a:rPr lang="en-US" sz="1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Respir</a:t>
            </a:r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Crit</a:t>
            </a:r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Care Med 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2015;192:e3–e19</a:t>
            </a:r>
          </a:p>
        </p:txBody>
      </p:sp>
    </p:spTree>
    <p:extLst>
      <p:ext uri="{BB962C8B-B14F-4D97-AF65-F5344CB8AC3E}">
        <p14:creationId xmlns:p14="http://schemas.microsoft.com/office/powerpoint/2010/main" val="3180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058" y="1431204"/>
            <a:ext cx="8346134" cy="421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683"/>
            <a:ext cx="9144000" cy="720725"/>
          </a:xfr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2400" b="1" kern="120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Antiacid</a:t>
            </a:r>
            <a:r>
              <a:rPr lang="en-GB" sz="2400" b="1" kern="120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 therapy (AAT) in idiopathic pulmonary fibrosis</a:t>
            </a:r>
            <a:endParaRPr lang="en-GB" sz="2400" b="1" kern="120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76553" y="6525344"/>
            <a:ext cx="7848872" cy="19083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None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6827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457200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Lucida Grande"/>
              <a:buChar char="–"/>
              <a:tabLst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68262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lang="en-US" sz="1800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»"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Kreuter et al., Lancet </a:t>
            </a:r>
            <a:r>
              <a:rPr lang="en-GB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Respir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Med, 2016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Untertitel 3"/>
          <p:cNvSpPr txBox="1">
            <a:spLocks/>
          </p:cNvSpPr>
          <p:nvPr/>
        </p:nvSpPr>
        <p:spPr bwMode="auto">
          <a:xfrm>
            <a:off x="237060" y="692696"/>
            <a:ext cx="876565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D4D4D"/>
                </a:solidFill>
                <a:latin typeface="Arial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1" charset="-128"/>
              </a:rPr>
              <a:t>Post hoc analysis of placebo arms of ASCEND &amp; CAPACITY</a:t>
            </a: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237060" y="1052736"/>
            <a:ext cx="8765111" cy="123305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indent="0">
              <a:buClr>
                <a:srgbClr val="BBE0E3"/>
              </a:buClr>
              <a:buFont typeface="Wingdings" pitchFamily="2" charset="2"/>
              <a:buNone/>
              <a:defRPr/>
            </a:pPr>
            <a:endParaRPr lang="en-GB" sz="1800" kern="0" dirty="0" smtClean="0">
              <a:solidFill>
                <a:srgbClr val="FFFFFF"/>
              </a:solidFill>
            </a:endParaRPr>
          </a:p>
        </p:txBody>
      </p:sp>
      <p:sp>
        <p:nvSpPr>
          <p:cNvPr id="214" name="Datumsplatzhalter 5"/>
          <p:cNvSpPr txBox="1">
            <a:spLocks/>
          </p:cNvSpPr>
          <p:nvPr/>
        </p:nvSpPr>
        <p:spPr>
          <a:xfrm>
            <a:off x="576924" y="5777257"/>
            <a:ext cx="8014520" cy="4766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rgbClr val="4D4D4D"/>
              </a:buClr>
              <a:buChar char="•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dirty="0" smtClean="0">
                <a:solidFill>
                  <a:srgbClr val="FFFFFF"/>
                </a:solidFill>
              </a:rPr>
              <a:t>Progression-free survival was defined as time to the first occurrence of any one of the following: a confirmed decrease of </a:t>
            </a:r>
            <a:r>
              <a:rPr lang="en-GB" altLang="en-US" sz="1000" dirty="0" smtClean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lang="en-GB" altLang="en-US" sz="1000" dirty="0" smtClean="0">
                <a:solidFill>
                  <a:srgbClr val="FFFFFF"/>
                </a:solidFill>
              </a:rPr>
              <a:t>10% predicted FVC, a confirmed decrease of </a:t>
            </a:r>
            <a:r>
              <a:rPr lang="en-GB" altLang="en-US" sz="1000" dirty="0" smtClean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lang="en-GB" altLang="en-US" sz="1000" dirty="0" smtClean="0">
                <a:solidFill>
                  <a:srgbClr val="FFFFFF"/>
                </a:solidFill>
              </a:rPr>
              <a:t>50 m in the 6-minute walk distance, or death. Kaplan-Meier estimator and log-rank test.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 smtClean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444" y="1656378"/>
            <a:ext cx="7864930" cy="3610596"/>
            <a:chOff x="1343951" y="2913737"/>
            <a:chExt cx="6894832" cy="2335261"/>
          </a:xfrm>
        </p:grpSpPr>
        <p:sp>
          <p:nvSpPr>
            <p:cNvPr id="217" name="TextBox 9"/>
            <p:cNvSpPr txBox="1"/>
            <p:nvPr/>
          </p:nvSpPr>
          <p:spPr>
            <a:xfrm>
              <a:off x="2925821" y="3847188"/>
              <a:ext cx="2911317" cy="53747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/>
                </a:rPr>
                <a:t>AAT 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/>
                </a:rPr>
                <a:t>users had </a:t>
              </a:r>
              <a:r>
                <a:rPr lang="en-US" sz="1600" kern="0" dirty="0">
                  <a:solidFill>
                    <a:srgbClr val="000000"/>
                  </a:solidFill>
                  <a:latin typeface="Arial"/>
                </a:rPr>
                <a:t>similar progression-free survival compared with no AAT 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/>
                </a:rPr>
                <a:t>users</a:t>
              </a:r>
              <a:endParaRPr lang="en-US" sz="16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6"/>
            <p:cNvSpPr>
              <a:spLocks/>
            </p:cNvSpPr>
            <p:nvPr/>
          </p:nvSpPr>
          <p:spPr bwMode="auto">
            <a:xfrm>
              <a:off x="2095494" y="2997228"/>
              <a:ext cx="5455196" cy="667932"/>
            </a:xfrm>
            <a:custGeom>
              <a:avLst/>
              <a:gdLst>
                <a:gd name="T0" fmla="*/ 510 w 3402"/>
                <a:gd name="T1" fmla="*/ 8 h 615"/>
                <a:gd name="T2" fmla="*/ 758 w 3402"/>
                <a:gd name="T3" fmla="*/ 16 h 615"/>
                <a:gd name="T4" fmla="*/ 769 w 3402"/>
                <a:gd name="T5" fmla="*/ 27 h 615"/>
                <a:gd name="T6" fmla="*/ 808 w 3402"/>
                <a:gd name="T7" fmla="*/ 68 h 615"/>
                <a:gd name="T8" fmla="*/ 815 w 3402"/>
                <a:gd name="T9" fmla="*/ 85 h 615"/>
                <a:gd name="T10" fmla="*/ 831 w 3402"/>
                <a:gd name="T11" fmla="*/ 92 h 615"/>
                <a:gd name="T12" fmla="*/ 853 w 3402"/>
                <a:gd name="T13" fmla="*/ 138 h 615"/>
                <a:gd name="T14" fmla="*/ 903 w 3402"/>
                <a:gd name="T15" fmla="*/ 147 h 615"/>
                <a:gd name="T16" fmla="*/ 910 w 3402"/>
                <a:gd name="T17" fmla="*/ 171 h 615"/>
                <a:gd name="T18" fmla="*/ 1012 w 3402"/>
                <a:gd name="T19" fmla="*/ 180 h 615"/>
                <a:gd name="T20" fmla="*/ 1019 w 3402"/>
                <a:gd name="T21" fmla="*/ 191 h 615"/>
                <a:gd name="T22" fmla="*/ 1284 w 3402"/>
                <a:gd name="T23" fmla="*/ 201 h 615"/>
                <a:gd name="T24" fmla="*/ 1458 w 3402"/>
                <a:gd name="T25" fmla="*/ 213 h 615"/>
                <a:gd name="T26" fmla="*/ 1533 w 3402"/>
                <a:gd name="T27" fmla="*/ 216 h 615"/>
                <a:gd name="T28" fmla="*/ 1611 w 3402"/>
                <a:gd name="T29" fmla="*/ 228 h 615"/>
                <a:gd name="T30" fmla="*/ 1666 w 3402"/>
                <a:gd name="T31" fmla="*/ 238 h 615"/>
                <a:gd name="T32" fmla="*/ 1694 w 3402"/>
                <a:gd name="T33" fmla="*/ 249 h 615"/>
                <a:gd name="T34" fmla="*/ 1723 w 3402"/>
                <a:gd name="T35" fmla="*/ 296 h 615"/>
                <a:gd name="T36" fmla="*/ 1738 w 3402"/>
                <a:gd name="T37" fmla="*/ 301 h 615"/>
                <a:gd name="T38" fmla="*/ 1765 w 3402"/>
                <a:gd name="T39" fmla="*/ 312 h 615"/>
                <a:gd name="T40" fmla="*/ 1876 w 3402"/>
                <a:gd name="T41" fmla="*/ 315 h 615"/>
                <a:gd name="T42" fmla="*/ 2304 w 3402"/>
                <a:gd name="T43" fmla="*/ 327 h 615"/>
                <a:gd name="T44" fmla="*/ 2339 w 3402"/>
                <a:gd name="T45" fmla="*/ 333 h 615"/>
                <a:gd name="T46" fmla="*/ 2352 w 3402"/>
                <a:gd name="T47" fmla="*/ 346 h 615"/>
                <a:gd name="T48" fmla="*/ 2395 w 3402"/>
                <a:gd name="T49" fmla="*/ 354 h 615"/>
                <a:gd name="T50" fmla="*/ 2404 w 3402"/>
                <a:gd name="T51" fmla="*/ 363 h 615"/>
                <a:gd name="T52" fmla="*/ 2429 w 3402"/>
                <a:gd name="T53" fmla="*/ 381 h 615"/>
                <a:gd name="T54" fmla="*/ 2436 w 3402"/>
                <a:gd name="T55" fmla="*/ 393 h 615"/>
                <a:gd name="T56" fmla="*/ 2483 w 3402"/>
                <a:gd name="T57" fmla="*/ 400 h 615"/>
                <a:gd name="T58" fmla="*/ 2499 w 3402"/>
                <a:gd name="T59" fmla="*/ 413 h 615"/>
                <a:gd name="T60" fmla="*/ 2528 w 3402"/>
                <a:gd name="T61" fmla="*/ 418 h 615"/>
                <a:gd name="T62" fmla="*/ 2546 w 3402"/>
                <a:gd name="T63" fmla="*/ 441 h 615"/>
                <a:gd name="T64" fmla="*/ 2609 w 3402"/>
                <a:gd name="T65" fmla="*/ 450 h 615"/>
                <a:gd name="T66" fmla="*/ 2653 w 3402"/>
                <a:gd name="T67" fmla="*/ 463 h 615"/>
                <a:gd name="T68" fmla="*/ 2804 w 3402"/>
                <a:gd name="T69" fmla="*/ 471 h 615"/>
                <a:gd name="T70" fmla="*/ 3012 w 3402"/>
                <a:gd name="T71" fmla="*/ 480 h 615"/>
                <a:gd name="T72" fmla="*/ 3056 w 3402"/>
                <a:gd name="T73" fmla="*/ 484 h 615"/>
                <a:gd name="T74" fmla="*/ 3076 w 3402"/>
                <a:gd name="T75" fmla="*/ 495 h 615"/>
                <a:gd name="T76" fmla="*/ 3125 w 3402"/>
                <a:gd name="T77" fmla="*/ 507 h 615"/>
                <a:gd name="T78" fmla="*/ 3150 w 3402"/>
                <a:gd name="T79" fmla="*/ 534 h 615"/>
                <a:gd name="T80" fmla="*/ 3224 w 3402"/>
                <a:gd name="T81" fmla="*/ 547 h 615"/>
                <a:gd name="T82" fmla="*/ 3241 w 3402"/>
                <a:gd name="T83" fmla="*/ 579 h 615"/>
                <a:gd name="T84" fmla="*/ 3362 w 3402"/>
                <a:gd name="T85" fmla="*/ 591 h 615"/>
                <a:gd name="T86" fmla="*/ 3378 w 3402"/>
                <a:gd name="T8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02" h="615">
                  <a:moveTo>
                    <a:pt x="0" y="0"/>
                  </a:moveTo>
                  <a:lnTo>
                    <a:pt x="510" y="0"/>
                  </a:lnTo>
                  <a:lnTo>
                    <a:pt x="510" y="8"/>
                  </a:lnTo>
                  <a:lnTo>
                    <a:pt x="654" y="8"/>
                  </a:lnTo>
                  <a:lnTo>
                    <a:pt x="654" y="16"/>
                  </a:lnTo>
                  <a:lnTo>
                    <a:pt x="758" y="16"/>
                  </a:lnTo>
                  <a:lnTo>
                    <a:pt x="758" y="22"/>
                  </a:lnTo>
                  <a:lnTo>
                    <a:pt x="769" y="22"/>
                  </a:lnTo>
                  <a:lnTo>
                    <a:pt x="769" y="27"/>
                  </a:lnTo>
                  <a:lnTo>
                    <a:pt x="779" y="27"/>
                  </a:lnTo>
                  <a:lnTo>
                    <a:pt x="779" y="68"/>
                  </a:lnTo>
                  <a:lnTo>
                    <a:pt x="808" y="68"/>
                  </a:lnTo>
                  <a:lnTo>
                    <a:pt x="808" y="72"/>
                  </a:lnTo>
                  <a:lnTo>
                    <a:pt x="815" y="72"/>
                  </a:lnTo>
                  <a:lnTo>
                    <a:pt x="815" y="85"/>
                  </a:lnTo>
                  <a:lnTo>
                    <a:pt x="824" y="85"/>
                  </a:lnTo>
                  <a:lnTo>
                    <a:pt x="824" y="92"/>
                  </a:lnTo>
                  <a:lnTo>
                    <a:pt x="831" y="92"/>
                  </a:lnTo>
                  <a:lnTo>
                    <a:pt x="831" y="116"/>
                  </a:lnTo>
                  <a:lnTo>
                    <a:pt x="853" y="116"/>
                  </a:lnTo>
                  <a:lnTo>
                    <a:pt x="853" y="138"/>
                  </a:lnTo>
                  <a:lnTo>
                    <a:pt x="872" y="138"/>
                  </a:lnTo>
                  <a:lnTo>
                    <a:pt x="872" y="147"/>
                  </a:lnTo>
                  <a:lnTo>
                    <a:pt x="903" y="147"/>
                  </a:lnTo>
                  <a:lnTo>
                    <a:pt x="903" y="156"/>
                  </a:lnTo>
                  <a:lnTo>
                    <a:pt x="910" y="156"/>
                  </a:lnTo>
                  <a:lnTo>
                    <a:pt x="910" y="171"/>
                  </a:lnTo>
                  <a:lnTo>
                    <a:pt x="975" y="171"/>
                  </a:lnTo>
                  <a:lnTo>
                    <a:pt x="975" y="180"/>
                  </a:lnTo>
                  <a:lnTo>
                    <a:pt x="1012" y="180"/>
                  </a:lnTo>
                  <a:lnTo>
                    <a:pt x="1012" y="186"/>
                  </a:lnTo>
                  <a:lnTo>
                    <a:pt x="1019" y="186"/>
                  </a:lnTo>
                  <a:lnTo>
                    <a:pt x="1019" y="191"/>
                  </a:lnTo>
                  <a:lnTo>
                    <a:pt x="1171" y="191"/>
                  </a:lnTo>
                  <a:lnTo>
                    <a:pt x="1171" y="201"/>
                  </a:lnTo>
                  <a:lnTo>
                    <a:pt x="1284" y="201"/>
                  </a:lnTo>
                  <a:lnTo>
                    <a:pt x="1284" y="206"/>
                  </a:lnTo>
                  <a:lnTo>
                    <a:pt x="1458" y="206"/>
                  </a:lnTo>
                  <a:lnTo>
                    <a:pt x="1458" y="213"/>
                  </a:lnTo>
                  <a:lnTo>
                    <a:pt x="1473" y="213"/>
                  </a:lnTo>
                  <a:lnTo>
                    <a:pt x="1473" y="216"/>
                  </a:lnTo>
                  <a:lnTo>
                    <a:pt x="1533" y="216"/>
                  </a:lnTo>
                  <a:lnTo>
                    <a:pt x="1533" y="220"/>
                  </a:lnTo>
                  <a:lnTo>
                    <a:pt x="1611" y="220"/>
                  </a:lnTo>
                  <a:lnTo>
                    <a:pt x="1611" y="228"/>
                  </a:lnTo>
                  <a:lnTo>
                    <a:pt x="1611" y="233"/>
                  </a:lnTo>
                  <a:lnTo>
                    <a:pt x="1666" y="233"/>
                  </a:lnTo>
                  <a:lnTo>
                    <a:pt x="1666" y="238"/>
                  </a:lnTo>
                  <a:lnTo>
                    <a:pt x="1680" y="238"/>
                  </a:lnTo>
                  <a:lnTo>
                    <a:pt x="1680" y="249"/>
                  </a:lnTo>
                  <a:lnTo>
                    <a:pt x="1694" y="249"/>
                  </a:lnTo>
                  <a:lnTo>
                    <a:pt x="1694" y="290"/>
                  </a:lnTo>
                  <a:lnTo>
                    <a:pt x="1723" y="290"/>
                  </a:lnTo>
                  <a:lnTo>
                    <a:pt x="1723" y="296"/>
                  </a:lnTo>
                  <a:lnTo>
                    <a:pt x="1731" y="296"/>
                  </a:lnTo>
                  <a:lnTo>
                    <a:pt x="1731" y="301"/>
                  </a:lnTo>
                  <a:lnTo>
                    <a:pt x="1738" y="301"/>
                  </a:lnTo>
                  <a:lnTo>
                    <a:pt x="1738" y="306"/>
                  </a:lnTo>
                  <a:lnTo>
                    <a:pt x="1765" y="306"/>
                  </a:lnTo>
                  <a:lnTo>
                    <a:pt x="1765" y="312"/>
                  </a:lnTo>
                  <a:lnTo>
                    <a:pt x="1861" y="312"/>
                  </a:lnTo>
                  <a:lnTo>
                    <a:pt x="1861" y="315"/>
                  </a:lnTo>
                  <a:lnTo>
                    <a:pt x="1876" y="315"/>
                  </a:lnTo>
                  <a:lnTo>
                    <a:pt x="1876" y="321"/>
                  </a:lnTo>
                  <a:lnTo>
                    <a:pt x="2304" y="321"/>
                  </a:lnTo>
                  <a:lnTo>
                    <a:pt x="2304" y="327"/>
                  </a:lnTo>
                  <a:lnTo>
                    <a:pt x="2332" y="327"/>
                  </a:lnTo>
                  <a:lnTo>
                    <a:pt x="2332" y="333"/>
                  </a:lnTo>
                  <a:lnTo>
                    <a:pt x="2339" y="333"/>
                  </a:lnTo>
                  <a:lnTo>
                    <a:pt x="2339" y="342"/>
                  </a:lnTo>
                  <a:lnTo>
                    <a:pt x="2352" y="342"/>
                  </a:lnTo>
                  <a:lnTo>
                    <a:pt x="2352" y="346"/>
                  </a:lnTo>
                  <a:lnTo>
                    <a:pt x="2359" y="346"/>
                  </a:lnTo>
                  <a:lnTo>
                    <a:pt x="2359" y="354"/>
                  </a:lnTo>
                  <a:lnTo>
                    <a:pt x="2395" y="354"/>
                  </a:lnTo>
                  <a:lnTo>
                    <a:pt x="2395" y="358"/>
                  </a:lnTo>
                  <a:lnTo>
                    <a:pt x="2404" y="358"/>
                  </a:lnTo>
                  <a:lnTo>
                    <a:pt x="2404" y="363"/>
                  </a:lnTo>
                  <a:lnTo>
                    <a:pt x="2418" y="363"/>
                  </a:lnTo>
                  <a:lnTo>
                    <a:pt x="2418" y="381"/>
                  </a:lnTo>
                  <a:lnTo>
                    <a:pt x="2429" y="381"/>
                  </a:lnTo>
                  <a:lnTo>
                    <a:pt x="2429" y="386"/>
                  </a:lnTo>
                  <a:lnTo>
                    <a:pt x="2436" y="386"/>
                  </a:lnTo>
                  <a:lnTo>
                    <a:pt x="2436" y="393"/>
                  </a:lnTo>
                  <a:lnTo>
                    <a:pt x="2469" y="393"/>
                  </a:lnTo>
                  <a:lnTo>
                    <a:pt x="2469" y="400"/>
                  </a:lnTo>
                  <a:lnTo>
                    <a:pt x="2483" y="400"/>
                  </a:lnTo>
                  <a:lnTo>
                    <a:pt x="2483" y="407"/>
                  </a:lnTo>
                  <a:lnTo>
                    <a:pt x="2499" y="407"/>
                  </a:lnTo>
                  <a:lnTo>
                    <a:pt x="2499" y="413"/>
                  </a:lnTo>
                  <a:lnTo>
                    <a:pt x="2518" y="413"/>
                  </a:lnTo>
                  <a:lnTo>
                    <a:pt x="2518" y="418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46" y="423"/>
                  </a:lnTo>
                  <a:lnTo>
                    <a:pt x="2546" y="441"/>
                  </a:lnTo>
                  <a:lnTo>
                    <a:pt x="2563" y="441"/>
                  </a:lnTo>
                  <a:lnTo>
                    <a:pt x="2563" y="450"/>
                  </a:lnTo>
                  <a:lnTo>
                    <a:pt x="2609" y="450"/>
                  </a:lnTo>
                  <a:lnTo>
                    <a:pt x="2609" y="457"/>
                  </a:lnTo>
                  <a:lnTo>
                    <a:pt x="2653" y="457"/>
                  </a:lnTo>
                  <a:lnTo>
                    <a:pt x="2653" y="463"/>
                  </a:lnTo>
                  <a:lnTo>
                    <a:pt x="2699" y="463"/>
                  </a:lnTo>
                  <a:lnTo>
                    <a:pt x="2699" y="471"/>
                  </a:lnTo>
                  <a:lnTo>
                    <a:pt x="2804" y="471"/>
                  </a:lnTo>
                  <a:lnTo>
                    <a:pt x="2804" y="476"/>
                  </a:lnTo>
                  <a:lnTo>
                    <a:pt x="3012" y="476"/>
                  </a:lnTo>
                  <a:lnTo>
                    <a:pt x="3012" y="480"/>
                  </a:lnTo>
                  <a:lnTo>
                    <a:pt x="3036" y="480"/>
                  </a:lnTo>
                  <a:lnTo>
                    <a:pt x="3036" y="484"/>
                  </a:lnTo>
                  <a:lnTo>
                    <a:pt x="3056" y="484"/>
                  </a:lnTo>
                  <a:lnTo>
                    <a:pt x="3056" y="490"/>
                  </a:lnTo>
                  <a:lnTo>
                    <a:pt x="3076" y="490"/>
                  </a:lnTo>
                  <a:lnTo>
                    <a:pt x="3076" y="495"/>
                  </a:lnTo>
                  <a:lnTo>
                    <a:pt x="3112" y="495"/>
                  </a:lnTo>
                  <a:lnTo>
                    <a:pt x="3112" y="507"/>
                  </a:lnTo>
                  <a:lnTo>
                    <a:pt x="3125" y="507"/>
                  </a:lnTo>
                  <a:lnTo>
                    <a:pt x="3125" y="529"/>
                  </a:lnTo>
                  <a:lnTo>
                    <a:pt x="3150" y="529"/>
                  </a:lnTo>
                  <a:lnTo>
                    <a:pt x="3150" y="534"/>
                  </a:lnTo>
                  <a:lnTo>
                    <a:pt x="3189" y="534"/>
                  </a:lnTo>
                  <a:lnTo>
                    <a:pt x="3189" y="547"/>
                  </a:lnTo>
                  <a:lnTo>
                    <a:pt x="3224" y="547"/>
                  </a:lnTo>
                  <a:lnTo>
                    <a:pt x="3224" y="557"/>
                  </a:lnTo>
                  <a:lnTo>
                    <a:pt x="3241" y="557"/>
                  </a:lnTo>
                  <a:lnTo>
                    <a:pt x="3241" y="579"/>
                  </a:lnTo>
                  <a:lnTo>
                    <a:pt x="3314" y="579"/>
                  </a:lnTo>
                  <a:lnTo>
                    <a:pt x="3314" y="591"/>
                  </a:lnTo>
                  <a:lnTo>
                    <a:pt x="3362" y="591"/>
                  </a:lnTo>
                  <a:lnTo>
                    <a:pt x="3362" y="605"/>
                  </a:lnTo>
                  <a:lnTo>
                    <a:pt x="3378" y="605"/>
                  </a:lnTo>
                  <a:lnTo>
                    <a:pt x="3378" y="615"/>
                  </a:lnTo>
                  <a:lnTo>
                    <a:pt x="3402" y="615"/>
                  </a:lnTo>
                </a:path>
              </a:pathLst>
            </a:custGeom>
            <a:noFill/>
            <a:ln w="28575" cap="flat">
              <a:solidFill>
                <a:srgbClr val="3C10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 smtClean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9" name="Gruppierung 217"/>
            <p:cNvGrpSpPr/>
            <p:nvPr/>
          </p:nvGrpSpPr>
          <p:grpSpPr>
            <a:xfrm>
              <a:off x="2825099" y="2977679"/>
              <a:ext cx="4765680" cy="710288"/>
              <a:chOff x="2520951" y="1552664"/>
              <a:chExt cx="4718050" cy="1038225"/>
            </a:xfrm>
          </p:grpSpPr>
          <p:sp>
            <p:nvSpPr>
              <p:cNvPr id="220" name="Line 7"/>
              <p:cNvSpPr>
                <a:spLocks noChangeShapeType="1"/>
              </p:cNvSpPr>
              <p:nvPr/>
            </p:nvSpPr>
            <p:spPr bwMode="auto">
              <a:xfrm>
                <a:off x="7204076" y="2530564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1" name="Line 8"/>
              <p:cNvSpPr>
                <a:spLocks noChangeShapeType="1"/>
              </p:cNvSpPr>
              <p:nvPr/>
            </p:nvSpPr>
            <p:spPr bwMode="auto">
              <a:xfrm>
                <a:off x="7170738" y="2559139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2" name="Line 9"/>
              <p:cNvSpPr>
                <a:spLocks noChangeShapeType="1"/>
              </p:cNvSpPr>
              <p:nvPr/>
            </p:nvSpPr>
            <p:spPr bwMode="auto">
              <a:xfrm>
                <a:off x="7188201" y="2530564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3" name="Line 10"/>
              <p:cNvSpPr>
                <a:spLocks noChangeShapeType="1"/>
              </p:cNvSpPr>
              <p:nvPr/>
            </p:nvSpPr>
            <p:spPr bwMode="auto">
              <a:xfrm>
                <a:off x="7154863" y="2559139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4" name="Line 11"/>
              <p:cNvSpPr>
                <a:spLocks noChangeShapeType="1"/>
              </p:cNvSpPr>
              <p:nvPr/>
            </p:nvSpPr>
            <p:spPr bwMode="auto">
              <a:xfrm>
                <a:off x="7181851" y="2530564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" name="Line 12"/>
              <p:cNvSpPr>
                <a:spLocks noChangeShapeType="1"/>
              </p:cNvSpPr>
              <p:nvPr/>
            </p:nvSpPr>
            <p:spPr bwMode="auto">
              <a:xfrm>
                <a:off x="7148513" y="2559139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6" name="Line 13"/>
              <p:cNvSpPr>
                <a:spLocks noChangeShapeType="1"/>
              </p:cNvSpPr>
              <p:nvPr/>
            </p:nvSpPr>
            <p:spPr bwMode="auto">
              <a:xfrm>
                <a:off x="7164388" y="2513101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7" name="Line 14"/>
              <p:cNvSpPr>
                <a:spLocks noChangeShapeType="1"/>
              </p:cNvSpPr>
              <p:nvPr/>
            </p:nvSpPr>
            <p:spPr bwMode="auto">
              <a:xfrm>
                <a:off x="7132638" y="2541676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8" name="Line 15"/>
              <p:cNvSpPr>
                <a:spLocks noChangeShapeType="1"/>
              </p:cNvSpPr>
              <p:nvPr/>
            </p:nvSpPr>
            <p:spPr bwMode="auto">
              <a:xfrm>
                <a:off x="7156451" y="2513101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9" name="Line 16"/>
              <p:cNvSpPr>
                <a:spLocks noChangeShapeType="1"/>
              </p:cNvSpPr>
              <p:nvPr/>
            </p:nvSpPr>
            <p:spPr bwMode="auto">
              <a:xfrm>
                <a:off x="7124701" y="25416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0" name="Line 17"/>
              <p:cNvSpPr>
                <a:spLocks noChangeShapeType="1"/>
              </p:cNvSpPr>
              <p:nvPr/>
            </p:nvSpPr>
            <p:spPr bwMode="auto">
              <a:xfrm>
                <a:off x="7151688" y="2513101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1" name="Line 18"/>
              <p:cNvSpPr>
                <a:spLocks noChangeShapeType="1"/>
              </p:cNvSpPr>
              <p:nvPr/>
            </p:nvSpPr>
            <p:spPr bwMode="auto">
              <a:xfrm>
                <a:off x="7118351" y="25416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2" name="Line 19"/>
              <p:cNvSpPr>
                <a:spLocks noChangeShapeType="1"/>
              </p:cNvSpPr>
              <p:nvPr/>
            </p:nvSpPr>
            <p:spPr bwMode="auto">
              <a:xfrm>
                <a:off x="7145338" y="2513101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3" name="Line 20"/>
              <p:cNvSpPr>
                <a:spLocks noChangeShapeType="1"/>
              </p:cNvSpPr>
              <p:nvPr/>
            </p:nvSpPr>
            <p:spPr bwMode="auto">
              <a:xfrm>
                <a:off x="7112001" y="25416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4" name="Line 21"/>
              <p:cNvSpPr>
                <a:spLocks noChangeShapeType="1"/>
              </p:cNvSpPr>
              <p:nvPr/>
            </p:nvSpPr>
            <p:spPr bwMode="auto">
              <a:xfrm>
                <a:off x="7138988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5" name="Line 22"/>
              <p:cNvSpPr>
                <a:spLocks noChangeShapeType="1"/>
              </p:cNvSpPr>
              <p:nvPr/>
            </p:nvSpPr>
            <p:spPr bwMode="auto">
              <a:xfrm>
                <a:off x="7104063" y="25162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9" name="Line 23"/>
              <p:cNvSpPr>
                <a:spLocks noChangeShapeType="1"/>
              </p:cNvSpPr>
              <p:nvPr/>
            </p:nvSpPr>
            <p:spPr bwMode="auto">
              <a:xfrm>
                <a:off x="7129463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2" name="Line 24"/>
              <p:cNvSpPr>
                <a:spLocks noChangeShapeType="1"/>
              </p:cNvSpPr>
              <p:nvPr/>
            </p:nvSpPr>
            <p:spPr bwMode="auto">
              <a:xfrm>
                <a:off x="7097713" y="25162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4" name="Line 25"/>
              <p:cNvSpPr>
                <a:spLocks noChangeShapeType="1"/>
              </p:cNvSpPr>
              <p:nvPr/>
            </p:nvSpPr>
            <p:spPr bwMode="auto">
              <a:xfrm>
                <a:off x="7107238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5" name="Line 26"/>
              <p:cNvSpPr>
                <a:spLocks noChangeShapeType="1"/>
              </p:cNvSpPr>
              <p:nvPr/>
            </p:nvSpPr>
            <p:spPr bwMode="auto">
              <a:xfrm>
                <a:off x="7073901" y="25162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6" name="Line 27"/>
              <p:cNvSpPr>
                <a:spLocks noChangeShapeType="1"/>
              </p:cNvSpPr>
              <p:nvPr/>
            </p:nvSpPr>
            <p:spPr bwMode="auto">
              <a:xfrm>
                <a:off x="7097713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8" name="Line 28"/>
              <p:cNvSpPr>
                <a:spLocks noChangeShapeType="1"/>
              </p:cNvSpPr>
              <p:nvPr/>
            </p:nvSpPr>
            <p:spPr bwMode="auto">
              <a:xfrm>
                <a:off x="7065963" y="25162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0" name="Line 29"/>
              <p:cNvSpPr>
                <a:spLocks noChangeShapeType="1"/>
              </p:cNvSpPr>
              <p:nvPr/>
            </p:nvSpPr>
            <p:spPr bwMode="auto">
              <a:xfrm>
                <a:off x="7091363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2" name="Line 30"/>
              <p:cNvSpPr>
                <a:spLocks noChangeShapeType="1"/>
              </p:cNvSpPr>
              <p:nvPr/>
            </p:nvSpPr>
            <p:spPr bwMode="auto">
              <a:xfrm>
                <a:off x="7058026" y="25162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3" name="Line 31"/>
              <p:cNvSpPr>
                <a:spLocks noChangeShapeType="1"/>
              </p:cNvSpPr>
              <p:nvPr/>
            </p:nvSpPr>
            <p:spPr bwMode="auto">
              <a:xfrm>
                <a:off x="7085013" y="2486114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4" name="Line 32"/>
              <p:cNvSpPr>
                <a:spLocks noChangeShapeType="1"/>
              </p:cNvSpPr>
              <p:nvPr/>
            </p:nvSpPr>
            <p:spPr bwMode="auto">
              <a:xfrm>
                <a:off x="7050088" y="25162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5" name="Line 33"/>
              <p:cNvSpPr>
                <a:spLocks noChangeShapeType="1"/>
              </p:cNvSpPr>
              <p:nvPr/>
            </p:nvSpPr>
            <p:spPr bwMode="auto">
              <a:xfrm>
                <a:off x="7064376" y="2481351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6" name="Line 34"/>
              <p:cNvSpPr>
                <a:spLocks noChangeShapeType="1"/>
              </p:cNvSpPr>
              <p:nvPr/>
            </p:nvSpPr>
            <p:spPr bwMode="auto">
              <a:xfrm>
                <a:off x="7032626" y="251310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7" name="Line 35"/>
              <p:cNvSpPr>
                <a:spLocks noChangeShapeType="1"/>
              </p:cNvSpPr>
              <p:nvPr/>
            </p:nvSpPr>
            <p:spPr bwMode="auto">
              <a:xfrm>
                <a:off x="7054851" y="2484526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59" name="Line 36"/>
              <p:cNvSpPr>
                <a:spLocks noChangeShapeType="1"/>
              </p:cNvSpPr>
              <p:nvPr/>
            </p:nvSpPr>
            <p:spPr bwMode="auto">
              <a:xfrm>
                <a:off x="7023101" y="2514689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1" name="Line 37"/>
              <p:cNvSpPr>
                <a:spLocks noChangeShapeType="1"/>
              </p:cNvSpPr>
              <p:nvPr/>
            </p:nvSpPr>
            <p:spPr bwMode="auto">
              <a:xfrm>
                <a:off x="7048501" y="2484526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2" name="Line 38"/>
              <p:cNvSpPr>
                <a:spLocks noChangeShapeType="1"/>
              </p:cNvSpPr>
              <p:nvPr/>
            </p:nvSpPr>
            <p:spPr bwMode="auto">
              <a:xfrm>
                <a:off x="7016751" y="2514689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3" name="Line 39"/>
              <p:cNvSpPr>
                <a:spLocks noChangeShapeType="1"/>
              </p:cNvSpPr>
              <p:nvPr/>
            </p:nvSpPr>
            <p:spPr bwMode="auto">
              <a:xfrm>
                <a:off x="7023101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64" name="Line 40"/>
              <p:cNvSpPr>
                <a:spLocks noChangeShapeType="1"/>
              </p:cNvSpPr>
              <p:nvPr/>
            </p:nvSpPr>
            <p:spPr bwMode="auto">
              <a:xfrm>
                <a:off x="6991351" y="24908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5" name="Line 41"/>
              <p:cNvSpPr>
                <a:spLocks noChangeShapeType="1"/>
              </p:cNvSpPr>
              <p:nvPr/>
            </p:nvSpPr>
            <p:spPr bwMode="auto">
              <a:xfrm>
                <a:off x="7016751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8" name="Line 42"/>
              <p:cNvSpPr>
                <a:spLocks noChangeShapeType="1"/>
              </p:cNvSpPr>
              <p:nvPr/>
            </p:nvSpPr>
            <p:spPr bwMode="auto">
              <a:xfrm>
                <a:off x="6983413" y="24908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9" name="Line 43"/>
              <p:cNvSpPr>
                <a:spLocks noChangeShapeType="1"/>
              </p:cNvSpPr>
              <p:nvPr/>
            </p:nvSpPr>
            <p:spPr bwMode="auto">
              <a:xfrm>
                <a:off x="7011988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0" name="Line 44"/>
              <p:cNvSpPr>
                <a:spLocks noChangeShapeType="1"/>
              </p:cNvSpPr>
              <p:nvPr/>
            </p:nvSpPr>
            <p:spPr bwMode="auto">
              <a:xfrm>
                <a:off x="6978651" y="24908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2" name="Line 45"/>
              <p:cNvSpPr>
                <a:spLocks noChangeShapeType="1"/>
              </p:cNvSpPr>
              <p:nvPr/>
            </p:nvSpPr>
            <p:spPr bwMode="auto">
              <a:xfrm>
                <a:off x="6953251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3" name="Line 46"/>
              <p:cNvSpPr>
                <a:spLocks noChangeShapeType="1"/>
              </p:cNvSpPr>
              <p:nvPr/>
            </p:nvSpPr>
            <p:spPr bwMode="auto">
              <a:xfrm>
                <a:off x="6921501" y="2490876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4" name="Line 47"/>
              <p:cNvSpPr>
                <a:spLocks noChangeShapeType="1"/>
              </p:cNvSpPr>
              <p:nvPr/>
            </p:nvSpPr>
            <p:spPr bwMode="auto">
              <a:xfrm>
                <a:off x="6948488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7" name="Line 48"/>
              <p:cNvSpPr>
                <a:spLocks noChangeShapeType="1"/>
              </p:cNvSpPr>
              <p:nvPr/>
            </p:nvSpPr>
            <p:spPr bwMode="auto">
              <a:xfrm>
                <a:off x="6915151" y="24908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8" name="Line 49"/>
              <p:cNvSpPr>
                <a:spLocks noChangeShapeType="1"/>
              </p:cNvSpPr>
              <p:nvPr/>
            </p:nvSpPr>
            <p:spPr bwMode="auto">
              <a:xfrm>
                <a:off x="6942138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89" name="Line 50"/>
              <p:cNvSpPr>
                <a:spLocks noChangeShapeType="1"/>
              </p:cNvSpPr>
              <p:nvPr/>
            </p:nvSpPr>
            <p:spPr bwMode="auto">
              <a:xfrm>
                <a:off x="6908801" y="2490876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5" name="Line 51"/>
              <p:cNvSpPr>
                <a:spLocks noChangeShapeType="1"/>
              </p:cNvSpPr>
              <p:nvPr/>
            </p:nvSpPr>
            <p:spPr bwMode="auto">
              <a:xfrm>
                <a:off x="6935788" y="24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6" name="Line 52"/>
              <p:cNvSpPr>
                <a:spLocks noChangeShapeType="1"/>
              </p:cNvSpPr>
              <p:nvPr/>
            </p:nvSpPr>
            <p:spPr bwMode="auto">
              <a:xfrm>
                <a:off x="6900863" y="249087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7" name="Line 53"/>
              <p:cNvSpPr>
                <a:spLocks noChangeShapeType="1"/>
              </p:cNvSpPr>
              <p:nvPr/>
            </p:nvSpPr>
            <p:spPr bwMode="auto">
              <a:xfrm>
                <a:off x="5856288" y="2249576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8" name="Line 54"/>
              <p:cNvSpPr>
                <a:spLocks noChangeShapeType="1"/>
              </p:cNvSpPr>
              <p:nvPr/>
            </p:nvSpPr>
            <p:spPr bwMode="auto">
              <a:xfrm>
                <a:off x="5822951" y="2279739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9" name="Line 55"/>
              <p:cNvSpPr>
                <a:spLocks noChangeShapeType="1"/>
              </p:cNvSpPr>
              <p:nvPr/>
            </p:nvSpPr>
            <p:spPr bwMode="auto">
              <a:xfrm>
                <a:off x="5846763" y="2243226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0" name="Line 56"/>
              <p:cNvSpPr>
                <a:spLocks noChangeShapeType="1"/>
              </p:cNvSpPr>
              <p:nvPr/>
            </p:nvSpPr>
            <p:spPr bwMode="auto">
              <a:xfrm>
                <a:off x="5813426" y="2273389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1" name="Line 57"/>
              <p:cNvSpPr>
                <a:spLocks noChangeShapeType="1"/>
              </p:cNvSpPr>
              <p:nvPr/>
            </p:nvSpPr>
            <p:spPr bwMode="auto">
              <a:xfrm>
                <a:off x="5842001" y="2241639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2" name="Line 58"/>
              <p:cNvSpPr>
                <a:spLocks noChangeShapeType="1"/>
              </p:cNvSpPr>
              <p:nvPr/>
            </p:nvSpPr>
            <p:spPr bwMode="auto">
              <a:xfrm>
                <a:off x="5808663" y="227180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3" name="Line 59"/>
              <p:cNvSpPr>
                <a:spLocks noChangeShapeType="1"/>
              </p:cNvSpPr>
              <p:nvPr/>
            </p:nvSpPr>
            <p:spPr bwMode="auto">
              <a:xfrm>
                <a:off x="5835651" y="2241639"/>
                <a:ext cx="0" cy="58738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4" name="Line 60"/>
              <p:cNvSpPr>
                <a:spLocks noChangeShapeType="1"/>
              </p:cNvSpPr>
              <p:nvPr/>
            </p:nvSpPr>
            <p:spPr bwMode="auto">
              <a:xfrm>
                <a:off x="5802313" y="227180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5" name="Line 61"/>
              <p:cNvSpPr>
                <a:spLocks noChangeShapeType="1"/>
              </p:cNvSpPr>
              <p:nvPr/>
            </p:nvSpPr>
            <p:spPr bwMode="auto">
              <a:xfrm>
                <a:off x="5829301" y="22384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6" name="Line 62"/>
              <p:cNvSpPr>
                <a:spLocks noChangeShapeType="1"/>
              </p:cNvSpPr>
              <p:nvPr/>
            </p:nvSpPr>
            <p:spPr bwMode="auto">
              <a:xfrm>
                <a:off x="5797551" y="2270214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7" name="Line 63"/>
              <p:cNvSpPr>
                <a:spLocks noChangeShapeType="1"/>
              </p:cNvSpPr>
              <p:nvPr/>
            </p:nvSpPr>
            <p:spPr bwMode="auto">
              <a:xfrm>
                <a:off x="5824538" y="223687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8" name="Line 64"/>
              <p:cNvSpPr>
                <a:spLocks noChangeShapeType="1"/>
              </p:cNvSpPr>
              <p:nvPr/>
            </p:nvSpPr>
            <p:spPr bwMode="auto">
              <a:xfrm>
                <a:off x="5792788" y="2267039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9" name="Line 65"/>
              <p:cNvSpPr>
                <a:spLocks noChangeShapeType="1"/>
              </p:cNvSpPr>
              <p:nvPr/>
            </p:nvSpPr>
            <p:spPr bwMode="auto">
              <a:xfrm>
                <a:off x="4670426" y="2044789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0" name="Line 66"/>
              <p:cNvSpPr>
                <a:spLocks noChangeShapeType="1"/>
              </p:cNvSpPr>
              <p:nvPr/>
            </p:nvSpPr>
            <p:spPr bwMode="auto">
              <a:xfrm>
                <a:off x="4637088" y="2076539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1" name="Line 67"/>
              <p:cNvSpPr>
                <a:spLocks noChangeShapeType="1"/>
              </p:cNvSpPr>
              <p:nvPr/>
            </p:nvSpPr>
            <p:spPr bwMode="auto">
              <a:xfrm>
                <a:off x="4662488" y="2044789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2" name="Line 68"/>
              <p:cNvSpPr>
                <a:spLocks noChangeShapeType="1"/>
              </p:cNvSpPr>
              <p:nvPr/>
            </p:nvSpPr>
            <p:spPr bwMode="auto">
              <a:xfrm>
                <a:off x="4627563" y="2076539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3" name="Line 69"/>
              <p:cNvSpPr>
                <a:spLocks noChangeShapeType="1"/>
              </p:cNvSpPr>
              <p:nvPr/>
            </p:nvSpPr>
            <p:spPr bwMode="auto">
              <a:xfrm>
                <a:off x="4498976" y="2009864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4" name="Line 70"/>
              <p:cNvSpPr>
                <a:spLocks noChangeShapeType="1"/>
              </p:cNvSpPr>
              <p:nvPr/>
            </p:nvSpPr>
            <p:spPr bwMode="auto">
              <a:xfrm>
                <a:off x="4467226" y="2041614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5" name="Line 71"/>
              <p:cNvSpPr>
                <a:spLocks noChangeShapeType="1"/>
              </p:cNvSpPr>
              <p:nvPr/>
            </p:nvSpPr>
            <p:spPr bwMode="auto">
              <a:xfrm>
                <a:off x="4494213" y="2009864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6" name="Line 72"/>
              <p:cNvSpPr>
                <a:spLocks noChangeShapeType="1"/>
              </p:cNvSpPr>
              <p:nvPr/>
            </p:nvSpPr>
            <p:spPr bwMode="auto">
              <a:xfrm>
                <a:off x="4460876" y="2041614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7" name="Line 73"/>
              <p:cNvSpPr>
                <a:spLocks noChangeShapeType="1"/>
              </p:cNvSpPr>
              <p:nvPr/>
            </p:nvSpPr>
            <p:spPr bwMode="auto">
              <a:xfrm>
                <a:off x="4113213" y="18844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8" name="Line 74"/>
              <p:cNvSpPr>
                <a:spLocks noChangeShapeType="1"/>
              </p:cNvSpPr>
              <p:nvPr/>
            </p:nvSpPr>
            <p:spPr bwMode="auto">
              <a:xfrm>
                <a:off x="4081463" y="1914614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9" name="Line 75"/>
              <p:cNvSpPr>
                <a:spLocks noChangeShapeType="1"/>
              </p:cNvSpPr>
              <p:nvPr/>
            </p:nvSpPr>
            <p:spPr bwMode="auto">
              <a:xfrm>
                <a:off x="4105276" y="18844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0" name="Line 76"/>
              <p:cNvSpPr>
                <a:spLocks noChangeShapeType="1"/>
              </p:cNvSpPr>
              <p:nvPr/>
            </p:nvSpPr>
            <p:spPr bwMode="auto">
              <a:xfrm>
                <a:off x="4071938" y="1914614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1" name="Line 77"/>
              <p:cNvSpPr>
                <a:spLocks noChangeShapeType="1"/>
              </p:cNvSpPr>
              <p:nvPr/>
            </p:nvSpPr>
            <p:spPr bwMode="auto">
              <a:xfrm>
                <a:off x="3157538" y="17574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2" name="Line 78"/>
              <p:cNvSpPr>
                <a:spLocks noChangeShapeType="1"/>
              </p:cNvSpPr>
              <p:nvPr/>
            </p:nvSpPr>
            <p:spPr bwMode="auto">
              <a:xfrm>
                <a:off x="3124201" y="1787614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3" name="Line 79"/>
              <p:cNvSpPr>
                <a:spLocks noChangeShapeType="1"/>
              </p:cNvSpPr>
              <p:nvPr/>
            </p:nvSpPr>
            <p:spPr bwMode="auto">
              <a:xfrm>
                <a:off x="3151188" y="17574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4" name="Line 80"/>
              <p:cNvSpPr>
                <a:spLocks noChangeShapeType="1"/>
              </p:cNvSpPr>
              <p:nvPr/>
            </p:nvSpPr>
            <p:spPr bwMode="auto">
              <a:xfrm>
                <a:off x="3117851" y="1787614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5" name="Line 81"/>
              <p:cNvSpPr>
                <a:spLocks noChangeShapeType="1"/>
              </p:cNvSpPr>
              <p:nvPr/>
            </p:nvSpPr>
            <p:spPr bwMode="auto">
              <a:xfrm>
                <a:off x="3049588" y="1657439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6" name="Line 82"/>
              <p:cNvSpPr>
                <a:spLocks noChangeShapeType="1"/>
              </p:cNvSpPr>
              <p:nvPr/>
            </p:nvSpPr>
            <p:spPr bwMode="auto">
              <a:xfrm>
                <a:off x="3016251" y="16876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7" name="Line 83"/>
              <p:cNvSpPr>
                <a:spLocks noChangeShapeType="1"/>
              </p:cNvSpPr>
              <p:nvPr/>
            </p:nvSpPr>
            <p:spPr bwMode="auto">
              <a:xfrm>
                <a:off x="2657476" y="15653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8" name="Line 84"/>
              <p:cNvSpPr>
                <a:spLocks noChangeShapeType="1"/>
              </p:cNvSpPr>
              <p:nvPr/>
            </p:nvSpPr>
            <p:spPr bwMode="auto">
              <a:xfrm>
                <a:off x="2624138" y="159552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9" name="Line 85"/>
              <p:cNvSpPr>
                <a:spLocks noChangeShapeType="1"/>
              </p:cNvSpPr>
              <p:nvPr/>
            </p:nvSpPr>
            <p:spPr bwMode="auto">
              <a:xfrm>
                <a:off x="2651126" y="15653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0" name="Line 86"/>
              <p:cNvSpPr>
                <a:spLocks noChangeShapeType="1"/>
              </p:cNvSpPr>
              <p:nvPr/>
            </p:nvSpPr>
            <p:spPr bwMode="auto">
              <a:xfrm>
                <a:off x="2617788" y="159552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1" name="Line 87"/>
              <p:cNvSpPr>
                <a:spLocks noChangeShapeType="1"/>
              </p:cNvSpPr>
              <p:nvPr/>
            </p:nvSpPr>
            <p:spPr bwMode="auto">
              <a:xfrm>
                <a:off x="2646363" y="15653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2" name="Line 88"/>
              <p:cNvSpPr>
                <a:spLocks noChangeShapeType="1"/>
              </p:cNvSpPr>
              <p:nvPr/>
            </p:nvSpPr>
            <p:spPr bwMode="auto">
              <a:xfrm>
                <a:off x="2613026" y="159552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3" name="Line 89"/>
              <p:cNvSpPr>
                <a:spLocks noChangeShapeType="1"/>
              </p:cNvSpPr>
              <p:nvPr/>
            </p:nvSpPr>
            <p:spPr bwMode="auto">
              <a:xfrm>
                <a:off x="2566988" y="15526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4" name="Line 90"/>
              <p:cNvSpPr>
                <a:spLocks noChangeShapeType="1"/>
              </p:cNvSpPr>
              <p:nvPr/>
            </p:nvSpPr>
            <p:spPr bwMode="auto">
              <a:xfrm>
                <a:off x="2533651" y="1584414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5" name="Line 91"/>
              <p:cNvSpPr>
                <a:spLocks noChangeShapeType="1"/>
              </p:cNvSpPr>
              <p:nvPr/>
            </p:nvSpPr>
            <p:spPr bwMode="auto">
              <a:xfrm>
                <a:off x="2560638" y="15526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6" name="Line 92"/>
              <p:cNvSpPr>
                <a:spLocks noChangeShapeType="1"/>
              </p:cNvSpPr>
              <p:nvPr/>
            </p:nvSpPr>
            <p:spPr bwMode="auto">
              <a:xfrm>
                <a:off x="2528888" y="1584414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7" name="Line 93"/>
              <p:cNvSpPr>
                <a:spLocks noChangeShapeType="1"/>
              </p:cNvSpPr>
              <p:nvPr/>
            </p:nvSpPr>
            <p:spPr bwMode="auto">
              <a:xfrm>
                <a:off x="2554288" y="1552664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8" name="Line 94"/>
              <p:cNvSpPr>
                <a:spLocks noChangeShapeType="1"/>
              </p:cNvSpPr>
              <p:nvPr/>
            </p:nvSpPr>
            <p:spPr bwMode="auto">
              <a:xfrm>
                <a:off x="2520951" y="1584414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9" name="Line 95"/>
              <p:cNvSpPr>
                <a:spLocks noChangeShapeType="1"/>
              </p:cNvSpPr>
              <p:nvPr/>
            </p:nvSpPr>
            <p:spPr bwMode="auto">
              <a:xfrm>
                <a:off x="3043238" y="1657439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0" name="Line 96"/>
              <p:cNvSpPr>
                <a:spLocks noChangeShapeType="1"/>
              </p:cNvSpPr>
              <p:nvPr/>
            </p:nvSpPr>
            <p:spPr bwMode="auto">
              <a:xfrm>
                <a:off x="3008313" y="168760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3C10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11" name="Freeform 101"/>
            <p:cNvSpPr>
              <a:spLocks/>
            </p:cNvSpPr>
            <p:nvPr/>
          </p:nvSpPr>
          <p:spPr bwMode="auto">
            <a:xfrm>
              <a:off x="2114673" y="2999295"/>
              <a:ext cx="5449050" cy="701114"/>
            </a:xfrm>
            <a:custGeom>
              <a:avLst/>
              <a:gdLst>
                <a:gd name="T0" fmla="*/ 359 w 2388"/>
                <a:gd name="T1" fmla="*/ 0 h 510"/>
                <a:gd name="T2" fmla="*/ 394 w 2388"/>
                <a:gd name="T3" fmla="*/ 10 h 510"/>
                <a:gd name="T4" fmla="*/ 474 w 2388"/>
                <a:gd name="T5" fmla="*/ 14 h 510"/>
                <a:gd name="T6" fmla="*/ 489 w 2388"/>
                <a:gd name="T7" fmla="*/ 20 h 510"/>
                <a:gd name="T8" fmla="*/ 496 w 2388"/>
                <a:gd name="T9" fmla="*/ 23 h 510"/>
                <a:gd name="T10" fmla="*/ 503 w 2388"/>
                <a:gd name="T11" fmla="*/ 32 h 510"/>
                <a:gd name="T12" fmla="*/ 530 w 2388"/>
                <a:gd name="T13" fmla="*/ 38 h 510"/>
                <a:gd name="T14" fmla="*/ 535 w 2388"/>
                <a:gd name="T15" fmla="*/ 55 h 510"/>
                <a:gd name="T16" fmla="*/ 547 w 2388"/>
                <a:gd name="T17" fmla="*/ 89 h 510"/>
                <a:gd name="T18" fmla="*/ 553 w 2388"/>
                <a:gd name="T19" fmla="*/ 97 h 510"/>
                <a:gd name="T20" fmla="*/ 560 w 2388"/>
                <a:gd name="T21" fmla="*/ 104 h 510"/>
                <a:gd name="T22" fmla="*/ 592 w 2388"/>
                <a:gd name="T23" fmla="*/ 139 h 510"/>
                <a:gd name="T24" fmla="*/ 599 w 2388"/>
                <a:gd name="T25" fmla="*/ 147 h 510"/>
                <a:gd name="T26" fmla="*/ 615 w 2388"/>
                <a:gd name="T27" fmla="*/ 157 h 510"/>
                <a:gd name="T28" fmla="*/ 642 w 2388"/>
                <a:gd name="T29" fmla="*/ 172 h 510"/>
                <a:gd name="T30" fmla="*/ 681 w 2388"/>
                <a:gd name="T31" fmla="*/ 177 h 510"/>
                <a:gd name="T32" fmla="*/ 791 w 2388"/>
                <a:gd name="T33" fmla="*/ 184 h 510"/>
                <a:gd name="T34" fmla="*/ 881 w 2388"/>
                <a:gd name="T35" fmla="*/ 189 h 510"/>
                <a:gd name="T36" fmla="*/ 911 w 2388"/>
                <a:gd name="T37" fmla="*/ 196 h 510"/>
                <a:gd name="T38" fmla="*/ 1034 w 2388"/>
                <a:gd name="T39" fmla="*/ 200 h 510"/>
                <a:gd name="T40" fmla="*/ 1042 w 2388"/>
                <a:gd name="T41" fmla="*/ 208 h 510"/>
                <a:gd name="T42" fmla="*/ 1053 w 2388"/>
                <a:gd name="T43" fmla="*/ 213 h 510"/>
                <a:gd name="T44" fmla="*/ 1081 w 2388"/>
                <a:gd name="T45" fmla="*/ 228 h 510"/>
                <a:gd name="T46" fmla="*/ 1126 w 2388"/>
                <a:gd name="T47" fmla="*/ 231 h 510"/>
                <a:gd name="T48" fmla="*/ 1135 w 2388"/>
                <a:gd name="T49" fmla="*/ 236 h 510"/>
                <a:gd name="T50" fmla="*/ 1143 w 2388"/>
                <a:gd name="T51" fmla="*/ 253 h 510"/>
                <a:gd name="T52" fmla="*/ 1156 w 2388"/>
                <a:gd name="T53" fmla="*/ 257 h 510"/>
                <a:gd name="T54" fmla="*/ 1175 w 2388"/>
                <a:gd name="T55" fmla="*/ 279 h 510"/>
                <a:gd name="T56" fmla="*/ 1239 w 2388"/>
                <a:gd name="T57" fmla="*/ 285 h 510"/>
                <a:gd name="T58" fmla="*/ 1280 w 2388"/>
                <a:gd name="T59" fmla="*/ 303 h 510"/>
                <a:gd name="T60" fmla="*/ 1347 w 2388"/>
                <a:gd name="T61" fmla="*/ 307 h 510"/>
                <a:gd name="T62" fmla="*/ 1421 w 2388"/>
                <a:gd name="T63" fmla="*/ 312 h 510"/>
                <a:gd name="T64" fmla="*/ 1471 w 2388"/>
                <a:gd name="T65" fmla="*/ 315 h 510"/>
                <a:gd name="T66" fmla="*/ 1552 w 2388"/>
                <a:gd name="T67" fmla="*/ 325 h 510"/>
                <a:gd name="T68" fmla="*/ 1569 w 2388"/>
                <a:gd name="T69" fmla="*/ 328 h 510"/>
                <a:gd name="T70" fmla="*/ 1590 w 2388"/>
                <a:gd name="T71" fmla="*/ 330 h 510"/>
                <a:gd name="T72" fmla="*/ 1635 w 2388"/>
                <a:gd name="T73" fmla="*/ 337 h 510"/>
                <a:gd name="T74" fmla="*/ 1641 w 2388"/>
                <a:gd name="T75" fmla="*/ 341 h 510"/>
                <a:gd name="T76" fmla="*/ 1641 w 2388"/>
                <a:gd name="T77" fmla="*/ 362 h 510"/>
                <a:gd name="T78" fmla="*/ 1682 w 2388"/>
                <a:gd name="T79" fmla="*/ 373 h 510"/>
                <a:gd name="T80" fmla="*/ 1714 w 2388"/>
                <a:gd name="T81" fmla="*/ 377 h 510"/>
                <a:gd name="T82" fmla="*/ 1734 w 2388"/>
                <a:gd name="T83" fmla="*/ 382 h 510"/>
                <a:gd name="T84" fmla="*/ 1752 w 2388"/>
                <a:gd name="T85" fmla="*/ 386 h 510"/>
                <a:gd name="T86" fmla="*/ 1788 w 2388"/>
                <a:gd name="T87" fmla="*/ 406 h 510"/>
                <a:gd name="T88" fmla="*/ 1810 w 2388"/>
                <a:gd name="T89" fmla="*/ 409 h 510"/>
                <a:gd name="T90" fmla="*/ 1816 w 2388"/>
                <a:gd name="T91" fmla="*/ 413 h 510"/>
                <a:gd name="T92" fmla="*/ 1951 w 2388"/>
                <a:gd name="T93" fmla="*/ 418 h 510"/>
                <a:gd name="T94" fmla="*/ 1983 w 2388"/>
                <a:gd name="T95" fmla="*/ 426 h 510"/>
                <a:gd name="T96" fmla="*/ 2047 w 2388"/>
                <a:gd name="T97" fmla="*/ 431 h 510"/>
                <a:gd name="T98" fmla="*/ 2148 w 2388"/>
                <a:gd name="T99" fmla="*/ 431 h 510"/>
                <a:gd name="T100" fmla="*/ 2180 w 2388"/>
                <a:gd name="T101" fmla="*/ 437 h 510"/>
                <a:gd name="T102" fmla="*/ 2187 w 2388"/>
                <a:gd name="T103" fmla="*/ 448 h 510"/>
                <a:gd name="T104" fmla="*/ 2216 w 2388"/>
                <a:gd name="T105" fmla="*/ 454 h 510"/>
                <a:gd name="T106" fmla="*/ 2252 w 2388"/>
                <a:gd name="T107" fmla="*/ 463 h 510"/>
                <a:gd name="T108" fmla="*/ 2277 w 2388"/>
                <a:gd name="T109" fmla="*/ 471 h 510"/>
                <a:gd name="T110" fmla="*/ 2305 w 2388"/>
                <a:gd name="T111" fmla="*/ 473 h 510"/>
                <a:gd name="T112" fmla="*/ 2339 w 2388"/>
                <a:gd name="T113" fmla="*/ 478 h 510"/>
                <a:gd name="T114" fmla="*/ 2358 w 2388"/>
                <a:gd name="T115" fmla="*/ 486 h 510"/>
                <a:gd name="T116" fmla="*/ 2365 w 2388"/>
                <a:gd name="T117" fmla="*/ 496 h 510"/>
                <a:gd name="T118" fmla="*/ 2371 w 2388"/>
                <a:gd name="T11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88" h="510">
                  <a:moveTo>
                    <a:pt x="0" y="0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94" y="10"/>
                    <a:pt x="394" y="10"/>
                    <a:pt x="394" y="10"/>
                  </a:cubicBezTo>
                  <a:cubicBezTo>
                    <a:pt x="474" y="10"/>
                    <a:pt x="474" y="10"/>
                    <a:pt x="474" y="10"/>
                  </a:cubicBezTo>
                  <a:cubicBezTo>
                    <a:pt x="474" y="14"/>
                    <a:pt x="474" y="14"/>
                    <a:pt x="474" y="14"/>
                  </a:cubicBezTo>
                  <a:cubicBezTo>
                    <a:pt x="489" y="14"/>
                    <a:pt x="489" y="14"/>
                    <a:pt x="489" y="14"/>
                  </a:cubicBezTo>
                  <a:cubicBezTo>
                    <a:pt x="489" y="20"/>
                    <a:pt x="489" y="20"/>
                    <a:pt x="489" y="20"/>
                  </a:cubicBezTo>
                  <a:cubicBezTo>
                    <a:pt x="496" y="20"/>
                    <a:pt x="496" y="20"/>
                    <a:pt x="496" y="20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503" y="23"/>
                    <a:pt x="503" y="23"/>
                    <a:pt x="503" y="23"/>
                  </a:cubicBezTo>
                  <a:cubicBezTo>
                    <a:pt x="503" y="32"/>
                    <a:pt x="503" y="32"/>
                    <a:pt x="503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5" y="38"/>
                    <a:pt x="535" y="38"/>
                    <a:pt x="535" y="38"/>
                  </a:cubicBezTo>
                  <a:cubicBezTo>
                    <a:pt x="535" y="55"/>
                    <a:pt x="535" y="55"/>
                    <a:pt x="535" y="55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7" y="89"/>
                    <a:pt x="547" y="89"/>
                    <a:pt x="547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3" y="97"/>
                    <a:pt x="553" y="97"/>
                    <a:pt x="553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104"/>
                    <a:pt x="560" y="104"/>
                    <a:pt x="560" y="104"/>
                  </a:cubicBezTo>
                  <a:cubicBezTo>
                    <a:pt x="592" y="104"/>
                    <a:pt x="592" y="104"/>
                    <a:pt x="592" y="104"/>
                  </a:cubicBezTo>
                  <a:cubicBezTo>
                    <a:pt x="592" y="139"/>
                    <a:pt x="592" y="139"/>
                    <a:pt x="592" y="139"/>
                  </a:cubicBezTo>
                  <a:cubicBezTo>
                    <a:pt x="599" y="139"/>
                    <a:pt x="599" y="139"/>
                    <a:pt x="599" y="139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15" y="147"/>
                    <a:pt x="615" y="147"/>
                    <a:pt x="615" y="147"/>
                  </a:cubicBezTo>
                  <a:cubicBezTo>
                    <a:pt x="615" y="157"/>
                    <a:pt x="615" y="157"/>
                    <a:pt x="615" y="157"/>
                  </a:cubicBezTo>
                  <a:cubicBezTo>
                    <a:pt x="642" y="157"/>
                    <a:pt x="642" y="157"/>
                    <a:pt x="642" y="157"/>
                  </a:cubicBezTo>
                  <a:cubicBezTo>
                    <a:pt x="642" y="172"/>
                    <a:pt x="642" y="172"/>
                    <a:pt x="642" y="172"/>
                  </a:cubicBezTo>
                  <a:cubicBezTo>
                    <a:pt x="642" y="177"/>
                    <a:pt x="642" y="177"/>
                    <a:pt x="642" y="177"/>
                  </a:cubicBezTo>
                  <a:cubicBezTo>
                    <a:pt x="681" y="177"/>
                    <a:pt x="681" y="177"/>
                    <a:pt x="681" y="177"/>
                  </a:cubicBezTo>
                  <a:cubicBezTo>
                    <a:pt x="681" y="184"/>
                    <a:pt x="681" y="184"/>
                    <a:pt x="681" y="184"/>
                  </a:cubicBezTo>
                  <a:cubicBezTo>
                    <a:pt x="791" y="184"/>
                    <a:pt x="791" y="184"/>
                    <a:pt x="791" y="184"/>
                  </a:cubicBezTo>
                  <a:cubicBezTo>
                    <a:pt x="791" y="189"/>
                    <a:pt x="791" y="189"/>
                    <a:pt x="791" y="189"/>
                  </a:cubicBezTo>
                  <a:cubicBezTo>
                    <a:pt x="881" y="189"/>
                    <a:pt x="881" y="189"/>
                    <a:pt x="881" y="189"/>
                  </a:cubicBezTo>
                  <a:cubicBezTo>
                    <a:pt x="881" y="196"/>
                    <a:pt x="881" y="196"/>
                    <a:pt x="881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1" y="200"/>
                    <a:pt x="911" y="200"/>
                    <a:pt x="911" y="200"/>
                  </a:cubicBezTo>
                  <a:cubicBezTo>
                    <a:pt x="1034" y="200"/>
                    <a:pt x="1034" y="200"/>
                    <a:pt x="1034" y="200"/>
                  </a:cubicBezTo>
                  <a:cubicBezTo>
                    <a:pt x="1042" y="200"/>
                    <a:pt x="1042" y="200"/>
                    <a:pt x="1042" y="200"/>
                  </a:cubicBezTo>
                  <a:cubicBezTo>
                    <a:pt x="1042" y="208"/>
                    <a:pt x="1042" y="208"/>
                    <a:pt x="1042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13"/>
                    <a:pt x="1053" y="213"/>
                    <a:pt x="1053" y="213"/>
                  </a:cubicBezTo>
                  <a:cubicBezTo>
                    <a:pt x="1081" y="213"/>
                    <a:pt x="1081" y="213"/>
                    <a:pt x="1081" y="213"/>
                  </a:cubicBezTo>
                  <a:cubicBezTo>
                    <a:pt x="1081" y="228"/>
                    <a:pt x="1081" y="228"/>
                    <a:pt x="1081" y="228"/>
                  </a:cubicBezTo>
                  <a:cubicBezTo>
                    <a:pt x="1126" y="228"/>
                    <a:pt x="1126" y="228"/>
                    <a:pt x="1126" y="228"/>
                  </a:cubicBezTo>
                  <a:cubicBezTo>
                    <a:pt x="1126" y="231"/>
                    <a:pt x="1126" y="231"/>
                    <a:pt x="1126" y="231"/>
                  </a:cubicBezTo>
                  <a:cubicBezTo>
                    <a:pt x="1135" y="231"/>
                    <a:pt x="1135" y="231"/>
                    <a:pt x="1135" y="231"/>
                  </a:cubicBezTo>
                  <a:cubicBezTo>
                    <a:pt x="1135" y="236"/>
                    <a:pt x="1135" y="236"/>
                    <a:pt x="1135" y="236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43" y="253"/>
                    <a:pt x="1143" y="253"/>
                    <a:pt x="1143" y="253"/>
                  </a:cubicBezTo>
                  <a:cubicBezTo>
                    <a:pt x="1156" y="253"/>
                    <a:pt x="1156" y="253"/>
                    <a:pt x="1156" y="253"/>
                  </a:cubicBezTo>
                  <a:cubicBezTo>
                    <a:pt x="1156" y="257"/>
                    <a:pt x="1156" y="257"/>
                    <a:pt x="1156" y="257"/>
                  </a:cubicBezTo>
                  <a:cubicBezTo>
                    <a:pt x="1175" y="257"/>
                    <a:pt x="1175" y="257"/>
                    <a:pt x="1175" y="257"/>
                  </a:cubicBezTo>
                  <a:cubicBezTo>
                    <a:pt x="1175" y="279"/>
                    <a:pt x="1175" y="279"/>
                    <a:pt x="1175" y="279"/>
                  </a:cubicBezTo>
                  <a:cubicBezTo>
                    <a:pt x="1175" y="285"/>
                    <a:pt x="1175" y="285"/>
                    <a:pt x="1175" y="285"/>
                  </a:cubicBezTo>
                  <a:cubicBezTo>
                    <a:pt x="1239" y="285"/>
                    <a:pt x="1239" y="285"/>
                    <a:pt x="1239" y="285"/>
                  </a:cubicBezTo>
                  <a:cubicBezTo>
                    <a:pt x="1239" y="303"/>
                    <a:pt x="1239" y="303"/>
                    <a:pt x="1239" y="303"/>
                  </a:cubicBezTo>
                  <a:cubicBezTo>
                    <a:pt x="1280" y="303"/>
                    <a:pt x="1280" y="303"/>
                    <a:pt x="1280" y="303"/>
                  </a:cubicBezTo>
                  <a:cubicBezTo>
                    <a:pt x="1280" y="307"/>
                    <a:pt x="1280" y="307"/>
                    <a:pt x="1280" y="307"/>
                  </a:cubicBezTo>
                  <a:cubicBezTo>
                    <a:pt x="1347" y="307"/>
                    <a:pt x="1347" y="307"/>
                    <a:pt x="1347" y="307"/>
                  </a:cubicBezTo>
                  <a:cubicBezTo>
                    <a:pt x="1347" y="312"/>
                    <a:pt x="1347" y="312"/>
                    <a:pt x="1347" y="312"/>
                  </a:cubicBezTo>
                  <a:cubicBezTo>
                    <a:pt x="1421" y="312"/>
                    <a:pt x="1421" y="312"/>
                    <a:pt x="1421" y="312"/>
                  </a:cubicBezTo>
                  <a:cubicBezTo>
                    <a:pt x="1421" y="315"/>
                    <a:pt x="1421" y="315"/>
                    <a:pt x="1421" y="315"/>
                  </a:cubicBezTo>
                  <a:cubicBezTo>
                    <a:pt x="1471" y="315"/>
                    <a:pt x="1471" y="315"/>
                    <a:pt x="1471" y="315"/>
                  </a:cubicBezTo>
                  <a:cubicBezTo>
                    <a:pt x="1471" y="325"/>
                    <a:pt x="1471" y="325"/>
                    <a:pt x="1471" y="325"/>
                  </a:cubicBezTo>
                  <a:cubicBezTo>
                    <a:pt x="1552" y="325"/>
                    <a:pt x="1552" y="325"/>
                    <a:pt x="1552" y="325"/>
                  </a:cubicBezTo>
                  <a:cubicBezTo>
                    <a:pt x="1552" y="328"/>
                    <a:pt x="1552" y="328"/>
                    <a:pt x="1552" y="328"/>
                  </a:cubicBezTo>
                  <a:cubicBezTo>
                    <a:pt x="1569" y="328"/>
                    <a:pt x="1569" y="328"/>
                    <a:pt x="1569" y="328"/>
                  </a:cubicBezTo>
                  <a:cubicBezTo>
                    <a:pt x="1569" y="330"/>
                    <a:pt x="1569" y="330"/>
                    <a:pt x="1569" y="330"/>
                  </a:cubicBezTo>
                  <a:cubicBezTo>
                    <a:pt x="1590" y="330"/>
                    <a:pt x="1590" y="330"/>
                    <a:pt x="1590" y="330"/>
                  </a:cubicBezTo>
                  <a:cubicBezTo>
                    <a:pt x="1590" y="337"/>
                    <a:pt x="1590" y="337"/>
                    <a:pt x="1590" y="337"/>
                  </a:cubicBezTo>
                  <a:cubicBezTo>
                    <a:pt x="1635" y="337"/>
                    <a:pt x="1635" y="337"/>
                    <a:pt x="1635" y="337"/>
                  </a:cubicBezTo>
                  <a:cubicBezTo>
                    <a:pt x="1635" y="341"/>
                    <a:pt x="1635" y="341"/>
                    <a:pt x="1635" y="341"/>
                  </a:cubicBezTo>
                  <a:cubicBezTo>
                    <a:pt x="1641" y="341"/>
                    <a:pt x="1641" y="341"/>
                    <a:pt x="1641" y="341"/>
                  </a:cubicBezTo>
                  <a:cubicBezTo>
                    <a:pt x="1641" y="355"/>
                    <a:pt x="1641" y="355"/>
                    <a:pt x="1641" y="355"/>
                  </a:cubicBezTo>
                  <a:cubicBezTo>
                    <a:pt x="1641" y="362"/>
                    <a:pt x="1641" y="362"/>
                    <a:pt x="1641" y="362"/>
                  </a:cubicBezTo>
                  <a:cubicBezTo>
                    <a:pt x="1682" y="362"/>
                    <a:pt x="1682" y="362"/>
                    <a:pt x="1682" y="362"/>
                  </a:cubicBezTo>
                  <a:cubicBezTo>
                    <a:pt x="1682" y="373"/>
                    <a:pt x="1682" y="373"/>
                    <a:pt x="1682" y="373"/>
                  </a:cubicBezTo>
                  <a:cubicBezTo>
                    <a:pt x="1714" y="373"/>
                    <a:pt x="1714" y="373"/>
                    <a:pt x="1714" y="373"/>
                  </a:cubicBezTo>
                  <a:cubicBezTo>
                    <a:pt x="1714" y="377"/>
                    <a:pt x="1714" y="377"/>
                    <a:pt x="1714" y="377"/>
                  </a:cubicBezTo>
                  <a:cubicBezTo>
                    <a:pt x="1734" y="377"/>
                    <a:pt x="1734" y="377"/>
                    <a:pt x="1734" y="377"/>
                  </a:cubicBezTo>
                  <a:cubicBezTo>
                    <a:pt x="1734" y="382"/>
                    <a:pt x="1734" y="382"/>
                    <a:pt x="1734" y="382"/>
                  </a:cubicBezTo>
                  <a:cubicBezTo>
                    <a:pt x="1752" y="382"/>
                    <a:pt x="1752" y="382"/>
                    <a:pt x="1752" y="382"/>
                  </a:cubicBezTo>
                  <a:cubicBezTo>
                    <a:pt x="1752" y="386"/>
                    <a:pt x="1752" y="386"/>
                    <a:pt x="1752" y="386"/>
                  </a:cubicBezTo>
                  <a:cubicBezTo>
                    <a:pt x="1788" y="386"/>
                    <a:pt x="1788" y="386"/>
                    <a:pt x="1788" y="386"/>
                  </a:cubicBezTo>
                  <a:cubicBezTo>
                    <a:pt x="1788" y="406"/>
                    <a:pt x="1788" y="406"/>
                    <a:pt x="1788" y="406"/>
                  </a:cubicBezTo>
                  <a:cubicBezTo>
                    <a:pt x="1810" y="406"/>
                    <a:pt x="1810" y="406"/>
                    <a:pt x="1810" y="406"/>
                  </a:cubicBezTo>
                  <a:cubicBezTo>
                    <a:pt x="1810" y="409"/>
                    <a:pt x="1810" y="409"/>
                    <a:pt x="1810" y="409"/>
                  </a:cubicBezTo>
                  <a:cubicBezTo>
                    <a:pt x="1816" y="409"/>
                    <a:pt x="1816" y="409"/>
                    <a:pt x="1816" y="409"/>
                  </a:cubicBezTo>
                  <a:cubicBezTo>
                    <a:pt x="1816" y="413"/>
                    <a:pt x="1816" y="413"/>
                    <a:pt x="1816" y="413"/>
                  </a:cubicBezTo>
                  <a:cubicBezTo>
                    <a:pt x="1951" y="413"/>
                    <a:pt x="1951" y="413"/>
                    <a:pt x="1951" y="413"/>
                  </a:cubicBezTo>
                  <a:cubicBezTo>
                    <a:pt x="1951" y="418"/>
                    <a:pt x="1951" y="418"/>
                    <a:pt x="1951" y="418"/>
                  </a:cubicBezTo>
                  <a:cubicBezTo>
                    <a:pt x="1983" y="418"/>
                    <a:pt x="1983" y="418"/>
                    <a:pt x="1983" y="418"/>
                  </a:cubicBezTo>
                  <a:cubicBezTo>
                    <a:pt x="1983" y="426"/>
                    <a:pt x="1983" y="426"/>
                    <a:pt x="1983" y="426"/>
                  </a:cubicBezTo>
                  <a:cubicBezTo>
                    <a:pt x="2047" y="426"/>
                    <a:pt x="2047" y="426"/>
                    <a:pt x="2047" y="426"/>
                  </a:cubicBezTo>
                  <a:cubicBezTo>
                    <a:pt x="2047" y="431"/>
                    <a:pt x="2047" y="431"/>
                    <a:pt x="2047" y="431"/>
                  </a:cubicBezTo>
                  <a:cubicBezTo>
                    <a:pt x="2143" y="431"/>
                    <a:pt x="2143" y="431"/>
                    <a:pt x="2143" y="431"/>
                  </a:cubicBezTo>
                  <a:cubicBezTo>
                    <a:pt x="2148" y="431"/>
                    <a:pt x="2148" y="431"/>
                    <a:pt x="2148" y="431"/>
                  </a:cubicBezTo>
                  <a:cubicBezTo>
                    <a:pt x="2148" y="437"/>
                    <a:pt x="2148" y="437"/>
                    <a:pt x="2148" y="437"/>
                  </a:cubicBezTo>
                  <a:cubicBezTo>
                    <a:pt x="2180" y="437"/>
                    <a:pt x="2180" y="437"/>
                    <a:pt x="2180" y="437"/>
                  </a:cubicBezTo>
                  <a:cubicBezTo>
                    <a:pt x="2187" y="437"/>
                    <a:pt x="2187" y="437"/>
                    <a:pt x="2187" y="437"/>
                  </a:cubicBezTo>
                  <a:cubicBezTo>
                    <a:pt x="2187" y="448"/>
                    <a:pt x="2187" y="448"/>
                    <a:pt x="2187" y="448"/>
                  </a:cubicBezTo>
                  <a:cubicBezTo>
                    <a:pt x="2216" y="448"/>
                    <a:pt x="2216" y="448"/>
                    <a:pt x="2216" y="448"/>
                  </a:cubicBezTo>
                  <a:cubicBezTo>
                    <a:pt x="2216" y="454"/>
                    <a:pt x="2216" y="454"/>
                    <a:pt x="2216" y="454"/>
                  </a:cubicBezTo>
                  <a:cubicBezTo>
                    <a:pt x="2252" y="454"/>
                    <a:pt x="2252" y="454"/>
                    <a:pt x="2252" y="454"/>
                  </a:cubicBezTo>
                  <a:cubicBezTo>
                    <a:pt x="2252" y="454"/>
                    <a:pt x="2251" y="464"/>
                    <a:pt x="2252" y="463"/>
                  </a:cubicBezTo>
                  <a:cubicBezTo>
                    <a:pt x="2252" y="462"/>
                    <a:pt x="2277" y="463"/>
                    <a:pt x="2277" y="463"/>
                  </a:cubicBezTo>
                  <a:cubicBezTo>
                    <a:pt x="2277" y="471"/>
                    <a:pt x="2277" y="471"/>
                    <a:pt x="2277" y="471"/>
                  </a:cubicBezTo>
                  <a:cubicBezTo>
                    <a:pt x="2305" y="471"/>
                    <a:pt x="2305" y="471"/>
                    <a:pt x="2305" y="471"/>
                  </a:cubicBezTo>
                  <a:cubicBezTo>
                    <a:pt x="2305" y="473"/>
                    <a:pt x="2305" y="473"/>
                    <a:pt x="2305" y="473"/>
                  </a:cubicBezTo>
                  <a:cubicBezTo>
                    <a:pt x="2339" y="473"/>
                    <a:pt x="2339" y="473"/>
                    <a:pt x="2339" y="473"/>
                  </a:cubicBezTo>
                  <a:cubicBezTo>
                    <a:pt x="2339" y="478"/>
                    <a:pt x="2339" y="478"/>
                    <a:pt x="2339" y="478"/>
                  </a:cubicBezTo>
                  <a:cubicBezTo>
                    <a:pt x="2358" y="478"/>
                    <a:pt x="2358" y="478"/>
                    <a:pt x="2358" y="478"/>
                  </a:cubicBezTo>
                  <a:cubicBezTo>
                    <a:pt x="2358" y="486"/>
                    <a:pt x="2358" y="486"/>
                    <a:pt x="2358" y="486"/>
                  </a:cubicBezTo>
                  <a:cubicBezTo>
                    <a:pt x="2365" y="486"/>
                    <a:pt x="2365" y="486"/>
                    <a:pt x="2365" y="486"/>
                  </a:cubicBezTo>
                  <a:cubicBezTo>
                    <a:pt x="2365" y="496"/>
                    <a:pt x="2365" y="496"/>
                    <a:pt x="2365" y="496"/>
                  </a:cubicBezTo>
                  <a:cubicBezTo>
                    <a:pt x="2371" y="496"/>
                    <a:pt x="2371" y="496"/>
                    <a:pt x="2371" y="496"/>
                  </a:cubicBezTo>
                  <a:cubicBezTo>
                    <a:pt x="2371" y="510"/>
                    <a:pt x="2371" y="510"/>
                    <a:pt x="2371" y="510"/>
                  </a:cubicBezTo>
                  <a:cubicBezTo>
                    <a:pt x="2388" y="510"/>
                    <a:pt x="2388" y="510"/>
                    <a:pt x="2388" y="510"/>
                  </a:cubicBezTo>
                </a:path>
              </a:pathLst>
            </a:custGeom>
            <a:noFill/>
            <a:ln w="28575" cap="flat">
              <a:solidFill>
                <a:srgbClr val="8300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2" name="Group 102"/>
            <p:cNvGrpSpPr/>
            <p:nvPr/>
          </p:nvGrpSpPr>
          <p:grpSpPr>
            <a:xfrm>
              <a:off x="2082667" y="2978397"/>
              <a:ext cx="5506660" cy="739774"/>
              <a:chOff x="1785938" y="2260601"/>
              <a:chExt cx="5462587" cy="1123950"/>
            </a:xfrm>
          </p:grpSpPr>
          <p:sp>
            <p:nvSpPr>
              <p:cNvPr id="513" name="Line 102"/>
              <p:cNvSpPr>
                <a:spLocks noChangeShapeType="1"/>
              </p:cNvSpPr>
              <p:nvPr/>
            </p:nvSpPr>
            <p:spPr bwMode="auto">
              <a:xfrm>
                <a:off x="4591050" y="2855913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4" name="Line 103"/>
              <p:cNvSpPr>
                <a:spLocks noChangeShapeType="1"/>
              </p:cNvSpPr>
              <p:nvPr/>
            </p:nvSpPr>
            <p:spPr bwMode="auto">
              <a:xfrm>
                <a:off x="4559300" y="2887663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5" name="Line 104"/>
              <p:cNvSpPr>
                <a:spLocks noChangeShapeType="1"/>
              </p:cNvSpPr>
              <p:nvPr/>
            </p:nvSpPr>
            <p:spPr bwMode="auto">
              <a:xfrm>
                <a:off x="4584700" y="2855913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6" name="Line 105"/>
              <p:cNvSpPr>
                <a:spLocks noChangeShapeType="1"/>
              </p:cNvSpPr>
              <p:nvPr/>
            </p:nvSpPr>
            <p:spPr bwMode="auto">
              <a:xfrm>
                <a:off x="4552950" y="2887663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7" name="Line 106"/>
              <p:cNvSpPr>
                <a:spLocks noChangeShapeType="1"/>
              </p:cNvSpPr>
              <p:nvPr/>
            </p:nvSpPr>
            <p:spPr bwMode="auto">
              <a:xfrm>
                <a:off x="4521200" y="2855913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8" name="Line 107"/>
              <p:cNvSpPr>
                <a:spLocks noChangeShapeType="1"/>
              </p:cNvSpPr>
              <p:nvPr/>
            </p:nvSpPr>
            <p:spPr bwMode="auto">
              <a:xfrm>
                <a:off x="4486275" y="2887663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9" name="Line 108"/>
              <p:cNvSpPr>
                <a:spLocks noChangeShapeType="1"/>
              </p:cNvSpPr>
              <p:nvPr/>
            </p:nvSpPr>
            <p:spPr bwMode="auto">
              <a:xfrm>
                <a:off x="4481513" y="2814638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0" name="Line 109"/>
              <p:cNvSpPr>
                <a:spLocks noChangeShapeType="1"/>
              </p:cNvSpPr>
              <p:nvPr/>
            </p:nvSpPr>
            <p:spPr bwMode="auto">
              <a:xfrm>
                <a:off x="4449763" y="2843213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1" name="Line 110"/>
              <p:cNvSpPr>
                <a:spLocks noChangeShapeType="1"/>
              </p:cNvSpPr>
              <p:nvPr/>
            </p:nvSpPr>
            <p:spPr bwMode="auto">
              <a:xfrm>
                <a:off x="3278188" y="2624138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2" name="Line 111"/>
              <p:cNvSpPr>
                <a:spLocks noChangeShapeType="1"/>
              </p:cNvSpPr>
              <p:nvPr/>
            </p:nvSpPr>
            <p:spPr bwMode="auto">
              <a:xfrm>
                <a:off x="3246438" y="265430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3" name="Line 112"/>
              <p:cNvSpPr>
                <a:spLocks noChangeShapeType="1"/>
              </p:cNvSpPr>
              <p:nvPr/>
            </p:nvSpPr>
            <p:spPr bwMode="auto">
              <a:xfrm>
                <a:off x="3271838" y="2624138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4" name="Line 113"/>
              <p:cNvSpPr>
                <a:spLocks noChangeShapeType="1"/>
              </p:cNvSpPr>
              <p:nvPr/>
            </p:nvSpPr>
            <p:spPr bwMode="auto">
              <a:xfrm>
                <a:off x="3236913" y="26543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5" name="Line 114"/>
              <p:cNvSpPr>
                <a:spLocks noChangeShapeType="1"/>
              </p:cNvSpPr>
              <p:nvPr/>
            </p:nvSpPr>
            <p:spPr bwMode="auto">
              <a:xfrm>
                <a:off x="5730875" y="30543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6" name="Line 115"/>
              <p:cNvSpPr>
                <a:spLocks noChangeShapeType="1"/>
              </p:cNvSpPr>
              <p:nvPr/>
            </p:nvSpPr>
            <p:spPr bwMode="auto">
              <a:xfrm>
                <a:off x="5697538" y="308610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7" name="Line 116"/>
              <p:cNvSpPr>
                <a:spLocks noChangeShapeType="1"/>
              </p:cNvSpPr>
              <p:nvPr/>
            </p:nvSpPr>
            <p:spPr bwMode="auto">
              <a:xfrm>
                <a:off x="5738813" y="305435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8" name="Line 117"/>
              <p:cNvSpPr>
                <a:spLocks noChangeShapeType="1"/>
              </p:cNvSpPr>
              <p:nvPr/>
            </p:nvSpPr>
            <p:spPr bwMode="auto">
              <a:xfrm>
                <a:off x="5703888" y="308610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9" name="Line 118"/>
              <p:cNvSpPr>
                <a:spLocks noChangeShapeType="1"/>
              </p:cNvSpPr>
              <p:nvPr/>
            </p:nvSpPr>
            <p:spPr bwMode="auto">
              <a:xfrm>
                <a:off x="5746750" y="3055938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0" name="Line 119"/>
              <p:cNvSpPr>
                <a:spLocks noChangeShapeType="1"/>
              </p:cNvSpPr>
              <p:nvPr/>
            </p:nvSpPr>
            <p:spPr bwMode="auto">
              <a:xfrm>
                <a:off x="5713413" y="3087688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1" name="Line 120"/>
              <p:cNvSpPr>
                <a:spLocks noChangeShapeType="1"/>
              </p:cNvSpPr>
              <p:nvPr/>
            </p:nvSpPr>
            <p:spPr bwMode="auto">
              <a:xfrm>
                <a:off x="5756275" y="3060701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2" name="Line 121"/>
              <p:cNvSpPr>
                <a:spLocks noChangeShapeType="1"/>
              </p:cNvSpPr>
              <p:nvPr/>
            </p:nvSpPr>
            <p:spPr bwMode="auto">
              <a:xfrm>
                <a:off x="5722938" y="309245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3" name="Line 122"/>
              <p:cNvSpPr>
                <a:spLocks noChangeShapeType="1"/>
              </p:cNvSpPr>
              <p:nvPr/>
            </p:nvSpPr>
            <p:spPr bwMode="auto">
              <a:xfrm>
                <a:off x="6600825" y="31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4" name="Line 123"/>
              <p:cNvSpPr>
                <a:spLocks noChangeShapeType="1"/>
              </p:cNvSpPr>
              <p:nvPr/>
            </p:nvSpPr>
            <p:spPr bwMode="auto">
              <a:xfrm>
                <a:off x="6565900" y="3189288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5" name="Line 124"/>
              <p:cNvSpPr>
                <a:spLocks noChangeShapeType="1"/>
              </p:cNvSpPr>
              <p:nvPr/>
            </p:nvSpPr>
            <p:spPr bwMode="auto">
              <a:xfrm>
                <a:off x="6605588" y="31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6" name="Line 125"/>
              <p:cNvSpPr>
                <a:spLocks noChangeShapeType="1"/>
              </p:cNvSpPr>
              <p:nvPr/>
            </p:nvSpPr>
            <p:spPr bwMode="auto">
              <a:xfrm>
                <a:off x="6570663" y="3189288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7" name="Line 126"/>
              <p:cNvSpPr>
                <a:spLocks noChangeShapeType="1"/>
              </p:cNvSpPr>
              <p:nvPr/>
            </p:nvSpPr>
            <p:spPr bwMode="auto">
              <a:xfrm>
                <a:off x="6611938" y="3159126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8" name="Line 127"/>
              <p:cNvSpPr>
                <a:spLocks noChangeShapeType="1"/>
              </p:cNvSpPr>
              <p:nvPr/>
            </p:nvSpPr>
            <p:spPr bwMode="auto">
              <a:xfrm>
                <a:off x="6578600" y="3189288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9" name="Line 128"/>
              <p:cNvSpPr>
                <a:spLocks noChangeShapeType="1"/>
              </p:cNvSpPr>
              <p:nvPr/>
            </p:nvSpPr>
            <p:spPr bwMode="auto">
              <a:xfrm>
                <a:off x="7107238" y="325120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0" name="Line 129"/>
              <p:cNvSpPr>
                <a:spLocks noChangeShapeType="1"/>
              </p:cNvSpPr>
              <p:nvPr/>
            </p:nvSpPr>
            <p:spPr bwMode="auto">
              <a:xfrm>
                <a:off x="7073900" y="3281363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1" name="Line 130"/>
              <p:cNvSpPr>
                <a:spLocks noChangeShapeType="1"/>
              </p:cNvSpPr>
              <p:nvPr/>
            </p:nvSpPr>
            <p:spPr bwMode="auto">
              <a:xfrm>
                <a:off x="7113588" y="325120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2" name="Line 131"/>
              <p:cNvSpPr>
                <a:spLocks noChangeShapeType="1"/>
              </p:cNvSpPr>
              <p:nvPr/>
            </p:nvSpPr>
            <p:spPr bwMode="auto">
              <a:xfrm>
                <a:off x="7080250" y="3281363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3" name="Line 132"/>
              <p:cNvSpPr>
                <a:spLocks noChangeShapeType="1"/>
              </p:cNvSpPr>
              <p:nvPr/>
            </p:nvSpPr>
            <p:spPr bwMode="auto">
              <a:xfrm>
                <a:off x="7121525" y="3251201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4" name="Line 133"/>
              <p:cNvSpPr>
                <a:spLocks noChangeShapeType="1"/>
              </p:cNvSpPr>
              <p:nvPr/>
            </p:nvSpPr>
            <p:spPr bwMode="auto">
              <a:xfrm>
                <a:off x="7086600" y="3281363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5" name="Line 134"/>
              <p:cNvSpPr>
                <a:spLocks noChangeShapeType="1"/>
              </p:cNvSpPr>
              <p:nvPr/>
            </p:nvSpPr>
            <p:spPr bwMode="auto">
              <a:xfrm>
                <a:off x="7154863" y="3254376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6" name="Line 135"/>
              <p:cNvSpPr>
                <a:spLocks noChangeShapeType="1"/>
              </p:cNvSpPr>
              <p:nvPr/>
            </p:nvSpPr>
            <p:spPr bwMode="auto">
              <a:xfrm>
                <a:off x="7121525" y="3286126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7" name="Line 136"/>
              <p:cNvSpPr>
                <a:spLocks noChangeShapeType="1"/>
              </p:cNvSpPr>
              <p:nvPr/>
            </p:nvSpPr>
            <p:spPr bwMode="auto">
              <a:xfrm>
                <a:off x="7161213" y="3254376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8" name="Line 137"/>
              <p:cNvSpPr>
                <a:spLocks noChangeShapeType="1"/>
              </p:cNvSpPr>
              <p:nvPr/>
            </p:nvSpPr>
            <p:spPr bwMode="auto">
              <a:xfrm>
                <a:off x="7127875" y="3286126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9" name="Line 138"/>
              <p:cNvSpPr>
                <a:spLocks noChangeShapeType="1"/>
              </p:cNvSpPr>
              <p:nvPr/>
            </p:nvSpPr>
            <p:spPr bwMode="auto">
              <a:xfrm>
                <a:off x="7169150" y="3254376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0" name="Line 139"/>
              <p:cNvSpPr>
                <a:spLocks noChangeShapeType="1"/>
              </p:cNvSpPr>
              <p:nvPr/>
            </p:nvSpPr>
            <p:spPr bwMode="auto">
              <a:xfrm>
                <a:off x="7134225" y="3286126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1" name="Line 140"/>
              <p:cNvSpPr>
                <a:spLocks noChangeShapeType="1"/>
              </p:cNvSpPr>
              <p:nvPr/>
            </p:nvSpPr>
            <p:spPr bwMode="auto">
              <a:xfrm>
                <a:off x="7169150" y="3295651"/>
                <a:ext cx="0" cy="61913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2" name="Line 141"/>
              <p:cNvSpPr>
                <a:spLocks noChangeShapeType="1"/>
              </p:cNvSpPr>
              <p:nvPr/>
            </p:nvSpPr>
            <p:spPr bwMode="auto">
              <a:xfrm>
                <a:off x="7134225" y="3325813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3" name="Line 142"/>
              <p:cNvSpPr>
                <a:spLocks noChangeShapeType="1"/>
              </p:cNvSpPr>
              <p:nvPr/>
            </p:nvSpPr>
            <p:spPr bwMode="auto">
              <a:xfrm>
                <a:off x="7177088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4" name="Line 143"/>
              <p:cNvSpPr>
                <a:spLocks noChangeShapeType="1"/>
              </p:cNvSpPr>
              <p:nvPr/>
            </p:nvSpPr>
            <p:spPr bwMode="auto">
              <a:xfrm>
                <a:off x="7143750" y="335280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5" name="Line 144"/>
              <p:cNvSpPr>
                <a:spLocks noChangeShapeType="1"/>
              </p:cNvSpPr>
              <p:nvPr/>
            </p:nvSpPr>
            <p:spPr bwMode="auto">
              <a:xfrm>
                <a:off x="7185025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6" name="Line 145"/>
              <p:cNvSpPr>
                <a:spLocks noChangeShapeType="1"/>
              </p:cNvSpPr>
              <p:nvPr/>
            </p:nvSpPr>
            <p:spPr bwMode="auto">
              <a:xfrm>
                <a:off x="7150100" y="33528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7" name="Line 146"/>
              <p:cNvSpPr>
                <a:spLocks noChangeShapeType="1"/>
              </p:cNvSpPr>
              <p:nvPr/>
            </p:nvSpPr>
            <p:spPr bwMode="auto">
              <a:xfrm>
                <a:off x="7189788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8" name="Line 147"/>
              <p:cNvSpPr>
                <a:spLocks noChangeShapeType="1"/>
              </p:cNvSpPr>
              <p:nvPr/>
            </p:nvSpPr>
            <p:spPr bwMode="auto">
              <a:xfrm>
                <a:off x="7154863" y="335280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9" name="Line 148"/>
              <p:cNvSpPr>
                <a:spLocks noChangeShapeType="1"/>
              </p:cNvSpPr>
              <p:nvPr/>
            </p:nvSpPr>
            <p:spPr bwMode="auto">
              <a:xfrm>
                <a:off x="7202488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0" name="Line 149"/>
              <p:cNvSpPr>
                <a:spLocks noChangeShapeType="1"/>
              </p:cNvSpPr>
              <p:nvPr/>
            </p:nvSpPr>
            <p:spPr bwMode="auto">
              <a:xfrm>
                <a:off x="7169150" y="33528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1" name="Line 150"/>
              <p:cNvSpPr>
                <a:spLocks noChangeShapeType="1"/>
              </p:cNvSpPr>
              <p:nvPr/>
            </p:nvSpPr>
            <p:spPr bwMode="auto">
              <a:xfrm>
                <a:off x="7208838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2" name="Line 151"/>
              <p:cNvSpPr>
                <a:spLocks noChangeShapeType="1"/>
              </p:cNvSpPr>
              <p:nvPr/>
            </p:nvSpPr>
            <p:spPr bwMode="auto">
              <a:xfrm>
                <a:off x="7175500" y="3352801"/>
                <a:ext cx="65088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3" name="Line 152"/>
              <p:cNvSpPr>
                <a:spLocks noChangeShapeType="1"/>
              </p:cNvSpPr>
              <p:nvPr/>
            </p:nvSpPr>
            <p:spPr bwMode="auto">
              <a:xfrm>
                <a:off x="7213600" y="332105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4" name="Line 153"/>
              <p:cNvSpPr>
                <a:spLocks noChangeShapeType="1"/>
              </p:cNvSpPr>
              <p:nvPr/>
            </p:nvSpPr>
            <p:spPr bwMode="auto">
              <a:xfrm>
                <a:off x="7181850" y="33528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5" name="Line 154"/>
              <p:cNvSpPr>
                <a:spLocks noChangeShapeType="1"/>
              </p:cNvSpPr>
              <p:nvPr/>
            </p:nvSpPr>
            <p:spPr bwMode="auto">
              <a:xfrm>
                <a:off x="3262313" y="2624138"/>
                <a:ext cx="0" cy="60325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6" name="Line 155"/>
              <p:cNvSpPr>
                <a:spLocks noChangeShapeType="1"/>
              </p:cNvSpPr>
              <p:nvPr/>
            </p:nvSpPr>
            <p:spPr bwMode="auto">
              <a:xfrm>
                <a:off x="3228975" y="265430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7" name="Line 156"/>
              <p:cNvSpPr>
                <a:spLocks noChangeShapeType="1"/>
              </p:cNvSpPr>
              <p:nvPr/>
            </p:nvSpPr>
            <p:spPr bwMode="auto">
              <a:xfrm>
                <a:off x="2243138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8" name="Line 157"/>
              <p:cNvSpPr>
                <a:spLocks noChangeShapeType="1"/>
              </p:cNvSpPr>
              <p:nvPr/>
            </p:nvSpPr>
            <p:spPr bwMode="auto">
              <a:xfrm>
                <a:off x="2211388" y="229235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9" name="Line 158"/>
              <p:cNvSpPr>
                <a:spLocks noChangeShapeType="1"/>
              </p:cNvSpPr>
              <p:nvPr/>
            </p:nvSpPr>
            <p:spPr bwMode="auto">
              <a:xfrm>
                <a:off x="2236788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0" name="Line 159"/>
              <p:cNvSpPr>
                <a:spLocks noChangeShapeType="1"/>
              </p:cNvSpPr>
              <p:nvPr/>
            </p:nvSpPr>
            <p:spPr bwMode="auto">
              <a:xfrm>
                <a:off x="2203450" y="229235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1" name="Line 160"/>
              <p:cNvSpPr>
                <a:spLocks noChangeShapeType="1"/>
              </p:cNvSpPr>
              <p:nvPr/>
            </p:nvSpPr>
            <p:spPr bwMode="auto">
              <a:xfrm>
                <a:off x="2227263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2" name="Line 161"/>
              <p:cNvSpPr>
                <a:spLocks noChangeShapeType="1"/>
              </p:cNvSpPr>
              <p:nvPr/>
            </p:nvSpPr>
            <p:spPr bwMode="auto">
              <a:xfrm>
                <a:off x="2195513" y="229235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3" name="Line 162"/>
              <p:cNvSpPr>
                <a:spLocks noChangeShapeType="1"/>
              </p:cNvSpPr>
              <p:nvPr/>
            </p:nvSpPr>
            <p:spPr bwMode="auto">
              <a:xfrm>
                <a:off x="1831975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4" name="Line 163"/>
              <p:cNvSpPr>
                <a:spLocks noChangeShapeType="1"/>
              </p:cNvSpPr>
              <p:nvPr/>
            </p:nvSpPr>
            <p:spPr bwMode="auto">
              <a:xfrm>
                <a:off x="1798638" y="229235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5" name="Line 164"/>
              <p:cNvSpPr>
                <a:spLocks noChangeShapeType="1"/>
              </p:cNvSpPr>
              <p:nvPr/>
            </p:nvSpPr>
            <p:spPr bwMode="auto">
              <a:xfrm>
                <a:off x="1825625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6" name="Line 165"/>
              <p:cNvSpPr>
                <a:spLocks noChangeShapeType="1"/>
              </p:cNvSpPr>
              <p:nvPr/>
            </p:nvSpPr>
            <p:spPr bwMode="auto">
              <a:xfrm>
                <a:off x="1790700" y="2292351"/>
                <a:ext cx="68263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7" name="Line 166"/>
              <p:cNvSpPr>
                <a:spLocks noChangeShapeType="1"/>
              </p:cNvSpPr>
              <p:nvPr/>
            </p:nvSpPr>
            <p:spPr bwMode="auto">
              <a:xfrm>
                <a:off x="1817688" y="2260601"/>
                <a:ext cx="0" cy="6350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8" name="Line 167"/>
              <p:cNvSpPr>
                <a:spLocks noChangeShapeType="1"/>
              </p:cNvSpPr>
              <p:nvPr/>
            </p:nvSpPr>
            <p:spPr bwMode="auto">
              <a:xfrm>
                <a:off x="1785938" y="2292351"/>
                <a:ext cx="66675" cy="0"/>
              </a:xfrm>
              <a:prstGeom prst="line">
                <a:avLst/>
              </a:prstGeom>
              <a:noFill/>
              <a:ln w="12700" cap="sq">
                <a:solidFill>
                  <a:srgbClr val="8300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79" name="TextBox 169"/>
            <p:cNvSpPr txBox="1"/>
            <p:nvPr/>
          </p:nvSpPr>
          <p:spPr>
            <a:xfrm rot="16200000">
              <a:off x="835505" y="3829597"/>
              <a:ext cx="1232744" cy="2158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0000"/>
                  </a:solidFill>
                  <a:cs typeface="Arial" charset="0"/>
                </a:rPr>
                <a:t>Survival probability</a:t>
              </a:r>
              <a:endParaRPr lang="en-GB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80" name="Gruppierung 219"/>
            <p:cNvGrpSpPr/>
            <p:nvPr/>
          </p:nvGrpSpPr>
          <p:grpSpPr>
            <a:xfrm>
              <a:off x="1727062" y="2913737"/>
              <a:ext cx="6511721" cy="2283197"/>
              <a:chOff x="1433888" y="1459201"/>
              <a:chExt cx="6446641" cy="3337339"/>
            </a:xfrm>
          </p:grpSpPr>
          <p:grpSp>
            <p:nvGrpSpPr>
              <p:cNvPr id="581" name="Group 171"/>
              <p:cNvGrpSpPr/>
              <p:nvPr/>
            </p:nvGrpSpPr>
            <p:grpSpPr>
              <a:xfrm>
                <a:off x="1433888" y="1459201"/>
                <a:ext cx="247641" cy="3122027"/>
                <a:chOff x="1447638" y="2179838"/>
                <a:chExt cx="247641" cy="3122027"/>
              </a:xfrm>
            </p:grpSpPr>
            <p:sp>
              <p:nvSpPr>
                <p:cNvPr id="603" name="TextBox 193"/>
                <p:cNvSpPr txBox="1"/>
                <p:nvPr/>
              </p:nvSpPr>
              <p:spPr>
                <a:xfrm>
                  <a:off x="1447639" y="2179838"/>
                  <a:ext cx="247640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1.0</a:t>
                  </a:r>
                </a:p>
              </p:txBody>
            </p:sp>
            <p:sp>
              <p:nvSpPr>
                <p:cNvPr id="604" name="TextBox 194"/>
                <p:cNvSpPr txBox="1"/>
                <p:nvPr/>
              </p:nvSpPr>
              <p:spPr>
                <a:xfrm>
                  <a:off x="1447638" y="2757688"/>
                  <a:ext cx="247641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0.8</a:t>
                  </a:r>
                </a:p>
              </p:txBody>
            </p:sp>
            <p:sp>
              <p:nvSpPr>
                <p:cNvPr id="605" name="TextBox 195"/>
                <p:cNvSpPr txBox="1"/>
                <p:nvPr/>
              </p:nvSpPr>
              <p:spPr>
                <a:xfrm>
                  <a:off x="1447639" y="3335538"/>
                  <a:ext cx="247640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0.6</a:t>
                  </a:r>
                </a:p>
              </p:txBody>
            </p:sp>
            <p:sp>
              <p:nvSpPr>
                <p:cNvPr id="606" name="TextBox 196"/>
                <p:cNvSpPr txBox="1"/>
                <p:nvPr/>
              </p:nvSpPr>
              <p:spPr>
                <a:xfrm>
                  <a:off x="1447639" y="3913388"/>
                  <a:ext cx="247640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0.4</a:t>
                  </a:r>
                </a:p>
              </p:txBody>
            </p:sp>
            <p:sp>
              <p:nvSpPr>
                <p:cNvPr id="607" name="TextBox 197"/>
                <p:cNvSpPr txBox="1"/>
                <p:nvPr/>
              </p:nvSpPr>
              <p:spPr>
                <a:xfrm>
                  <a:off x="1447639" y="4491238"/>
                  <a:ext cx="247640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0.2</a:t>
                  </a:r>
                </a:p>
              </p:txBody>
            </p:sp>
            <p:sp>
              <p:nvSpPr>
                <p:cNvPr id="608" name="TextBox 198"/>
                <p:cNvSpPr txBox="1"/>
                <p:nvPr/>
              </p:nvSpPr>
              <p:spPr>
                <a:xfrm>
                  <a:off x="1447639" y="5069089"/>
                  <a:ext cx="247640" cy="232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0.0</a:t>
                  </a:r>
                </a:p>
              </p:txBody>
            </p:sp>
          </p:grpSp>
          <p:grpSp>
            <p:nvGrpSpPr>
              <p:cNvPr id="582" name="Group 172"/>
              <p:cNvGrpSpPr/>
              <p:nvPr/>
            </p:nvGrpSpPr>
            <p:grpSpPr>
              <a:xfrm>
                <a:off x="1733329" y="1572047"/>
                <a:ext cx="5972317" cy="2974900"/>
                <a:chOff x="1733329" y="2292684"/>
                <a:chExt cx="5972317" cy="2974900"/>
              </a:xfrm>
            </p:grpSpPr>
            <p:sp>
              <p:nvSpPr>
                <p:cNvPr id="589" name="Freeform 179"/>
                <p:cNvSpPr/>
                <p:nvPr/>
              </p:nvSpPr>
              <p:spPr>
                <a:xfrm>
                  <a:off x="1807263" y="2292684"/>
                  <a:ext cx="5898383" cy="2893925"/>
                </a:xfrm>
                <a:custGeom>
                  <a:avLst/>
                  <a:gdLst>
                    <a:gd name="connsiteX0" fmla="*/ 0 w 5898383"/>
                    <a:gd name="connsiteY0" fmla="*/ 0 h 2893925"/>
                    <a:gd name="connsiteX1" fmla="*/ 0 w 5898383"/>
                    <a:gd name="connsiteY1" fmla="*/ 2893925 h 2893925"/>
                    <a:gd name="connsiteX2" fmla="*/ 5898383 w 5898383"/>
                    <a:gd name="connsiteY2" fmla="*/ 2893925 h 289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98383" h="2893925">
                      <a:moveTo>
                        <a:pt x="0" y="0"/>
                      </a:moveTo>
                      <a:lnTo>
                        <a:pt x="0" y="2893925"/>
                      </a:lnTo>
                      <a:lnTo>
                        <a:pt x="5898383" y="2893925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200" kern="0" dirty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590" name="Group 180"/>
                <p:cNvGrpSpPr/>
                <p:nvPr/>
              </p:nvGrpSpPr>
              <p:grpSpPr>
                <a:xfrm>
                  <a:off x="1733329" y="2296226"/>
                  <a:ext cx="72000" cy="2889250"/>
                  <a:chOff x="1740204" y="2296226"/>
                  <a:chExt cx="72000" cy="2889250"/>
                </a:xfrm>
              </p:grpSpPr>
              <p:cxnSp>
                <p:nvCxnSpPr>
                  <p:cNvPr id="597" name="Straight Connector 187"/>
                  <p:cNvCxnSpPr/>
                  <p:nvPr/>
                </p:nvCxnSpPr>
                <p:spPr>
                  <a:xfrm flipH="1">
                    <a:off x="1740204" y="229622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8" name="Straight Connector 188"/>
                  <p:cNvCxnSpPr/>
                  <p:nvPr/>
                </p:nvCxnSpPr>
                <p:spPr>
                  <a:xfrm flipH="1">
                    <a:off x="1740204" y="287407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9" name="Straight Connector 189"/>
                  <p:cNvCxnSpPr/>
                  <p:nvPr/>
                </p:nvCxnSpPr>
                <p:spPr>
                  <a:xfrm flipH="1">
                    <a:off x="1740204" y="345192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0" name="Straight Connector 190"/>
                  <p:cNvCxnSpPr/>
                  <p:nvPr/>
                </p:nvCxnSpPr>
                <p:spPr>
                  <a:xfrm flipH="1">
                    <a:off x="1740204" y="402977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1" name="Straight Connector 191"/>
                  <p:cNvCxnSpPr/>
                  <p:nvPr/>
                </p:nvCxnSpPr>
                <p:spPr>
                  <a:xfrm flipH="1">
                    <a:off x="1740204" y="460762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2" name="Straight Connector 192"/>
                  <p:cNvCxnSpPr/>
                  <p:nvPr/>
                </p:nvCxnSpPr>
                <p:spPr>
                  <a:xfrm flipH="1">
                    <a:off x="1740204" y="5185476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91" name="Group 181"/>
                <p:cNvGrpSpPr/>
                <p:nvPr/>
              </p:nvGrpSpPr>
              <p:grpSpPr>
                <a:xfrm>
                  <a:off x="1810054" y="5195584"/>
                  <a:ext cx="5886450" cy="72000"/>
                  <a:chOff x="1810054" y="5188709"/>
                  <a:chExt cx="5886450" cy="72000"/>
                </a:xfrm>
              </p:grpSpPr>
              <p:cxnSp>
                <p:nvCxnSpPr>
                  <p:cNvPr id="592" name="Straight Connector 182"/>
                  <p:cNvCxnSpPr/>
                  <p:nvPr/>
                </p:nvCxnSpPr>
                <p:spPr>
                  <a:xfrm rot="5400000" flipH="1">
                    <a:off x="1774054" y="5224709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3" name="Straight Connector 183"/>
                  <p:cNvCxnSpPr/>
                  <p:nvPr/>
                </p:nvCxnSpPr>
                <p:spPr>
                  <a:xfrm rot="5400000" flipH="1">
                    <a:off x="3245666" y="5224709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4" name="Straight Connector 184"/>
                  <p:cNvCxnSpPr/>
                  <p:nvPr/>
                </p:nvCxnSpPr>
                <p:spPr>
                  <a:xfrm rot="5400000" flipH="1">
                    <a:off x="4717278" y="5224709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5" name="Straight Connector 185"/>
                  <p:cNvCxnSpPr/>
                  <p:nvPr/>
                </p:nvCxnSpPr>
                <p:spPr>
                  <a:xfrm rot="5400000" flipH="1">
                    <a:off x="6188890" y="5224709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6" name="Straight Connector 186"/>
                  <p:cNvCxnSpPr/>
                  <p:nvPr/>
                </p:nvCxnSpPr>
                <p:spPr>
                  <a:xfrm rot="5400000" flipH="1">
                    <a:off x="7660504" y="5224709"/>
                    <a:ext cx="72000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</p:grpSp>
          <p:grpSp>
            <p:nvGrpSpPr>
              <p:cNvPr id="583" name="Group 173"/>
              <p:cNvGrpSpPr/>
              <p:nvPr/>
            </p:nvGrpSpPr>
            <p:grpSpPr>
              <a:xfrm>
                <a:off x="1634850" y="4581096"/>
                <a:ext cx="6245679" cy="215444"/>
                <a:chOff x="1634850" y="5301733"/>
                <a:chExt cx="6245679" cy="215444"/>
              </a:xfrm>
            </p:grpSpPr>
            <p:sp>
              <p:nvSpPr>
                <p:cNvPr id="584" name="TextBox 174"/>
                <p:cNvSpPr txBox="1"/>
                <p:nvPr/>
              </p:nvSpPr>
              <p:spPr>
                <a:xfrm>
                  <a:off x="1634850" y="5301733"/>
                  <a:ext cx="36000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kern="0" dirty="0" smtClean="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585" name="TextBox 175"/>
                <p:cNvSpPr txBox="1"/>
                <p:nvPr/>
              </p:nvSpPr>
              <p:spPr>
                <a:xfrm>
                  <a:off x="3106270" y="5301733"/>
                  <a:ext cx="36000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kern="0" dirty="0" smtClean="0">
                      <a:solidFill>
                        <a:srgbClr val="000000"/>
                      </a:solidFill>
                    </a:rPr>
                    <a:t>100</a:t>
                  </a:r>
                </a:p>
              </p:txBody>
            </p:sp>
            <p:sp>
              <p:nvSpPr>
                <p:cNvPr id="586" name="TextBox 176"/>
                <p:cNvSpPr txBox="1"/>
                <p:nvPr/>
              </p:nvSpPr>
              <p:spPr>
                <a:xfrm>
                  <a:off x="4577690" y="5301733"/>
                  <a:ext cx="36000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kern="0" dirty="0" smtClean="0">
                      <a:solidFill>
                        <a:srgbClr val="000000"/>
                      </a:solidFill>
                    </a:rPr>
                    <a:t>200</a:t>
                  </a:r>
                </a:p>
              </p:txBody>
            </p:sp>
            <p:sp>
              <p:nvSpPr>
                <p:cNvPr id="587" name="TextBox 177"/>
                <p:cNvSpPr txBox="1"/>
                <p:nvPr/>
              </p:nvSpPr>
              <p:spPr>
                <a:xfrm>
                  <a:off x="6049110" y="5301733"/>
                  <a:ext cx="36000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kern="0" dirty="0" smtClean="0">
                      <a:solidFill>
                        <a:srgbClr val="000000"/>
                      </a:solidFill>
                    </a:rPr>
                    <a:t>300</a:t>
                  </a:r>
                </a:p>
              </p:txBody>
            </p:sp>
            <p:sp>
              <p:nvSpPr>
                <p:cNvPr id="588" name="TextBox 178"/>
                <p:cNvSpPr txBox="1"/>
                <p:nvPr/>
              </p:nvSpPr>
              <p:spPr>
                <a:xfrm>
                  <a:off x="7520529" y="5301733"/>
                  <a:ext cx="36000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200" kern="0" dirty="0" smtClean="0">
                      <a:solidFill>
                        <a:srgbClr val="000000"/>
                      </a:solidFill>
                    </a:rPr>
                    <a:t>400</a:t>
                  </a:r>
                </a:p>
              </p:txBody>
            </p:sp>
          </p:grpSp>
        </p:grpSp>
        <p:sp>
          <p:nvSpPr>
            <p:cNvPr id="609" name="TextBox 199"/>
            <p:cNvSpPr txBox="1"/>
            <p:nvPr/>
          </p:nvSpPr>
          <p:spPr>
            <a:xfrm>
              <a:off x="3969917" y="5089747"/>
              <a:ext cx="927036" cy="1592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0000"/>
                  </a:solidFill>
                </a:rPr>
                <a:t>Time, days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10" name="Gruppierung 218"/>
            <p:cNvGrpSpPr/>
            <p:nvPr/>
          </p:nvGrpSpPr>
          <p:grpSpPr>
            <a:xfrm>
              <a:off x="5470105" y="4538276"/>
              <a:ext cx="1835868" cy="343242"/>
              <a:chOff x="5139521" y="3833781"/>
              <a:chExt cx="1817520" cy="501715"/>
            </a:xfrm>
          </p:grpSpPr>
          <p:grpSp>
            <p:nvGrpSpPr>
              <p:cNvPr id="611" name="Group 203"/>
              <p:cNvGrpSpPr/>
              <p:nvPr/>
            </p:nvGrpSpPr>
            <p:grpSpPr>
              <a:xfrm>
                <a:off x="5139521" y="3833781"/>
                <a:ext cx="1569881" cy="232776"/>
                <a:chOff x="5139521" y="4525444"/>
                <a:chExt cx="1569881" cy="232776"/>
              </a:xfrm>
            </p:grpSpPr>
            <p:cxnSp>
              <p:nvCxnSpPr>
                <p:cNvPr id="615" name="Straight Connector 207"/>
                <p:cNvCxnSpPr/>
                <p:nvPr/>
              </p:nvCxnSpPr>
              <p:spPr>
                <a:xfrm flipH="1" flipV="1">
                  <a:off x="5139521" y="4641832"/>
                  <a:ext cx="288000" cy="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3C1053"/>
                  </a:solidFill>
                  <a:prstDash val="solid"/>
                </a:ln>
                <a:effectLst/>
              </p:spPr>
            </p:cxnSp>
            <p:sp>
              <p:nvSpPr>
                <p:cNvPr id="616" name="TextBox 208"/>
                <p:cNvSpPr txBox="1"/>
                <p:nvPr/>
              </p:nvSpPr>
              <p:spPr>
                <a:xfrm>
                  <a:off x="5518503" y="4525444"/>
                  <a:ext cx="1190899" cy="232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Placebo + AAT</a:t>
                  </a:r>
                </a:p>
              </p:txBody>
            </p:sp>
          </p:grpSp>
          <p:grpSp>
            <p:nvGrpSpPr>
              <p:cNvPr id="612" name="Group 204"/>
              <p:cNvGrpSpPr/>
              <p:nvPr/>
            </p:nvGrpSpPr>
            <p:grpSpPr>
              <a:xfrm>
                <a:off x="5139521" y="4102720"/>
                <a:ext cx="1817520" cy="232776"/>
                <a:chOff x="5139521" y="4794383"/>
                <a:chExt cx="1817520" cy="232776"/>
              </a:xfrm>
            </p:grpSpPr>
            <p:cxnSp>
              <p:nvCxnSpPr>
                <p:cNvPr id="613" name="Straight Connector 205"/>
                <p:cNvCxnSpPr/>
                <p:nvPr/>
              </p:nvCxnSpPr>
              <p:spPr>
                <a:xfrm flipH="1" flipV="1">
                  <a:off x="5139521" y="4910771"/>
                  <a:ext cx="288000" cy="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830051"/>
                  </a:solidFill>
                  <a:prstDash val="solid"/>
                </a:ln>
                <a:effectLst/>
              </p:spPr>
            </p:cxnSp>
            <p:sp>
              <p:nvSpPr>
                <p:cNvPr id="614" name="TextBox 206"/>
                <p:cNvSpPr txBox="1"/>
                <p:nvPr/>
              </p:nvSpPr>
              <p:spPr>
                <a:xfrm>
                  <a:off x="5518503" y="4794383"/>
                  <a:ext cx="1438538" cy="232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kern="0" dirty="0" smtClean="0">
                      <a:solidFill>
                        <a:srgbClr val="000000"/>
                      </a:solidFill>
                    </a:rPr>
                    <a:t>Placebo + no AAT</a:t>
                  </a:r>
                </a:p>
              </p:txBody>
            </p:sp>
          </p:grpSp>
        </p:grpSp>
        <p:sp>
          <p:nvSpPr>
            <p:cNvPr id="617" name="TextBox 210"/>
            <p:cNvSpPr txBox="1"/>
            <p:nvPr/>
          </p:nvSpPr>
          <p:spPr>
            <a:xfrm>
              <a:off x="2271613" y="4568943"/>
              <a:ext cx="1534567" cy="31850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+ Censored</a:t>
              </a:r>
              <a:br>
                <a:rPr lang="en-GB" sz="1600" dirty="0" smtClean="0">
                  <a:solidFill>
                    <a:srgbClr val="000000"/>
                  </a:solidFill>
                </a:rPr>
              </a:br>
              <a:r>
                <a:rPr lang="en-GB" sz="1600" dirty="0" smtClean="0">
                  <a:solidFill>
                    <a:srgbClr val="000000"/>
                  </a:solidFill>
                </a:rPr>
                <a:t>Log-rank P=0.4002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618" name="TextBox 169"/>
            <p:cNvSpPr txBox="1"/>
            <p:nvPr/>
          </p:nvSpPr>
          <p:spPr>
            <a:xfrm>
              <a:off x="4001039" y="2956867"/>
              <a:ext cx="3759125" cy="15925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b="1" dirty="0" smtClean="0">
                  <a:solidFill>
                    <a:srgbClr val="000000"/>
                  </a:solidFill>
                </a:rPr>
                <a:t>Unadjusted </a:t>
              </a:r>
              <a:r>
                <a:rPr lang="en-GB" sz="1600" b="1" dirty="0">
                  <a:solidFill>
                    <a:srgbClr val="000000"/>
                  </a:solidFill>
                </a:rPr>
                <a:t>1-year progression free survival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3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8098" y="3139897"/>
            <a:ext cx="8714613" cy="28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31" y="-34740"/>
            <a:ext cx="7704137" cy="720725"/>
          </a:xfr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GB" sz="2000" b="1" kern="1200" dirty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Effect of </a:t>
            </a:r>
            <a:r>
              <a:rPr lang="en-GB" sz="2000" b="1" kern="120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anti-acid </a:t>
            </a:r>
            <a:r>
              <a:rPr lang="en-GB" sz="2000" b="1" kern="1200" dirty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medication on reduction in FVC decline with </a:t>
            </a:r>
            <a:r>
              <a:rPr lang="en-GB" sz="2000" b="1" kern="120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nintedanib: Post hoc </a:t>
            </a:r>
            <a:r>
              <a:rPr lang="en-GB" sz="2000" b="1" kern="1200" dirty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analysis</a:t>
            </a:r>
            <a:endParaRPr lang="de-DE" sz="2000" b="1" kern="120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4" name="Inhaltsplatzhalter 4"/>
          <p:cNvSpPr txBox="1">
            <a:spLocks/>
          </p:cNvSpPr>
          <p:nvPr/>
        </p:nvSpPr>
        <p:spPr>
          <a:xfrm>
            <a:off x="174172" y="6478521"/>
            <a:ext cx="7848872" cy="19083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None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16827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457200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Lucida Grande"/>
              <a:buChar char="–"/>
              <a:tabLst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682625" indent="-168275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•"/>
              <a:defRPr lang="en-US" sz="1800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600"/>
              </a:spcBef>
              <a:buFont typeface="Arial"/>
              <a:buChar char="»"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Raghu, et al. ERS 2015. Session 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462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02341"/>
              </p:ext>
            </p:extLst>
          </p:nvPr>
        </p:nvGraphicFramePr>
        <p:xfrm>
          <a:off x="288097" y="825501"/>
          <a:ext cx="8714614" cy="2235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3783"/>
                <a:gridCol w="1497860"/>
                <a:gridCol w="1094428"/>
                <a:gridCol w="1580886"/>
                <a:gridCol w="1337657"/>
              </a:tblGrid>
              <a:tr h="35615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400" b="1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latin typeface="+mn-lt"/>
                        </a:rPr>
                        <a:t>Antacid medication at baseline</a:t>
                      </a:r>
                      <a:endParaRPr lang="en-US" sz="1600" b="1" dirty="0" smtClean="0">
                        <a:solidFill>
                          <a:srgbClr val="1D3D6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6800" marB="46800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</a:rPr>
                        <a:t>No </a:t>
                      </a:r>
                      <a:r>
                        <a:rPr lang="en-GB" sz="1600" b="1" baseline="0" dirty="0" smtClean="0">
                          <a:latin typeface="+mn-lt"/>
                        </a:rPr>
                        <a:t>antacid medication at baseline</a:t>
                      </a:r>
                      <a:endParaRPr lang="en-US" sz="1600" b="1" dirty="0" smtClean="0">
                        <a:solidFill>
                          <a:srgbClr val="1D3D6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6800" marB="46800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8521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2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Nintedanib </a:t>
                      </a:r>
                      <a:b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(N=244)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D63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Placebo </a:t>
                      </a:r>
                      <a:b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(N=162)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D63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Nintedanib </a:t>
                      </a:r>
                      <a:b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(N=394)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D63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Placebo </a:t>
                      </a:r>
                      <a:b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(N=261)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D63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horzOverflow="overflow"/>
                </a:tc>
              </a:tr>
              <a:tr h="28199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Patients with ≥1 acute exacerbation, N (%)</a:t>
                      </a:r>
                      <a:endParaRPr 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12 (4.9)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</a:rPr>
                        <a:t>19 (11.7)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19 (4.8)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n-lt"/>
                        </a:rPr>
                        <a:t>13 (5.0)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</a:tr>
              <a:tr h="2819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HR (95% CI)</a:t>
                      </a:r>
                      <a:endParaRPr 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0.40 (0.19-0.83)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75 Bold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0.99 (0.49-2.00)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75 Bold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EE"/>
                    </a:solidFill>
                  </a:tcPr>
                </a:tc>
              </a:tr>
              <a:tr h="2819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Treatment-by-subgroup interaction</a:t>
                      </a:r>
                      <a:endParaRPr 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P=0.0949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000" marR="144000" marT="46800" marB="46800"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75 Bold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75 Bold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 75 Bold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8411420"/>
              </p:ext>
            </p:extLst>
          </p:nvPr>
        </p:nvGraphicFramePr>
        <p:xfrm>
          <a:off x="949324" y="3139897"/>
          <a:ext cx="8410575" cy="300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35"/>
          <p:cNvSpPr txBox="1">
            <a:spLocks noChangeArrowheads="1"/>
          </p:cNvSpPr>
          <p:nvPr/>
        </p:nvSpPr>
        <p:spPr bwMode="auto">
          <a:xfrm rot="16200000">
            <a:off x="-732899" y="4115929"/>
            <a:ext cx="2783057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</a:rPr>
              <a:t>Mean (SE) observed change </a:t>
            </a:r>
            <a:r>
              <a:rPr lang="en-GB" sz="1600" b="1" dirty="0" smtClean="0">
                <a:solidFill>
                  <a:srgbClr val="000000"/>
                </a:solidFill>
              </a:rPr>
              <a:t>from baseline </a:t>
            </a:r>
            <a:r>
              <a:rPr lang="en-GB" sz="1600" b="1" dirty="0">
                <a:solidFill>
                  <a:srgbClr val="000000"/>
                </a:solidFill>
              </a:rPr>
              <a:t>in FVC (mL)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2" name="Gruppierung 23"/>
          <p:cNvGrpSpPr/>
          <p:nvPr/>
        </p:nvGrpSpPr>
        <p:grpSpPr>
          <a:xfrm>
            <a:off x="1741406" y="4936126"/>
            <a:ext cx="5843339" cy="913305"/>
            <a:chOff x="2273929" y="3905150"/>
            <a:chExt cx="5843339" cy="913305"/>
          </a:xfrm>
        </p:grpSpPr>
        <p:cxnSp>
          <p:nvCxnSpPr>
            <p:cNvPr id="13" name="Straight Connector 35"/>
            <p:cNvCxnSpPr>
              <a:cxnSpLocks noChangeShapeType="1"/>
            </p:cNvCxnSpPr>
            <p:nvPr/>
          </p:nvCxnSpPr>
          <p:spPr bwMode="auto">
            <a:xfrm>
              <a:off x="2273929" y="4440826"/>
              <a:ext cx="548640" cy="0"/>
            </a:xfrm>
            <a:prstGeom prst="line">
              <a:avLst/>
            </a:prstGeom>
            <a:noFill/>
            <a:ln w="2857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36"/>
            <p:cNvCxnSpPr>
              <a:cxnSpLocks noChangeShapeType="1"/>
            </p:cNvCxnSpPr>
            <p:nvPr/>
          </p:nvCxnSpPr>
          <p:spPr bwMode="auto">
            <a:xfrm>
              <a:off x="2273929" y="4030785"/>
              <a:ext cx="548640" cy="0"/>
            </a:xfrm>
            <a:prstGeom prst="line">
              <a:avLst/>
            </a:prstGeom>
            <a:noFill/>
            <a:ln w="285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37"/>
            <p:cNvSpPr txBox="1">
              <a:spLocks noChangeArrowheads="1"/>
            </p:cNvSpPr>
            <p:nvPr/>
          </p:nvSpPr>
          <p:spPr bwMode="auto">
            <a:xfrm>
              <a:off x="2797491" y="4306735"/>
              <a:ext cx="4362652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Antacid </a:t>
              </a:r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medication at baseline – 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placebo, N=160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>
              <a:off x="2797490" y="3905150"/>
              <a:ext cx="5091880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Antacid </a:t>
              </a:r>
              <a:r>
                <a:rPr lang="en-GB" sz="1400" dirty="0">
                  <a:solidFill>
                    <a:srgbClr val="000000"/>
                  </a:solidFill>
                  <a:latin typeface="Arial"/>
                  <a:cs typeface="Arial"/>
                </a:rPr>
                <a:t>medication at baseline – 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nintedanib, N=239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2508308" y="3982990"/>
              <a:ext cx="95250" cy="920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xtLst/>
          </p:spPr>
          <p:txBody>
            <a:bodyPr lIns="0" tIns="0" rIns="0" bIns="0" anchor="ctr"/>
            <a:lstStyle/>
            <a:p>
              <a:pPr eaLnBrk="0" hangingPunct="0"/>
              <a:endParaRPr lang="de-DE" sz="1400">
                <a:solidFill>
                  <a:prstClr val="black"/>
                </a:solidFill>
              </a:endParaRPr>
            </a:p>
          </p:txBody>
        </p:sp>
        <p:sp>
          <p:nvSpPr>
            <p:cNvPr id="18" name="Diamond 40"/>
            <p:cNvSpPr>
              <a:spLocks noChangeArrowheads="1"/>
            </p:cNvSpPr>
            <p:nvPr/>
          </p:nvSpPr>
          <p:spPr bwMode="auto">
            <a:xfrm>
              <a:off x="2487670" y="4378976"/>
              <a:ext cx="136525" cy="136525"/>
            </a:xfrm>
            <a:prstGeom prst="diamond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  <a:extLst/>
          </p:spPr>
          <p:txBody>
            <a:bodyPr lIns="0" tIns="0" rIns="0" bIns="0" anchor="ctr"/>
            <a:lstStyle/>
            <a:p>
              <a:pPr eaLnBrk="0" hangingPunct="0"/>
              <a:endParaRPr lang="de-DE" sz="1400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Connector 36"/>
            <p:cNvCxnSpPr>
              <a:cxnSpLocks noChangeShapeType="1"/>
            </p:cNvCxnSpPr>
            <p:nvPr/>
          </p:nvCxnSpPr>
          <p:spPr bwMode="auto">
            <a:xfrm>
              <a:off x="2283555" y="4226210"/>
              <a:ext cx="548640" cy="0"/>
            </a:xfrm>
            <a:prstGeom prst="line">
              <a:avLst/>
            </a:prstGeom>
            <a:noFill/>
            <a:ln w="28575" algn="ctr">
              <a:solidFill>
                <a:schemeClr val="accent1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8"/>
            <p:cNvSpPr txBox="1">
              <a:spLocks noChangeArrowheads="1"/>
            </p:cNvSpPr>
            <p:nvPr/>
          </p:nvSpPr>
          <p:spPr bwMode="auto">
            <a:xfrm>
              <a:off x="2798802" y="4100638"/>
              <a:ext cx="5318466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dirty="0">
                  <a:solidFill>
                    <a:srgbClr val="000000"/>
                  </a:solidFill>
                </a:rPr>
                <a:t>No </a:t>
              </a:r>
              <a:r>
                <a:rPr lang="en-GB" sz="1400" dirty="0" smtClean="0">
                  <a:solidFill>
                    <a:srgbClr val="000000"/>
                  </a:solidFill>
                </a:rPr>
                <a:t>antacid </a:t>
              </a:r>
              <a:r>
                <a:rPr lang="en-GB" sz="1400" dirty="0">
                  <a:solidFill>
                    <a:srgbClr val="000000"/>
                  </a:solidFill>
                </a:rPr>
                <a:t>medication at baseline</a:t>
              </a:r>
              <a:r>
                <a:rPr lang="en-US" sz="1400" dirty="0">
                  <a:solidFill>
                    <a:srgbClr val="000000"/>
                  </a:solidFill>
                </a:rPr>
                <a:t> – </a:t>
              </a:r>
              <a:r>
                <a:rPr lang="en-US" sz="1400" dirty="0" smtClean="0">
                  <a:solidFill>
                    <a:srgbClr val="000000"/>
                  </a:solidFill>
                </a:rPr>
                <a:t>nintedanib, N=387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35"/>
            <p:cNvCxnSpPr>
              <a:cxnSpLocks noChangeShapeType="1"/>
            </p:cNvCxnSpPr>
            <p:nvPr/>
          </p:nvCxnSpPr>
          <p:spPr bwMode="auto">
            <a:xfrm>
              <a:off x="2283555" y="4643757"/>
              <a:ext cx="548640" cy="0"/>
            </a:xfrm>
            <a:prstGeom prst="line">
              <a:avLst/>
            </a:prstGeom>
            <a:noFill/>
            <a:ln w="28575" algn="ctr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2797490" y="4510682"/>
              <a:ext cx="5091880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dirty="0">
                  <a:solidFill>
                    <a:srgbClr val="000000"/>
                  </a:solidFill>
                </a:rPr>
                <a:t>No </a:t>
              </a:r>
              <a:r>
                <a:rPr lang="en-GB" sz="1400" dirty="0" smtClean="0">
                  <a:solidFill>
                    <a:srgbClr val="000000"/>
                  </a:solidFill>
                </a:rPr>
                <a:t>antacid </a:t>
              </a:r>
              <a:r>
                <a:rPr lang="en-GB" sz="1400" dirty="0">
                  <a:solidFill>
                    <a:srgbClr val="000000"/>
                  </a:solidFill>
                </a:rPr>
                <a:t>medication at baseline</a:t>
              </a:r>
              <a:r>
                <a:rPr lang="en-US" sz="1400" dirty="0">
                  <a:solidFill>
                    <a:srgbClr val="000000"/>
                  </a:solidFill>
                </a:rPr>
                <a:t> – </a:t>
              </a:r>
              <a:r>
                <a:rPr lang="en-GB" sz="1400" dirty="0" smtClean="0">
                  <a:solidFill>
                    <a:srgbClr val="000000"/>
                  </a:solidFill>
                </a:rPr>
                <a:t>placebo, N=257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Isosceles Triangle 4"/>
            <p:cNvSpPr/>
            <p:nvPr/>
          </p:nvSpPr>
          <p:spPr>
            <a:xfrm>
              <a:off x="2487352" y="4559396"/>
              <a:ext cx="137160" cy="137160"/>
            </a:xfrm>
            <a:prstGeom prst="triangl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501068" y="4157665"/>
              <a:ext cx="109728" cy="1097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3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290156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Hershcovici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et al., Aliment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Pharmacol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Ther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2011; 34: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1295–1305,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Review on ILD &amp; reflux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787896"/>
            <a:ext cx="82725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de-DE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1980-2010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319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22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</a:t>
            </a:r>
            <a:r>
              <a:rPr lang="de-DE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de-DE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IPF: prevalence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67–76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severity of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GERD and severity of IPF [Evidence B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ILD and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oesophageal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motor impairment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MCTD [Evidence B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de-DE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49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-39756"/>
            <a:ext cx="9144000" cy="72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3600" b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Comorbidities</a:t>
            </a:r>
            <a:r>
              <a:rPr lang="de-DE" sz="36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IPF</a:t>
            </a:r>
            <a:endParaRPr lang="de-DE" sz="3600" b="1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504" y="6369688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Kreuter et al, </a:t>
            </a:r>
            <a:r>
              <a:rPr lang="de-DE" sz="1400" dirty="0" err="1" smtClean="0">
                <a:solidFill>
                  <a:srgbClr val="FFFFFF"/>
                </a:solidFill>
              </a:rPr>
              <a:t>PlosOne</a:t>
            </a:r>
            <a:r>
              <a:rPr lang="de-DE" sz="1400" dirty="0" smtClean="0">
                <a:solidFill>
                  <a:srgbClr val="FFFFFF"/>
                </a:solidFill>
              </a:rPr>
              <a:t>, 2016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14661" cy="504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290156"/>
            <a:ext cx="7884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Marie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al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 Arthritis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Rheum 2001; 45: 346–54.Hershcovici et al., Aliment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Pharmacol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Ther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2011; 34: 1295–1305, 2011;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Savarino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et al. Am J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Respir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Care Med 2009; 179: 408–13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Other ILDs &amp; reflux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07504" y="548680"/>
            <a:ext cx="59766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oesophageal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in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SSC-ILD: higher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oesophageal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exposure, more acidic and non-acidic reflux, more reflux episodes reaching proximal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oesophagus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8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severe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oesophageal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motor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impairment compared 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those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mild and w/o</a:t>
            </a:r>
          </a:p>
          <a:p>
            <a:pPr marL="1023938" lvl="1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DLCO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(68% vs. 94% vs.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104%, p=0.048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ILD (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 vs. 27% vs. 18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0.037).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3938" lvl="1" indent="-566738">
              <a:lnSpc>
                <a:spcPct val="150000"/>
              </a:lnSpc>
              <a:spcBef>
                <a:spcPts val="1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deterioration of DLCO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0.02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42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704137" cy="72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3200" b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</a:t>
            </a:r>
            <a:r>
              <a:rPr lang="de-DE" sz="32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32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GERD in ILD</a:t>
            </a:r>
            <a:endParaRPr lang="de-DE" sz="3200" b="1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95797"/>
            <a:ext cx="8712968" cy="398938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Pathobiologic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-genetic mechanism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(chicken &amp; egg) 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Consider: abnormal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increased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gradients across diaphragm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changes in pulmonary mechanics,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secondary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medication effects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Survival: lead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bias due to symptoms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treatment affect prognosis 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Antacids conditional recommendation in IPF guideline which recent data do not support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otentially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side-effects (infections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electrolyte disturbances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drug interactions)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6309320"/>
            <a:ext cx="4916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Tzouvelekis</a:t>
            </a:r>
            <a:r>
              <a:rPr lang="de-DE" sz="16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al., Editorial, Lancet </a:t>
            </a:r>
            <a:r>
              <a:rPr lang="de-DE" sz="1600" i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2013,</a:t>
            </a:r>
          </a:p>
          <a:p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Kreuter et al., Lancet </a:t>
            </a:r>
            <a:r>
              <a:rPr lang="de-DE" sz="1600" i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</a:t>
            </a:r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Med, 2016</a:t>
            </a:r>
            <a:endParaRPr lang="de-DE" sz="1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196752"/>
            <a:ext cx="6753225" cy="446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feld 4"/>
          <p:cNvSpPr txBox="1"/>
          <p:nvPr/>
        </p:nvSpPr>
        <p:spPr>
          <a:xfrm>
            <a:off x="2948755" y="-87198"/>
            <a:ext cx="291938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de-DE" sz="4000" b="1" u="none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</a:t>
            </a:r>
            <a:r>
              <a:rPr lang="de-DE" sz="4000" b="1" u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4000" b="1" u="none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</a:t>
            </a:r>
            <a:endParaRPr lang="de-DE" sz="4000" b="1" u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82" y="955238"/>
            <a:ext cx="6183281" cy="488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0" y="-39756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600" b="1" kern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</a:t>
            </a:r>
            <a:r>
              <a:rPr lang="de-DE" sz="3600" b="1" kern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kern="0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3600" b="1" kern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GERD in IPF</a:t>
            </a:r>
            <a:endParaRPr lang="de-DE" sz="3600" b="1" kern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6369688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Raghu et al., </a:t>
            </a:r>
            <a:r>
              <a:rPr lang="de-DE" sz="1400" dirty="0" err="1" smtClean="0">
                <a:solidFill>
                  <a:srgbClr val="FFFFFF"/>
                </a:solidFill>
              </a:rPr>
              <a:t>Eur</a:t>
            </a:r>
            <a:r>
              <a:rPr lang="de-DE" sz="1400" dirty="0" smtClean="0">
                <a:solidFill>
                  <a:srgbClr val="FFFFFF"/>
                </a:solidFill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</a:rPr>
              <a:t>Resp</a:t>
            </a:r>
            <a:r>
              <a:rPr lang="de-DE" sz="1400" dirty="0" smtClean="0">
                <a:solidFill>
                  <a:srgbClr val="FFFFFF"/>
                </a:solidFill>
              </a:rPr>
              <a:t> J 2015</a:t>
            </a:r>
            <a:endParaRPr lang="de-D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361583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Mays et al.,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CHEST, 69: 4, APRIL, 1976.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GERD – where it started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49757" cy="304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4016" y="4797152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of both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hiatal hernia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reflux were statistically higher in the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group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in a group of 270 age-matched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controls”</a:t>
            </a:r>
            <a:endParaRPr lang="de-DE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83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361583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Tobin et al.,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 J RESPIR CRIT CARE MED 1998;158:1804–1808.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20" y="260648"/>
            <a:ext cx="5658132" cy="84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6220"/>
            <a:ext cx="5570539" cy="4551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315151" y="1895201"/>
            <a:ext cx="2350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i="1" dirty="0" smtClean="0"/>
              <a:t>Controls: </a:t>
            </a:r>
            <a:r>
              <a:rPr lang="de-DE" sz="1400" i="1" dirty="0" err="1" smtClean="0"/>
              <a:t>other</a:t>
            </a:r>
            <a:r>
              <a:rPr lang="de-DE" sz="1400" i="1" dirty="0" smtClean="0"/>
              <a:t> ILDs</a:t>
            </a:r>
            <a:endParaRPr lang="de-DE" sz="14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412776"/>
            <a:ext cx="2664296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dual-channel, ambulatory esophageal pH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</a:p>
          <a:p>
            <a:pPr>
              <a:lnSpc>
                <a:spcPts val="3100"/>
              </a:lnSpc>
            </a:pPr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higher rate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acid exposure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(16/17 IPF) compared to controls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(4/8)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100"/>
              </a:lnSpc>
            </a:pP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85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6392361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</a:rPr>
              <a:t>Bandeira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 et al., </a:t>
            </a:r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J Bras Pneumol. 2009;35(12):1182-1189; </a:t>
            </a: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GERD in IPF</a:t>
            </a:r>
            <a:endParaRPr kumimoji="0" lang="de-DE" sz="3600" b="1" i="0" u="none" strike="noStrike" kern="0" cap="none" spc="0" normalizeH="0" baseline="0" noProof="0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20725"/>
            <a:ext cx="55816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3514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sticeinconflict.files.wordpress.com/2011/09/chicken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57950" cy="480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4" y="6381328"/>
            <a:ext cx="2614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justiceinconflict.files.wordpress.com</a:t>
            </a:r>
            <a:endParaRPr lang="de-DE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-71462"/>
            <a:ext cx="8715435" cy="720725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kern="0" smtClean="0">
                <a:ln w="50800"/>
                <a:solidFill>
                  <a:srgbClr val="FFC000"/>
                </a:solidFill>
              </a:rPr>
              <a:t>Possible pathophysiology</a:t>
            </a:r>
            <a:endParaRPr lang="en-US" sz="3200" b="1" kern="0" dirty="0" smtClean="0">
              <a:ln w="50800"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052737"/>
            <a:ext cx="8964488" cy="352839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 with consequence of 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+mj-lt"/>
              <a:buAutoNum type="alphaLcPeriod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Microaspirations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=&gt; parenchymal injuries, pneumonitis, epithelial permeability =&gt; fibrotic stimulation</a:t>
            </a:r>
          </a:p>
          <a:p>
            <a:pPr marL="685800" lvl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consequence: AE-IPF ?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cough reflex hypersensitivity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(acid)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</a:t>
            </a: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6300028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Pacheco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-Galván et al.,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Arch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Bronconeumol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. 2011;47(4):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195-203; Kreuter et al.,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Resp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Monograph, 2016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-71462"/>
            <a:ext cx="8715435" cy="720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rgbClr val="FFC000"/>
                </a:solidFill>
                <a:latin typeface="+mj-lt"/>
              </a:rPr>
              <a:t>Hypotheses on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17817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d67ab47-cd73-4fe4-a0e3-030f248c3cd5"/>
  <p:tag name="__PE_ORIG_SIZE" val="5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6cb6c18-0e92-4fa6-aece-69f4c19ec5d8"/>
  <p:tag name="__PE_ORIG_SIZE" val="5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994b980-1297-47ad-ac9d-1f2724fd70b5"/>
  <p:tag name="__PE_ORIG_SIZE" val="5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horaxklinik">
  <a:themeElements>
    <a:clrScheme name="Kreuter Thoraxklinik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reuter Thoraxklinik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uter Thoraxklinik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uter Thoraxklinik 10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C0C0C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oraxklinik 20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Office PowerPoint</Application>
  <PresentationFormat>On-screen Show (4:3)</PresentationFormat>
  <Paragraphs>303</Paragraphs>
  <Slides>35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MS PGothic</vt:lpstr>
      <vt:lpstr>Arial</vt:lpstr>
      <vt:lpstr>Calibri</vt:lpstr>
      <vt:lpstr>Cambria</vt:lpstr>
      <vt:lpstr>Tahoma</vt:lpstr>
      <vt:lpstr>Times New Roman</vt:lpstr>
      <vt:lpstr>Wingdings</vt:lpstr>
      <vt:lpstr>Thoraxklinik</vt:lpstr>
      <vt:lpstr>1_Thoraxklinik</vt:lpstr>
      <vt:lpstr>2_Thoraxklinik</vt:lpstr>
      <vt:lpstr>3_Thoraxklinik</vt:lpstr>
      <vt:lpstr>4_Thoraxklinik</vt:lpstr>
      <vt:lpstr>5_Thoraxklinik</vt:lpstr>
      <vt:lpstr>Thoraxklinik 2010</vt:lpstr>
      <vt:lpstr>Standarddesign</vt:lpstr>
      <vt:lpstr>1_Standarddesign</vt:lpstr>
      <vt:lpstr>PowerPoint Presentation</vt:lpstr>
      <vt:lpstr>GERD in ILDs</vt:lpstr>
      <vt:lpstr>Comorbidities in IPF</vt:lpstr>
      <vt:lpstr>PowerPoint Presentation</vt:lpstr>
      <vt:lpstr>GERD – where it started</vt:lpstr>
      <vt:lpstr>PowerPoint Presentation</vt:lpstr>
      <vt:lpstr>PowerPoint Presentation</vt:lpstr>
      <vt:lpstr>PowerPoint Presentation</vt:lpstr>
      <vt:lpstr>Hypotheses on pathophysiology</vt:lpstr>
      <vt:lpstr>Hypotheses on pathophysiology</vt:lpstr>
      <vt:lpstr>GERD in IPF</vt:lpstr>
      <vt:lpstr>Possible pathophysiology</vt:lpstr>
      <vt:lpstr>Possible pathophysiology</vt:lpstr>
      <vt:lpstr>PowerPoint Presentation</vt:lpstr>
      <vt:lpstr>PowerPoint Presentation</vt:lpstr>
      <vt:lpstr>Therapy (?)</vt:lpstr>
      <vt:lpstr>PowerPoint Presentation</vt:lpstr>
      <vt:lpstr>Treatment - role of fundoplicatio</vt:lpstr>
      <vt:lpstr>PowerPoint Presentation</vt:lpstr>
      <vt:lpstr>A first observation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Antacid therapy</vt:lpstr>
      <vt:lpstr>Antiacid therapy (AAT) in idiopathic pulmonary fibrosis</vt:lpstr>
      <vt:lpstr>Effect of anti-acid medication on reduction in FVC decline with nintedanib: Post hoc analysis</vt:lpstr>
      <vt:lpstr>Review on ILD &amp; reflux</vt:lpstr>
      <vt:lpstr>Other ILDs &amp; reflux</vt:lpstr>
      <vt:lpstr>Caveats of GERD in ILD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 Kreuter</dc:creator>
  <cp:lastModifiedBy>Aniko Sipos</cp:lastModifiedBy>
  <cp:revision>887</cp:revision>
  <dcterms:created xsi:type="dcterms:W3CDTF">2009-03-03T18:27:28Z</dcterms:created>
  <dcterms:modified xsi:type="dcterms:W3CDTF">2016-05-24T08:37:25Z</dcterms:modified>
</cp:coreProperties>
</file>