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71" r:id="rId1"/>
  </p:sldMasterIdLst>
  <p:notesMasterIdLst>
    <p:notesMasterId r:id="rId44"/>
  </p:notesMasterIdLst>
  <p:handoutMasterIdLst>
    <p:handoutMasterId r:id="rId45"/>
  </p:handoutMasterIdLst>
  <p:sldIdLst>
    <p:sldId id="671" r:id="rId2"/>
    <p:sldId id="648" r:id="rId3"/>
    <p:sldId id="650" r:id="rId4"/>
    <p:sldId id="662" r:id="rId5"/>
    <p:sldId id="663" r:id="rId6"/>
    <p:sldId id="651" r:id="rId7"/>
    <p:sldId id="605" r:id="rId8"/>
    <p:sldId id="668" r:id="rId9"/>
    <p:sldId id="658" r:id="rId10"/>
    <p:sldId id="654" r:id="rId11"/>
    <p:sldId id="655" r:id="rId12"/>
    <p:sldId id="642" r:id="rId13"/>
    <p:sldId id="659" r:id="rId14"/>
    <p:sldId id="661" r:id="rId15"/>
    <p:sldId id="644" r:id="rId16"/>
    <p:sldId id="664" r:id="rId17"/>
    <p:sldId id="653" r:id="rId18"/>
    <p:sldId id="670" r:id="rId19"/>
    <p:sldId id="645" r:id="rId20"/>
    <p:sldId id="607" r:id="rId21"/>
    <p:sldId id="608" r:id="rId22"/>
    <p:sldId id="609" r:id="rId23"/>
    <p:sldId id="646" r:id="rId24"/>
    <p:sldId id="611" r:id="rId25"/>
    <p:sldId id="612" r:id="rId26"/>
    <p:sldId id="614" r:id="rId27"/>
    <p:sldId id="617" r:id="rId28"/>
    <p:sldId id="620" r:id="rId29"/>
    <p:sldId id="621" r:id="rId30"/>
    <p:sldId id="622" r:id="rId31"/>
    <p:sldId id="623" r:id="rId32"/>
    <p:sldId id="624" r:id="rId33"/>
    <p:sldId id="657" r:id="rId34"/>
    <p:sldId id="625" r:id="rId35"/>
    <p:sldId id="626" r:id="rId36"/>
    <p:sldId id="629" r:id="rId37"/>
    <p:sldId id="631" r:id="rId38"/>
    <p:sldId id="632" r:id="rId39"/>
    <p:sldId id="633" r:id="rId40"/>
    <p:sldId id="634" r:id="rId41"/>
    <p:sldId id="636" r:id="rId42"/>
    <p:sldId id="656" r:id="rId43"/>
  </p:sldIdLst>
  <p:sldSz cx="9144000" cy="6858000" type="screen4x3"/>
  <p:notesSz cx="6797675" cy="9872663"/>
  <p:embeddedFontLst>
    <p:embeddedFont>
      <p:font typeface="MS PGothic" panose="020B0600070205080204" pitchFamily="34" charset="-128"/>
      <p:regular r:id="rId46"/>
    </p:embeddedFont>
    <p:embeddedFont>
      <p:font typeface="Calibri" panose="020F0502020204030204" pitchFamily="34" charset="0"/>
      <p:regular r:id="rId47"/>
      <p:bold r:id="rId48"/>
      <p:italic r:id="rId49"/>
      <p:boldItalic r:id="rId50"/>
    </p:embeddedFont>
    <p:embeddedFont>
      <p:font typeface="MS PGothic" panose="020B0600070205080204" pitchFamily="34" charset="-128"/>
      <p:regular r:id="rId46"/>
    </p:embeddedFont>
    <p:embeddedFont>
      <p:font typeface="Arial Bold" panose="020B0604020202020204" charset="0"/>
      <p:bold r:id="rId51"/>
    </p:embeddedFont>
    <p:embeddedFont>
      <p:font typeface="Verdana" panose="020B0604030504040204" pitchFamily="34" charset="0"/>
      <p:regular r:id="rId52"/>
      <p:bold r:id="rId53"/>
      <p:italic r:id="rId54"/>
      <p:boldItalic r:id="rId55"/>
    </p:embeddedFont>
    <p:embeddedFont>
      <p:font typeface="Times" panose="02020603050405020304" pitchFamily="18" charset="0"/>
      <p:regular r:id="rId56"/>
      <p:bold r:id="rId57"/>
      <p:italic r:id="rId58"/>
      <p:boldItalic r:id="rId59"/>
    </p:embeddedFont>
  </p:embeddedFontLst>
  <p:custDataLst>
    <p:tags r:id="rId60"/>
  </p:custDataLst>
  <p:defaultTextStyle>
    <a:defPPr>
      <a:defRPr lang="fr-FR"/>
    </a:defPPr>
    <a:lvl1pPr algn="l" defTabSz="457200" rtl="0" eaLnBrk="0" fontAlgn="base" hangingPunct="0">
      <a:spcBef>
        <a:spcPct val="0"/>
      </a:spcBef>
      <a:spcAft>
        <a:spcPct val="0"/>
      </a:spcAft>
      <a:defRPr sz="2400" kern="1200">
        <a:solidFill>
          <a:schemeClr val="tx1"/>
        </a:solidFill>
        <a:latin typeface="Arial" pitchFamily="34" charset="0"/>
        <a:ea typeface="Arial Bold"/>
        <a:cs typeface="Arial Bold"/>
      </a:defRPr>
    </a:lvl1pPr>
    <a:lvl2pPr marL="457200" algn="l" defTabSz="457200" rtl="0" eaLnBrk="0" fontAlgn="base" hangingPunct="0">
      <a:spcBef>
        <a:spcPct val="0"/>
      </a:spcBef>
      <a:spcAft>
        <a:spcPct val="0"/>
      </a:spcAft>
      <a:defRPr sz="2400" kern="1200">
        <a:solidFill>
          <a:schemeClr val="tx1"/>
        </a:solidFill>
        <a:latin typeface="Arial" pitchFamily="34" charset="0"/>
        <a:ea typeface="Arial Bold"/>
        <a:cs typeface="Arial Bold"/>
      </a:defRPr>
    </a:lvl2pPr>
    <a:lvl3pPr marL="914400" algn="l" defTabSz="457200" rtl="0" eaLnBrk="0" fontAlgn="base" hangingPunct="0">
      <a:spcBef>
        <a:spcPct val="0"/>
      </a:spcBef>
      <a:spcAft>
        <a:spcPct val="0"/>
      </a:spcAft>
      <a:defRPr sz="2400" kern="1200">
        <a:solidFill>
          <a:schemeClr val="tx1"/>
        </a:solidFill>
        <a:latin typeface="Arial" pitchFamily="34" charset="0"/>
        <a:ea typeface="Arial Bold"/>
        <a:cs typeface="Arial Bold"/>
      </a:defRPr>
    </a:lvl3pPr>
    <a:lvl4pPr marL="1371600" algn="l" defTabSz="457200" rtl="0" eaLnBrk="0" fontAlgn="base" hangingPunct="0">
      <a:spcBef>
        <a:spcPct val="0"/>
      </a:spcBef>
      <a:spcAft>
        <a:spcPct val="0"/>
      </a:spcAft>
      <a:defRPr sz="2400" kern="1200">
        <a:solidFill>
          <a:schemeClr val="tx1"/>
        </a:solidFill>
        <a:latin typeface="Arial" pitchFamily="34" charset="0"/>
        <a:ea typeface="Arial Bold"/>
        <a:cs typeface="Arial Bold"/>
      </a:defRPr>
    </a:lvl4pPr>
    <a:lvl5pPr marL="1828800" algn="l" defTabSz="457200" rtl="0" eaLnBrk="0" fontAlgn="base" hangingPunct="0">
      <a:spcBef>
        <a:spcPct val="0"/>
      </a:spcBef>
      <a:spcAft>
        <a:spcPct val="0"/>
      </a:spcAft>
      <a:defRPr sz="2400" kern="1200">
        <a:solidFill>
          <a:schemeClr val="tx1"/>
        </a:solidFill>
        <a:latin typeface="Arial" pitchFamily="34" charset="0"/>
        <a:ea typeface="Arial Bold"/>
        <a:cs typeface="Arial Bold"/>
      </a:defRPr>
    </a:lvl5pPr>
    <a:lvl6pPr marL="2286000" algn="l" defTabSz="914400" rtl="0" eaLnBrk="1" latinLnBrk="0" hangingPunct="1">
      <a:defRPr sz="2400" kern="1200">
        <a:solidFill>
          <a:schemeClr val="tx1"/>
        </a:solidFill>
        <a:latin typeface="Arial" pitchFamily="34" charset="0"/>
        <a:ea typeface="Arial Bold"/>
        <a:cs typeface="Arial Bold"/>
      </a:defRPr>
    </a:lvl6pPr>
    <a:lvl7pPr marL="2743200" algn="l" defTabSz="914400" rtl="0" eaLnBrk="1" latinLnBrk="0" hangingPunct="1">
      <a:defRPr sz="2400" kern="1200">
        <a:solidFill>
          <a:schemeClr val="tx1"/>
        </a:solidFill>
        <a:latin typeface="Arial" pitchFamily="34" charset="0"/>
        <a:ea typeface="Arial Bold"/>
        <a:cs typeface="Arial Bold"/>
      </a:defRPr>
    </a:lvl7pPr>
    <a:lvl8pPr marL="3200400" algn="l" defTabSz="914400" rtl="0" eaLnBrk="1" latinLnBrk="0" hangingPunct="1">
      <a:defRPr sz="2400" kern="1200">
        <a:solidFill>
          <a:schemeClr val="tx1"/>
        </a:solidFill>
        <a:latin typeface="Arial" pitchFamily="34" charset="0"/>
        <a:ea typeface="Arial Bold"/>
        <a:cs typeface="Arial Bold"/>
      </a:defRPr>
    </a:lvl8pPr>
    <a:lvl9pPr marL="3657600" algn="l" defTabSz="914400" rtl="0" eaLnBrk="1" latinLnBrk="0" hangingPunct="1">
      <a:defRPr sz="2400" kern="1200">
        <a:solidFill>
          <a:schemeClr val="tx1"/>
        </a:solidFill>
        <a:latin typeface="Arial" pitchFamily="34" charset="0"/>
        <a:ea typeface="Arial Bold"/>
        <a:cs typeface="Arial Bold"/>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E003C"/>
    <a:srgbClr val="B20533"/>
    <a:srgbClr val="005291"/>
    <a:srgbClr val="FFCC00"/>
    <a:srgbClr val="00396C"/>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Objects="1">
      <p:cViewPr varScale="1">
        <p:scale>
          <a:sx n="92" d="100"/>
          <a:sy n="92" d="100"/>
        </p:scale>
        <p:origin x="123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126"/>
    </p:cViewPr>
  </p:sorterViewPr>
  <p:notesViewPr>
    <p:cSldViewPr snapToObjects="1">
      <p:cViewPr varScale="1">
        <p:scale>
          <a:sx n="76" d="100"/>
          <a:sy n="76" d="100"/>
        </p:scale>
        <p:origin x="-3056" y="-12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'[Demogs Charts and tables EPAP 31 Aug.xls]Age - Table 2'!$A$2:$A$9</c:f>
              <c:strCache>
                <c:ptCount val="8"/>
                <c:pt idx="0">
                  <c:v>18-24</c:v>
                </c:pt>
                <c:pt idx="1">
                  <c:v>25-34</c:v>
                </c:pt>
                <c:pt idx="2">
                  <c:v>35-44</c:v>
                </c:pt>
                <c:pt idx="3">
                  <c:v>45-54</c:v>
                </c:pt>
                <c:pt idx="4">
                  <c:v>55-64</c:v>
                </c:pt>
                <c:pt idx="5">
                  <c:v>65-74</c:v>
                </c:pt>
                <c:pt idx="6">
                  <c:v>75+</c:v>
                </c:pt>
                <c:pt idx="7">
                  <c:v>Unspecified</c:v>
                </c:pt>
              </c:strCache>
            </c:strRef>
          </c:cat>
          <c:val>
            <c:numRef>
              <c:f>'[Demogs Charts and tables EPAP 31 Aug.xls]Age - Table 2'!$B$2:$B$9</c:f>
              <c:numCache>
                <c:formatCode>General</c:formatCode>
                <c:ptCount val="8"/>
                <c:pt idx="0">
                  <c:v>6</c:v>
                </c:pt>
                <c:pt idx="1">
                  <c:v>14</c:v>
                </c:pt>
                <c:pt idx="2">
                  <c:v>35</c:v>
                </c:pt>
                <c:pt idx="3">
                  <c:v>28</c:v>
                </c:pt>
                <c:pt idx="4">
                  <c:v>35</c:v>
                </c:pt>
                <c:pt idx="5">
                  <c:v>25</c:v>
                </c:pt>
                <c:pt idx="6">
                  <c:v>3</c:v>
                </c:pt>
                <c:pt idx="7">
                  <c:v>9</c:v>
                </c:pt>
              </c:numCache>
            </c:numRef>
          </c:val>
        </c:ser>
        <c:dLbls>
          <c:showLegendKey val="0"/>
          <c:showVal val="0"/>
          <c:showCatName val="0"/>
          <c:showSerName val="0"/>
          <c:showPercent val="0"/>
          <c:showBubbleSize val="0"/>
        </c:dLbls>
        <c:gapWidth val="150"/>
        <c:axId val="416555048"/>
        <c:axId val="416555440"/>
      </c:barChart>
      <c:catAx>
        <c:axId val="416555048"/>
        <c:scaling>
          <c:orientation val="minMax"/>
        </c:scaling>
        <c:delete val="0"/>
        <c:axPos val="b"/>
        <c:numFmt formatCode="General" sourceLinked="0"/>
        <c:majorTickMark val="out"/>
        <c:minorTickMark val="none"/>
        <c:tickLblPos val="nextTo"/>
        <c:crossAx val="416555440"/>
        <c:crosses val="autoZero"/>
        <c:auto val="1"/>
        <c:lblAlgn val="ctr"/>
        <c:lblOffset val="100"/>
        <c:noMultiLvlLbl val="0"/>
      </c:catAx>
      <c:valAx>
        <c:axId val="416555440"/>
        <c:scaling>
          <c:orientation val="minMax"/>
        </c:scaling>
        <c:delete val="0"/>
        <c:axPos val="l"/>
        <c:majorGridlines/>
        <c:numFmt formatCode="General" sourceLinked="1"/>
        <c:majorTickMark val="out"/>
        <c:minorTickMark val="none"/>
        <c:tickLblPos val="nextTo"/>
        <c:crossAx val="416555048"/>
        <c:crosses val="autoZero"/>
        <c:crossBetween val="between"/>
      </c:valAx>
    </c:plotArea>
    <c:plotVisOnly val="1"/>
    <c:dispBlanksAs val="gap"/>
    <c:showDLblsOverMax val="0"/>
  </c:chart>
  <c:txPr>
    <a:bodyPr/>
    <a:lstStyle/>
    <a:p>
      <a:pPr>
        <a:defRPr sz="2000"/>
      </a:pPr>
      <a:endParaRPr lang="fr-F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3713"/>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fr-FR"/>
          </a:p>
        </p:txBody>
      </p:sp>
      <p:sp>
        <p:nvSpPr>
          <p:cNvPr id="3" name="Espace réservé de la date 2"/>
          <p:cNvSpPr>
            <a:spLocks noGrp="1"/>
          </p:cNvSpPr>
          <p:nvPr>
            <p:ph type="dt" sz="quarter" idx="1"/>
          </p:nvPr>
        </p:nvSpPr>
        <p:spPr>
          <a:xfrm>
            <a:off x="3851275" y="0"/>
            <a:ext cx="2944813"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cs typeface="+mn-cs"/>
              </a:defRPr>
            </a:lvl1pPr>
          </a:lstStyle>
          <a:p>
            <a:pPr>
              <a:defRPr/>
            </a:pPr>
            <a:fld id="{C77E4245-E58D-4D07-A9FC-A87AC01A8856}" type="datetime1">
              <a:rPr lang="fr-FR"/>
              <a:pPr>
                <a:defRPr/>
              </a:pPr>
              <a:t>23/09/2013</a:t>
            </a:fld>
            <a:endParaRPr lang="fr-FR" dirty="0"/>
          </a:p>
        </p:txBody>
      </p:sp>
      <p:sp>
        <p:nvSpPr>
          <p:cNvPr id="4" name="Espace réservé du pied de page 3"/>
          <p:cNvSpPr>
            <a:spLocks noGrp="1"/>
          </p:cNvSpPr>
          <p:nvPr>
            <p:ph type="ftr" sz="quarter" idx="2"/>
          </p:nvPr>
        </p:nvSpPr>
        <p:spPr>
          <a:xfrm>
            <a:off x="0" y="9377363"/>
            <a:ext cx="2944813" cy="49371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5" y="9377363"/>
            <a:ext cx="2944813"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MS PGothic" pitchFamily="34" charset="-128"/>
              </a:defRPr>
            </a:lvl1pPr>
          </a:lstStyle>
          <a:p>
            <a:fld id="{C148B92C-05EC-4671-81BA-0270F1894564}" type="slidenum">
              <a:rPr lang="fr-FR"/>
              <a:pPr/>
              <a:t>‹#›</a:t>
            </a:fld>
            <a:endParaRPr lang="fr-FR"/>
          </a:p>
        </p:txBody>
      </p:sp>
    </p:spTree>
    <p:extLst>
      <p:ext uri="{BB962C8B-B14F-4D97-AF65-F5344CB8AC3E}">
        <p14:creationId xmlns:p14="http://schemas.microsoft.com/office/powerpoint/2010/main" val="10349096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3713"/>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fr-FR"/>
          </a:p>
        </p:txBody>
      </p:sp>
      <p:sp>
        <p:nvSpPr>
          <p:cNvPr id="3" name="Espace réservé de la date 2"/>
          <p:cNvSpPr>
            <a:spLocks noGrp="1"/>
          </p:cNvSpPr>
          <p:nvPr>
            <p:ph type="dt" idx="1"/>
          </p:nvPr>
        </p:nvSpPr>
        <p:spPr>
          <a:xfrm>
            <a:off x="3851275" y="0"/>
            <a:ext cx="2944813"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cs typeface="+mn-cs"/>
              </a:defRPr>
            </a:lvl1pPr>
          </a:lstStyle>
          <a:p>
            <a:pPr>
              <a:defRPr/>
            </a:pPr>
            <a:fld id="{711A2B82-C312-4DB0-BDFA-0025977C847C}" type="datetime1">
              <a:rPr lang="fr-FR"/>
              <a:pPr>
                <a:defRPr/>
              </a:pPr>
              <a:t>23/09/2013</a:t>
            </a:fld>
            <a:endParaRPr lang="fr-FR" dirty="0"/>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dirty="0" smtClean="0"/>
          </a:p>
        </p:txBody>
      </p:sp>
      <p:sp>
        <p:nvSpPr>
          <p:cNvPr id="5" name="Espace réservé des commentaires 4"/>
          <p:cNvSpPr>
            <a:spLocks noGrp="1"/>
          </p:cNvSpPr>
          <p:nvPr>
            <p:ph type="body" sz="quarter" idx="3"/>
          </p:nvPr>
        </p:nvSpPr>
        <p:spPr>
          <a:xfrm>
            <a:off x="679450" y="4689475"/>
            <a:ext cx="5438775" cy="4443413"/>
          </a:xfrm>
          <a:prstGeom prst="rect">
            <a:avLst/>
          </a:prstGeom>
        </p:spPr>
        <p:txBody>
          <a:bodyPr vert="horz" wrap="square" lIns="91440" tIns="45720" rIns="91440" bIns="45720" numCol="1" anchor="t" anchorCtr="0" compatLnSpc="1">
            <a:prstTxWarp prst="textNoShape">
              <a:avLst/>
            </a:prstTxWarp>
            <a:normAutofit/>
          </a:bodyPr>
          <a:lstStyle/>
          <a:p>
            <a:pPr lvl="0"/>
            <a:r>
              <a:rPr lang="fr-CH" noProof="0" smtClean="0"/>
              <a:t>Cliquez pour modifier les styles du texte du masque</a:t>
            </a:r>
          </a:p>
          <a:p>
            <a:pPr lvl="1"/>
            <a:r>
              <a:rPr lang="fr-CH" noProof="0" smtClean="0"/>
              <a:t>Deuxième niveau</a:t>
            </a:r>
          </a:p>
          <a:p>
            <a:pPr lvl="2"/>
            <a:r>
              <a:rPr lang="fr-CH" noProof="0" smtClean="0"/>
              <a:t>Troisième niveau</a:t>
            </a:r>
          </a:p>
          <a:p>
            <a:pPr lvl="3"/>
            <a:r>
              <a:rPr lang="fr-CH" noProof="0" smtClean="0"/>
              <a:t>Quatrième niveau</a:t>
            </a:r>
          </a:p>
          <a:p>
            <a:pPr lvl="4"/>
            <a:r>
              <a:rPr lang="fr-CH" noProof="0" smtClean="0"/>
              <a:t>Cinquième niveau</a:t>
            </a:r>
            <a:endParaRPr lang="fr-FR" noProof="0" smtClean="0"/>
          </a:p>
        </p:txBody>
      </p:sp>
      <p:sp>
        <p:nvSpPr>
          <p:cNvPr id="6" name="Espace réservé du pied de page 5"/>
          <p:cNvSpPr>
            <a:spLocks noGrp="1"/>
          </p:cNvSpPr>
          <p:nvPr>
            <p:ph type="ftr" sz="quarter" idx="4"/>
          </p:nvPr>
        </p:nvSpPr>
        <p:spPr>
          <a:xfrm>
            <a:off x="0" y="9377363"/>
            <a:ext cx="2944813" cy="49371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5" y="9377363"/>
            <a:ext cx="2944813"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itchFamily="34" charset="-128"/>
              </a:defRPr>
            </a:lvl1pPr>
          </a:lstStyle>
          <a:p>
            <a:fld id="{DF6363E8-3293-4D8D-9239-18E0DE79DF29}" type="slidenum">
              <a:rPr lang="fr-FR"/>
              <a:pPr/>
              <a:t>‹#›</a:t>
            </a:fld>
            <a:endParaRPr lang="fr-FR"/>
          </a:p>
        </p:txBody>
      </p:sp>
    </p:spTree>
    <p:extLst>
      <p:ext uri="{BB962C8B-B14F-4D97-AF65-F5344CB8AC3E}">
        <p14:creationId xmlns:p14="http://schemas.microsoft.com/office/powerpoint/2010/main" val="28891038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Arial Bold"/>
                <a:cs typeface="Arial Bold"/>
              </a:defRPr>
            </a:lvl1pPr>
            <a:lvl2pPr marL="742950" indent="-285750">
              <a:defRPr sz="2400">
                <a:solidFill>
                  <a:schemeClr val="tx1"/>
                </a:solidFill>
                <a:latin typeface="Arial" pitchFamily="34" charset="0"/>
                <a:ea typeface="Arial Bold"/>
                <a:cs typeface="Arial Bold"/>
              </a:defRPr>
            </a:lvl2pPr>
            <a:lvl3pPr marL="1143000" indent="-228600">
              <a:defRPr sz="2400">
                <a:solidFill>
                  <a:schemeClr val="tx1"/>
                </a:solidFill>
                <a:latin typeface="Arial" pitchFamily="34" charset="0"/>
                <a:ea typeface="Arial Bold"/>
                <a:cs typeface="Arial Bold"/>
              </a:defRPr>
            </a:lvl3pPr>
            <a:lvl4pPr marL="1600200" indent="-228600">
              <a:defRPr sz="2400">
                <a:solidFill>
                  <a:schemeClr val="tx1"/>
                </a:solidFill>
                <a:latin typeface="Arial" pitchFamily="34" charset="0"/>
                <a:ea typeface="Arial Bold"/>
                <a:cs typeface="Arial Bold"/>
              </a:defRPr>
            </a:lvl4pPr>
            <a:lvl5pPr marL="2057400" indent="-228600">
              <a:defRPr sz="2400">
                <a:solidFill>
                  <a:schemeClr val="tx1"/>
                </a:solidFill>
                <a:latin typeface="Arial" pitchFamily="34" charset="0"/>
                <a:ea typeface="Arial Bold"/>
                <a:cs typeface="Arial Bold"/>
              </a:defRPr>
            </a:lvl5pPr>
            <a:lvl6pPr marL="25146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9pPr>
          </a:lstStyle>
          <a:p>
            <a:fld id="{455060C5-F066-4A21-ACBE-02135B6EED86}" type="slidenum">
              <a:rPr lang="fr-FR" sz="1200"/>
              <a:pPr/>
              <a:t>7</a:t>
            </a:fld>
            <a:endParaRPr lang="fr-FR" sz="1200"/>
          </a:p>
        </p:txBody>
      </p:sp>
    </p:spTree>
    <p:extLst>
      <p:ext uri="{BB962C8B-B14F-4D97-AF65-F5344CB8AC3E}">
        <p14:creationId xmlns:p14="http://schemas.microsoft.com/office/powerpoint/2010/main" val="478767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Arial Bold"/>
                <a:cs typeface="Arial Bold"/>
              </a:defRPr>
            </a:lvl1pPr>
            <a:lvl2pPr marL="742950" indent="-285750">
              <a:defRPr sz="2400">
                <a:solidFill>
                  <a:schemeClr val="tx1"/>
                </a:solidFill>
                <a:latin typeface="Arial" pitchFamily="34" charset="0"/>
                <a:ea typeface="Arial Bold"/>
                <a:cs typeface="Arial Bold"/>
              </a:defRPr>
            </a:lvl2pPr>
            <a:lvl3pPr marL="1143000" indent="-228600">
              <a:defRPr sz="2400">
                <a:solidFill>
                  <a:schemeClr val="tx1"/>
                </a:solidFill>
                <a:latin typeface="Arial" pitchFamily="34" charset="0"/>
                <a:ea typeface="Arial Bold"/>
                <a:cs typeface="Arial Bold"/>
              </a:defRPr>
            </a:lvl3pPr>
            <a:lvl4pPr marL="1600200" indent="-228600">
              <a:defRPr sz="2400">
                <a:solidFill>
                  <a:schemeClr val="tx1"/>
                </a:solidFill>
                <a:latin typeface="Arial" pitchFamily="34" charset="0"/>
                <a:ea typeface="Arial Bold"/>
                <a:cs typeface="Arial Bold"/>
              </a:defRPr>
            </a:lvl4pPr>
            <a:lvl5pPr marL="2057400" indent="-228600">
              <a:defRPr sz="2400">
                <a:solidFill>
                  <a:schemeClr val="tx1"/>
                </a:solidFill>
                <a:latin typeface="Arial" pitchFamily="34" charset="0"/>
                <a:ea typeface="Arial Bold"/>
                <a:cs typeface="Arial Bold"/>
              </a:defRPr>
            </a:lvl5pPr>
            <a:lvl6pPr marL="25146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9pPr>
          </a:lstStyle>
          <a:p>
            <a:fld id="{652FD767-2450-4851-A8DB-76015340F1BC}" type="slidenum">
              <a:rPr lang="fr-FR" sz="1200"/>
              <a:pPr/>
              <a:t>27</a:t>
            </a:fld>
            <a:endParaRPr lang="fr-FR" sz="1200"/>
          </a:p>
        </p:txBody>
      </p:sp>
    </p:spTree>
    <p:extLst>
      <p:ext uri="{BB962C8B-B14F-4D97-AF65-F5344CB8AC3E}">
        <p14:creationId xmlns:p14="http://schemas.microsoft.com/office/powerpoint/2010/main" val="49598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pitchFamily="34" charset="0"/>
                <a:ea typeface="Arial Bold"/>
                <a:cs typeface="Arial Bold"/>
              </a:defRPr>
            </a:lvl1pPr>
            <a:lvl2pPr marL="742950" indent="-285750" defTabSz="965200">
              <a:defRPr sz="2400">
                <a:solidFill>
                  <a:schemeClr val="tx1"/>
                </a:solidFill>
                <a:latin typeface="Arial" pitchFamily="34" charset="0"/>
                <a:ea typeface="Arial Bold"/>
                <a:cs typeface="Arial Bold"/>
              </a:defRPr>
            </a:lvl2pPr>
            <a:lvl3pPr marL="1143000" indent="-228600" defTabSz="965200">
              <a:defRPr sz="2400">
                <a:solidFill>
                  <a:schemeClr val="tx1"/>
                </a:solidFill>
                <a:latin typeface="Arial" pitchFamily="34" charset="0"/>
                <a:ea typeface="Arial Bold"/>
                <a:cs typeface="Arial Bold"/>
              </a:defRPr>
            </a:lvl3pPr>
            <a:lvl4pPr marL="1600200" indent="-228600" defTabSz="965200">
              <a:defRPr sz="2400">
                <a:solidFill>
                  <a:schemeClr val="tx1"/>
                </a:solidFill>
                <a:latin typeface="Arial" pitchFamily="34" charset="0"/>
                <a:ea typeface="Arial Bold"/>
                <a:cs typeface="Arial Bold"/>
              </a:defRPr>
            </a:lvl4pPr>
            <a:lvl5pPr marL="2057400" indent="-228600" defTabSz="965200">
              <a:defRPr sz="2400">
                <a:solidFill>
                  <a:schemeClr val="tx1"/>
                </a:solidFill>
                <a:latin typeface="Arial" pitchFamily="34" charset="0"/>
                <a:ea typeface="Arial Bold"/>
                <a:cs typeface="Arial Bold"/>
              </a:defRPr>
            </a:lvl5pPr>
            <a:lvl6pPr marL="2514600" indent="-228600" defTabSz="965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965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965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965200" eaLnBrk="0" fontAlgn="base" hangingPunct="0">
              <a:spcBef>
                <a:spcPct val="0"/>
              </a:spcBef>
              <a:spcAft>
                <a:spcPct val="0"/>
              </a:spcAft>
              <a:defRPr sz="2400">
                <a:solidFill>
                  <a:schemeClr val="tx1"/>
                </a:solidFill>
                <a:latin typeface="Arial" pitchFamily="34" charset="0"/>
                <a:ea typeface="Arial Bold"/>
                <a:cs typeface="Arial Bold"/>
              </a:defRPr>
            </a:lvl9pPr>
          </a:lstStyle>
          <a:p>
            <a:fld id="{D0C964B6-DA3A-46F7-802E-F6C3716997E3}" type="slidenum">
              <a:rPr lang="en-AU" sz="1300">
                <a:latin typeface="Times New Roman" pitchFamily="18" charset="0"/>
                <a:ea typeface="MS PGothic" pitchFamily="34" charset="-128"/>
              </a:rPr>
              <a:pPr/>
              <a:t>15</a:t>
            </a:fld>
            <a:endParaRPr lang="en-AU" sz="1300">
              <a:latin typeface="Times New Roman" pitchFamily="18" charset="0"/>
              <a:ea typeface="MS PGothic" pitchFamily="34" charset="-128"/>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974725" y="4554538"/>
            <a:ext cx="5353050" cy="431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z="1400" smtClean="0"/>
          </a:p>
        </p:txBody>
      </p:sp>
    </p:spTree>
    <p:extLst>
      <p:ext uri="{BB962C8B-B14F-4D97-AF65-F5344CB8AC3E}">
        <p14:creationId xmlns:p14="http://schemas.microsoft.com/office/powerpoint/2010/main" val="5480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Arial Bold"/>
                <a:cs typeface="Arial Bold"/>
              </a:defRPr>
            </a:lvl1pPr>
            <a:lvl2pPr marL="742950" indent="-285750">
              <a:defRPr sz="2400">
                <a:solidFill>
                  <a:schemeClr val="tx1"/>
                </a:solidFill>
                <a:latin typeface="Arial" pitchFamily="34" charset="0"/>
                <a:ea typeface="Arial Bold"/>
                <a:cs typeface="Arial Bold"/>
              </a:defRPr>
            </a:lvl2pPr>
            <a:lvl3pPr marL="1143000" indent="-228600">
              <a:defRPr sz="2400">
                <a:solidFill>
                  <a:schemeClr val="tx1"/>
                </a:solidFill>
                <a:latin typeface="Arial" pitchFamily="34" charset="0"/>
                <a:ea typeface="Arial Bold"/>
                <a:cs typeface="Arial Bold"/>
              </a:defRPr>
            </a:lvl3pPr>
            <a:lvl4pPr marL="1600200" indent="-228600">
              <a:defRPr sz="2400">
                <a:solidFill>
                  <a:schemeClr val="tx1"/>
                </a:solidFill>
                <a:latin typeface="Arial" pitchFamily="34" charset="0"/>
                <a:ea typeface="Arial Bold"/>
                <a:cs typeface="Arial Bold"/>
              </a:defRPr>
            </a:lvl4pPr>
            <a:lvl5pPr marL="2057400" indent="-228600">
              <a:defRPr sz="2400">
                <a:solidFill>
                  <a:schemeClr val="tx1"/>
                </a:solidFill>
                <a:latin typeface="Arial" pitchFamily="34" charset="0"/>
                <a:ea typeface="Arial Bold"/>
                <a:cs typeface="Arial Bold"/>
              </a:defRPr>
            </a:lvl5pPr>
            <a:lvl6pPr marL="25146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9pPr>
          </a:lstStyle>
          <a:p>
            <a:fld id="{1039FE5D-A7C7-4CDA-A6EC-54D45EFE221F}" type="slidenum">
              <a:rPr lang="fr-FR" sz="1200"/>
              <a:pPr/>
              <a:t>19</a:t>
            </a:fld>
            <a:endParaRPr lang="fr-FR" sz="1200"/>
          </a:p>
        </p:txBody>
      </p:sp>
    </p:spTree>
    <p:extLst>
      <p:ext uri="{BB962C8B-B14F-4D97-AF65-F5344CB8AC3E}">
        <p14:creationId xmlns:p14="http://schemas.microsoft.com/office/powerpoint/2010/main" val="108420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Arial Bold"/>
                <a:cs typeface="Arial Bold"/>
              </a:defRPr>
            </a:lvl1pPr>
            <a:lvl2pPr marL="742950" indent="-285750">
              <a:defRPr sz="2400">
                <a:solidFill>
                  <a:schemeClr val="tx1"/>
                </a:solidFill>
                <a:latin typeface="Arial" pitchFamily="34" charset="0"/>
                <a:ea typeface="Arial Bold"/>
                <a:cs typeface="Arial Bold"/>
              </a:defRPr>
            </a:lvl2pPr>
            <a:lvl3pPr marL="1143000" indent="-228600">
              <a:defRPr sz="2400">
                <a:solidFill>
                  <a:schemeClr val="tx1"/>
                </a:solidFill>
                <a:latin typeface="Arial" pitchFamily="34" charset="0"/>
                <a:ea typeface="Arial Bold"/>
                <a:cs typeface="Arial Bold"/>
              </a:defRPr>
            </a:lvl3pPr>
            <a:lvl4pPr marL="1600200" indent="-228600">
              <a:defRPr sz="2400">
                <a:solidFill>
                  <a:schemeClr val="tx1"/>
                </a:solidFill>
                <a:latin typeface="Arial" pitchFamily="34" charset="0"/>
                <a:ea typeface="Arial Bold"/>
                <a:cs typeface="Arial Bold"/>
              </a:defRPr>
            </a:lvl4pPr>
            <a:lvl5pPr marL="2057400" indent="-228600">
              <a:defRPr sz="2400">
                <a:solidFill>
                  <a:schemeClr val="tx1"/>
                </a:solidFill>
                <a:latin typeface="Arial" pitchFamily="34" charset="0"/>
                <a:ea typeface="Arial Bold"/>
                <a:cs typeface="Arial Bold"/>
              </a:defRPr>
            </a:lvl5pPr>
            <a:lvl6pPr marL="25146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9pPr>
          </a:lstStyle>
          <a:p>
            <a:fld id="{8A8C8B8B-3303-4B20-8CFA-F6B6F5409EE2}" type="slidenum">
              <a:rPr lang="fr-FR" sz="1200"/>
              <a:pPr/>
              <a:t>20</a:t>
            </a:fld>
            <a:endParaRPr lang="fr-FR" sz="1200"/>
          </a:p>
        </p:txBody>
      </p:sp>
    </p:spTree>
    <p:extLst>
      <p:ext uri="{BB962C8B-B14F-4D97-AF65-F5344CB8AC3E}">
        <p14:creationId xmlns:p14="http://schemas.microsoft.com/office/powerpoint/2010/main" val="190049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Arial Bold"/>
                <a:cs typeface="Arial Bold"/>
              </a:defRPr>
            </a:lvl1pPr>
            <a:lvl2pPr marL="742950" indent="-285750">
              <a:defRPr sz="2400">
                <a:solidFill>
                  <a:schemeClr val="tx1"/>
                </a:solidFill>
                <a:latin typeface="Arial" pitchFamily="34" charset="0"/>
                <a:ea typeface="Arial Bold"/>
                <a:cs typeface="Arial Bold"/>
              </a:defRPr>
            </a:lvl2pPr>
            <a:lvl3pPr marL="1143000" indent="-228600">
              <a:defRPr sz="2400">
                <a:solidFill>
                  <a:schemeClr val="tx1"/>
                </a:solidFill>
                <a:latin typeface="Arial" pitchFamily="34" charset="0"/>
                <a:ea typeface="Arial Bold"/>
                <a:cs typeface="Arial Bold"/>
              </a:defRPr>
            </a:lvl3pPr>
            <a:lvl4pPr marL="1600200" indent="-228600">
              <a:defRPr sz="2400">
                <a:solidFill>
                  <a:schemeClr val="tx1"/>
                </a:solidFill>
                <a:latin typeface="Arial" pitchFamily="34" charset="0"/>
                <a:ea typeface="Arial Bold"/>
                <a:cs typeface="Arial Bold"/>
              </a:defRPr>
            </a:lvl4pPr>
            <a:lvl5pPr marL="2057400" indent="-228600">
              <a:defRPr sz="2400">
                <a:solidFill>
                  <a:schemeClr val="tx1"/>
                </a:solidFill>
                <a:latin typeface="Arial" pitchFamily="34" charset="0"/>
                <a:ea typeface="Arial Bold"/>
                <a:cs typeface="Arial Bold"/>
              </a:defRPr>
            </a:lvl5pPr>
            <a:lvl6pPr marL="25146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9pPr>
          </a:lstStyle>
          <a:p>
            <a:fld id="{B2E2DB74-8511-43A3-A7A8-B0807C669069}" type="slidenum">
              <a:rPr lang="fr-FR" sz="1200"/>
              <a:pPr/>
              <a:t>21</a:t>
            </a:fld>
            <a:endParaRPr lang="fr-FR" sz="1200"/>
          </a:p>
        </p:txBody>
      </p:sp>
    </p:spTree>
    <p:extLst>
      <p:ext uri="{BB962C8B-B14F-4D97-AF65-F5344CB8AC3E}">
        <p14:creationId xmlns:p14="http://schemas.microsoft.com/office/powerpoint/2010/main" val="148533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Arial Bold"/>
                <a:cs typeface="Arial Bold"/>
              </a:defRPr>
            </a:lvl1pPr>
            <a:lvl2pPr marL="742950" indent="-285750">
              <a:defRPr sz="2400">
                <a:solidFill>
                  <a:schemeClr val="tx1"/>
                </a:solidFill>
                <a:latin typeface="Arial" pitchFamily="34" charset="0"/>
                <a:ea typeface="Arial Bold"/>
                <a:cs typeface="Arial Bold"/>
              </a:defRPr>
            </a:lvl2pPr>
            <a:lvl3pPr marL="1143000" indent="-228600">
              <a:defRPr sz="2400">
                <a:solidFill>
                  <a:schemeClr val="tx1"/>
                </a:solidFill>
                <a:latin typeface="Arial" pitchFamily="34" charset="0"/>
                <a:ea typeface="Arial Bold"/>
                <a:cs typeface="Arial Bold"/>
              </a:defRPr>
            </a:lvl3pPr>
            <a:lvl4pPr marL="1600200" indent="-228600">
              <a:defRPr sz="2400">
                <a:solidFill>
                  <a:schemeClr val="tx1"/>
                </a:solidFill>
                <a:latin typeface="Arial" pitchFamily="34" charset="0"/>
                <a:ea typeface="Arial Bold"/>
                <a:cs typeface="Arial Bold"/>
              </a:defRPr>
            </a:lvl4pPr>
            <a:lvl5pPr marL="2057400" indent="-228600">
              <a:defRPr sz="2400">
                <a:solidFill>
                  <a:schemeClr val="tx1"/>
                </a:solidFill>
                <a:latin typeface="Arial" pitchFamily="34" charset="0"/>
                <a:ea typeface="Arial Bold"/>
                <a:cs typeface="Arial Bold"/>
              </a:defRPr>
            </a:lvl5pPr>
            <a:lvl6pPr marL="25146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9pPr>
          </a:lstStyle>
          <a:p>
            <a:fld id="{4894D5C8-AEA4-4312-9202-4D71B3F7DF61}" type="slidenum">
              <a:rPr lang="fr-FR" sz="1200"/>
              <a:pPr/>
              <a:t>22</a:t>
            </a:fld>
            <a:endParaRPr lang="fr-FR" sz="1200"/>
          </a:p>
        </p:txBody>
      </p:sp>
    </p:spTree>
    <p:extLst>
      <p:ext uri="{BB962C8B-B14F-4D97-AF65-F5344CB8AC3E}">
        <p14:creationId xmlns:p14="http://schemas.microsoft.com/office/powerpoint/2010/main" val="398927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Arial Bold"/>
                <a:cs typeface="Arial Bold"/>
              </a:defRPr>
            </a:lvl1pPr>
            <a:lvl2pPr marL="742950" indent="-285750">
              <a:defRPr sz="2400">
                <a:solidFill>
                  <a:schemeClr val="tx1"/>
                </a:solidFill>
                <a:latin typeface="Arial" pitchFamily="34" charset="0"/>
                <a:ea typeface="Arial Bold"/>
                <a:cs typeface="Arial Bold"/>
              </a:defRPr>
            </a:lvl2pPr>
            <a:lvl3pPr marL="1143000" indent="-228600">
              <a:defRPr sz="2400">
                <a:solidFill>
                  <a:schemeClr val="tx1"/>
                </a:solidFill>
                <a:latin typeface="Arial" pitchFamily="34" charset="0"/>
                <a:ea typeface="Arial Bold"/>
                <a:cs typeface="Arial Bold"/>
              </a:defRPr>
            </a:lvl3pPr>
            <a:lvl4pPr marL="1600200" indent="-228600">
              <a:defRPr sz="2400">
                <a:solidFill>
                  <a:schemeClr val="tx1"/>
                </a:solidFill>
                <a:latin typeface="Arial" pitchFamily="34" charset="0"/>
                <a:ea typeface="Arial Bold"/>
                <a:cs typeface="Arial Bold"/>
              </a:defRPr>
            </a:lvl4pPr>
            <a:lvl5pPr marL="2057400" indent="-228600">
              <a:defRPr sz="2400">
                <a:solidFill>
                  <a:schemeClr val="tx1"/>
                </a:solidFill>
                <a:latin typeface="Arial" pitchFamily="34" charset="0"/>
                <a:ea typeface="Arial Bold"/>
                <a:cs typeface="Arial Bold"/>
              </a:defRPr>
            </a:lvl5pPr>
            <a:lvl6pPr marL="25146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9pPr>
          </a:lstStyle>
          <a:p>
            <a:fld id="{A10D7D82-CB03-457E-82A7-132490D64438}" type="slidenum">
              <a:rPr lang="fr-FR" sz="1200"/>
              <a:pPr/>
              <a:t>24</a:t>
            </a:fld>
            <a:endParaRPr lang="fr-FR" sz="1200"/>
          </a:p>
        </p:txBody>
      </p:sp>
    </p:spTree>
    <p:extLst>
      <p:ext uri="{BB962C8B-B14F-4D97-AF65-F5344CB8AC3E}">
        <p14:creationId xmlns:p14="http://schemas.microsoft.com/office/powerpoint/2010/main" val="145559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Arial Bold"/>
                <a:cs typeface="Arial Bold"/>
              </a:defRPr>
            </a:lvl1pPr>
            <a:lvl2pPr marL="742950" indent="-285750">
              <a:defRPr sz="2400">
                <a:solidFill>
                  <a:schemeClr val="tx1"/>
                </a:solidFill>
                <a:latin typeface="Arial" pitchFamily="34" charset="0"/>
                <a:ea typeface="Arial Bold"/>
                <a:cs typeface="Arial Bold"/>
              </a:defRPr>
            </a:lvl2pPr>
            <a:lvl3pPr marL="1143000" indent="-228600">
              <a:defRPr sz="2400">
                <a:solidFill>
                  <a:schemeClr val="tx1"/>
                </a:solidFill>
                <a:latin typeface="Arial" pitchFamily="34" charset="0"/>
                <a:ea typeface="Arial Bold"/>
                <a:cs typeface="Arial Bold"/>
              </a:defRPr>
            </a:lvl3pPr>
            <a:lvl4pPr marL="1600200" indent="-228600">
              <a:defRPr sz="2400">
                <a:solidFill>
                  <a:schemeClr val="tx1"/>
                </a:solidFill>
                <a:latin typeface="Arial" pitchFamily="34" charset="0"/>
                <a:ea typeface="Arial Bold"/>
                <a:cs typeface="Arial Bold"/>
              </a:defRPr>
            </a:lvl4pPr>
            <a:lvl5pPr marL="2057400" indent="-228600">
              <a:defRPr sz="2400">
                <a:solidFill>
                  <a:schemeClr val="tx1"/>
                </a:solidFill>
                <a:latin typeface="Arial" pitchFamily="34" charset="0"/>
                <a:ea typeface="Arial Bold"/>
                <a:cs typeface="Arial Bold"/>
              </a:defRPr>
            </a:lvl5pPr>
            <a:lvl6pPr marL="25146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9pPr>
          </a:lstStyle>
          <a:p>
            <a:fld id="{0A26BFC0-0CEF-4714-BF51-57CCBC2E8F44}" type="slidenum">
              <a:rPr lang="fr-FR" sz="1200"/>
              <a:pPr/>
              <a:t>25</a:t>
            </a:fld>
            <a:endParaRPr lang="fr-FR" sz="1200"/>
          </a:p>
        </p:txBody>
      </p:sp>
    </p:spTree>
    <p:extLst>
      <p:ext uri="{BB962C8B-B14F-4D97-AF65-F5344CB8AC3E}">
        <p14:creationId xmlns:p14="http://schemas.microsoft.com/office/powerpoint/2010/main" val="5293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Arial Bold"/>
                <a:cs typeface="Arial Bold"/>
              </a:defRPr>
            </a:lvl1pPr>
            <a:lvl2pPr marL="742950" indent="-285750">
              <a:defRPr sz="2400">
                <a:solidFill>
                  <a:schemeClr val="tx1"/>
                </a:solidFill>
                <a:latin typeface="Arial" pitchFamily="34" charset="0"/>
                <a:ea typeface="Arial Bold"/>
                <a:cs typeface="Arial Bold"/>
              </a:defRPr>
            </a:lvl2pPr>
            <a:lvl3pPr marL="1143000" indent="-228600">
              <a:defRPr sz="2400">
                <a:solidFill>
                  <a:schemeClr val="tx1"/>
                </a:solidFill>
                <a:latin typeface="Arial" pitchFamily="34" charset="0"/>
                <a:ea typeface="Arial Bold"/>
                <a:cs typeface="Arial Bold"/>
              </a:defRPr>
            </a:lvl3pPr>
            <a:lvl4pPr marL="1600200" indent="-228600">
              <a:defRPr sz="2400">
                <a:solidFill>
                  <a:schemeClr val="tx1"/>
                </a:solidFill>
                <a:latin typeface="Arial" pitchFamily="34" charset="0"/>
                <a:ea typeface="Arial Bold"/>
                <a:cs typeface="Arial Bold"/>
              </a:defRPr>
            </a:lvl4pPr>
            <a:lvl5pPr marL="2057400" indent="-228600">
              <a:defRPr sz="2400">
                <a:solidFill>
                  <a:schemeClr val="tx1"/>
                </a:solidFill>
                <a:latin typeface="Arial" pitchFamily="34" charset="0"/>
                <a:ea typeface="Arial Bold"/>
                <a:cs typeface="Arial Bold"/>
              </a:defRPr>
            </a:lvl5pPr>
            <a:lvl6pPr marL="25146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9pPr>
          </a:lstStyle>
          <a:p>
            <a:fld id="{4A9CF553-DBF9-4CA2-8010-E7F146AA096D}" type="slidenum">
              <a:rPr lang="fr-FR" sz="1200"/>
              <a:pPr/>
              <a:t>26</a:t>
            </a:fld>
            <a:endParaRPr lang="fr-FR" sz="1200"/>
          </a:p>
        </p:txBody>
      </p:sp>
    </p:spTree>
    <p:extLst>
      <p:ext uri="{BB962C8B-B14F-4D97-AF65-F5344CB8AC3E}">
        <p14:creationId xmlns:p14="http://schemas.microsoft.com/office/powerpoint/2010/main" val="3159319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4" name="Rectangle 3"/>
          <p:cNvSpPr/>
          <p:nvPr userDrawn="1"/>
        </p:nvSpPr>
        <p:spPr>
          <a:xfrm>
            <a:off x="0" y="768350"/>
            <a:ext cx="9144000" cy="5394325"/>
          </a:xfrm>
          <a:prstGeom prst="rect">
            <a:avLst/>
          </a:prstGeom>
          <a:solidFill>
            <a:srgbClr val="F4F1EE"/>
          </a:solidFill>
          <a:ln>
            <a:noFill/>
          </a:ln>
          <a:effectLst/>
        </p:spPr>
        <p:style>
          <a:lnRef idx="1">
            <a:schemeClr val="accent1"/>
          </a:lnRef>
          <a:fillRef idx="3">
            <a:schemeClr val="accent1"/>
          </a:fillRef>
          <a:effectRef idx="2">
            <a:schemeClr val="accent1"/>
          </a:effectRef>
          <a:fontRef idx="minor">
            <a:schemeClr val="lt1"/>
          </a:fontRef>
        </p:style>
      </p:sp>
      <p:pic>
        <p:nvPicPr>
          <p:cNvPr id="5" name="Image 4" descr="ERS_CORP_3B.ti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Barcelone_3B.tif"/>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740650" y="260350"/>
            <a:ext cx="9461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4787900" y="6308725"/>
            <a:ext cx="3898900" cy="3603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2" name="Titre 1"/>
          <p:cNvSpPr>
            <a:spLocks noGrp="1"/>
          </p:cNvSpPr>
          <p:nvPr>
            <p:ph type="title"/>
          </p:nvPr>
        </p:nvSpPr>
        <p:spPr>
          <a:xfrm>
            <a:off x="457200" y="768095"/>
            <a:ext cx="8229600" cy="982917"/>
          </a:xfrm>
        </p:spPr>
        <p:txBody>
          <a:bodyPr/>
          <a:lstStyle>
            <a:lvl1pPr>
              <a:defRPr cap="all" baseline="0"/>
            </a:lvl1pPr>
          </a:lstStyle>
          <a:p>
            <a:r>
              <a:rPr lang="fr-CH" dirty="0" smtClean="0"/>
              <a:t>Cliquez et modifiez le titre</a:t>
            </a:r>
            <a:endParaRPr lang="fr-FR" dirty="0"/>
          </a:p>
        </p:txBody>
      </p:sp>
      <p:sp>
        <p:nvSpPr>
          <p:cNvPr id="3" name="Espace réservé du contenu 2"/>
          <p:cNvSpPr>
            <a:spLocks noGrp="1"/>
          </p:cNvSpPr>
          <p:nvPr>
            <p:ph idx="1"/>
          </p:nvPr>
        </p:nvSpPr>
        <p:spPr/>
        <p:txBody>
          <a:bodyPr/>
          <a:lstStyle>
            <a:lvl1pPr>
              <a:defRPr>
                <a:solidFill>
                  <a:srgbClr val="005291"/>
                </a:solidFill>
              </a:defRPr>
            </a:lvl1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Tree>
    <p:extLst>
      <p:ext uri="{BB962C8B-B14F-4D97-AF65-F5344CB8AC3E}">
        <p14:creationId xmlns:p14="http://schemas.microsoft.com/office/powerpoint/2010/main" val="318993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765175"/>
            <a:ext cx="9144000"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40650" y="260350"/>
            <a:ext cx="9461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57200" y="1751013"/>
            <a:ext cx="8229600" cy="4411662"/>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2" name="Titre 1"/>
          <p:cNvSpPr>
            <a:spLocks noGrp="1"/>
          </p:cNvSpPr>
          <p:nvPr>
            <p:ph type="title"/>
          </p:nvPr>
        </p:nvSpPr>
        <p:spPr>
          <a:xfrm>
            <a:off x="457200" y="768349"/>
            <a:ext cx="8229600" cy="982663"/>
          </a:xfrm>
        </p:spPr>
        <p:txBody>
          <a:bodyPr/>
          <a:lstStyle>
            <a:lvl1pPr>
              <a:defRPr b="1" cap="all" baseline="0">
                <a:solidFill>
                  <a:srgbClr val="FFCC00"/>
                </a:solidFill>
              </a:defRPr>
            </a:lvl1pPr>
          </a:lstStyle>
          <a:p>
            <a:r>
              <a:rPr lang="fr-CH" dirty="0" smtClean="0"/>
              <a:t>Cliquez et modifiez le titre</a:t>
            </a:r>
            <a:endParaRPr lang="fr-FR" dirty="0"/>
          </a:p>
        </p:txBody>
      </p:sp>
    </p:spTree>
    <p:extLst>
      <p:ext uri="{BB962C8B-B14F-4D97-AF65-F5344CB8AC3E}">
        <p14:creationId xmlns:p14="http://schemas.microsoft.com/office/powerpoint/2010/main" val="82993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pic>
        <p:nvPicPr>
          <p:cNvPr id="4" name="Image 3" descr="ERS_CORP_2.ti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a:spLocks noGrp="1"/>
          </p:cNvSpPr>
          <p:nvPr>
            <p:ph type="subTitle" idx="1"/>
          </p:nvPr>
        </p:nvSpPr>
        <p:spPr>
          <a:xfrm>
            <a:off x="457200" y="3581400"/>
            <a:ext cx="82296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7" name="Titre 1"/>
          <p:cNvSpPr>
            <a:spLocks noGrp="1"/>
          </p:cNvSpPr>
          <p:nvPr>
            <p:ph type="title"/>
          </p:nvPr>
        </p:nvSpPr>
        <p:spPr>
          <a:xfrm>
            <a:off x="457200" y="1981200"/>
            <a:ext cx="8229600" cy="1143000"/>
          </a:xfrm>
        </p:spPr>
        <p:txBody>
          <a:bodyPr/>
          <a:lstStyle>
            <a:lvl1pPr>
              <a:defRPr sz="2800" cap="all">
                <a:solidFill>
                  <a:schemeClr val="bg1"/>
                </a:solidFill>
              </a:defRPr>
            </a:lvl1pPr>
          </a:lstStyle>
          <a:p>
            <a:r>
              <a:rPr lang="fr-CH" dirty="0" smtClean="0"/>
              <a:t>Cliquez et modifiez le titre</a:t>
            </a:r>
            <a:endParaRPr lang="fr-FR" dirty="0"/>
          </a:p>
        </p:txBody>
      </p:sp>
    </p:spTree>
    <p:extLst>
      <p:ext uri="{BB962C8B-B14F-4D97-AF65-F5344CB8AC3E}">
        <p14:creationId xmlns:p14="http://schemas.microsoft.com/office/powerpoint/2010/main" val="2848969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08013"/>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add a TITLE</a:t>
            </a:r>
          </a:p>
        </p:txBody>
      </p:sp>
      <p:sp>
        <p:nvSpPr>
          <p:cNvPr id="1027" name="Espace réservé du texte 2"/>
          <p:cNvSpPr>
            <a:spLocks noGrp="1"/>
          </p:cNvSpPr>
          <p:nvPr>
            <p:ph type="body" idx="1"/>
          </p:nvPr>
        </p:nvSpPr>
        <p:spPr bwMode="auto">
          <a:xfrm>
            <a:off x="457200" y="1751013"/>
            <a:ext cx="8229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Click to add a sub-title</a:t>
            </a:r>
          </a:p>
          <a:p>
            <a:pPr lvl="1"/>
            <a:r>
              <a:rPr lang="fr-FR" smtClean="0"/>
              <a:t>Second level</a:t>
            </a:r>
          </a:p>
          <a:p>
            <a:pPr lvl="2"/>
            <a:r>
              <a:rPr lang="fr-FR" smtClean="0"/>
              <a:t>Third level</a:t>
            </a:r>
          </a:p>
          <a:p>
            <a:pPr lvl="3"/>
            <a:r>
              <a:rPr lang="fr-CH" smtClean="0"/>
              <a:t>Fourth level</a:t>
            </a:r>
            <a:endParaRPr lang="fr-FR" smtClean="0"/>
          </a:p>
          <a:p>
            <a:pPr lvl="4"/>
            <a:r>
              <a:rPr lang="fr-FR" smtClean="0"/>
              <a:t>Fifth level</a:t>
            </a:r>
          </a:p>
        </p:txBody>
      </p:sp>
    </p:spTree>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Lst>
  <p:timing>
    <p:tnLst>
      <p:par>
        <p:cTn id="1" dur="indefinite" restart="never" nodeType="tmRoot"/>
      </p:par>
    </p:tnLst>
  </p:timing>
  <p:hf hdr="0" ftr="0"/>
  <p:txStyles>
    <p:titleStyle>
      <a:lvl1pPr algn="ctr" defTabSz="457200" rtl="0" eaLnBrk="0" fontAlgn="base" hangingPunct="0">
        <a:spcBef>
          <a:spcPct val="0"/>
        </a:spcBef>
        <a:spcAft>
          <a:spcPct val="0"/>
        </a:spcAft>
        <a:defRPr sz="2800" kern="1200" cap="all">
          <a:solidFill>
            <a:srgbClr val="CE003C"/>
          </a:solidFill>
          <a:latin typeface="+mj-lt"/>
          <a:ea typeface="MS PGothic" pitchFamily="34" charset="-128"/>
          <a:cs typeface="+mj-cs"/>
        </a:defRPr>
      </a:lvl1pPr>
      <a:lvl2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MS PGothic" pitchFamily="34"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MS PGothic" pitchFamily="34" charset="-128"/>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MS PGothic" pitchFamily="34" charset="-128"/>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MS PGothic" pitchFamily="34" charset="-128"/>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MS PGothic" pitchFamily="34" charset="-128"/>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884238" y="1296988"/>
            <a:ext cx="7377112" cy="426402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1402" tIns="45701" rIns="91402" bIns="45701">
            <a:spAutoFit/>
          </a:bodyPr>
          <a:lstStyle>
            <a:lvl1pPr defTabSz="457200">
              <a:defRPr sz="2400">
                <a:solidFill>
                  <a:schemeClr val="tx1"/>
                </a:solidFill>
                <a:latin typeface="Times" panose="02020603050405020304" pitchFamily="18" charset="0"/>
              </a:defRPr>
            </a:lvl1pPr>
            <a:lvl2pPr marL="742950" indent="-285750" defTabSz="457200">
              <a:defRPr sz="2400">
                <a:solidFill>
                  <a:schemeClr val="tx1"/>
                </a:solidFill>
                <a:latin typeface="Times" panose="02020603050405020304" pitchFamily="18" charset="0"/>
              </a:defRPr>
            </a:lvl2pPr>
            <a:lvl3pPr marL="1143000" indent="-228600" defTabSz="457200">
              <a:defRPr sz="2400">
                <a:solidFill>
                  <a:schemeClr val="tx1"/>
                </a:solidFill>
                <a:latin typeface="Times" panose="02020603050405020304" pitchFamily="18" charset="0"/>
              </a:defRPr>
            </a:lvl3pPr>
            <a:lvl4pPr marL="1600200" indent="-228600" defTabSz="457200">
              <a:defRPr sz="2400">
                <a:solidFill>
                  <a:schemeClr val="tx1"/>
                </a:solidFill>
                <a:latin typeface="Times" panose="02020603050405020304" pitchFamily="18" charset="0"/>
              </a:defRPr>
            </a:lvl4pPr>
            <a:lvl5pPr marL="2057400" indent="-228600" defTabSz="457200">
              <a:defRPr sz="2400">
                <a:solidFill>
                  <a:schemeClr val="tx1"/>
                </a:solidFill>
                <a:latin typeface="Times" panose="02020603050405020304" pitchFamily="18" charset="0"/>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Aft>
                <a:spcPct val="50000"/>
              </a:spcAft>
            </a:pPr>
            <a:r>
              <a:rPr lang="en-US" sz="3200">
                <a:solidFill>
                  <a:srgbClr val="FFFFFF"/>
                </a:solidFill>
                <a:latin typeface="Arial" panose="020B0604020202020204" pitchFamily="34" charset="0"/>
                <a:cs typeface="Arial" panose="020B0604020202020204" pitchFamily="34" charset="0"/>
              </a:rPr>
              <a:t>Thank you for viewing this presentation.</a:t>
            </a:r>
          </a:p>
          <a:p>
            <a:pPr algn="ctr" eaLnBrk="1" hangingPunct="1">
              <a:spcAft>
                <a:spcPct val="50000"/>
              </a:spcAft>
            </a:pPr>
            <a:r>
              <a:rPr lang="fr-FR" sz="3200">
                <a:solidFill>
                  <a:srgbClr val="FFFFFF"/>
                </a:solidFill>
                <a:latin typeface="Arial" panose="020B0604020202020204" pitchFamily="34" charset="0"/>
                <a:cs typeface="Arial" panose="020B0604020202020204" pitchFamily="34" charset="0"/>
              </a:rPr>
              <a:t>We would like to remind you that this material is the property of the author.</a:t>
            </a:r>
            <a:br>
              <a:rPr lang="fr-FR" sz="3200">
                <a:solidFill>
                  <a:srgbClr val="FFFFFF"/>
                </a:solidFill>
                <a:latin typeface="Arial" panose="020B0604020202020204" pitchFamily="34" charset="0"/>
                <a:cs typeface="Arial" panose="020B0604020202020204" pitchFamily="34" charset="0"/>
              </a:rPr>
            </a:br>
            <a:r>
              <a:rPr lang="fr-FR" sz="3200">
                <a:solidFill>
                  <a:srgbClr val="FFFFFF"/>
                </a:solidFill>
                <a:latin typeface="Arial" panose="020B0604020202020204" pitchFamily="34" charset="0"/>
                <a:cs typeface="Arial" panose="020B0604020202020204" pitchFamily="34" charset="0"/>
              </a:rPr>
              <a:t>It is provided to you by the ERS for your personal use only, as submitted by the author. </a:t>
            </a:r>
          </a:p>
          <a:p>
            <a:pPr algn="ctr" eaLnBrk="1" hangingPunct="1">
              <a:spcAft>
                <a:spcPct val="50000"/>
              </a:spcAft>
            </a:pPr>
            <a:endParaRPr lang="fr-CH" sz="1000">
              <a:solidFill>
                <a:srgbClr val="FFFFFF"/>
              </a:solidFill>
              <a:latin typeface="Arial" panose="020B0604020202020204" pitchFamily="34" charset="0"/>
              <a:cs typeface="Arial" panose="020B0604020202020204" pitchFamily="34" charset="0"/>
              <a:sym typeface="Symbol" panose="05050102010706020507" pitchFamily="18" charset="2"/>
            </a:endParaRPr>
          </a:p>
          <a:p>
            <a:pPr algn="ctr" eaLnBrk="1" hangingPunct="1">
              <a:spcAft>
                <a:spcPct val="50000"/>
              </a:spcAft>
              <a:buFont typeface="Symbol" panose="05050102010706020507" pitchFamily="18" charset="2"/>
              <a:buChar char="Ó"/>
            </a:pPr>
            <a:r>
              <a:rPr lang="fr-FR" sz="3200">
                <a:solidFill>
                  <a:srgbClr val="FFFFFF"/>
                </a:solidFill>
                <a:latin typeface="Arial" panose="020B0604020202020204" pitchFamily="34" charset="0"/>
                <a:cs typeface="Arial" panose="020B0604020202020204" pitchFamily="34" charset="0"/>
              </a:rPr>
              <a:t> 2013 by the author</a:t>
            </a:r>
          </a:p>
        </p:txBody>
      </p:sp>
      <p:pic>
        <p:nvPicPr>
          <p:cNvPr id="16387" name="Picture 3" descr="slide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25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b="1" dirty="0" smtClean="0"/>
              <a:t>Health Policy </a:t>
            </a:r>
            <a:endParaRPr lang="en-GB" b="1" dirty="0"/>
          </a:p>
        </p:txBody>
      </p:sp>
      <p:sp>
        <p:nvSpPr>
          <p:cNvPr id="13315" name="Content Placeholder 2"/>
          <p:cNvSpPr>
            <a:spLocks noGrp="1"/>
          </p:cNvSpPr>
          <p:nvPr>
            <p:ph idx="1"/>
          </p:nvPr>
        </p:nvSpPr>
        <p:spPr>
          <a:xfrm>
            <a:off x="107950" y="1751013"/>
            <a:ext cx="9359900" cy="4344987"/>
          </a:xfrm>
        </p:spPr>
        <p:txBody>
          <a:bodyPr/>
          <a:lstStyle/>
          <a:p>
            <a:pPr>
              <a:spcBef>
                <a:spcPct val="0"/>
              </a:spcBef>
              <a:defRPr/>
            </a:pPr>
            <a:endParaRPr lang="en-GB" sz="2400" b="0" dirty="0" smtClean="0">
              <a:solidFill>
                <a:srgbClr val="002060"/>
              </a:solidFill>
            </a:endParaRPr>
          </a:p>
          <a:p>
            <a:pPr>
              <a:spcBef>
                <a:spcPct val="0"/>
              </a:spcBef>
              <a:defRPr/>
            </a:pPr>
            <a:r>
              <a:rPr lang="en-GB" sz="2400" b="0" dirty="0" smtClean="0">
                <a:solidFill>
                  <a:srgbClr val="002060"/>
                </a:solidFill>
              </a:rPr>
              <a:t>Decisions will ultimately affect patients' lives : services</a:t>
            </a:r>
          </a:p>
          <a:p>
            <a:pPr lvl="1">
              <a:spcBef>
                <a:spcPct val="0"/>
              </a:spcBef>
              <a:defRPr/>
            </a:pPr>
            <a:r>
              <a:rPr lang="en-GB" sz="2800" i="1" dirty="0" smtClean="0">
                <a:solidFill>
                  <a:srgbClr val="C00000"/>
                </a:solidFill>
                <a:latin typeface="Calibri" panose="020F0502020204030204" pitchFamily="34" charset="0"/>
              </a:rPr>
              <a:t>What, How much, how little, where provided</a:t>
            </a:r>
          </a:p>
          <a:p>
            <a:pPr>
              <a:spcBef>
                <a:spcPct val="0"/>
              </a:spcBef>
              <a:defRPr/>
            </a:pPr>
            <a:r>
              <a:rPr lang="en-GB" sz="2400" b="0" dirty="0" smtClean="0">
                <a:solidFill>
                  <a:srgbClr val="002060"/>
                </a:solidFill>
              </a:rPr>
              <a:t>Patients  (Citizens) have a moral and ethical right to play a meaningful role in developing healthcare policy</a:t>
            </a:r>
          </a:p>
          <a:p>
            <a:pPr marL="0" indent="0">
              <a:spcBef>
                <a:spcPct val="0"/>
              </a:spcBef>
              <a:buFont typeface="Arial" pitchFamily="34" charset="0"/>
              <a:buNone/>
              <a:defRPr/>
            </a:pPr>
            <a:r>
              <a:rPr lang="en-GB" sz="2400" b="0" dirty="0" smtClean="0">
                <a:solidFill>
                  <a:srgbClr val="002060"/>
                </a:solidFill>
              </a:rPr>
              <a:t>  </a:t>
            </a:r>
          </a:p>
          <a:p>
            <a:pPr>
              <a:spcBef>
                <a:spcPct val="0"/>
              </a:spcBef>
              <a:defRPr/>
            </a:pPr>
            <a:r>
              <a:rPr lang="en-GB" sz="2400" b="0" dirty="0" smtClean="0">
                <a:solidFill>
                  <a:srgbClr val="002060"/>
                </a:solidFill>
              </a:rPr>
              <a:t>A cost-effective way to address the needs of the growing number of people with chronic conditions: engagement</a:t>
            </a:r>
          </a:p>
          <a:p>
            <a:pPr>
              <a:spcBef>
                <a:spcPct val="0"/>
              </a:spcBef>
              <a:defRPr/>
            </a:pPr>
            <a:endParaRPr lang="en-GB" sz="2400" b="0" dirty="0">
              <a:solidFill>
                <a:srgbClr val="002060"/>
              </a:solidFill>
            </a:endParaRPr>
          </a:p>
          <a:p>
            <a:pPr>
              <a:spcBef>
                <a:spcPct val="0"/>
              </a:spcBef>
              <a:defRPr/>
            </a:pPr>
            <a:r>
              <a:rPr lang="en-GB" sz="2400" b="0" dirty="0" smtClean="0">
                <a:solidFill>
                  <a:srgbClr val="002060"/>
                </a:solidFill>
              </a:rPr>
              <a:t>Politicians love it and hate it !!</a:t>
            </a:r>
          </a:p>
          <a:p>
            <a:pPr>
              <a:spcBef>
                <a:spcPct val="0"/>
              </a:spcBef>
              <a:defRPr/>
            </a:pPr>
            <a:r>
              <a:rPr lang="en-GB" sz="2400" b="0" dirty="0" smtClean="0">
                <a:solidFill>
                  <a:srgbClr val="002060"/>
                </a:solidFill>
              </a:rPr>
              <a:t>Voters and tax payers!!</a:t>
            </a:r>
          </a:p>
          <a:p>
            <a:pPr>
              <a:spcBef>
                <a:spcPct val="0"/>
              </a:spcBef>
              <a:defRPr/>
            </a:pPr>
            <a:endParaRPr lang="en-GB" sz="2400" b="0" i="1" dirty="0" smtClean="0">
              <a:solidFill>
                <a:srgbClr val="C00000"/>
              </a:solidFill>
            </a:endParaRPr>
          </a:p>
          <a:p>
            <a:pPr>
              <a:spcBef>
                <a:spcPct val="0"/>
              </a:spcBef>
              <a:defRPr/>
            </a:pPr>
            <a:endParaRPr lang="en-GB" sz="2400" b="0" i="1" dirty="0">
              <a:solidFill>
                <a:srgbClr val="C00000"/>
              </a:solidFill>
            </a:endParaRPr>
          </a:p>
          <a:p>
            <a:pPr>
              <a:defRPr/>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7" end="7"/>
                                            </p:txEl>
                                          </p:spTgt>
                                        </p:tgtEl>
                                        <p:attrNameLst>
                                          <p:attrName>style.visibility</p:attrName>
                                        </p:attrNameLst>
                                      </p:cBhvr>
                                      <p:to>
                                        <p:strVal val="visible"/>
                                      </p:to>
                                    </p:set>
                                    <p:anim calcmode="lin" valueType="num">
                                      <p:cBhvr additive="base">
                                        <p:cTn id="7"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5">
                                            <p:txEl>
                                              <p:pRg st="8" end="8"/>
                                            </p:txEl>
                                          </p:spTgt>
                                        </p:tgtEl>
                                        <p:attrNameLst>
                                          <p:attrName>style.visibility</p:attrName>
                                        </p:attrNameLst>
                                      </p:cBhvr>
                                      <p:to>
                                        <p:strVal val="visible"/>
                                      </p:to>
                                    </p:set>
                                    <p:anim calcmode="lin" valueType="num">
                                      <p:cBhvr additive="base">
                                        <p:cTn id="11"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2"/>
          <p:cNvSpPr txBox="1">
            <a:spLocks/>
          </p:cNvSpPr>
          <p:nvPr/>
        </p:nvSpPr>
        <p:spPr bwMode="auto">
          <a:xfrm>
            <a:off x="179388" y="765175"/>
            <a:ext cx="8507412"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b="1">
                <a:solidFill>
                  <a:srgbClr val="005291"/>
                </a:solidFill>
                <a:latin typeface="Arial" panose="020B0604020202020204" pitchFamily="34" charset="0"/>
                <a:ea typeface="MS PGothic" panose="020B0600070205080204" pitchFamily="34" charset="-128"/>
                <a:cs typeface="Arial Bold" panose="020B0704020202020204" pitchFamily="34" charset="0"/>
              </a:defRPr>
            </a:lvl1pPr>
            <a:lvl2pPr marL="742950" indent="-285750">
              <a:spcBef>
                <a:spcPct val="20000"/>
              </a:spcBef>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buFont typeface="Arial" panose="020B0604020202020204" pitchFamily="34" charset="0"/>
              <a:buNone/>
              <a:defRPr/>
            </a:pPr>
            <a:r>
              <a:rPr lang="en-GB" sz="2400" dirty="0" smtClean="0">
                <a:solidFill>
                  <a:srgbClr val="B20533"/>
                </a:solidFill>
              </a:rPr>
              <a:t>A systematic </a:t>
            </a:r>
            <a:r>
              <a:rPr lang="en-GB" sz="2400" dirty="0">
                <a:solidFill>
                  <a:srgbClr val="B20533"/>
                </a:solidFill>
              </a:rPr>
              <a:t>review of involving patients in the planning and development of health </a:t>
            </a:r>
            <a:r>
              <a:rPr lang="en-GB" sz="2400" dirty="0" smtClean="0">
                <a:solidFill>
                  <a:srgbClr val="B20533"/>
                </a:solidFill>
              </a:rPr>
              <a:t>care</a:t>
            </a:r>
            <a:endParaRPr lang="en-GB" sz="2400" dirty="0">
              <a:solidFill>
                <a:srgbClr val="B20533"/>
              </a:solidFill>
            </a:endParaRPr>
          </a:p>
          <a:p>
            <a:pPr>
              <a:buFont typeface="Arial" panose="020B0604020202020204" pitchFamily="34" charset="0"/>
              <a:buNone/>
              <a:defRPr/>
            </a:pPr>
            <a:endParaRPr lang="en-GB" sz="2400" b="0" dirty="0"/>
          </a:p>
          <a:p>
            <a:pPr>
              <a:buFont typeface="Arial" panose="020B0604020202020204" pitchFamily="34" charset="0"/>
              <a:buNone/>
              <a:defRPr/>
            </a:pPr>
            <a:r>
              <a:rPr lang="en-GB" sz="2400" b="0" dirty="0" smtClean="0">
                <a:solidFill>
                  <a:srgbClr val="002060"/>
                </a:solidFill>
              </a:rPr>
              <a:t>There is evidence to demonstrate that patient involvement has contributed </a:t>
            </a:r>
            <a:r>
              <a:rPr lang="en-GB" sz="2400" b="0" dirty="0">
                <a:solidFill>
                  <a:srgbClr val="002060"/>
                </a:solidFill>
              </a:rPr>
              <a:t>to changes in the provision of </a:t>
            </a:r>
            <a:r>
              <a:rPr lang="en-GB" sz="2400" b="0" dirty="0" smtClean="0">
                <a:solidFill>
                  <a:srgbClr val="002060"/>
                </a:solidFill>
              </a:rPr>
              <a:t>services and usage</a:t>
            </a:r>
          </a:p>
          <a:p>
            <a:pPr>
              <a:buFont typeface="Arial" panose="020B0604020202020204" pitchFamily="34" charset="0"/>
              <a:buNone/>
              <a:defRPr/>
            </a:pPr>
            <a:endParaRPr lang="en-GB" sz="2400" b="0" dirty="0">
              <a:solidFill>
                <a:srgbClr val="002060"/>
              </a:solidFill>
            </a:endParaRPr>
          </a:p>
          <a:p>
            <a:pPr>
              <a:buFont typeface="Arial" panose="020B0604020202020204" pitchFamily="34" charset="0"/>
              <a:buNone/>
              <a:defRPr/>
            </a:pPr>
            <a:r>
              <a:rPr lang="en-GB" sz="2400" b="0" dirty="0" smtClean="0">
                <a:solidFill>
                  <a:srgbClr val="002060"/>
                </a:solidFill>
              </a:rPr>
              <a:t>But no concrete evidence base for an improvement in outcomes as a result in :</a:t>
            </a:r>
          </a:p>
          <a:p>
            <a:pPr marL="342900" indent="-342900">
              <a:defRPr/>
            </a:pPr>
            <a:r>
              <a:rPr lang="en-GB" sz="2400" b="0" dirty="0" smtClean="0">
                <a:solidFill>
                  <a:srgbClr val="002060"/>
                </a:solidFill>
              </a:rPr>
              <a:t>quality of care, </a:t>
            </a:r>
          </a:p>
          <a:p>
            <a:pPr marL="342900" indent="-342900">
              <a:defRPr/>
            </a:pPr>
            <a:r>
              <a:rPr lang="en-GB" sz="2400" b="0" dirty="0" smtClean="0">
                <a:solidFill>
                  <a:srgbClr val="002060"/>
                </a:solidFill>
              </a:rPr>
              <a:t>satisfaction </a:t>
            </a:r>
          </a:p>
          <a:p>
            <a:pPr marL="342900" indent="-342900">
              <a:defRPr/>
            </a:pPr>
            <a:r>
              <a:rPr lang="en-GB" sz="2400" b="0" dirty="0" smtClean="0">
                <a:solidFill>
                  <a:srgbClr val="002060"/>
                </a:solidFill>
              </a:rPr>
              <a:t>health status</a:t>
            </a:r>
            <a:endParaRPr lang="en-GB" sz="2400" b="0" dirty="0">
              <a:solidFill>
                <a:srgbClr val="002060"/>
              </a:solidFill>
            </a:endParaRPr>
          </a:p>
          <a:p>
            <a:pPr>
              <a:buFont typeface="Arial" panose="020B0604020202020204" pitchFamily="34" charset="0"/>
              <a:buNone/>
              <a:defRPr/>
            </a:pPr>
            <a:endParaRPr lang="en-GB" dirty="0"/>
          </a:p>
        </p:txBody>
      </p:sp>
      <p:sp>
        <p:nvSpPr>
          <p:cNvPr id="16387" name="TextBox 3"/>
          <p:cNvSpPr txBox="1">
            <a:spLocks noChangeArrowheads="1"/>
          </p:cNvSpPr>
          <p:nvPr/>
        </p:nvSpPr>
        <p:spPr bwMode="auto">
          <a:xfrm>
            <a:off x="387350" y="6070600"/>
            <a:ext cx="7785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r>
              <a:rPr lang="en-GB" sz="1400" b="0">
                <a:solidFill>
                  <a:srgbClr val="002060"/>
                </a:solidFill>
                <a:ea typeface="Arial Bold"/>
              </a:rPr>
              <a:t>Crawford et al BMJ. 2002 November 30; 325(7375): 1263</a:t>
            </a:r>
            <a:r>
              <a:rPr lang="en-GB" sz="2400" b="0">
                <a:solidFill>
                  <a:srgbClr val="002060"/>
                </a:solidFill>
                <a:ea typeface="Arial Bold"/>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229600" cy="1152525"/>
          </a:xfrm>
        </p:spPr>
        <p:txBody>
          <a:bodyPr/>
          <a:lstStyle/>
          <a:p>
            <a:pPr>
              <a:defRPr/>
            </a:pPr>
            <a:r>
              <a:rPr lang="en-GB" b="1" dirty="0">
                <a:solidFill>
                  <a:srgbClr val="B20533"/>
                </a:solidFill>
              </a:rPr>
              <a:t>Why actively </a:t>
            </a:r>
            <a:r>
              <a:rPr lang="en-GB" b="1" dirty="0" smtClean="0">
                <a:solidFill>
                  <a:srgbClr val="B20533"/>
                </a:solidFill>
              </a:rPr>
              <a:t>involve </a:t>
            </a:r>
            <a:r>
              <a:rPr lang="en-GB" b="1" dirty="0">
                <a:solidFill>
                  <a:srgbClr val="B20533"/>
                </a:solidFill>
              </a:rPr>
              <a:t>patients in </a:t>
            </a:r>
            <a:r>
              <a:rPr lang="en-GB" b="1" dirty="0" smtClean="0">
                <a:solidFill>
                  <a:srgbClr val="B20533"/>
                </a:solidFill>
              </a:rPr>
              <a:t/>
            </a:r>
            <a:br>
              <a:rPr lang="en-GB" b="1" dirty="0" smtClean="0">
                <a:solidFill>
                  <a:srgbClr val="B20533"/>
                </a:solidFill>
              </a:rPr>
            </a:br>
            <a:r>
              <a:rPr lang="en-GB" b="1" dirty="0" smtClean="0">
                <a:solidFill>
                  <a:srgbClr val="B20533"/>
                </a:solidFill>
              </a:rPr>
              <a:t>health care Research?</a:t>
            </a:r>
            <a:endParaRPr lang="en-GB" b="1" dirty="0">
              <a:solidFill>
                <a:srgbClr val="B20533"/>
              </a:solidFill>
            </a:endParaRPr>
          </a:p>
        </p:txBody>
      </p:sp>
      <p:sp>
        <p:nvSpPr>
          <p:cNvPr id="3" name="Content Placeholder 2"/>
          <p:cNvSpPr>
            <a:spLocks noGrp="1"/>
          </p:cNvSpPr>
          <p:nvPr>
            <p:ph idx="1"/>
          </p:nvPr>
        </p:nvSpPr>
        <p:spPr>
          <a:xfrm>
            <a:off x="179388" y="1052513"/>
            <a:ext cx="8964612" cy="5043487"/>
          </a:xfrm>
        </p:spPr>
        <p:txBody>
          <a:bodyPr/>
          <a:lstStyle/>
          <a:p>
            <a:pPr>
              <a:defRPr/>
            </a:pPr>
            <a:endParaRPr lang="en-GB" dirty="0"/>
          </a:p>
          <a:p>
            <a:pPr marL="0" indent="0">
              <a:buFont typeface="Arial" pitchFamily="34" charset="0"/>
              <a:buNone/>
              <a:defRPr/>
            </a:pPr>
            <a:endParaRPr lang="en-GB" sz="2300" b="0" dirty="0" smtClean="0">
              <a:solidFill>
                <a:srgbClr val="C00000"/>
              </a:solidFill>
            </a:endParaRPr>
          </a:p>
          <a:p>
            <a:pPr marL="0" indent="0">
              <a:buFont typeface="Arial" pitchFamily="34" charset="0"/>
              <a:buNone/>
              <a:defRPr/>
            </a:pPr>
            <a:r>
              <a:rPr lang="en-GB" sz="2300" b="0" dirty="0" smtClean="0">
                <a:solidFill>
                  <a:srgbClr val="B20533"/>
                </a:solidFill>
              </a:rPr>
              <a:t>Ethical </a:t>
            </a:r>
            <a:r>
              <a:rPr lang="en-GB" sz="2300" b="0" dirty="0">
                <a:solidFill>
                  <a:srgbClr val="B20533"/>
                </a:solidFill>
              </a:rPr>
              <a:t>argument </a:t>
            </a:r>
          </a:p>
          <a:p>
            <a:pPr>
              <a:defRPr/>
            </a:pPr>
            <a:r>
              <a:rPr lang="en-GB" sz="2300" b="0" dirty="0">
                <a:solidFill>
                  <a:srgbClr val="002060"/>
                </a:solidFill>
              </a:rPr>
              <a:t>P</a:t>
            </a:r>
            <a:r>
              <a:rPr lang="en-GB" sz="2300" b="0" dirty="0" smtClean="0">
                <a:solidFill>
                  <a:srgbClr val="002060"/>
                </a:solidFill>
              </a:rPr>
              <a:t>atients </a:t>
            </a:r>
            <a:r>
              <a:rPr lang="en-GB" sz="2300" b="0" dirty="0">
                <a:solidFill>
                  <a:srgbClr val="002060"/>
                </a:solidFill>
              </a:rPr>
              <a:t>have the </a:t>
            </a:r>
            <a:r>
              <a:rPr lang="en-GB" sz="2300" b="0" dirty="0" smtClean="0">
                <a:solidFill>
                  <a:srgbClr val="002060"/>
                </a:solidFill>
              </a:rPr>
              <a:t>relevant experience as a user but also have to right </a:t>
            </a:r>
            <a:r>
              <a:rPr lang="en-GB" sz="2300" b="0" dirty="0">
                <a:solidFill>
                  <a:srgbClr val="002060"/>
                </a:solidFill>
              </a:rPr>
              <a:t>to speak for </a:t>
            </a:r>
            <a:r>
              <a:rPr lang="en-GB" sz="2300" b="0" dirty="0" smtClean="0">
                <a:solidFill>
                  <a:srgbClr val="002060"/>
                </a:solidFill>
              </a:rPr>
              <a:t>themselves</a:t>
            </a:r>
          </a:p>
          <a:p>
            <a:pPr marL="0" indent="0">
              <a:buFont typeface="Arial" pitchFamily="34" charset="0"/>
              <a:buNone/>
              <a:defRPr/>
            </a:pPr>
            <a:r>
              <a:rPr lang="en-GB" sz="2300" b="0" dirty="0" smtClean="0">
                <a:solidFill>
                  <a:srgbClr val="B20533"/>
                </a:solidFill>
              </a:rPr>
              <a:t>Content </a:t>
            </a:r>
            <a:r>
              <a:rPr lang="en-GB" sz="2300" b="0" dirty="0">
                <a:solidFill>
                  <a:srgbClr val="B20533"/>
                </a:solidFill>
              </a:rPr>
              <a:t>argument </a:t>
            </a:r>
          </a:p>
          <a:p>
            <a:pPr>
              <a:defRPr/>
            </a:pPr>
            <a:r>
              <a:rPr lang="en-GB" sz="2300" b="0" dirty="0" smtClean="0">
                <a:solidFill>
                  <a:srgbClr val="002060"/>
                </a:solidFill>
              </a:rPr>
              <a:t>In a position to better identify relevant research gaps </a:t>
            </a:r>
          </a:p>
          <a:p>
            <a:pPr>
              <a:defRPr/>
            </a:pPr>
            <a:r>
              <a:rPr lang="en-GB" sz="2300" b="0" dirty="0" smtClean="0">
                <a:solidFill>
                  <a:srgbClr val="002060"/>
                </a:solidFill>
              </a:rPr>
              <a:t>Experience-based </a:t>
            </a:r>
            <a:r>
              <a:rPr lang="en-GB" sz="2300" b="0" dirty="0">
                <a:solidFill>
                  <a:srgbClr val="002060"/>
                </a:solidFill>
              </a:rPr>
              <a:t>knowledge makes </a:t>
            </a:r>
            <a:r>
              <a:rPr lang="en-GB" sz="2300" b="0" dirty="0" smtClean="0">
                <a:solidFill>
                  <a:srgbClr val="002060"/>
                </a:solidFill>
              </a:rPr>
              <a:t>outcomes </a:t>
            </a:r>
            <a:r>
              <a:rPr lang="en-GB" sz="2300" b="0" dirty="0">
                <a:solidFill>
                  <a:srgbClr val="002060"/>
                </a:solidFill>
              </a:rPr>
              <a:t>more </a:t>
            </a:r>
            <a:r>
              <a:rPr lang="en-GB" sz="2300" b="0" dirty="0" smtClean="0">
                <a:solidFill>
                  <a:srgbClr val="002060"/>
                </a:solidFill>
              </a:rPr>
              <a:t>relevant</a:t>
            </a:r>
          </a:p>
          <a:p>
            <a:pPr>
              <a:defRPr/>
            </a:pPr>
            <a:r>
              <a:rPr lang="en-GB" sz="2300" b="0" dirty="0">
                <a:solidFill>
                  <a:srgbClr val="002060"/>
                </a:solidFill>
              </a:rPr>
              <a:t>Improves the implementation of </a:t>
            </a:r>
            <a:r>
              <a:rPr lang="en-GB" sz="2300" b="0" dirty="0" smtClean="0">
                <a:solidFill>
                  <a:srgbClr val="002060"/>
                </a:solidFill>
              </a:rPr>
              <a:t>findings </a:t>
            </a:r>
          </a:p>
          <a:p>
            <a:pPr marL="0" indent="0">
              <a:buFont typeface="Arial" pitchFamily="34" charset="0"/>
              <a:buNone/>
              <a:defRPr/>
            </a:pPr>
            <a:r>
              <a:rPr lang="en-GB" sz="2300" b="0" dirty="0" smtClean="0">
                <a:solidFill>
                  <a:srgbClr val="B20533"/>
                </a:solidFill>
              </a:rPr>
              <a:t>Political </a:t>
            </a:r>
            <a:r>
              <a:rPr lang="en-GB" sz="2300" b="0" dirty="0">
                <a:solidFill>
                  <a:srgbClr val="B20533"/>
                </a:solidFill>
              </a:rPr>
              <a:t>argument </a:t>
            </a:r>
          </a:p>
          <a:p>
            <a:pPr>
              <a:defRPr/>
            </a:pPr>
            <a:r>
              <a:rPr lang="en-GB" sz="2300" b="0" dirty="0" smtClean="0">
                <a:solidFill>
                  <a:srgbClr val="002060"/>
                </a:solidFill>
              </a:rPr>
              <a:t>Provides legitimacy </a:t>
            </a:r>
            <a:r>
              <a:rPr lang="en-GB" sz="2300" b="0" dirty="0">
                <a:solidFill>
                  <a:srgbClr val="002060"/>
                </a:solidFill>
              </a:rPr>
              <a:t>and </a:t>
            </a:r>
            <a:r>
              <a:rPr lang="en-GB" sz="2300" b="0" dirty="0" smtClean="0">
                <a:solidFill>
                  <a:srgbClr val="002060"/>
                </a:solidFill>
              </a:rPr>
              <a:t>increases chances </a:t>
            </a:r>
            <a:r>
              <a:rPr lang="en-GB" sz="2300" b="0" dirty="0">
                <a:solidFill>
                  <a:srgbClr val="002060"/>
                </a:solidFill>
              </a:rPr>
              <a:t>for research funding</a:t>
            </a:r>
          </a:p>
          <a:p>
            <a:pPr marL="0" indent="0">
              <a:buFont typeface="Arial" pitchFamily="34" charset="0"/>
              <a:buNone/>
              <a:defRPr/>
            </a:pPr>
            <a:endParaRPr lang="en-GB" b="0" i="1" dirty="0" smtClean="0"/>
          </a:p>
          <a:p>
            <a:pPr marL="0" indent="0">
              <a:buFont typeface="Arial" pitchFamily="34" charset="0"/>
              <a:buNone/>
              <a:defRPr/>
            </a:pPr>
            <a:r>
              <a:rPr lang="en-GB" sz="1600" b="0" dirty="0" smtClean="0">
                <a:solidFill>
                  <a:srgbClr val="002060"/>
                </a:solidFill>
              </a:rPr>
              <a:t>Re </a:t>
            </a:r>
            <a:r>
              <a:rPr lang="en-GB" sz="1600" b="0" dirty="0">
                <a:solidFill>
                  <a:srgbClr val="002060"/>
                </a:solidFill>
              </a:rPr>
              <a:t>Abma &amp; Broerse, 2007 </a:t>
            </a:r>
            <a:endParaRPr lang="en-GB" sz="16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51013"/>
            <a:ext cx="9144000" cy="4411662"/>
          </a:xfrm>
        </p:spPr>
        <p:txBody>
          <a:bodyPr/>
          <a:lstStyle/>
          <a:p>
            <a:pPr>
              <a:defRPr/>
            </a:pPr>
            <a:endParaRPr lang="en-GB" sz="2400" b="0" dirty="0" smtClean="0"/>
          </a:p>
          <a:p>
            <a:pPr>
              <a:defRPr/>
            </a:pPr>
            <a:endParaRPr lang="en-GB" sz="2400" b="0" dirty="0"/>
          </a:p>
          <a:p>
            <a:pPr>
              <a:defRPr/>
            </a:pPr>
            <a:endParaRPr lang="en-GB" sz="2400" b="0" dirty="0" smtClean="0"/>
          </a:p>
          <a:p>
            <a:pPr>
              <a:defRPr/>
            </a:pPr>
            <a:endParaRPr lang="en-GB" b="0" dirty="0" smtClean="0"/>
          </a:p>
          <a:p>
            <a:pPr>
              <a:defRPr/>
            </a:pPr>
            <a:r>
              <a:rPr lang="en-GB" b="0" dirty="0" smtClean="0"/>
              <a:t>INVOLVE established </a:t>
            </a:r>
            <a:r>
              <a:rPr lang="en-GB" b="0" dirty="0"/>
              <a:t>in </a:t>
            </a:r>
            <a:r>
              <a:rPr lang="en-GB" b="0" dirty="0" smtClean="0"/>
              <a:t>1996 is </a:t>
            </a:r>
            <a:r>
              <a:rPr lang="en-GB" b="0" dirty="0"/>
              <a:t>part </a:t>
            </a:r>
            <a:r>
              <a:rPr lang="en-GB" b="0" dirty="0" smtClean="0"/>
              <a:t>of National </a:t>
            </a:r>
            <a:r>
              <a:rPr lang="en-GB" b="0" dirty="0"/>
              <a:t>Institute for Health Research, to support active public involvement in </a:t>
            </a:r>
            <a:r>
              <a:rPr lang="en-GB" dirty="0"/>
              <a:t>NHS, public health and social care research. </a:t>
            </a:r>
            <a:endParaRPr lang="en-GB" dirty="0" smtClean="0"/>
          </a:p>
          <a:p>
            <a:pPr>
              <a:defRPr/>
            </a:pPr>
            <a:r>
              <a:rPr lang="en-GB" b="0" i="1" dirty="0" smtClean="0">
                <a:solidFill>
                  <a:srgbClr val="FF0000"/>
                </a:solidFill>
              </a:rPr>
              <a:t>It </a:t>
            </a:r>
            <a:r>
              <a:rPr lang="en-GB" b="0" i="1" dirty="0">
                <a:solidFill>
                  <a:srgbClr val="FF0000"/>
                </a:solidFill>
              </a:rPr>
              <a:t>is one of the few government funded programmes of its kind in the world</a:t>
            </a:r>
            <a:r>
              <a:rPr lang="en-GB" b="0" i="1" dirty="0" smtClean="0">
                <a:solidFill>
                  <a:srgbClr val="FF0000"/>
                </a:solidFill>
              </a:rPr>
              <a:t>.</a:t>
            </a:r>
          </a:p>
          <a:p>
            <a:pPr>
              <a:defRPr/>
            </a:pPr>
            <a:r>
              <a:rPr lang="en-GB" b="0" dirty="0" smtClean="0"/>
              <a:t>As </a:t>
            </a:r>
            <a:r>
              <a:rPr lang="en-GB" b="0" dirty="0"/>
              <a:t>a national advisory group our role is to bring together expertise, insight and experience in the field of public involvement in research, with the aim of advancing it as an essential part of the process by which research is identified, prioritised, designed, conducted and disseminated</a:t>
            </a:r>
          </a:p>
          <a:p>
            <a:pPr>
              <a:defRPr/>
            </a:pPr>
            <a:endParaRPr lang="en-GB" dirty="0"/>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C00000"/>
                </a:solidFill>
              </a:rPr>
              <a:t>INVOLVE: UK initiative</a:t>
            </a:r>
            <a:endParaRPr lang="en-GB" dirty="0">
              <a:solidFill>
                <a:srgbClr val="C00000"/>
              </a:solidFill>
            </a:endParaRPr>
          </a:p>
        </p:txBody>
      </p:sp>
      <p:pic>
        <p:nvPicPr>
          <p:cNvPr id="1843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1450"/>
            <a:ext cx="89535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Arial" pitchFamily="34" charset="0"/>
              <a:buNone/>
              <a:defRPr/>
            </a:pPr>
            <a:r>
              <a:rPr lang="en-GB" dirty="0"/>
              <a:t>Key Principles </a:t>
            </a:r>
            <a:endParaRPr lang="en-GB" dirty="0" smtClean="0"/>
          </a:p>
          <a:p>
            <a:pPr marL="0" indent="0">
              <a:buFont typeface="Arial" pitchFamily="34" charset="0"/>
              <a:buNone/>
              <a:defRPr/>
            </a:pPr>
            <a:endParaRPr lang="en-GB" b="0" dirty="0"/>
          </a:p>
          <a:p>
            <a:pPr>
              <a:defRPr/>
            </a:pPr>
            <a:r>
              <a:rPr lang="en-GB" b="0" dirty="0" smtClean="0"/>
              <a:t>NICE’s </a:t>
            </a:r>
            <a:r>
              <a:rPr lang="en-GB" b="0" dirty="0"/>
              <a:t>approach to patient and public involvement is based on two key principles: </a:t>
            </a:r>
            <a:r>
              <a:rPr lang="en-GB" b="0" dirty="0" smtClean="0"/>
              <a:t>that </a:t>
            </a:r>
            <a:r>
              <a:rPr lang="en-GB" b="0" dirty="0"/>
              <a:t>lay people, and organisations representing their interests, </a:t>
            </a:r>
            <a:r>
              <a:rPr lang="en-GB" dirty="0">
                <a:solidFill>
                  <a:srgbClr val="000066"/>
                </a:solidFill>
              </a:rPr>
              <a:t>have opportunities to contribute to developing NICE guidance and quality standards, and support their implementation, and </a:t>
            </a:r>
          </a:p>
          <a:p>
            <a:pPr>
              <a:defRPr/>
            </a:pPr>
            <a:endParaRPr lang="en-GB" b="0" dirty="0" smtClean="0"/>
          </a:p>
          <a:p>
            <a:pPr>
              <a:defRPr/>
            </a:pPr>
            <a:r>
              <a:rPr lang="en-GB" b="0" i="1" dirty="0" smtClean="0">
                <a:solidFill>
                  <a:srgbClr val="C00000"/>
                </a:solidFill>
              </a:rPr>
              <a:t>As a result of </a:t>
            </a:r>
            <a:r>
              <a:rPr lang="en-GB" b="0" i="1" dirty="0">
                <a:solidFill>
                  <a:srgbClr val="C00000"/>
                </a:solidFill>
              </a:rPr>
              <a:t>this contribution, our guidance and other products have a greater patient, carer or community focus and relevance. </a:t>
            </a:r>
          </a:p>
          <a:p>
            <a:pPr>
              <a:defRPr/>
            </a:pPr>
            <a:endParaRPr lang="en-GB" b="0" i="1" dirty="0">
              <a:solidFill>
                <a:srgbClr val="C00000"/>
              </a:solidFill>
            </a:endParaRPr>
          </a:p>
        </p:txBody>
      </p:sp>
      <p:sp>
        <p:nvSpPr>
          <p:cNvPr id="3" name="Title 2"/>
          <p:cNvSpPr>
            <a:spLocks noGrp="1"/>
          </p:cNvSpPr>
          <p:nvPr>
            <p:ph type="title"/>
          </p:nvPr>
        </p:nvSpPr>
        <p:spPr>
          <a:xfrm>
            <a:off x="457200" y="911225"/>
            <a:ext cx="8229600" cy="982663"/>
          </a:xfrm>
        </p:spPr>
        <p:txBody>
          <a:bodyPr/>
          <a:lstStyle/>
          <a:p>
            <a:pPr>
              <a:defRPr/>
            </a:pPr>
            <a:endParaRPr lang="en-GB" dirty="0"/>
          </a:p>
        </p:txBody>
      </p:sp>
      <p:pic>
        <p:nvPicPr>
          <p:cNvPr id="19460"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425450"/>
            <a:ext cx="6985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46113" y="404813"/>
            <a:ext cx="8134350" cy="1284287"/>
          </a:xfrm>
        </p:spPr>
        <p:txBody>
          <a:bodyPr/>
          <a:lstStyle/>
          <a:p>
            <a:pPr eaLnBrk="1" hangingPunct="1">
              <a:defRPr/>
            </a:pPr>
            <a:r>
              <a:rPr lang="en-GB" b="1" dirty="0" err="1" smtClean="0">
                <a:solidFill>
                  <a:srgbClr val="B20533"/>
                </a:solidFill>
              </a:rPr>
              <a:t>PatIENT-CeNTRED</a:t>
            </a:r>
            <a:r>
              <a:rPr lang="en-GB" b="1" dirty="0" smtClean="0">
                <a:solidFill>
                  <a:srgbClr val="B20533"/>
                </a:solidFill>
              </a:rPr>
              <a:t> HEALTHCARE</a:t>
            </a:r>
            <a:br>
              <a:rPr lang="en-GB" b="1" dirty="0" smtClean="0">
                <a:solidFill>
                  <a:srgbClr val="B20533"/>
                </a:solidFill>
              </a:rPr>
            </a:br>
            <a:endParaRPr lang="en-GB" b="1" dirty="0" smtClean="0">
              <a:solidFill>
                <a:srgbClr val="B20533"/>
              </a:solidFill>
            </a:endParaRPr>
          </a:p>
        </p:txBody>
      </p:sp>
      <p:sp>
        <p:nvSpPr>
          <p:cNvPr id="17411" name="Rectangle 3"/>
          <p:cNvSpPr>
            <a:spLocks noGrp="1" noChangeArrowheads="1"/>
          </p:cNvSpPr>
          <p:nvPr>
            <p:ph type="body" idx="1"/>
          </p:nvPr>
        </p:nvSpPr>
        <p:spPr>
          <a:xfrm>
            <a:off x="179388" y="1530350"/>
            <a:ext cx="8856662" cy="4545013"/>
          </a:xfrm>
        </p:spPr>
        <p:txBody>
          <a:bodyPr/>
          <a:lstStyle/>
          <a:p>
            <a:pPr marL="0" indent="0" eaLnBrk="1" hangingPunct="1">
              <a:buFont typeface="Arial" pitchFamily="34" charset="0"/>
              <a:buNone/>
              <a:defRPr/>
            </a:pPr>
            <a:r>
              <a:rPr lang="en-GB" sz="2400" b="0" dirty="0" smtClean="0">
                <a:solidFill>
                  <a:srgbClr val="002060"/>
                </a:solidFill>
                <a:latin typeface="Verdana" panose="020B0604030504040204" pitchFamily="34" charset="0"/>
              </a:rPr>
              <a:t>A collaboration between HCP’s, patients &amp; carer’s to deliver personalised care</a:t>
            </a:r>
          </a:p>
          <a:p>
            <a:pPr eaLnBrk="1" hangingPunct="1">
              <a:defRPr/>
            </a:pPr>
            <a:r>
              <a:rPr lang="en-GB" b="0" dirty="0" smtClean="0">
                <a:solidFill>
                  <a:srgbClr val="000066"/>
                </a:solidFill>
                <a:latin typeface="Verdana" panose="020B0604030504040204" pitchFamily="34" charset="0"/>
                <a:cs typeface="Times" panose="02020603050405020304" pitchFamily="18" charset="0"/>
              </a:rPr>
              <a:t>Places </a:t>
            </a:r>
            <a:r>
              <a:rPr lang="en-GB" b="0" dirty="0">
                <a:solidFill>
                  <a:srgbClr val="000066"/>
                </a:solidFill>
                <a:latin typeface="Verdana" panose="020B0604030504040204" pitchFamily="34" charset="0"/>
                <a:cs typeface="Times" panose="02020603050405020304" pitchFamily="18" charset="0"/>
              </a:rPr>
              <a:t>the patient and carers at the </a:t>
            </a:r>
            <a:r>
              <a:rPr lang="en-GB" b="0" dirty="0" smtClean="0">
                <a:solidFill>
                  <a:srgbClr val="000066"/>
                </a:solidFill>
                <a:latin typeface="Verdana" panose="020B0604030504040204" pitchFamily="34" charset="0"/>
                <a:cs typeface="Times" panose="02020603050405020304" pitchFamily="18" charset="0"/>
              </a:rPr>
              <a:t>centre </a:t>
            </a:r>
          </a:p>
          <a:p>
            <a:pPr eaLnBrk="1" hangingPunct="1">
              <a:defRPr/>
            </a:pPr>
            <a:r>
              <a:rPr lang="en-GB" b="0" dirty="0" smtClean="0">
                <a:solidFill>
                  <a:srgbClr val="000066"/>
                </a:solidFill>
                <a:latin typeface="Verdana" panose="020B0604030504040204" pitchFamily="34" charset="0"/>
                <a:cs typeface="Times" panose="02020603050405020304" pitchFamily="18" charset="0"/>
              </a:rPr>
              <a:t>Respect for the patient as a person</a:t>
            </a:r>
          </a:p>
          <a:p>
            <a:pPr eaLnBrk="1" hangingPunct="1">
              <a:defRPr/>
            </a:pPr>
            <a:r>
              <a:rPr lang="en-GB" b="0" dirty="0" smtClean="0">
                <a:solidFill>
                  <a:srgbClr val="000066"/>
                </a:solidFill>
                <a:latin typeface="Verdana" panose="020B0604030504040204" pitchFamily="34" charset="0"/>
                <a:cs typeface="Times" panose="02020603050405020304" pitchFamily="18" charset="0"/>
              </a:rPr>
              <a:t>Holistic approach </a:t>
            </a:r>
            <a:endParaRPr lang="en-GB" b="0" dirty="0">
              <a:solidFill>
                <a:srgbClr val="000066"/>
              </a:solidFill>
              <a:latin typeface="Verdana" panose="020B0604030504040204" pitchFamily="34" charset="0"/>
              <a:cs typeface="Times" panose="02020603050405020304" pitchFamily="18" charset="0"/>
            </a:endParaRPr>
          </a:p>
          <a:p>
            <a:pPr eaLnBrk="1" hangingPunct="1">
              <a:defRPr/>
            </a:pPr>
            <a:r>
              <a:rPr lang="en-GB" b="0" dirty="0" smtClean="0">
                <a:solidFill>
                  <a:srgbClr val="000066"/>
                </a:solidFill>
                <a:latin typeface="Verdana" panose="020B0604030504040204" pitchFamily="34" charset="0"/>
                <a:cs typeface="Times" panose="02020603050405020304" pitchFamily="18" charset="0"/>
              </a:rPr>
              <a:t>Sharing of power and responsibility between the patient and health professional</a:t>
            </a:r>
          </a:p>
          <a:p>
            <a:pPr eaLnBrk="1" hangingPunct="1">
              <a:defRPr/>
            </a:pPr>
            <a:r>
              <a:rPr lang="en-GB" b="0" dirty="0" smtClean="0">
                <a:solidFill>
                  <a:srgbClr val="000066"/>
                </a:solidFill>
                <a:latin typeface="Verdana" panose="020B0604030504040204" pitchFamily="34" charset="0"/>
                <a:cs typeface="Times" panose="02020603050405020304" pitchFamily="18" charset="0"/>
              </a:rPr>
              <a:t>Coordination and integration of care</a:t>
            </a:r>
          </a:p>
          <a:p>
            <a:pPr marL="819150" lvl="1" indent="-342900" eaLnBrk="1" hangingPunct="1">
              <a:defRPr/>
            </a:pPr>
            <a:endParaRPr lang="en-GB" sz="2000" dirty="0" smtClean="0">
              <a:solidFill>
                <a:srgbClr val="000066"/>
              </a:solidFill>
              <a:latin typeface="Verdana" panose="020B0604030504040204" pitchFamily="34" charset="0"/>
              <a:cs typeface="Times" panose="02020603050405020304" pitchFamily="18" charset="0"/>
            </a:endParaRPr>
          </a:p>
          <a:p>
            <a:pPr marL="819150" lvl="1" indent="-342900" eaLnBrk="1" hangingPunct="1">
              <a:defRPr/>
            </a:pPr>
            <a:r>
              <a:rPr lang="en-GB" sz="2000" dirty="0" smtClean="0">
                <a:solidFill>
                  <a:srgbClr val="000066"/>
                </a:solidFill>
                <a:latin typeface="Verdana" panose="020B0604030504040204" pitchFamily="34" charset="0"/>
                <a:cs typeface="Times" panose="02020603050405020304" pitchFamily="18" charset="0"/>
              </a:rPr>
              <a:t>Creating an environment that is conducive to patient-centred care both for providers and service users</a:t>
            </a:r>
          </a:p>
          <a:p>
            <a:pPr marL="819150" lvl="1" indent="-342900" eaLnBrk="1" hangingPunct="1">
              <a:defRPr/>
            </a:pPr>
            <a:endParaRPr lang="en-GB" sz="2000" dirty="0">
              <a:solidFill>
                <a:srgbClr val="000066"/>
              </a:solidFill>
              <a:latin typeface="Verdana" panose="020B0604030504040204" pitchFamily="34" charset="0"/>
              <a:cs typeface="Times" panose="02020603050405020304" pitchFamily="18" charset="0"/>
            </a:endParaRPr>
          </a:p>
          <a:p>
            <a:pPr marL="819150" lvl="1" indent="-342900" eaLnBrk="1" hangingPunct="1">
              <a:defRPr/>
            </a:pPr>
            <a:r>
              <a:rPr lang="en-GB" sz="2000" dirty="0">
                <a:solidFill>
                  <a:srgbClr val="000066"/>
                </a:solidFill>
                <a:latin typeface="Verdana" panose="020B0604030504040204" pitchFamily="34" charset="0"/>
                <a:cs typeface="Times" panose="02020603050405020304" pitchFamily="18" charset="0"/>
              </a:rPr>
              <a:t>Recognising they </a:t>
            </a:r>
            <a:r>
              <a:rPr lang="en-GB" sz="2000" dirty="0" smtClean="0">
                <a:solidFill>
                  <a:srgbClr val="000066"/>
                </a:solidFill>
                <a:latin typeface="Verdana" panose="020B0604030504040204" pitchFamily="34" charset="0"/>
                <a:cs typeface="Times" panose="02020603050405020304" pitchFamily="18" charset="0"/>
              </a:rPr>
              <a:t>have the expertise to manage their lives</a:t>
            </a:r>
            <a:endParaRPr lang="en-GB" sz="2000" dirty="0">
              <a:solidFill>
                <a:srgbClr val="000066"/>
              </a:solidFill>
              <a:latin typeface="Verdana" panose="020B0604030504040204" pitchFamily="34" charset="0"/>
              <a:cs typeface="Times" panose="02020603050405020304" pitchFamily="18" charset="0"/>
            </a:endParaRPr>
          </a:p>
          <a:p>
            <a:pPr marL="819150" lvl="1" indent="-342900" eaLnBrk="1" hangingPunct="1">
              <a:defRPr/>
            </a:pPr>
            <a:endParaRPr lang="en-GB" sz="2000" dirty="0" smtClean="0">
              <a:solidFill>
                <a:srgbClr val="000066"/>
              </a:solidFill>
              <a:latin typeface="Verdana" panose="020B0604030504040204" pitchFamily="34" charset="0"/>
              <a:cs typeface="Times" panose="02020603050405020304" pitchFamily="18" charset="0"/>
            </a:endParaRPr>
          </a:p>
        </p:txBody>
      </p:sp>
      <p:sp>
        <p:nvSpPr>
          <p:cNvPr id="20484" name="TextBox 3"/>
          <p:cNvSpPr txBox="1">
            <a:spLocks noChangeArrowheads="1"/>
          </p:cNvSpPr>
          <p:nvPr/>
        </p:nvSpPr>
        <p:spPr bwMode="auto">
          <a:xfrm>
            <a:off x="179388" y="6165850"/>
            <a:ext cx="8964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r>
              <a:rPr lang="en-AU" sz="1200" b="0">
                <a:solidFill>
                  <a:srgbClr val="002060"/>
                </a:solidFill>
                <a:latin typeface="Verdana" pitchFamily="34" charset="0"/>
                <a:ea typeface="Arial Bold"/>
              </a:rPr>
              <a:t>Lutz, B. J., &amp; Bowers, B. J. (2000). Patient-centered care: understanding its interpretation and implementation in health care. </a:t>
            </a:r>
            <a:r>
              <a:rPr lang="en-AU" sz="1200" b="0" i="1">
                <a:solidFill>
                  <a:srgbClr val="002060"/>
                </a:solidFill>
                <a:latin typeface="Verdana" pitchFamily="34" charset="0"/>
                <a:ea typeface="Arial Bold"/>
              </a:rPr>
              <a:t>Scholarly Inquiry for Nursing Practice, 14</a:t>
            </a:r>
            <a:r>
              <a:rPr lang="en-AU" sz="1200" b="0">
                <a:solidFill>
                  <a:srgbClr val="002060"/>
                </a:solidFill>
                <a:latin typeface="Verdana" pitchFamily="34" charset="0"/>
                <a:ea typeface="Arial Bold"/>
              </a:rPr>
              <a:t>(2), 165-183 Department of Human Services, V. (2003). </a:t>
            </a:r>
            <a:r>
              <a:rPr lang="en-AU" sz="1200" b="0" i="1">
                <a:solidFill>
                  <a:srgbClr val="002060"/>
                </a:solidFill>
                <a:latin typeface="Verdana" pitchFamily="34" charset="0"/>
                <a:ea typeface="Arial Bold"/>
              </a:rPr>
              <a:t>Improving care for older people: a policy for health services</a:t>
            </a:r>
            <a:r>
              <a:rPr lang="en-AU" sz="1200" b="0">
                <a:solidFill>
                  <a:srgbClr val="002060"/>
                </a:solidFill>
                <a:latin typeface="Verdana" pitchFamily="34" charset="0"/>
                <a:ea typeface="Arial Bold"/>
              </a:rPr>
              <a:t>. Melbourne: DHS</a:t>
            </a:r>
            <a:endParaRPr lang="en-GB" sz="1200" b="0">
              <a:solidFill>
                <a:srgbClr val="002060"/>
              </a:solidFill>
              <a:ea typeface="Arial Bo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23813" y="1871663"/>
            <a:ext cx="5272087" cy="3852862"/>
          </a:xfrm>
        </p:spPr>
      </p:pic>
      <p:pic>
        <p:nvPicPr>
          <p:cNvPr id="6" name="Picture 4" descr="elwg83279_f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65700" y="1871663"/>
            <a:ext cx="4178300"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p:cNvSpPr txBox="1">
            <a:spLocks noChangeArrowheads="1"/>
          </p:cNvSpPr>
          <p:nvPr/>
        </p:nvSpPr>
        <p:spPr bwMode="auto">
          <a:xfrm>
            <a:off x="4965700" y="1052513"/>
            <a:ext cx="3998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r>
              <a:rPr lang="en-GB" sz="2400">
                <a:solidFill>
                  <a:schemeClr val="tx1"/>
                </a:solidFill>
                <a:ea typeface="Arial Bold"/>
              </a:rPr>
              <a:t>“When I want your opinion, I’ll give it to you”</a:t>
            </a:r>
            <a:endParaRPr lang="en-GB" sz="2400" b="0">
              <a:solidFill>
                <a:schemeClr val="tx1"/>
              </a:solidFill>
              <a:ea typeface="Arial 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9700"/>
                                        </p:tgtEl>
                                        <p:attrNameLst>
                                          <p:attrName>style.visibility</p:attrName>
                                        </p:attrNameLst>
                                      </p:cBhvr>
                                      <p:to>
                                        <p:strVal val="visible"/>
                                      </p:to>
                                    </p:set>
                                    <p:anim calcmode="lin" valueType="num">
                                      <p:cBhvr additive="base">
                                        <p:cTn id="11" dur="500" fill="hold"/>
                                        <p:tgtEl>
                                          <p:spTgt spid="29700"/>
                                        </p:tgtEl>
                                        <p:attrNameLst>
                                          <p:attrName>ppt_x</p:attrName>
                                        </p:attrNameLst>
                                      </p:cBhvr>
                                      <p:tavLst>
                                        <p:tav tm="0">
                                          <p:val>
                                            <p:strVal val="#ppt_x"/>
                                          </p:val>
                                        </p:tav>
                                        <p:tav tm="100000">
                                          <p:val>
                                            <p:strVal val="#ppt_x"/>
                                          </p:val>
                                        </p:tav>
                                      </p:tavLst>
                                    </p:anim>
                                    <p:anim calcmode="lin" valueType="num">
                                      <p:cBhvr additive="base">
                                        <p:cTn id="12"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8229600" cy="982662"/>
          </a:xfrm>
        </p:spPr>
        <p:txBody>
          <a:bodyPr/>
          <a:lstStyle/>
          <a:p>
            <a:pPr>
              <a:defRPr/>
            </a:pPr>
            <a:r>
              <a:rPr lang="en-GB" dirty="0"/>
              <a:t>PatieNts  </a:t>
            </a:r>
            <a:r>
              <a:rPr lang="en-GB" dirty="0" smtClean="0"/>
              <a:t>With long term respiratory diseases ARE </a:t>
            </a:r>
            <a:r>
              <a:rPr lang="en-GB" dirty="0"/>
              <a:t>Experts</a:t>
            </a:r>
          </a:p>
        </p:txBody>
      </p:sp>
      <p:sp>
        <p:nvSpPr>
          <p:cNvPr id="3" name="Content Placeholder 2"/>
          <p:cNvSpPr>
            <a:spLocks noGrp="1"/>
          </p:cNvSpPr>
          <p:nvPr>
            <p:ph idx="1"/>
          </p:nvPr>
        </p:nvSpPr>
        <p:spPr>
          <a:xfrm>
            <a:off x="107950" y="1557338"/>
            <a:ext cx="9036050" cy="4344987"/>
          </a:xfrm>
        </p:spPr>
        <p:txBody>
          <a:bodyPr/>
          <a:lstStyle/>
          <a:p>
            <a:pPr>
              <a:defRPr/>
            </a:pPr>
            <a:r>
              <a:rPr lang="en-GB" sz="2300" b="0" dirty="0">
                <a:solidFill>
                  <a:srgbClr val="002060"/>
                </a:solidFill>
                <a:latin typeface="+mj-lt"/>
              </a:rPr>
              <a:t>Patients, particularly those with long-term conditions, are experts </a:t>
            </a:r>
            <a:r>
              <a:rPr lang="en-GB" sz="2300" b="0" dirty="0" smtClean="0">
                <a:solidFill>
                  <a:srgbClr val="002060"/>
                </a:solidFill>
                <a:latin typeface="+mj-lt"/>
              </a:rPr>
              <a:t>and greater involvement has potential </a:t>
            </a:r>
            <a:r>
              <a:rPr lang="en-GB" sz="2300" b="0" dirty="0">
                <a:solidFill>
                  <a:srgbClr val="002060"/>
                </a:solidFill>
                <a:latin typeface="+mj-lt"/>
              </a:rPr>
              <a:t>to ensure:</a:t>
            </a:r>
          </a:p>
          <a:p>
            <a:pPr lvl="1">
              <a:defRPr/>
            </a:pPr>
            <a:r>
              <a:rPr lang="en-GB" sz="2300" dirty="0">
                <a:solidFill>
                  <a:srgbClr val="002060"/>
                </a:solidFill>
                <a:latin typeface="+mj-lt"/>
              </a:rPr>
              <a:t>they receive appropriate treatment and care</a:t>
            </a:r>
          </a:p>
          <a:p>
            <a:pPr lvl="1">
              <a:defRPr/>
            </a:pPr>
            <a:r>
              <a:rPr lang="en-GB" sz="2300" dirty="0">
                <a:solidFill>
                  <a:srgbClr val="002060"/>
                </a:solidFill>
                <a:latin typeface="+mj-lt"/>
              </a:rPr>
              <a:t>improve their health outcomes</a:t>
            </a:r>
          </a:p>
          <a:p>
            <a:pPr lvl="1">
              <a:defRPr/>
            </a:pPr>
            <a:r>
              <a:rPr lang="en-GB" sz="2300" dirty="0">
                <a:solidFill>
                  <a:srgbClr val="002060"/>
                </a:solidFill>
                <a:latin typeface="+mj-lt"/>
              </a:rPr>
              <a:t>reduce risk factors and prevent ill health</a:t>
            </a:r>
          </a:p>
          <a:p>
            <a:pPr marL="400050">
              <a:defRPr/>
            </a:pPr>
            <a:endParaRPr lang="en-GB" sz="2300" b="0" dirty="0" smtClean="0">
              <a:solidFill>
                <a:srgbClr val="002060"/>
              </a:solidFill>
              <a:latin typeface="+mj-lt"/>
            </a:endParaRPr>
          </a:p>
          <a:p>
            <a:pPr marL="400050">
              <a:defRPr/>
            </a:pPr>
            <a:r>
              <a:rPr lang="en-GB" sz="2300" b="0" dirty="0" smtClean="0">
                <a:solidFill>
                  <a:srgbClr val="002060"/>
                </a:solidFill>
                <a:latin typeface="+mj-lt"/>
              </a:rPr>
              <a:t>At </a:t>
            </a:r>
            <a:r>
              <a:rPr lang="en-GB" sz="2300" b="0" dirty="0">
                <a:solidFill>
                  <a:srgbClr val="002060"/>
                </a:solidFill>
                <a:latin typeface="+mj-lt"/>
              </a:rPr>
              <a:t>a citizen level, public involvement may:</a:t>
            </a:r>
          </a:p>
          <a:p>
            <a:pPr marL="800100" lvl="1">
              <a:defRPr/>
            </a:pPr>
            <a:r>
              <a:rPr lang="en-GB" sz="2300" dirty="0">
                <a:solidFill>
                  <a:srgbClr val="002060"/>
                </a:solidFill>
                <a:latin typeface="+mj-lt"/>
              </a:rPr>
              <a:t>improve quality of services</a:t>
            </a:r>
          </a:p>
          <a:p>
            <a:pPr marL="800100" lvl="1">
              <a:defRPr/>
            </a:pPr>
            <a:r>
              <a:rPr lang="en-GB" sz="2300" dirty="0">
                <a:solidFill>
                  <a:srgbClr val="002060"/>
                </a:solidFill>
                <a:latin typeface="+mj-lt"/>
              </a:rPr>
              <a:t>help identify priorities for </a:t>
            </a:r>
            <a:r>
              <a:rPr lang="en-GB" sz="2300" dirty="0" smtClean="0">
                <a:solidFill>
                  <a:srgbClr val="002060"/>
                </a:solidFill>
                <a:latin typeface="+mj-lt"/>
              </a:rPr>
              <a:t>commissioners &amp; researchers</a:t>
            </a:r>
            <a:endParaRPr lang="en-GB" sz="2300" dirty="0">
              <a:solidFill>
                <a:srgbClr val="002060"/>
              </a:solidFill>
              <a:latin typeface="+mj-lt"/>
            </a:endParaRPr>
          </a:p>
          <a:p>
            <a:pPr marL="800100" lvl="1">
              <a:defRPr/>
            </a:pPr>
            <a:r>
              <a:rPr lang="en-GB" sz="2300" dirty="0">
                <a:solidFill>
                  <a:srgbClr val="002060"/>
                </a:solidFill>
                <a:latin typeface="+mj-lt"/>
              </a:rPr>
              <a:t>promote transparency and strengthen accountability</a:t>
            </a:r>
          </a:p>
          <a:p>
            <a:pPr marL="800100" lvl="1">
              <a:defRPr/>
            </a:pPr>
            <a:r>
              <a:rPr lang="en-GB" sz="2300" dirty="0">
                <a:solidFill>
                  <a:srgbClr val="4F81BD">
                    <a:lumMod val="50000"/>
                  </a:srgbClr>
                </a:solidFill>
                <a:latin typeface="+mj-lt"/>
              </a:rPr>
              <a:t>Increase compliance with medical treatment</a:t>
            </a:r>
          </a:p>
          <a:p>
            <a:pPr>
              <a:defRPr/>
            </a:pPr>
            <a:endParaRPr lang="en-GB" dirty="0"/>
          </a:p>
        </p:txBody>
      </p:sp>
      <p:sp>
        <p:nvSpPr>
          <p:cNvPr id="23556" name="Content Placeholder 2"/>
          <p:cNvSpPr txBox="1">
            <a:spLocks/>
          </p:cNvSpPr>
          <p:nvPr/>
        </p:nvSpPr>
        <p:spPr bwMode="auto">
          <a:xfrm>
            <a:off x="250825" y="6315075"/>
            <a:ext cx="822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pPr>
              <a:spcBef>
                <a:spcPct val="20000"/>
              </a:spcBef>
              <a:buFont typeface="Arial" pitchFamily="34" charset="0"/>
              <a:buNone/>
            </a:pPr>
            <a:r>
              <a:rPr lang="en-GB" sz="1200" b="0">
                <a:solidFill>
                  <a:srgbClr val="002060"/>
                </a:solidFill>
              </a:rPr>
              <a:t>Coulter, A. Patient engagement: why is it important? In: Andersson E, Tritter J,Wilson  R, Eds. Healthy Democracy: The future of involvement in health and social care. London, NHS, The National Centre for Involvement, 2006.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1013"/>
            <a:ext cx="8686800" cy="4627562"/>
          </a:xfrm>
        </p:spPr>
        <p:txBody>
          <a:bodyPr/>
          <a:lstStyle/>
          <a:p>
            <a:pPr marL="0" indent="0">
              <a:buFont typeface="Arial" pitchFamily="34" charset="0"/>
              <a:buNone/>
              <a:defRPr/>
            </a:pPr>
            <a:endParaRPr lang="en-GB" sz="2400" b="0" dirty="0" smtClean="0">
              <a:solidFill>
                <a:srgbClr val="002060"/>
              </a:solidFill>
            </a:endParaRPr>
          </a:p>
          <a:p>
            <a:pPr>
              <a:defRPr/>
            </a:pPr>
            <a:r>
              <a:rPr lang="en-GB" sz="2400" b="0" dirty="0" smtClean="0">
                <a:solidFill>
                  <a:schemeClr val="tx2"/>
                </a:solidFill>
              </a:rPr>
              <a:t>Lack </a:t>
            </a:r>
            <a:r>
              <a:rPr lang="en-GB" sz="2400" b="0" dirty="0">
                <a:solidFill>
                  <a:schemeClr val="tx2"/>
                </a:solidFill>
              </a:rPr>
              <a:t>of understanding – unhelpful language </a:t>
            </a:r>
            <a:endParaRPr lang="en-GB" sz="2400" b="0" dirty="0" smtClean="0">
              <a:solidFill>
                <a:schemeClr val="tx2"/>
              </a:solidFill>
            </a:endParaRPr>
          </a:p>
          <a:p>
            <a:pPr>
              <a:defRPr/>
            </a:pPr>
            <a:r>
              <a:rPr lang="en-GB" sz="2400" b="0" dirty="0" smtClean="0">
                <a:solidFill>
                  <a:srgbClr val="002060"/>
                </a:solidFill>
              </a:rPr>
              <a:t>Insufficient investment in PPI </a:t>
            </a:r>
          </a:p>
          <a:p>
            <a:pPr>
              <a:defRPr/>
            </a:pPr>
            <a:r>
              <a:rPr lang="en-GB" sz="2400" b="0" dirty="0" smtClean="0">
                <a:solidFill>
                  <a:srgbClr val="002060"/>
                </a:solidFill>
              </a:rPr>
              <a:t>Lack of expertise (professional and patient)</a:t>
            </a:r>
            <a:endParaRPr lang="en-GB" sz="2400" b="0" dirty="0">
              <a:solidFill>
                <a:srgbClr val="002060"/>
              </a:solidFill>
            </a:endParaRPr>
          </a:p>
          <a:p>
            <a:pPr>
              <a:defRPr/>
            </a:pPr>
            <a:r>
              <a:rPr lang="en-GB" sz="2400" b="0" dirty="0" smtClean="0">
                <a:solidFill>
                  <a:srgbClr val="002060"/>
                </a:solidFill>
              </a:rPr>
              <a:t>Current medical / organisational cultures can intimidate </a:t>
            </a:r>
            <a:r>
              <a:rPr lang="en-GB" sz="2400" b="0" dirty="0">
                <a:solidFill>
                  <a:srgbClr val="002060"/>
                </a:solidFill>
              </a:rPr>
              <a:t>patients </a:t>
            </a:r>
            <a:endParaRPr lang="en-GB" sz="2400" b="0" dirty="0" smtClean="0">
              <a:solidFill>
                <a:srgbClr val="002060"/>
              </a:solidFill>
            </a:endParaRPr>
          </a:p>
          <a:p>
            <a:pPr>
              <a:defRPr/>
            </a:pPr>
            <a:r>
              <a:rPr lang="en-GB" sz="2400" b="0" dirty="0">
                <a:solidFill>
                  <a:srgbClr val="002060"/>
                </a:solidFill>
              </a:rPr>
              <a:t>Large number of diverse strategies used to achieve desired results </a:t>
            </a:r>
            <a:r>
              <a:rPr lang="en-GB" sz="2400" b="0" dirty="0" smtClean="0">
                <a:solidFill>
                  <a:srgbClr val="002060"/>
                </a:solidFill>
              </a:rPr>
              <a:t>– the best way to do it</a:t>
            </a:r>
            <a:endParaRPr lang="en-GB" sz="2400" b="0" dirty="0">
              <a:solidFill>
                <a:srgbClr val="002060"/>
              </a:solidFill>
            </a:endParaRPr>
          </a:p>
          <a:p>
            <a:pPr>
              <a:defRPr/>
            </a:pPr>
            <a:r>
              <a:rPr lang="en-GB" sz="2400" b="0" dirty="0" smtClean="0">
                <a:solidFill>
                  <a:srgbClr val="002060"/>
                </a:solidFill>
              </a:rPr>
              <a:t>Lack </a:t>
            </a:r>
            <a:r>
              <a:rPr lang="en-GB" sz="2400" b="0" dirty="0">
                <a:solidFill>
                  <a:srgbClr val="002060"/>
                </a:solidFill>
              </a:rPr>
              <a:t>of measurement tools to assess </a:t>
            </a:r>
            <a:r>
              <a:rPr lang="en-GB" sz="2400" b="0" dirty="0" smtClean="0">
                <a:solidFill>
                  <a:srgbClr val="002060"/>
                </a:solidFill>
              </a:rPr>
              <a:t>how </a:t>
            </a:r>
            <a:r>
              <a:rPr lang="en-GB" sz="2400" b="0" dirty="0">
                <a:solidFill>
                  <a:srgbClr val="002060"/>
                </a:solidFill>
              </a:rPr>
              <a:t>well an organization is doing in engaging health care </a:t>
            </a:r>
            <a:r>
              <a:rPr lang="en-GB" sz="2400" b="0" dirty="0" smtClean="0">
                <a:solidFill>
                  <a:srgbClr val="002060"/>
                </a:solidFill>
              </a:rPr>
              <a:t>users</a:t>
            </a:r>
          </a:p>
          <a:p>
            <a:pPr>
              <a:defRPr/>
            </a:pPr>
            <a:r>
              <a:rPr lang="en-GB" sz="2400" b="0" dirty="0" smtClean="0">
                <a:solidFill>
                  <a:srgbClr val="002060"/>
                </a:solidFill>
              </a:rPr>
              <a:t>Doing it badly is possibly worse than not doing it all! </a:t>
            </a:r>
            <a:endParaRPr lang="en-GB" sz="2400" b="0" dirty="0">
              <a:solidFill>
                <a:srgbClr val="002060"/>
              </a:solidFill>
            </a:endParaRPr>
          </a:p>
          <a:p>
            <a:pPr>
              <a:defRPr/>
            </a:pPr>
            <a:endParaRPr lang="en-GB" dirty="0"/>
          </a:p>
        </p:txBody>
      </p:sp>
      <p:sp>
        <p:nvSpPr>
          <p:cNvPr id="3" name="Title 2"/>
          <p:cNvSpPr>
            <a:spLocks noGrp="1"/>
          </p:cNvSpPr>
          <p:nvPr>
            <p:ph type="title"/>
          </p:nvPr>
        </p:nvSpPr>
        <p:spPr>
          <a:xfrm>
            <a:off x="457200" y="768350"/>
            <a:ext cx="8229600" cy="982663"/>
          </a:xfrm>
        </p:spPr>
        <p:txBody>
          <a:bodyPr>
            <a:noAutofit/>
          </a:bodyPr>
          <a:lstStyle/>
          <a:p>
            <a:pPr>
              <a:defRPr/>
            </a:pPr>
            <a:r>
              <a:rPr lang="en-GB" dirty="0" smtClean="0">
                <a:solidFill>
                  <a:srgbClr val="C00000"/>
                </a:solidFill>
              </a:rPr>
              <a:t/>
            </a:r>
            <a:br>
              <a:rPr lang="en-GB" dirty="0" smtClean="0">
                <a:solidFill>
                  <a:srgbClr val="C00000"/>
                </a:solidFill>
              </a:rPr>
            </a:br>
            <a:r>
              <a:rPr lang="en-GB" dirty="0" smtClean="0">
                <a:solidFill>
                  <a:srgbClr val="C00000"/>
                </a:solidFill>
              </a:rPr>
              <a:t>Some Barriers to PPI</a:t>
            </a:r>
            <a:r>
              <a:rPr lang="en-GB" b="0" dirty="0">
                <a:solidFill>
                  <a:srgbClr val="C00000"/>
                </a:solidFill>
              </a:rPr>
              <a:t/>
            </a:r>
            <a:br>
              <a:rPr lang="en-GB" b="0" dirty="0">
                <a:solidFill>
                  <a:srgbClr val="C00000"/>
                </a:solidFill>
              </a:rPr>
            </a:br>
            <a:endParaRPr lang="en-GB"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0" y="1052513"/>
            <a:ext cx="9612313" cy="5110162"/>
          </a:xfrm>
        </p:spPr>
        <p:txBody>
          <a:bodyPr/>
          <a:lstStyle/>
          <a:p>
            <a:pPr>
              <a:defRPr/>
            </a:pPr>
            <a:endParaRPr lang="en-GB" sz="2700" dirty="0" smtClean="0"/>
          </a:p>
          <a:p>
            <a:pPr>
              <a:defRPr/>
            </a:pPr>
            <a:endParaRPr lang="en-GB" sz="2400" b="0" dirty="0" smtClean="0">
              <a:solidFill>
                <a:srgbClr val="000066"/>
              </a:solidFill>
              <a:latin typeface="Calibri" pitchFamily="34" charset="0"/>
            </a:endParaRPr>
          </a:p>
          <a:p>
            <a:pPr>
              <a:defRPr/>
            </a:pPr>
            <a:r>
              <a:rPr lang="en-GB" sz="2400" b="0" dirty="0" smtClean="0">
                <a:solidFill>
                  <a:srgbClr val="000066"/>
                </a:solidFill>
                <a:latin typeface="Calibri" pitchFamily="34" charset="0"/>
              </a:rPr>
              <a:t>Shift in emphasis of the role, function and visibility of ELF (For patients) </a:t>
            </a:r>
          </a:p>
          <a:p>
            <a:pPr>
              <a:defRPr/>
            </a:pPr>
            <a:r>
              <a:rPr lang="en-GB" sz="2400" b="0" dirty="0" smtClean="0">
                <a:solidFill>
                  <a:srgbClr val="000066"/>
                </a:solidFill>
                <a:latin typeface="Calibri" pitchFamily="34" charset="0"/>
              </a:rPr>
              <a:t>Bringing the patient voice into the heart (and lungs!) of our Society</a:t>
            </a:r>
          </a:p>
          <a:p>
            <a:pPr>
              <a:defRPr/>
            </a:pPr>
            <a:r>
              <a:rPr lang="en-GB" sz="2400" b="0" dirty="0" smtClean="0">
                <a:solidFill>
                  <a:srgbClr val="002060"/>
                </a:solidFill>
                <a:latin typeface="Calibri" pitchFamily="34" charset="0"/>
              </a:rPr>
              <a:t>ERS Task Forces and guideline production : </a:t>
            </a:r>
            <a:r>
              <a:rPr lang="en-GB" sz="2400" b="0" i="1" dirty="0" smtClean="0">
                <a:solidFill>
                  <a:srgbClr val="FF0000"/>
                </a:solidFill>
                <a:latin typeface="Calibri" pitchFamily="34" charset="0"/>
              </a:rPr>
              <a:t>Influencing clinical care</a:t>
            </a:r>
          </a:p>
          <a:p>
            <a:pPr>
              <a:defRPr/>
            </a:pPr>
            <a:r>
              <a:rPr lang="en-GB" sz="2400" b="0" dirty="0" smtClean="0">
                <a:solidFill>
                  <a:srgbClr val="002060"/>
                </a:solidFill>
                <a:latin typeface="Calibri" pitchFamily="34" charset="0"/>
              </a:rPr>
              <a:t>Patient experience and perspective in ERS symposia </a:t>
            </a:r>
            <a:r>
              <a:rPr lang="en-GB" sz="2400" b="0" i="1" dirty="0" smtClean="0">
                <a:solidFill>
                  <a:srgbClr val="FF0000"/>
                </a:solidFill>
                <a:latin typeface="Calibri" pitchFamily="34" charset="0"/>
              </a:rPr>
              <a:t>influencing both care delivery and research </a:t>
            </a:r>
          </a:p>
          <a:p>
            <a:pPr>
              <a:defRPr/>
            </a:pPr>
            <a:r>
              <a:rPr lang="en-GB" sz="2400" b="0" dirty="0" smtClean="0">
                <a:solidFill>
                  <a:schemeClr val="tx2">
                    <a:lumMod val="75000"/>
                  </a:schemeClr>
                </a:solidFill>
                <a:latin typeface="Calibri" pitchFamily="34" charset="0"/>
              </a:rPr>
              <a:t>Stakeholder events : </a:t>
            </a:r>
            <a:r>
              <a:rPr lang="en-GB" sz="2400" b="0" i="1" dirty="0" smtClean="0">
                <a:solidFill>
                  <a:srgbClr val="FF0000"/>
                </a:solidFill>
                <a:latin typeface="Calibri" pitchFamily="34" charset="0"/>
              </a:rPr>
              <a:t>COPD Audit, Dublin Summit</a:t>
            </a:r>
          </a:p>
          <a:p>
            <a:pPr>
              <a:defRPr/>
            </a:pPr>
            <a:r>
              <a:rPr lang="en-GB" sz="2400" b="0" dirty="0" smtClean="0">
                <a:solidFill>
                  <a:srgbClr val="002060"/>
                </a:solidFill>
                <a:latin typeface="Calibri" pitchFamily="34" charset="0"/>
              </a:rPr>
              <a:t>Political Brussels advocacy role: influencing policy</a:t>
            </a:r>
          </a:p>
          <a:p>
            <a:pPr>
              <a:defRPr/>
            </a:pPr>
            <a:r>
              <a:rPr lang="en-GB" sz="2400" b="0" dirty="0" smtClean="0">
                <a:solidFill>
                  <a:srgbClr val="002060"/>
                </a:solidFill>
                <a:latin typeface="Calibri" pitchFamily="34" charset="0"/>
              </a:rPr>
              <a:t>Patients helping ERS educational courses be more relevant </a:t>
            </a:r>
          </a:p>
          <a:p>
            <a:pPr>
              <a:defRPr/>
            </a:pPr>
            <a:endParaRPr lang="en-GB" sz="2400" b="0" dirty="0" smtClean="0">
              <a:latin typeface="Calibri" pitchFamily="34" charset="0"/>
            </a:endParaRPr>
          </a:p>
          <a:p>
            <a:pPr>
              <a:defRPr/>
            </a:pPr>
            <a:endParaRPr lang="en-GB" sz="2400" b="0" dirty="0" smtClean="0"/>
          </a:p>
        </p:txBody>
      </p:sp>
      <p:sp>
        <p:nvSpPr>
          <p:cNvPr id="3" name="Title 2"/>
          <p:cNvSpPr>
            <a:spLocks noGrp="1"/>
          </p:cNvSpPr>
          <p:nvPr>
            <p:ph type="title"/>
          </p:nvPr>
        </p:nvSpPr>
        <p:spPr>
          <a:xfrm>
            <a:off x="457200" y="768350"/>
            <a:ext cx="8229600" cy="982663"/>
          </a:xfrm>
        </p:spPr>
        <p:txBody>
          <a:bodyPr>
            <a:normAutofit fontScale="90000"/>
          </a:bodyPr>
          <a:lstStyle/>
          <a:p>
            <a:pPr>
              <a:defRPr/>
            </a:pPr>
            <a:r>
              <a:rPr lang="en-GB" dirty="0" smtClean="0">
                <a:solidFill>
                  <a:srgbClr val="B20533"/>
                </a:solidFill>
              </a:rPr>
              <a:t>HOW ARE ERS &amp; ELF working to</a:t>
            </a:r>
            <a:br>
              <a:rPr lang="en-GB" dirty="0" smtClean="0">
                <a:solidFill>
                  <a:srgbClr val="B20533"/>
                </a:solidFill>
              </a:rPr>
            </a:br>
            <a:r>
              <a:rPr lang="en-GB" dirty="0" smtClean="0">
                <a:solidFill>
                  <a:srgbClr val="B20533"/>
                </a:solidFill>
              </a:rPr>
              <a:t>Strenghten THE PATIENT VOICE </a:t>
            </a:r>
            <a:br>
              <a:rPr lang="en-GB" dirty="0" smtClean="0">
                <a:solidFill>
                  <a:srgbClr val="B20533"/>
                </a:solidFill>
              </a:rPr>
            </a:br>
            <a:r>
              <a:rPr lang="en-GB" dirty="0" smtClean="0">
                <a:solidFill>
                  <a:srgbClr val="B20533"/>
                </a:solidFill>
              </a:rPr>
              <a:t>IN THE SOCIETY</a:t>
            </a:r>
            <a:br>
              <a:rPr lang="en-GB" dirty="0" smtClean="0">
                <a:solidFill>
                  <a:srgbClr val="B20533"/>
                </a:solidFill>
              </a:rPr>
            </a:br>
            <a:endParaRPr lang="en-GB" dirty="0">
              <a:solidFill>
                <a:srgbClr val="B20533"/>
              </a:solidFill>
            </a:endParaRPr>
          </a:p>
        </p:txBody>
      </p:sp>
      <p:pic>
        <p:nvPicPr>
          <p:cNvPr id="25604" name="Image 4" descr="ERS_CORP_3B.t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endParaRPr lang="en-GB" dirty="0"/>
          </a:p>
        </p:txBody>
      </p:sp>
      <p:sp>
        <p:nvSpPr>
          <p:cNvPr id="6147" name="Content Placeholder 2"/>
          <p:cNvSpPr>
            <a:spLocks noGrp="1"/>
          </p:cNvSpPr>
          <p:nvPr>
            <p:ph idx="1"/>
          </p:nvPr>
        </p:nvSpPr>
        <p:spPr/>
        <p:txBody>
          <a:bodyPr/>
          <a:lstStyle/>
          <a:p>
            <a:endParaRPr lang="en-GB" smtClean="0"/>
          </a:p>
        </p:txBody>
      </p:sp>
      <p:sp>
        <p:nvSpPr>
          <p:cNvPr id="6148" name="Content Placeholder 4"/>
          <p:cNvSpPr txBox="1">
            <a:spLocks/>
          </p:cNvSpPr>
          <p:nvPr/>
        </p:nvSpPr>
        <p:spPr bwMode="auto">
          <a:xfrm>
            <a:off x="457200" y="1196975"/>
            <a:ext cx="82296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pPr algn="ctr">
              <a:spcBef>
                <a:spcPct val="20000"/>
              </a:spcBef>
              <a:buFont typeface="Arial" pitchFamily="34" charset="0"/>
              <a:buNone/>
            </a:pPr>
            <a:endParaRPr lang="en-GB" sz="3200">
              <a:solidFill>
                <a:srgbClr val="254061"/>
              </a:solidFill>
            </a:endParaRPr>
          </a:p>
          <a:p>
            <a:pPr algn="ctr">
              <a:spcBef>
                <a:spcPct val="20000"/>
              </a:spcBef>
              <a:buFont typeface="Arial" pitchFamily="34" charset="0"/>
              <a:buNone/>
            </a:pPr>
            <a:r>
              <a:rPr lang="en-GB" sz="3200">
                <a:solidFill>
                  <a:srgbClr val="002060"/>
                </a:solidFill>
              </a:rPr>
              <a:t>Patient involvement in respiratory healthcare in Europe</a:t>
            </a:r>
            <a:endParaRPr lang="en-GB" sz="2800">
              <a:solidFill>
                <a:srgbClr val="002060"/>
              </a:solidFill>
            </a:endParaRPr>
          </a:p>
          <a:p>
            <a:pPr algn="ctr">
              <a:spcBef>
                <a:spcPct val="20000"/>
              </a:spcBef>
              <a:buFont typeface="Arial" pitchFamily="34" charset="0"/>
              <a:buNone/>
            </a:pPr>
            <a:r>
              <a:rPr lang="en-GB" sz="2800">
                <a:solidFill>
                  <a:srgbClr val="B20533"/>
                </a:solidFill>
              </a:rPr>
              <a:t>Monica Fletcher OBE</a:t>
            </a:r>
          </a:p>
          <a:p>
            <a:pPr algn="ctr">
              <a:spcBef>
                <a:spcPct val="20000"/>
              </a:spcBef>
              <a:buFont typeface="Arial" pitchFamily="34" charset="0"/>
              <a:buNone/>
            </a:pPr>
            <a:r>
              <a:rPr lang="en-GB" sz="1800">
                <a:solidFill>
                  <a:srgbClr val="B20533"/>
                </a:solidFill>
              </a:rPr>
              <a:t>Chair </a:t>
            </a:r>
          </a:p>
          <a:p>
            <a:pPr algn="ctr">
              <a:spcBef>
                <a:spcPct val="20000"/>
              </a:spcBef>
              <a:buFont typeface="Arial" pitchFamily="34" charset="0"/>
              <a:buNone/>
            </a:pPr>
            <a:r>
              <a:rPr lang="en-GB" sz="1800">
                <a:solidFill>
                  <a:srgbClr val="B20533"/>
                </a:solidFill>
              </a:rPr>
              <a:t>European Lung Foundation (ELF)</a:t>
            </a:r>
          </a:p>
          <a:p>
            <a:pPr algn="ctr">
              <a:spcBef>
                <a:spcPct val="20000"/>
              </a:spcBef>
              <a:buFont typeface="Arial" pitchFamily="34" charset="0"/>
              <a:buNone/>
            </a:pPr>
            <a:endParaRPr lang="en-GB" sz="2800">
              <a:solidFill>
                <a:srgbClr val="254061"/>
              </a:solidFill>
            </a:endParaRPr>
          </a:p>
        </p:txBody>
      </p:sp>
      <p:pic>
        <p:nvPicPr>
          <p:cNvPr id="6149" name="Picture 4" descr="j04396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150" y="4221163"/>
            <a:ext cx="54006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81163"/>
            <a:ext cx="9540875" cy="4411662"/>
          </a:xfrm>
        </p:spPr>
        <p:txBody>
          <a:bodyPr/>
          <a:lstStyle/>
          <a:p>
            <a:pPr>
              <a:defRPr/>
            </a:pPr>
            <a:r>
              <a:rPr lang="en-GB" sz="2400" b="0" dirty="0" smtClean="0">
                <a:ea typeface="ＭＳ Ｐゴシック" pitchFamily="34" charset="-128"/>
              </a:rPr>
              <a:t>Patient input now considered on all Task Force applications – ‘AGREE’ methodology guidelines requirement</a:t>
            </a:r>
          </a:p>
          <a:p>
            <a:pPr>
              <a:defRPr/>
            </a:pPr>
            <a:r>
              <a:rPr lang="en-GB" sz="2400" b="0" dirty="0" smtClean="0">
                <a:ea typeface="ＭＳ Ｐゴシック" pitchFamily="34" charset="-128"/>
              </a:rPr>
              <a:t>ELF supporting  with surveys, focus groups, lay summaries</a:t>
            </a:r>
            <a:endParaRPr lang="en-GB" sz="2400" b="0" dirty="0">
              <a:ea typeface="ＭＳ Ｐゴシック" pitchFamily="34" charset="-128"/>
            </a:endParaRPr>
          </a:p>
          <a:p>
            <a:pPr>
              <a:defRPr/>
            </a:pPr>
            <a:endParaRPr lang="en-GB" dirty="0">
              <a:ea typeface="ＭＳ Ｐゴシック" pitchFamily="34" charset="-128"/>
            </a:endParaRPr>
          </a:p>
          <a:p>
            <a:pPr marL="0" indent="0">
              <a:buFont typeface="Arial" pitchFamily="34" charset="0"/>
              <a:buNone/>
              <a:defRPr/>
            </a:pPr>
            <a:r>
              <a:rPr lang="en-GB" sz="2400" dirty="0" smtClean="0">
                <a:solidFill>
                  <a:srgbClr val="B20533"/>
                </a:solidFill>
                <a:ea typeface="ＭＳ Ｐゴシック" pitchFamily="34" charset="-128"/>
              </a:rPr>
              <a:t>Smoking Cessation in smokers with a lung condition</a:t>
            </a:r>
          </a:p>
          <a:p>
            <a:pPr>
              <a:defRPr/>
            </a:pPr>
            <a:r>
              <a:rPr lang="en-GB" sz="2400" b="0" dirty="0" smtClean="0">
                <a:solidFill>
                  <a:srgbClr val="B20533"/>
                </a:solidFill>
                <a:ea typeface="ＭＳ Ｐゴシック" pitchFamily="34" charset="-128"/>
              </a:rPr>
              <a:t>Online </a:t>
            </a:r>
            <a:r>
              <a:rPr lang="en-GB" sz="2400" b="0" dirty="0">
                <a:solidFill>
                  <a:srgbClr val="B20533"/>
                </a:solidFill>
                <a:ea typeface="ＭＳ Ｐゴシック" pitchFamily="34" charset="-128"/>
              </a:rPr>
              <a:t>anonymous </a:t>
            </a:r>
            <a:r>
              <a:rPr lang="en-GB" sz="2400" b="0" dirty="0" smtClean="0">
                <a:solidFill>
                  <a:srgbClr val="B20533"/>
                </a:solidFill>
                <a:ea typeface="ＭＳ Ｐゴシック" pitchFamily="34" charset="-128"/>
              </a:rPr>
              <a:t>survey</a:t>
            </a:r>
          </a:p>
          <a:p>
            <a:pPr>
              <a:defRPr/>
            </a:pPr>
            <a:r>
              <a:rPr lang="en-GB" sz="2400" b="0" dirty="0" smtClean="0">
                <a:solidFill>
                  <a:srgbClr val="B20533"/>
                </a:solidFill>
                <a:ea typeface="ＭＳ Ｐゴシック" pitchFamily="34" charset="-128"/>
              </a:rPr>
              <a:t>Seeking views on barriers to stopping smoking </a:t>
            </a:r>
            <a:endParaRPr lang="en-GB" sz="2400" b="0" dirty="0">
              <a:solidFill>
                <a:srgbClr val="B20533"/>
              </a:solidFill>
              <a:ea typeface="ＭＳ Ｐゴシック" pitchFamily="34" charset="-128"/>
            </a:endParaRPr>
          </a:p>
          <a:p>
            <a:pPr>
              <a:defRPr/>
            </a:pPr>
            <a:r>
              <a:rPr lang="en-GB" sz="2400" b="0" dirty="0" smtClean="0">
                <a:solidFill>
                  <a:srgbClr val="B20533"/>
                </a:solidFill>
                <a:ea typeface="ＭＳ Ｐゴシック" pitchFamily="34" charset="-128"/>
              </a:rPr>
              <a:t>490 respondents from across Europe</a:t>
            </a:r>
          </a:p>
          <a:p>
            <a:pPr marL="0" indent="0">
              <a:buFont typeface="Arial" pitchFamily="34" charset="0"/>
              <a:buNone/>
              <a:defRPr/>
            </a:pPr>
            <a:r>
              <a:rPr lang="en-GB" i="1" dirty="0" smtClean="0">
                <a:ea typeface="ＭＳ Ｐゴシック" pitchFamily="34" charset="-128"/>
              </a:rPr>
              <a:t>Patient respondent:</a:t>
            </a:r>
          </a:p>
          <a:p>
            <a:pPr marL="0" indent="0">
              <a:buFont typeface="Arial" pitchFamily="34" charset="0"/>
              <a:buNone/>
              <a:defRPr/>
            </a:pPr>
            <a:r>
              <a:rPr lang="en-GB" b="0" i="1" dirty="0" smtClean="0">
                <a:ea typeface="ＭＳ Ｐゴシック" pitchFamily="34" charset="-128"/>
              </a:rPr>
              <a:t>“Find </a:t>
            </a:r>
            <a:r>
              <a:rPr lang="en-GB" b="0" i="1" dirty="0">
                <a:ea typeface="ＭＳ Ｐゴシック" pitchFamily="34" charset="-128"/>
              </a:rPr>
              <a:t>out the reasons why people don’t stop smoking </a:t>
            </a:r>
            <a:endParaRPr lang="en-GB" b="0" i="1" dirty="0" smtClean="0">
              <a:ea typeface="ＭＳ Ｐゴシック" pitchFamily="34" charset="-128"/>
            </a:endParaRPr>
          </a:p>
          <a:p>
            <a:pPr marL="0" indent="0">
              <a:buFont typeface="Arial" pitchFamily="34" charset="0"/>
              <a:buNone/>
              <a:defRPr/>
            </a:pPr>
            <a:r>
              <a:rPr lang="en-GB" b="0" i="1" dirty="0" smtClean="0">
                <a:ea typeface="ＭＳ Ｐゴシック" pitchFamily="34" charset="-128"/>
              </a:rPr>
              <a:t>rather </a:t>
            </a:r>
            <a:r>
              <a:rPr lang="en-GB" b="0" i="1" dirty="0">
                <a:ea typeface="ＭＳ Ｐゴシック" pitchFamily="34" charset="-128"/>
              </a:rPr>
              <a:t>than putting all the emphasis on why we </a:t>
            </a:r>
            <a:r>
              <a:rPr lang="en-GB" b="0" i="1" dirty="0" smtClean="0">
                <a:ea typeface="ＭＳ Ｐゴシック" pitchFamily="34" charset="-128"/>
              </a:rPr>
              <a:t>smoke”</a:t>
            </a:r>
          </a:p>
          <a:p>
            <a:pPr marL="0" indent="0" algn="ctr">
              <a:buFont typeface="Arial" pitchFamily="34" charset="0"/>
              <a:buNone/>
              <a:defRPr/>
            </a:pPr>
            <a:endParaRPr lang="en-GB" i="1" dirty="0" smtClean="0">
              <a:ea typeface="ＭＳ Ｐゴシック" pitchFamily="34" charset="-128"/>
            </a:endParaRPr>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ea typeface="ＭＳ Ｐゴシック" pitchFamily="34" charset="-128"/>
              </a:rPr>
              <a:t>ERS task forces</a:t>
            </a:r>
            <a:endParaRPr lang="en-GB" dirty="0">
              <a:solidFill>
                <a:srgbClr val="B20533"/>
              </a:solidFill>
              <a:ea typeface="ＭＳ Ｐゴシック" pitchFamily="34" charset="-128"/>
            </a:endParaRPr>
          </a:p>
        </p:txBody>
      </p:sp>
      <p:pic>
        <p:nvPicPr>
          <p:cNvPr id="2765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48488" y="4206875"/>
            <a:ext cx="217170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6" descr="http://www.agreetrust.org/mod_product/FileUpload/Uploads/212_AGREE_logo_for_hoe_pag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838" y="114300"/>
            <a:ext cx="188118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57338"/>
            <a:ext cx="9144000" cy="4605337"/>
          </a:xfrm>
        </p:spPr>
        <p:txBody>
          <a:bodyPr/>
          <a:lstStyle/>
          <a:p>
            <a:pPr>
              <a:defRPr/>
            </a:pPr>
            <a:r>
              <a:rPr lang="en-GB" sz="2400" dirty="0"/>
              <a:t>PatientPartner  </a:t>
            </a:r>
            <a:r>
              <a:rPr lang="en-GB" sz="2400" dirty="0" smtClean="0"/>
              <a:t>www.patientpartner-europe.eu</a:t>
            </a:r>
            <a:r>
              <a:rPr lang="en-GB" sz="2400" dirty="0"/>
              <a:t/>
            </a:r>
            <a:br>
              <a:rPr lang="en-GB" sz="2400" dirty="0"/>
            </a:br>
            <a:r>
              <a:rPr lang="en-GB" sz="2400" b="0" dirty="0" smtClean="0">
                <a:solidFill>
                  <a:srgbClr val="B20533"/>
                </a:solidFill>
              </a:rPr>
              <a:t>Aim: </a:t>
            </a:r>
            <a:r>
              <a:rPr lang="en-GB" sz="2400" b="0" dirty="0" smtClean="0"/>
              <a:t>to </a:t>
            </a:r>
            <a:r>
              <a:rPr lang="en-GB" sz="2400" b="0" dirty="0"/>
              <a:t>identify the patients’ needs for partnership in the clinical </a:t>
            </a:r>
          </a:p>
          <a:p>
            <a:pPr marL="0" indent="0">
              <a:buFont typeface="Arial" pitchFamily="34" charset="0"/>
              <a:buNone/>
              <a:defRPr/>
            </a:pPr>
            <a:r>
              <a:rPr lang="en-GB" sz="2400" b="0" dirty="0" smtClean="0"/>
              <a:t>    trials context</a:t>
            </a:r>
            <a:endParaRPr lang="en-GB" dirty="0"/>
          </a:p>
          <a:p>
            <a:pPr>
              <a:defRPr/>
            </a:pPr>
            <a:r>
              <a:rPr lang="en-GB" sz="2400" dirty="0"/>
              <a:t>VALUE+ </a:t>
            </a:r>
            <a:endParaRPr lang="en-GB" sz="2400" dirty="0" smtClean="0"/>
          </a:p>
          <a:p>
            <a:pPr marL="0" indent="0">
              <a:buFont typeface="Arial" pitchFamily="34" charset="0"/>
              <a:buNone/>
              <a:defRPr/>
            </a:pPr>
            <a:r>
              <a:rPr lang="en-GB" sz="2400" dirty="0" smtClean="0"/>
              <a:t>	www.eu-patient.eu/Initatives-Policy/Projects/ValuePlus</a:t>
            </a:r>
            <a:r>
              <a:rPr lang="en-GB" sz="2400" b="0" dirty="0" smtClean="0"/>
              <a:t> </a:t>
            </a:r>
            <a:r>
              <a:rPr lang="en-GB" sz="2400" b="0" dirty="0"/>
              <a:t/>
            </a:r>
            <a:br>
              <a:rPr lang="en-GB" sz="2400" b="0" dirty="0"/>
            </a:br>
            <a:r>
              <a:rPr lang="en-GB" sz="2400" b="0" dirty="0" smtClean="0"/>
              <a:t>	</a:t>
            </a:r>
            <a:r>
              <a:rPr lang="en-GB" sz="2400" b="0" dirty="0" smtClean="0">
                <a:solidFill>
                  <a:srgbClr val="B20533"/>
                </a:solidFill>
              </a:rPr>
              <a:t>Aim: </a:t>
            </a:r>
            <a:r>
              <a:rPr lang="en-GB" sz="2400" b="0" dirty="0" smtClean="0"/>
              <a:t>to </a:t>
            </a:r>
            <a:r>
              <a:rPr lang="en-GB" sz="2400" b="0" dirty="0"/>
              <a:t>exchange information, experiences and good </a:t>
            </a:r>
            <a:r>
              <a:rPr lang="en-GB" sz="2400" b="0" dirty="0" smtClean="0"/>
              <a:t>practice 	on involvement </a:t>
            </a:r>
            <a:r>
              <a:rPr lang="en-GB" sz="2400" b="0" dirty="0"/>
              <a:t>of patients and </a:t>
            </a:r>
            <a:r>
              <a:rPr lang="en-GB" sz="2400" b="0" dirty="0" smtClean="0"/>
              <a:t>their </a:t>
            </a:r>
            <a:r>
              <a:rPr lang="en-GB" sz="2400" b="0" dirty="0"/>
              <a:t>organisations in European </a:t>
            </a:r>
            <a:r>
              <a:rPr lang="en-GB" sz="2400" b="0" dirty="0" smtClean="0"/>
              <a:t>	Union (EU) supported </a:t>
            </a:r>
            <a:r>
              <a:rPr lang="en-GB" sz="2400" b="0" dirty="0"/>
              <a:t>health </a:t>
            </a:r>
            <a:r>
              <a:rPr lang="en-GB" sz="2400" b="0" dirty="0" smtClean="0"/>
              <a:t>projects</a:t>
            </a:r>
            <a:endParaRPr lang="en-GB" dirty="0"/>
          </a:p>
          <a:p>
            <a:pPr>
              <a:defRPr/>
            </a:pPr>
            <a:r>
              <a:rPr lang="en-GB" sz="2400" dirty="0" smtClean="0"/>
              <a:t>EUPATI </a:t>
            </a:r>
            <a:r>
              <a:rPr lang="en-GB" sz="2400" dirty="0"/>
              <a:t> </a:t>
            </a:r>
            <a:r>
              <a:rPr lang="en-GB" sz="2400" dirty="0" smtClean="0"/>
              <a:t> www.patientsacademy.eu</a:t>
            </a:r>
            <a:r>
              <a:rPr lang="en-GB" sz="2400" b="0" dirty="0"/>
              <a:t/>
            </a:r>
            <a:br>
              <a:rPr lang="en-GB" sz="2400" b="0" dirty="0"/>
            </a:br>
            <a:r>
              <a:rPr lang="en-GB" sz="2400" b="0" dirty="0" smtClean="0">
                <a:solidFill>
                  <a:srgbClr val="B20533"/>
                </a:solidFill>
              </a:rPr>
              <a:t>Aim: </a:t>
            </a:r>
            <a:r>
              <a:rPr lang="en-GB" sz="2400" b="0" dirty="0" smtClean="0"/>
              <a:t>to </a:t>
            </a:r>
            <a:r>
              <a:rPr lang="en-GB" sz="2400" b="0" dirty="0"/>
              <a:t>provide scientifically reliable, objective, comprehensive information to patients on pharmaceutical </a:t>
            </a:r>
            <a:r>
              <a:rPr lang="en-GB" sz="2400" b="0" dirty="0" smtClean="0"/>
              <a:t>R&amp;D</a:t>
            </a:r>
            <a:endParaRPr lang="en-GB" sz="2400" b="0" dirty="0"/>
          </a:p>
          <a:p>
            <a:pPr>
              <a:defRPr/>
            </a:pPr>
            <a:endParaRPr lang="en-GB" dirty="0"/>
          </a:p>
        </p:txBody>
      </p:sp>
      <p:sp>
        <p:nvSpPr>
          <p:cNvPr id="3" name="Title 2"/>
          <p:cNvSpPr>
            <a:spLocks noGrp="1"/>
          </p:cNvSpPr>
          <p:nvPr>
            <p:ph type="title"/>
          </p:nvPr>
        </p:nvSpPr>
        <p:spPr>
          <a:xfrm>
            <a:off x="457200" y="620713"/>
            <a:ext cx="8229600" cy="936625"/>
          </a:xfrm>
        </p:spPr>
        <p:txBody>
          <a:bodyPr/>
          <a:lstStyle/>
          <a:p>
            <a:pPr>
              <a:defRPr/>
            </a:pPr>
            <a:r>
              <a:rPr lang="en-GB" dirty="0" smtClean="0">
                <a:solidFill>
                  <a:srgbClr val="B20533"/>
                </a:solidFill>
              </a:rPr>
              <a:t>PReparing paTients to </a:t>
            </a:r>
            <a:r>
              <a:rPr lang="en-GB" dirty="0">
                <a:solidFill>
                  <a:srgbClr val="B20533"/>
                </a:solidFill>
              </a:rPr>
              <a:t>get involved</a:t>
            </a:r>
          </a:p>
        </p:txBody>
      </p:sp>
      <p:pic>
        <p:nvPicPr>
          <p:cNvPr id="29700" name="Image 4" descr="ERS_CORP_3B.t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549275" y="1560513"/>
            <a:ext cx="8075613" cy="4605337"/>
          </a:xfrm>
        </p:spPr>
        <p:txBody>
          <a:bodyPr/>
          <a:lstStyle/>
          <a:p>
            <a:pPr marL="0" indent="0" algn="ctr">
              <a:buFont typeface="Arial" pitchFamily="34" charset="0"/>
              <a:buNone/>
              <a:defRPr/>
            </a:pPr>
            <a:endParaRPr lang="en-GB" sz="2400" b="0" dirty="0" smtClean="0">
              <a:ea typeface="+mn-ea"/>
            </a:endParaRPr>
          </a:p>
          <a:p>
            <a:pPr marL="0" indent="0" algn="ctr">
              <a:buFont typeface="Arial" pitchFamily="34" charset="0"/>
              <a:buNone/>
              <a:defRPr/>
            </a:pPr>
            <a:r>
              <a:rPr lang="en-GB" sz="2400" b="0" dirty="0" smtClean="0">
                <a:ea typeface="+mn-ea"/>
              </a:rPr>
              <a:t>The </a:t>
            </a:r>
            <a:r>
              <a:rPr lang="en-GB" sz="2400" b="0" dirty="0">
                <a:ea typeface="+mn-ea"/>
              </a:rPr>
              <a:t>European Patient Ambassador Programme </a:t>
            </a:r>
            <a:r>
              <a:rPr lang="en-GB" sz="2400" b="0" dirty="0">
                <a:solidFill>
                  <a:srgbClr val="B20533"/>
                </a:solidFill>
                <a:ea typeface="+mn-ea"/>
              </a:rPr>
              <a:t>(EPAP) </a:t>
            </a:r>
            <a:r>
              <a:rPr lang="en-GB" sz="2400" b="0" dirty="0">
                <a:ea typeface="+mn-ea"/>
              </a:rPr>
              <a:t>is a </a:t>
            </a:r>
            <a:r>
              <a:rPr lang="en-GB" sz="2400" b="0" dirty="0" smtClean="0">
                <a:ea typeface="+mn-ea"/>
              </a:rPr>
              <a:t>free, new</a:t>
            </a:r>
            <a:r>
              <a:rPr lang="en-GB" sz="2400" b="0" dirty="0">
                <a:ea typeface="+mn-ea"/>
              </a:rPr>
              <a:t>, online training programme for patients and carers who want to influence healthcare and </a:t>
            </a:r>
            <a:r>
              <a:rPr lang="en-GB" sz="2400" b="0" dirty="0" smtClean="0">
                <a:ea typeface="+mn-ea"/>
              </a:rPr>
              <a:t>research</a:t>
            </a:r>
          </a:p>
          <a:p>
            <a:pPr marL="0" indent="0" algn="ctr">
              <a:buFont typeface="Arial" pitchFamily="34" charset="0"/>
              <a:buNone/>
              <a:defRPr/>
            </a:pPr>
            <a:endParaRPr lang="en-GB" sz="1000" dirty="0" smtClean="0">
              <a:ea typeface="+mn-ea"/>
            </a:endParaRPr>
          </a:p>
          <a:p>
            <a:pPr marL="0" indent="0" algn="ctr">
              <a:buFont typeface="Arial" pitchFamily="34" charset="0"/>
              <a:buNone/>
              <a:defRPr/>
            </a:pPr>
            <a:endParaRPr lang="en-GB" sz="1000" dirty="0" smtClean="0">
              <a:ea typeface="+mn-ea"/>
            </a:endParaRPr>
          </a:p>
        </p:txBody>
      </p:sp>
      <p:pic>
        <p:nvPicPr>
          <p:cNvPr id="31747" name="Picture 2" descr="X:\ELF\Professional patients\Images\istock.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4075" y="3662363"/>
            <a:ext cx="21097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768350"/>
            <a:ext cx="8229600" cy="982663"/>
          </a:xfrm>
        </p:spPr>
        <p:txBody>
          <a:bodyPr/>
          <a:lstStyle/>
          <a:p>
            <a:pPr algn="l">
              <a:defRPr/>
            </a:pPr>
            <a:r>
              <a:rPr lang="en-GB" dirty="0" smtClean="0">
                <a:solidFill>
                  <a:srgbClr val="B20533"/>
                </a:solidFill>
                <a:ea typeface="+mj-ea"/>
              </a:rPr>
              <a:t>European patient ambassador programme</a:t>
            </a:r>
            <a:endParaRPr lang="en-GB" dirty="0">
              <a:solidFill>
                <a:srgbClr val="B20533"/>
              </a:solidFill>
              <a:ea typeface="+mj-ea"/>
            </a:endParaRPr>
          </a:p>
        </p:txBody>
      </p:sp>
      <p:pic>
        <p:nvPicPr>
          <p:cNvPr id="3174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3438" y="3609975"/>
            <a:ext cx="3425825"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Image 4" descr="ERS_CORP_3B.t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r>
              <a:rPr lang="en-GB" dirty="0" smtClean="0">
                <a:solidFill>
                  <a:srgbClr val="B20533"/>
                </a:solidFill>
              </a:rPr>
              <a:t>European patient </a:t>
            </a:r>
            <a:br>
              <a:rPr lang="en-GB" dirty="0" smtClean="0">
                <a:solidFill>
                  <a:srgbClr val="B20533"/>
                </a:solidFill>
              </a:rPr>
            </a:br>
            <a:r>
              <a:rPr lang="en-GB" dirty="0" smtClean="0">
                <a:solidFill>
                  <a:srgbClr val="B20533"/>
                </a:solidFill>
              </a:rPr>
              <a:t>ambassador programme</a:t>
            </a:r>
            <a:endParaRPr lang="en-GB" dirty="0">
              <a:solidFill>
                <a:srgbClr val="B20533"/>
              </a:solidFill>
            </a:endParaRPr>
          </a:p>
        </p:txBody>
      </p:sp>
      <p:pic>
        <p:nvPicPr>
          <p:cNvPr id="33795"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24650" y="3284538"/>
            <a:ext cx="238283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4650" y="1739900"/>
            <a:ext cx="22399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3950" y="1720850"/>
            <a:ext cx="4330700"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013" y="1700213"/>
            <a:ext cx="22733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0500" y="3257550"/>
            <a:ext cx="2141538" cy="16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0" name="Content Placeholder 5"/>
          <p:cNvSpPr>
            <a:spLocks noGrp="1"/>
          </p:cNvSpPr>
          <p:nvPr>
            <p:ph idx="1"/>
          </p:nvPr>
        </p:nvSpPr>
        <p:spPr>
          <a:xfrm>
            <a:off x="457200" y="4941888"/>
            <a:ext cx="8229600" cy="938212"/>
          </a:xfrm>
        </p:spPr>
        <p:txBody>
          <a:bodyPr/>
          <a:lstStyle/>
          <a:p>
            <a:r>
              <a:rPr lang="en-GB" sz="1800" b="0" smtClean="0">
                <a:solidFill>
                  <a:srgbClr val="002060"/>
                </a:solidFill>
              </a:rPr>
              <a:t>Suitable for patients with any chronic condition or multiple conditions  and their carers</a:t>
            </a:r>
          </a:p>
          <a:p>
            <a:r>
              <a:rPr lang="en-GB" sz="1800" b="0" smtClean="0">
                <a:solidFill>
                  <a:srgbClr val="002060"/>
                </a:solidFill>
              </a:rPr>
              <a:t>Users can complete the programme at their own pace, using a computer with internet access, a tablet or smart phone</a:t>
            </a:r>
          </a:p>
          <a:p>
            <a:endParaRPr lang="en-GB" smtClean="0">
              <a:solidFill>
                <a:srgbClr val="002060"/>
              </a:solidFill>
            </a:endParaRPr>
          </a:p>
        </p:txBody>
      </p:sp>
      <p:pic>
        <p:nvPicPr>
          <p:cNvPr id="33801" name="Image 4" descr="ERS_CORP_3B.tif"/>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26988"/>
            <a:ext cx="1481138"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875"/>
            <a:ext cx="8229600" cy="4411663"/>
          </a:xfrm>
        </p:spPr>
        <p:txBody>
          <a:bodyPr/>
          <a:lstStyle/>
          <a:p>
            <a:pPr marL="0" indent="0">
              <a:buFont typeface="Arial" pitchFamily="34" charset="0"/>
              <a:buNone/>
              <a:defRPr/>
            </a:pPr>
            <a:endParaRPr lang="en-GB" dirty="0" smtClean="0"/>
          </a:p>
          <a:p>
            <a:pPr marL="0" indent="0">
              <a:buFont typeface="Arial" pitchFamily="34" charset="0"/>
              <a:buNone/>
              <a:defRPr/>
            </a:pPr>
            <a:r>
              <a:rPr lang="en-GB" sz="2400" b="0" dirty="0" smtClean="0"/>
              <a:t>EPAP has </a:t>
            </a:r>
            <a:r>
              <a:rPr lang="en-GB" sz="2400" b="0" dirty="0"/>
              <a:t>6 interactive modules to help give patients and carers the knowledge and key skills they may need</a:t>
            </a:r>
          </a:p>
          <a:p>
            <a:pPr marL="0" indent="0">
              <a:buFont typeface="Arial" pitchFamily="34" charset="0"/>
              <a:buNone/>
              <a:defRPr/>
            </a:pPr>
            <a:endParaRPr lang="en-GB" sz="2400" b="0" dirty="0"/>
          </a:p>
          <a:p>
            <a:pPr>
              <a:defRPr/>
            </a:pPr>
            <a:r>
              <a:rPr lang="en-GB" sz="2400" b="0" dirty="0" smtClean="0"/>
              <a:t>Becoming </a:t>
            </a:r>
            <a:r>
              <a:rPr lang="en-GB" sz="2400" b="0" dirty="0"/>
              <a:t>better informed about your </a:t>
            </a:r>
            <a:r>
              <a:rPr lang="en-GB" sz="2400" b="0" dirty="0" smtClean="0"/>
              <a:t>condition</a:t>
            </a:r>
          </a:p>
          <a:p>
            <a:pPr>
              <a:defRPr/>
            </a:pPr>
            <a:r>
              <a:rPr lang="en-GB" sz="2400" b="0" dirty="0" smtClean="0"/>
              <a:t>Improving </a:t>
            </a:r>
            <a:r>
              <a:rPr lang="en-GB" sz="2400" b="0" dirty="0"/>
              <a:t>public awareness of your </a:t>
            </a:r>
            <a:r>
              <a:rPr lang="en-GB" sz="2400" b="0" dirty="0" smtClean="0"/>
              <a:t>condition</a:t>
            </a:r>
          </a:p>
          <a:p>
            <a:pPr>
              <a:defRPr/>
            </a:pPr>
            <a:r>
              <a:rPr lang="en-GB" sz="2400" b="0" dirty="0" smtClean="0"/>
              <a:t>Improving </a:t>
            </a:r>
            <a:r>
              <a:rPr lang="en-GB" sz="2400" b="0" dirty="0"/>
              <a:t>treatment and care for people with your </a:t>
            </a:r>
            <a:r>
              <a:rPr lang="en-GB" sz="2400" b="0" dirty="0" smtClean="0"/>
              <a:t>condition</a:t>
            </a:r>
          </a:p>
          <a:p>
            <a:pPr>
              <a:defRPr/>
            </a:pPr>
            <a:r>
              <a:rPr lang="en-GB" sz="2400" b="0" dirty="0" smtClean="0"/>
              <a:t>Supporting </a:t>
            </a:r>
            <a:r>
              <a:rPr lang="en-GB" sz="2400" b="0" dirty="0"/>
              <a:t>research and </a:t>
            </a:r>
            <a:r>
              <a:rPr lang="en-GB" sz="2400" b="0" dirty="0" smtClean="0"/>
              <a:t>development</a:t>
            </a:r>
          </a:p>
          <a:p>
            <a:pPr>
              <a:defRPr/>
            </a:pPr>
            <a:r>
              <a:rPr lang="en-GB" sz="2400" b="0" dirty="0" smtClean="0"/>
              <a:t>Influencing </a:t>
            </a:r>
            <a:r>
              <a:rPr lang="en-GB" sz="2400" b="0" dirty="0"/>
              <a:t>health </a:t>
            </a:r>
            <a:r>
              <a:rPr lang="en-GB" sz="2400" b="0" dirty="0" smtClean="0"/>
              <a:t>policy</a:t>
            </a:r>
          </a:p>
          <a:p>
            <a:pPr>
              <a:defRPr/>
            </a:pPr>
            <a:r>
              <a:rPr lang="en-GB" sz="2400" b="0" dirty="0" smtClean="0"/>
              <a:t>Interacting </a:t>
            </a:r>
            <a:r>
              <a:rPr lang="en-GB" sz="2400" b="0" dirty="0"/>
              <a:t>with the media</a:t>
            </a:r>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What does it cover?</a:t>
            </a:r>
            <a:endParaRPr lang="en-GB" dirty="0">
              <a:solidFill>
                <a:srgbClr val="B20533"/>
              </a:solidFill>
            </a:endParaRPr>
          </a:p>
        </p:txBody>
      </p:sp>
      <p:pic>
        <p:nvPicPr>
          <p:cNvPr id="34820" name="Image 4" descr="ERS_CORP_3B.t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8350"/>
            <a:ext cx="8229600" cy="982663"/>
          </a:xfrm>
        </p:spPr>
        <p:txBody>
          <a:bodyPr/>
          <a:lstStyle/>
          <a:p>
            <a:pPr>
              <a:defRPr/>
            </a:pPr>
            <a:endParaRPr lang="en-GB" dirty="0">
              <a:ea typeface="+mj-ea"/>
            </a:endParaRPr>
          </a:p>
        </p:txBody>
      </p:sp>
      <p:pic>
        <p:nvPicPr>
          <p:cNvPr id="36867"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90550" y="847725"/>
            <a:ext cx="8096250" cy="5314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Image 4" descr="ERS_CORP_3B.t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23850" y="981075"/>
            <a:ext cx="8281988" cy="5181600"/>
          </a:xfrm>
        </p:spPr>
      </p:pic>
      <p:sp>
        <p:nvSpPr>
          <p:cNvPr id="3" name="Title 2"/>
          <p:cNvSpPr>
            <a:spLocks noGrp="1"/>
          </p:cNvSpPr>
          <p:nvPr>
            <p:ph type="title"/>
          </p:nvPr>
        </p:nvSpPr>
        <p:spPr>
          <a:xfrm>
            <a:off x="457200" y="768350"/>
            <a:ext cx="8229600" cy="982663"/>
          </a:xfrm>
        </p:spPr>
        <p:txBody>
          <a:bodyPr/>
          <a:lstStyle/>
          <a:p>
            <a:pPr>
              <a:defRPr/>
            </a:pPr>
            <a:endParaRPr lang="en-GB" dirty="0">
              <a:ea typeface="+mj-ea"/>
            </a:endParaRPr>
          </a:p>
        </p:txBody>
      </p:sp>
      <p:pic>
        <p:nvPicPr>
          <p:cNvPr id="38916" name="Image 4" descr="ERS_CORP_3B.t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Image 4" descr="ERS_CORP_3B.t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513" y="-26988"/>
            <a:ext cx="1481138"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457200" y="1484313"/>
            <a:ext cx="8229600" cy="4678362"/>
          </a:xfrm>
        </p:spPr>
        <p:txBody>
          <a:bodyPr/>
          <a:lstStyle/>
          <a:p>
            <a:pPr>
              <a:defRPr/>
            </a:pPr>
            <a:endParaRPr lang="en-GB" dirty="0" smtClean="0"/>
          </a:p>
          <a:p>
            <a:pPr>
              <a:defRPr/>
            </a:pPr>
            <a:r>
              <a:rPr lang="en-GB" sz="2400" b="0" dirty="0" smtClean="0"/>
              <a:t>Patient ambassadors can join an online community to share experiences and support each other </a:t>
            </a:r>
            <a:r>
              <a:rPr lang="en-GB" sz="2400" b="0" dirty="0" smtClean="0">
                <a:solidFill>
                  <a:srgbClr val="002060"/>
                </a:solidFill>
              </a:rPr>
              <a:t>via a forum</a:t>
            </a:r>
          </a:p>
          <a:p>
            <a:pPr>
              <a:defRPr/>
            </a:pPr>
            <a:r>
              <a:rPr lang="en-GB" sz="2400" b="0" dirty="0" smtClean="0"/>
              <a:t>The EPAP wiki provides access to useful resources and opportunities for patient involvement</a:t>
            </a:r>
          </a:p>
        </p:txBody>
      </p:sp>
      <p:sp>
        <p:nvSpPr>
          <p:cNvPr id="3" name="Title 2"/>
          <p:cNvSpPr>
            <a:spLocks noGrp="1"/>
          </p:cNvSpPr>
          <p:nvPr>
            <p:ph type="title"/>
          </p:nvPr>
        </p:nvSpPr>
        <p:spPr>
          <a:xfrm>
            <a:off x="457200" y="549275"/>
            <a:ext cx="8229600" cy="1201738"/>
          </a:xfrm>
        </p:spPr>
        <p:txBody>
          <a:bodyPr/>
          <a:lstStyle/>
          <a:p>
            <a:pPr>
              <a:defRPr/>
            </a:pPr>
            <a:r>
              <a:rPr lang="en-GB" sz="3200" dirty="0" smtClean="0">
                <a:solidFill>
                  <a:srgbClr val="B20533"/>
                </a:solidFill>
              </a:rPr>
              <a:t>Building a community</a:t>
            </a:r>
            <a:endParaRPr lang="en-GB" sz="3200" dirty="0">
              <a:solidFill>
                <a:srgbClr val="B20533"/>
              </a:solidFill>
            </a:endParaRPr>
          </a:p>
        </p:txBody>
      </p:sp>
      <p:pic>
        <p:nvPicPr>
          <p:cNvPr id="4096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3863975"/>
            <a:ext cx="3097212"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5" descr="X:\ELF\Congress\Vienna 2012\Photos\PATIENT_RECEPTION\patient reception for we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5538" y="3879850"/>
            <a:ext cx="349726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Image 4" descr="ERS_CORP_3B.t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38" y="1989138"/>
            <a:ext cx="8229600" cy="4411662"/>
          </a:xfrm>
        </p:spPr>
        <p:txBody>
          <a:bodyPr/>
          <a:lstStyle/>
          <a:p>
            <a:pPr>
              <a:defRPr/>
            </a:pPr>
            <a:endParaRPr lang="en-GB" dirty="0" smtClean="0"/>
          </a:p>
          <a:p>
            <a:pPr>
              <a:defRPr/>
            </a:pPr>
            <a:r>
              <a:rPr lang="en-GB" b="0" dirty="0" smtClean="0"/>
              <a:t>EPAP </a:t>
            </a:r>
            <a:r>
              <a:rPr lang="en-GB" b="0" dirty="0"/>
              <a:t>is a free, online training programme, open to all, regardless of disease condition</a:t>
            </a:r>
          </a:p>
          <a:p>
            <a:pPr>
              <a:defRPr/>
            </a:pPr>
            <a:r>
              <a:rPr lang="en-GB" b="0" dirty="0" smtClean="0"/>
              <a:t>EPAP </a:t>
            </a:r>
            <a:r>
              <a:rPr lang="en-GB" b="0" dirty="0"/>
              <a:t>aims to introduce the skills and knowledge needed to represent </a:t>
            </a:r>
            <a:r>
              <a:rPr lang="en-GB" b="0" dirty="0" smtClean="0"/>
              <a:t>themselves </a:t>
            </a:r>
            <a:r>
              <a:rPr lang="en-GB" b="0" dirty="0"/>
              <a:t>and others</a:t>
            </a:r>
          </a:p>
          <a:p>
            <a:pPr>
              <a:defRPr/>
            </a:pPr>
            <a:r>
              <a:rPr lang="en-GB" b="0" dirty="0" smtClean="0"/>
              <a:t>EPAP </a:t>
            </a:r>
            <a:r>
              <a:rPr lang="en-GB" b="0" dirty="0"/>
              <a:t>can be completed at your own pace, on any computer with internet </a:t>
            </a:r>
            <a:r>
              <a:rPr lang="en-GB" b="0" dirty="0" smtClean="0"/>
              <a:t>access</a:t>
            </a:r>
          </a:p>
          <a:p>
            <a:pPr>
              <a:defRPr/>
            </a:pPr>
            <a:r>
              <a:rPr lang="en-GB" b="0" dirty="0" smtClean="0"/>
              <a:t>EPAP </a:t>
            </a:r>
            <a:r>
              <a:rPr lang="en-GB" b="0" dirty="0"/>
              <a:t>is practical and interactive and does not require any specialist knowledge</a:t>
            </a:r>
          </a:p>
          <a:p>
            <a:pPr>
              <a:defRPr/>
            </a:pPr>
            <a:r>
              <a:rPr lang="en-GB" b="0" dirty="0" smtClean="0"/>
              <a:t>EPAP </a:t>
            </a:r>
            <a:r>
              <a:rPr lang="en-GB" b="0" dirty="0"/>
              <a:t>offers the opportunity to join an online network of patient ambassadors across Europe to share </a:t>
            </a:r>
            <a:r>
              <a:rPr lang="en-GB" b="0" dirty="0" smtClean="0"/>
              <a:t>experiences </a:t>
            </a:r>
            <a:r>
              <a:rPr lang="en-GB" b="0" dirty="0" smtClean="0">
                <a:solidFill>
                  <a:schemeClr val="tx2">
                    <a:lumMod val="75000"/>
                  </a:schemeClr>
                </a:solidFill>
              </a:rPr>
              <a:t>and </a:t>
            </a:r>
            <a:r>
              <a:rPr lang="en-GB" b="0" dirty="0">
                <a:solidFill>
                  <a:schemeClr val="tx2">
                    <a:lumMod val="75000"/>
                  </a:schemeClr>
                </a:solidFill>
              </a:rPr>
              <a:t>get involved at national and European levels</a:t>
            </a:r>
          </a:p>
          <a:p>
            <a:pPr>
              <a:defRPr/>
            </a:pPr>
            <a:endParaRPr lang="en-GB" dirty="0"/>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POTENTIAL benefits</a:t>
            </a:r>
            <a:br>
              <a:rPr lang="en-GB" dirty="0" smtClean="0">
                <a:solidFill>
                  <a:srgbClr val="B20533"/>
                </a:solidFill>
              </a:rPr>
            </a:br>
            <a:r>
              <a:rPr lang="en-GB" dirty="0" smtClean="0">
                <a:solidFill>
                  <a:srgbClr val="B20533"/>
                </a:solidFill>
              </a:rPr>
              <a:t>….FOR </a:t>
            </a:r>
            <a:r>
              <a:rPr lang="en-GB" dirty="0">
                <a:solidFill>
                  <a:srgbClr val="B20533"/>
                </a:solidFill>
              </a:rPr>
              <a:t>PATIENTS, CARERS AND THE PUBLIC</a:t>
            </a:r>
            <a:r>
              <a:rPr lang="en-GB" dirty="0" smtClean="0">
                <a:solidFill>
                  <a:srgbClr val="B20533"/>
                </a:solidFill>
              </a:rPr>
              <a:t>?</a:t>
            </a:r>
            <a:endParaRPr lang="en-GB" dirty="0">
              <a:solidFill>
                <a:srgbClr val="B20533"/>
              </a:solidFill>
            </a:endParaRPr>
          </a:p>
        </p:txBody>
      </p:sp>
      <p:pic>
        <p:nvPicPr>
          <p:cNvPr id="43012" name="Image 4" descr="ERS_CORP_3B.t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Font typeface="Arial" pitchFamily="34" charset="0"/>
              <a:buNone/>
              <a:defRPr/>
            </a:pPr>
            <a:endParaRPr lang="en-GB" dirty="0"/>
          </a:p>
          <a:p>
            <a:pPr>
              <a:defRPr/>
            </a:pPr>
            <a:endParaRPr lang="en-GB" dirty="0" smtClean="0"/>
          </a:p>
          <a:p>
            <a:pPr>
              <a:defRPr/>
            </a:pPr>
            <a:r>
              <a:rPr lang="en-GB" b="0" dirty="0" smtClean="0"/>
              <a:t>EPAP </a:t>
            </a:r>
            <a:r>
              <a:rPr lang="en-GB" b="0" dirty="0"/>
              <a:t>also facilitates the building of a network of more informed users </a:t>
            </a:r>
            <a:r>
              <a:rPr lang="en-GB" b="0" dirty="0" smtClean="0"/>
              <a:t>across Europe</a:t>
            </a:r>
            <a:endParaRPr lang="en-GB" b="0" dirty="0"/>
          </a:p>
          <a:p>
            <a:pPr>
              <a:defRPr/>
            </a:pPr>
            <a:r>
              <a:rPr lang="en-GB" b="0" dirty="0" smtClean="0"/>
              <a:t>EPAP </a:t>
            </a:r>
            <a:r>
              <a:rPr lang="en-GB" b="0" dirty="0"/>
              <a:t>also offers the potential to support the capacity and capability of an organisation’s own </a:t>
            </a:r>
            <a:r>
              <a:rPr lang="en-GB" b="0" dirty="0" smtClean="0"/>
              <a:t>patient </a:t>
            </a:r>
            <a:r>
              <a:rPr lang="en-GB" b="0" dirty="0"/>
              <a:t>and public involvement (PPI) </a:t>
            </a:r>
            <a:r>
              <a:rPr lang="en-GB" b="0" dirty="0" smtClean="0"/>
              <a:t>activities</a:t>
            </a:r>
            <a:endParaRPr lang="en-GB" b="0" dirty="0"/>
          </a:p>
          <a:p>
            <a:pPr>
              <a:defRPr/>
            </a:pPr>
            <a:r>
              <a:rPr lang="en-GB" b="0" dirty="0"/>
              <a:t>EPAP can provide reassurance that patients have a baseline level of understanding about </a:t>
            </a:r>
            <a:r>
              <a:rPr lang="en-GB" b="0" dirty="0" smtClean="0"/>
              <a:t>healthcare, research and advocacy</a:t>
            </a:r>
          </a:p>
        </p:txBody>
      </p:sp>
      <p:sp>
        <p:nvSpPr>
          <p:cNvPr id="3" name="Title 2"/>
          <p:cNvSpPr>
            <a:spLocks noGrp="1"/>
          </p:cNvSpPr>
          <p:nvPr>
            <p:ph type="title"/>
          </p:nvPr>
        </p:nvSpPr>
        <p:spPr>
          <a:xfrm>
            <a:off x="457200" y="1006475"/>
            <a:ext cx="8229600" cy="982663"/>
          </a:xfrm>
        </p:spPr>
        <p:txBody>
          <a:bodyPr>
            <a:noAutofit/>
          </a:bodyPr>
          <a:lstStyle/>
          <a:p>
            <a:pPr>
              <a:defRPr/>
            </a:pPr>
            <a:r>
              <a:rPr lang="en-GB" sz="2400" dirty="0" smtClean="0">
                <a:solidFill>
                  <a:srgbClr val="B20533"/>
                </a:solidFill>
              </a:rPr>
              <a:t>Potential benefits</a:t>
            </a:r>
            <a:r>
              <a:rPr lang="en-GB" sz="2400" dirty="0">
                <a:solidFill>
                  <a:srgbClr val="B20533"/>
                </a:solidFill>
              </a:rPr>
              <a:t/>
            </a:r>
            <a:br>
              <a:rPr lang="en-GB" sz="2400" dirty="0">
                <a:solidFill>
                  <a:srgbClr val="B20533"/>
                </a:solidFill>
              </a:rPr>
            </a:br>
            <a:r>
              <a:rPr lang="en-GB" sz="2400" dirty="0" smtClean="0">
                <a:solidFill>
                  <a:srgbClr val="B20533"/>
                </a:solidFill>
              </a:rPr>
              <a:t>FOR </a:t>
            </a:r>
            <a:r>
              <a:rPr lang="en-GB" sz="2400" dirty="0">
                <a:solidFill>
                  <a:srgbClr val="B20533"/>
                </a:solidFill>
              </a:rPr>
              <a:t>HEALTH PROVIDERS, RESEARCHERS, </a:t>
            </a:r>
            <a:r>
              <a:rPr lang="en-GB" sz="2400" dirty="0" smtClean="0">
                <a:solidFill>
                  <a:srgbClr val="B20533"/>
                </a:solidFill>
              </a:rPr>
              <a:t/>
            </a:r>
            <a:br>
              <a:rPr lang="en-GB" sz="2400" dirty="0" smtClean="0">
                <a:solidFill>
                  <a:srgbClr val="B20533"/>
                </a:solidFill>
              </a:rPr>
            </a:br>
            <a:r>
              <a:rPr lang="en-GB" sz="2400" dirty="0" smtClean="0">
                <a:solidFill>
                  <a:srgbClr val="B20533"/>
                </a:solidFill>
              </a:rPr>
              <a:t>PATIENT </a:t>
            </a:r>
            <a:r>
              <a:rPr lang="en-GB" sz="2400" dirty="0">
                <a:solidFill>
                  <a:srgbClr val="B20533"/>
                </a:solidFill>
              </a:rPr>
              <a:t>ORGANISATIONS, </a:t>
            </a:r>
            <a:r>
              <a:rPr lang="en-GB" sz="2400" dirty="0" smtClean="0">
                <a:solidFill>
                  <a:srgbClr val="B20533"/>
                </a:solidFill>
              </a:rPr>
              <a:t>COMMISSIONERS, Industry </a:t>
            </a:r>
            <a:r>
              <a:rPr lang="en-GB" sz="2400" dirty="0">
                <a:solidFill>
                  <a:srgbClr val="B20533"/>
                </a:solidFill>
              </a:rPr>
              <a:t>AND POLICY MAKERS</a:t>
            </a:r>
          </a:p>
        </p:txBody>
      </p:sp>
      <p:pic>
        <p:nvPicPr>
          <p:cNvPr id="44036" name="Image 4" descr="ERS_CORP_3B.t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endParaRPr lang="en-GB" dirty="0"/>
          </a:p>
        </p:txBody>
      </p:sp>
      <p:sp>
        <p:nvSpPr>
          <p:cNvPr id="7171" name="Content Placeholder 2"/>
          <p:cNvSpPr>
            <a:spLocks noGrp="1"/>
          </p:cNvSpPr>
          <p:nvPr>
            <p:ph idx="1"/>
          </p:nvPr>
        </p:nvSpPr>
        <p:spPr/>
        <p:txBody>
          <a:bodyPr/>
          <a:lstStyle/>
          <a:p>
            <a:endParaRPr lang="en-GB" smtClean="0"/>
          </a:p>
        </p:txBody>
      </p:sp>
      <p:pic>
        <p:nvPicPr>
          <p:cNvPr id="7172" name="Content Placeholder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1652588"/>
            <a:ext cx="729615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GB" dirty="0" smtClean="0"/>
              <a:t>We went live in April </a:t>
            </a:r>
          </a:p>
          <a:p>
            <a:pPr>
              <a:defRPr/>
            </a:pPr>
            <a:r>
              <a:rPr lang="en-GB" dirty="0" smtClean="0"/>
              <a:t>Invitation </a:t>
            </a:r>
            <a:r>
              <a:rPr lang="en-GB" dirty="0"/>
              <a:t>to pre-identified contacts</a:t>
            </a:r>
            <a:endParaRPr lang="en-GB" dirty="0" smtClean="0"/>
          </a:p>
          <a:p>
            <a:pPr>
              <a:defRPr/>
            </a:pPr>
            <a:r>
              <a:rPr lang="en-GB" dirty="0" smtClean="0"/>
              <a:t>First </a:t>
            </a:r>
            <a:r>
              <a:rPr lang="en-GB" dirty="0"/>
              <a:t>phase evaluation of EPAP is currently underway </a:t>
            </a:r>
            <a:endParaRPr lang="en-GB" dirty="0" smtClean="0"/>
          </a:p>
          <a:p>
            <a:pPr>
              <a:defRPr/>
            </a:pPr>
            <a:r>
              <a:rPr lang="en-GB" dirty="0"/>
              <a:t>D</a:t>
            </a:r>
            <a:r>
              <a:rPr lang="en-GB" dirty="0" smtClean="0"/>
              <a:t>ue </a:t>
            </a:r>
            <a:r>
              <a:rPr lang="en-GB" dirty="0"/>
              <a:t>for completion </a:t>
            </a:r>
            <a:r>
              <a:rPr lang="en-GB" dirty="0" smtClean="0"/>
              <a:t>this month</a:t>
            </a:r>
            <a:r>
              <a:rPr lang="en-GB" dirty="0" smtClean="0">
                <a:solidFill>
                  <a:srgbClr val="B20533"/>
                </a:solidFill>
              </a:rPr>
              <a:t>: </a:t>
            </a:r>
          </a:p>
          <a:p>
            <a:pPr lvl="1">
              <a:defRPr/>
            </a:pPr>
            <a:r>
              <a:rPr lang="en-GB" sz="2000" dirty="0" smtClean="0">
                <a:latin typeface="Calibri" panose="020F0502020204030204" pitchFamily="34" charset="0"/>
              </a:rPr>
              <a:t>to </a:t>
            </a:r>
            <a:r>
              <a:rPr lang="en-GB" sz="2000" dirty="0">
                <a:latin typeface="Calibri" panose="020F0502020204030204" pitchFamily="34" charset="0"/>
              </a:rPr>
              <a:t>consider what aspects of the programme </a:t>
            </a:r>
            <a:r>
              <a:rPr lang="en-GB" sz="2000" dirty="0" smtClean="0">
                <a:latin typeface="Calibri" panose="020F0502020204030204" pitchFamily="34" charset="0"/>
              </a:rPr>
              <a:t>work</a:t>
            </a:r>
          </a:p>
          <a:p>
            <a:pPr lvl="1">
              <a:defRPr/>
            </a:pPr>
            <a:r>
              <a:rPr lang="en-GB" sz="2000" dirty="0" smtClean="0">
                <a:latin typeface="Calibri" panose="020F0502020204030204" pitchFamily="34" charset="0"/>
              </a:rPr>
              <a:t>for whom and why</a:t>
            </a:r>
          </a:p>
          <a:p>
            <a:pPr lvl="1">
              <a:defRPr/>
            </a:pPr>
            <a:endParaRPr lang="en-GB" dirty="0"/>
          </a:p>
          <a:p>
            <a:pPr>
              <a:defRPr/>
            </a:pPr>
            <a:r>
              <a:rPr lang="en-GB" dirty="0" smtClean="0">
                <a:solidFill>
                  <a:srgbClr val="B20533"/>
                </a:solidFill>
              </a:rPr>
              <a:t>Outcomes:</a:t>
            </a:r>
          </a:p>
          <a:p>
            <a:pPr lvl="1">
              <a:defRPr/>
            </a:pPr>
            <a:r>
              <a:rPr lang="en-GB" dirty="0" smtClean="0">
                <a:latin typeface="Calibri" panose="020F0502020204030204" pitchFamily="34" charset="0"/>
              </a:rPr>
              <a:t>to </a:t>
            </a:r>
            <a:r>
              <a:rPr lang="en-GB" dirty="0">
                <a:latin typeface="Calibri" panose="020F0502020204030204" pitchFamily="34" charset="0"/>
              </a:rPr>
              <a:t>provide useful information about future development of the content </a:t>
            </a:r>
            <a:endParaRPr lang="en-GB" dirty="0" smtClean="0">
              <a:latin typeface="Calibri" panose="020F0502020204030204" pitchFamily="34" charset="0"/>
            </a:endParaRPr>
          </a:p>
          <a:p>
            <a:pPr lvl="1">
              <a:defRPr/>
            </a:pPr>
            <a:r>
              <a:rPr lang="en-GB" dirty="0">
                <a:latin typeface="Calibri" panose="020F0502020204030204" pitchFamily="34" charset="0"/>
              </a:rPr>
              <a:t>t</a:t>
            </a:r>
            <a:r>
              <a:rPr lang="en-GB" dirty="0" smtClean="0">
                <a:latin typeface="Calibri" panose="020F0502020204030204" pitchFamily="34" charset="0"/>
              </a:rPr>
              <a:t>o guide </a:t>
            </a:r>
            <a:r>
              <a:rPr lang="en-GB" dirty="0">
                <a:latin typeface="Calibri" panose="020F0502020204030204" pitchFamily="34" charset="0"/>
              </a:rPr>
              <a:t>the people and organisations to </a:t>
            </a:r>
            <a:r>
              <a:rPr lang="en-GB" dirty="0" smtClean="0">
                <a:latin typeface="Calibri" panose="020F0502020204030204" pitchFamily="34" charset="0"/>
              </a:rPr>
              <a:t>target</a:t>
            </a:r>
          </a:p>
          <a:p>
            <a:pPr lvl="1">
              <a:defRPr/>
            </a:pPr>
            <a:r>
              <a:rPr lang="en-GB" dirty="0" smtClean="0">
                <a:latin typeface="Calibri" panose="020F0502020204030204" pitchFamily="34" charset="0"/>
              </a:rPr>
              <a:t>highlight </a:t>
            </a:r>
            <a:r>
              <a:rPr lang="en-GB" dirty="0">
                <a:latin typeface="Calibri" panose="020F0502020204030204" pitchFamily="34" charset="0"/>
              </a:rPr>
              <a:t>adaptations required to meet the needs of particular </a:t>
            </a:r>
            <a:r>
              <a:rPr lang="en-GB" dirty="0" smtClean="0">
                <a:latin typeface="Calibri" panose="020F0502020204030204" pitchFamily="34" charset="0"/>
              </a:rPr>
              <a:t>groups</a:t>
            </a:r>
            <a:endParaRPr lang="en-GB" dirty="0">
              <a:latin typeface="Calibri" panose="020F0502020204030204" pitchFamily="34" charset="0"/>
            </a:endParaRPr>
          </a:p>
          <a:p>
            <a:pPr>
              <a:defRPr/>
            </a:pPr>
            <a:endParaRPr lang="en-GB" dirty="0">
              <a:latin typeface="Calibri" panose="020F0502020204030204" pitchFamily="34" charset="0"/>
            </a:endParaRPr>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evaluation</a:t>
            </a:r>
            <a:endParaRPr lang="en-GB" dirty="0">
              <a:solidFill>
                <a:srgbClr val="B20533"/>
              </a:solidFill>
            </a:endParaRPr>
          </a:p>
        </p:txBody>
      </p:sp>
      <p:pic>
        <p:nvPicPr>
          <p:cNvPr id="45060" name="Image 4" descr="ERS_CORP_3B.t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GB" dirty="0" smtClean="0"/>
              <a:t>Routine website data to those registered</a:t>
            </a:r>
          </a:p>
          <a:p>
            <a:pPr>
              <a:defRPr/>
            </a:pPr>
            <a:r>
              <a:rPr lang="en-GB" dirty="0"/>
              <a:t>P</a:t>
            </a:r>
            <a:r>
              <a:rPr lang="en-GB" dirty="0" smtClean="0"/>
              <a:t>re-course online survey </a:t>
            </a:r>
          </a:p>
          <a:p>
            <a:pPr>
              <a:defRPr/>
            </a:pPr>
            <a:r>
              <a:rPr lang="en-GB" dirty="0"/>
              <a:t>P</a:t>
            </a:r>
            <a:r>
              <a:rPr lang="en-GB" dirty="0" smtClean="0"/>
              <a:t>ost-course online survey</a:t>
            </a:r>
          </a:p>
          <a:p>
            <a:pPr>
              <a:defRPr/>
            </a:pPr>
            <a:endParaRPr lang="en-GB" dirty="0"/>
          </a:p>
          <a:p>
            <a:pPr marL="0" indent="0">
              <a:buFont typeface="Arial" pitchFamily="34" charset="0"/>
              <a:buNone/>
              <a:defRPr/>
            </a:pPr>
            <a:endParaRPr lang="en-GB" dirty="0" smtClean="0"/>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methods</a:t>
            </a:r>
            <a:endParaRPr lang="en-GB" dirty="0">
              <a:solidFill>
                <a:srgbClr val="B20533"/>
              </a:solidFill>
            </a:endParaRPr>
          </a:p>
        </p:txBody>
      </p:sp>
      <p:pic>
        <p:nvPicPr>
          <p:cNvPr id="4608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23963" y="2997200"/>
            <a:ext cx="66960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Image 4" descr="ERS_CORP_3B.t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txBox="1">
            <a:spLocks/>
          </p:cNvSpPr>
          <p:nvPr/>
        </p:nvSpPr>
        <p:spPr bwMode="auto">
          <a:xfrm>
            <a:off x="107950" y="1700213"/>
            <a:ext cx="857885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Arial Bold"/>
                <a:cs typeface="Arial Bold"/>
              </a:defRPr>
            </a:lvl1pPr>
            <a:lvl2pPr marL="742950" indent="-285750">
              <a:defRPr sz="2400">
                <a:solidFill>
                  <a:schemeClr val="tx1"/>
                </a:solidFill>
                <a:latin typeface="Arial" pitchFamily="34" charset="0"/>
                <a:ea typeface="Arial Bold"/>
                <a:cs typeface="Arial Bold"/>
              </a:defRPr>
            </a:lvl2pPr>
            <a:lvl3pPr marL="1143000" indent="-228600">
              <a:defRPr sz="2400">
                <a:solidFill>
                  <a:schemeClr val="tx1"/>
                </a:solidFill>
                <a:latin typeface="Arial" pitchFamily="34" charset="0"/>
                <a:ea typeface="Arial Bold"/>
                <a:cs typeface="Arial Bold"/>
              </a:defRPr>
            </a:lvl3pPr>
            <a:lvl4pPr marL="1600200" indent="-228600">
              <a:defRPr sz="2400">
                <a:solidFill>
                  <a:schemeClr val="tx1"/>
                </a:solidFill>
                <a:latin typeface="Arial" pitchFamily="34" charset="0"/>
                <a:ea typeface="Arial Bold"/>
                <a:cs typeface="Arial Bold"/>
              </a:defRPr>
            </a:lvl4pPr>
            <a:lvl5pPr marL="2057400" indent="-228600">
              <a:defRPr sz="2400">
                <a:solidFill>
                  <a:schemeClr val="tx1"/>
                </a:solidFill>
                <a:latin typeface="Arial" pitchFamily="34" charset="0"/>
                <a:ea typeface="Arial Bold"/>
                <a:cs typeface="Arial Bold"/>
              </a:defRPr>
            </a:lvl5pPr>
            <a:lvl6pPr marL="25146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6pPr>
            <a:lvl7pPr marL="29718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7pPr>
            <a:lvl8pPr marL="34290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8pPr>
            <a:lvl9pPr marL="3886200" indent="-228600" defTabSz="457200" eaLnBrk="0" fontAlgn="base" hangingPunct="0">
              <a:spcBef>
                <a:spcPct val="0"/>
              </a:spcBef>
              <a:spcAft>
                <a:spcPct val="0"/>
              </a:spcAft>
              <a:defRPr sz="2400">
                <a:solidFill>
                  <a:schemeClr val="tx1"/>
                </a:solidFill>
                <a:latin typeface="Arial" pitchFamily="34" charset="0"/>
                <a:ea typeface="Arial Bold"/>
                <a:cs typeface="Arial Bold"/>
              </a:defRPr>
            </a:lvl9pPr>
          </a:lstStyle>
          <a:p>
            <a:pPr>
              <a:spcBef>
                <a:spcPct val="20000"/>
              </a:spcBef>
              <a:buFont typeface="Arial" pitchFamily="34" charset="0"/>
              <a:buChar char="•"/>
              <a:defRPr/>
            </a:pPr>
            <a:endParaRPr lang="en-GB" sz="2000" b="1" dirty="0" smtClean="0">
              <a:solidFill>
                <a:srgbClr val="254061"/>
              </a:solidFill>
              <a:ea typeface="MS PGothic" pitchFamily="34" charset="-128"/>
            </a:endParaRPr>
          </a:p>
          <a:p>
            <a:pPr>
              <a:spcBef>
                <a:spcPct val="20000"/>
              </a:spcBef>
              <a:buFont typeface="Arial" pitchFamily="34" charset="0"/>
              <a:buChar char="•"/>
              <a:defRPr/>
            </a:pPr>
            <a:r>
              <a:rPr lang="en-GB" sz="2000" b="1" dirty="0" smtClean="0">
                <a:solidFill>
                  <a:srgbClr val="254061"/>
                </a:solidFill>
                <a:ea typeface="MS PGothic" pitchFamily="34" charset="-128"/>
              </a:rPr>
              <a:t>Registered users: </a:t>
            </a:r>
            <a:r>
              <a:rPr lang="en-GB" sz="2000" b="1" dirty="0" smtClean="0">
                <a:solidFill>
                  <a:srgbClr val="B20533"/>
                </a:solidFill>
                <a:ea typeface="MS PGothic" pitchFamily="34" charset="-128"/>
              </a:rPr>
              <a:t>155</a:t>
            </a:r>
          </a:p>
          <a:p>
            <a:pPr lvl="1">
              <a:spcBef>
                <a:spcPct val="20000"/>
              </a:spcBef>
              <a:buFont typeface="Arial" pitchFamily="34" charset="0"/>
              <a:buChar char="•"/>
              <a:defRPr/>
            </a:pPr>
            <a:r>
              <a:rPr lang="en-GB" sz="2000" b="1" dirty="0" smtClean="0">
                <a:solidFill>
                  <a:schemeClr val="tx2">
                    <a:lumMod val="75000"/>
                  </a:schemeClr>
                </a:solidFill>
                <a:ea typeface="MS PGothic" pitchFamily="34" charset="-128"/>
              </a:rPr>
              <a:t>Patients: </a:t>
            </a:r>
            <a:r>
              <a:rPr lang="en-GB" sz="2000" b="1" dirty="0" smtClean="0">
                <a:solidFill>
                  <a:srgbClr val="B20533"/>
                </a:solidFill>
                <a:ea typeface="MS PGothic" pitchFamily="34" charset="-128"/>
              </a:rPr>
              <a:t>65%</a:t>
            </a:r>
            <a:endParaRPr lang="en-GB" sz="2000" b="1" dirty="0" smtClean="0">
              <a:solidFill>
                <a:schemeClr val="tx2">
                  <a:lumMod val="75000"/>
                </a:schemeClr>
              </a:solidFill>
              <a:ea typeface="MS PGothic" pitchFamily="34" charset="-128"/>
            </a:endParaRPr>
          </a:p>
          <a:p>
            <a:pPr lvl="1">
              <a:spcBef>
                <a:spcPct val="20000"/>
              </a:spcBef>
              <a:buFont typeface="Arial" pitchFamily="34" charset="0"/>
              <a:buChar char="•"/>
              <a:defRPr/>
            </a:pPr>
            <a:r>
              <a:rPr lang="en-GB" sz="2000" b="1" dirty="0" smtClean="0">
                <a:solidFill>
                  <a:schemeClr val="tx2">
                    <a:lumMod val="75000"/>
                  </a:schemeClr>
                </a:solidFill>
                <a:ea typeface="MS PGothic" pitchFamily="34" charset="-128"/>
              </a:rPr>
              <a:t>Carers: </a:t>
            </a:r>
            <a:r>
              <a:rPr lang="en-GB" sz="2000" b="1" dirty="0" smtClean="0">
                <a:solidFill>
                  <a:srgbClr val="B20533"/>
                </a:solidFill>
                <a:ea typeface="MS PGothic" pitchFamily="34" charset="-128"/>
              </a:rPr>
              <a:t>10%</a:t>
            </a:r>
            <a:endParaRPr lang="en-GB" sz="2000" b="1" dirty="0" smtClean="0">
              <a:solidFill>
                <a:schemeClr val="tx2">
                  <a:lumMod val="75000"/>
                </a:schemeClr>
              </a:solidFill>
              <a:ea typeface="MS PGothic" pitchFamily="34" charset="-128"/>
            </a:endParaRPr>
          </a:p>
          <a:p>
            <a:pPr lvl="1">
              <a:spcBef>
                <a:spcPct val="20000"/>
              </a:spcBef>
              <a:buFont typeface="Arial" pitchFamily="34" charset="0"/>
              <a:buChar char="•"/>
              <a:defRPr/>
            </a:pPr>
            <a:r>
              <a:rPr lang="en-GB" sz="2000" b="1" dirty="0" smtClean="0">
                <a:solidFill>
                  <a:schemeClr val="tx2">
                    <a:lumMod val="75000"/>
                  </a:schemeClr>
                </a:solidFill>
                <a:ea typeface="MS PGothic" pitchFamily="34" charset="-128"/>
              </a:rPr>
              <a:t>Relative: </a:t>
            </a:r>
            <a:r>
              <a:rPr lang="en-GB" sz="2000" b="1" dirty="0" smtClean="0">
                <a:solidFill>
                  <a:srgbClr val="B20533"/>
                </a:solidFill>
                <a:ea typeface="MS PGothic" pitchFamily="34" charset="-128"/>
              </a:rPr>
              <a:t>5%</a:t>
            </a:r>
            <a:endParaRPr lang="en-GB" sz="2000" b="1" dirty="0" smtClean="0">
              <a:solidFill>
                <a:schemeClr val="tx2">
                  <a:lumMod val="75000"/>
                </a:schemeClr>
              </a:solidFill>
              <a:ea typeface="MS PGothic" pitchFamily="34" charset="-128"/>
            </a:endParaRPr>
          </a:p>
          <a:p>
            <a:pPr lvl="1">
              <a:spcBef>
                <a:spcPct val="20000"/>
              </a:spcBef>
              <a:buFont typeface="Arial" pitchFamily="34" charset="0"/>
              <a:buChar char="•"/>
              <a:defRPr/>
            </a:pPr>
            <a:r>
              <a:rPr lang="en-GB" sz="2000" b="1" dirty="0" smtClean="0">
                <a:solidFill>
                  <a:schemeClr val="tx2">
                    <a:lumMod val="75000"/>
                  </a:schemeClr>
                </a:solidFill>
                <a:ea typeface="MS PGothic" pitchFamily="34" charset="-128"/>
              </a:rPr>
              <a:t>Professional: </a:t>
            </a:r>
            <a:r>
              <a:rPr lang="en-GB" sz="2000" b="1" dirty="0" smtClean="0">
                <a:solidFill>
                  <a:srgbClr val="B20533"/>
                </a:solidFill>
                <a:ea typeface="MS PGothic" pitchFamily="34" charset="-128"/>
              </a:rPr>
              <a:t>20%</a:t>
            </a:r>
          </a:p>
          <a:p>
            <a:pPr>
              <a:spcBef>
                <a:spcPct val="20000"/>
              </a:spcBef>
              <a:buFont typeface="Arial" pitchFamily="34" charset="0"/>
              <a:buChar char="•"/>
              <a:defRPr/>
            </a:pPr>
            <a:endParaRPr lang="en-GB" sz="2000" b="1" dirty="0" smtClean="0">
              <a:solidFill>
                <a:srgbClr val="254061"/>
              </a:solidFill>
              <a:ea typeface="MS PGothic" pitchFamily="34" charset="-128"/>
            </a:endParaRPr>
          </a:p>
          <a:p>
            <a:pPr>
              <a:spcBef>
                <a:spcPct val="20000"/>
              </a:spcBef>
              <a:buFont typeface="Arial" pitchFamily="34" charset="0"/>
              <a:buChar char="•"/>
              <a:defRPr/>
            </a:pPr>
            <a:r>
              <a:rPr lang="en-GB" sz="2000" b="1" dirty="0" smtClean="0">
                <a:solidFill>
                  <a:srgbClr val="254061"/>
                </a:solidFill>
                <a:ea typeface="MS PGothic" pitchFamily="34" charset="-128"/>
              </a:rPr>
              <a:t>Gender </a:t>
            </a:r>
            <a:r>
              <a:rPr lang="en-GB" sz="2000" b="1" dirty="0" smtClean="0">
                <a:solidFill>
                  <a:srgbClr val="C00000"/>
                </a:solidFill>
                <a:ea typeface="MS PGothic" pitchFamily="34" charset="-128"/>
              </a:rPr>
              <a:t>M 35% : F 65%</a:t>
            </a:r>
          </a:p>
          <a:p>
            <a:pPr marL="0" indent="0">
              <a:spcBef>
                <a:spcPct val="20000"/>
              </a:spcBef>
              <a:defRPr/>
            </a:pPr>
            <a:r>
              <a:rPr lang="en-GB" sz="1200" b="1" dirty="0" smtClean="0">
                <a:solidFill>
                  <a:schemeClr val="tx2">
                    <a:lumMod val="75000"/>
                  </a:schemeClr>
                </a:solidFill>
                <a:ea typeface="MS PGothic" pitchFamily="34" charset="-128"/>
              </a:rPr>
              <a:t>	</a:t>
            </a:r>
            <a:endParaRPr lang="en-GB" sz="2000" b="1" dirty="0" smtClean="0">
              <a:solidFill>
                <a:srgbClr val="B20533"/>
              </a:solidFill>
              <a:ea typeface="MS PGothic" pitchFamily="34" charset="-128"/>
            </a:endParaRPr>
          </a:p>
          <a:p>
            <a:pPr>
              <a:spcBef>
                <a:spcPct val="20000"/>
              </a:spcBef>
              <a:buFont typeface="Arial" pitchFamily="34" charset="0"/>
              <a:buChar char="•"/>
              <a:defRPr/>
            </a:pPr>
            <a:r>
              <a:rPr lang="en-GB" sz="2000" b="1" dirty="0" smtClean="0">
                <a:solidFill>
                  <a:srgbClr val="B20533"/>
                </a:solidFill>
                <a:ea typeface="MS PGothic" pitchFamily="34" charset="-128"/>
              </a:rPr>
              <a:t>90 </a:t>
            </a:r>
            <a:r>
              <a:rPr lang="en-GB" sz="2000" b="1" dirty="0" smtClean="0">
                <a:solidFill>
                  <a:schemeClr val="tx2">
                    <a:lumMod val="75000"/>
                  </a:schemeClr>
                </a:solidFill>
                <a:ea typeface="MS PGothic" pitchFamily="34" charset="-128"/>
              </a:rPr>
              <a:t>affiliated to a </a:t>
            </a:r>
            <a:br>
              <a:rPr lang="en-GB" sz="2000" b="1" dirty="0" smtClean="0">
                <a:solidFill>
                  <a:schemeClr val="tx2">
                    <a:lumMod val="75000"/>
                  </a:schemeClr>
                </a:solidFill>
                <a:ea typeface="MS PGothic" pitchFamily="34" charset="-128"/>
              </a:rPr>
            </a:br>
            <a:r>
              <a:rPr lang="en-GB" sz="2000" b="1" dirty="0" smtClean="0">
                <a:solidFill>
                  <a:schemeClr val="tx2">
                    <a:lumMod val="75000"/>
                  </a:schemeClr>
                </a:solidFill>
                <a:ea typeface="MS PGothic" pitchFamily="34" charset="-128"/>
              </a:rPr>
              <a:t>patient organisation</a:t>
            </a:r>
          </a:p>
          <a:p>
            <a:pPr>
              <a:spcBef>
                <a:spcPct val="20000"/>
              </a:spcBef>
              <a:buFont typeface="Arial" pitchFamily="34" charset="0"/>
              <a:buChar char="•"/>
              <a:defRPr/>
            </a:pPr>
            <a:r>
              <a:rPr lang="en-GB" sz="2000" b="1" dirty="0" smtClean="0">
                <a:solidFill>
                  <a:srgbClr val="C00000"/>
                </a:solidFill>
                <a:ea typeface="MS PGothic" pitchFamily="34" charset="-128"/>
              </a:rPr>
              <a:t>65 </a:t>
            </a:r>
            <a:r>
              <a:rPr lang="en-GB" sz="2000" b="1" dirty="0" smtClean="0">
                <a:solidFill>
                  <a:schemeClr val="tx2">
                    <a:lumMod val="75000"/>
                  </a:schemeClr>
                </a:solidFill>
                <a:ea typeface="MS PGothic" pitchFamily="34" charset="-128"/>
              </a:rPr>
              <a:t>individuals no connection</a:t>
            </a:r>
          </a:p>
          <a:p>
            <a:pPr>
              <a:spcBef>
                <a:spcPct val="20000"/>
              </a:spcBef>
              <a:buFont typeface="Arial" pitchFamily="34" charset="0"/>
              <a:buChar char="•"/>
              <a:defRPr/>
            </a:pPr>
            <a:endParaRPr lang="en-GB" sz="2000" b="1" dirty="0" smtClean="0">
              <a:solidFill>
                <a:schemeClr val="tx2">
                  <a:lumMod val="75000"/>
                </a:schemeClr>
              </a:solidFill>
              <a:ea typeface="MS PGothic" pitchFamily="34" charset="-128"/>
            </a:endParaRPr>
          </a:p>
          <a:p>
            <a:pPr>
              <a:spcBef>
                <a:spcPct val="20000"/>
              </a:spcBef>
              <a:buFont typeface="Arial" pitchFamily="34" charset="0"/>
              <a:buChar char="•"/>
              <a:defRPr/>
            </a:pPr>
            <a:endParaRPr lang="en-GB" sz="2000" b="1" dirty="0" smtClean="0">
              <a:solidFill>
                <a:schemeClr val="tx2">
                  <a:lumMod val="75000"/>
                </a:schemeClr>
              </a:solidFill>
              <a:ea typeface="MS PGothic" pitchFamily="34" charset="-128"/>
            </a:endParaRPr>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Who has registered TO DATE</a:t>
            </a:r>
            <a:endParaRPr lang="en-GB" dirty="0">
              <a:solidFill>
                <a:srgbClr val="B20533"/>
              </a:solidFill>
            </a:endParaRPr>
          </a:p>
        </p:txBody>
      </p:sp>
      <p:graphicFrame>
        <p:nvGraphicFramePr>
          <p:cNvPr id="4" name="Content Placeholder 3"/>
          <p:cNvGraphicFramePr>
            <a:graphicFrameLocks noGrp="1"/>
          </p:cNvGraphicFramePr>
          <p:nvPr>
            <p:ph idx="1"/>
          </p:nvPr>
        </p:nvGraphicFramePr>
        <p:xfrm>
          <a:off x="4149725" y="1700213"/>
          <a:ext cx="4537075" cy="4392612"/>
        </p:xfrm>
        <a:graphic>
          <a:graphicData uri="http://schemas.openxmlformats.org/drawingml/2006/table">
            <a:tbl>
              <a:tblPr firstRow="1" bandRow="1">
                <a:tableStyleId>{69CF1AB2-1976-4502-BF36-3FF5EA218861}</a:tableStyleId>
              </a:tblPr>
              <a:tblGrid>
                <a:gridCol w="1646047"/>
                <a:gridCol w="1224290"/>
                <a:gridCol w="1666738"/>
              </a:tblGrid>
              <a:tr h="415166">
                <a:tc>
                  <a:txBody>
                    <a:bodyPr/>
                    <a:lstStyle/>
                    <a:p>
                      <a:pPr algn="ctr" fontAlgn="t"/>
                      <a:r>
                        <a:rPr lang="en-GB" sz="2000" u="none" strike="noStrike" dirty="0">
                          <a:solidFill>
                            <a:schemeClr val="tx2">
                              <a:lumMod val="75000"/>
                            </a:schemeClr>
                          </a:solidFill>
                          <a:effectLst/>
                        </a:rPr>
                        <a:t> </a:t>
                      </a:r>
                      <a:endParaRPr lang="en-GB" sz="2000" b="1"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u="none" strike="noStrike" dirty="0" smtClean="0">
                          <a:solidFill>
                            <a:schemeClr val="tx2">
                              <a:lumMod val="75000"/>
                            </a:schemeClr>
                          </a:solidFill>
                          <a:effectLst/>
                        </a:rPr>
                        <a:t>Number</a:t>
                      </a:r>
                      <a:endParaRPr lang="en-GB" sz="2000" b="1"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u="none" strike="noStrike" dirty="0" smtClean="0">
                          <a:solidFill>
                            <a:schemeClr val="tx2">
                              <a:lumMod val="75000"/>
                            </a:schemeClr>
                          </a:solidFill>
                          <a:effectLst/>
                        </a:rPr>
                        <a:t>Percentage</a:t>
                      </a:r>
                      <a:endParaRPr lang="en-GB" sz="2000" b="1" i="0" u="none" strike="noStrike" dirty="0">
                        <a:solidFill>
                          <a:schemeClr val="tx2">
                            <a:lumMod val="75000"/>
                          </a:schemeClr>
                        </a:solidFill>
                        <a:effectLst/>
                        <a:latin typeface="Helvetica Neue"/>
                      </a:endParaRPr>
                    </a:p>
                  </a:txBody>
                  <a:tcPr marL="9526" marR="9526" marT="9525" marB="0"/>
                </a:tc>
              </a:tr>
              <a:tr h="989262">
                <a:tc>
                  <a:txBody>
                    <a:bodyPr/>
                    <a:lstStyle/>
                    <a:p>
                      <a:pPr algn="l" fontAlgn="t"/>
                      <a:r>
                        <a:rPr lang="en-GB" sz="2000" u="none" strike="noStrike" dirty="0">
                          <a:solidFill>
                            <a:schemeClr val="tx2">
                              <a:lumMod val="75000"/>
                            </a:schemeClr>
                          </a:solidFill>
                          <a:effectLst/>
                        </a:rPr>
                        <a:t>Full-time Employment</a:t>
                      </a:r>
                      <a:endParaRPr lang="en-GB" sz="2000" b="1"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u="none" strike="noStrike" dirty="0">
                          <a:solidFill>
                            <a:schemeClr val="tx2">
                              <a:lumMod val="75000"/>
                            </a:schemeClr>
                          </a:solidFill>
                          <a:effectLst/>
                        </a:rPr>
                        <a:t>59</a:t>
                      </a:r>
                      <a:endParaRPr lang="en-GB" sz="2000" b="0"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b="0" i="0" u="none" strike="noStrike" dirty="0" smtClean="0">
                          <a:solidFill>
                            <a:schemeClr val="tx2">
                              <a:lumMod val="75000"/>
                            </a:schemeClr>
                          </a:solidFill>
                          <a:effectLst/>
                          <a:latin typeface="Helvetica Neue"/>
                        </a:rPr>
                        <a:t>38%</a:t>
                      </a:r>
                      <a:endParaRPr lang="en-GB" sz="2000" b="0" i="0" u="none" strike="noStrike" dirty="0">
                        <a:solidFill>
                          <a:schemeClr val="tx2">
                            <a:lumMod val="75000"/>
                          </a:schemeClr>
                        </a:solidFill>
                        <a:effectLst/>
                        <a:latin typeface="Helvetica Neue"/>
                      </a:endParaRPr>
                    </a:p>
                  </a:txBody>
                  <a:tcPr marL="9526" marR="9526" marT="9525" marB="0"/>
                </a:tc>
              </a:tr>
              <a:tr h="989262">
                <a:tc>
                  <a:txBody>
                    <a:bodyPr/>
                    <a:lstStyle/>
                    <a:p>
                      <a:pPr algn="l" fontAlgn="t"/>
                      <a:r>
                        <a:rPr lang="en-GB" sz="2000" u="none" strike="noStrike" dirty="0">
                          <a:solidFill>
                            <a:schemeClr val="tx2">
                              <a:lumMod val="75000"/>
                            </a:schemeClr>
                          </a:solidFill>
                          <a:effectLst/>
                        </a:rPr>
                        <a:t>Part-time Employment</a:t>
                      </a:r>
                      <a:endParaRPr lang="en-GB" sz="2000" b="1"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u="none" strike="noStrike" dirty="0">
                          <a:solidFill>
                            <a:schemeClr val="tx2">
                              <a:lumMod val="75000"/>
                            </a:schemeClr>
                          </a:solidFill>
                          <a:effectLst/>
                        </a:rPr>
                        <a:t>27</a:t>
                      </a:r>
                      <a:endParaRPr lang="en-GB" sz="2000" b="0"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b="0" i="0" u="none" strike="noStrike" dirty="0" smtClean="0">
                          <a:solidFill>
                            <a:schemeClr val="tx2">
                              <a:lumMod val="75000"/>
                            </a:schemeClr>
                          </a:solidFill>
                          <a:effectLst/>
                          <a:latin typeface="Helvetica Neue"/>
                        </a:rPr>
                        <a:t>17%</a:t>
                      </a:r>
                      <a:endParaRPr lang="en-GB" sz="2000" b="0" i="0" u="none" strike="noStrike" dirty="0">
                        <a:solidFill>
                          <a:schemeClr val="tx2">
                            <a:lumMod val="75000"/>
                          </a:schemeClr>
                        </a:solidFill>
                        <a:effectLst/>
                        <a:latin typeface="Helvetica Neue"/>
                      </a:endParaRPr>
                    </a:p>
                  </a:txBody>
                  <a:tcPr marL="9526" marR="9526" marT="9525" marB="0"/>
                </a:tc>
              </a:tr>
              <a:tr h="336554">
                <a:tc>
                  <a:txBody>
                    <a:bodyPr/>
                    <a:lstStyle/>
                    <a:p>
                      <a:pPr algn="l" fontAlgn="t"/>
                      <a:r>
                        <a:rPr lang="en-GB" sz="2000" u="none" strike="noStrike" dirty="0">
                          <a:solidFill>
                            <a:schemeClr val="tx2">
                              <a:lumMod val="75000"/>
                            </a:schemeClr>
                          </a:solidFill>
                          <a:effectLst/>
                        </a:rPr>
                        <a:t>Retired</a:t>
                      </a:r>
                      <a:endParaRPr lang="en-GB" sz="2000" b="1"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u="none" strike="noStrike" dirty="0">
                          <a:solidFill>
                            <a:schemeClr val="tx2">
                              <a:lumMod val="75000"/>
                            </a:schemeClr>
                          </a:solidFill>
                          <a:effectLst/>
                        </a:rPr>
                        <a:t>35</a:t>
                      </a:r>
                      <a:endParaRPr lang="en-GB" sz="2000" b="0"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b="0" i="0" u="none" strike="noStrike" dirty="0" smtClean="0">
                          <a:solidFill>
                            <a:schemeClr val="tx2">
                              <a:lumMod val="75000"/>
                            </a:schemeClr>
                          </a:solidFill>
                          <a:effectLst/>
                          <a:latin typeface="Helvetica Neue"/>
                        </a:rPr>
                        <a:t>22%</a:t>
                      </a:r>
                      <a:endParaRPr lang="en-GB" sz="2000" b="0" i="0" u="none" strike="noStrike" dirty="0">
                        <a:solidFill>
                          <a:schemeClr val="tx2">
                            <a:lumMod val="75000"/>
                          </a:schemeClr>
                        </a:solidFill>
                        <a:effectLst/>
                        <a:latin typeface="Helvetica Neue"/>
                      </a:endParaRPr>
                    </a:p>
                  </a:txBody>
                  <a:tcPr marL="9526" marR="9526" marT="9525" marB="0"/>
                </a:tc>
              </a:tr>
              <a:tr h="336554">
                <a:tc>
                  <a:txBody>
                    <a:bodyPr/>
                    <a:lstStyle/>
                    <a:p>
                      <a:pPr algn="l" fontAlgn="t"/>
                      <a:r>
                        <a:rPr lang="en-GB" sz="2000" u="none" strike="noStrike" dirty="0">
                          <a:solidFill>
                            <a:schemeClr val="tx2">
                              <a:lumMod val="75000"/>
                            </a:schemeClr>
                          </a:solidFill>
                          <a:effectLst/>
                        </a:rPr>
                        <a:t>Student</a:t>
                      </a:r>
                      <a:endParaRPr lang="en-GB" sz="2000" b="1"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u="none" strike="noStrike" dirty="0">
                          <a:solidFill>
                            <a:schemeClr val="tx2">
                              <a:lumMod val="75000"/>
                            </a:schemeClr>
                          </a:solidFill>
                          <a:effectLst/>
                        </a:rPr>
                        <a:t>7</a:t>
                      </a:r>
                      <a:endParaRPr lang="en-GB" sz="2000" b="0"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b="0" i="0" u="none" strike="noStrike" dirty="0" smtClean="0">
                          <a:solidFill>
                            <a:schemeClr val="tx2">
                              <a:lumMod val="75000"/>
                            </a:schemeClr>
                          </a:solidFill>
                          <a:effectLst/>
                          <a:latin typeface="Helvetica Neue"/>
                        </a:rPr>
                        <a:t>5%</a:t>
                      </a:r>
                      <a:endParaRPr lang="en-GB" sz="2000" b="0" i="0" u="none" strike="noStrike" dirty="0">
                        <a:solidFill>
                          <a:schemeClr val="tx2">
                            <a:lumMod val="75000"/>
                          </a:schemeClr>
                        </a:solidFill>
                        <a:effectLst/>
                        <a:latin typeface="Helvetica Neue"/>
                      </a:endParaRPr>
                    </a:p>
                  </a:txBody>
                  <a:tcPr marL="9526" marR="9526" marT="9525" marB="0"/>
                </a:tc>
              </a:tr>
              <a:tr h="662908">
                <a:tc>
                  <a:txBody>
                    <a:bodyPr/>
                    <a:lstStyle/>
                    <a:p>
                      <a:pPr algn="l" fontAlgn="t"/>
                      <a:r>
                        <a:rPr lang="en-GB" sz="2000" u="none" strike="noStrike" dirty="0">
                          <a:solidFill>
                            <a:schemeClr val="tx2">
                              <a:lumMod val="75000"/>
                            </a:schemeClr>
                          </a:solidFill>
                          <a:effectLst/>
                        </a:rPr>
                        <a:t>Unemployed</a:t>
                      </a:r>
                      <a:endParaRPr lang="en-GB" sz="2000" b="1"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u="none" strike="noStrike" dirty="0">
                          <a:solidFill>
                            <a:schemeClr val="tx2">
                              <a:lumMod val="75000"/>
                            </a:schemeClr>
                          </a:solidFill>
                          <a:effectLst/>
                        </a:rPr>
                        <a:t>6</a:t>
                      </a:r>
                      <a:endParaRPr lang="en-GB" sz="2000" b="0"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b="0" i="0" u="none" strike="noStrike" dirty="0" smtClean="0">
                          <a:solidFill>
                            <a:schemeClr val="tx2">
                              <a:lumMod val="75000"/>
                            </a:schemeClr>
                          </a:solidFill>
                          <a:effectLst/>
                          <a:latin typeface="Helvetica Neue"/>
                        </a:rPr>
                        <a:t>4%</a:t>
                      </a:r>
                      <a:endParaRPr lang="en-GB" sz="2000" b="0" i="0" u="none" strike="noStrike" dirty="0">
                        <a:solidFill>
                          <a:schemeClr val="tx2">
                            <a:lumMod val="75000"/>
                          </a:schemeClr>
                        </a:solidFill>
                        <a:effectLst/>
                        <a:latin typeface="Helvetica Neue"/>
                      </a:endParaRPr>
                    </a:p>
                  </a:txBody>
                  <a:tcPr marL="9526" marR="9526" marT="9525" marB="0"/>
                </a:tc>
              </a:tr>
              <a:tr h="662908">
                <a:tc>
                  <a:txBody>
                    <a:bodyPr/>
                    <a:lstStyle/>
                    <a:p>
                      <a:pPr algn="l" fontAlgn="t"/>
                      <a:r>
                        <a:rPr lang="en-GB" sz="2000" u="none" strike="noStrike" dirty="0">
                          <a:solidFill>
                            <a:schemeClr val="tx2">
                              <a:lumMod val="75000"/>
                            </a:schemeClr>
                          </a:solidFill>
                          <a:effectLst/>
                        </a:rPr>
                        <a:t>Unpaid</a:t>
                      </a:r>
                      <a:r>
                        <a:rPr lang="en-GB" sz="2000" u="none" strike="noStrike" dirty="0" smtClean="0">
                          <a:solidFill>
                            <a:schemeClr val="tx2">
                              <a:lumMod val="75000"/>
                            </a:schemeClr>
                          </a:solidFill>
                          <a:effectLst/>
                        </a:rPr>
                        <a:t>/</a:t>
                      </a:r>
                      <a:br>
                        <a:rPr lang="en-GB" sz="2000" u="none" strike="noStrike" dirty="0" smtClean="0">
                          <a:solidFill>
                            <a:schemeClr val="tx2">
                              <a:lumMod val="75000"/>
                            </a:schemeClr>
                          </a:solidFill>
                          <a:effectLst/>
                        </a:rPr>
                      </a:br>
                      <a:r>
                        <a:rPr lang="en-GB" sz="2000" u="none" strike="noStrike" dirty="0" smtClean="0">
                          <a:solidFill>
                            <a:schemeClr val="tx2">
                              <a:lumMod val="75000"/>
                            </a:schemeClr>
                          </a:solidFill>
                          <a:effectLst/>
                        </a:rPr>
                        <a:t>Voluntary</a:t>
                      </a:r>
                      <a:endParaRPr lang="en-GB" sz="2000" b="1"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u="none" strike="noStrike" dirty="0">
                          <a:solidFill>
                            <a:schemeClr val="tx2">
                              <a:lumMod val="75000"/>
                            </a:schemeClr>
                          </a:solidFill>
                          <a:effectLst/>
                        </a:rPr>
                        <a:t>21</a:t>
                      </a:r>
                      <a:endParaRPr lang="en-GB" sz="2000" b="0" i="0" u="none" strike="noStrike" dirty="0">
                        <a:solidFill>
                          <a:schemeClr val="tx2">
                            <a:lumMod val="75000"/>
                          </a:schemeClr>
                        </a:solidFill>
                        <a:effectLst/>
                        <a:latin typeface="Helvetica Neue"/>
                      </a:endParaRPr>
                    </a:p>
                  </a:txBody>
                  <a:tcPr marL="9526" marR="9526" marT="9525" marB="0"/>
                </a:tc>
                <a:tc>
                  <a:txBody>
                    <a:bodyPr/>
                    <a:lstStyle/>
                    <a:p>
                      <a:pPr algn="ctr" fontAlgn="t"/>
                      <a:r>
                        <a:rPr lang="en-GB" sz="2000" b="0" i="0" u="none" strike="noStrike" dirty="0" smtClean="0">
                          <a:solidFill>
                            <a:schemeClr val="tx2">
                              <a:lumMod val="75000"/>
                            </a:schemeClr>
                          </a:solidFill>
                          <a:effectLst/>
                          <a:latin typeface="Helvetica Neue"/>
                        </a:rPr>
                        <a:t>14%</a:t>
                      </a:r>
                      <a:endParaRPr lang="en-GB" sz="2000" b="0" i="0" u="none" strike="noStrike" dirty="0">
                        <a:solidFill>
                          <a:schemeClr val="tx2">
                            <a:lumMod val="75000"/>
                          </a:schemeClr>
                        </a:solidFill>
                        <a:effectLst/>
                        <a:latin typeface="Helvetica Neue"/>
                      </a:endParaRPr>
                    </a:p>
                  </a:txBody>
                  <a:tcPr marL="9526" marR="9526" marT="9525" marB="0"/>
                </a:tc>
              </a:tr>
            </a:tbl>
          </a:graphicData>
        </a:graphic>
      </p:graphicFrame>
      <p:pic>
        <p:nvPicPr>
          <p:cNvPr id="47142" name="Image 4" descr="ERS_CORP_3B.t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768350"/>
            <a:ext cx="8229600" cy="982663"/>
          </a:xfrm>
        </p:spPr>
        <p:txBody>
          <a:bodyPr/>
          <a:lstStyle/>
          <a:p>
            <a:pPr>
              <a:defRPr/>
            </a:pPr>
            <a:r>
              <a:rPr lang="en-GB" dirty="0" smtClean="0">
                <a:solidFill>
                  <a:srgbClr val="B20533"/>
                </a:solidFill>
              </a:rPr>
              <a:t>AGE range</a:t>
            </a:r>
            <a:endParaRPr lang="en-GB" dirty="0">
              <a:solidFill>
                <a:srgbClr val="B20533"/>
              </a:solidFill>
            </a:endParaRPr>
          </a:p>
        </p:txBody>
      </p:sp>
      <p:graphicFrame>
        <p:nvGraphicFramePr>
          <p:cNvPr id="5" name="Content Placeholder 4"/>
          <p:cNvGraphicFramePr>
            <a:graphicFrameLocks noGrp="1"/>
          </p:cNvGraphicFramePr>
          <p:nvPr>
            <p:ph idx="1"/>
          </p:nvPr>
        </p:nvGraphicFramePr>
        <p:xfrm>
          <a:off x="457200" y="1751013"/>
          <a:ext cx="8229600" cy="4411662"/>
        </p:xfrm>
        <a:graphic>
          <a:graphicData uri="http://schemas.openxmlformats.org/drawingml/2006/chart">
            <c:chart xmlns:c="http://schemas.openxmlformats.org/drawingml/2006/chart" xmlns:r="http://schemas.openxmlformats.org/officeDocument/2006/relationships" r:id="rId2"/>
          </a:graphicData>
        </a:graphic>
      </p:graphicFrame>
      <p:pic>
        <p:nvPicPr>
          <p:cNvPr id="48132" name="Image 4" descr="ERS_CORP_3B.t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8175" y="1751013"/>
            <a:ext cx="5562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pPr>
              <a:defRPr/>
            </a:pPr>
            <a:r>
              <a:rPr lang="en-GB" dirty="0" smtClean="0"/>
              <a:t>17 countries in Europe</a:t>
            </a:r>
          </a:p>
          <a:p>
            <a:pPr>
              <a:defRPr/>
            </a:pPr>
            <a:r>
              <a:rPr lang="en-GB" dirty="0" smtClean="0"/>
              <a:t>Plus USA and Canada</a:t>
            </a:r>
            <a:endParaRPr lang="en-GB" dirty="0"/>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Countries with people registered</a:t>
            </a:r>
            <a:endParaRPr lang="en-GB" dirty="0">
              <a:solidFill>
                <a:srgbClr val="B20533"/>
              </a:solidFill>
            </a:endParaRPr>
          </a:p>
        </p:txBody>
      </p:sp>
      <p:sp>
        <p:nvSpPr>
          <p:cNvPr id="4" name="Oval 3"/>
          <p:cNvSpPr/>
          <p:nvPr/>
        </p:nvSpPr>
        <p:spPr>
          <a:xfrm>
            <a:off x="2339975" y="3492500"/>
            <a:ext cx="690563" cy="368300"/>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6" name="Oval 5"/>
          <p:cNvSpPr/>
          <p:nvPr/>
        </p:nvSpPr>
        <p:spPr>
          <a:xfrm>
            <a:off x="3429000" y="4229100"/>
            <a:ext cx="566738" cy="252413"/>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7" name="Oval 6"/>
          <p:cNvSpPr/>
          <p:nvPr/>
        </p:nvSpPr>
        <p:spPr>
          <a:xfrm>
            <a:off x="3148013" y="3716338"/>
            <a:ext cx="560387" cy="504825"/>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8" name="Oval 7"/>
          <p:cNvSpPr/>
          <p:nvPr/>
        </p:nvSpPr>
        <p:spPr>
          <a:xfrm>
            <a:off x="4090988" y="3517900"/>
            <a:ext cx="768350" cy="323850"/>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10" name="Oval 9"/>
          <p:cNvSpPr/>
          <p:nvPr/>
        </p:nvSpPr>
        <p:spPr>
          <a:xfrm>
            <a:off x="3148013" y="4586288"/>
            <a:ext cx="715962" cy="252412"/>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11" name="Oval 10"/>
          <p:cNvSpPr/>
          <p:nvPr/>
        </p:nvSpPr>
        <p:spPr>
          <a:xfrm>
            <a:off x="3708400" y="3933825"/>
            <a:ext cx="576263" cy="300038"/>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12" name="Oval 11"/>
          <p:cNvSpPr/>
          <p:nvPr/>
        </p:nvSpPr>
        <p:spPr>
          <a:xfrm>
            <a:off x="5364163" y="4991100"/>
            <a:ext cx="568325" cy="252413"/>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13" name="Oval 12"/>
          <p:cNvSpPr/>
          <p:nvPr/>
        </p:nvSpPr>
        <p:spPr>
          <a:xfrm>
            <a:off x="5370513" y="5284788"/>
            <a:ext cx="641350" cy="357187"/>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14" name="Oval 13"/>
          <p:cNvSpPr/>
          <p:nvPr/>
        </p:nvSpPr>
        <p:spPr>
          <a:xfrm>
            <a:off x="3706813" y="4827588"/>
            <a:ext cx="919162" cy="252412"/>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15" name="Oval 14"/>
          <p:cNvSpPr/>
          <p:nvPr/>
        </p:nvSpPr>
        <p:spPr>
          <a:xfrm>
            <a:off x="5162550" y="5910263"/>
            <a:ext cx="568325" cy="252412"/>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16" name="Oval 15"/>
          <p:cNvSpPr/>
          <p:nvPr/>
        </p:nvSpPr>
        <p:spPr>
          <a:xfrm>
            <a:off x="4625975" y="2852738"/>
            <a:ext cx="568325" cy="252412"/>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17" name="Oval 16"/>
          <p:cNvSpPr/>
          <p:nvPr/>
        </p:nvSpPr>
        <p:spPr>
          <a:xfrm>
            <a:off x="2482850" y="5391150"/>
            <a:ext cx="568325" cy="250825"/>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18" name="Oval 17"/>
          <p:cNvSpPr/>
          <p:nvPr/>
        </p:nvSpPr>
        <p:spPr>
          <a:xfrm>
            <a:off x="1908175" y="5284788"/>
            <a:ext cx="566738" cy="252412"/>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23" name="Oval 22"/>
          <p:cNvSpPr/>
          <p:nvPr/>
        </p:nvSpPr>
        <p:spPr>
          <a:xfrm>
            <a:off x="4778375" y="4221163"/>
            <a:ext cx="568325" cy="252412"/>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24" name="Oval 23"/>
          <p:cNvSpPr/>
          <p:nvPr/>
        </p:nvSpPr>
        <p:spPr>
          <a:xfrm>
            <a:off x="4135438" y="4221163"/>
            <a:ext cx="642937" cy="260350"/>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25" name="Oval 24"/>
          <p:cNvSpPr/>
          <p:nvPr/>
        </p:nvSpPr>
        <p:spPr>
          <a:xfrm>
            <a:off x="5075238" y="3705225"/>
            <a:ext cx="566737" cy="252413"/>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pic>
        <p:nvPicPr>
          <p:cNvPr id="49173" name="Image 4" descr="ERS_CORP_3B.t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Reported involvement interests</a:t>
            </a:r>
            <a:endParaRPr lang="en-GB" dirty="0">
              <a:solidFill>
                <a:srgbClr val="B20533"/>
              </a:solidFill>
            </a:endParaRPr>
          </a:p>
        </p:txBody>
      </p:sp>
      <p:graphicFrame>
        <p:nvGraphicFramePr>
          <p:cNvPr id="2" name="Table 1"/>
          <p:cNvGraphicFramePr>
            <a:graphicFrameLocks noGrp="1"/>
          </p:cNvGraphicFramePr>
          <p:nvPr/>
        </p:nvGraphicFramePr>
        <p:xfrm>
          <a:off x="923925" y="1685925"/>
          <a:ext cx="7608888" cy="4191000"/>
        </p:xfrm>
        <a:graphic>
          <a:graphicData uri="http://schemas.openxmlformats.org/drawingml/2006/table">
            <a:tbl>
              <a:tblPr firstRow="1" bandRow="1">
                <a:tableStyleId>{5C22544A-7EE6-4342-B048-85BDC9FD1C3A}</a:tableStyleId>
              </a:tblPr>
              <a:tblGrid>
                <a:gridCol w="3804444"/>
                <a:gridCol w="3804444"/>
              </a:tblGrid>
              <a:tr h="523875">
                <a:tc>
                  <a:txBody>
                    <a:bodyPr/>
                    <a:lstStyle/>
                    <a:p>
                      <a:pPr algn="ctr"/>
                      <a:r>
                        <a:rPr lang="en-GB" sz="2400" dirty="0" smtClean="0"/>
                        <a:t>Involvement</a:t>
                      </a:r>
                      <a:r>
                        <a:rPr lang="en-GB" sz="2400" baseline="0" dirty="0" smtClean="0"/>
                        <a:t> interests</a:t>
                      </a:r>
                      <a:endParaRPr lang="en-GB" sz="2400" dirty="0"/>
                    </a:p>
                  </a:txBody>
                  <a:tcPr marL="91449" marR="91449" marT="45722" marB="45722"/>
                </a:tc>
                <a:tc>
                  <a:txBody>
                    <a:bodyPr/>
                    <a:lstStyle/>
                    <a:p>
                      <a:pPr algn="ctr"/>
                      <a:r>
                        <a:rPr lang="en-GB" sz="2400" dirty="0" smtClean="0"/>
                        <a:t>%</a:t>
                      </a:r>
                      <a:endParaRPr lang="en-GB" sz="2400" dirty="0"/>
                    </a:p>
                  </a:txBody>
                  <a:tcPr marL="91449" marR="91449" marT="45722" marB="45722"/>
                </a:tc>
              </a:tr>
              <a:tr h="523875">
                <a:tc>
                  <a:txBody>
                    <a:bodyPr/>
                    <a:lstStyle/>
                    <a:p>
                      <a:r>
                        <a:rPr lang="en-GB" sz="2400" dirty="0" smtClean="0"/>
                        <a:t>Research</a:t>
                      </a:r>
                    </a:p>
                  </a:txBody>
                  <a:tcPr marL="91449" marR="91449" marT="45722" marB="45722"/>
                </a:tc>
                <a:tc>
                  <a:txBody>
                    <a:bodyPr/>
                    <a:lstStyle/>
                    <a:p>
                      <a:pPr algn="ctr"/>
                      <a:r>
                        <a:rPr lang="en-GB" sz="2400" dirty="0" smtClean="0"/>
                        <a:t>74</a:t>
                      </a:r>
                      <a:endParaRPr lang="en-GB" sz="2400" dirty="0"/>
                    </a:p>
                  </a:txBody>
                  <a:tcPr marL="91449" marR="91449" marT="45722" marB="45722"/>
                </a:tc>
              </a:tr>
              <a:tr h="52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Raising awareness</a:t>
                      </a:r>
                    </a:p>
                  </a:txBody>
                  <a:tcPr marL="91449" marR="91449" marT="45722" marB="45722"/>
                </a:tc>
                <a:tc>
                  <a:txBody>
                    <a:bodyPr/>
                    <a:lstStyle/>
                    <a:p>
                      <a:pPr algn="ctr"/>
                      <a:r>
                        <a:rPr lang="en-GB" sz="2400" dirty="0" smtClean="0"/>
                        <a:t>73</a:t>
                      </a:r>
                      <a:endParaRPr lang="en-GB" sz="2400" dirty="0"/>
                    </a:p>
                  </a:txBody>
                  <a:tcPr marL="91449" marR="91449" marT="45722" marB="45722"/>
                </a:tc>
              </a:tr>
              <a:tr h="52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Improving local services</a:t>
                      </a:r>
                    </a:p>
                  </a:txBody>
                  <a:tcPr marL="91449" marR="91449" marT="45722" marB="45722"/>
                </a:tc>
                <a:tc>
                  <a:txBody>
                    <a:bodyPr/>
                    <a:lstStyle/>
                    <a:p>
                      <a:pPr algn="ctr"/>
                      <a:r>
                        <a:rPr lang="en-GB" sz="2400" dirty="0" smtClean="0"/>
                        <a:t>68</a:t>
                      </a:r>
                      <a:endParaRPr lang="en-GB" sz="2400" dirty="0"/>
                    </a:p>
                  </a:txBody>
                  <a:tcPr marL="91449" marR="91449" marT="45722" marB="45722"/>
                </a:tc>
              </a:tr>
              <a:tr h="523875">
                <a:tc>
                  <a:txBody>
                    <a:bodyPr/>
                    <a:lstStyle/>
                    <a:p>
                      <a:r>
                        <a:rPr lang="en-GB" sz="2400" dirty="0" smtClean="0"/>
                        <a:t>Policy</a:t>
                      </a:r>
                      <a:endParaRPr lang="en-GB" sz="2400" dirty="0"/>
                    </a:p>
                  </a:txBody>
                  <a:tcPr marL="91449" marR="91449" marT="45722" marB="45722"/>
                </a:tc>
                <a:tc>
                  <a:txBody>
                    <a:bodyPr/>
                    <a:lstStyle/>
                    <a:p>
                      <a:pPr algn="ctr"/>
                      <a:r>
                        <a:rPr lang="en-GB" sz="2400" dirty="0" smtClean="0"/>
                        <a:t>56</a:t>
                      </a:r>
                      <a:endParaRPr lang="en-GB" sz="2400" dirty="0"/>
                    </a:p>
                  </a:txBody>
                  <a:tcPr marL="91449" marR="91449" marT="45722" marB="45722"/>
                </a:tc>
              </a:tr>
              <a:tr h="523875">
                <a:tc>
                  <a:txBody>
                    <a:bodyPr/>
                    <a:lstStyle/>
                    <a:p>
                      <a:r>
                        <a:rPr lang="en-GB" sz="2400" dirty="0" smtClean="0"/>
                        <a:t>Media</a:t>
                      </a:r>
                      <a:endParaRPr lang="en-GB" sz="2400" dirty="0"/>
                    </a:p>
                  </a:txBody>
                  <a:tcPr marL="91449" marR="91449" marT="45722" marB="45722"/>
                </a:tc>
                <a:tc>
                  <a:txBody>
                    <a:bodyPr/>
                    <a:lstStyle/>
                    <a:p>
                      <a:pPr algn="ctr"/>
                      <a:r>
                        <a:rPr lang="en-GB" sz="2400" dirty="0" smtClean="0"/>
                        <a:t>37</a:t>
                      </a:r>
                      <a:endParaRPr lang="en-GB" sz="2400" dirty="0"/>
                    </a:p>
                  </a:txBody>
                  <a:tcPr marL="91449" marR="91449" marT="45722" marB="45722"/>
                </a:tc>
              </a:tr>
              <a:tr h="523875">
                <a:tc>
                  <a:txBody>
                    <a:bodyPr/>
                    <a:lstStyle/>
                    <a:p>
                      <a:r>
                        <a:rPr lang="en-GB" sz="2400" dirty="0" smtClean="0"/>
                        <a:t>Fundraising</a:t>
                      </a:r>
                      <a:r>
                        <a:rPr lang="en-GB" sz="2400" baseline="0" dirty="0" smtClean="0"/>
                        <a:t> activities</a:t>
                      </a:r>
                      <a:endParaRPr lang="en-GB" sz="2400" dirty="0"/>
                    </a:p>
                  </a:txBody>
                  <a:tcPr marL="91449" marR="91449" marT="45722" marB="45722"/>
                </a:tc>
                <a:tc>
                  <a:txBody>
                    <a:bodyPr/>
                    <a:lstStyle/>
                    <a:p>
                      <a:pPr algn="ctr"/>
                      <a:r>
                        <a:rPr lang="en-GB" sz="2400" dirty="0" smtClean="0"/>
                        <a:t>26</a:t>
                      </a:r>
                      <a:endParaRPr lang="en-GB" sz="2400" dirty="0"/>
                    </a:p>
                  </a:txBody>
                  <a:tcPr marL="91449" marR="91449" marT="45722" marB="45722"/>
                </a:tc>
              </a:tr>
              <a:tr h="523875">
                <a:tc>
                  <a:txBody>
                    <a:bodyPr/>
                    <a:lstStyle/>
                    <a:p>
                      <a:r>
                        <a:rPr lang="en-GB" sz="2400" dirty="0" smtClean="0"/>
                        <a:t>Other</a:t>
                      </a:r>
                      <a:endParaRPr lang="en-GB" sz="2400" dirty="0"/>
                    </a:p>
                  </a:txBody>
                  <a:tcPr marL="91449" marR="91449" marT="45722" marB="45722"/>
                </a:tc>
                <a:tc>
                  <a:txBody>
                    <a:bodyPr/>
                    <a:lstStyle/>
                    <a:p>
                      <a:pPr algn="ctr"/>
                      <a:r>
                        <a:rPr lang="en-GB" sz="2400" dirty="0" smtClean="0"/>
                        <a:t>7</a:t>
                      </a:r>
                      <a:endParaRPr lang="en-GB" sz="2400" dirty="0"/>
                    </a:p>
                  </a:txBody>
                  <a:tcPr marL="91449" marR="91449" marT="45722" marB="45722"/>
                </a:tc>
              </a:tr>
            </a:tbl>
          </a:graphicData>
        </a:graphic>
      </p:graphicFrame>
      <p:pic>
        <p:nvPicPr>
          <p:cNvPr id="50208" name="Image 4" descr="ERS_CORP_3B.t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EPAP users’ rating of usefulness </a:t>
            </a:r>
            <a:r>
              <a:rPr lang="en-GB" sz="2000" dirty="0" smtClean="0">
                <a:solidFill>
                  <a:srgbClr val="B20533"/>
                </a:solidFill>
              </a:rPr>
              <a:t>(n=33)</a:t>
            </a:r>
            <a:endParaRPr lang="en-GB" sz="2000" dirty="0">
              <a:solidFill>
                <a:srgbClr val="B20533"/>
              </a:solidFill>
            </a:endParaRPr>
          </a:p>
        </p:txBody>
      </p:sp>
      <p:graphicFrame>
        <p:nvGraphicFramePr>
          <p:cNvPr id="51203" name="Object 3"/>
          <p:cNvGraphicFramePr>
            <a:graphicFrameLocks/>
          </p:cNvGraphicFramePr>
          <p:nvPr/>
        </p:nvGraphicFramePr>
        <p:xfrm>
          <a:off x="827088" y="1487488"/>
          <a:ext cx="6408737" cy="4605337"/>
        </p:xfrm>
        <a:graphic>
          <a:graphicData uri="http://schemas.openxmlformats.org/presentationml/2006/ole">
            <mc:AlternateContent xmlns:mc="http://schemas.openxmlformats.org/markup-compatibility/2006">
              <mc:Choice xmlns:v="urn:schemas-microsoft-com:vml" Requires="v">
                <p:oleObj spid="_x0000_s51208" r:id="rId3" imgW="6407451" imgH="4608975" progId="Excel.Chart.8">
                  <p:embed/>
                </p:oleObj>
              </mc:Choice>
              <mc:Fallback>
                <p:oleObj r:id="rId3" imgW="6407451" imgH="4608975" progId="Excel.Char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87488"/>
                        <a:ext cx="6408737"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204" name="Image 4" descr="ERS_CORP_3B.t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endParaRPr lang="en-GB" dirty="0" smtClean="0"/>
          </a:p>
          <a:p>
            <a:pPr>
              <a:defRPr/>
            </a:pPr>
            <a:endParaRPr lang="en-GB" dirty="0" smtClean="0"/>
          </a:p>
          <a:p>
            <a:pPr>
              <a:defRPr/>
            </a:pPr>
            <a:endParaRPr lang="en-GB" dirty="0"/>
          </a:p>
          <a:p>
            <a:pPr>
              <a:defRPr/>
            </a:pPr>
            <a:endParaRPr lang="en-GB" dirty="0" smtClean="0"/>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Next steps</a:t>
            </a:r>
            <a:endParaRPr lang="en-GB" dirty="0">
              <a:solidFill>
                <a:srgbClr val="B20533"/>
              </a:solidFill>
            </a:endParaRPr>
          </a:p>
        </p:txBody>
      </p:sp>
      <p:pic>
        <p:nvPicPr>
          <p:cNvPr id="52228" name="Picture 2" descr="X:\ELF\Website\Revamp\Image bank\Get involved\Translation\Translat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163" y="2420938"/>
            <a:ext cx="30956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 descr="X:\ELF\Website\Revamp\Image bank\Get involved\Patient organisations\patientinpu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550" y="2420938"/>
            <a:ext cx="3024188"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3"/>
          <p:cNvSpPr txBox="1">
            <a:spLocks noChangeArrowheads="1"/>
          </p:cNvSpPr>
          <p:nvPr/>
        </p:nvSpPr>
        <p:spPr bwMode="auto">
          <a:xfrm>
            <a:off x="1331913" y="4652963"/>
            <a:ext cx="2303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pPr algn="ctr">
              <a:spcBef>
                <a:spcPct val="20000"/>
              </a:spcBef>
            </a:pPr>
            <a:r>
              <a:rPr lang="en-GB">
                <a:solidFill>
                  <a:srgbClr val="254061"/>
                </a:solidFill>
              </a:rPr>
              <a:t>Focus groups</a:t>
            </a:r>
          </a:p>
        </p:txBody>
      </p:sp>
      <p:sp>
        <p:nvSpPr>
          <p:cNvPr id="52231" name="TextBox 6"/>
          <p:cNvSpPr txBox="1">
            <a:spLocks noChangeArrowheads="1"/>
          </p:cNvSpPr>
          <p:nvPr/>
        </p:nvSpPr>
        <p:spPr bwMode="auto">
          <a:xfrm>
            <a:off x="5759450" y="4652963"/>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pPr algn="ctr">
              <a:spcBef>
                <a:spcPct val="20000"/>
              </a:spcBef>
            </a:pPr>
            <a:r>
              <a:rPr lang="en-GB">
                <a:solidFill>
                  <a:srgbClr val="254061"/>
                </a:solidFill>
              </a:rPr>
              <a:t>Translation</a:t>
            </a:r>
          </a:p>
        </p:txBody>
      </p:sp>
      <p:pic>
        <p:nvPicPr>
          <p:cNvPr id="52232" name="Image 4" descr="ERS_CORP_3B.t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X:\ELF\Website\Revamp\Image bank\Get involved\Map with pins.jp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14738" y="3773488"/>
            <a:ext cx="304641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07950" y="908050"/>
            <a:ext cx="8229600" cy="4700588"/>
          </a:xfrm>
        </p:spPr>
        <p:txBody>
          <a:bodyPr/>
          <a:lstStyle/>
          <a:p>
            <a:pPr>
              <a:defRPr/>
            </a:pPr>
            <a:endParaRPr lang="en-GB" dirty="0" smtClean="0"/>
          </a:p>
          <a:p>
            <a:pPr>
              <a:defRPr/>
            </a:pPr>
            <a:endParaRPr lang="en-GB" dirty="0" smtClean="0"/>
          </a:p>
          <a:p>
            <a:pPr>
              <a:defRPr/>
            </a:pPr>
            <a:r>
              <a:rPr lang="en-GB" dirty="0" smtClean="0"/>
              <a:t>First carried out in 2011</a:t>
            </a:r>
          </a:p>
          <a:p>
            <a:pPr>
              <a:defRPr/>
            </a:pPr>
            <a:r>
              <a:rPr lang="en-GB" dirty="0" smtClean="0"/>
              <a:t>Organisations invited </a:t>
            </a:r>
            <a:r>
              <a:rPr lang="en-GB" dirty="0"/>
              <a:t>to </a:t>
            </a:r>
            <a:r>
              <a:rPr lang="en-GB" dirty="0" smtClean="0"/>
              <a:t>complete: </a:t>
            </a:r>
            <a:r>
              <a:rPr lang="en-GB" sz="2400" dirty="0">
                <a:solidFill>
                  <a:srgbClr val="B20533"/>
                </a:solidFill>
              </a:rPr>
              <a:t>348 </a:t>
            </a:r>
            <a:r>
              <a:rPr lang="en-GB" sz="2400" dirty="0" smtClean="0">
                <a:solidFill>
                  <a:srgbClr val="B20533"/>
                </a:solidFill>
              </a:rPr>
              <a:t>(in </a:t>
            </a:r>
            <a:r>
              <a:rPr lang="en-GB" sz="2400" dirty="0">
                <a:solidFill>
                  <a:srgbClr val="B20533"/>
                </a:solidFill>
              </a:rPr>
              <a:t>35 </a:t>
            </a:r>
            <a:r>
              <a:rPr lang="en-GB" sz="2400" dirty="0" smtClean="0">
                <a:solidFill>
                  <a:srgbClr val="B20533"/>
                </a:solidFill>
              </a:rPr>
              <a:t>countries)</a:t>
            </a:r>
            <a:endParaRPr lang="en-GB" sz="2400" dirty="0">
              <a:solidFill>
                <a:srgbClr val="B20533"/>
              </a:solidFill>
            </a:endParaRPr>
          </a:p>
          <a:p>
            <a:pPr>
              <a:defRPr/>
            </a:pPr>
            <a:r>
              <a:rPr lang="en-GB" dirty="0" smtClean="0"/>
              <a:t>Number </a:t>
            </a:r>
            <a:r>
              <a:rPr lang="en-GB" dirty="0"/>
              <a:t>of 2013 surveys completed:  </a:t>
            </a:r>
            <a:r>
              <a:rPr lang="en-GB" sz="2400" dirty="0" smtClean="0">
                <a:solidFill>
                  <a:srgbClr val="B20533"/>
                </a:solidFill>
              </a:rPr>
              <a:t>112 (33%)</a:t>
            </a:r>
            <a:endParaRPr lang="en-GB" sz="2400" dirty="0">
              <a:solidFill>
                <a:srgbClr val="B20533"/>
              </a:solidFill>
            </a:endParaRPr>
          </a:p>
          <a:p>
            <a:pPr>
              <a:defRPr/>
            </a:pPr>
            <a:r>
              <a:rPr lang="en-GB" dirty="0"/>
              <a:t>Organisation type: </a:t>
            </a:r>
            <a:endParaRPr lang="en-GB" dirty="0" smtClean="0"/>
          </a:p>
          <a:p>
            <a:pPr lvl="1">
              <a:defRPr/>
            </a:pPr>
            <a:r>
              <a:rPr lang="en-GB" sz="2200" dirty="0" smtClean="0">
                <a:solidFill>
                  <a:srgbClr val="B20533"/>
                </a:solidFill>
              </a:rPr>
              <a:t>8 </a:t>
            </a:r>
            <a:r>
              <a:rPr lang="en-GB" sz="2200" dirty="0">
                <a:solidFill>
                  <a:srgbClr val="B20533"/>
                </a:solidFill>
              </a:rPr>
              <a:t>European, </a:t>
            </a:r>
            <a:endParaRPr lang="en-GB" sz="2200" dirty="0" smtClean="0">
              <a:solidFill>
                <a:srgbClr val="B20533"/>
              </a:solidFill>
            </a:endParaRPr>
          </a:p>
          <a:p>
            <a:pPr lvl="1">
              <a:defRPr/>
            </a:pPr>
            <a:r>
              <a:rPr lang="en-GB" sz="2200" dirty="0" smtClean="0">
                <a:solidFill>
                  <a:srgbClr val="B20533"/>
                </a:solidFill>
              </a:rPr>
              <a:t>108 </a:t>
            </a:r>
            <a:r>
              <a:rPr lang="en-GB" sz="2200" dirty="0">
                <a:solidFill>
                  <a:srgbClr val="B20533"/>
                </a:solidFill>
              </a:rPr>
              <a:t>National</a:t>
            </a:r>
          </a:p>
          <a:p>
            <a:pPr>
              <a:defRPr/>
            </a:pPr>
            <a:r>
              <a:rPr lang="en-GB" dirty="0" smtClean="0"/>
              <a:t>30 </a:t>
            </a:r>
            <a:r>
              <a:rPr lang="en-GB" dirty="0"/>
              <a:t>European countries </a:t>
            </a:r>
            <a:endParaRPr lang="en-GB" sz="3200" dirty="0">
              <a:solidFill>
                <a:srgbClr val="C00000"/>
              </a:solidFill>
            </a:endParaRPr>
          </a:p>
          <a:p>
            <a:pPr>
              <a:defRPr/>
            </a:pPr>
            <a:endParaRPr lang="en-GB" dirty="0"/>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ELF patient organisation survey 2013</a:t>
            </a:r>
            <a:endParaRPr lang="en-GB" dirty="0">
              <a:solidFill>
                <a:srgbClr val="B20533"/>
              </a:solidFill>
            </a:endParaRPr>
          </a:p>
        </p:txBody>
      </p:sp>
      <p:pic>
        <p:nvPicPr>
          <p:cNvPr id="53253" name="Content Placeholder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0238" y="2924175"/>
            <a:ext cx="2328862"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txBox="1">
            <a:spLocks/>
          </p:cNvSpPr>
          <p:nvPr/>
        </p:nvSpPr>
        <p:spPr bwMode="auto">
          <a:xfrm>
            <a:off x="107950" y="1533525"/>
            <a:ext cx="90360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pPr marL="342900" indent="-342900">
              <a:spcBef>
                <a:spcPct val="20000"/>
              </a:spcBef>
              <a:buFont typeface="Arial" pitchFamily="34" charset="0"/>
              <a:buChar char="•"/>
            </a:pPr>
            <a:r>
              <a:rPr lang="en-GB" sz="2400" b="0">
                <a:solidFill>
                  <a:srgbClr val="254061"/>
                </a:solidFill>
              </a:rPr>
              <a:t>Similar range of diseases to those completing in 2011 </a:t>
            </a:r>
          </a:p>
          <a:p>
            <a:pPr marL="342900" indent="-342900">
              <a:spcBef>
                <a:spcPct val="20000"/>
              </a:spcBef>
              <a:buFont typeface="Arial" pitchFamily="34" charset="0"/>
              <a:buChar char="•"/>
            </a:pPr>
            <a:r>
              <a:rPr lang="en-GB" sz="2400" b="0">
                <a:solidFill>
                  <a:srgbClr val="254061"/>
                </a:solidFill>
              </a:rPr>
              <a:t>Rarer diseases were less well represented</a:t>
            </a:r>
          </a:p>
          <a:p>
            <a:pPr marL="342900" indent="-342900">
              <a:spcBef>
                <a:spcPct val="20000"/>
              </a:spcBef>
              <a:buFont typeface="Arial" pitchFamily="34" charset="0"/>
              <a:buChar char="•"/>
            </a:pPr>
            <a:r>
              <a:rPr lang="en-GB" sz="2400" b="0">
                <a:solidFill>
                  <a:srgbClr val="254061"/>
                </a:solidFill>
              </a:rPr>
              <a:t>Same three at top, but COPD rather than asthma/allergy no. 1</a:t>
            </a:r>
          </a:p>
        </p:txBody>
      </p:sp>
      <p:sp>
        <p:nvSpPr>
          <p:cNvPr id="3" name="Title 2"/>
          <p:cNvSpPr>
            <a:spLocks noGrp="1"/>
          </p:cNvSpPr>
          <p:nvPr>
            <p:ph type="title"/>
          </p:nvPr>
        </p:nvSpPr>
        <p:spPr>
          <a:xfrm>
            <a:off x="457200" y="768350"/>
            <a:ext cx="8229600" cy="765175"/>
          </a:xfrm>
        </p:spPr>
        <p:txBody>
          <a:bodyPr>
            <a:normAutofit fontScale="90000"/>
          </a:bodyPr>
          <a:lstStyle/>
          <a:p>
            <a:pPr>
              <a:defRPr/>
            </a:pPr>
            <a:r>
              <a:rPr lang="en-GB" dirty="0" smtClean="0">
                <a:solidFill>
                  <a:srgbClr val="B20533"/>
                </a:solidFill>
              </a:rPr>
              <a:t>Disease areas</a:t>
            </a:r>
            <a:br>
              <a:rPr lang="en-GB" dirty="0" smtClean="0">
                <a:solidFill>
                  <a:srgbClr val="B20533"/>
                </a:solidFill>
              </a:rPr>
            </a:br>
            <a:endParaRPr lang="en-GB" sz="2000" dirty="0">
              <a:solidFill>
                <a:srgbClr val="B20533"/>
              </a:solidFill>
            </a:endParaRPr>
          </a:p>
        </p:txBody>
      </p:sp>
      <p:pic>
        <p:nvPicPr>
          <p:cNvPr id="5427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57238" y="2924175"/>
            <a:ext cx="5568950" cy="30210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3" descr="X:\ELF\Website\Revamp\Image bank\Lung diseases and information\Adult asthma\Asthma UK copyrigh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5" y="4508500"/>
            <a:ext cx="23145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descr="X:\ELF\Website\Revamp\Image bank\Lung diseases and information\COPD\_MG_996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25" y="2924175"/>
            <a:ext cx="23145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0013"/>
            <a:ext cx="6588125"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43438" y="2636838"/>
            <a:ext cx="4370387"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10350" y="333375"/>
            <a:ext cx="231298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0825" y="5280025"/>
            <a:ext cx="410527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txBox="1">
            <a:spLocks/>
          </p:cNvSpPr>
          <p:nvPr/>
        </p:nvSpPr>
        <p:spPr bwMode="auto">
          <a:xfrm>
            <a:off x="179388" y="1412875"/>
            <a:ext cx="8964612"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pPr marL="342900" indent="-342900">
              <a:spcBef>
                <a:spcPct val="20000"/>
              </a:spcBef>
              <a:buFont typeface="Arial" pitchFamily="34" charset="0"/>
              <a:buChar char="•"/>
            </a:pPr>
            <a:r>
              <a:rPr lang="en-GB" sz="2400" b="0">
                <a:solidFill>
                  <a:srgbClr val="254061"/>
                </a:solidFill>
              </a:rPr>
              <a:t>Core activities the same</a:t>
            </a:r>
          </a:p>
          <a:p>
            <a:pPr marL="342900" indent="-342900">
              <a:spcBef>
                <a:spcPct val="20000"/>
              </a:spcBef>
              <a:buFont typeface="Arial" pitchFamily="34" charset="0"/>
              <a:buChar char="•"/>
            </a:pPr>
            <a:r>
              <a:rPr lang="en-GB" sz="2400" b="0">
                <a:solidFill>
                  <a:srgbClr val="254061"/>
                </a:solidFill>
              </a:rPr>
              <a:t>Increase in patient organisation involvement in research activities, showing towards patient involvement in healthcare </a:t>
            </a:r>
          </a:p>
          <a:p>
            <a:pPr marL="342900" indent="-342900">
              <a:spcBef>
                <a:spcPct val="20000"/>
              </a:spcBef>
              <a:buFont typeface="Arial" pitchFamily="34" charset="0"/>
              <a:buChar char="•"/>
            </a:pPr>
            <a:r>
              <a:rPr lang="en-GB" sz="2400" b="0">
                <a:solidFill>
                  <a:srgbClr val="254061"/>
                </a:solidFill>
              </a:rPr>
              <a:t>Communication been changing in the digital age</a:t>
            </a:r>
          </a:p>
          <a:p>
            <a:pPr marL="342900" indent="-342900">
              <a:spcBef>
                <a:spcPct val="20000"/>
              </a:spcBef>
              <a:buFont typeface="Arial" pitchFamily="34" charset="0"/>
              <a:buChar char="•"/>
            </a:pPr>
            <a:endParaRPr lang="en-GB">
              <a:solidFill>
                <a:srgbClr val="254061"/>
              </a:solidFill>
            </a:endParaRPr>
          </a:p>
        </p:txBody>
      </p:sp>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Activities INVOLVED</a:t>
            </a:r>
            <a:br>
              <a:rPr lang="en-GB" dirty="0" smtClean="0">
                <a:solidFill>
                  <a:srgbClr val="B20533"/>
                </a:solidFill>
              </a:rPr>
            </a:br>
            <a:endParaRPr lang="en-GB" dirty="0">
              <a:solidFill>
                <a:srgbClr val="B20533"/>
              </a:solidFill>
            </a:endParaRPr>
          </a:p>
        </p:txBody>
      </p:sp>
      <p:pic>
        <p:nvPicPr>
          <p:cNvPr id="55300"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476375" y="3284538"/>
            <a:ext cx="6264275" cy="27511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endParaRPr lang="en-GB" dirty="0"/>
          </a:p>
        </p:txBody>
      </p:sp>
      <p:sp>
        <p:nvSpPr>
          <p:cNvPr id="3" name="Title 2"/>
          <p:cNvSpPr>
            <a:spLocks noGrp="1"/>
          </p:cNvSpPr>
          <p:nvPr>
            <p:ph type="title"/>
          </p:nvPr>
        </p:nvSpPr>
        <p:spPr>
          <a:xfrm>
            <a:off x="3913188" y="768350"/>
            <a:ext cx="6130925" cy="982663"/>
          </a:xfrm>
        </p:spPr>
        <p:txBody>
          <a:bodyPr/>
          <a:lstStyle/>
          <a:p>
            <a:pPr>
              <a:defRPr/>
            </a:pPr>
            <a:r>
              <a:rPr lang="en-GB" dirty="0" smtClean="0">
                <a:solidFill>
                  <a:srgbClr val="B20533"/>
                </a:solidFill>
              </a:rPr>
              <a:t>How to find them</a:t>
            </a:r>
            <a:br>
              <a:rPr lang="en-GB" dirty="0" smtClean="0">
                <a:solidFill>
                  <a:srgbClr val="B20533"/>
                </a:solidFill>
              </a:rPr>
            </a:br>
            <a:r>
              <a:rPr lang="en-GB" sz="2000" dirty="0" smtClean="0">
                <a:solidFill>
                  <a:srgbClr val="B20533"/>
                </a:solidFill>
              </a:rPr>
              <a:t>europeanlung.org</a:t>
            </a:r>
            <a:endParaRPr lang="en-GB" sz="2000" dirty="0">
              <a:solidFill>
                <a:srgbClr val="B20533"/>
              </a:solidFill>
            </a:endParaRPr>
          </a:p>
        </p:txBody>
      </p:sp>
      <p:pic>
        <p:nvPicPr>
          <p:cNvPr id="5632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333375"/>
            <a:ext cx="4819650" cy="324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4075" y="3052763"/>
            <a:ext cx="6850063" cy="354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16238" y="981075"/>
            <a:ext cx="1084262" cy="323850"/>
          </a:xfrm>
          <a:prstGeom prst="ellipse">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
        <p:nvSpPr>
          <p:cNvPr id="8" name="Oval 7"/>
          <p:cNvSpPr/>
          <p:nvPr/>
        </p:nvSpPr>
        <p:spPr>
          <a:xfrm>
            <a:off x="0" y="463550"/>
            <a:ext cx="1476375" cy="517525"/>
          </a:xfrm>
          <a:prstGeom prst="ellipse">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pic>
        <p:nvPicPr>
          <p:cNvPr id="5632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157538"/>
            <a:ext cx="169227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476375" y="3573463"/>
            <a:ext cx="7667625" cy="2808287"/>
          </a:xfrm>
          <a:prstGeom prst="ellipse">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8350"/>
            <a:ext cx="8229600" cy="982663"/>
          </a:xfrm>
        </p:spPr>
        <p:txBody>
          <a:bodyPr/>
          <a:lstStyle/>
          <a:p>
            <a:pPr>
              <a:defRPr/>
            </a:pPr>
            <a:r>
              <a:rPr lang="en-GB" dirty="0" smtClean="0">
                <a:solidFill>
                  <a:srgbClr val="CE003C"/>
                </a:solidFill>
              </a:rPr>
              <a:t>Preparing HCPs</a:t>
            </a:r>
            <a:endParaRPr lang="en-GB" dirty="0">
              <a:solidFill>
                <a:srgbClr val="CE003C"/>
              </a:solidFill>
            </a:endParaRPr>
          </a:p>
        </p:txBody>
      </p:sp>
      <p:pic>
        <p:nvPicPr>
          <p:cNvPr id="57347" name="Image 4" descr="ERS_CORP_3B.t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Content Placeholder 1"/>
          <p:cNvSpPr txBox="1">
            <a:spLocks/>
          </p:cNvSpPr>
          <p:nvPr/>
        </p:nvSpPr>
        <p:spPr bwMode="auto">
          <a:xfrm>
            <a:off x="4716463" y="2565400"/>
            <a:ext cx="3970337"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000" b="1">
                <a:solidFill>
                  <a:srgbClr val="005291"/>
                </a:solidFill>
                <a:latin typeface="Arial" panose="020B0604020202020204" pitchFamily="34" charset="0"/>
                <a:ea typeface="MS PGothic" panose="020B0600070205080204" pitchFamily="34" charset="-128"/>
                <a:cs typeface="Arial Bold" panose="020B0704020202020204" pitchFamily="34" charset="0"/>
              </a:defRPr>
            </a:lvl1pPr>
            <a:lvl2pPr marL="742950" indent="-285750">
              <a:spcBef>
                <a:spcPct val="20000"/>
              </a:spcBef>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defRPr/>
            </a:pPr>
            <a:endParaRPr lang="en-GB" dirty="0">
              <a:solidFill>
                <a:srgbClr val="254061"/>
              </a:solidFill>
            </a:endParaRPr>
          </a:p>
          <a:p>
            <a:pPr>
              <a:defRPr/>
            </a:pPr>
            <a:r>
              <a:rPr lang="en-GB" dirty="0">
                <a:solidFill>
                  <a:srgbClr val="254061"/>
                </a:solidFill>
              </a:rPr>
              <a:t>ERS School online course</a:t>
            </a:r>
          </a:p>
          <a:p>
            <a:pPr>
              <a:defRPr/>
            </a:pPr>
            <a:r>
              <a:rPr lang="en-GB" dirty="0">
                <a:solidFill>
                  <a:srgbClr val="254061"/>
                </a:solidFill>
              </a:rPr>
              <a:t>2014</a:t>
            </a:r>
          </a:p>
          <a:p>
            <a:pPr>
              <a:defRPr/>
            </a:pPr>
            <a:r>
              <a:rPr lang="en-GB" sz="1800" dirty="0">
                <a:solidFill>
                  <a:schemeClr val="tx2">
                    <a:lumMod val="75000"/>
                  </a:schemeClr>
                </a:solidFill>
              </a:rPr>
              <a:t>“Involving patients to enhance professional practice”</a:t>
            </a:r>
          </a:p>
        </p:txBody>
      </p:sp>
      <p:pic>
        <p:nvPicPr>
          <p:cNvPr id="57349"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28775"/>
            <a:ext cx="4292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1751013"/>
            <a:ext cx="8507413" cy="4411662"/>
          </a:xfrm>
        </p:spPr>
        <p:txBody>
          <a:bodyPr/>
          <a:lstStyle/>
          <a:p>
            <a:pPr marL="0" indent="0">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endParaRPr lang="en-GB" dirty="0"/>
          </a:p>
        </p:txBody>
      </p:sp>
      <p:pic>
        <p:nvPicPr>
          <p:cNvPr id="9219"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55650" y="719138"/>
            <a:ext cx="2757488" cy="4344987"/>
          </a:xfrm>
        </p:spPr>
      </p:pic>
      <p:pic>
        <p:nvPicPr>
          <p:cNvPr id="9220"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275" y="5200650"/>
            <a:ext cx="463391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943475" y="779463"/>
            <a:ext cx="37433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3475" y="3267075"/>
            <a:ext cx="42005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350"/>
            <a:ext cx="8229600" cy="982663"/>
          </a:xfrm>
        </p:spPr>
        <p:txBody>
          <a:bodyPr/>
          <a:lstStyle/>
          <a:p>
            <a:pPr>
              <a:defRPr/>
            </a:pPr>
            <a:endParaRPr lang="en-GB" dirty="0"/>
          </a:p>
        </p:txBody>
      </p:sp>
      <p:sp>
        <p:nvSpPr>
          <p:cNvPr id="10243" name="Content Placeholder 2"/>
          <p:cNvSpPr>
            <a:spLocks noGrp="1"/>
          </p:cNvSpPr>
          <p:nvPr>
            <p:ph idx="1"/>
          </p:nvPr>
        </p:nvSpPr>
        <p:spPr/>
        <p:txBody>
          <a:bodyPr/>
          <a:lstStyle/>
          <a:p>
            <a:endParaRPr lang="en-GB" smtClean="0"/>
          </a:p>
        </p:txBody>
      </p:sp>
      <p:pic>
        <p:nvPicPr>
          <p:cNvPr id="10244" name="Content Placeholder 3"/>
          <p:cNvPicPr>
            <a:picLocks noChangeAspect="1"/>
          </p:cNvPicPr>
          <p:nvPr/>
        </p:nvPicPr>
        <p:blipFill>
          <a:blip r:embed="rId2" cstate="email">
            <a:extLst>
              <a:ext uri="{28A0092B-C50C-407E-A947-70E740481C1C}">
                <a14:useLocalDpi xmlns:a14="http://schemas.microsoft.com/office/drawing/2010/main"/>
              </a:ext>
            </a:extLst>
          </a:blip>
          <a:srcRect l="50000" t="3496" r="2637" b="2385"/>
          <a:stretch>
            <a:fillRect/>
          </a:stretch>
        </p:blipFill>
        <p:spPr bwMode="auto">
          <a:xfrm>
            <a:off x="661988" y="1914525"/>
            <a:ext cx="2289175"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3938" y="1914525"/>
            <a:ext cx="2333625"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788" y="1928813"/>
            <a:ext cx="2278062"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8350"/>
            <a:ext cx="8229600" cy="982663"/>
          </a:xfrm>
        </p:spPr>
        <p:txBody>
          <a:bodyPr/>
          <a:lstStyle/>
          <a:p>
            <a:pPr>
              <a:defRPr/>
            </a:pPr>
            <a:r>
              <a:rPr lang="en-GB" dirty="0" smtClean="0">
                <a:solidFill>
                  <a:srgbClr val="B20533"/>
                </a:solidFill>
              </a:rPr>
              <a:t>Patient involvement across europe</a:t>
            </a:r>
            <a:endParaRPr lang="en-GB" dirty="0">
              <a:solidFill>
                <a:srgbClr val="B20533"/>
              </a:solidFill>
            </a:endParaRPr>
          </a:p>
        </p:txBody>
      </p:sp>
      <p:sp>
        <p:nvSpPr>
          <p:cNvPr id="6147" name="Content Placeholder 1"/>
          <p:cNvSpPr>
            <a:spLocks noGrp="1"/>
          </p:cNvSpPr>
          <p:nvPr>
            <p:ph idx="1"/>
          </p:nvPr>
        </p:nvSpPr>
        <p:spPr>
          <a:xfrm>
            <a:off x="490538" y="1751013"/>
            <a:ext cx="8329612" cy="4125912"/>
          </a:xfrm>
        </p:spPr>
        <p:txBody>
          <a:bodyPr/>
          <a:lstStyle/>
          <a:p>
            <a:pPr>
              <a:defRPr/>
            </a:pPr>
            <a:endParaRPr lang="en-GB" dirty="0" smtClean="0"/>
          </a:p>
          <a:p>
            <a:pPr>
              <a:defRPr/>
            </a:pPr>
            <a:endParaRPr lang="en-GB" dirty="0" smtClean="0"/>
          </a:p>
          <a:p>
            <a:pPr>
              <a:defRPr/>
            </a:pPr>
            <a:endParaRPr lang="en-GB" dirty="0" smtClean="0"/>
          </a:p>
          <a:p>
            <a:pPr>
              <a:defRPr/>
            </a:pPr>
            <a:endParaRPr lang="en-GB" dirty="0" smtClean="0"/>
          </a:p>
        </p:txBody>
      </p:sp>
      <p:pic>
        <p:nvPicPr>
          <p:cNvPr id="1126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150" y="1628775"/>
            <a:ext cx="5329238" cy="426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TextBox 3"/>
          <p:cNvSpPr txBox="1">
            <a:spLocks noChangeArrowheads="1"/>
          </p:cNvSpPr>
          <p:nvPr/>
        </p:nvSpPr>
        <p:spPr bwMode="auto">
          <a:xfrm>
            <a:off x="106363" y="3494088"/>
            <a:ext cx="2952750" cy="1014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pPr>
              <a:spcBef>
                <a:spcPct val="20000"/>
              </a:spcBef>
            </a:pPr>
            <a:r>
              <a:rPr lang="en-GB"/>
              <a:t>Formal Department of Health policy since the mid 1990’s in UK</a:t>
            </a:r>
          </a:p>
        </p:txBody>
      </p:sp>
      <p:sp>
        <p:nvSpPr>
          <p:cNvPr id="11270" name="TextBox 9"/>
          <p:cNvSpPr txBox="1">
            <a:spLocks noChangeArrowheads="1"/>
          </p:cNvSpPr>
          <p:nvPr/>
        </p:nvSpPr>
        <p:spPr bwMode="auto">
          <a:xfrm>
            <a:off x="6011863" y="1817688"/>
            <a:ext cx="295275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pPr>
              <a:spcBef>
                <a:spcPct val="20000"/>
              </a:spcBef>
            </a:pPr>
            <a:r>
              <a:rPr lang="en-GB"/>
              <a:t>EU funded projects strongly encourage patient involvement</a:t>
            </a:r>
          </a:p>
        </p:txBody>
      </p:sp>
      <p:sp>
        <p:nvSpPr>
          <p:cNvPr id="11271" name="TextBox 10"/>
          <p:cNvSpPr txBox="1">
            <a:spLocks noChangeArrowheads="1"/>
          </p:cNvSpPr>
          <p:nvPr/>
        </p:nvSpPr>
        <p:spPr bwMode="auto">
          <a:xfrm>
            <a:off x="5688013" y="4365625"/>
            <a:ext cx="295275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5291"/>
                </a:solidFill>
                <a:latin typeface="Arial" pitchFamily="34" charset="0"/>
                <a:ea typeface="MS PGothic" pitchFamily="34" charset="-128"/>
                <a:cs typeface="Arial Bold"/>
              </a:defRPr>
            </a:lvl1pPr>
            <a:lvl2pPr>
              <a:defRPr>
                <a:solidFill>
                  <a:schemeClr val="tx1"/>
                </a:solidFill>
                <a:latin typeface="Times" pitchFamily="18" charset="0"/>
                <a:ea typeface="MS PGothic" pitchFamily="34" charset="-128"/>
                <a:cs typeface="Times" pitchFamily="18" charset="0"/>
              </a:defRPr>
            </a:lvl2pPr>
            <a:lvl3pPr>
              <a:defRPr>
                <a:solidFill>
                  <a:schemeClr val="tx1"/>
                </a:solidFill>
                <a:latin typeface="Times" pitchFamily="18" charset="0"/>
                <a:ea typeface="MS PGothic" pitchFamily="34" charset="-128"/>
                <a:cs typeface="Times" pitchFamily="18" charset="0"/>
              </a:defRPr>
            </a:lvl3pPr>
            <a:lvl4pPr>
              <a:defRPr>
                <a:solidFill>
                  <a:schemeClr val="tx1"/>
                </a:solidFill>
                <a:latin typeface="Times" pitchFamily="18" charset="0"/>
                <a:ea typeface="MS PGothic" pitchFamily="34" charset="-128"/>
                <a:cs typeface="Times" pitchFamily="18" charset="0"/>
              </a:defRPr>
            </a:lvl4pPr>
            <a:lvl5pPr>
              <a:defRPr>
                <a:solidFill>
                  <a:schemeClr val="tx1"/>
                </a:solidFill>
                <a:latin typeface="Times" pitchFamily="18" charset="0"/>
                <a:ea typeface="MS PGothic" pitchFamily="34" charset="-128"/>
                <a:cs typeface="Times" pitchFamily="18" charset="0"/>
              </a:defRPr>
            </a:lvl5pPr>
            <a:lvl6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6pPr>
            <a:lvl7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7pPr>
            <a:lvl8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8pPr>
            <a:lvl9pPr eaLnBrk="0" fontAlgn="base" hangingPunct="0">
              <a:spcAft>
                <a:spcPct val="0"/>
              </a:spcAft>
              <a:buFont typeface="Arial" pitchFamily="34" charset="0"/>
              <a:buChar char="»"/>
              <a:defRPr>
                <a:solidFill>
                  <a:schemeClr val="tx1"/>
                </a:solidFill>
                <a:latin typeface="Times" pitchFamily="18" charset="0"/>
                <a:ea typeface="MS PGothic" pitchFamily="34" charset="-128"/>
                <a:cs typeface="Times" pitchFamily="18" charset="0"/>
              </a:defRPr>
            </a:lvl9pPr>
          </a:lstStyle>
          <a:p>
            <a:pPr>
              <a:spcBef>
                <a:spcPct val="20000"/>
              </a:spcBef>
            </a:pPr>
            <a:r>
              <a:rPr lang="en-GB"/>
              <a:t>UK and the Netherlands leading on PPI </a:t>
            </a:r>
          </a:p>
        </p:txBody>
      </p:sp>
      <p:pic>
        <p:nvPicPr>
          <p:cNvPr id="11272" name="Image 4" descr="ERS_CORP_3B.t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6988"/>
            <a:ext cx="1481138"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endParaRPr lang="en-GB" dirty="0"/>
          </a:p>
        </p:txBody>
      </p:sp>
      <p:sp>
        <p:nvSpPr>
          <p:cNvPr id="3" name="Title 2"/>
          <p:cNvSpPr>
            <a:spLocks noGrp="1"/>
          </p:cNvSpPr>
          <p:nvPr>
            <p:ph type="title"/>
          </p:nvPr>
        </p:nvSpPr>
        <p:spPr>
          <a:xfrm>
            <a:off x="457200" y="768350"/>
            <a:ext cx="8229600" cy="982663"/>
          </a:xfrm>
        </p:spPr>
        <p:txBody>
          <a:bodyPr/>
          <a:lstStyle/>
          <a:p>
            <a:pPr>
              <a:defRPr/>
            </a:pPr>
            <a:endParaRPr lang="en-GB" dirty="0"/>
          </a:p>
        </p:txBody>
      </p:sp>
      <p:pic>
        <p:nvPicPr>
          <p:cNvPr id="13316"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4925" y="920750"/>
            <a:ext cx="65341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p:cNvSpPr>
            <a:spLocks noChangeArrowheads="1"/>
          </p:cNvSpPr>
          <p:nvPr/>
        </p:nvSpPr>
        <p:spPr bwMode="auto">
          <a:xfrm>
            <a:off x="457200" y="4962525"/>
            <a:ext cx="77866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15 European countries: The term "patient involvement" is not clearly understood by either patients or practitioners and often means different things to different people.  					</a:t>
            </a:r>
            <a:r>
              <a:rPr lang="en-GB" sz="1800"/>
              <a:t>DGSANCO 2012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1008063"/>
          </a:xfrm>
        </p:spPr>
        <p:txBody>
          <a:bodyPr/>
          <a:lstStyle/>
          <a:p>
            <a:pPr>
              <a:defRPr/>
            </a:pPr>
            <a:r>
              <a:rPr lang="en-GB" b="1" dirty="0" smtClean="0"/>
              <a:t>WHAT LEVEL OF INVOLVMENT??</a:t>
            </a:r>
            <a:endParaRPr lang="en-GB" b="1" dirty="0"/>
          </a:p>
        </p:txBody>
      </p:sp>
      <p:sp>
        <p:nvSpPr>
          <p:cNvPr id="3" name="Content Placeholder 2"/>
          <p:cNvSpPr>
            <a:spLocks noGrp="1"/>
          </p:cNvSpPr>
          <p:nvPr>
            <p:ph idx="1"/>
          </p:nvPr>
        </p:nvSpPr>
        <p:spPr>
          <a:xfrm>
            <a:off x="250825" y="2565400"/>
            <a:ext cx="8893175" cy="3530600"/>
          </a:xfrm>
        </p:spPr>
        <p:txBody>
          <a:bodyPr/>
          <a:lstStyle/>
          <a:p>
            <a:pPr marL="0" indent="0">
              <a:buFont typeface="Arial" pitchFamily="34" charset="0"/>
              <a:buNone/>
              <a:defRPr/>
            </a:pPr>
            <a:endParaRPr lang="en-US" b="0" dirty="0" smtClean="0"/>
          </a:p>
          <a:p>
            <a:pPr>
              <a:defRPr/>
            </a:pPr>
            <a:r>
              <a:rPr lang="en-US" sz="2400" b="0" dirty="0" smtClean="0">
                <a:solidFill>
                  <a:srgbClr val="002060"/>
                </a:solidFill>
              </a:rPr>
              <a:t>Involvement in health policy and service development</a:t>
            </a:r>
          </a:p>
          <a:p>
            <a:pPr>
              <a:defRPr/>
            </a:pPr>
            <a:r>
              <a:rPr lang="en-US" sz="2400" b="0" dirty="0" smtClean="0">
                <a:solidFill>
                  <a:srgbClr val="002060"/>
                </a:solidFill>
              </a:rPr>
              <a:t>Involvement in clinical research &amp; guideline development</a:t>
            </a:r>
          </a:p>
          <a:p>
            <a:pPr>
              <a:defRPr/>
            </a:pPr>
            <a:endParaRPr lang="en-US" sz="2400" b="0" dirty="0" smtClean="0">
              <a:solidFill>
                <a:srgbClr val="002060"/>
              </a:solidFill>
            </a:endParaRPr>
          </a:p>
          <a:p>
            <a:pPr>
              <a:defRPr/>
            </a:pPr>
            <a:r>
              <a:rPr lang="en-US" sz="2400" b="0" dirty="0" smtClean="0">
                <a:solidFill>
                  <a:srgbClr val="002060"/>
                </a:solidFill>
              </a:rPr>
              <a:t>Patient centred care </a:t>
            </a:r>
          </a:p>
          <a:p>
            <a:pPr>
              <a:defRPr/>
            </a:pPr>
            <a:endParaRPr lang="en-US" b="0" dirty="0" smtClean="0"/>
          </a:p>
          <a:p>
            <a:pPr>
              <a:defRPr/>
            </a:pPr>
            <a:endParaRPr lang="en-GB" b="0" dirty="0"/>
          </a:p>
          <a:p>
            <a:pPr>
              <a:defRPr/>
            </a:pP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Thème Office">
      <a:majorFont>
        <a:latin typeface="Arial"/>
        <a:ea typeface="ＭＳ Ｐゴシック"/>
        <a:cs typeface="Arial"/>
      </a:majorFont>
      <a:minorFont>
        <a:latin typeface="Arial"/>
        <a:ea typeface="ＭＳ Ｐゴシック"/>
        <a:cs typeface="Arial Bold"/>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Thème Office">
    <a:majorFont>
      <a:latin typeface="Arial"/>
      <a:ea typeface="ＭＳ Ｐゴシック"/>
      <a:cs typeface="Arial"/>
    </a:majorFont>
    <a:minorFont>
      <a:latin typeface="Arial"/>
      <a:ea typeface="ＭＳ Ｐゴシック"/>
      <a:cs typeface="Arial Bold"/>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13207</TotalTime>
  <Words>1546</Words>
  <Application>Microsoft Office PowerPoint</Application>
  <PresentationFormat>On-screen Show (4:3)</PresentationFormat>
  <Paragraphs>273</Paragraphs>
  <Slides>42</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MS PGothic</vt:lpstr>
      <vt:lpstr>Helvetica Neue</vt:lpstr>
      <vt:lpstr>Symbol</vt:lpstr>
      <vt:lpstr>Calibri</vt:lpstr>
      <vt:lpstr>Arial</vt:lpstr>
      <vt:lpstr>MS PGothic</vt:lpstr>
      <vt:lpstr>Arial Bold</vt:lpstr>
      <vt:lpstr>Times New Roman</vt:lpstr>
      <vt:lpstr>Verdana</vt:lpstr>
      <vt:lpstr>Times</vt:lpstr>
      <vt:lpstr>10_Thème Office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Patient involvement across europe</vt:lpstr>
      <vt:lpstr>PowerPoint Presentation</vt:lpstr>
      <vt:lpstr>WHAT LEVEL OF INVOLVMENT??</vt:lpstr>
      <vt:lpstr>Health Policy </vt:lpstr>
      <vt:lpstr>PowerPoint Presentation</vt:lpstr>
      <vt:lpstr>Why actively involve patients in  health care Research?</vt:lpstr>
      <vt:lpstr>INVOLVE: UK initiative</vt:lpstr>
      <vt:lpstr>PowerPoint Presentation</vt:lpstr>
      <vt:lpstr>PatIENT-CeNTRED HEALTHCARE </vt:lpstr>
      <vt:lpstr>PowerPoint Presentation</vt:lpstr>
      <vt:lpstr>PatieNts  With long term respiratory diseases ARE Experts</vt:lpstr>
      <vt:lpstr> Some Barriers to PPI </vt:lpstr>
      <vt:lpstr>HOW ARE ERS &amp; ELF working to Strenghten THE PATIENT VOICE  IN THE SOCIETY </vt:lpstr>
      <vt:lpstr>ERS task forces</vt:lpstr>
      <vt:lpstr>PReparing paTients to get involved</vt:lpstr>
      <vt:lpstr>European patient ambassador programme</vt:lpstr>
      <vt:lpstr>European patient  ambassador programme</vt:lpstr>
      <vt:lpstr>What does it cover?</vt:lpstr>
      <vt:lpstr>PowerPoint Presentation</vt:lpstr>
      <vt:lpstr>PowerPoint Presentation</vt:lpstr>
      <vt:lpstr>Building a community</vt:lpstr>
      <vt:lpstr>POTENTIAL benefits ….FOR PATIENTS, CARERS AND THE PUBLIC?</vt:lpstr>
      <vt:lpstr>Potential benefits FOR HEALTH PROVIDERS, RESEARCHERS,  PATIENT ORGANISATIONS, COMMISSIONERS, Industry AND POLICY MAKERS</vt:lpstr>
      <vt:lpstr>evaluation</vt:lpstr>
      <vt:lpstr>methods</vt:lpstr>
      <vt:lpstr>Who has registered TO DATE</vt:lpstr>
      <vt:lpstr>AGE range</vt:lpstr>
      <vt:lpstr>Countries with people registered</vt:lpstr>
      <vt:lpstr>Reported involvement interests</vt:lpstr>
      <vt:lpstr>EPAP users’ rating of usefulness (n=33)</vt:lpstr>
      <vt:lpstr>Next steps</vt:lpstr>
      <vt:lpstr>ELF patient organisation survey 2013</vt:lpstr>
      <vt:lpstr>Disease areas </vt:lpstr>
      <vt:lpstr>Activities INVOLVED </vt:lpstr>
      <vt:lpstr>How to find them europeanlung.org</vt:lpstr>
      <vt:lpstr>Preparing HCPs</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Stephen H</dc:creator>
  <cp:lastModifiedBy>Pascal Kurosinski</cp:lastModifiedBy>
  <cp:revision>512</cp:revision>
  <cp:lastPrinted>2013-01-16T15:39:56Z</cp:lastPrinted>
  <dcterms:created xsi:type="dcterms:W3CDTF">2010-04-13T21:58:03Z</dcterms:created>
  <dcterms:modified xsi:type="dcterms:W3CDTF">2013-09-23T09:50:25Z</dcterms:modified>
</cp:coreProperties>
</file>