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301" r:id="rId3"/>
    <p:sldId id="256" r:id="rId4"/>
    <p:sldId id="317" r:id="rId5"/>
    <p:sldId id="281" r:id="rId6"/>
    <p:sldId id="278" r:id="rId7"/>
    <p:sldId id="318" r:id="rId8"/>
    <p:sldId id="277" r:id="rId9"/>
    <p:sldId id="302" r:id="rId10"/>
    <p:sldId id="303" r:id="rId11"/>
    <p:sldId id="304" r:id="rId12"/>
    <p:sldId id="305" r:id="rId13"/>
    <p:sldId id="282" r:id="rId14"/>
    <p:sldId id="271" r:id="rId15"/>
    <p:sldId id="294" r:id="rId16"/>
    <p:sldId id="269" r:id="rId17"/>
    <p:sldId id="323" r:id="rId18"/>
    <p:sldId id="265" r:id="rId19"/>
    <p:sldId id="322" r:id="rId20"/>
    <p:sldId id="279" r:id="rId21"/>
    <p:sldId id="308" r:id="rId22"/>
    <p:sldId id="307" r:id="rId23"/>
    <p:sldId id="306" r:id="rId24"/>
    <p:sldId id="321" r:id="rId25"/>
    <p:sldId id="283" r:id="rId26"/>
    <p:sldId id="288" r:id="rId27"/>
    <p:sldId id="320" r:id="rId28"/>
    <p:sldId id="286" r:id="rId29"/>
    <p:sldId id="290" r:id="rId30"/>
    <p:sldId id="315" r:id="rId31"/>
    <p:sldId id="291" r:id="rId32"/>
    <p:sldId id="314" r:id="rId33"/>
    <p:sldId id="312" r:id="rId34"/>
    <p:sldId id="313" r:id="rId35"/>
    <p:sldId id="310" r:id="rId36"/>
    <p:sldId id="316" r:id="rId3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03" autoAdjust="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EEA4B-5EAF-4275-A6BA-68421E83B7DB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59B0-C182-42B1-9D71-4395E40BF46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84FD-8FF4-4C19-ACD4-21D3BCB11B5D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D5DE1-DCF9-496F-9739-96A305760FD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87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3259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824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666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897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3206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0800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8794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0931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2976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4273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9196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5885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8477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4457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984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170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3956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167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80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31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323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88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7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22"/>
          <a:stretch/>
        </p:blipFill>
        <p:spPr>
          <a:xfrm>
            <a:off x="7596336" y="317136"/>
            <a:ext cx="1152128" cy="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1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8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124200" y="59594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7A547AD-B1DD-4319-A744-9A1FEF4D8DE7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34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22"/>
          <a:stretch/>
        </p:blipFill>
        <p:spPr>
          <a:xfrm>
            <a:off x="7596336" y="317136"/>
            <a:ext cx="1152128" cy="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6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457200" y="20955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048000"/>
            <a:ext cx="8253984" cy="2362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half" idx="10"/>
          </p:nvPr>
        </p:nvSpPr>
        <p:spPr>
          <a:xfrm>
            <a:off x="457200" y="5410200"/>
            <a:ext cx="8229600" cy="75247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7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1430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26720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5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6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06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7861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254125"/>
            <a:ext cx="82296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2724150"/>
            <a:ext cx="8229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47675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50"/>
            <a:ext cx="8229600" cy="84772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9525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705100"/>
            <a:ext cx="8229600" cy="260985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49"/>
            <a:ext cx="8229600" cy="847725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87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49"/>
            <a:ext cx="8229600" cy="982663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1013"/>
            <a:ext cx="8229600" cy="4411662"/>
          </a:xfrm>
        </p:spPr>
        <p:txBody>
          <a:bodyPr/>
          <a:lstStyle>
            <a:lvl1pPr>
              <a:defRPr>
                <a:solidFill>
                  <a:srgbClr val="005291"/>
                </a:solidFill>
              </a:defRPr>
            </a:lvl1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3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302626" cy="1362075"/>
          </a:xfrm>
        </p:spPr>
        <p:txBody>
          <a:bodyPr anchor="t"/>
          <a:lstStyle>
            <a:lvl1pPr algn="ctr">
              <a:defRPr sz="2800" b="0" i="0"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302626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 i="0">
                <a:solidFill>
                  <a:srgbClr val="00529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82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831850"/>
          </a:xfrm>
        </p:spPr>
        <p:txBody>
          <a:bodyPr/>
          <a:lstStyle>
            <a:lvl1pPr>
              <a:defRPr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94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76676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76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3008313" cy="666750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68350"/>
            <a:ext cx="5111750" cy="53943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27575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89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768349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 dirty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95337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38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601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529" y="2130976"/>
            <a:ext cx="7772943" cy="147008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057" y="3886153"/>
            <a:ext cx="6401886" cy="17522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00736" indent="0" algn="ctr">
              <a:buNone/>
              <a:defRPr/>
            </a:lvl2pPr>
            <a:lvl3pPr marL="801472" indent="0" algn="ctr">
              <a:buNone/>
              <a:defRPr/>
            </a:lvl3pPr>
            <a:lvl4pPr marL="1202207" indent="0" algn="ctr">
              <a:buNone/>
              <a:defRPr/>
            </a:lvl4pPr>
            <a:lvl5pPr marL="1602943" indent="0" algn="ctr">
              <a:buNone/>
              <a:defRPr/>
            </a:lvl5pPr>
            <a:lvl6pPr marL="2003679" indent="0" algn="ctr">
              <a:buNone/>
              <a:defRPr/>
            </a:lvl6pPr>
            <a:lvl7pPr marL="2404415" indent="0" algn="ctr">
              <a:buNone/>
              <a:defRPr/>
            </a:lvl7pPr>
            <a:lvl8pPr marL="2805151" indent="0" algn="ctr">
              <a:buNone/>
              <a:defRPr/>
            </a:lvl8pPr>
            <a:lvl9pPr marL="3205886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08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45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62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846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33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54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67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75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843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  <p:sldLayoutId id="214748367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08013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add a TITLE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51013"/>
            <a:ext cx="8229600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add a sub-title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CH" smtClean="0"/>
              <a:t>Fourth level</a:t>
            </a:r>
            <a:endParaRPr lang="fr-FR" smtClean="0"/>
          </a:p>
          <a:p>
            <a:pPr lvl="4"/>
            <a:r>
              <a:rPr lang="fr-F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175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rgbClr val="CE003C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 kern="1200">
          <a:solidFill>
            <a:srgbClr val="005291"/>
          </a:solidFill>
          <a:latin typeface="Arial"/>
          <a:ea typeface="MS PGothic" pitchFamily="34" charset="-128"/>
          <a:cs typeface="Arial Bol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swhitebook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464496"/>
          </a:xfrm>
        </p:spPr>
        <p:txBody>
          <a:bodyPr>
            <a:noAutofit/>
          </a:bodyPr>
          <a:lstStyle/>
          <a:p>
            <a:r>
              <a:rPr lang="pl-PL" sz="4800" dirty="0"/>
              <a:t>Choroby płuc w Europie</a:t>
            </a:r>
            <a:br>
              <a:rPr lang="pl-PL" sz="4800" dirty="0"/>
            </a:br>
            <a:r>
              <a:rPr lang="pl-PL" sz="4800" dirty="0"/>
              <a:t>Fakty i ryciny</a:t>
            </a:r>
            <a:r>
              <a:rPr lang="en-US" sz="4800" dirty="0"/>
              <a:t/>
            </a:r>
            <a:br>
              <a:rPr lang="en-US" sz="4800" dirty="0"/>
            </a:b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26837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92696"/>
            <a:ext cx="5642039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368" y="874109"/>
            <a:ext cx="6651000" cy="52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Choroby płuc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6227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105" y="836712"/>
            <a:ext cx="600752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36712"/>
            <a:ext cx="5904656" cy="523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64704"/>
            <a:ext cx="6166797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78" y="620688"/>
            <a:ext cx="6048672" cy="54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6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6048672" cy="52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108931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731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19073"/>
            <a:ext cx="5544616" cy="51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ba\AppData\Local\Microsoft\Windows\Temporary Internet Files\Content.Outlook\L7AOVHXG\White book cover de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3" y="300037"/>
            <a:ext cx="4291393" cy="636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90" y="476672"/>
            <a:ext cx="4176127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08720"/>
            <a:ext cx="5274518" cy="489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65" y="952462"/>
            <a:ext cx="5949539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0728"/>
            <a:ext cx="6032698" cy="540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3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6204289" cy="469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5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Czynniki ryzyka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9323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639" y="692833"/>
            <a:ext cx="6231705" cy="530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6171222" cy="537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50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6048672" cy="536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30026"/>
            <a:ext cx="5616624" cy="51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65" y="692696"/>
            <a:ext cx="6048672" cy="520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908720"/>
            <a:ext cx="856895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tx2"/>
                </a:solidFill>
              </a:rPr>
              <a:t>Główne </a:t>
            </a:r>
            <a:r>
              <a:rPr lang="en-GB" sz="3600" dirty="0" smtClean="0">
                <a:solidFill>
                  <a:schemeClr val="tx2"/>
                </a:solidFill>
              </a:rPr>
              <a:t>cele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r>
              <a:rPr lang="pl-PL" dirty="0">
                <a:solidFill>
                  <a:schemeClr val="tx2"/>
                </a:solidFill>
              </a:rPr>
              <a:t>“Choroby płuc w </a:t>
            </a:r>
            <a:r>
              <a:rPr lang="pl-PL" dirty="0" smtClean="0">
                <a:solidFill>
                  <a:schemeClr val="tx2"/>
                </a:solidFill>
              </a:rPr>
              <a:t>Europie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pl-PL" dirty="0" smtClean="0">
                <a:solidFill>
                  <a:schemeClr val="tx2"/>
                </a:solidFill>
              </a:rPr>
              <a:t>Fakty </a:t>
            </a:r>
            <a:r>
              <a:rPr lang="pl-PL" dirty="0">
                <a:solidFill>
                  <a:schemeClr val="tx2"/>
                </a:solidFill>
              </a:rPr>
              <a:t>i ryciny–” jest zwięzłą wersją Europejskiej Białej Księgi Płuc wydawanej przez Europejskie Towarzystwo Oddechowe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pl-PL" dirty="0">
                <a:solidFill>
                  <a:schemeClr val="tx2"/>
                </a:solidFill>
              </a:rPr>
              <a:t>Głównymi celami obu publikacji są: 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zwrócenie uwagi na choroby układu oddechowego i ich wpływ na zdrowie populacji </a:t>
            </a:r>
            <a:r>
              <a:rPr lang="pl-PL" dirty="0" smtClean="0">
                <a:solidFill>
                  <a:schemeClr val="tx2"/>
                </a:solidFill>
              </a:rPr>
              <a:t>europejskiej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zaangażowanie państwa, pacjentów i mediów do pomocy w zrozumieniu szerokiego zakresu problemów związanych ze zdrowiem układu </a:t>
            </a:r>
            <a:r>
              <a:rPr lang="pl-PL" dirty="0" smtClean="0">
                <a:solidFill>
                  <a:schemeClr val="tx2"/>
                </a:solidFill>
              </a:rPr>
              <a:t>oddechowego</a:t>
            </a:r>
            <a:endParaRPr lang="en-GB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zapewnienie narzędzi wpływających na tworzenie polityki służącej poprawie zdrowia płuc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07230"/>
            <a:ext cx="5648899" cy="518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24193"/>
            <a:ext cx="581498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46782"/>
            <a:ext cx="5735809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908720"/>
            <a:ext cx="557978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663143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Prawa </a:t>
            </a:r>
            <a:r>
              <a:rPr lang="pl-PL" sz="2400" b="1" dirty="0"/>
              <a:t>autorskie </a:t>
            </a:r>
            <a:r>
              <a:rPr lang="pl-PL" sz="2400" b="1" dirty="0" smtClean="0"/>
              <a:t>“</a:t>
            </a:r>
            <a:r>
              <a:rPr lang="pl-PL" sz="2400" b="1" dirty="0"/>
              <a:t>Choroby płuc w </a:t>
            </a:r>
            <a:r>
              <a:rPr lang="pl-PL" sz="2400" b="1" dirty="0" smtClean="0"/>
              <a:t>Europie</a:t>
            </a:r>
            <a:r>
              <a:rPr lang="en-GB" sz="2400" b="1" dirty="0" smtClean="0"/>
              <a:t> </a:t>
            </a:r>
            <a:r>
              <a:rPr lang="pl-PL" sz="2400" b="1" dirty="0" smtClean="0"/>
              <a:t>Fakty </a:t>
            </a:r>
            <a:r>
              <a:rPr lang="pl-PL" sz="2400" b="1" dirty="0"/>
              <a:t>i ryciny</a:t>
            </a:r>
            <a:r>
              <a:rPr lang="pl-PL" sz="2400" b="1" dirty="0" smtClean="0"/>
              <a:t>”</a:t>
            </a:r>
            <a:endParaRPr lang="en-US" sz="2400" b="1" dirty="0" smtClean="0"/>
          </a:p>
          <a:p>
            <a:endParaRPr lang="en-US" sz="1600" dirty="0"/>
          </a:p>
          <a:p>
            <a:r>
              <a:rPr lang="pl-PL" sz="1600" dirty="0"/>
              <a:t>Ta praca Europejskiej Fundacji Płuc ma licencję Creative Commons Attribution – 4.0 międzynarodowa licencja </a:t>
            </a:r>
            <a:r>
              <a:rPr lang="pl-PL" sz="1600" dirty="0" smtClean="0"/>
              <a:t>niekomercyjna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b="1" dirty="0"/>
              <a:t>Możesz</a:t>
            </a:r>
            <a:r>
              <a:rPr lang="en-GB" sz="1600" b="1" dirty="0" smtClean="0"/>
              <a:t>:</a:t>
            </a:r>
          </a:p>
          <a:p>
            <a:r>
              <a:rPr lang="pl-PL" sz="1600" b="1" dirty="0"/>
              <a:t>Udostępniać</a:t>
            </a:r>
            <a:r>
              <a:rPr lang="pl-PL" sz="1600" dirty="0"/>
              <a:t> – kopiować i redystrybuować materiały w dowolnych mediach i formatach</a:t>
            </a:r>
            <a:endParaRPr lang="en-US" sz="1600" b="1" dirty="0"/>
          </a:p>
          <a:p>
            <a:r>
              <a:rPr lang="pl-PL" sz="1600" b="1" dirty="0"/>
              <a:t>Dostosowywać </a:t>
            </a:r>
            <a:r>
              <a:rPr lang="pl-PL" sz="1600" dirty="0"/>
              <a:t> - mieszać, przetwarzać i dodawać treści do materiałów</a:t>
            </a:r>
            <a:endParaRPr lang="en-US" sz="1600" dirty="0" smtClean="0"/>
          </a:p>
          <a:p>
            <a:endParaRPr lang="en-US" sz="1600" dirty="0"/>
          </a:p>
          <a:p>
            <a:r>
              <a:rPr lang="pl-PL" sz="1600" dirty="0"/>
              <a:t>Licencjodawca nie może cofnąć tych praw dopóki będziesz zachowywać warunki licencji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GB" sz="1600" dirty="0"/>
              <a:t>Warunki licencji</a:t>
            </a:r>
            <a:endParaRPr lang="en-US" sz="1600" b="1" dirty="0" smtClean="0"/>
          </a:p>
          <a:p>
            <a:endParaRPr lang="en-US" sz="1600" b="1" dirty="0"/>
          </a:p>
          <a:p>
            <a:r>
              <a:rPr lang="pl-PL" sz="1600" dirty="0"/>
              <a:t>Przypisy – musisz podać właściwe źródło, link do licencji (</a:t>
            </a:r>
            <a:r>
              <a:rPr lang="pl-PL" sz="1600" dirty="0">
                <a:hlinkClick r:id="rId3"/>
              </a:rPr>
              <a:t>www.erswhitebook.org</a:t>
            </a:r>
            <a:r>
              <a:rPr lang="pl-PL" sz="1600" dirty="0"/>
              <a:t>) oraz  wskazać dokonane zmiany. Należy tego dokonać w jakikolwiek rozsądny sposób, jednak nie sugerując w żadnym wypadku, że Europejskie Towarzystwo Oddechowe / Europejska Fundacja Płuc wspiera ciebie lub twoje działania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pl-PL" sz="1600" dirty="0"/>
              <a:t>Bezpłatność – nie wolno ci użyć materiałów w celach komercyjnych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pl-PL" sz="1600" dirty="0"/>
              <a:t>Brak dodatkowych ograniczeń – nie wolno ci zastosować żadnych ograniczeń prawnych ani technicznych, które powodowałyby, że inne osoby nie będą mogły używać materiałów zgodnie z licencją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/>
              <a:t>Następstwa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5629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854" y="620688"/>
            <a:ext cx="5789443" cy="530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2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13" y="980728"/>
            <a:ext cx="6085599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92139"/>
            <a:ext cx="5904656" cy="50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6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512168"/>
          </a:xfrm>
        </p:spPr>
        <p:txBody>
          <a:bodyPr>
            <a:noAutofit/>
          </a:bodyPr>
          <a:lstStyle/>
          <a:p>
            <a:r>
              <a:rPr lang="en-GB" sz="4800" b="1" dirty="0"/>
              <a:t>Następstwa  ekonomiczne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19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5995030" cy="553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249</Words>
  <Application>Microsoft Office PowerPoint</Application>
  <PresentationFormat>On-screen Show (4:3)</PresentationFormat>
  <Paragraphs>55</Paragraphs>
  <Slides>35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Thème Office</vt:lpstr>
      <vt:lpstr>Choroby płuc w Europie Fakty i ryciny </vt:lpstr>
      <vt:lpstr>PowerPoint Presentation</vt:lpstr>
      <vt:lpstr>PowerPoint Presentation</vt:lpstr>
      <vt:lpstr>Następstwa</vt:lpstr>
      <vt:lpstr>PowerPoint Presentation</vt:lpstr>
      <vt:lpstr>PowerPoint Presentation</vt:lpstr>
      <vt:lpstr>PowerPoint Presentation</vt:lpstr>
      <vt:lpstr>Następstwa  ekonomiczne</vt:lpstr>
      <vt:lpstr>PowerPoint Presentation</vt:lpstr>
      <vt:lpstr>PowerPoint Presentation</vt:lpstr>
      <vt:lpstr>PowerPoint Presentation</vt:lpstr>
      <vt:lpstr>Choroby płuc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Czynniki ryzyka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Maeve Barry</dc:creator>
  <cp:lastModifiedBy>Rebecca Johnson</cp:lastModifiedBy>
  <cp:revision>61</cp:revision>
  <cp:lastPrinted>2013-12-02T14:30:19Z</cp:lastPrinted>
  <dcterms:created xsi:type="dcterms:W3CDTF">2013-11-14T09:43:31Z</dcterms:created>
  <dcterms:modified xsi:type="dcterms:W3CDTF">2014-05-28T09:30:11Z</dcterms:modified>
</cp:coreProperties>
</file>