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1"/>
  </p:notesMasterIdLst>
  <p:sldIdLst>
    <p:sldId id="606" r:id="rId2"/>
    <p:sldId id="261" r:id="rId3"/>
    <p:sldId id="499" r:id="rId4"/>
    <p:sldId id="599" r:id="rId5"/>
    <p:sldId id="602" r:id="rId6"/>
    <p:sldId id="598" r:id="rId7"/>
    <p:sldId id="589" r:id="rId8"/>
    <p:sldId id="596" r:id="rId9"/>
    <p:sldId id="583" r:id="rId10"/>
    <p:sldId id="582" r:id="rId11"/>
    <p:sldId id="584" r:id="rId12"/>
    <p:sldId id="566" r:id="rId13"/>
    <p:sldId id="564" r:id="rId14"/>
    <p:sldId id="592" r:id="rId15"/>
    <p:sldId id="565" r:id="rId16"/>
    <p:sldId id="594" r:id="rId17"/>
    <p:sldId id="595" r:id="rId18"/>
    <p:sldId id="572" r:id="rId19"/>
    <p:sldId id="580" r:id="rId20"/>
    <p:sldId id="581" r:id="rId21"/>
    <p:sldId id="546" r:id="rId22"/>
    <p:sldId id="547" r:id="rId23"/>
    <p:sldId id="605" r:id="rId24"/>
    <p:sldId id="550" r:id="rId25"/>
    <p:sldId id="551" r:id="rId26"/>
    <p:sldId id="571" r:id="rId27"/>
    <p:sldId id="570" r:id="rId28"/>
    <p:sldId id="552" r:id="rId29"/>
    <p:sldId id="593" r:id="rId30"/>
    <p:sldId id="585" r:id="rId31"/>
    <p:sldId id="586" r:id="rId32"/>
    <p:sldId id="576" r:id="rId33"/>
    <p:sldId id="553" r:id="rId34"/>
    <p:sldId id="554" r:id="rId35"/>
    <p:sldId id="568" r:id="rId36"/>
    <p:sldId id="603" r:id="rId37"/>
    <p:sldId id="604" r:id="rId38"/>
    <p:sldId id="544" r:id="rId39"/>
    <p:sldId id="545" r:id="rId40"/>
    <p:sldId id="600" r:id="rId41"/>
    <p:sldId id="548" r:id="rId42"/>
    <p:sldId id="549" r:id="rId43"/>
    <p:sldId id="557" r:id="rId44"/>
    <p:sldId id="558" r:id="rId45"/>
    <p:sldId id="590" r:id="rId46"/>
    <p:sldId id="591" r:id="rId47"/>
    <p:sldId id="575" r:id="rId48"/>
    <p:sldId id="597" r:id="rId49"/>
    <p:sldId id="578" r:id="rId50"/>
    <p:sldId id="573" r:id="rId51"/>
    <p:sldId id="574" r:id="rId52"/>
    <p:sldId id="587" r:id="rId53"/>
    <p:sldId id="588" r:id="rId54"/>
    <p:sldId id="562" r:id="rId55"/>
    <p:sldId id="577" r:id="rId56"/>
    <p:sldId id="531" r:id="rId57"/>
    <p:sldId id="542" r:id="rId58"/>
    <p:sldId id="601" r:id="rId59"/>
    <p:sldId id="373" r:id="rId6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MS PGothic" panose="020B0600070205080204" pitchFamily="34" charset="-128"/>
      <p:regular r:id="rId66"/>
    </p:embeddedFont>
  </p:embeddedFontLst>
  <p:custDataLst>
    <p:tags r:id="rId6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D60093"/>
    <a:srgbClr val="FFCC00"/>
    <a:srgbClr val="FFFF66"/>
    <a:srgbClr val="DDDDDD"/>
    <a:srgbClr val="EAEAEA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88506E-7B4C-4156-A01D-F1492F66A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7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9C9D4-3BFF-4655-A304-5F7E6DF6D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5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89301-3047-451B-A0B4-E57526E59A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4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62B7C-7176-407F-996C-6C4561E12C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3D55C-FCCE-4C88-AAFA-9F0A380C0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29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89C6C-B783-4AEF-AB7C-C210198B5B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873A3-CB4F-424D-855B-C137346A9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2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29ADE-EE6D-4CC1-A2D3-DD1C2BB84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F510E-DA7A-4B7E-BEFC-987EA7313D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80653-B29F-4E10-AB72-F89C33F9A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3813-04E0-41F8-96A6-66DEC72FE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9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512D7-B60E-48F7-8489-FF0252304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1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FD482-D3B5-4AFE-9328-332339F2CA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B69BE-A173-4F39-B9C6-77ABAB77D9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2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43C656-C51B-48F3-871C-5AE6133CD1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8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4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Fa1	so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V:\LR Material\20134\ppt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creen Shot 2013-08-05 at 10.19.3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312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Screen Shot 2013-08-05 at 10.24.2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90800"/>
            <a:ext cx="1878013" cy="48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" y="32004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81" name="Picture 9" descr="Screen Shot 2013-08-05 at 10.29.3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58674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Screen Shot 2013-08-05 at 10.22.0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6400800"/>
            <a:ext cx="35258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0" y="1143000"/>
            <a:ext cx="3048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9600" y="2590800"/>
            <a:ext cx="3048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7200" y="1371600"/>
            <a:ext cx="3048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3429000"/>
            <a:ext cx="5943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Screen Shot 2013-08-05 at 10.39.1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740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3124200"/>
            <a:ext cx="822325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4000"/>
              <a:t>Nitrogen dioxide is a marker for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02 at 12.10.2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6569075" cy="1431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Screen Shot 2013-08-02 at 13.29.3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4800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Screen Shot 2013-08-02 at 12.18.1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0743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Screen Shot 2013-08-02 at 13.29.3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6553200"/>
            <a:ext cx="54800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66800" y="533400"/>
            <a:ext cx="8077200" cy="3657600"/>
            <a:chOff x="1066800" y="533400"/>
            <a:chExt cx="8077200" cy="3657600"/>
          </a:xfrm>
        </p:grpSpPr>
        <p:sp>
          <p:nvSpPr>
            <p:cNvPr id="7" name="Rectangle 6"/>
            <p:cNvSpPr/>
            <p:nvPr/>
          </p:nvSpPr>
          <p:spPr>
            <a:xfrm>
              <a:off x="1066800" y="533400"/>
              <a:ext cx="6172200" cy="312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67600" y="3048000"/>
              <a:ext cx="16764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4200" y="1447800"/>
              <a:ext cx="53340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 association between PM</a:t>
            </a:r>
            <a:r>
              <a:rPr lang="en-US" baseline="-25000" smtClean="0"/>
              <a:t>10</a:t>
            </a:r>
            <a:r>
              <a:rPr lang="en-US" smtClean="0"/>
              <a:t>/NO</a:t>
            </a:r>
            <a:r>
              <a:rPr lang="en-US" baseline="-25000" smtClean="0"/>
              <a:t>2 </a:t>
            </a:r>
            <a:r>
              <a:rPr lang="en-US" smtClean="0"/>
              <a:t>with; </a:t>
            </a:r>
          </a:p>
          <a:p>
            <a:pPr lvl="1"/>
            <a:r>
              <a:rPr lang="en-US" smtClean="0"/>
              <a:t>occurrence respiratory infections</a:t>
            </a:r>
          </a:p>
          <a:p>
            <a:pPr lvl="1"/>
            <a:r>
              <a:rPr lang="en-US" smtClean="0"/>
              <a:t>severity of symptoms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28676" name="Picture 5" descr="Screen Shot 2013-08-02 at 13.29.3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6553200"/>
            <a:ext cx="54800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57400" y="3048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3600" y="2895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00" name="Picture 17" descr="Screen Shot 2013-08-02 at 13.29.3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6553200"/>
            <a:ext cx="54800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 descr="Screen Shot 2013-08-07 at 14.18.2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2804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34000" y="381000"/>
            <a:ext cx="3810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07 at 15.10.1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7912100" cy="16795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Screen Shot 2013-08-07 at 15.12.2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276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Content Placeholder 5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en-US" smtClean="0"/>
              <a:t>2922 paediatric flu admissions</a:t>
            </a:r>
          </a:p>
        </p:txBody>
      </p:sp>
      <p:pic>
        <p:nvPicPr>
          <p:cNvPr id="7" name="Picture 6" descr="Screen Shot 2013-08-07 at 15.13.4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52006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0" y="1905000"/>
          <a:ext cx="7315200" cy="1114425"/>
        </p:xfrm>
        <a:graphic>
          <a:graphicData uri="http://schemas.openxmlformats.org/drawingml/2006/table">
            <a:tbl>
              <a:tblPr/>
              <a:tblGrid>
                <a:gridCol w="2438400"/>
                <a:gridCol w="2438400"/>
                <a:gridCol w="2438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95%CI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Mean 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0.77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0.6 to 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PM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1.05 to 1.07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3176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mean 10 day lag</a:t>
            </a:r>
            <a:br>
              <a:rPr lang="en-US" smtClean="0"/>
            </a:br>
            <a:r>
              <a:rPr lang="en-US" smtClean="0"/>
              <a:t>(moving average)</a:t>
            </a:r>
          </a:p>
        </p:txBody>
      </p:sp>
      <p:pic>
        <p:nvPicPr>
          <p:cNvPr id="31765" name="Picture 4" descr="Screen Shot 2013-08-07 at 15.12.2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172200"/>
            <a:ext cx="3276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Screen Shot 2013-08-02 at 10.44.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38639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8"/>
          <p:cNvSpPr>
            <a:spLocks noChangeArrowheads="1"/>
          </p:cNvSpPr>
          <p:nvPr/>
        </p:nvSpPr>
        <p:spPr bwMode="auto">
          <a:xfrm>
            <a:off x="6629400" y="6477000"/>
            <a:ext cx="2254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solidFill>
                  <a:schemeClr val="bg2"/>
                </a:solidFill>
              </a:rPr>
              <a:t>http://breathe-drydengoodwin.net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05 at 08.15.2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6750050" cy="809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Screen Shot 2013-08-05 at 08.18.5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9941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Content Placeholder 5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535363"/>
          </a:xfrm>
        </p:spPr>
        <p:txBody>
          <a:bodyPr/>
          <a:lstStyle/>
          <a:p>
            <a:r>
              <a:rPr lang="en-US" smtClean="0"/>
              <a:t>part of the INMA study (Spain)</a:t>
            </a:r>
          </a:p>
          <a:p>
            <a:r>
              <a:rPr lang="en-US" smtClean="0"/>
              <a:t>2,200 infants</a:t>
            </a:r>
          </a:p>
          <a:p>
            <a:r>
              <a:rPr lang="en-US" smtClean="0"/>
              <a:t>modeled pre- and post-natal exposure to NO</a:t>
            </a:r>
            <a:r>
              <a:rPr lang="en-US" baseline="-25000" smtClean="0"/>
              <a:t>2 </a:t>
            </a:r>
          </a:p>
          <a:p>
            <a:r>
              <a:rPr lang="en-US" smtClean="0"/>
              <a:t>outcome at 12 to18 months</a:t>
            </a:r>
          </a:p>
          <a:p>
            <a:r>
              <a:rPr lang="en-US" smtClean="0"/>
              <a:t>“has a doctor told you your son/daughter has had a chest infection?”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/>
          <a:lstStyle/>
          <a:p>
            <a:r>
              <a:rPr lang="en-US" sz="4000" b="1" smtClean="0">
                <a:solidFill>
                  <a:schemeClr val="bg1"/>
                </a:solidFill>
              </a:rPr>
              <a:t>Air pollution and vulnerability of children to respiratory infections</a:t>
            </a:r>
            <a:endParaRPr lang="en-US" sz="4000" smtClean="0">
              <a:solidFill>
                <a:schemeClr val="bg1"/>
              </a:solidFill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Jonathan Grigg</a:t>
            </a:r>
          </a:p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Centre for Paediatrics</a:t>
            </a:r>
          </a:p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Queen Mary University London</a:t>
            </a:r>
          </a:p>
        </p:txBody>
      </p:sp>
      <p:pic>
        <p:nvPicPr>
          <p:cNvPr id="16388" name="Picture 6" descr="BartsLogoWhite"/>
          <p:cNvPicPr>
            <a:picLocks noChangeAspect="1" noChangeArrowheads="1"/>
          </p:cNvPicPr>
          <p:nvPr/>
        </p:nvPicPr>
        <p:blipFill>
          <a:blip r:embed="rId2" cstate="screen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49950"/>
            <a:ext cx="3529013" cy="6143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high correlation between pre-and post- natal exposure </a:t>
            </a:r>
          </a:p>
          <a:p>
            <a:r>
              <a:rPr lang="en-US" smtClean="0"/>
              <a:t>10 μg/m</a:t>
            </a:r>
            <a:r>
              <a:rPr lang="en-US" baseline="30000" smtClean="0"/>
              <a:t>3 </a:t>
            </a:r>
            <a:r>
              <a:rPr lang="en-US" smtClean="0"/>
              <a:t>increase in average outdoor NO</a:t>
            </a:r>
            <a:r>
              <a:rPr lang="en-US" baseline="-25000" smtClean="0"/>
              <a:t>2</a:t>
            </a:r>
            <a:r>
              <a:rPr lang="en-US" smtClean="0"/>
              <a:t> during pregnancy was associated with</a:t>
            </a:r>
          </a:p>
          <a:p>
            <a:pPr lvl="1"/>
            <a:r>
              <a:rPr lang="en-US" smtClean="0"/>
              <a:t>LRTI relative risk= 1.05 (0.98 to 1.12)</a:t>
            </a:r>
          </a:p>
          <a:p>
            <a:pPr lvl="1"/>
            <a:r>
              <a:rPr lang="en-US" smtClean="0"/>
              <a:t>ear infections rr = 1.18 (0.98 to 1.41)</a:t>
            </a:r>
          </a:p>
        </p:txBody>
      </p:sp>
      <p:pic>
        <p:nvPicPr>
          <p:cNvPr id="34820" name="Picture 4" descr="Screen Shot 2013-08-05 at 08.18.5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77000"/>
            <a:ext cx="319563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02 at 12.16.1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6981825" cy="2136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Screen Shot 2013-08-02 at 13.46.2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419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 descr="Screen Shot 2013-08-02 at 12.06.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883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1" descr="Screen Shot 2013-08-02 at 12.06.2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00"/>
            <a:ext cx="3048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bronchitis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(10μg/m</a:t>
            </a:r>
            <a:r>
              <a:rPr lang="en-US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mean annual)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810000"/>
            <a:ext cx="6096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57200"/>
            <a:ext cx="6096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871" name="Picture 15" descr="Screen Shot 2013-08-02 at 13.46.2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6477000"/>
            <a:ext cx="2419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" y="3733800"/>
            <a:ext cx="8382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phlegm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(10μg/m</a:t>
            </a:r>
            <a:r>
              <a:rPr lang="en-US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mean annual)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810000"/>
            <a:ext cx="6096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57200"/>
            <a:ext cx="6096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893" name="Picture 15" descr="Screen Shot 2013-08-02 at 13.46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6477000"/>
            <a:ext cx="2419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" y="3733800"/>
            <a:ext cx="8382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895" name="Picture 9" descr="Screen Shot 2013-09-04 at 12.29.1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38175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02 at 12.52.3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607050" cy="1620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Screen Shot 2013-08-02 at 13.37.3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7892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3-09-05 at 11.35.1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83883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600200" y="152400"/>
            <a:ext cx="65291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-108" charset="0"/>
                <a:ea typeface="+mn-ea"/>
              </a:rPr>
              <a:t>Start of IV or oral antibiotic treatment </a:t>
            </a:r>
          </a:p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-108" charset="0"/>
                <a:ea typeface="+mn-ea"/>
              </a:rPr>
              <a:t>Lag 0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1905000" y="1219200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PM</a:t>
            </a:r>
            <a:r>
              <a:rPr lang="en-US" sz="3600" b="1" baseline="-25000">
                <a:solidFill>
                  <a:srgbClr val="FF0000"/>
                </a:solidFill>
              </a:rPr>
              <a:t>10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39940" name="Picture 12" descr="Screen Shot 2013-08-02 at 12.40.3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7225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286000" y="1981200"/>
            <a:ext cx="14478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33600" y="38862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286000" y="4876800"/>
            <a:ext cx="1066800" cy="381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34200" y="4953000"/>
            <a:ext cx="381000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945" name="Picture 20" descr="Screen Shot 2013-08-02 at 13.37.3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553200"/>
            <a:ext cx="27892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Box 13"/>
          <p:cNvSpPr txBox="1">
            <a:spLocks noChangeArrowheads="1"/>
          </p:cNvSpPr>
          <p:nvPr/>
        </p:nvSpPr>
        <p:spPr bwMode="auto">
          <a:xfrm>
            <a:off x="1676400" y="3352800"/>
            <a:ext cx="8969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1800"/>
              <a:t>p&lt;0.01</a:t>
            </a:r>
          </a:p>
        </p:txBody>
      </p:sp>
      <p:grpSp>
        <p:nvGrpSpPr>
          <p:cNvPr id="39947" name="Group 20"/>
          <p:cNvGrpSpPr>
            <a:grpSpLocks/>
          </p:cNvGrpSpPr>
          <p:nvPr/>
        </p:nvGrpSpPr>
        <p:grpSpPr bwMode="auto">
          <a:xfrm>
            <a:off x="5257800" y="1219200"/>
            <a:ext cx="2930525" cy="4495800"/>
            <a:chOff x="5257800" y="1219200"/>
            <a:chExt cx="2930491" cy="4495800"/>
          </a:xfrm>
        </p:grpSpPr>
        <p:grpSp>
          <p:nvGrpSpPr>
            <p:cNvPr id="39952" name="Group 12"/>
            <p:cNvGrpSpPr>
              <a:grpSpLocks/>
            </p:cNvGrpSpPr>
            <p:nvPr/>
          </p:nvGrpSpPr>
          <p:grpSpPr bwMode="auto">
            <a:xfrm>
              <a:off x="5257800" y="1219200"/>
              <a:ext cx="2722563" cy="4495800"/>
              <a:chOff x="5257800" y="1219200"/>
              <a:chExt cx="2722563" cy="4495800"/>
            </a:xfrm>
          </p:grpSpPr>
          <p:sp>
            <p:nvSpPr>
              <p:cNvPr id="39954" name="TextBox 11"/>
              <p:cNvSpPr txBox="1">
                <a:spLocks noChangeArrowheads="1"/>
              </p:cNvSpPr>
              <p:nvPr/>
            </p:nvSpPr>
            <p:spPr bwMode="auto">
              <a:xfrm>
                <a:off x="6400800" y="1219200"/>
                <a:ext cx="9525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8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8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8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8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8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8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8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8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8" charset="-128"/>
                  </a:defRPr>
                </a:lvl9pPr>
              </a:lstStyle>
              <a:p>
                <a:pPr eaLnBrk="1" hangingPunct="1"/>
                <a:r>
                  <a:rPr lang="en-US" sz="3200" b="1">
                    <a:solidFill>
                      <a:srgbClr val="FF0000"/>
                    </a:solidFill>
                  </a:rPr>
                  <a:t>NO</a:t>
                </a:r>
                <a:r>
                  <a:rPr lang="en-US" sz="3200" b="1" baseline="-25000">
                    <a:solidFill>
                      <a:srgbClr val="FF0000"/>
                    </a:solidFill>
                  </a:rPr>
                  <a:t>2</a:t>
                </a:r>
                <a:endParaRPr lang="en-US" sz="3200" b="1">
                  <a:solidFill>
                    <a:srgbClr val="FF0000"/>
                  </a:solidFill>
                </a:endParaRPr>
              </a:p>
            </p:txBody>
          </p:sp>
          <p:pic>
            <p:nvPicPr>
              <p:cNvPr id="39955" name="Picture 14" descr="Screen Shot 2013-08-02 at 12.40.35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0" y="1905000"/>
                <a:ext cx="2722563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6324587" y="2057400"/>
                <a:ext cx="1066787" cy="297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9953" name="TextBox 14"/>
            <p:cNvSpPr txBox="1">
              <a:spLocks noChangeArrowheads="1"/>
            </p:cNvSpPr>
            <p:nvPr/>
          </p:nvSpPr>
          <p:spPr bwMode="auto">
            <a:xfrm>
              <a:off x="7162800" y="2133600"/>
              <a:ext cx="102549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/>
              <a:r>
                <a:rPr lang="en-US" sz="1800"/>
                <a:t>p&lt;0.001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33400" y="3276600"/>
            <a:ext cx="457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81600" y="3352800"/>
            <a:ext cx="457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50" name="TextBox 23"/>
          <p:cNvSpPr txBox="1">
            <a:spLocks noChangeArrowheads="1"/>
          </p:cNvSpPr>
          <p:nvPr/>
        </p:nvSpPr>
        <p:spPr bwMode="auto">
          <a:xfrm>
            <a:off x="304800" y="2057400"/>
            <a:ext cx="774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1800" b="1"/>
              <a:t>Odds </a:t>
            </a:r>
          </a:p>
          <a:p>
            <a:pPr eaLnBrk="1" hangingPunct="1"/>
            <a:r>
              <a:rPr lang="en-US" sz="1800" b="1"/>
              <a:t>Ratio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53000" y="1219200"/>
            <a:ext cx="35814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smtClean="0"/>
              <a:t>for 10μg/m</a:t>
            </a:r>
            <a:r>
              <a:rPr lang="en-US" baseline="30000" smtClean="0"/>
              <a:t>3</a:t>
            </a:r>
            <a:r>
              <a:rPr lang="en-US" smtClean="0"/>
              <a:t> increase (on the day and the day before) in exposure of a CF patient there is an increase risk for exacerbation of;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4.3% for PM</a:t>
            </a:r>
            <a:r>
              <a:rPr lang="en-US" baseline="-25000" smtClean="0">
                <a:solidFill>
                  <a:schemeClr val="accent2"/>
                </a:solidFill>
              </a:rPr>
              <a:t>10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10.6% for NO</a:t>
            </a:r>
            <a:r>
              <a:rPr lang="en-US" baseline="-25000" smtClean="0">
                <a:solidFill>
                  <a:schemeClr val="accent2"/>
                </a:solidFill>
              </a:rPr>
              <a:t>2</a:t>
            </a:r>
            <a:endParaRPr lang="en-US" smtClean="0">
              <a:solidFill>
                <a:schemeClr val="accent2"/>
              </a:solidFill>
            </a:endParaRPr>
          </a:p>
          <a:p>
            <a:endParaRPr lang="en-US" smtClean="0"/>
          </a:p>
        </p:txBody>
      </p:sp>
      <p:pic>
        <p:nvPicPr>
          <p:cNvPr id="40963" name="Picture 6" descr="Screen Shot 2013-08-02 at 13.37.3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6553200"/>
            <a:ext cx="27892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02 at 12.39.1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6772275" cy="1165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Screen Shot 2013-08-02 at 13.48.5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279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Screen Shot 2013-08-02 at 13.48.59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003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Pseudomonas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growth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3011" name="Picture 5" descr="Screen Shot 2013-08-02 at 12.33.5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55356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Shot 2013-08-02 at 13.01.5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74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9" descr="Screen Shot 2013-08-02 at 13.48.59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48400"/>
            <a:ext cx="1003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0" descr="Screen Shot 2013-08-02 at 13.48.5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6521450"/>
            <a:ext cx="4279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07 at 15.00.5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4271963" cy="60404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Screen Shot 2013-08-07 at 15.02.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08-07 at 15.03.17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92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ln>
            <a:miter lim="800000"/>
            <a:headEnd/>
            <a:tailEnd/>
          </a:ln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particulate matter </a:t>
            </a:r>
            <a:b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(PM less than 10</a:t>
            </a:r>
            <a: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Symbol" pitchFamily="-108" charset="2"/>
              </a:rPr>
              <a:t></a:t>
            </a:r>
            <a: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m)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 smtClean="0"/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752600" y="2514600"/>
          <a:ext cx="57531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Image Document" r:id="rId3" imgW="5644444" imgH="5644444" progId="">
                  <p:embed/>
                </p:oleObj>
              </mc:Choice>
              <mc:Fallback>
                <p:oleObj name="Image Document" r:id="rId3" imgW="5644444" imgH="564444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000"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57531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06 at 12.43.5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794750" cy="946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smtClean="0"/>
              <a:t>histopathological analysis</a:t>
            </a:r>
          </a:p>
          <a:p>
            <a:r>
              <a:rPr lang="en-US" smtClean="0"/>
              <a:t>4 accidental deaths</a:t>
            </a:r>
          </a:p>
          <a:p>
            <a:r>
              <a:rPr lang="en-US" smtClean="0"/>
              <a:t>biomass exposed Peruvian children</a:t>
            </a:r>
          </a:p>
          <a:p>
            <a:r>
              <a:rPr lang="en-US" smtClean="0"/>
              <a:t>3/4 “bronchitis”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28781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1000" i="1"/>
              <a:t>Am J Respir Crit Care Med</a:t>
            </a:r>
            <a:r>
              <a:rPr lang="en-US" sz="1000"/>
              <a:t>. 2012; 185(6):687-8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5181600" y="1371600"/>
            <a:ext cx="3433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1000" b="1"/>
              <a:t>María Alejandra Mena M.D. , Fernando Woll M.D. ,et al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Screen Shot 2013-08-06 at 12.46.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254875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6096000" y="6477000"/>
            <a:ext cx="28781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1000" i="1"/>
              <a:t>Am J Respir Crit Care Med</a:t>
            </a:r>
            <a:r>
              <a:rPr lang="en-US" sz="1000"/>
              <a:t>. 2012; 185(6):687-8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02 at 12.36.0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315200" cy="1173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5" descr="Screen Shot 2013-08-02 at 13.34.1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3988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Screen Shot 2013-08-02 at 12.37.4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4927600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4" descr="Screen Shot 2013-08-02 at 13.34.1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553200"/>
            <a:ext cx="28321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410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7" descr="Screen Shot 2013-08-02 at 13.34.1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6553200"/>
            <a:ext cx="28321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20223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64172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5638800" y="6477000"/>
            <a:ext cx="2124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1600">
                <a:latin typeface="Calibri" pitchFamily="-108" charset="0"/>
              </a:rPr>
              <a:t>http://eng.nema.go.kr</a:t>
            </a:r>
          </a:p>
        </p:txBody>
      </p:sp>
      <p:sp>
        <p:nvSpPr>
          <p:cNvPr id="51204" name="Content Placeholder 9"/>
          <p:cNvSpPr>
            <a:spLocks noGrp="1"/>
          </p:cNvSpPr>
          <p:nvPr>
            <p:ph idx="1"/>
          </p:nvPr>
        </p:nvSpPr>
        <p:spPr>
          <a:xfrm>
            <a:off x="4032250" y="1004888"/>
            <a:ext cx="5111750" cy="5853112"/>
          </a:xfrm>
        </p:spPr>
        <p:txBody>
          <a:bodyPr/>
          <a:lstStyle/>
          <a:p>
            <a:r>
              <a:rPr lang="en-US" smtClean="0"/>
              <a:t>vulnerable people avoid outdoor activity</a:t>
            </a:r>
          </a:p>
          <a:p>
            <a:r>
              <a:rPr lang="en-US" smtClean="0"/>
              <a:t>wash hands and feet on returning home</a:t>
            </a:r>
          </a:p>
          <a:p>
            <a:r>
              <a:rPr lang="en-US" smtClean="0"/>
              <a:t>check 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02 at 12.15.1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989888" cy="1641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4" descr="Screen Shot 2013-08-02 at 13.51.0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289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Content Placeholder 5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smtClean="0"/>
              <a:t>1,025,990 pneumonia admissions</a:t>
            </a:r>
          </a:p>
          <a:p>
            <a:r>
              <a:rPr lang="en-US" smtClean="0"/>
              <a:t>36%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54864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8" descr="Screen Shot 2013-08-02 at 13.51.0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477000"/>
            <a:ext cx="3289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1905000"/>
          <a:ext cx="6096000" cy="259461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p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Day of dust storm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 day post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0.007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2 days post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3 days post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0.001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4 days post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0.116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5 days post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0.76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children 7 to 17 yr </a:t>
            </a:r>
            <a:endParaRPr lang="en-US" dirty="0"/>
          </a:p>
        </p:txBody>
      </p:sp>
      <p:pic>
        <p:nvPicPr>
          <p:cNvPr id="54301" name="Picture 7" descr="Screen Shot 2013-08-02 at 13.51.0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477000"/>
            <a:ext cx="3289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41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0386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Picture-9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9000"/>
            <a:ext cx="496887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02 at 12.47.4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7908925" cy="20875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Screen Shot 2013-08-02 at 13.41.5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5654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at least 1 type of ETS exposure was associated with statistically significant increases in risk</a:t>
            </a:r>
          </a:p>
          <a:p>
            <a:pPr lvl="1"/>
            <a:r>
              <a:rPr lang="en-US" sz="2400" smtClean="0"/>
              <a:t>12 of 14 studies positive for risk of hospitalization or ED visit for laboratory confirmed RSV bronchiolitis</a:t>
            </a:r>
          </a:p>
          <a:p>
            <a:pPr lvl="1"/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</p:txBody>
      </p:sp>
      <p:pic>
        <p:nvPicPr>
          <p:cNvPr id="57347" name="Picture 4" descr="Screen Shot 2013-08-02 at 13.41.5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6400800"/>
            <a:ext cx="3937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02 at 12.54.2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6784975" cy="1076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 descr="Screen Shot 2013-08-02 at 13.25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9497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Screen Shot 2013-08-02 at 12.49.5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5438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5" descr="Screen Shot 2013-08-02 at 12.50.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5076825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6" descr="Screen Shot 2013-08-02 at 13.25.3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553200"/>
            <a:ext cx="39497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06 at 13.53.1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7108825" cy="1360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24558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1800" i="1"/>
              <a:t>J Pediatr </a:t>
            </a:r>
            <a:r>
              <a:rPr lang="en-US" sz="1800"/>
              <a:t>2013;162-21</a:t>
            </a:r>
          </a:p>
        </p:txBody>
      </p:sp>
      <p:sp>
        <p:nvSpPr>
          <p:cNvPr id="60420" name="Content Placeholder 4"/>
          <p:cNvSpPr>
            <a:spLocks noGrp="1"/>
          </p:cNvSpPr>
          <p:nvPr>
            <p:ph idx="1"/>
          </p:nvPr>
        </p:nvSpPr>
        <p:spPr>
          <a:xfrm>
            <a:off x="609600" y="2667000"/>
            <a:ext cx="8229600" cy="3763963"/>
          </a:xfrm>
        </p:spPr>
        <p:txBody>
          <a:bodyPr/>
          <a:lstStyle/>
          <a:p>
            <a:r>
              <a:rPr lang="en-US" smtClean="0"/>
              <a:t>117 children admitted with influenza</a:t>
            </a:r>
          </a:p>
          <a:p>
            <a:r>
              <a:rPr lang="en-US" smtClean="0"/>
              <a:t>40% exposed to second hand smoke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en-US" smtClean="0"/>
              <a:t>SHS exposed</a:t>
            </a:r>
          </a:p>
          <a:p>
            <a:pPr lvl="1"/>
            <a:r>
              <a:rPr lang="en-US" smtClean="0"/>
              <a:t>increased need for intensive care</a:t>
            </a:r>
          </a:p>
          <a:p>
            <a:pPr lvl="1"/>
            <a:r>
              <a:rPr lang="en-US" smtClean="0"/>
              <a:t>increased need for intubation</a:t>
            </a:r>
          </a:p>
          <a:p>
            <a:pPr lvl="1"/>
            <a:r>
              <a:rPr lang="en-US" smtClean="0"/>
              <a:t>increased length of stay</a:t>
            </a:r>
          </a:p>
        </p:txBody>
      </p:sp>
      <p:pic>
        <p:nvPicPr>
          <p:cNvPr id="56323" name="Picture 3" descr="Screen Shot 2013-08-06 at 14.00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49180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6477000" y="6324600"/>
            <a:ext cx="2455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1800" i="1"/>
              <a:t>J Pediatr </a:t>
            </a:r>
            <a:r>
              <a:rPr lang="en-US" sz="1800"/>
              <a:t>2013;162-21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02 at 12.56.1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6419850" cy="1962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Screen Shot 2013-08-02 at 14.04.2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2108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3505200"/>
            <a:ext cx="4233863" cy="1362075"/>
            <a:chOff x="381000" y="685800"/>
            <a:chExt cx="4234180" cy="1361440"/>
          </a:xfrm>
        </p:grpSpPr>
        <p:pic>
          <p:nvPicPr>
            <p:cNvPr id="5" name="Picture 4" descr="Screen Shot 2013-08-02 at 13.21.55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685800"/>
              <a:ext cx="4234180" cy="136144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0" name="Picture 2" descr="Screen Shot 2013-08-02 at 13.23.06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905000"/>
              <a:ext cx="817878" cy="9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bacteriaonA549D39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532563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4375" y="4605338"/>
            <a:ext cx="8061325" cy="949325"/>
          </a:xfrm>
          <a:prstGeom prst="rect">
            <a:avLst/>
          </a:prstGeom>
          <a:solidFill>
            <a:srgbClr val="A6A6A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Magnetic Disk 4"/>
          <p:cNvSpPr>
            <a:spLocks noChangeArrowheads="1"/>
          </p:cNvSpPr>
          <p:nvPr/>
        </p:nvSpPr>
        <p:spPr bwMode="auto">
          <a:xfrm>
            <a:off x="3170238" y="4510088"/>
            <a:ext cx="501650" cy="1235075"/>
          </a:xfrm>
          <a:prstGeom prst="flowChartMagneticDisk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Magnetic Disk 5"/>
          <p:cNvSpPr>
            <a:spLocks noChangeArrowheads="1"/>
          </p:cNvSpPr>
          <p:nvPr/>
        </p:nvSpPr>
        <p:spPr bwMode="auto">
          <a:xfrm>
            <a:off x="3671888" y="4510088"/>
            <a:ext cx="501650" cy="1235075"/>
          </a:xfrm>
          <a:prstGeom prst="flowChartMagneticDisk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Magnetic Disk 6"/>
          <p:cNvSpPr>
            <a:spLocks noChangeArrowheads="1"/>
          </p:cNvSpPr>
          <p:nvPr/>
        </p:nvSpPr>
        <p:spPr bwMode="auto">
          <a:xfrm>
            <a:off x="4173538" y="4510088"/>
            <a:ext cx="500062" cy="1235075"/>
          </a:xfrm>
          <a:prstGeom prst="flowChartMagneticDisk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Magnetic Disk 7"/>
          <p:cNvSpPr>
            <a:spLocks noChangeArrowheads="1"/>
          </p:cNvSpPr>
          <p:nvPr/>
        </p:nvSpPr>
        <p:spPr bwMode="auto">
          <a:xfrm>
            <a:off x="4673600" y="4510088"/>
            <a:ext cx="501650" cy="1235075"/>
          </a:xfrm>
          <a:prstGeom prst="flowChartMagneticDisk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Magnetic Disk 8"/>
          <p:cNvSpPr>
            <a:spLocks noChangeArrowheads="1"/>
          </p:cNvSpPr>
          <p:nvPr/>
        </p:nvSpPr>
        <p:spPr bwMode="auto">
          <a:xfrm>
            <a:off x="5175250" y="4510088"/>
            <a:ext cx="501650" cy="1235075"/>
          </a:xfrm>
          <a:prstGeom prst="flowChartMagneticDisk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Magnetic Disk 9"/>
          <p:cNvSpPr>
            <a:spLocks noChangeArrowheads="1"/>
          </p:cNvSpPr>
          <p:nvPr/>
        </p:nvSpPr>
        <p:spPr bwMode="auto">
          <a:xfrm>
            <a:off x="5676900" y="4510088"/>
            <a:ext cx="500063" cy="1235075"/>
          </a:xfrm>
          <a:prstGeom prst="flowChartMagneticDisk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Magnetic Disk 10"/>
          <p:cNvSpPr>
            <a:spLocks noChangeArrowheads="1"/>
          </p:cNvSpPr>
          <p:nvPr/>
        </p:nvSpPr>
        <p:spPr bwMode="auto">
          <a:xfrm>
            <a:off x="6176963" y="4510088"/>
            <a:ext cx="501650" cy="1235075"/>
          </a:xfrm>
          <a:prstGeom prst="flowChartMagneticDisk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Chevron 11"/>
          <p:cNvSpPr>
            <a:spLocks noChangeArrowheads="1"/>
          </p:cNvSpPr>
          <p:nvPr/>
        </p:nvSpPr>
        <p:spPr bwMode="auto">
          <a:xfrm rot="5400000">
            <a:off x="4333081" y="3545682"/>
            <a:ext cx="823913" cy="1644650"/>
          </a:xfrm>
          <a:prstGeom prst="chevron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685800" y="838200"/>
            <a:ext cx="8061325" cy="2533650"/>
            <a:chOff x="685800" y="838200"/>
            <a:chExt cx="8061361" cy="2534120"/>
          </a:xfrm>
        </p:grpSpPr>
        <p:grpSp>
          <p:nvGrpSpPr>
            <p:cNvPr id="64527" name="Group 22"/>
            <p:cNvGrpSpPr>
              <a:grpSpLocks/>
            </p:cNvGrpSpPr>
            <p:nvPr/>
          </p:nvGrpSpPr>
          <p:grpSpPr bwMode="auto">
            <a:xfrm>
              <a:off x="685800" y="838200"/>
              <a:ext cx="8061361" cy="2534120"/>
              <a:chOff x="714410" y="864278"/>
              <a:chExt cx="8061361" cy="2534120"/>
            </a:xfrm>
          </p:grpSpPr>
          <p:pic>
            <p:nvPicPr>
              <p:cNvPr id="2" name="Picture 1" descr="Untitled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410" y="864278"/>
                <a:ext cx="8061361" cy="19609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Pentagon 2"/>
              <p:cNvSpPr>
                <a:spLocks noChangeArrowheads="1"/>
              </p:cNvSpPr>
              <p:nvPr/>
            </p:nvSpPr>
            <p:spPr bwMode="auto">
              <a:xfrm rot="5400000">
                <a:off x="4333852" y="2164831"/>
                <a:ext cx="822478" cy="1644657"/>
              </a:xfrm>
              <a:prstGeom prst="homePlate">
                <a:avLst>
                  <a:gd name="adj" fmla="val 50000"/>
                </a:avLst>
              </a:prstGeom>
              <a:solidFill>
                <a:srgbClr val="7F7F7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28" name="TextBox 12"/>
            <p:cNvSpPr txBox="1">
              <a:spLocks noChangeArrowheads="1"/>
            </p:cNvSpPr>
            <p:nvPr/>
          </p:nvSpPr>
          <p:spPr bwMode="auto">
            <a:xfrm>
              <a:off x="3770652" y="1583308"/>
              <a:ext cx="194434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/>
              <a:r>
                <a:rPr lang="en-US" sz="1800"/>
                <a:t>Bacterial cell wall</a:t>
              </a:r>
            </a:p>
          </p:txBody>
        </p:sp>
        <p:sp>
          <p:nvSpPr>
            <p:cNvPr id="64529" name="TextBox 13"/>
            <p:cNvSpPr txBox="1">
              <a:spLocks noChangeArrowheads="1"/>
            </p:cNvSpPr>
            <p:nvPr/>
          </p:nvSpPr>
          <p:spPr bwMode="auto">
            <a:xfrm>
              <a:off x="4397587" y="2641129"/>
              <a:ext cx="69254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/>
              <a:r>
                <a:rPr lang="en-US" sz="1800"/>
                <a:t>CHoP</a:t>
              </a:r>
            </a:p>
          </p:txBody>
        </p:sp>
      </p:grpSp>
      <p:sp>
        <p:nvSpPr>
          <p:cNvPr id="64524" name="TextBox 14"/>
          <p:cNvSpPr txBox="1">
            <a:spLocks noChangeArrowheads="1"/>
          </p:cNvSpPr>
          <p:nvPr/>
        </p:nvSpPr>
        <p:spPr bwMode="auto">
          <a:xfrm>
            <a:off x="4267200" y="5080000"/>
            <a:ext cx="914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1800"/>
              <a:t>PAFR</a:t>
            </a:r>
          </a:p>
        </p:txBody>
      </p:sp>
      <p:sp>
        <p:nvSpPr>
          <p:cNvPr id="64525" name="TextBox 15"/>
          <p:cNvSpPr txBox="1">
            <a:spLocks noChangeArrowheads="1"/>
          </p:cNvSpPr>
          <p:nvPr/>
        </p:nvSpPr>
        <p:spPr bwMode="auto">
          <a:xfrm>
            <a:off x="814388" y="4895850"/>
            <a:ext cx="218281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1800"/>
              <a:t>Host airway cell wall</a:t>
            </a:r>
          </a:p>
        </p:txBody>
      </p:sp>
      <p:pic>
        <p:nvPicPr>
          <p:cNvPr id="64526" name="Picture 21" descr="Screen Shot 2013-08-02 at 14.02.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9"/>
          <a:stretch>
            <a:fillRect/>
          </a:stretch>
        </p:blipFill>
        <p:spPr bwMode="auto">
          <a:xfrm>
            <a:off x="6985000" y="6553200"/>
            <a:ext cx="208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25151 L 0.00087 0.137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ondar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"/>
          <a:stretch>
            <a:fillRect/>
          </a:stretch>
        </p:blipFill>
        <p:spPr bwMode="auto">
          <a:xfrm>
            <a:off x="900113" y="549275"/>
            <a:ext cx="7300912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6543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2349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 descr="Screen Shot 2013-08-02 at 14.04.2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540500"/>
            <a:ext cx="2108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Screen Shot 2013-08-02 at 11.28.4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5010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08-02 at 13.03.4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7162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 descr="Screen Shot 2013-08-02 at 14.04.2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540500"/>
            <a:ext cx="2108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06 at 13.28.4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6918325" cy="2149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Screen Shot 2013-08-06 at 13.29.0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2457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Screen Shot 2013-08-06 at 13.30.2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9342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2" descr="Screen Shot 2013-08-06 at 13.29.0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77000"/>
            <a:ext cx="19653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Screen Shot 2013-08-01 at 16.22.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886700" cy="14176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Screen Shot 2013-08-02 at 12.28.1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83169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Screen Shot 2013-08-02 at 13.32.2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4572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 descr="Screen Shot 2013-08-02 at 13.48.59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03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Screen Shot 2013-08-02 at 12.30.1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5532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" name="Rectangle 3"/>
          <p:cNvSpPr/>
          <p:nvPr/>
        </p:nvSpPr>
        <p:spPr>
          <a:xfrm>
            <a:off x="228600" y="990600"/>
            <a:ext cx="838200" cy="6096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0660" name="Picture 4" descr="Screen Shot 2013-08-02 at 13.32.2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770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Screen Shot 2013-08-02 at 13.48.59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72200"/>
            <a:ext cx="1003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Screen Shot 2013-08-02 at 12.30.17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3446463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personal exposure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683" name="Picture 7" descr="phot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2416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Content Placeholder 3" descr="Screen Shot 2013-02-28 at 13.17.43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97" r="-15697"/>
          <a:stretch>
            <a:fillRect/>
          </a:stretch>
        </p:blipFill>
        <p:spPr>
          <a:xfrm>
            <a:off x="762000" y="1524000"/>
            <a:ext cx="8229600" cy="3886200"/>
          </a:xfrm>
        </p:spPr>
      </p:pic>
      <p:pic>
        <p:nvPicPr>
          <p:cNvPr id="72707" name="Picture 3" descr="Screen Shot 2013-08-02 at 13.57.2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553200"/>
            <a:ext cx="2251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summary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increasing evidence of an association between air pollution and both bacterial and viral respiratory tract infections</a:t>
            </a:r>
          </a:p>
          <a:p>
            <a:r>
              <a:rPr lang="en-US" smtClean="0"/>
              <a:t>more studies needed </a:t>
            </a:r>
          </a:p>
          <a:p>
            <a:pPr lvl="1"/>
            <a:r>
              <a:rPr lang="en-US" smtClean="0"/>
              <a:t>to establish biological plausibility</a:t>
            </a:r>
          </a:p>
          <a:p>
            <a:pPr lvl="1"/>
            <a:r>
              <a:rPr lang="en-US" smtClean="0"/>
              <a:t>biomarkers of vulnerability</a:t>
            </a:r>
          </a:p>
          <a:p>
            <a:pPr lvl="1"/>
            <a:r>
              <a:rPr lang="en-US" smtClean="0"/>
              <a:t>linking individual exposure to risk</a:t>
            </a:r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NEW BANNER_NIGEL cop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5475"/>
            <a:ext cx="91440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 descr="cell-76086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19669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6" descr="im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92150"/>
            <a:ext cx="15335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8" descr="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20713"/>
            <a:ext cx="3619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Lung_assoc_childathome_e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6200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0"/>
          <a:ext cx="8229600" cy="73723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Indoor (PM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2.5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 μg/m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Outdoor (PM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2.5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 μg/m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Indoor smoking allowed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Screen Shot 2013-08-06 at 13.48.0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6642100" cy="1698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7" descr="Screen Shot 2013-08-06 at 13.48.5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33623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8" descr="Screen Shot 2013-08-06 at 13.49.1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921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429000"/>
            <a:ext cx="86868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Screen Shot 2013-09-03 at 08.52.3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53594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Screen Shot 2013-09-03 at 08.54.2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149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Screen Shot 2013-09-03 at 08.55.0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18510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3505200" y="5867400"/>
            <a:ext cx="2671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1100">
                <a:latin typeface="Calibri" pitchFamily="-108" charset="0"/>
              </a:rPr>
              <a:t>http://news.sciencemag.org/climate/2013/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05 at 10.21.3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5629275" cy="1187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Screen Shot 2013-08-05 at 10.22.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40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ecf59e182fa8a36f32887471c67f9e9f807d"/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423</Words>
  <Application>Microsoft Office PowerPoint</Application>
  <PresentationFormat>On-screen Show (4:3)</PresentationFormat>
  <Paragraphs>99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Symbol</vt:lpstr>
      <vt:lpstr>Calibri</vt:lpstr>
      <vt:lpstr>Arial</vt:lpstr>
      <vt:lpstr>MS PGothic</vt:lpstr>
      <vt:lpstr>Default Design</vt:lpstr>
      <vt:lpstr>Image Document</vt:lpstr>
      <vt:lpstr>Fa1 so </vt:lpstr>
      <vt:lpstr>Air pollution and vulnerability of children to respiratory infections</vt:lpstr>
      <vt:lpstr>  particulate matter  (PM less than 10m)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 10 day lag (moving average)</vt:lpstr>
      <vt:lpstr>PowerPoint Presentation</vt:lpstr>
      <vt:lpstr>PowerPoint Presentation</vt:lpstr>
      <vt:lpstr>PowerPoint Presentation</vt:lpstr>
      <vt:lpstr>PowerPoint Presentation</vt:lpstr>
      <vt:lpstr>bronchitis  (10μg/m3 mean annual)</vt:lpstr>
      <vt:lpstr>phlegm (10μg/m3 mean annual)</vt:lpstr>
      <vt:lpstr>PowerPoint Presentation</vt:lpstr>
      <vt:lpstr>PowerPoint Presentation</vt:lpstr>
      <vt:lpstr>PowerPoint Presentation</vt:lpstr>
      <vt:lpstr>PowerPoint Presentation</vt:lpstr>
      <vt:lpstr>Pseudomonas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children 7 to 17 yr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exposure</vt:lpstr>
      <vt:lpstr>PowerPoint Presentation</vt:lpstr>
      <vt:lpstr>summary</vt:lpstr>
      <vt:lpstr>PowerPoint Presentation</vt:lpstr>
    </vt:vector>
  </TitlesOfParts>
  <Company>QMUL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ICMS</dc:creator>
  <cp:lastModifiedBy>Pascal Kurosinski</cp:lastModifiedBy>
  <cp:revision>454</cp:revision>
  <dcterms:created xsi:type="dcterms:W3CDTF">2013-09-04T11:00:31Z</dcterms:created>
  <dcterms:modified xsi:type="dcterms:W3CDTF">2014-03-05T21:57:24Z</dcterms:modified>
</cp:coreProperties>
</file>