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288" r:id="rId2"/>
    <p:sldId id="257" r:id="rId3"/>
    <p:sldId id="260" r:id="rId4"/>
    <p:sldId id="263" r:id="rId5"/>
    <p:sldId id="266" r:id="rId6"/>
    <p:sldId id="265" r:id="rId7"/>
    <p:sldId id="272" r:id="rId8"/>
    <p:sldId id="268" r:id="rId9"/>
    <p:sldId id="274" r:id="rId10"/>
    <p:sldId id="287" r:id="rId11"/>
    <p:sldId id="269" r:id="rId12"/>
    <p:sldId id="275" r:id="rId13"/>
    <p:sldId id="280" r:id="rId14"/>
    <p:sldId id="278" r:id="rId15"/>
    <p:sldId id="279" r:id="rId16"/>
    <p:sldId id="261" r:id="rId17"/>
  </p:sldIdLst>
  <p:sldSz cx="9144000" cy="6858000" type="screen4x3"/>
  <p:notesSz cx="6797675" cy="9926638"/>
  <p:custDataLst>
    <p:tags r:id="rId20"/>
  </p:custDataLst>
  <p:defaultTextStyle>
    <a:defPPr>
      <a:defRPr lang="sv-SE"/>
    </a:defPPr>
    <a:lvl1pPr algn="l" rtl="0" fontAlgn="base">
      <a:spcBef>
        <a:spcPct val="0"/>
      </a:spcBef>
      <a:spcAft>
        <a:spcPct val="0"/>
      </a:spcAft>
      <a:defRPr sz="2400" kern="1200">
        <a:solidFill>
          <a:schemeClr val="tx1"/>
        </a:solidFill>
        <a:latin typeface="Times" pitchFamily="-107" charset="0"/>
        <a:ea typeface="Arial" pitchFamily="-107" charset="0"/>
        <a:cs typeface="Arial" pitchFamily="-107" charset="0"/>
      </a:defRPr>
    </a:lvl1pPr>
    <a:lvl2pPr marL="457200" algn="l" rtl="0" fontAlgn="base">
      <a:spcBef>
        <a:spcPct val="0"/>
      </a:spcBef>
      <a:spcAft>
        <a:spcPct val="0"/>
      </a:spcAft>
      <a:defRPr sz="2400" kern="1200">
        <a:solidFill>
          <a:schemeClr val="tx1"/>
        </a:solidFill>
        <a:latin typeface="Times" pitchFamily="-107" charset="0"/>
        <a:ea typeface="Arial" pitchFamily="-107" charset="0"/>
        <a:cs typeface="Arial" pitchFamily="-107" charset="0"/>
      </a:defRPr>
    </a:lvl2pPr>
    <a:lvl3pPr marL="914400" algn="l" rtl="0" fontAlgn="base">
      <a:spcBef>
        <a:spcPct val="0"/>
      </a:spcBef>
      <a:spcAft>
        <a:spcPct val="0"/>
      </a:spcAft>
      <a:defRPr sz="2400" kern="1200">
        <a:solidFill>
          <a:schemeClr val="tx1"/>
        </a:solidFill>
        <a:latin typeface="Times" pitchFamily="-107" charset="0"/>
        <a:ea typeface="Arial" pitchFamily="-107" charset="0"/>
        <a:cs typeface="Arial" pitchFamily="-107" charset="0"/>
      </a:defRPr>
    </a:lvl3pPr>
    <a:lvl4pPr marL="1371600" algn="l" rtl="0" fontAlgn="base">
      <a:spcBef>
        <a:spcPct val="0"/>
      </a:spcBef>
      <a:spcAft>
        <a:spcPct val="0"/>
      </a:spcAft>
      <a:defRPr sz="2400" kern="1200">
        <a:solidFill>
          <a:schemeClr val="tx1"/>
        </a:solidFill>
        <a:latin typeface="Times" pitchFamily="-107" charset="0"/>
        <a:ea typeface="Arial" pitchFamily="-107" charset="0"/>
        <a:cs typeface="Arial" pitchFamily="-107" charset="0"/>
      </a:defRPr>
    </a:lvl4pPr>
    <a:lvl5pPr marL="1828800" algn="l" rtl="0" fontAlgn="base">
      <a:spcBef>
        <a:spcPct val="0"/>
      </a:spcBef>
      <a:spcAft>
        <a:spcPct val="0"/>
      </a:spcAft>
      <a:defRPr sz="2400" kern="1200">
        <a:solidFill>
          <a:schemeClr val="tx1"/>
        </a:solidFill>
        <a:latin typeface="Times" pitchFamily="-107" charset="0"/>
        <a:ea typeface="Arial" pitchFamily="-107" charset="0"/>
        <a:cs typeface="Arial" pitchFamily="-107" charset="0"/>
      </a:defRPr>
    </a:lvl5pPr>
    <a:lvl6pPr marL="2286000" algn="l" defTabSz="457200" rtl="0" eaLnBrk="1" latinLnBrk="0" hangingPunct="1">
      <a:defRPr sz="2400" kern="1200">
        <a:solidFill>
          <a:schemeClr val="tx1"/>
        </a:solidFill>
        <a:latin typeface="Times" pitchFamily="-107" charset="0"/>
        <a:ea typeface="Arial" pitchFamily="-107" charset="0"/>
        <a:cs typeface="Arial" pitchFamily="-107" charset="0"/>
      </a:defRPr>
    </a:lvl6pPr>
    <a:lvl7pPr marL="2743200" algn="l" defTabSz="457200" rtl="0" eaLnBrk="1" latinLnBrk="0" hangingPunct="1">
      <a:defRPr sz="2400" kern="1200">
        <a:solidFill>
          <a:schemeClr val="tx1"/>
        </a:solidFill>
        <a:latin typeface="Times" pitchFamily="-107" charset="0"/>
        <a:ea typeface="Arial" pitchFamily="-107" charset="0"/>
        <a:cs typeface="Arial" pitchFamily="-107" charset="0"/>
      </a:defRPr>
    </a:lvl7pPr>
    <a:lvl8pPr marL="3200400" algn="l" defTabSz="457200" rtl="0" eaLnBrk="1" latinLnBrk="0" hangingPunct="1">
      <a:defRPr sz="2400" kern="1200">
        <a:solidFill>
          <a:schemeClr val="tx1"/>
        </a:solidFill>
        <a:latin typeface="Times" pitchFamily="-107" charset="0"/>
        <a:ea typeface="Arial" pitchFamily="-107" charset="0"/>
        <a:cs typeface="Arial" pitchFamily="-107" charset="0"/>
      </a:defRPr>
    </a:lvl8pPr>
    <a:lvl9pPr marL="3657600" algn="l" defTabSz="457200" rtl="0" eaLnBrk="1" latinLnBrk="0" hangingPunct="1">
      <a:defRPr sz="2400" kern="1200">
        <a:solidFill>
          <a:schemeClr val="tx1"/>
        </a:solidFill>
        <a:latin typeface="Times" pitchFamily="-107" charset="0"/>
        <a:ea typeface="Arial" pitchFamily="-107" charset="0"/>
        <a:cs typeface="Arial"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60"/>
    <a:srgbClr val="4D4D4D"/>
    <a:srgbClr val="5F5F5F"/>
    <a:srgbClr val="777777"/>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6303" autoAdjust="0"/>
  </p:normalViewPr>
  <p:slideViewPr>
    <p:cSldViewPr>
      <p:cViewPr>
        <p:scale>
          <a:sx n="110" d="100"/>
          <a:sy n="110" d="100"/>
        </p:scale>
        <p:origin x="-684" y="26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A56410C-967B-4D21-B905-7A48627EB300}" type="datetimeFigureOut">
              <a:rPr lang="sv-SE" smtClean="0"/>
              <a:pPr/>
              <a:t>2013-09-23</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0440090-4C7D-400A-8BD6-39D807C0B9C2}" type="slidenum">
              <a:rPr lang="sv-SE" smtClean="0"/>
              <a:pPr/>
              <a:t>‹#›</a:t>
            </a:fld>
            <a:endParaRPr lang="sv-SE"/>
          </a:p>
        </p:txBody>
      </p:sp>
    </p:spTree>
    <p:extLst>
      <p:ext uri="{BB962C8B-B14F-4D97-AF65-F5344CB8AC3E}">
        <p14:creationId xmlns:p14="http://schemas.microsoft.com/office/powerpoint/2010/main" xmlns="" val="97796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4099"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102"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4103"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B6A43AA-BE81-9645-AA50-34364D843E51}" type="slidenum">
              <a:rPr lang="sv-SE"/>
              <a:pPr/>
              <a:t>‹#›</a:t>
            </a:fld>
            <a:endParaRPr lang="sv-SE"/>
          </a:p>
        </p:txBody>
      </p:sp>
    </p:spTree>
    <p:extLst>
      <p:ext uri="{BB962C8B-B14F-4D97-AF65-F5344CB8AC3E}">
        <p14:creationId xmlns:p14="http://schemas.microsoft.com/office/powerpoint/2010/main" xmlns="" val="296226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BB6A43AA-BE81-9645-AA50-34364D843E51}" type="slidenum">
              <a:rPr lang="sv-SE" smtClean="0"/>
              <a:pPr/>
              <a:t>3</a:t>
            </a:fld>
            <a:endParaRPr lang="sv-SE"/>
          </a:p>
        </p:txBody>
      </p:sp>
    </p:spTree>
    <p:extLst>
      <p:ext uri="{BB962C8B-B14F-4D97-AF65-F5344CB8AC3E}">
        <p14:creationId xmlns:p14="http://schemas.microsoft.com/office/powerpoint/2010/main" xmlns="" val="223488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solidFill>
                  <a:srgbClr val="606060"/>
                </a:solidFill>
              </a:rPr>
              <a:t>Lung</a:t>
            </a:r>
            <a:r>
              <a:rPr lang="sv-SE" dirty="0" smtClean="0">
                <a:solidFill>
                  <a:srgbClr val="606060"/>
                </a:solidFill>
              </a:rPr>
              <a:t> </a:t>
            </a:r>
            <a:r>
              <a:rPr lang="sv-SE" dirty="0" err="1" smtClean="0">
                <a:solidFill>
                  <a:srgbClr val="606060"/>
                </a:solidFill>
              </a:rPr>
              <a:t>function</a:t>
            </a:r>
            <a:r>
              <a:rPr lang="sv-SE" dirty="0" smtClean="0">
                <a:solidFill>
                  <a:srgbClr val="606060"/>
                </a:solidFill>
              </a:rPr>
              <a:t> is an </a:t>
            </a:r>
            <a:r>
              <a:rPr lang="sv-SE" dirty="0" err="1" smtClean="0">
                <a:solidFill>
                  <a:srgbClr val="606060"/>
                </a:solidFill>
              </a:rPr>
              <a:t>easily</a:t>
            </a:r>
            <a:r>
              <a:rPr lang="sv-SE" dirty="0" smtClean="0">
                <a:solidFill>
                  <a:srgbClr val="606060"/>
                </a:solidFill>
              </a:rPr>
              <a:t> </a:t>
            </a:r>
            <a:r>
              <a:rPr lang="sv-SE" dirty="0" err="1" smtClean="0">
                <a:solidFill>
                  <a:srgbClr val="606060"/>
                </a:solidFill>
              </a:rPr>
              <a:t>measurable</a:t>
            </a:r>
            <a:r>
              <a:rPr lang="sv-SE" dirty="0" smtClean="0">
                <a:solidFill>
                  <a:srgbClr val="606060"/>
                </a:solidFill>
              </a:rPr>
              <a:t> and </a:t>
            </a:r>
            <a:r>
              <a:rPr lang="sv-SE" dirty="0" err="1" smtClean="0">
                <a:solidFill>
                  <a:srgbClr val="606060"/>
                </a:solidFill>
              </a:rPr>
              <a:t>reliable</a:t>
            </a:r>
            <a:r>
              <a:rPr lang="sv-SE" dirty="0" smtClean="0">
                <a:solidFill>
                  <a:srgbClr val="606060"/>
                </a:solidFill>
              </a:rPr>
              <a:t> </a:t>
            </a:r>
            <a:r>
              <a:rPr lang="sv-SE" dirty="0" err="1" smtClean="0">
                <a:solidFill>
                  <a:srgbClr val="606060"/>
                </a:solidFill>
              </a:rPr>
              <a:t>indicator</a:t>
            </a:r>
            <a:r>
              <a:rPr lang="sv-SE" dirty="0" smtClean="0">
                <a:solidFill>
                  <a:srgbClr val="606060"/>
                </a:solidFill>
              </a:rPr>
              <a:t> </a:t>
            </a:r>
            <a:r>
              <a:rPr lang="sv-SE" dirty="0" err="1" smtClean="0">
                <a:solidFill>
                  <a:srgbClr val="606060"/>
                </a:solidFill>
              </a:rPr>
              <a:t>of</a:t>
            </a:r>
            <a:r>
              <a:rPr lang="sv-SE" dirty="0" smtClean="0">
                <a:solidFill>
                  <a:srgbClr val="606060"/>
                </a:solidFill>
              </a:rPr>
              <a:t> the </a:t>
            </a:r>
            <a:r>
              <a:rPr lang="sv-SE" dirty="0" err="1" smtClean="0">
                <a:solidFill>
                  <a:srgbClr val="606060"/>
                </a:solidFill>
              </a:rPr>
              <a:t>physiological</a:t>
            </a:r>
            <a:r>
              <a:rPr lang="sv-SE" dirty="0" smtClean="0">
                <a:solidFill>
                  <a:srgbClr val="606060"/>
                </a:solidFill>
              </a:rPr>
              <a:t> </a:t>
            </a:r>
            <a:r>
              <a:rPr lang="sv-SE" dirty="0" err="1" smtClean="0">
                <a:solidFill>
                  <a:srgbClr val="606060"/>
                </a:solidFill>
              </a:rPr>
              <a:t>state</a:t>
            </a:r>
            <a:r>
              <a:rPr lang="sv-SE" dirty="0" smtClean="0">
                <a:solidFill>
                  <a:srgbClr val="606060"/>
                </a:solidFill>
              </a:rPr>
              <a:t> </a:t>
            </a:r>
            <a:r>
              <a:rPr lang="sv-SE" dirty="0" err="1" smtClean="0">
                <a:solidFill>
                  <a:srgbClr val="606060"/>
                </a:solidFill>
              </a:rPr>
              <a:t>of</a:t>
            </a:r>
            <a:r>
              <a:rPr lang="sv-SE" dirty="0" smtClean="0">
                <a:solidFill>
                  <a:srgbClr val="606060"/>
                </a:solidFill>
              </a:rPr>
              <a:t> </a:t>
            </a:r>
            <a:r>
              <a:rPr lang="sv-SE" dirty="0" err="1" smtClean="0">
                <a:solidFill>
                  <a:srgbClr val="606060"/>
                </a:solidFill>
              </a:rPr>
              <a:t>lungs</a:t>
            </a:r>
            <a:r>
              <a:rPr lang="sv-SE" dirty="0" smtClean="0">
                <a:solidFill>
                  <a:srgbClr val="606060"/>
                </a:solidFill>
              </a:rPr>
              <a:t> and </a:t>
            </a:r>
            <a:r>
              <a:rPr lang="sv-SE" dirty="0" err="1" smtClean="0">
                <a:solidFill>
                  <a:srgbClr val="606060"/>
                </a:solidFill>
              </a:rPr>
              <a:t>airways</a:t>
            </a:r>
            <a:r>
              <a:rPr lang="sv-SE" dirty="0" smtClean="0">
                <a:solidFill>
                  <a:srgbClr val="606060"/>
                </a:solidFill>
              </a:rPr>
              <a:t>.</a:t>
            </a:r>
          </a:p>
          <a:p>
            <a:r>
              <a:rPr lang="sv-SE" dirty="0" err="1" smtClean="0">
                <a:solidFill>
                  <a:srgbClr val="606060"/>
                </a:solidFill>
              </a:rPr>
              <a:t>Lung</a:t>
            </a:r>
            <a:r>
              <a:rPr lang="sv-SE" dirty="0" smtClean="0">
                <a:solidFill>
                  <a:srgbClr val="606060"/>
                </a:solidFill>
              </a:rPr>
              <a:t> </a:t>
            </a:r>
            <a:r>
              <a:rPr lang="sv-SE" dirty="0" err="1" smtClean="0">
                <a:solidFill>
                  <a:srgbClr val="606060"/>
                </a:solidFill>
              </a:rPr>
              <a:t>function</a:t>
            </a:r>
            <a:r>
              <a:rPr lang="sv-SE" dirty="0" smtClean="0">
                <a:solidFill>
                  <a:srgbClr val="606060"/>
                </a:solidFill>
              </a:rPr>
              <a:t> </a:t>
            </a:r>
            <a:r>
              <a:rPr lang="sv-SE" dirty="0" err="1" smtClean="0">
                <a:solidFill>
                  <a:srgbClr val="606060"/>
                </a:solidFill>
              </a:rPr>
              <a:t>also</a:t>
            </a:r>
            <a:r>
              <a:rPr lang="sv-SE" dirty="0" smtClean="0">
                <a:solidFill>
                  <a:srgbClr val="606060"/>
                </a:solidFill>
              </a:rPr>
              <a:t> </a:t>
            </a:r>
            <a:r>
              <a:rPr lang="sv-SE" dirty="0" err="1" smtClean="0">
                <a:solidFill>
                  <a:srgbClr val="606060"/>
                </a:solidFill>
              </a:rPr>
              <a:t>predicts</a:t>
            </a:r>
            <a:r>
              <a:rPr lang="sv-SE" dirty="0" smtClean="0">
                <a:solidFill>
                  <a:srgbClr val="606060"/>
                </a:solidFill>
              </a:rPr>
              <a:t> </a:t>
            </a:r>
            <a:r>
              <a:rPr lang="sv-SE" dirty="0" err="1" smtClean="0">
                <a:solidFill>
                  <a:srgbClr val="606060"/>
                </a:solidFill>
              </a:rPr>
              <a:t>mortality</a:t>
            </a:r>
            <a:r>
              <a:rPr lang="sv-SE" dirty="0" smtClean="0">
                <a:solidFill>
                  <a:srgbClr val="606060"/>
                </a:solidFill>
              </a:rPr>
              <a:t> in the general population, </a:t>
            </a:r>
            <a:r>
              <a:rPr lang="sv-SE" dirty="0" err="1" smtClean="0">
                <a:solidFill>
                  <a:srgbClr val="606060"/>
                </a:solidFill>
              </a:rPr>
              <a:t>even</a:t>
            </a:r>
            <a:r>
              <a:rPr lang="sv-SE" dirty="0" smtClean="0">
                <a:solidFill>
                  <a:srgbClr val="606060"/>
                </a:solidFill>
              </a:rPr>
              <a:t> </a:t>
            </a:r>
            <a:r>
              <a:rPr lang="sv-SE" dirty="0" err="1" smtClean="0">
                <a:solidFill>
                  <a:srgbClr val="606060"/>
                </a:solidFill>
              </a:rPr>
              <a:t>among</a:t>
            </a:r>
            <a:r>
              <a:rPr lang="sv-SE" dirty="0" smtClean="0">
                <a:solidFill>
                  <a:srgbClr val="606060"/>
                </a:solidFill>
              </a:rPr>
              <a:t> non-</a:t>
            </a:r>
            <a:r>
              <a:rPr lang="sv-SE" dirty="0" err="1" smtClean="0">
                <a:solidFill>
                  <a:srgbClr val="606060"/>
                </a:solidFill>
              </a:rPr>
              <a:t>smokers</a:t>
            </a:r>
            <a:r>
              <a:rPr lang="sv-SE" dirty="0" smtClean="0">
                <a:solidFill>
                  <a:srgbClr val="606060"/>
                </a:solidFill>
              </a:rPr>
              <a:t> </a:t>
            </a:r>
            <a:r>
              <a:rPr lang="sv-SE" dirty="0" err="1" smtClean="0">
                <a:solidFill>
                  <a:srgbClr val="606060"/>
                </a:solidFill>
              </a:rPr>
              <a:t>with</a:t>
            </a:r>
            <a:r>
              <a:rPr lang="sv-SE" dirty="0" smtClean="0">
                <a:solidFill>
                  <a:srgbClr val="606060"/>
                </a:solidFill>
              </a:rPr>
              <a:t> </a:t>
            </a:r>
            <a:r>
              <a:rPr lang="sv-SE" dirty="0" err="1" smtClean="0">
                <a:solidFill>
                  <a:srgbClr val="606060"/>
                </a:solidFill>
              </a:rPr>
              <a:t>only</a:t>
            </a:r>
            <a:r>
              <a:rPr lang="sv-SE" dirty="0" smtClean="0">
                <a:solidFill>
                  <a:srgbClr val="606060"/>
                </a:solidFill>
              </a:rPr>
              <a:t> </a:t>
            </a:r>
            <a:r>
              <a:rPr lang="sv-SE" dirty="0" err="1" smtClean="0">
                <a:solidFill>
                  <a:srgbClr val="606060"/>
                </a:solidFill>
              </a:rPr>
              <a:t>modesdtly</a:t>
            </a:r>
            <a:r>
              <a:rPr lang="sv-SE" dirty="0" smtClean="0">
                <a:solidFill>
                  <a:srgbClr val="606060"/>
                </a:solidFill>
              </a:rPr>
              <a:t> </a:t>
            </a:r>
            <a:r>
              <a:rPr lang="sv-SE" dirty="0" err="1" smtClean="0">
                <a:solidFill>
                  <a:srgbClr val="606060"/>
                </a:solidFill>
              </a:rPr>
              <a:t>reduced</a:t>
            </a:r>
            <a:r>
              <a:rPr lang="sv-SE" dirty="0" smtClean="0">
                <a:solidFill>
                  <a:srgbClr val="606060"/>
                </a:solidFill>
              </a:rPr>
              <a:t> </a:t>
            </a:r>
            <a:r>
              <a:rPr lang="sv-SE" dirty="0" err="1" smtClean="0">
                <a:solidFill>
                  <a:srgbClr val="606060"/>
                </a:solidFill>
              </a:rPr>
              <a:t>lung</a:t>
            </a:r>
            <a:r>
              <a:rPr lang="sv-SE" dirty="0" smtClean="0">
                <a:solidFill>
                  <a:srgbClr val="606060"/>
                </a:solidFill>
              </a:rPr>
              <a:t> </a:t>
            </a:r>
            <a:r>
              <a:rPr lang="sv-SE" dirty="0" err="1" smtClean="0">
                <a:solidFill>
                  <a:srgbClr val="606060"/>
                </a:solidFill>
              </a:rPr>
              <a:t>function</a:t>
            </a:r>
            <a:r>
              <a:rPr lang="sv-SE" dirty="0" smtClean="0">
                <a:solidFill>
                  <a:srgbClr val="606060"/>
                </a:solidFill>
              </a:rPr>
              <a:t>. </a:t>
            </a:r>
          </a:p>
          <a:p>
            <a:r>
              <a:rPr lang="en-US" dirty="0" smtClean="0">
                <a:solidFill>
                  <a:srgbClr val="606060"/>
                </a:solidFill>
              </a:rPr>
              <a:t>Evidence that adverse long-term effects of Traffic Related Air Pollution (TRAP) occur on lung function growth in children</a:t>
            </a:r>
          </a:p>
          <a:p>
            <a:r>
              <a:rPr lang="en-US" dirty="0" smtClean="0">
                <a:solidFill>
                  <a:srgbClr val="606060"/>
                </a:solidFill>
              </a:rPr>
              <a:t>Possible pathway: Air Pollutants → Free radicals → Oxidative stress → Airway inflammation → Lung function impairment</a:t>
            </a:r>
          </a:p>
          <a:p>
            <a:r>
              <a:rPr lang="sv-SE" dirty="0" smtClean="0"/>
              <a:t>Ref 1. </a:t>
            </a:r>
            <a:r>
              <a:rPr lang="sv-SE" dirty="0" err="1" smtClean="0"/>
              <a:t>Wilk</a:t>
            </a:r>
            <a:r>
              <a:rPr lang="sv-SE" dirty="0" smtClean="0"/>
              <a:t> Genet </a:t>
            </a:r>
            <a:r>
              <a:rPr lang="sv-SE" dirty="0" err="1" smtClean="0"/>
              <a:t>epidemiology</a:t>
            </a:r>
            <a:r>
              <a:rPr lang="sv-SE" baseline="0" dirty="0" smtClean="0"/>
              <a:t> 2000, ref2, </a:t>
            </a:r>
            <a:r>
              <a:rPr lang="sv-SE" baseline="0" dirty="0" err="1" smtClean="0"/>
              <a:t>Schunrmann</a:t>
            </a:r>
            <a:r>
              <a:rPr lang="sv-SE" baseline="0" dirty="0" smtClean="0"/>
              <a:t> HJ, </a:t>
            </a:r>
            <a:r>
              <a:rPr lang="sv-SE" baseline="0" dirty="0" err="1" smtClean="0"/>
              <a:t>Chest</a:t>
            </a:r>
            <a:r>
              <a:rPr lang="sv-SE" baseline="0" dirty="0" smtClean="0"/>
              <a:t> 2000, ref3, </a:t>
            </a:r>
            <a:r>
              <a:rPr lang="sv-SE" baseline="0" dirty="0" err="1" smtClean="0"/>
              <a:t>Gauderman</a:t>
            </a:r>
            <a:r>
              <a:rPr lang="sv-SE" baseline="0" dirty="0" smtClean="0"/>
              <a:t> </a:t>
            </a:r>
            <a:r>
              <a:rPr lang="sv-SE" baseline="0" dirty="0" err="1" smtClean="0"/>
              <a:t>Nejm</a:t>
            </a:r>
            <a:r>
              <a:rPr lang="sv-SE" baseline="0" dirty="0" smtClean="0"/>
              <a:t> 2004 or Lancet 2007</a:t>
            </a:r>
            <a:endParaRPr lang="sv-SE" dirty="0"/>
          </a:p>
        </p:txBody>
      </p:sp>
      <p:sp>
        <p:nvSpPr>
          <p:cNvPr id="4" name="Slide Number Placeholder 3"/>
          <p:cNvSpPr>
            <a:spLocks noGrp="1"/>
          </p:cNvSpPr>
          <p:nvPr>
            <p:ph type="sldNum" sz="quarter" idx="10"/>
          </p:nvPr>
        </p:nvSpPr>
        <p:spPr/>
        <p:txBody>
          <a:bodyPr/>
          <a:lstStyle/>
          <a:p>
            <a:fld id="{BB6A43AA-BE81-9645-AA50-34364D843E51}" type="slidenum">
              <a:rPr lang="sv-SE" smtClean="0"/>
              <a:pPr/>
              <a:t>4</a:t>
            </a:fld>
            <a:endParaRPr lang="sv-SE"/>
          </a:p>
        </p:txBody>
      </p:sp>
    </p:spTree>
    <p:extLst>
      <p:ext uri="{BB962C8B-B14F-4D97-AF65-F5344CB8AC3E}">
        <p14:creationId xmlns:p14="http://schemas.microsoft.com/office/powerpoint/2010/main" xmlns="" val="131488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solidFill>
                  <a:srgbClr val="606060"/>
                </a:solidFill>
              </a:rPr>
              <a:t>To </a:t>
            </a:r>
            <a:r>
              <a:rPr lang="sv-SE" dirty="0" err="1" smtClean="0">
                <a:solidFill>
                  <a:srgbClr val="606060"/>
                </a:solidFill>
              </a:rPr>
              <a:t>investigate</a:t>
            </a:r>
            <a:r>
              <a:rPr lang="sv-SE" dirty="0" smtClean="0">
                <a:solidFill>
                  <a:srgbClr val="606060"/>
                </a:solidFill>
              </a:rPr>
              <a:t> the </a:t>
            </a:r>
            <a:r>
              <a:rPr lang="sv-SE" dirty="0" err="1" smtClean="0">
                <a:solidFill>
                  <a:srgbClr val="606060"/>
                </a:solidFill>
              </a:rPr>
              <a:t>effect</a:t>
            </a:r>
            <a:r>
              <a:rPr lang="sv-SE" dirty="0" smtClean="0">
                <a:solidFill>
                  <a:srgbClr val="606060"/>
                </a:solidFill>
              </a:rPr>
              <a:t> of </a:t>
            </a:r>
            <a:r>
              <a:rPr lang="sv-SE" dirty="0" err="1" smtClean="0">
                <a:solidFill>
                  <a:srgbClr val="606060"/>
                </a:solidFill>
              </a:rPr>
              <a:t>individual</a:t>
            </a:r>
            <a:r>
              <a:rPr lang="sv-SE" dirty="0" smtClean="0">
                <a:solidFill>
                  <a:srgbClr val="606060"/>
                </a:solidFill>
              </a:rPr>
              <a:t> long term exposure to air pollution from </a:t>
            </a:r>
            <a:r>
              <a:rPr lang="sv-SE" dirty="0" err="1" smtClean="0">
                <a:solidFill>
                  <a:srgbClr val="606060"/>
                </a:solidFill>
              </a:rPr>
              <a:t>traffic</a:t>
            </a:r>
            <a:r>
              <a:rPr lang="sv-SE" dirty="0" smtClean="0">
                <a:solidFill>
                  <a:srgbClr val="606060"/>
                </a:solidFill>
              </a:rPr>
              <a:t> on </a:t>
            </a:r>
            <a:r>
              <a:rPr lang="sv-SE" dirty="0" err="1" smtClean="0">
                <a:solidFill>
                  <a:srgbClr val="606060"/>
                </a:solidFill>
              </a:rPr>
              <a:t>children’s</a:t>
            </a:r>
            <a:r>
              <a:rPr lang="sv-SE" dirty="0" smtClean="0">
                <a:solidFill>
                  <a:srgbClr val="606060"/>
                </a:solidFill>
              </a:rPr>
              <a:t> lung function at 16 yrs of age</a:t>
            </a:r>
          </a:p>
          <a:p>
            <a:r>
              <a:rPr lang="sv-SE" dirty="0" smtClean="0">
                <a:solidFill>
                  <a:srgbClr val="606060"/>
                </a:solidFill>
              </a:rPr>
              <a:t>To </a:t>
            </a:r>
            <a:r>
              <a:rPr lang="sv-SE" dirty="0" err="1" smtClean="0">
                <a:solidFill>
                  <a:srgbClr val="606060"/>
                </a:solidFill>
              </a:rPr>
              <a:t>clarify</a:t>
            </a:r>
            <a:r>
              <a:rPr lang="sv-SE" dirty="0" smtClean="0">
                <a:solidFill>
                  <a:srgbClr val="606060"/>
                </a:solidFill>
              </a:rPr>
              <a:t> </a:t>
            </a:r>
            <a:r>
              <a:rPr lang="sv-SE" dirty="0" err="1" smtClean="0">
                <a:solidFill>
                  <a:srgbClr val="606060"/>
                </a:solidFill>
              </a:rPr>
              <a:t>if</a:t>
            </a:r>
            <a:r>
              <a:rPr lang="sv-SE" dirty="0" smtClean="0">
                <a:solidFill>
                  <a:srgbClr val="606060"/>
                </a:solidFill>
              </a:rPr>
              <a:t> </a:t>
            </a:r>
            <a:r>
              <a:rPr lang="sv-SE" dirty="0" err="1" smtClean="0">
                <a:solidFill>
                  <a:srgbClr val="606060"/>
                </a:solidFill>
              </a:rPr>
              <a:t>critical</a:t>
            </a:r>
            <a:r>
              <a:rPr lang="sv-SE" dirty="0" smtClean="0">
                <a:solidFill>
                  <a:srgbClr val="606060"/>
                </a:solidFill>
              </a:rPr>
              <a:t> time periods of exposure and </a:t>
            </a:r>
            <a:r>
              <a:rPr lang="sv-SE" dirty="0" err="1" smtClean="0">
                <a:solidFill>
                  <a:srgbClr val="606060"/>
                </a:solidFill>
              </a:rPr>
              <a:t>susceptible</a:t>
            </a:r>
            <a:r>
              <a:rPr lang="sv-SE" dirty="0" smtClean="0">
                <a:solidFill>
                  <a:srgbClr val="606060"/>
                </a:solidFill>
              </a:rPr>
              <a:t> populations </a:t>
            </a:r>
            <a:r>
              <a:rPr lang="sv-SE" dirty="0" err="1" smtClean="0">
                <a:solidFill>
                  <a:srgbClr val="606060"/>
                </a:solidFill>
              </a:rPr>
              <a:t>can</a:t>
            </a:r>
            <a:r>
              <a:rPr lang="sv-SE" dirty="0" smtClean="0">
                <a:solidFill>
                  <a:srgbClr val="606060"/>
                </a:solidFill>
              </a:rPr>
              <a:t> be </a:t>
            </a:r>
            <a:r>
              <a:rPr lang="sv-SE" dirty="0" err="1" smtClean="0">
                <a:solidFill>
                  <a:srgbClr val="606060"/>
                </a:solidFill>
              </a:rPr>
              <a:t>identified</a:t>
            </a:r>
            <a:endParaRPr lang="sv-SE" dirty="0" smtClean="0">
              <a:solidFill>
                <a:srgbClr val="606060"/>
              </a:solidFill>
            </a:endParaRPr>
          </a:p>
          <a:p>
            <a:pPr marL="0" indent="0">
              <a:buNone/>
            </a:pPr>
            <a:r>
              <a:rPr lang="en-US" dirty="0" smtClean="0">
                <a:solidFill>
                  <a:srgbClr val="606060"/>
                </a:solidFill>
                <a:cs typeface="Arial"/>
              </a:rPr>
              <a:t>			</a:t>
            </a:r>
            <a:endParaRPr lang="en-US" dirty="0">
              <a:solidFill>
                <a:srgbClr val="606060"/>
              </a:solidFill>
            </a:endParaRPr>
          </a:p>
        </p:txBody>
      </p:sp>
      <p:sp>
        <p:nvSpPr>
          <p:cNvPr id="4" name="Slide Number Placeholder 3"/>
          <p:cNvSpPr>
            <a:spLocks noGrp="1"/>
          </p:cNvSpPr>
          <p:nvPr>
            <p:ph type="sldNum" sz="quarter" idx="10"/>
          </p:nvPr>
        </p:nvSpPr>
        <p:spPr/>
        <p:txBody>
          <a:bodyPr/>
          <a:lstStyle/>
          <a:p>
            <a:fld id="{EF4200DF-F34E-D24F-8FBB-DCE6D6FBFEC1}" type="slidenum">
              <a:rPr lang="sv-SE" smtClean="0"/>
              <a:pPr/>
              <a:t>7</a:t>
            </a:fld>
            <a:endParaRPr lang="sv-SE"/>
          </a:p>
        </p:txBody>
      </p:sp>
    </p:spTree>
    <p:extLst>
      <p:ext uri="{BB962C8B-B14F-4D97-AF65-F5344CB8AC3E}">
        <p14:creationId xmlns:p14="http://schemas.microsoft.com/office/powerpoint/2010/main" xmlns="" val="166599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My study population </a:t>
            </a:r>
            <a:r>
              <a:rPr lang="sv-SE" dirty="0" err="1" smtClean="0"/>
              <a:t>comprise</a:t>
            </a:r>
            <a:r>
              <a:rPr lang="sv-SE" dirty="0" smtClean="0"/>
              <a:t> </a:t>
            </a:r>
            <a:r>
              <a:rPr lang="sv-SE" baseline="0" dirty="0" smtClean="0"/>
              <a:t>of study </a:t>
            </a:r>
            <a:r>
              <a:rPr lang="sv-SE" baseline="0" dirty="0" err="1" smtClean="0"/>
              <a:t>participants</a:t>
            </a:r>
            <a:r>
              <a:rPr lang="sv-SE" baseline="0" dirty="0" smtClean="0"/>
              <a:t> with full set of </a:t>
            </a:r>
            <a:r>
              <a:rPr lang="sv-SE" baseline="0" dirty="0" err="1" smtClean="0"/>
              <a:t>confounders</a:t>
            </a:r>
            <a:r>
              <a:rPr lang="sv-SE" baseline="0" dirty="0" smtClean="0"/>
              <a:t> </a:t>
            </a:r>
            <a:r>
              <a:rPr lang="sv-SE" baseline="0" dirty="0" err="1" smtClean="0"/>
              <a:t>mainly</a:t>
            </a:r>
            <a:r>
              <a:rPr lang="sv-SE" baseline="0" dirty="0" smtClean="0"/>
              <a:t> </a:t>
            </a:r>
            <a:r>
              <a:rPr lang="sv-SE" baseline="0" dirty="0" err="1" smtClean="0"/>
              <a:t>derivied</a:t>
            </a:r>
            <a:r>
              <a:rPr lang="sv-SE" baseline="0" dirty="0" smtClean="0"/>
              <a:t> from Exposure </a:t>
            </a:r>
            <a:r>
              <a:rPr lang="sv-SE" baseline="0" dirty="0" err="1" smtClean="0"/>
              <a:t>questionnaire</a:t>
            </a:r>
            <a:r>
              <a:rPr lang="sv-SE" baseline="0" dirty="0" smtClean="0"/>
              <a:t> (0 years), spirometry data from 16 years as </a:t>
            </a:r>
            <a:r>
              <a:rPr lang="sv-SE" baseline="0" dirty="0" err="1" smtClean="0"/>
              <a:t>well</a:t>
            </a:r>
            <a:r>
              <a:rPr lang="sv-SE" baseline="0" dirty="0" smtClean="0"/>
              <a:t> as all air pollution exposure time periods </a:t>
            </a:r>
            <a:r>
              <a:rPr lang="sv-SE" baseline="0" dirty="0" err="1" smtClean="0"/>
              <a:t>available</a:t>
            </a:r>
            <a:r>
              <a:rPr lang="sv-SE" baseline="0" dirty="0" smtClean="0"/>
              <a:t>. </a:t>
            </a:r>
            <a:endParaRPr lang="sv-SE" dirty="0"/>
          </a:p>
        </p:txBody>
      </p:sp>
      <p:sp>
        <p:nvSpPr>
          <p:cNvPr id="4" name="Slide Number Placeholder 3"/>
          <p:cNvSpPr>
            <a:spLocks noGrp="1"/>
          </p:cNvSpPr>
          <p:nvPr>
            <p:ph type="sldNum" sz="quarter" idx="10"/>
          </p:nvPr>
        </p:nvSpPr>
        <p:spPr/>
        <p:txBody>
          <a:bodyPr/>
          <a:lstStyle/>
          <a:p>
            <a:fld id="{BB6A43AA-BE81-9645-AA50-34364D843E51}" type="slidenum">
              <a:rPr lang="sv-SE" smtClean="0"/>
              <a:pPr/>
              <a:t>8</a:t>
            </a:fld>
            <a:endParaRPr lang="sv-SE"/>
          </a:p>
        </p:txBody>
      </p:sp>
    </p:spTree>
    <p:extLst>
      <p:ext uri="{BB962C8B-B14F-4D97-AF65-F5344CB8AC3E}">
        <p14:creationId xmlns:p14="http://schemas.microsoft.com/office/powerpoint/2010/main" xmlns="" val="301275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pitchFamily="18" charset="0"/>
              </a:rPr>
              <a:t>On this slide, I am going to try and explain the method of this historical air pollution assessment. </a:t>
            </a:r>
          </a:p>
          <a:p>
            <a:pPr eaLnBrk="1" hangingPunct="1"/>
            <a:r>
              <a:rPr lang="en-US" dirty="0" smtClean="0">
                <a:latin typeface="Times" pitchFamily="18" charset="0"/>
              </a:rPr>
              <a:t>First, we used data on the residential history of each subject, which they reported in the questionnaire. Then we translated all addresses into geographical coordinates (using GIS and a regional address database.) </a:t>
            </a:r>
          </a:p>
          <a:p>
            <a:pPr eaLnBrk="1" hangingPunct="1"/>
            <a:r>
              <a:rPr lang="en-US" dirty="0" smtClean="0">
                <a:latin typeface="Times" pitchFamily="18" charset="0"/>
              </a:rPr>
              <a:t>These coordinates were then linked to dispersion models for different air pollutants, and they describe the geographical distribution of air pollution in different geographical resolutions, down to resolutions of 25 m grids. </a:t>
            </a:r>
          </a:p>
          <a:p>
            <a:pPr eaLnBrk="1" hangingPunct="1"/>
            <a:r>
              <a:rPr lang="en-US" dirty="0" smtClean="0">
                <a:latin typeface="Times" pitchFamily="18" charset="0"/>
              </a:rPr>
              <a:t>These dispersion models are based on historical emission databases Then, we did a linear interpolation for the years between these emission databases for each address, and we finally end up with an individual level of different air pollutants for each subject in the study.</a:t>
            </a:r>
          </a:p>
          <a:p>
            <a:pPr eaLnBrk="1" hangingPunct="1"/>
            <a:r>
              <a:rPr lang="en-US" dirty="0" smtClean="0">
                <a:latin typeface="Times" pitchFamily="18" charset="0"/>
              </a:rPr>
              <a:t> </a:t>
            </a:r>
            <a:endParaRPr lang="en-US" sz="1200" kern="1200" dirty="0" smtClean="0">
              <a:solidFill>
                <a:schemeClr val="tx1"/>
              </a:solidFill>
              <a:effectLst/>
              <a:latin typeface="Times"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err="1" smtClean="0"/>
              <a:t>Individual</a:t>
            </a:r>
            <a:r>
              <a:rPr lang="sv-SE" dirty="0" smtClean="0"/>
              <a:t> air</a:t>
            </a:r>
            <a:r>
              <a:rPr lang="sv-SE" baseline="0" dirty="0" smtClean="0"/>
              <a:t> pollution exposure for </a:t>
            </a:r>
            <a:r>
              <a:rPr lang="sv-SE" baseline="0" dirty="0" err="1" smtClean="0"/>
              <a:t>Nox</a:t>
            </a:r>
            <a:r>
              <a:rPr lang="sv-SE" baseline="0" dirty="0" smtClean="0"/>
              <a:t> and PM10 </a:t>
            </a:r>
            <a:r>
              <a:rPr lang="sv-SE" baseline="0" dirty="0" err="1" smtClean="0"/>
              <a:t>up</a:t>
            </a:r>
            <a:r>
              <a:rPr lang="sv-SE" baseline="0" dirty="0" smtClean="0"/>
              <a:t> </a:t>
            </a:r>
            <a:r>
              <a:rPr lang="sv-SE" baseline="0" dirty="0" err="1" smtClean="0"/>
              <a:t>to</a:t>
            </a:r>
            <a:r>
              <a:rPr lang="sv-SE" baseline="0" dirty="0" smtClean="0"/>
              <a:t> 8 </a:t>
            </a:r>
            <a:r>
              <a:rPr lang="sv-SE" baseline="0" dirty="0" err="1" smtClean="0"/>
              <a:t>years</a:t>
            </a:r>
            <a:r>
              <a:rPr lang="sv-SE" baseline="0" dirty="0" smtClean="0"/>
              <a:t> </a:t>
            </a:r>
            <a:r>
              <a:rPr lang="sv-SE" baseline="0" dirty="0" err="1" smtClean="0"/>
              <a:t>of</a:t>
            </a:r>
            <a:r>
              <a:rPr lang="sv-SE" baseline="0" dirty="0" smtClean="0"/>
              <a:t> age is </a:t>
            </a:r>
            <a:r>
              <a:rPr lang="sv-SE" baseline="0" dirty="0" err="1" smtClean="0"/>
              <a:t>available</a:t>
            </a:r>
            <a:r>
              <a:rPr lang="sv-SE" baseline="0" dirty="0" smtClean="0"/>
              <a:t> for </a:t>
            </a:r>
            <a:r>
              <a:rPr lang="sv-SE" baseline="0" dirty="0" err="1" smtClean="0"/>
              <a:t>more</a:t>
            </a:r>
            <a:r>
              <a:rPr lang="sv-SE" baseline="0" dirty="0" smtClean="0"/>
              <a:t> </a:t>
            </a:r>
            <a:r>
              <a:rPr lang="sv-SE" baseline="0" dirty="0" err="1" smtClean="0"/>
              <a:t>than</a:t>
            </a:r>
            <a:r>
              <a:rPr lang="sv-SE" baseline="0" dirty="0" smtClean="0"/>
              <a:t> 4000 </a:t>
            </a:r>
            <a:r>
              <a:rPr lang="sv-SE" baseline="0" dirty="0" err="1" smtClean="0"/>
              <a:t>children</a:t>
            </a:r>
            <a:r>
              <a:rPr lang="sv-SE" baseline="0" dirty="0" smtClean="0"/>
              <a:t>.</a:t>
            </a:r>
            <a:endParaRPr lang="sv-SE" dirty="0" smtClean="0"/>
          </a:p>
          <a:p>
            <a:endParaRPr lang="en-US" sz="1200" kern="1200" dirty="0" smtClean="0">
              <a:solidFill>
                <a:schemeClr val="tx1"/>
              </a:solidFill>
              <a:effectLst/>
              <a:latin typeface="Times" charset="0"/>
              <a:ea typeface="+mn-ea"/>
              <a:cs typeface="+mn-cs"/>
            </a:endParaRPr>
          </a:p>
          <a:p>
            <a:r>
              <a:rPr lang="sv-SE" b="1" dirty="0" err="1" smtClean="0"/>
              <a:t>Nox</a:t>
            </a:r>
            <a:r>
              <a:rPr lang="sv-SE" baseline="0" dirty="0" smtClean="0"/>
              <a:t> (NO2 NO) is </a:t>
            </a:r>
            <a:r>
              <a:rPr lang="sv-SE" baseline="0" dirty="0" err="1" smtClean="0"/>
              <a:t>directly</a:t>
            </a:r>
            <a:r>
              <a:rPr lang="sv-SE" baseline="0" dirty="0" smtClean="0"/>
              <a:t> </a:t>
            </a:r>
            <a:r>
              <a:rPr lang="sv-SE" baseline="0" dirty="0" err="1" smtClean="0"/>
              <a:t>emitted</a:t>
            </a:r>
            <a:r>
              <a:rPr lang="sv-SE" baseline="0" dirty="0" smtClean="0"/>
              <a:t> from </a:t>
            </a:r>
            <a:r>
              <a:rPr lang="sv-SE" baseline="0" dirty="0" err="1" smtClean="0"/>
              <a:t>fuel</a:t>
            </a:r>
            <a:r>
              <a:rPr lang="sv-SE" baseline="0" dirty="0" smtClean="0"/>
              <a:t> </a:t>
            </a:r>
            <a:r>
              <a:rPr lang="sv-SE" baseline="0" dirty="0" err="1" smtClean="0"/>
              <a:t>combustion</a:t>
            </a:r>
            <a:r>
              <a:rPr lang="sv-SE" baseline="0" dirty="0" smtClean="0"/>
              <a:t>. </a:t>
            </a:r>
            <a:r>
              <a:rPr lang="sv-SE" baseline="0" dirty="0" err="1" smtClean="0"/>
              <a:t>Reduced</a:t>
            </a:r>
            <a:r>
              <a:rPr lang="sv-SE" baseline="0" dirty="0" smtClean="0"/>
              <a:t> </a:t>
            </a:r>
            <a:r>
              <a:rPr lang="sv-SE" baseline="0" dirty="0" err="1" smtClean="0"/>
              <a:t>since</a:t>
            </a:r>
            <a:r>
              <a:rPr lang="sv-SE" baseline="0" dirty="0" smtClean="0"/>
              <a:t> </a:t>
            </a:r>
            <a:r>
              <a:rPr lang="sv-SE" baseline="0" dirty="0" err="1" smtClean="0"/>
              <a:t>introduction</a:t>
            </a:r>
            <a:r>
              <a:rPr lang="sv-SE" baseline="0" dirty="0" smtClean="0"/>
              <a:t> </a:t>
            </a:r>
            <a:r>
              <a:rPr lang="sv-SE" baseline="0" dirty="0" err="1" smtClean="0"/>
              <a:t>of</a:t>
            </a:r>
            <a:r>
              <a:rPr lang="sv-SE" baseline="0" dirty="0" smtClean="0"/>
              <a:t> </a:t>
            </a:r>
            <a:r>
              <a:rPr lang="sv-SE" baseline="0" dirty="0" err="1" smtClean="0"/>
              <a:t>cleaning</a:t>
            </a:r>
            <a:r>
              <a:rPr lang="sv-SE" baseline="0" dirty="0" smtClean="0"/>
              <a:t> </a:t>
            </a:r>
            <a:r>
              <a:rPr lang="sv-SE" baseline="0" dirty="0" err="1" smtClean="0"/>
              <a:t>techniques</a:t>
            </a:r>
            <a:r>
              <a:rPr lang="sv-SE" baseline="0" dirty="0" smtClean="0"/>
              <a:t> in </a:t>
            </a:r>
            <a:r>
              <a:rPr lang="sv-SE" baseline="0" dirty="0" err="1" smtClean="0"/>
              <a:t>power</a:t>
            </a:r>
            <a:r>
              <a:rPr lang="sv-SE" baseline="0" dirty="0" smtClean="0"/>
              <a:t> plant and </a:t>
            </a:r>
            <a:r>
              <a:rPr lang="sv-SE" baseline="0" dirty="0" err="1" smtClean="0"/>
              <a:t>catalytic</a:t>
            </a:r>
            <a:r>
              <a:rPr lang="sv-SE" baseline="0" dirty="0" smtClean="0"/>
              <a:t> </a:t>
            </a:r>
            <a:r>
              <a:rPr lang="sv-SE" baseline="0" dirty="0" err="1" smtClean="0"/>
              <a:t>converters</a:t>
            </a:r>
            <a:r>
              <a:rPr lang="sv-SE" baseline="0" dirty="0" smtClean="0"/>
              <a:t> in </a:t>
            </a:r>
            <a:r>
              <a:rPr lang="sv-SE" baseline="0" dirty="0" err="1" smtClean="0"/>
              <a:t>petrol</a:t>
            </a:r>
            <a:r>
              <a:rPr lang="sv-SE" baseline="0" dirty="0" smtClean="0"/>
              <a:t> </a:t>
            </a:r>
            <a:r>
              <a:rPr lang="sv-SE" baseline="0" dirty="0" err="1" smtClean="0"/>
              <a:t>cars</a:t>
            </a:r>
            <a:r>
              <a:rPr lang="sv-SE" baseline="0" dirty="0" smtClean="0"/>
              <a:t>. </a:t>
            </a:r>
            <a:r>
              <a:rPr lang="en-US" sz="1200" kern="1200" dirty="0" smtClean="0">
                <a:solidFill>
                  <a:schemeClr val="tx1"/>
                </a:solidFill>
                <a:effectLst/>
                <a:latin typeface="Times" pitchFamily="18" charset="0"/>
                <a:ea typeface="+mn-ea"/>
                <a:cs typeface="+mn-cs"/>
              </a:rPr>
              <a:t> (Historical emission databases for </a:t>
            </a:r>
            <a:r>
              <a:rPr lang="en-US" sz="1200" kern="1200" dirty="0" err="1" smtClean="0">
                <a:solidFill>
                  <a:schemeClr val="tx1"/>
                </a:solidFill>
                <a:effectLst/>
                <a:latin typeface="Times" pitchFamily="18" charset="0"/>
                <a:ea typeface="+mn-ea"/>
                <a:cs typeface="+mn-cs"/>
              </a:rPr>
              <a:t>NOx</a:t>
            </a:r>
            <a:r>
              <a:rPr lang="en-US" sz="1200" kern="1200" dirty="0" smtClean="0">
                <a:solidFill>
                  <a:schemeClr val="tx1"/>
                </a:solidFill>
                <a:effectLst/>
                <a:latin typeface="Times" pitchFamily="18" charset="0"/>
                <a:ea typeface="+mn-ea"/>
                <a:cs typeface="+mn-cs"/>
              </a:rPr>
              <a:t> were available for the years 1990, 1995, 2000, 2002-2004,2006 and 2010)</a:t>
            </a:r>
            <a:endParaRPr lang="sv-SE" baseline="0" dirty="0" smtClean="0"/>
          </a:p>
          <a:p>
            <a:r>
              <a:rPr lang="sv-SE" baseline="0" dirty="0" smtClean="0"/>
              <a:t>Pm10, </a:t>
            </a:r>
            <a:r>
              <a:rPr lang="sv-SE" baseline="0" dirty="0" err="1" smtClean="0"/>
              <a:t>particles</a:t>
            </a:r>
            <a:r>
              <a:rPr lang="sv-SE" baseline="0" dirty="0" smtClean="0"/>
              <a:t> </a:t>
            </a:r>
            <a:r>
              <a:rPr lang="sv-SE" baseline="0" dirty="0" err="1" smtClean="0"/>
              <a:t>equal</a:t>
            </a:r>
            <a:r>
              <a:rPr lang="sv-SE" baseline="0" dirty="0" smtClean="0"/>
              <a:t> or less </a:t>
            </a:r>
            <a:r>
              <a:rPr lang="sv-SE" baseline="0" dirty="0" err="1" smtClean="0"/>
              <a:t>than</a:t>
            </a:r>
            <a:r>
              <a:rPr lang="sv-SE" baseline="0" dirty="0" smtClean="0"/>
              <a:t> 10 </a:t>
            </a:r>
            <a:r>
              <a:rPr lang="sv-SE" baseline="0" dirty="0" err="1" smtClean="0"/>
              <a:t>um</a:t>
            </a:r>
            <a:r>
              <a:rPr lang="sv-SE" baseline="0" dirty="0" smtClean="0"/>
              <a:t> in diameter. </a:t>
            </a:r>
            <a:r>
              <a:rPr lang="sv-SE" baseline="0" dirty="0" err="1" smtClean="0"/>
              <a:t>Largest</a:t>
            </a:r>
            <a:r>
              <a:rPr lang="sv-SE" baseline="0" dirty="0" smtClean="0"/>
              <a:t> mass is </a:t>
            </a:r>
            <a:r>
              <a:rPr lang="sv-SE" baseline="0" dirty="0" err="1" smtClean="0"/>
              <a:t>derived</a:t>
            </a:r>
            <a:r>
              <a:rPr lang="sv-SE" baseline="0" dirty="0" smtClean="0"/>
              <a:t> from </a:t>
            </a:r>
            <a:r>
              <a:rPr lang="sv-SE" baseline="0" dirty="0" err="1" smtClean="0"/>
              <a:t>organc</a:t>
            </a:r>
            <a:r>
              <a:rPr lang="sv-SE" baseline="0" dirty="0" smtClean="0"/>
              <a:t> or </a:t>
            </a:r>
            <a:r>
              <a:rPr lang="sv-SE" baseline="0" dirty="0" err="1" smtClean="0"/>
              <a:t>inorganic</a:t>
            </a:r>
            <a:r>
              <a:rPr lang="sv-SE" baseline="0" dirty="0" smtClean="0"/>
              <a:t> fragments in dust </a:t>
            </a:r>
            <a:r>
              <a:rPr lang="sv-SE" baseline="0" dirty="0" err="1" smtClean="0"/>
              <a:t>of</a:t>
            </a:r>
            <a:r>
              <a:rPr lang="sv-SE" baseline="0" dirty="0" smtClean="0"/>
              <a:t> from road and </a:t>
            </a:r>
            <a:r>
              <a:rPr lang="sv-SE" baseline="0" dirty="0" err="1" smtClean="0"/>
              <a:t>vehicle</a:t>
            </a:r>
            <a:r>
              <a:rPr lang="sv-SE" baseline="0" dirty="0" smtClean="0"/>
              <a:t> </a:t>
            </a:r>
            <a:r>
              <a:rPr lang="sv-SE" baseline="0" dirty="0" err="1" smtClean="0"/>
              <a:t>wear</a:t>
            </a:r>
            <a:r>
              <a:rPr lang="sv-SE" baseline="0" dirty="0" smtClean="0"/>
              <a:t>. (fine </a:t>
            </a:r>
            <a:r>
              <a:rPr lang="sv-SE" baseline="0" dirty="0" err="1" smtClean="0"/>
              <a:t>particles</a:t>
            </a:r>
            <a:r>
              <a:rPr lang="sv-SE" baseline="0" dirty="0" smtClean="0"/>
              <a:t> </a:t>
            </a:r>
            <a:r>
              <a:rPr lang="sv-SE" baseline="0" dirty="0" err="1" smtClean="0"/>
              <a:t>are</a:t>
            </a:r>
            <a:r>
              <a:rPr lang="sv-SE" baseline="0" dirty="0" smtClean="0"/>
              <a:t> </a:t>
            </a:r>
            <a:r>
              <a:rPr lang="sv-SE" baseline="0" dirty="0" err="1" smtClean="0"/>
              <a:t>emitted</a:t>
            </a:r>
            <a:r>
              <a:rPr lang="sv-SE" baseline="0" dirty="0" smtClean="0"/>
              <a:t> from </a:t>
            </a:r>
            <a:r>
              <a:rPr lang="sv-SE" baseline="0" dirty="0" err="1" smtClean="0"/>
              <a:t>combustion</a:t>
            </a:r>
            <a:r>
              <a:rPr lang="sv-SE" baseline="0" dirty="0" smtClean="0"/>
              <a:t> </a:t>
            </a:r>
            <a:r>
              <a:rPr lang="sv-SE" baseline="0" dirty="0" err="1" smtClean="0"/>
              <a:t>processes</a:t>
            </a:r>
            <a:r>
              <a:rPr lang="sv-SE" baseline="0" dirty="0" smtClean="0"/>
              <a:t> </a:t>
            </a:r>
            <a:r>
              <a:rPr lang="sv-SE" baseline="0" dirty="0" err="1" smtClean="0"/>
              <a:t>of</a:t>
            </a:r>
            <a:r>
              <a:rPr lang="sv-SE" baseline="0" dirty="0" smtClean="0"/>
              <a:t> fossil </a:t>
            </a:r>
            <a:r>
              <a:rPr lang="sv-SE" baseline="0" dirty="0" err="1" smtClean="0"/>
              <a:t>fuel</a:t>
            </a:r>
            <a:r>
              <a:rPr lang="sv-SE" baseline="0" dirty="0" smtClean="0"/>
              <a:t>.</a:t>
            </a:r>
            <a:endParaRPr lang="sv-SE" dirty="0" smtClean="0"/>
          </a:p>
          <a:p>
            <a:endParaRPr lang="sv-SE" dirty="0"/>
          </a:p>
        </p:txBody>
      </p:sp>
      <p:sp>
        <p:nvSpPr>
          <p:cNvPr id="4" name="Slide Number Placeholder 3"/>
          <p:cNvSpPr>
            <a:spLocks noGrp="1"/>
          </p:cNvSpPr>
          <p:nvPr>
            <p:ph type="sldNum" sz="quarter" idx="10"/>
          </p:nvPr>
        </p:nvSpPr>
        <p:spPr/>
        <p:txBody>
          <a:bodyPr/>
          <a:lstStyle/>
          <a:p>
            <a:pPr>
              <a:defRPr/>
            </a:pPr>
            <a:fld id="{DE064C19-7D8B-425F-9063-4E484E93E998}" type="slidenum">
              <a:rPr lang="sv-SE" smtClean="0">
                <a:solidFill>
                  <a:prstClr val="black"/>
                </a:solidFill>
              </a:rPr>
              <a:pPr>
                <a:defRPr/>
              </a:pPr>
              <a:t>9</a:t>
            </a:fld>
            <a:endParaRPr lang="sv-SE">
              <a:solidFill>
                <a:prstClr val="black"/>
              </a:solidFill>
            </a:endParaRPr>
          </a:p>
        </p:txBody>
      </p:sp>
    </p:spTree>
    <p:extLst>
      <p:ext uri="{BB962C8B-B14F-4D97-AF65-F5344CB8AC3E}">
        <p14:creationId xmlns:p14="http://schemas.microsoft.com/office/powerpoint/2010/main" xmlns="" val="65224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undo Sans" pitchFamily="34" charset="0"/>
              </a:rPr>
              <a:t>Associations were also suggested between first year of life exposure to NO</a:t>
            </a:r>
            <a:r>
              <a:rPr lang="en-US" baseline="-25000" dirty="0" smtClean="0">
                <a:latin typeface="Mundo Sans" pitchFamily="34" charset="0"/>
              </a:rPr>
              <a:t>x  </a:t>
            </a:r>
            <a:r>
              <a:rPr lang="en-US" dirty="0" smtClean="0">
                <a:latin typeface="Mundo Sans" pitchFamily="34" charset="0"/>
              </a:rPr>
              <a:t>and clinically important lung function deficits of less than 80% of predicted FEV</a:t>
            </a:r>
            <a:r>
              <a:rPr lang="en-US" baseline="-25000" dirty="0" smtClean="0">
                <a:latin typeface="Mundo Sans" pitchFamily="34" charset="0"/>
              </a:rPr>
              <a:t>1 </a:t>
            </a:r>
            <a:r>
              <a:rPr lang="en-US" dirty="0" smtClean="0">
                <a:latin typeface="Mundo Sans" pitchFamily="34" charset="0"/>
              </a:rPr>
              <a:t>with an odds ratio of </a:t>
            </a:r>
            <a:r>
              <a:rPr lang="en-US" baseline="-25000" dirty="0" smtClean="0">
                <a:latin typeface="Mundo Sans" pitchFamily="34" charset="0"/>
              </a:rPr>
              <a:t> </a:t>
            </a:r>
            <a:r>
              <a:rPr lang="en-US" dirty="0" smtClean="0">
                <a:latin typeface="Mundo Sans" pitchFamily="34" charset="0"/>
              </a:rPr>
              <a:t>2.3 (95% CI 0.9 to 6.5). </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For 5% </a:t>
            </a:r>
            <a:r>
              <a:rPr lang="sv-SE" dirty="0" err="1" smtClean="0"/>
              <a:t>lowest</a:t>
            </a:r>
            <a:r>
              <a:rPr lang="sv-SE" dirty="0" smtClean="0"/>
              <a:t> percentile of </a:t>
            </a:r>
            <a:r>
              <a:rPr lang="sv-SE" dirty="0" err="1" smtClean="0"/>
              <a:t>zscore</a:t>
            </a:r>
            <a:r>
              <a:rPr lang="sv-SE" dirty="0" smtClean="0"/>
              <a:t> FEV1 the corresponding odds </a:t>
            </a:r>
            <a:r>
              <a:rPr lang="sv-SE" dirty="0" err="1" smtClean="0"/>
              <a:t>ratio</a:t>
            </a:r>
            <a:r>
              <a:rPr lang="sv-SE" dirty="0" smtClean="0"/>
              <a:t> is1.8 (95%CI 0.8 to 4.2)</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dirty="0" smtClean="0">
              <a:latin typeface="Mundo Sans" pitchFamily="34" charset="0"/>
            </a:endParaRPr>
          </a:p>
          <a:p>
            <a:endParaRPr lang="sv-SE" dirty="0"/>
          </a:p>
        </p:txBody>
      </p:sp>
      <p:sp>
        <p:nvSpPr>
          <p:cNvPr id="4" name="Slide Number Placeholder 3"/>
          <p:cNvSpPr>
            <a:spLocks noGrp="1"/>
          </p:cNvSpPr>
          <p:nvPr>
            <p:ph type="sldNum" sz="quarter" idx="10"/>
          </p:nvPr>
        </p:nvSpPr>
        <p:spPr/>
        <p:txBody>
          <a:bodyPr/>
          <a:lstStyle/>
          <a:p>
            <a:fld id="{BB6A43AA-BE81-9645-AA50-34364D843E51}" type="slidenum">
              <a:rPr lang="sv-SE" smtClean="0"/>
              <a:pPr/>
              <a:t>13</a:t>
            </a:fld>
            <a:endParaRPr lang="sv-SE"/>
          </a:p>
        </p:txBody>
      </p:sp>
    </p:spTree>
    <p:extLst>
      <p:ext uri="{BB962C8B-B14F-4D97-AF65-F5344CB8AC3E}">
        <p14:creationId xmlns:p14="http://schemas.microsoft.com/office/powerpoint/2010/main" xmlns="" val="309146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p:nvSpPr>
        <p:spPr bwMode="auto">
          <a:xfrm>
            <a:off x="2286000" y="2133600"/>
            <a:ext cx="6858000" cy="4191000"/>
          </a:xfrm>
          <a:prstGeom prst="rect">
            <a:avLst/>
          </a:prstGeom>
          <a:solidFill>
            <a:schemeClr val="bg1">
              <a:lumMod val="85000"/>
            </a:schemeClr>
          </a:solidFill>
          <a:ln w="9525" cap="flat" cmpd="sng" algn="ctr">
            <a:noFill/>
            <a:prstDash val="solid"/>
            <a:round/>
            <a:headEnd type="none" w="med" len="med"/>
            <a:tailEnd type="none" w="med" len="med"/>
          </a:ln>
          <a:effectLst/>
        </p:spPr>
        <p:txBody>
          <a:bodyPr>
            <a:prstTxWarp prst="textNoShape">
              <a:avLst/>
            </a:prstTxWarp>
          </a:bodyPr>
          <a:lstStyle/>
          <a:p>
            <a:pPr eaLnBrk="0" hangingPunct="0"/>
            <a:endParaRPr lang="en-US"/>
          </a:p>
        </p:txBody>
      </p:sp>
      <p:pic>
        <p:nvPicPr>
          <p:cNvPr id="6" name="Picture 16" descr="KI-Logo_rgb.tif                                                001030A5Macintosh HD                   BBA748FD:"/>
          <p:cNvPicPr>
            <a:picLocks noChangeAspect="1" noChangeArrowheads="1"/>
          </p:cNvPicPr>
          <p:nvPr/>
        </p:nvPicPr>
        <p:blipFill>
          <a:blip r:embed="rId2" cstate="print"/>
          <a:srcRect/>
          <a:stretch>
            <a:fillRect/>
          </a:stretch>
        </p:blipFill>
        <p:spPr bwMode="auto">
          <a:xfrm>
            <a:off x="6429375" y="266700"/>
            <a:ext cx="2466975" cy="1006475"/>
          </a:xfrm>
          <a:prstGeom prst="rect">
            <a:avLst/>
          </a:prstGeom>
          <a:noFill/>
          <a:ln w="9525">
            <a:noFill/>
            <a:miter lim="800000"/>
            <a:headEnd/>
            <a:tailEnd/>
          </a:ln>
        </p:spPr>
      </p:pic>
      <p:pic>
        <p:nvPicPr>
          <p:cNvPr id="7" name="Picture 11" descr="IMM logotype large.eps"/>
          <p:cNvPicPr>
            <a:picLocks noChangeAspect="1"/>
          </p:cNvPicPr>
          <p:nvPr/>
        </p:nvPicPr>
        <p:blipFill>
          <a:blip r:embed="rId3" cstate="print"/>
          <a:srcRect/>
          <a:stretch>
            <a:fillRect/>
          </a:stretch>
        </p:blipFill>
        <p:spPr bwMode="auto">
          <a:xfrm>
            <a:off x="533400" y="461963"/>
            <a:ext cx="4953000" cy="528637"/>
          </a:xfrm>
          <a:prstGeom prst="rect">
            <a:avLst/>
          </a:prstGeom>
          <a:noFill/>
          <a:ln w="9525">
            <a:noFill/>
            <a:miter lim="800000"/>
            <a:headEnd/>
            <a:tailEnd/>
          </a:ln>
        </p:spPr>
      </p:pic>
      <p:sp>
        <p:nvSpPr>
          <p:cNvPr id="17" name="Rectangle 2"/>
          <p:cNvSpPr>
            <a:spLocks noGrp="1" noChangeArrowheads="1"/>
          </p:cNvSpPr>
          <p:nvPr>
            <p:ph type="ctrTitle"/>
          </p:nvPr>
        </p:nvSpPr>
        <p:spPr>
          <a:xfrm>
            <a:off x="2590800" y="2438400"/>
            <a:ext cx="5943600" cy="1447800"/>
          </a:xfrm>
          <a:noFill/>
          <a:ln>
            <a:noFill/>
          </a:ln>
        </p:spPr>
        <p:txBody>
          <a:bodyPr/>
          <a:lstStyle>
            <a:lvl1pPr>
              <a:defRPr sz="3200" baseline="0">
                <a:solidFill>
                  <a:srgbClr val="606060"/>
                </a:solidFill>
              </a:defRPr>
            </a:lvl1pPr>
          </a:lstStyle>
          <a:p>
            <a:pPr lvl="0"/>
            <a:r>
              <a:rPr lang="en-US" noProof="0" smtClean="0"/>
              <a:t>Click to edit Master title style</a:t>
            </a:r>
            <a:endParaRPr lang="sv-SE" noProof="0" dirty="0" smtClean="0"/>
          </a:p>
        </p:txBody>
      </p:sp>
      <p:sp>
        <p:nvSpPr>
          <p:cNvPr id="18" name="Text Placeholder 11"/>
          <p:cNvSpPr>
            <a:spLocks noGrp="1"/>
          </p:cNvSpPr>
          <p:nvPr>
            <p:ph type="body" sz="quarter" idx="10"/>
          </p:nvPr>
        </p:nvSpPr>
        <p:spPr>
          <a:xfrm>
            <a:off x="2590800" y="4191000"/>
            <a:ext cx="5943600" cy="457200"/>
          </a:xfrm>
        </p:spPr>
        <p:txBody>
          <a:bodyPr/>
          <a:lstStyle>
            <a:lvl1pPr algn="l">
              <a:buNone/>
              <a:defRPr sz="2000" b="1" baseline="0">
                <a:solidFill>
                  <a:srgbClr val="606060"/>
                </a:solidFill>
              </a:defRPr>
            </a:lvl1pPr>
          </a:lstStyle>
          <a:p>
            <a:pPr lvl="0"/>
            <a:r>
              <a:rPr lang="en-US" smtClean="0"/>
              <a:t>Click to edit Master text styles</a:t>
            </a:r>
          </a:p>
        </p:txBody>
      </p:sp>
      <p:sp>
        <p:nvSpPr>
          <p:cNvPr id="20" name="Text Placeholder 11"/>
          <p:cNvSpPr>
            <a:spLocks noGrp="1"/>
          </p:cNvSpPr>
          <p:nvPr>
            <p:ph type="body" sz="quarter" idx="12"/>
          </p:nvPr>
        </p:nvSpPr>
        <p:spPr>
          <a:xfrm>
            <a:off x="2588840" y="4797152"/>
            <a:ext cx="5943600" cy="457200"/>
          </a:xfrm>
        </p:spPr>
        <p:txBody>
          <a:bodyPr/>
          <a:lstStyle>
            <a:lvl1pPr algn="l">
              <a:buNone/>
              <a:defRPr sz="2000" b="0" baseline="0">
                <a:solidFill>
                  <a:srgbClr val="606060"/>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5" name="Picture 16" descr="KI-Logo_rgb.tif                                                001030A5Macintosh HD                   BBA748FD:"/>
          <p:cNvPicPr>
            <a:picLocks noChangeAspect="1" noChangeArrowheads="1"/>
          </p:cNvPicPr>
          <p:nvPr/>
        </p:nvPicPr>
        <p:blipFill>
          <a:blip r:embed="rId2" cstate="print"/>
          <a:srcRect/>
          <a:stretch>
            <a:fillRect/>
          </a:stretch>
        </p:blipFill>
        <p:spPr bwMode="auto">
          <a:xfrm>
            <a:off x="6429375" y="266700"/>
            <a:ext cx="2466975" cy="1006475"/>
          </a:xfrm>
          <a:prstGeom prst="rect">
            <a:avLst/>
          </a:prstGeom>
          <a:noFill/>
          <a:ln w="9525">
            <a:noFill/>
            <a:miter lim="800000"/>
            <a:headEnd/>
            <a:tailEnd/>
          </a:ln>
        </p:spPr>
      </p:pic>
      <p:pic>
        <p:nvPicPr>
          <p:cNvPr id="6" name="Picture 10" descr="IMM logotype large.eps"/>
          <p:cNvPicPr>
            <a:picLocks noChangeAspect="1"/>
          </p:cNvPicPr>
          <p:nvPr/>
        </p:nvPicPr>
        <p:blipFill>
          <a:blip r:embed="rId3" cstate="print"/>
          <a:srcRect/>
          <a:stretch>
            <a:fillRect/>
          </a:stretch>
        </p:blipFill>
        <p:spPr bwMode="auto">
          <a:xfrm>
            <a:off x="533400" y="461963"/>
            <a:ext cx="4953000" cy="528637"/>
          </a:xfrm>
          <a:prstGeom prst="rect">
            <a:avLst/>
          </a:prstGeom>
          <a:noFill/>
          <a:ln w="9525">
            <a:noFill/>
            <a:miter lim="800000"/>
            <a:headEnd/>
            <a:tailEnd/>
          </a:ln>
        </p:spPr>
      </p:pic>
      <p:sp>
        <p:nvSpPr>
          <p:cNvPr id="14" name="Rectangle 2"/>
          <p:cNvSpPr>
            <a:spLocks noGrp="1" noChangeArrowheads="1"/>
          </p:cNvSpPr>
          <p:nvPr>
            <p:ph type="ctrTitle"/>
          </p:nvPr>
        </p:nvSpPr>
        <p:spPr>
          <a:xfrm>
            <a:off x="2590800" y="2438400"/>
            <a:ext cx="5943600" cy="1447800"/>
          </a:xfrm>
          <a:noFill/>
          <a:ln>
            <a:noFill/>
          </a:ln>
        </p:spPr>
        <p:txBody>
          <a:bodyPr/>
          <a:lstStyle>
            <a:lvl1pPr>
              <a:defRPr sz="3200" baseline="0">
                <a:solidFill>
                  <a:srgbClr val="606060"/>
                </a:solidFill>
              </a:defRPr>
            </a:lvl1pPr>
          </a:lstStyle>
          <a:p>
            <a:pPr lvl="0"/>
            <a:r>
              <a:rPr lang="en-US" noProof="0" smtClean="0"/>
              <a:t>Click to edit Master title style</a:t>
            </a:r>
            <a:endParaRPr lang="sv-SE" noProof="0" dirty="0" smtClean="0"/>
          </a:p>
        </p:txBody>
      </p:sp>
      <p:sp>
        <p:nvSpPr>
          <p:cNvPr id="15" name="Text Placeholder 11"/>
          <p:cNvSpPr>
            <a:spLocks noGrp="1"/>
          </p:cNvSpPr>
          <p:nvPr>
            <p:ph type="body" sz="quarter" idx="10"/>
          </p:nvPr>
        </p:nvSpPr>
        <p:spPr>
          <a:xfrm>
            <a:off x="2590800" y="4191000"/>
            <a:ext cx="5943600" cy="457200"/>
          </a:xfrm>
        </p:spPr>
        <p:txBody>
          <a:bodyPr/>
          <a:lstStyle>
            <a:lvl1pPr algn="l">
              <a:buNone/>
              <a:defRPr sz="2000" b="1" baseline="0">
                <a:solidFill>
                  <a:srgbClr val="606060"/>
                </a:solidFill>
              </a:defRPr>
            </a:lvl1pPr>
          </a:lstStyle>
          <a:p>
            <a:pPr lvl="0"/>
            <a:r>
              <a:rPr lang="en-US" smtClean="0"/>
              <a:t>Click to edit Master text styles</a:t>
            </a:r>
          </a:p>
        </p:txBody>
      </p:sp>
      <p:sp>
        <p:nvSpPr>
          <p:cNvPr id="16" name="Text Placeholder 11"/>
          <p:cNvSpPr>
            <a:spLocks noGrp="1"/>
          </p:cNvSpPr>
          <p:nvPr>
            <p:ph type="body" sz="quarter" idx="12"/>
          </p:nvPr>
        </p:nvSpPr>
        <p:spPr>
          <a:xfrm>
            <a:off x="2588840" y="4797152"/>
            <a:ext cx="5943600" cy="457200"/>
          </a:xfrm>
        </p:spPr>
        <p:txBody>
          <a:bodyPr/>
          <a:lstStyle>
            <a:lvl1pPr algn="l">
              <a:buNone/>
              <a:defRPr sz="2000" b="0" baseline="0">
                <a:solidFill>
                  <a:srgbClr val="606060"/>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fld id="{915FAF1F-7024-144D-A7B9-4153F6AF944D}" type="datetime3">
              <a:rPr lang="en-US"/>
              <a:pPr/>
              <a:t>23 September 2013</a:t>
            </a:fld>
            <a:endParaRPr lang="sv-SE"/>
          </a:p>
        </p:txBody>
      </p:sp>
      <p:sp>
        <p:nvSpPr>
          <p:cNvPr id="5" name="Rectangle 6"/>
          <p:cNvSpPr>
            <a:spLocks noGrp="1" noChangeArrowheads="1"/>
          </p:cNvSpPr>
          <p:nvPr>
            <p:ph type="sldNum" sz="quarter" idx="11"/>
          </p:nvPr>
        </p:nvSpPr>
        <p:spPr>
          <a:ln/>
        </p:spPr>
        <p:txBody>
          <a:bodyPr/>
          <a:lstStyle>
            <a:lvl1pPr>
              <a:defRPr/>
            </a:lvl1pPr>
          </a:lstStyle>
          <a:p>
            <a:fld id="{CA462585-A857-6644-B642-5154FAFE08D1}" type="slidenum">
              <a:rPr lang="sv-SE"/>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1054100"/>
            <a:ext cx="1943100" cy="5181600"/>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539750" y="10541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fld id="{BB5B6A1F-9A5D-E941-8945-6E04D79B759C}" type="datetime3">
              <a:rPr lang="en-US"/>
              <a:pPr/>
              <a:t>23 September 2013</a:t>
            </a:fld>
            <a:endParaRPr lang="sv-SE"/>
          </a:p>
        </p:txBody>
      </p:sp>
      <p:sp>
        <p:nvSpPr>
          <p:cNvPr id="5" name="Rectangle 6"/>
          <p:cNvSpPr>
            <a:spLocks noGrp="1" noChangeArrowheads="1"/>
          </p:cNvSpPr>
          <p:nvPr>
            <p:ph type="sldNum" sz="quarter" idx="11"/>
          </p:nvPr>
        </p:nvSpPr>
        <p:spPr>
          <a:ln/>
        </p:spPr>
        <p:txBody>
          <a:bodyPr/>
          <a:lstStyle>
            <a:lvl1pPr>
              <a:defRPr/>
            </a:lvl1pPr>
          </a:lstStyle>
          <a:p>
            <a:fld id="{F2260605-9A5C-F64F-A162-3D716FA6D272}" type="slidenum">
              <a:rPr lang="sv-SE"/>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arge Textbox">
    <p:spTree>
      <p:nvGrpSpPr>
        <p:cNvPr id="1" name=""/>
        <p:cNvGrpSpPr/>
        <p:nvPr/>
      </p:nvGrpSpPr>
      <p:grpSpPr>
        <a:xfrm>
          <a:off x="0" y="0"/>
          <a:ext cx="0" cy="0"/>
          <a:chOff x="0" y="0"/>
          <a:chExt cx="0" cy="0"/>
        </a:xfrm>
      </p:grpSpPr>
      <p:pic>
        <p:nvPicPr>
          <p:cNvPr id="4" name="Picture 16" descr="KI-Logo_rgb.tif                                                001030A5Macintosh HD                   BBA748FD:"/>
          <p:cNvPicPr>
            <a:picLocks noChangeAspect="1" noChangeArrowheads="1"/>
          </p:cNvPicPr>
          <p:nvPr userDrawn="1"/>
        </p:nvPicPr>
        <p:blipFill>
          <a:blip r:embed="rId2" cstate="print"/>
          <a:srcRect/>
          <a:stretch>
            <a:fillRect/>
          </a:stretch>
        </p:blipFill>
        <p:spPr bwMode="auto">
          <a:xfrm>
            <a:off x="7176970" y="188638"/>
            <a:ext cx="1728000" cy="704989"/>
          </a:xfrm>
          <a:prstGeom prst="rect">
            <a:avLst/>
          </a:prstGeom>
          <a:noFill/>
          <a:ln w="9525">
            <a:noFill/>
            <a:miter lim="800000"/>
            <a:headEnd/>
            <a:tailEnd/>
          </a:ln>
        </p:spPr>
      </p:pic>
      <p:pic>
        <p:nvPicPr>
          <p:cNvPr id="5" name="Picture 11" descr="IMM logotype large.eps"/>
          <p:cNvPicPr>
            <a:picLocks noChangeAspect="1"/>
          </p:cNvPicPr>
          <p:nvPr userDrawn="1"/>
        </p:nvPicPr>
        <p:blipFill>
          <a:blip r:embed="rId3" cstate="print"/>
          <a:srcRect/>
          <a:stretch>
            <a:fillRect/>
          </a:stretch>
        </p:blipFill>
        <p:spPr bwMode="auto">
          <a:xfrm>
            <a:off x="533400" y="404664"/>
            <a:ext cx="3372976" cy="360000"/>
          </a:xfrm>
          <a:prstGeom prst="rect">
            <a:avLst/>
          </a:prstGeom>
          <a:noFill/>
          <a:ln w="9525">
            <a:noFill/>
            <a:miter lim="800000"/>
            <a:headEnd/>
            <a:tailEnd/>
          </a:ln>
        </p:spPr>
      </p:pic>
      <p:sp>
        <p:nvSpPr>
          <p:cNvPr id="6" name="Rectangle 2"/>
          <p:cNvSpPr>
            <a:spLocks noGrp="1" noChangeArrowheads="1"/>
          </p:cNvSpPr>
          <p:nvPr>
            <p:ph type="title"/>
          </p:nvPr>
        </p:nvSpPr>
        <p:spPr bwMode="auto">
          <a:xfrm>
            <a:off x="539750" y="10541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sv-SE"/>
          </a:p>
        </p:txBody>
      </p:sp>
      <p:sp>
        <p:nvSpPr>
          <p:cNvPr id="7" name="Rectangle 3"/>
          <p:cNvSpPr>
            <a:spLocks noGrp="1" noChangeArrowheads="1"/>
          </p:cNvSpPr>
          <p:nvPr>
            <p:ph idx="1"/>
          </p:nvPr>
        </p:nvSpPr>
        <p:spPr bwMode="auto">
          <a:xfrm>
            <a:off x="539750" y="21209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TextBox 7"/>
          <p:cNvSpPr txBox="1"/>
          <p:nvPr userDrawn="1"/>
        </p:nvSpPr>
        <p:spPr>
          <a:xfrm>
            <a:off x="8388424" y="6406442"/>
            <a:ext cx="360040" cy="215444"/>
          </a:xfrm>
          <a:prstGeom prst="rect">
            <a:avLst/>
          </a:prstGeom>
          <a:noFill/>
        </p:spPr>
        <p:txBody>
          <a:bodyPr wrap="square" rtlCol="0">
            <a:spAutoFit/>
          </a:bodyPr>
          <a:lstStyle/>
          <a:p>
            <a:fld id="{E77A1275-9F51-461D-BB1E-BED3EEF26644}" type="slidenum">
              <a:rPr lang="sv-SE" sz="800" smtClean="0">
                <a:latin typeface="+mn-lt"/>
              </a:rPr>
              <a:pPr/>
              <a:t>‹#›</a:t>
            </a:fld>
            <a:endParaRPr lang="sv-SE" sz="800" dirty="0">
              <a:latin typeface="+mn-lt"/>
            </a:endParaRPr>
          </a:p>
        </p:txBody>
      </p:sp>
    </p:spTree>
    <p:extLst>
      <p:ext uri="{BB962C8B-B14F-4D97-AF65-F5344CB8AC3E}">
        <p14:creationId xmlns:p14="http://schemas.microsoft.com/office/powerpoint/2010/main" xmlns="" val="28923949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11254DC-728F-4CD1-A489-6B6A631D308F}" type="slidenum">
              <a:rPr lang="en-GB"/>
              <a:pPr>
                <a:defRPr/>
              </a:pPr>
              <a:t>‹#›</a:t>
            </a:fld>
            <a:endParaRPr lang="en-GB"/>
          </a:p>
        </p:txBody>
      </p:sp>
    </p:spTree>
    <p:extLst>
      <p:ext uri="{BB962C8B-B14F-4D97-AF65-F5344CB8AC3E}">
        <p14:creationId xmlns:p14="http://schemas.microsoft.com/office/powerpoint/2010/main" xmlns="" val="3494475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Rectangle 4"/>
          <p:cNvSpPr>
            <a:spLocks noGrp="1" noChangeArrowheads="1"/>
          </p:cNvSpPr>
          <p:nvPr>
            <p:ph type="dt" sz="half" idx="10"/>
          </p:nvPr>
        </p:nvSpPr>
        <p:spPr>
          <a:ln/>
        </p:spPr>
        <p:txBody>
          <a:bodyPr/>
          <a:lstStyle>
            <a:lvl1pPr>
              <a:defRPr/>
            </a:lvl1pPr>
          </a:lstStyle>
          <a:p>
            <a:fld id="{EDA90ED4-54A3-1846-8FE3-425B60BFD7E5}" type="datetime3">
              <a:rPr lang="en-US"/>
              <a:pPr/>
              <a:t>23 September 2013</a:t>
            </a:fld>
            <a:endParaRPr lang="sv-SE"/>
          </a:p>
        </p:txBody>
      </p:sp>
      <p:sp>
        <p:nvSpPr>
          <p:cNvPr id="5" name="Rectangle 6"/>
          <p:cNvSpPr>
            <a:spLocks noGrp="1" noChangeArrowheads="1"/>
          </p:cNvSpPr>
          <p:nvPr>
            <p:ph type="sldNum" sz="quarter" idx="11"/>
          </p:nvPr>
        </p:nvSpPr>
        <p:spPr>
          <a:ln/>
        </p:spPr>
        <p:txBody>
          <a:bodyPr/>
          <a:lstStyle>
            <a:lvl1pPr>
              <a:defRPr/>
            </a:lvl1pPr>
          </a:lstStyle>
          <a:p>
            <a:fld id="{B8EE92D2-4EAE-5E45-BD9A-BC2C44B4AFC4}" type="slidenum">
              <a:rPr lang="sv-SE"/>
              <a:pPr/>
              <a:t>‹#›</a:t>
            </a:fld>
            <a:endParaRPr lang="sv-S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BAA46D5-7A3A-4447-911F-2CD2660C5263}" type="datetime3">
              <a:rPr lang="en-US"/>
              <a:pPr/>
              <a:t>23 September 2013</a:t>
            </a:fld>
            <a:endParaRPr lang="sv-SE"/>
          </a:p>
        </p:txBody>
      </p:sp>
      <p:sp>
        <p:nvSpPr>
          <p:cNvPr id="5" name="Rectangle 6"/>
          <p:cNvSpPr>
            <a:spLocks noGrp="1" noChangeArrowheads="1"/>
          </p:cNvSpPr>
          <p:nvPr>
            <p:ph type="sldNum" sz="quarter" idx="11"/>
          </p:nvPr>
        </p:nvSpPr>
        <p:spPr>
          <a:ln/>
        </p:spPr>
        <p:txBody>
          <a:bodyPr/>
          <a:lstStyle>
            <a:lvl1pPr>
              <a:defRPr/>
            </a:lvl1pPr>
          </a:lstStyle>
          <a:p>
            <a:fld id="{CFA32E07-F2E4-6249-97A2-16397F231A78}"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4"/>
          <p:cNvSpPr>
            <a:spLocks noGrp="1" noChangeArrowheads="1"/>
          </p:cNvSpPr>
          <p:nvPr>
            <p:ph type="dt" sz="half" idx="10"/>
          </p:nvPr>
        </p:nvSpPr>
        <p:spPr>
          <a:ln/>
        </p:spPr>
        <p:txBody>
          <a:bodyPr/>
          <a:lstStyle>
            <a:lvl1pPr>
              <a:defRPr/>
            </a:lvl1pPr>
          </a:lstStyle>
          <a:p>
            <a:fld id="{49CA99D2-6D68-6344-9FEB-3A817D89EF05}" type="datetime3">
              <a:rPr lang="en-US"/>
              <a:pPr/>
              <a:t>23 September 2013</a:t>
            </a:fld>
            <a:endParaRPr lang="sv-SE"/>
          </a:p>
        </p:txBody>
      </p:sp>
      <p:sp>
        <p:nvSpPr>
          <p:cNvPr id="6" name="Rectangle 6"/>
          <p:cNvSpPr>
            <a:spLocks noGrp="1" noChangeArrowheads="1"/>
          </p:cNvSpPr>
          <p:nvPr>
            <p:ph type="sldNum" sz="quarter" idx="11"/>
          </p:nvPr>
        </p:nvSpPr>
        <p:spPr>
          <a:ln/>
        </p:spPr>
        <p:txBody>
          <a:bodyPr/>
          <a:lstStyle>
            <a:lvl1pPr>
              <a:defRPr/>
            </a:lvl1pPr>
          </a:lstStyle>
          <a:p>
            <a:fld id="{AFE31777-49B6-9948-B10D-DA5A28D40151}"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4"/>
          <p:cNvSpPr>
            <a:spLocks noGrp="1" noChangeArrowheads="1"/>
          </p:cNvSpPr>
          <p:nvPr>
            <p:ph type="dt" sz="half" idx="10"/>
          </p:nvPr>
        </p:nvSpPr>
        <p:spPr>
          <a:ln/>
        </p:spPr>
        <p:txBody>
          <a:bodyPr/>
          <a:lstStyle>
            <a:lvl1pPr>
              <a:defRPr/>
            </a:lvl1pPr>
          </a:lstStyle>
          <a:p>
            <a:fld id="{095E2931-24B4-BD46-8BAF-B95D79CD3A10}" type="datetime3">
              <a:rPr lang="en-US"/>
              <a:pPr/>
              <a:t>23 September 2013</a:t>
            </a:fld>
            <a:endParaRPr lang="sv-SE"/>
          </a:p>
        </p:txBody>
      </p:sp>
      <p:sp>
        <p:nvSpPr>
          <p:cNvPr id="8" name="Rectangle 6"/>
          <p:cNvSpPr>
            <a:spLocks noGrp="1" noChangeArrowheads="1"/>
          </p:cNvSpPr>
          <p:nvPr>
            <p:ph type="sldNum" sz="quarter" idx="11"/>
          </p:nvPr>
        </p:nvSpPr>
        <p:spPr>
          <a:ln/>
        </p:spPr>
        <p:txBody>
          <a:bodyPr/>
          <a:lstStyle>
            <a:lvl1pPr>
              <a:defRPr/>
            </a:lvl1pPr>
          </a:lstStyle>
          <a:p>
            <a:fld id="{EB30CBBC-C45E-014A-A14D-2D8911F22CD4}"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fld id="{C0127FB1-D190-2C48-8444-EEF01B3F1095}" type="datetime3">
              <a:rPr lang="en-US"/>
              <a:pPr/>
              <a:t>23 September 2013</a:t>
            </a:fld>
            <a:endParaRPr lang="sv-SE"/>
          </a:p>
        </p:txBody>
      </p:sp>
      <p:sp>
        <p:nvSpPr>
          <p:cNvPr id="4" name="Rectangle 6"/>
          <p:cNvSpPr>
            <a:spLocks noGrp="1" noChangeArrowheads="1"/>
          </p:cNvSpPr>
          <p:nvPr>
            <p:ph type="sldNum" sz="quarter" idx="11"/>
          </p:nvPr>
        </p:nvSpPr>
        <p:spPr>
          <a:ln/>
        </p:spPr>
        <p:txBody>
          <a:bodyPr/>
          <a:lstStyle>
            <a:lvl1pPr>
              <a:defRPr/>
            </a:lvl1pPr>
          </a:lstStyle>
          <a:p>
            <a:fld id="{35162391-9C19-E54B-855A-F107679189A2}"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B8E56D6-9428-F746-9F86-D6836E24A299}" type="datetime3">
              <a:rPr lang="en-US"/>
              <a:pPr/>
              <a:t>23 September 2013</a:t>
            </a:fld>
            <a:endParaRPr lang="sv-SE"/>
          </a:p>
        </p:txBody>
      </p:sp>
      <p:sp>
        <p:nvSpPr>
          <p:cNvPr id="3" name="Rectangle 6"/>
          <p:cNvSpPr>
            <a:spLocks noGrp="1" noChangeArrowheads="1"/>
          </p:cNvSpPr>
          <p:nvPr>
            <p:ph type="sldNum" sz="quarter" idx="11"/>
          </p:nvPr>
        </p:nvSpPr>
        <p:spPr>
          <a:ln/>
        </p:spPr>
        <p:txBody>
          <a:bodyPr/>
          <a:lstStyle>
            <a:lvl1pPr>
              <a:defRPr/>
            </a:lvl1pPr>
          </a:lstStyle>
          <a:p>
            <a:fld id="{435105B5-8FDE-E742-9DB5-F6CD7FBDDB0F}"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CECCB56-7DF9-224E-A0D6-49CAFAFD233B}" type="datetime3">
              <a:rPr lang="en-US"/>
              <a:pPr/>
              <a:t>23 September 2013</a:t>
            </a:fld>
            <a:endParaRPr lang="sv-SE"/>
          </a:p>
        </p:txBody>
      </p:sp>
      <p:sp>
        <p:nvSpPr>
          <p:cNvPr id="6" name="Rectangle 6"/>
          <p:cNvSpPr>
            <a:spLocks noGrp="1" noChangeArrowheads="1"/>
          </p:cNvSpPr>
          <p:nvPr>
            <p:ph type="sldNum" sz="quarter" idx="11"/>
          </p:nvPr>
        </p:nvSpPr>
        <p:spPr>
          <a:ln/>
        </p:spPr>
        <p:txBody>
          <a:bodyPr/>
          <a:lstStyle>
            <a:lvl1pPr>
              <a:defRPr/>
            </a:lvl1pPr>
          </a:lstStyle>
          <a:p>
            <a:fld id="{9D471DF9-6682-DC49-B318-78C8ED98F6AD}"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A95D6D8-8211-614B-86F4-CEDBD0612314}" type="datetime3">
              <a:rPr lang="en-US"/>
              <a:pPr/>
              <a:t>23 September 2013</a:t>
            </a:fld>
            <a:endParaRPr lang="sv-SE"/>
          </a:p>
        </p:txBody>
      </p:sp>
      <p:sp>
        <p:nvSpPr>
          <p:cNvPr id="6" name="Rectangle 6"/>
          <p:cNvSpPr>
            <a:spLocks noGrp="1" noChangeArrowheads="1"/>
          </p:cNvSpPr>
          <p:nvPr>
            <p:ph type="sldNum" sz="quarter" idx="11"/>
          </p:nvPr>
        </p:nvSpPr>
        <p:spPr>
          <a:ln/>
        </p:spPr>
        <p:txBody>
          <a:bodyPr/>
          <a:lstStyle>
            <a:lvl1pPr>
              <a:defRPr/>
            </a:lvl1pPr>
          </a:lstStyle>
          <a:p>
            <a:fld id="{C9499487-709B-AC46-AE4B-82DD7D068072}"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I-Logo_rgb.tif                                                001030A5Macintosh HD                   BBA748FD:"/>
          <p:cNvPicPr>
            <a:picLocks noChangeAspect="1" noChangeArrowheads="1"/>
          </p:cNvPicPr>
          <p:nvPr/>
        </p:nvPicPr>
        <p:blipFill>
          <a:blip r:embed="rId16" cstate="print"/>
          <a:srcRect/>
          <a:stretch>
            <a:fillRect/>
          </a:stretch>
        </p:blipFill>
        <p:spPr bwMode="auto">
          <a:xfrm>
            <a:off x="7178675" y="182563"/>
            <a:ext cx="1727200" cy="7048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10541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bakgrundsrubriken</a:t>
            </a:r>
          </a:p>
        </p:txBody>
      </p:sp>
      <p:sp>
        <p:nvSpPr>
          <p:cNvPr id="1028" name="Rectangle 3"/>
          <p:cNvSpPr>
            <a:spLocks noGrp="1" noChangeArrowheads="1"/>
          </p:cNvSpPr>
          <p:nvPr>
            <p:ph type="body" idx="1"/>
          </p:nvPr>
        </p:nvSpPr>
        <p:spPr bwMode="auto">
          <a:xfrm>
            <a:off x="539750" y="21209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ectangle 4"/>
          <p:cNvSpPr>
            <a:spLocks noGrp="1" noChangeArrowheads="1"/>
          </p:cNvSpPr>
          <p:nvPr>
            <p:ph type="dt" sz="half" idx="2"/>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chemeClr val="bg2"/>
                </a:solidFill>
                <a:latin typeface="Arial" pitchFamily="-107" charset="0"/>
              </a:defRPr>
            </a:lvl1pPr>
          </a:lstStyle>
          <a:p>
            <a:fld id="{49C21911-15D0-4B4C-801F-644B2E2B357F}" type="datetime3">
              <a:rPr lang="en-US"/>
              <a:pPr/>
              <a:t>23 September 2013</a:t>
            </a:fld>
            <a:endParaRPr lang="sv-SE"/>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b="1">
                <a:solidFill>
                  <a:schemeClr val="bg2"/>
                </a:solidFill>
                <a:latin typeface="Arial" pitchFamily="-107" charset="0"/>
              </a:defRPr>
            </a:lvl1pPr>
          </a:lstStyle>
          <a:p>
            <a:fld id="{E5A8D850-F95F-F64B-8B99-92D741208E5E}" type="slidenum">
              <a:rPr lang="sv-SE"/>
              <a:pPr/>
              <a:t>‹#›</a:t>
            </a:fld>
            <a:endParaRPr lang="sv-SE"/>
          </a:p>
        </p:txBody>
      </p:sp>
      <p:sp>
        <p:nvSpPr>
          <p:cNvPr id="1031"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p:spPr>
        <p:txBody>
          <a:bodyPr wrap="none" anchor="ctr"/>
          <a:lstStyle/>
          <a:p>
            <a:pPr eaLnBrk="0" hangingPunct="0">
              <a:defRPr/>
            </a:pPr>
            <a:endParaRPr lang="sv-SE">
              <a:latin typeface="Times" pitchFamily="18" charset="0"/>
              <a:ea typeface="+mn-ea"/>
              <a:cs typeface="+mn-cs"/>
            </a:endParaRPr>
          </a:p>
        </p:txBody>
      </p:sp>
      <p:pic>
        <p:nvPicPr>
          <p:cNvPr id="1032" name="Picture 8" descr="IMM logotype large.eps"/>
          <p:cNvPicPr>
            <a:picLocks noChangeAspect="1"/>
          </p:cNvPicPr>
          <p:nvPr/>
        </p:nvPicPr>
        <p:blipFill>
          <a:blip r:embed="rId17" cstate="print"/>
          <a:srcRect/>
          <a:stretch>
            <a:fillRect/>
          </a:stretch>
        </p:blipFill>
        <p:spPr bwMode="auto">
          <a:xfrm>
            <a:off x="533400" y="6432550"/>
            <a:ext cx="32766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9" r:id="rId10"/>
    <p:sldLayoutId id="2147483686" r:id="rId11"/>
    <p:sldLayoutId id="2147483687" r:id="rId12"/>
    <p:sldLayoutId id="2147483690" r:id="rId13"/>
    <p:sldLayoutId id="2147483691" r:id="rId14"/>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rgbClr val="606060"/>
          </a:solidFill>
          <a:latin typeface="+mj-lt"/>
          <a:ea typeface="+mj-ea"/>
          <a:cs typeface="+mj-cs"/>
        </a:defRPr>
      </a:lvl1pPr>
      <a:lvl2pPr algn="l" rtl="0" eaLnBrk="1" fontAlgn="base" hangingPunct="1">
        <a:spcBef>
          <a:spcPct val="0"/>
        </a:spcBef>
        <a:spcAft>
          <a:spcPct val="0"/>
        </a:spcAft>
        <a:defRPr sz="2800" b="1">
          <a:solidFill>
            <a:srgbClr val="606060"/>
          </a:solidFill>
          <a:latin typeface="Arial" charset="0"/>
        </a:defRPr>
      </a:lvl2pPr>
      <a:lvl3pPr algn="l" rtl="0" eaLnBrk="1" fontAlgn="base" hangingPunct="1">
        <a:spcBef>
          <a:spcPct val="0"/>
        </a:spcBef>
        <a:spcAft>
          <a:spcPct val="0"/>
        </a:spcAft>
        <a:defRPr sz="2800" b="1">
          <a:solidFill>
            <a:srgbClr val="606060"/>
          </a:solidFill>
          <a:latin typeface="Arial" charset="0"/>
        </a:defRPr>
      </a:lvl3pPr>
      <a:lvl4pPr algn="l" rtl="0" eaLnBrk="1" fontAlgn="base" hangingPunct="1">
        <a:spcBef>
          <a:spcPct val="0"/>
        </a:spcBef>
        <a:spcAft>
          <a:spcPct val="0"/>
        </a:spcAft>
        <a:defRPr sz="2800" b="1">
          <a:solidFill>
            <a:srgbClr val="606060"/>
          </a:solidFill>
          <a:latin typeface="Arial" charset="0"/>
        </a:defRPr>
      </a:lvl4pPr>
      <a:lvl5pPr algn="l" rtl="0" eaLnBrk="1" fontAlgn="base" hangingPunct="1">
        <a:spcBef>
          <a:spcPct val="0"/>
        </a:spcBef>
        <a:spcAft>
          <a:spcPct val="0"/>
        </a:spcAft>
        <a:defRPr sz="2800" b="1">
          <a:solidFill>
            <a:srgbClr val="606060"/>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107"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107" charset="2"/>
        <a:buChar char="à"/>
        <a:defRPr>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chemeClr val="accent1"/>
        </a:buClr>
        <a:buFont typeface="Wingdings" pitchFamily="-107" charset="2"/>
        <a:buChar char="§"/>
        <a:defRPr sz="1600">
          <a:solidFill>
            <a:schemeClr val="accent1"/>
          </a:solidFill>
          <a:latin typeface="+mn-lt"/>
          <a:ea typeface="ＭＳ Ｐゴシック" pitchFamily="-107" charset="-128"/>
        </a:defRPr>
      </a:lvl3pPr>
      <a:lvl4pPr marL="1600200" indent="-228600" algn="l" rtl="0" eaLnBrk="1" fontAlgn="base" hangingPunct="1">
        <a:spcBef>
          <a:spcPct val="20000"/>
        </a:spcBef>
        <a:spcAft>
          <a:spcPct val="0"/>
        </a:spcAft>
        <a:buFont typeface="Wingdings" pitchFamily="-107" charset="2"/>
        <a:buChar char="à"/>
        <a:defRPr sz="14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chemeClr val="accent1"/>
        </a:buClr>
        <a:buFont typeface="Wingdings" pitchFamily="-107" charset="2"/>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2050" name="Picture 2" descr="V:\LR Material\20134\ppt-cov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7772400" cy="1143000"/>
          </a:xfrm>
        </p:spPr>
        <p:txBody>
          <a:bodyPr/>
          <a:lstStyle/>
          <a:p>
            <a:r>
              <a:rPr lang="sv-SE" dirty="0" smtClean="0"/>
              <a:t>Exposure </a:t>
            </a:r>
            <a:r>
              <a:rPr lang="sv-SE" dirty="0" err="1" smtClean="0"/>
              <a:t>time</a:t>
            </a:r>
            <a:r>
              <a:rPr lang="sv-SE" dirty="0" smtClean="0"/>
              <a:t> </a:t>
            </a:r>
            <a:r>
              <a:rPr lang="sv-SE" dirty="0" err="1" smtClean="0"/>
              <a:t>windows</a:t>
            </a:r>
            <a:endParaRPr lang="sv-SE" dirty="0"/>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10</a:t>
            </a:fld>
            <a:endParaRPr lang="sv-SE"/>
          </a:p>
        </p:txBody>
      </p:sp>
      <p:sp>
        <p:nvSpPr>
          <p:cNvPr id="14" name="Rectangle 13"/>
          <p:cNvSpPr/>
          <p:nvPr/>
        </p:nvSpPr>
        <p:spPr bwMode="auto">
          <a:xfrm>
            <a:off x="625313" y="3284984"/>
            <a:ext cx="2498628" cy="432048"/>
          </a:xfrm>
          <a:prstGeom prst="rect">
            <a:avLst/>
          </a:prstGeom>
          <a:solidFill>
            <a:schemeClr val="bg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4D4D4D"/>
                </a:solidFill>
                <a:effectLst/>
                <a:latin typeface="Mundo Sans"/>
              </a:rPr>
              <a:t>4-8 </a:t>
            </a:r>
            <a:r>
              <a:rPr kumimoji="0" lang="sv-SE" sz="2400" b="0" i="0" u="none" strike="noStrike" cap="none" normalizeH="0" baseline="0" dirty="0" err="1" smtClean="0">
                <a:ln>
                  <a:noFill/>
                </a:ln>
                <a:solidFill>
                  <a:srgbClr val="4D4D4D"/>
                </a:solidFill>
                <a:effectLst/>
                <a:latin typeface="Mundo Sans"/>
              </a:rPr>
              <a:t>years</a:t>
            </a:r>
            <a:endParaRPr kumimoji="0" lang="sv-SE" sz="2400" b="0" i="0" u="none" strike="noStrike" cap="none" normalizeH="0" baseline="0" dirty="0" smtClean="0">
              <a:ln>
                <a:noFill/>
              </a:ln>
              <a:solidFill>
                <a:srgbClr val="4D4D4D"/>
              </a:solidFill>
              <a:effectLst/>
              <a:latin typeface="Mundo Sans"/>
            </a:endParaRPr>
          </a:p>
        </p:txBody>
      </p:sp>
      <p:sp>
        <p:nvSpPr>
          <p:cNvPr id="19" name="Rectangle 18"/>
          <p:cNvSpPr/>
          <p:nvPr/>
        </p:nvSpPr>
        <p:spPr bwMode="auto">
          <a:xfrm>
            <a:off x="625313" y="3789040"/>
            <a:ext cx="2498628" cy="432048"/>
          </a:xfrm>
          <a:prstGeom prst="rect">
            <a:avLst/>
          </a:prstGeom>
          <a:solidFill>
            <a:schemeClr val="bg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4D4D4D"/>
                </a:solidFill>
                <a:effectLst/>
                <a:latin typeface="Mundo Sans"/>
              </a:rPr>
              <a:t>8-12 </a:t>
            </a:r>
            <a:r>
              <a:rPr kumimoji="0" lang="sv-SE" sz="2400" b="0" i="0" u="none" strike="noStrike" cap="none" normalizeH="0" baseline="0" dirty="0" err="1" smtClean="0">
                <a:ln>
                  <a:noFill/>
                </a:ln>
                <a:solidFill>
                  <a:srgbClr val="4D4D4D"/>
                </a:solidFill>
                <a:effectLst/>
                <a:latin typeface="Mundo Sans"/>
              </a:rPr>
              <a:t>years</a:t>
            </a:r>
            <a:endParaRPr kumimoji="0" lang="sv-SE" sz="2400" b="0" i="0" u="none" strike="noStrike" cap="none" normalizeH="0" baseline="0" dirty="0" smtClean="0">
              <a:ln>
                <a:noFill/>
              </a:ln>
              <a:solidFill>
                <a:srgbClr val="4D4D4D"/>
              </a:solidFill>
              <a:effectLst/>
              <a:latin typeface="Mundo Sans"/>
            </a:endParaRPr>
          </a:p>
        </p:txBody>
      </p:sp>
      <p:sp>
        <p:nvSpPr>
          <p:cNvPr id="20" name="Rectangle 19"/>
          <p:cNvSpPr/>
          <p:nvPr/>
        </p:nvSpPr>
        <p:spPr bwMode="auto">
          <a:xfrm>
            <a:off x="625313" y="2780928"/>
            <a:ext cx="2498628" cy="432048"/>
          </a:xfrm>
          <a:prstGeom prst="rect">
            <a:avLst/>
          </a:prstGeom>
          <a:solidFill>
            <a:schemeClr val="bg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4D4D4D"/>
                </a:solidFill>
                <a:effectLst/>
                <a:latin typeface="Mundo Sans"/>
              </a:rPr>
              <a:t>1-4 </a:t>
            </a:r>
            <a:r>
              <a:rPr kumimoji="0" lang="sv-SE" sz="2400" b="0" i="0" u="none" strike="noStrike" cap="none" normalizeH="0" baseline="0" dirty="0" err="1" smtClean="0">
                <a:ln>
                  <a:noFill/>
                </a:ln>
                <a:solidFill>
                  <a:srgbClr val="4D4D4D"/>
                </a:solidFill>
                <a:effectLst/>
                <a:latin typeface="Mundo Sans"/>
              </a:rPr>
              <a:t>years</a:t>
            </a:r>
            <a:endParaRPr kumimoji="0" lang="sv-SE" sz="2400" b="0" i="0" u="none" strike="noStrike" cap="none" normalizeH="0" baseline="0" dirty="0" smtClean="0">
              <a:ln>
                <a:noFill/>
              </a:ln>
              <a:solidFill>
                <a:srgbClr val="4D4D4D"/>
              </a:solidFill>
              <a:effectLst/>
              <a:latin typeface="Mundo Sans"/>
            </a:endParaRPr>
          </a:p>
        </p:txBody>
      </p:sp>
      <p:sp>
        <p:nvSpPr>
          <p:cNvPr id="21" name="Rectangle 20"/>
          <p:cNvSpPr/>
          <p:nvPr/>
        </p:nvSpPr>
        <p:spPr bwMode="auto">
          <a:xfrm>
            <a:off x="625313" y="2276872"/>
            <a:ext cx="2498628" cy="432048"/>
          </a:xfrm>
          <a:prstGeom prst="rect">
            <a:avLst/>
          </a:prstGeom>
          <a:solidFill>
            <a:schemeClr val="bg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err="1" smtClean="0">
                <a:ln>
                  <a:noFill/>
                </a:ln>
                <a:solidFill>
                  <a:srgbClr val="4D4D4D"/>
                </a:solidFill>
                <a:effectLst/>
                <a:latin typeface="Mundo Sans"/>
              </a:rPr>
              <a:t>First</a:t>
            </a:r>
            <a:r>
              <a:rPr kumimoji="0" lang="sv-SE" b="0" i="0" u="none" strike="noStrike" cap="none" normalizeH="0" baseline="0" dirty="0" smtClean="0">
                <a:ln>
                  <a:noFill/>
                </a:ln>
                <a:solidFill>
                  <a:srgbClr val="4D4D4D"/>
                </a:solidFill>
                <a:effectLst/>
                <a:latin typeface="Mundo Sans"/>
              </a:rPr>
              <a:t> </a:t>
            </a:r>
            <a:r>
              <a:rPr kumimoji="0" lang="sv-SE" b="0" i="0" u="none" strike="noStrike" cap="none" normalizeH="0" baseline="0" dirty="0" err="1" smtClean="0">
                <a:ln>
                  <a:noFill/>
                </a:ln>
                <a:solidFill>
                  <a:srgbClr val="4D4D4D"/>
                </a:solidFill>
                <a:effectLst/>
                <a:latin typeface="Mundo Sans"/>
              </a:rPr>
              <a:t>year</a:t>
            </a:r>
            <a:r>
              <a:rPr kumimoji="0" lang="sv-SE" b="0" i="0" u="none" strike="noStrike" cap="none" normalizeH="0" baseline="0" dirty="0" smtClean="0">
                <a:ln>
                  <a:noFill/>
                </a:ln>
                <a:solidFill>
                  <a:srgbClr val="4D4D4D"/>
                </a:solidFill>
                <a:effectLst/>
                <a:latin typeface="Mundo Sans"/>
              </a:rPr>
              <a:t> </a:t>
            </a:r>
            <a:r>
              <a:rPr kumimoji="0" lang="sv-SE" b="0" i="0" u="none" strike="noStrike" cap="none" normalizeH="0" baseline="0" dirty="0" err="1" smtClean="0">
                <a:ln>
                  <a:noFill/>
                </a:ln>
                <a:solidFill>
                  <a:srgbClr val="4D4D4D"/>
                </a:solidFill>
                <a:effectLst/>
                <a:latin typeface="Mundo Sans"/>
              </a:rPr>
              <a:t>of</a:t>
            </a:r>
            <a:r>
              <a:rPr kumimoji="0" lang="sv-SE" b="0" i="0" u="none" strike="noStrike" cap="none" normalizeH="0" baseline="0" dirty="0" smtClean="0">
                <a:ln>
                  <a:noFill/>
                </a:ln>
                <a:solidFill>
                  <a:srgbClr val="4D4D4D"/>
                </a:solidFill>
                <a:effectLst/>
                <a:latin typeface="Mundo Sans"/>
              </a:rPr>
              <a:t> </a:t>
            </a:r>
            <a:r>
              <a:rPr kumimoji="0" lang="sv-SE" b="0" i="0" u="none" strike="noStrike" cap="none" normalizeH="0" baseline="0" dirty="0" err="1" smtClean="0">
                <a:ln>
                  <a:noFill/>
                </a:ln>
                <a:solidFill>
                  <a:srgbClr val="4D4D4D"/>
                </a:solidFill>
                <a:effectLst/>
                <a:latin typeface="Mundo Sans"/>
              </a:rPr>
              <a:t>life</a:t>
            </a:r>
            <a:r>
              <a:rPr kumimoji="0" lang="sv-SE" b="0" i="0" u="none" strike="noStrike" cap="none" normalizeH="0" baseline="0" dirty="0" smtClean="0">
                <a:ln>
                  <a:noFill/>
                </a:ln>
                <a:solidFill>
                  <a:srgbClr val="4D4D4D"/>
                </a:solidFill>
                <a:effectLst/>
                <a:latin typeface="Mundo Sans"/>
              </a:rPr>
              <a:t> </a:t>
            </a:r>
          </a:p>
        </p:txBody>
      </p:sp>
      <p:sp>
        <p:nvSpPr>
          <p:cNvPr id="18" name="Rectangle 17"/>
          <p:cNvSpPr/>
          <p:nvPr/>
        </p:nvSpPr>
        <p:spPr bwMode="auto">
          <a:xfrm>
            <a:off x="611560" y="4293096"/>
            <a:ext cx="2498628" cy="792088"/>
          </a:xfrm>
          <a:prstGeom prst="rect">
            <a:avLst/>
          </a:prstGeom>
          <a:solidFill>
            <a:schemeClr val="bg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4D4D4D"/>
                </a:solidFill>
                <a:effectLst/>
                <a:latin typeface="Mundo Sans"/>
              </a:rPr>
              <a:t>12-16 is </a:t>
            </a:r>
            <a:r>
              <a:rPr kumimoji="0" lang="sv-SE" sz="2400" b="0" i="0" u="none" strike="noStrike" cap="none" normalizeH="0" baseline="0" dirty="0" err="1" smtClean="0">
                <a:ln>
                  <a:noFill/>
                </a:ln>
                <a:solidFill>
                  <a:srgbClr val="4D4D4D"/>
                </a:solidFill>
                <a:effectLst/>
                <a:latin typeface="Mundo Sans"/>
              </a:rPr>
              <a:t>upcoming</a:t>
            </a:r>
            <a:endParaRPr kumimoji="0" lang="sv-SE" sz="2400" b="0" i="0" u="none" strike="noStrike" cap="none" normalizeH="0" baseline="0" dirty="0" smtClean="0">
              <a:ln>
                <a:noFill/>
              </a:ln>
              <a:solidFill>
                <a:srgbClr val="4D4D4D"/>
              </a:solidFill>
              <a:effectLst/>
              <a:latin typeface="Mundo Sans"/>
            </a:endParaRPr>
          </a:p>
        </p:txBody>
      </p:sp>
    </p:spTree>
    <p:extLst>
      <p:ext uri="{BB962C8B-B14F-4D97-AF65-F5344CB8AC3E}">
        <p14:creationId xmlns:p14="http://schemas.microsoft.com/office/powerpoint/2010/main" xmlns="" val="21802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0"/>
          <p:cNvPicPr>
            <a:picLocks noChangeAspect="1" noChangeArrowheads="1"/>
          </p:cNvPicPr>
          <p:nvPr/>
        </p:nvPicPr>
        <p:blipFill>
          <a:blip r:embed="rId2" cstate="print">
            <a:extLst>
              <a:ext uri="{28A0092B-C50C-407E-A947-70E740481C1C}">
                <a14:useLocalDpi xmlns:a14="http://schemas.microsoft.com/office/drawing/2010/main" xmlns="" val="0"/>
              </a:ext>
            </a:extLst>
          </a:blip>
          <a:srcRect l="34283" t="9633" r="27560" b="25774"/>
          <a:stretch>
            <a:fillRect/>
          </a:stretch>
        </p:blipFill>
        <p:spPr bwMode="auto">
          <a:xfrm>
            <a:off x="2987824" y="1772816"/>
            <a:ext cx="4183981" cy="35325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2" name="Title 1"/>
          <p:cNvSpPr>
            <a:spLocks noGrp="1"/>
          </p:cNvSpPr>
          <p:nvPr>
            <p:ph type="title"/>
          </p:nvPr>
        </p:nvSpPr>
        <p:spPr>
          <a:xfrm>
            <a:off x="395536" y="548680"/>
            <a:ext cx="7772400" cy="1143000"/>
          </a:xfrm>
        </p:spPr>
        <p:txBody>
          <a:bodyPr/>
          <a:lstStyle/>
          <a:p>
            <a:r>
              <a:rPr lang="sv-SE" dirty="0" err="1"/>
              <a:t>Results</a:t>
            </a:r>
            <a:r>
              <a:rPr lang="sv-SE" dirty="0"/>
              <a:t/>
            </a:r>
            <a:br>
              <a:rPr lang="sv-SE" dirty="0"/>
            </a:br>
            <a:r>
              <a:rPr lang="en-US" sz="2400" dirty="0">
                <a:latin typeface="Mundo Sans"/>
                <a:ea typeface="ＭＳ Ｐゴシック" pitchFamily="48" charset="-128"/>
              </a:rPr>
              <a:t>FEV</a:t>
            </a:r>
            <a:r>
              <a:rPr lang="en-US" sz="2400" baseline="-25000" dirty="0">
                <a:latin typeface="Mundo Sans"/>
              </a:rPr>
              <a:t>1</a:t>
            </a:r>
            <a:r>
              <a:rPr lang="en-US" sz="2400" dirty="0">
                <a:latin typeface="Mundo Sans"/>
              </a:rPr>
              <a:t> </a:t>
            </a:r>
            <a:r>
              <a:rPr lang="en-US" sz="2400" dirty="0" smtClean="0">
                <a:latin typeface="Mundo Sans"/>
              </a:rPr>
              <a:t>at 16 years </a:t>
            </a:r>
            <a:r>
              <a:rPr lang="en-US" sz="2400" dirty="0" smtClean="0">
                <a:latin typeface="Mundo Sans"/>
                <a:ea typeface="ＭＳ Ｐゴシック" pitchFamily="48" charset="-128"/>
              </a:rPr>
              <a:t>in </a:t>
            </a:r>
            <a:r>
              <a:rPr lang="en-US" sz="2400" dirty="0">
                <a:latin typeface="Mundo Sans"/>
                <a:ea typeface="ＭＳ Ｐゴシック" pitchFamily="48" charset="-128"/>
              </a:rPr>
              <a:t>relation to </a:t>
            </a:r>
            <a:r>
              <a:rPr lang="en-US" sz="2400" dirty="0" err="1">
                <a:latin typeface="Mundo Sans"/>
                <a:ea typeface="ＭＳ Ｐゴシック" pitchFamily="48" charset="-128"/>
              </a:rPr>
              <a:t>traffic-NO</a:t>
            </a:r>
            <a:r>
              <a:rPr lang="en-US" sz="2400" baseline="-25000" dirty="0" err="1">
                <a:latin typeface="Mundo Sans"/>
                <a:ea typeface="ＭＳ Ｐゴシック" pitchFamily="48" charset="-128"/>
              </a:rPr>
              <a:t>x</a:t>
            </a:r>
            <a:r>
              <a:rPr lang="en-US" sz="2400" dirty="0">
                <a:latin typeface="Mundo Sans"/>
                <a:ea typeface="ＭＳ Ｐゴシック" pitchFamily="48" charset="-128"/>
              </a:rPr>
              <a:t> exposure in  different time periods of </a:t>
            </a:r>
            <a:r>
              <a:rPr lang="en-US" sz="2400" dirty="0" smtClean="0">
                <a:latin typeface="Mundo Sans"/>
                <a:ea typeface="ＭＳ Ｐゴシック" pitchFamily="48" charset="-128"/>
              </a:rPr>
              <a:t>life</a:t>
            </a:r>
            <a:r>
              <a:rPr lang="sv-SE" sz="2400" dirty="0" smtClean="0">
                <a:latin typeface="Mundo Sans"/>
                <a:ea typeface="ＭＳ Ｐゴシック" pitchFamily="48" charset="-128"/>
              </a:rPr>
              <a:t> </a:t>
            </a:r>
            <a:r>
              <a:rPr lang="sv-SE" sz="2400" dirty="0">
                <a:latin typeface="Mundo Sans"/>
                <a:ea typeface="ＭＳ Ｐゴシック" pitchFamily="48" charset="-128"/>
              </a:rPr>
              <a:t/>
            </a:r>
            <a:br>
              <a:rPr lang="sv-SE" sz="2400" dirty="0">
                <a:latin typeface="Mundo Sans"/>
                <a:ea typeface="ＭＳ Ｐゴシック" pitchFamily="48" charset="-128"/>
              </a:rPr>
            </a:br>
            <a:endParaRPr lang="sv-SE" sz="2400" dirty="0"/>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11</a:t>
            </a:fld>
            <a:endParaRPr lang="sv-SE"/>
          </a:p>
        </p:txBody>
      </p:sp>
      <p:sp>
        <p:nvSpPr>
          <p:cNvPr id="14" name="Rectangle 13"/>
          <p:cNvSpPr/>
          <p:nvPr/>
        </p:nvSpPr>
        <p:spPr bwMode="auto">
          <a:xfrm>
            <a:off x="625313" y="3284984"/>
            <a:ext cx="2498628" cy="432048"/>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4D4D4D"/>
                </a:solidFill>
                <a:effectLst/>
                <a:latin typeface="Mundo Sans"/>
              </a:rPr>
              <a:t>4-8 </a:t>
            </a:r>
            <a:r>
              <a:rPr kumimoji="0" lang="sv-SE" sz="2400" b="0" i="0" u="none" strike="noStrike" cap="none" normalizeH="0" baseline="0" dirty="0" err="1" smtClean="0">
                <a:ln>
                  <a:noFill/>
                </a:ln>
                <a:solidFill>
                  <a:srgbClr val="4D4D4D"/>
                </a:solidFill>
                <a:effectLst/>
                <a:latin typeface="Mundo Sans"/>
              </a:rPr>
              <a:t>years</a:t>
            </a:r>
            <a:endParaRPr kumimoji="0" lang="sv-SE" sz="2400" b="0" i="0" u="none" strike="noStrike" cap="none" normalizeH="0" baseline="0" dirty="0" smtClean="0">
              <a:ln>
                <a:noFill/>
              </a:ln>
              <a:solidFill>
                <a:srgbClr val="4D4D4D"/>
              </a:solidFill>
              <a:effectLst/>
              <a:latin typeface="Mundo Sans"/>
            </a:endParaRPr>
          </a:p>
        </p:txBody>
      </p:sp>
      <p:sp>
        <p:nvSpPr>
          <p:cNvPr id="19" name="Rectangle 18"/>
          <p:cNvSpPr/>
          <p:nvPr/>
        </p:nvSpPr>
        <p:spPr bwMode="auto">
          <a:xfrm>
            <a:off x="625313" y="3789040"/>
            <a:ext cx="2498628" cy="432048"/>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4D4D4D"/>
                </a:solidFill>
                <a:effectLst/>
                <a:latin typeface="Mundo Sans"/>
              </a:rPr>
              <a:t>8-12 </a:t>
            </a:r>
            <a:r>
              <a:rPr kumimoji="0" lang="sv-SE" sz="2400" b="0" i="0" u="none" strike="noStrike" cap="none" normalizeH="0" baseline="0" dirty="0" err="1" smtClean="0">
                <a:ln>
                  <a:noFill/>
                </a:ln>
                <a:solidFill>
                  <a:srgbClr val="4D4D4D"/>
                </a:solidFill>
                <a:effectLst/>
                <a:latin typeface="Mundo Sans"/>
              </a:rPr>
              <a:t>years</a:t>
            </a:r>
            <a:endParaRPr kumimoji="0" lang="sv-SE" sz="2400" b="0" i="0" u="none" strike="noStrike" cap="none" normalizeH="0" baseline="0" dirty="0" smtClean="0">
              <a:ln>
                <a:noFill/>
              </a:ln>
              <a:solidFill>
                <a:srgbClr val="4D4D4D"/>
              </a:solidFill>
              <a:effectLst/>
              <a:latin typeface="Mundo Sans"/>
            </a:endParaRPr>
          </a:p>
        </p:txBody>
      </p:sp>
      <p:sp>
        <p:nvSpPr>
          <p:cNvPr id="20" name="Rectangle 19"/>
          <p:cNvSpPr/>
          <p:nvPr/>
        </p:nvSpPr>
        <p:spPr bwMode="auto">
          <a:xfrm>
            <a:off x="625313" y="2780928"/>
            <a:ext cx="2498628" cy="432048"/>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rgbClr val="4D4D4D"/>
                </a:solidFill>
                <a:effectLst/>
                <a:latin typeface="Mundo Sans"/>
              </a:rPr>
              <a:t>1-4 </a:t>
            </a:r>
            <a:r>
              <a:rPr kumimoji="0" lang="sv-SE" sz="2400" b="0" i="0" u="none" strike="noStrike" cap="none" normalizeH="0" baseline="0" dirty="0" err="1" smtClean="0">
                <a:ln>
                  <a:noFill/>
                </a:ln>
                <a:solidFill>
                  <a:srgbClr val="4D4D4D"/>
                </a:solidFill>
                <a:effectLst/>
                <a:latin typeface="Mundo Sans"/>
              </a:rPr>
              <a:t>years</a:t>
            </a:r>
            <a:endParaRPr kumimoji="0" lang="sv-SE" sz="2400" b="0" i="0" u="none" strike="noStrike" cap="none" normalizeH="0" baseline="0" dirty="0" smtClean="0">
              <a:ln>
                <a:noFill/>
              </a:ln>
              <a:solidFill>
                <a:srgbClr val="4D4D4D"/>
              </a:solidFill>
              <a:effectLst/>
              <a:latin typeface="Mundo Sans"/>
            </a:endParaRPr>
          </a:p>
        </p:txBody>
      </p:sp>
      <p:sp>
        <p:nvSpPr>
          <p:cNvPr id="21" name="Rectangle 20"/>
          <p:cNvSpPr/>
          <p:nvPr/>
        </p:nvSpPr>
        <p:spPr bwMode="auto">
          <a:xfrm>
            <a:off x="625313" y="2276872"/>
            <a:ext cx="2498628" cy="432048"/>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err="1" smtClean="0">
                <a:ln>
                  <a:noFill/>
                </a:ln>
                <a:solidFill>
                  <a:srgbClr val="4D4D4D"/>
                </a:solidFill>
                <a:effectLst/>
                <a:latin typeface="Mundo Sans"/>
              </a:rPr>
              <a:t>First</a:t>
            </a:r>
            <a:r>
              <a:rPr kumimoji="0" lang="sv-SE" b="0" i="0" u="none" strike="noStrike" cap="none" normalizeH="0" baseline="0" dirty="0" smtClean="0">
                <a:ln>
                  <a:noFill/>
                </a:ln>
                <a:solidFill>
                  <a:srgbClr val="4D4D4D"/>
                </a:solidFill>
                <a:effectLst/>
                <a:latin typeface="Mundo Sans"/>
              </a:rPr>
              <a:t> </a:t>
            </a:r>
            <a:r>
              <a:rPr kumimoji="0" lang="sv-SE" b="0" i="0" u="none" strike="noStrike" cap="none" normalizeH="0" baseline="0" dirty="0" err="1" smtClean="0">
                <a:ln>
                  <a:noFill/>
                </a:ln>
                <a:solidFill>
                  <a:srgbClr val="4D4D4D"/>
                </a:solidFill>
                <a:effectLst/>
                <a:latin typeface="Mundo Sans"/>
              </a:rPr>
              <a:t>year</a:t>
            </a:r>
            <a:r>
              <a:rPr kumimoji="0" lang="sv-SE" b="0" i="0" u="none" strike="noStrike" cap="none" normalizeH="0" baseline="0" dirty="0" smtClean="0">
                <a:ln>
                  <a:noFill/>
                </a:ln>
                <a:solidFill>
                  <a:srgbClr val="4D4D4D"/>
                </a:solidFill>
                <a:effectLst/>
                <a:latin typeface="Mundo Sans"/>
              </a:rPr>
              <a:t> </a:t>
            </a:r>
            <a:r>
              <a:rPr kumimoji="0" lang="sv-SE" b="0" i="0" u="none" strike="noStrike" cap="none" normalizeH="0" baseline="0" dirty="0" err="1" smtClean="0">
                <a:ln>
                  <a:noFill/>
                </a:ln>
                <a:solidFill>
                  <a:srgbClr val="4D4D4D"/>
                </a:solidFill>
                <a:effectLst/>
                <a:latin typeface="Mundo Sans"/>
              </a:rPr>
              <a:t>of</a:t>
            </a:r>
            <a:r>
              <a:rPr kumimoji="0" lang="sv-SE" b="0" i="0" u="none" strike="noStrike" cap="none" normalizeH="0" baseline="0" dirty="0" smtClean="0">
                <a:ln>
                  <a:noFill/>
                </a:ln>
                <a:solidFill>
                  <a:srgbClr val="4D4D4D"/>
                </a:solidFill>
                <a:effectLst/>
                <a:latin typeface="Mundo Sans"/>
              </a:rPr>
              <a:t> </a:t>
            </a:r>
            <a:r>
              <a:rPr kumimoji="0" lang="sv-SE" b="0" i="0" u="none" strike="noStrike" cap="none" normalizeH="0" baseline="0" dirty="0" err="1" smtClean="0">
                <a:ln>
                  <a:noFill/>
                </a:ln>
                <a:solidFill>
                  <a:srgbClr val="4D4D4D"/>
                </a:solidFill>
                <a:effectLst/>
                <a:latin typeface="Mundo Sans"/>
              </a:rPr>
              <a:t>life</a:t>
            </a:r>
            <a:r>
              <a:rPr kumimoji="0" lang="sv-SE" b="0" i="0" u="none" strike="noStrike" cap="none" normalizeH="0" baseline="0" dirty="0" smtClean="0">
                <a:ln>
                  <a:noFill/>
                </a:ln>
                <a:solidFill>
                  <a:srgbClr val="4D4D4D"/>
                </a:solidFill>
                <a:effectLst/>
                <a:latin typeface="Mundo Sans"/>
              </a:rPr>
              <a:t> </a:t>
            </a:r>
          </a:p>
        </p:txBody>
      </p:sp>
      <p:sp>
        <p:nvSpPr>
          <p:cNvPr id="23" name="Content Placeholder 2"/>
          <p:cNvSpPr>
            <a:spLocks noGrp="1"/>
          </p:cNvSpPr>
          <p:nvPr>
            <p:ph idx="1"/>
          </p:nvPr>
        </p:nvSpPr>
        <p:spPr>
          <a:xfrm>
            <a:off x="539552" y="5661248"/>
            <a:ext cx="7772400" cy="547777"/>
          </a:xfrm>
        </p:spPr>
        <p:txBody>
          <a:bodyPr/>
          <a:lstStyle/>
          <a:p>
            <a:pPr marL="0" indent="0">
              <a:buNone/>
            </a:pPr>
            <a:r>
              <a:rPr lang="sv-SE" sz="1400" dirty="0" smtClean="0">
                <a:solidFill>
                  <a:srgbClr val="4D4D4D"/>
                </a:solidFill>
                <a:latin typeface="Mundo Sans" pitchFamily="34" charset="0"/>
                <a:ea typeface="ＭＳ Ｐゴシック" pitchFamily="34" charset="-128"/>
              </a:rPr>
              <a:t>Adjusted </a:t>
            </a:r>
            <a:r>
              <a:rPr lang="sv-SE" sz="1400" dirty="0">
                <a:solidFill>
                  <a:srgbClr val="4D4D4D"/>
                </a:solidFill>
                <a:latin typeface="Mundo Sans" pitchFamily="34" charset="0"/>
                <a:ea typeface="ＭＳ Ｐゴシック" pitchFamily="34" charset="-128"/>
              </a:rPr>
              <a:t>for age, gender, height, heritability of allergic diseases, smoking, and municipality. </a:t>
            </a:r>
          </a:p>
          <a:p>
            <a:endParaRPr lang="sv-SE" dirty="0"/>
          </a:p>
        </p:txBody>
      </p:sp>
    </p:spTree>
    <p:extLst>
      <p:ext uri="{BB962C8B-B14F-4D97-AF65-F5344CB8AC3E}">
        <p14:creationId xmlns:p14="http://schemas.microsoft.com/office/powerpoint/2010/main" xmlns="" val="80477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054100"/>
            <a:ext cx="7772400" cy="1438796"/>
          </a:xfrm>
        </p:spPr>
        <p:txBody>
          <a:bodyPr/>
          <a:lstStyle/>
          <a:p>
            <a:r>
              <a:rPr lang="en-US" dirty="0">
                <a:latin typeface="Mundo Sans"/>
                <a:ea typeface="ＭＳ Ｐゴシック" pitchFamily="48" charset="-128"/>
              </a:rPr>
              <a:t>FEV</a:t>
            </a:r>
            <a:r>
              <a:rPr lang="en-US" baseline="-25000" dirty="0">
                <a:latin typeface="Mundo Sans"/>
              </a:rPr>
              <a:t>1</a:t>
            </a:r>
            <a:r>
              <a:rPr lang="en-US" dirty="0">
                <a:latin typeface="Mundo Sans"/>
              </a:rPr>
              <a:t> at 16 years </a:t>
            </a:r>
            <a:r>
              <a:rPr lang="en-US" dirty="0">
                <a:latin typeface="Mundo Sans"/>
                <a:ea typeface="ＭＳ Ｐゴシック" pitchFamily="48" charset="-128"/>
              </a:rPr>
              <a:t>in relation to </a:t>
            </a:r>
            <a:r>
              <a:rPr lang="en-US" dirty="0" err="1" smtClean="0">
                <a:latin typeface="Mundo Sans"/>
                <a:ea typeface="ＭＳ Ｐゴシック" pitchFamily="48" charset="-128"/>
              </a:rPr>
              <a:t>traffic-NO</a:t>
            </a:r>
            <a:r>
              <a:rPr lang="en-US" baseline="-25000" dirty="0" err="1">
                <a:latin typeface="Mundo Sans"/>
                <a:ea typeface="ＭＳ Ｐゴシック" pitchFamily="48" charset="-128"/>
              </a:rPr>
              <a:t>x</a:t>
            </a:r>
            <a:r>
              <a:rPr lang="en-US" dirty="0" smtClean="0">
                <a:latin typeface="Mundo Sans"/>
                <a:ea typeface="ＭＳ Ｐゴシック" pitchFamily="48" charset="-128"/>
              </a:rPr>
              <a:t> </a:t>
            </a:r>
            <a:r>
              <a:rPr lang="en-US" dirty="0">
                <a:latin typeface="Mundo Sans"/>
                <a:ea typeface="ＭＳ Ｐゴシック" pitchFamily="48" charset="-128"/>
              </a:rPr>
              <a:t>exposure </a:t>
            </a:r>
            <a:r>
              <a:rPr lang="en-US" dirty="0" smtClean="0">
                <a:latin typeface="Mundo Sans"/>
                <a:ea typeface="ＭＳ Ｐゴシック" pitchFamily="48" charset="-128"/>
              </a:rPr>
              <a:t>in</a:t>
            </a:r>
            <a:r>
              <a:rPr lang="en-US" dirty="0" smtClean="0">
                <a:latin typeface="Mundo Sans" pitchFamily="34" charset="0"/>
              </a:rPr>
              <a:t> </a:t>
            </a:r>
            <a:r>
              <a:rPr lang="en-US" dirty="0">
                <a:latin typeface="Mundo Sans" pitchFamily="34" charset="0"/>
              </a:rPr>
              <a:t>the first year of </a:t>
            </a:r>
            <a:r>
              <a:rPr lang="en-US" dirty="0" smtClean="0">
                <a:latin typeface="Mundo Sans" pitchFamily="34" charset="0"/>
              </a:rPr>
              <a:t>life</a:t>
            </a:r>
            <a:endParaRPr lang="sv-SE" dirty="0">
              <a:latin typeface="Mundo Sans" pitchFamily="34" charset="0"/>
            </a:endParaRPr>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12</a:t>
            </a:fld>
            <a:endParaRPr lang="sv-SE"/>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420888"/>
            <a:ext cx="7772400" cy="2458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3364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424936" cy="780775"/>
          </a:xfrm>
        </p:spPr>
        <p:txBody>
          <a:bodyPr/>
          <a:lstStyle/>
          <a:p>
            <a:r>
              <a:rPr lang="sv-SE" dirty="0" smtClean="0"/>
              <a:t>Association </a:t>
            </a:r>
            <a:r>
              <a:rPr lang="sv-SE" dirty="0" err="1" smtClean="0"/>
              <a:t>between</a:t>
            </a:r>
            <a:r>
              <a:rPr lang="sv-SE" dirty="0" smtClean="0"/>
              <a:t> </a:t>
            </a:r>
            <a:r>
              <a:rPr lang="sv-SE" dirty="0" err="1" smtClean="0"/>
              <a:t>first</a:t>
            </a:r>
            <a:r>
              <a:rPr lang="sv-SE" dirty="0" smtClean="0"/>
              <a:t> </a:t>
            </a:r>
            <a:r>
              <a:rPr lang="sv-SE" dirty="0" err="1" smtClean="0"/>
              <a:t>year</a:t>
            </a:r>
            <a:r>
              <a:rPr lang="sv-SE" dirty="0" smtClean="0"/>
              <a:t> </a:t>
            </a:r>
            <a:r>
              <a:rPr lang="sv-SE" dirty="0" err="1" smtClean="0"/>
              <a:t>of</a:t>
            </a:r>
            <a:r>
              <a:rPr lang="sv-SE" dirty="0" smtClean="0"/>
              <a:t> </a:t>
            </a:r>
            <a:r>
              <a:rPr lang="sv-SE" dirty="0" err="1" smtClean="0"/>
              <a:t>life</a:t>
            </a:r>
            <a:r>
              <a:rPr lang="sv-SE" dirty="0" smtClean="0"/>
              <a:t> exposure </a:t>
            </a:r>
            <a:r>
              <a:rPr lang="sv-SE" dirty="0" err="1" smtClean="0"/>
              <a:t>to</a:t>
            </a:r>
            <a:r>
              <a:rPr lang="sv-SE" dirty="0" smtClean="0"/>
              <a:t> NO</a:t>
            </a:r>
            <a:r>
              <a:rPr lang="en-US" baseline="-25000" dirty="0">
                <a:latin typeface="Mundo Sans"/>
                <a:ea typeface="ＭＳ Ｐゴシック" pitchFamily="48" charset="-128"/>
              </a:rPr>
              <a:t>x</a:t>
            </a:r>
            <a:r>
              <a:rPr lang="sv-SE" dirty="0" smtClean="0"/>
              <a:t> and </a:t>
            </a:r>
            <a:r>
              <a:rPr lang="sv-SE" dirty="0">
                <a:solidFill>
                  <a:srgbClr val="5F5F5F"/>
                </a:solidFill>
                <a:latin typeface="Muindo sans"/>
              </a:rPr>
              <a:t>FEV</a:t>
            </a:r>
            <a:r>
              <a:rPr lang="en-US" baseline="-25000" dirty="0" smtClean="0">
                <a:solidFill>
                  <a:srgbClr val="5F5F5F"/>
                </a:solidFill>
                <a:latin typeface="Mundo Sans"/>
              </a:rPr>
              <a:t>1 </a:t>
            </a:r>
            <a:r>
              <a:rPr lang="sv-SE" dirty="0" smtClean="0">
                <a:solidFill>
                  <a:srgbClr val="5F5F5F"/>
                </a:solidFill>
                <a:latin typeface="Muindo sans"/>
              </a:rPr>
              <a:t>less </a:t>
            </a:r>
            <a:r>
              <a:rPr lang="sv-SE" dirty="0" err="1" smtClean="0">
                <a:solidFill>
                  <a:srgbClr val="5F5F5F"/>
                </a:solidFill>
                <a:latin typeface="Muindo sans"/>
              </a:rPr>
              <a:t>then</a:t>
            </a:r>
            <a:r>
              <a:rPr lang="sv-SE" dirty="0" smtClean="0">
                <a:solidFill>
                  <a:srgbClr val="5F5F5F"/>
                </a:solidFill>
                <a:latin typeface="Muindo sans"/>
              </a:rPr>
              <a:t> 80</a:t>
            </a:r>
            <a:r>
              <a:rPr lang="sv-SE" dirty="0">
                <a:solidFill>
                  <a:srgbClr val="5F5F5F"/>
                </a:solidFill>
                <a:latin typeface="Muindo sans"/>
              </a:rPr>
              <a:t>% </a:t>
            </a:r>
            <a:r>
              <a:rPr lang="sv-SE" dirty="0" err="1">
                <a:solidFill>
                  <a:srgbClr val="5F5F5F"/>
                </a:solidFill>
                <a:latin typeface="Muindo sans"/>
              </a:rPr>
              <a:t>of</a:t>
            </a:r>
            <a:r>
              <a:rPr lang="sv-SE" dirty="0">
                <a:solidFill>
                  <a:srgbClr val="5F5F5F"/>
                </a:solidFill>
                <a:latin typeface="Muindo sans"/>
              </a:rPr>
              <a:t> </a:t>
            </a:r>
            <a:r>
              <a:rPr lang="sv-SE" dirty="0" err="1" smtClean="0">
                <a:solidFill>
                  <a:srgbClr val="5F5F5F"/>
                </a:solidFill>
                <a:latin typeface="Muindo sans"/>
              </a:rPr>
              <a:t>predicted</a:t>
            </a:r>
            <a:r>
              <a:rPr lang="sv-SE" dirty="0">
                <a:solidFill>
                  <a:srgbClr val="5F5F5F"/>
                </a:solidFill>
                <a:latin typeface="Muindo sans"/>
              </a:rPr>
              <a:t/>
            </a:r>
            <a:br>
              <a:rPr lang="sv-SE" dirty="0">
                <a:solidFill>
                  <a:srgbClr val="5F5F5F"/>
                </a:solidFill>
                <a:latin typeface="Muindo sans"/>
              </a:rPr>
            </a:br>
            <a:endParaRPr lang="sv-SE" dirty="0"/>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13</a:t>
            </a:fld>
            <a:endParaRPr lang="sv-SE"/>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492896"/>
            <a:ext cx="2258789"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 name="Straight Arrow Connector 11"/>
          <p:cNvCxnSpPr/>
          <p:nvPr/>
        </p:nvCxnSpPr>
        <p:spPr bwMode="auto">
          <a:xfrm>
            <a:off x="3491880" y="3433313"/>
            <a:ext cx="2304256"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8184" y="2675501"/>
            <a:ext cx="1274405" cy="1506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5848534" y="1834875"/>
            <a:ext cx="2232248" cy="830997"/>
          </a:xfrm>
          <a:prstGeom prst="rect">
            <a:avLst/>
          </a:prstGeom>
          <a:noFill/>
        </p:spPr>
        <p:txBody>
          <a:bodyPr wrap="square" rtlCol="0">
            <a:spAutoFit/>
          </a:bodyPr>
          <a:lstStyle/>
          <a:p>
            <a:pPr algn="ctr"/>
            <a:r>
              <a:rPr lang="sv-SE" dirty="0" smtClean="0">
                <a:solidFill>
                  <a:srgbClr val="5F5F5F"/>
                </a:solidFill>
                <a:latin typeface="Muindo sans"/>
              </a:rPr>
              <a:t>FEV</a:t>
            </a:r>
            <a:r>
              <a:rPr lang="en-US" baseline="-25000" dirty="0">
                <a:solidFill>
                  <a:srgbClr val="5F5F5F"/>
                </a:solidFill>
                <a:latin typeface="Mundo Sans"/>
              </a:rPr>
              <a:t>1</a:t>
            </a:r>
            <a:endParaRPr lang="sv-SE" dirty="0" smtClean="0">
              <a:solidFill>
                <a:srgbClr val="5F5F5F"/>
              </a:solidFill>
              <a:latin typeface="Muindo sans"/>
            </a:endParaRPr>
          </a:p>
          <a:p>
            <a:pPr algn="ctr"/>
            <a:r>
              <a:rPr lang="sv-SE" dirty="0" smtClean="0">
                <a:solidFill>
                  <a:srgbClr val="5F5F5F"/>
                </a:solidFill>
                <a:latin typeface="Muindo sans"/>
              </a:rPr>
              <a:t>&lt;80% of </a:t>
            </a:r>
            <a:r>
              <a:rPr lang="sv-SE" dirty="0" err="1" smtClean="0">
                <a:solidFill>
                  <a:srgbClr val="5F5F5F"/>
                </a:solidFill>
                <a:latin typeface="Muindo sans"/>
              </a:rPr>
              <a:t>pred</a:t>
            </a:r>
            <a:r>
              <a:rPr lang="sv-SE" dirty="0" smtClean="0">
                <a:solidFill>
                  <a:srgbClr val="5F5F5F"/>
                </a:solidFill>
                <a:latin typeface="Muindo sans"/>
              </a:rPr>
              <a:t>*</a:t>
            </a:r>
            <a:endParaRPr lang="sv-SE" dirty="0">
              <a:solidFill>
                <a:srgbClr val="5F5F5F"/>
              </a:solidFill>
              <a:latin typeface="Muindo sans"/>
            </a:endParaRPr>
          </a:p>
        </p:txBody>
      </p:sp>
      <p:sp>
        <p:nvSpPr>
          <p:cNvPr id="14" name="TextBox 13"/>
          <p:cNvSpPr txBox="1"/>
          <p:nvPr/>
        </p:nvSpPr>
        <p:spPr>
          <a:xfrm>
            <a:off x="3203848" y="3645024"/>
            <a:ext cx="2880320" cy="1200329"/>
          </a:xfrm>
          <a:prstGeom prst="rect">
            <a:avLst/>
          </a:prstGeom>
          <a:noFill/>
        </p:spPr>
        <p:txBody>
          <a:bodyPr wrap="square" rtlCol="0">
            <a:spAutoFit/>
          </a:bodyPr>
          <a:lstStyle/>
          <a:p>
            <a:pPr algn="ctr"/>
            <a:r>
              <a:rPr lang="en-US" dirty="0" smtClean="0">
                <a:solidFill>
                  <a:srgbClr val="5F5F5F"/>
                </a:solidFill>
                <a:latin typeface="Mundo Sans" pitchFamily="34" charset="0"/>
              </a:rPr>
              <a:t> OR 2.3 </a:t>
            </a:r>
          </a:p>
          <a:p>
            <a:pPr algn="ctr"/>
            <a:r>
              <a:rPr lang="en-US" dirty="0" smtClean="0">
                <a:solidFill>
                  <a:srgbClr val="5F5F5F"/>
                </a:solidFill>
                <a:latin typeface="Mundo Sans" pitchFamily="34" charset="0"/>
              </a:rPr>
              <a:t>(</a:t>
            </a:r>
            <a:r>
              <a:rPr lang="en-US" dirty="0">
                <a:solidFill>
                  <a:srgbClr val="5F5F5F"/>
                </a:solidFill>
                <a:latin typeface="Mundo Sans" pitchFamily="34" charset="0"/>
              </a:rPr>
              <a:t>95% CI 0.9 to 6.5). </a:t>
            </a:r>
            <a:endParaRPr lang="sv-SE" dirty="0">
              <a:solidFill>
                <a:srgbClr val="5F5F5F"/>
              </a:solidFill>
              <a:latin typeface="Mundo Sans" pitchFamily="34" charset="0"/>
            </a:endParaRPr>
          </a:p>
          <a:p>
            <a:endParaRPr lang="sv-SE" dirty="0"/>
          </a:p>
        </p:txBody>
      </p:sp>
      <p:sp>
        <p:nvSpPr>
          <p:cNvPr id="15" name="TextBox 14"/>
          <p:cNvSpPr txBox="1"/>
          <p:nvPr/>
        </p:nvSpPr>
        <p:spPr>
          <a:xfrm>
            <a:off x="323528" y="5517232"/>
            <a:ext cx="7901270" cy="646331"/>
          </a:xfrm>
          <a:prstGeom prst="rect">
            <a:avLst/>
          </a:prstGeom>
          <a:noFill/>
        </p:spPr>
        <p:txBody>
          <a:bodyPr wrap="square" rtlCol="0">
            <a:spAutoFit/>
          </a:bodyPr>
          <a:lstStyle/>
          <a:p>
            <a:pPr>
              <a:defRPr/>
            </a:pPr>
            <a:r>
              <a:rPr lang="sv-SE" sz="1800" dirty="0" smtClean="0">
                <a:solidFill>
                  <a:srgbClr val="5F5F5F"/>
                </a:solidFill>
              </a:rPr>
              <a:t>*</a:t>
            </a:r>
            <a:r>
              <a:rPr lang="sv-SE" sz="1800" dirty="0" err="1" smtClean="0">
                <a:solidFill>
                  <a:srgbClr val="5F5F5F"/>
                </a:solidFill>
              </a:rPr>
              <a:t>Prediction</a:t>
            </a:r>
            <a:r>
              <a:rPr lang="sv-SE" sz="1800" dirty="0" smtClean="0">
                <a:solidFill>
                  <a:srgbClr val="5F5F5F"/>
                </a:solidFill>
              </a:rPr>
              <a:t> </a:t>
            </a:r>
            <a:r>
              <a:rPr lang="sv-SE" sz="1800" dirty="0" err="1" smtClean="0">
                <a:solidFill>
                  <a:srgbClr val="5F5F5F"/>
                </a:solidFill>
              </a:rPr>
              <a:t>based</a:t>
            </a:r>
            <a:r>
              <a:rPr lang="sv-SE" sz="1800" dirty="0" smtClean="0">
                <a:solidFill>
                  <a:srgbClr val="5F5F5F"/>
                </a:solidFill>
              </a:rPr>
              <a:t> </a:t>
            </a:r>
            <a:r>
              <a:rPr lang="sv-SE" sz="1800" dirty="0">
                <a:solidFill>
                  <a:srgbClr val="5F5F5F"/>
                </a:solidFill>
              </a:rPr>
              <a:t>on </a:t>
            </a:r>
            <a:r>
              <a:rPr lang="sv-SE" sz="1800" dirty="0" err="1">
                <a:solidFill>
                  <a:srgbClr val="5F5F5F"/>
                </a:solidFill>
              </a:rPr>
              <a:t>age,height,gender</a:t>
            </a:r>
            <a:r>
              <a:rPr lang="sv-SE" sz="1800" dirty="0">
                <a:solidFill>
                  <a:srgbClr val="5F5F5F"/>
                </a:solidFill>
              </a:rPr>
              <a:t> and </a:t>
            </a:r>
            <a:r>
              <a:rPr lang="sv-SE" sz="1800" dirty="0" err="1">
                <a:solidFill>
                  <a:srgbClr val="5F5F5F"/>
                </a:solidFill>
              </a:rPr>
              <a:t>weight</a:t>
            </a:r>
            <a:r>
              <a:rPr lang="sv-SE" sz="1800" dirty="0">
                <a:solidFill>
                  <a:srgbClr val="5F5F5F"/>
                </a:solidFill>
              </a:rPr>
              <a:t> and interactions of gender </a:t>
            </a:r>
            <a:r>
              <a:rPr lang="sv-SE" sz="1800" dirty="0" smtClean="0">
                <a:solidFill>
                  <a:srgbClr val="5F5F5F"/>
                </a:solidFill>
              </a:rPr>
              <a:t>with</a:t>
            </a:r>
          </a:p>
          <a:p>
            <a:pPr>
              <a:defRPr/>
            </a:pPr>
            <a:r>
              <a:rPr lang="sv-SE" sz="1800" dirty="0" smtClean="0">
                <a:solidFill>
                  <a:srgbClr val="5F5F5F"/>
                </a:solidFill>
              </a:rPr>
              <a:t>  age</a:t>
            </a:r>
            <a:r>
              <a:rPr lang="sv-SE" sz="1800" dirty="0">
                <a:solidFill>
                  <a:srgbClr val="5F5F5F"/>
                </a:solidFill>
              </a:rPr>
              <a:t>, height and </a:t>
            </a:r>
            <a:r>
              <a:rPr lang="sv-SE" sz="1800" dirty="0" err="1" smtClean="0">
                <a:solidFill>
                  <a:srgbClr val="5F5F5F"/>
                </a:solidFill>
              </a:rPr>
              <a:t>weight</a:t>
            </a:r>
            <a:r>
              <a:rPr lang="sv-SE" sz="1800" dirty="0" smtClean="0">
                <a:solidFill>
                  <a:srgbClr val="5F5F5F"/>
                </a:solidFill>
              </a:rPr>
              <a:t>.</a:t>
            </a:r>
            <a:endParaRPr lang="sv-SE" sz="1800" dirty="0">
              <a:solidFill>
                <a:srgbClr val="5F5F5F"/>
              </a:solidFill>
            </a:endParaRPr>
          </a:p>
        </p:txBody>
      </p:sp>
    </p:spTree>
    <p:extLst>
      <p:ext uri="{BB962C8B-B14F-4D97-AF65-F5344CB8AC3E}">
        <p14:creationId xmlns:p14="http://schemas.microsoft.com/office/powerpoint/2010/main" xmlns="" val="2042598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Conclusion</a:t>
            </a:r>
            <a:endParaRPr lang="sv-SE" dirty="0"/>
          </a:p>
        </p:txBody>
      </p:sp>
      <p:sp>
        <p:nvSpPr>
          <p:cNvPr id="3" name="Content Placeholder 2"/>
          <p:cNvSpPr>
            <a:spLocks noGrp="1"/>
          </p:cNvSpPr>
          <p:nvPr>
            <p:ph idx="1"/>
          </p:nvPr>
        </p:nvSpPr>
        <p:spPr>
          <a:xfrm>
            <a:off x="539750" y="1988840"/>
            <a:ext cx="7772400" cy="4246860"/>
          </a:xfrm>
          <a:solidFill>
            <a:schemeClr val="bg2">
              <a:lumMod val="40000"/>
              <a:lumOff val="60000"/>
            </a:schemeClr>
          </a:solidFill>
        </p:spPr>
        <p:txBody>
          <a:bodyPr/>
          <a:lstStyle/>
          <a:p>
            <a:pPr marL="0" indent="0">
              <a:buNone/>
            </a:pPr>
            <a:endParaRPr lang="en-US" dirty="0" smtClean="0">
              <a:solidFill>
                <a:srgbClr val="4D4D4D"/>
              </a:solidFill>
              <a:latin typeface="Mundo Sans" pitchFamily="34" charset="0"/>
            </a:endParaRPr>
          </a:p>
          <a:p>
            <a:pPr marL="0" indent="0">
              <a:buNone/>
            </a:pPr>
            <a:r>
              <a:rPr lang="en-US" sz="3200" dirty="0" smtClean="0">
                <a:solidFill>
                  <a:srgbClr val="4D4D4D"/>
                </a:solidFill>
                <a:latin typeface="Mundo Sans" pitchFamily="34" charset="0"/>
              </a:rPr>
              <a:t>Our </a:t>
            </a:r>
            <a:r>
              <a:rPr lang="en-US" sz="3200" dirty="0">
                <a:solidFill>
                  <a:srgbClr val="4D4D4D"/>
                </a:solidFill>
                <a:latin typeface="Mundo Sans" pitchFamily="34" charset="0"/>
              </a:rPr>
              <a:t>results indicate that exposure to traffic-related air pollution during infancy negatively affects lung function in adolescents at 16 years of age.</a:t>
            </a:r>
            <a:endParaRPr lang="sv-SE" altLang="sv-SE" sz="3200" dirty="0">
              <a:solidFill>
                <a:srgbClr val="4D4D4D"/>
              </a:solidFill>
              <a:latin typeface="Mundo Sans" pitchFamily="34" charset="0"/>
            </a:endParaRPr>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14</a:t>
            </a:fld>
            <a:endParaRPr lang="sv-SE"/>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4622909"/>
            <a:ext cx="2036837" cy="1588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9380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solidFill>
                  <a:srgbClr val="4D4D4D"/>
                </a:solidFill>
              </a:rPr>
              <a:t>Acknowledgements</a:t>
            </a:r>
            <a:endParaRPr lang="sv-SE" dirty="0">
              <a:solidFill>
                <a:srgbClr val="4D4D4D"/>
              </a:solidFill>
            </a:endParaRPr>
          </a:p>
        </p:txBody>
      </p:sp>
      <p:sp>
        <p:nvSpPr>
          <p:cNvPr id="3" name="Content Placeholder 2"/>
          <p:cNvSpPr>
            <a:spLocks noGrp="1"/>
          </p:cNvSpPr>
          <p:nvPr>
            <p:ph idx="1"/>
          </p:nvPr>
        </p:nvSpPr>
        <p:spPr/>
        <p:txBody>
          <a:bodyPr/>
          <a:lstStyle/>
          <a:p>
            <a:pPr marL="0" indent="0">
              <a:buNone/>
            </a:pPr>
            <a:r>
              <a:rPr lang="en-US" dirty="0">
                <a:solidFill>
                  <a:srgbClr val="606060"/>
                </a:solidFill>
              </a:rPr>
              <a:t>We thank all participating children and parents in </a:t>
            </a:r>
            <a:r>
              <a:rPr lang="en-US" dirty="0" smtClean="0">
                <a:solidFill>
                  <a:srgbClr val="606060"/>
                </a:solidFill>
              </a:rPr>
              <a:t>BAMSE</a:t>
            </a:r>
            <a:endParaRPr lang="en-US" dirty="0">
              <a:solidFill>
                <a:srgbClr val="606060"/>
              </a:solidFill>
            </a:endParaRPr>
          </a:p>
          <a:p>
            <a:endParaRPr lang="sv-SE" dirty="0"/>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15</a:t>
            </a:fld>
            <a:endParaRPr lang="sv-SE"/>
          </a:p>
        </p:txBody>
      </p:sp>
    </p:spTree>
    <p:extLst>
      <p:ext uri="{BB962C8B-B14F-4D97-AF65-F5344CB8AC3E}">
        <p14:creationId xmlns:p14="http://schemas.microsoft.com/office/powerpoint/2010/main" xmlns="" val="2019119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Placeholder 2"/>
          <p:cNvSpPr>
            <a:spLocks noGrp="1"/>
          </p:cNvSpPr>
          <p:nvPr>
            <p:ph type="body" sz="quarter" idx="10"/>
          </p:nvPr>
        </p:nvSpPr>
        <p:spPr/>
        <p:txBody>
          <a:bodyPr/>
          <a:lstStyle/>
          <a:p>
            <a:r>
              <a:rPr lang="en-GB" dirty="0" smtClean="0"/>
              <a:t>Erica S Schultz</a:t>
            </a:r>
            <a:endParaRPr lang="en-GB" dirty="0"/>
          </a:p>
        </p:txBody>
      </p:sp>
      <p:sp>
        <p:nvSpPr>
          <p:cNvPr id="6148" name="Text Placeholder 3"/>
          <p:cNvSpPr>
            <a:spLocks noGrp="1"/>
          </p:cNvSpPr>
          <p:nvPr>
            <p:ph type="body" sz="quarter" idx="12"/>
          </p:nvPr>
        </p:nvSpPr>
        <p:spPr>
          <a:xfrm>
            <a:off x="2589213" y="4797425"/>
            <a:ext cx="5943600" cy="1584325"/>
          </a:xfrm>
        </p:spPr>
        <p:txBody>
          <a:bodyPr/>
          <a:lstStyle/>
          <a:p>
            <a:r>
              <a:rPr lang="en-GB" dirty="0"/>
              <a:t>MD, PhD-student</a:t>
            </a:r>
          </a:p>
          <a:p>
            <a:r>
              <a:rPr lang="en-GB" dirty="0"/>
              <a:t>Unit of Environmental Epidemiology</a:t>
            </a:r>
          </a:p>
          <a:p>
            <a:r>
              <a:rPr lang="en-GB" dirty="0"/>
              <a:t>Institute of Environmental Medicine</a:t>
            </a:r>
          </a:p>
          <a:p>
            <a:r>
              <a:rPr lang="en-GB" dirty="0" err="1"/>
              <a:t>Karolinska</a:t>
            </a:r>
            <a:r>
              <a:rPr lang="en-GB" dirty="0"/>
              <a:t> </a:t>
            </a:r>
            <a:r>
              <a:rPr lang="en-GB" dirty="0" err="1"/>
              <a:t>Institutet</a:t>
            </a:r>
            <a:endParaRPr lang="en-GB" dirty="0"/>
          </a:p>
        </p:txBody>
      </p:sp>
      <p:sp>
        <p:nvSpPr>
          <p:cNvPr id="5" name="TextBox 4"/>
          <p:cNvSpPr txBox="1"/>
          <p:nvPr/>
        </p:nvSpPr>
        <p:spPr>
          <a:xfrm>
            <a:off x="2525082" y="2420888"/>
            <a:ext cx="6019800" cy="553998"/>
          </a:xfrm>
          <a:prstGeom prst="rect">
            <a:avLst/>
          </a:prstGeom>
          <a:noFill/>
        </p:spPr>
        <p:txBody>
          <a:bodyPr wrap="square" rtlCol="0">
            <a:spAutoFit/>
          </a:bodyPr>
          <a:lstStyle/>
          <a:p>
            <a:r>
              <a:rPr lang="en-US" sz="3000" b="1" dirty="0" smtClean="0">
                <a:solidFill>
                  <a:schemeClr val="tx1">
                    <a:lumMod val="65000"/>
                    <a:lumOff val="35000"/>
                  </a:schemeClr>
                </a:solidFill>
                <a:latin typeface="Arial"/>
                <a:cs typeface="Arial"/>
              </a:rPr>
              <a:t>Thank you!</a:t>
            </a:r>
            <a:endParaRPr lang="en-US" sz="3000" b="1"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xmlns="" val="2347268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fld id="{DBF11F5D-BC43-BE49-A6FB-4FDA1475CB09}" type="datetime3">
              <a:rPr lang="en-GB"/>
              <a:pPr/>
              <a:t>23 September, 2013</a:t>
            </a:fld>
            <a:endParaRPr lang="en-GB"/>
          </a:p>
        </p:txBody>
      </p:sp>
      <p:sp>
        <p:nvSpPr>
          <p:cNvPr id="6" name="Slide Number Placeholder 5"/>
          <p:cNvSpPr>
            <a:spLocks noGrp="1"/>
          </p:cNvSpPr>
          <p:nvPr>
            <p:ph type="sldNum" sz="quarter" idx="11"/>
          </p:nvPr>
        </p:nvSpPr>
        <p:spPr/>
        <p:txBody>
          <a:bodyPr/>
          <a:lstStyle/>
          <a:p>
            <a:fld id="{F2F68522-DB4E-B24C-9330-31C2A2DC74B0}" type="slidenum">
              <a:rPr lang="en-GB"/>
              <a:pPr/>
              <a:t>2</a:t>
            </a:fld>
            <a:endParaRPr lang="en-GB"/>
          </a:p>
        </p:txBody>
      </p:sp>
      <p:sp>
        <p:nvSpPr>
          <p:cNvPr id="5124" name="Rectangle 2"/>
          <p:cNvSpPr>
            <a:spLocks noGrp="1" noChangeArrowheads="1"/>
          </p:cNvSpPr>
          <p:nvPr>
            <p:ph type="title"/>
          </p:nvPr>
        </p:nvSpPr>
        <p:spPr/>
        <p:txBody>
          <a:bodyPr/>
          <a:lstStyle/>
          <a:p>
            <a:r>
              <a:rPr lang="en-GB" dirty="0" smtClean="0"/>
              <a:t/>
            </a:r>
            <a:br>
              <a:rPr lang="en-GB" dirty="0" smtClean="0"/>
            </a:br>
            <a:r>
              <a:rPr lang="en-GB" dirty="0"/>
              <a:t/>
            </a:r>
            <a:br>
              <a:rPr lang="en-GB" dirty="0"/>
            </a:br>
            <a:endParaRPr lang="en-GB" dirty="0"/>
          </a:p>
        </p:txBody>
      </p:sp>
      <p:sp>
        <p:nvSpPr>
          <p:cNvPr id="5125" name="Rectangle 3"/>
          <p:cNvSpPr>
            <a:spLocks noGrp="1" noChangeArrowheads="1"/>
          </p:cNvSpPr>
          <p:nvPr>
            <p:ph type="body" idx="1"/>
          </p:nvPr>
        </p:nvSpPr>
        <p:spPr/>
        <p:txBody>
          <a:bodyPr/>
          <a:lstStyle/>
          <a:p>
            <a:endParaRPr lang="en-GB" dirty="0"/>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8302" t="37358" b="-1635"/>
          <a:stretch/>
        </p:blipFill>
        <p:spPr>
          <a:xfrm>
            <a:off x="395536" y="1196752"/>
            <a:ext cx="8384875" cy="44080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411760" y="1772816"/>
            <a:ext cx="6408712" cy="4752528"/>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sp>
        <p:nvSpPr>
          <p:cNvPr id="6147" name="Text Placeholder 2"/>
          <p:cNvSpPr>
            <a:spLocks noGrp="1"/>
          </p:cNvSpPr>
          <p:nvPr>
            <p:ph type="body" sz="quarter" idx="10"/>
          </p:nvPr>
        </p:nvSpPr>
        <p:spPr/>
        <p:txBody>
          <a:bodyPr/>
          <a:lstStyle/>
          <a:p>
            <a:r>
              <a:rPr lang="en-GB" dirty="0" smtClean="0"/>
              <a:t>Erica S Schultz</a:t>
            </a:r>
            <a:endParaRPr lang="en-GB" dirty="0"/>
          </a:p>
        </p:txBody>
      </p:sp>
      <p:sp>
        <p:nvSpPr>
          <p:cNvPr id="6148" name="Text Placeholder 3"/>
          <p:cNvSpPr>
            <a:spLocks noGrp="1"/>
          </p:cNvSpPr>
          <p:nvPr>
            <p:ph type="body" sz="quarter" idx="12"/>
          </p:nvPr>
        </p:nvSpPr>
        <p:spPr>
          <a:xfrm>
            <a:off x="2589212" y="4797425"/>
            <a:ext cx="6375276" cy="1727919"/>
          </a:xfrm>
        </p:spPr>
        <p:txBody>
          <a:bodyPr/>
          <a:lstStyle/>
          <a:p>
            <a:r>
              <a:rPr lang="en-GB" dirty="0" smtClean="0"/>
              <a:t>MD, PhD-student</a:t>
            </a:r>
          </a:p>
          <a:p>
            <a:endParaRPr lang="en-GB" dirty="0"/>
          </a:p>
          <a:p>
            <a:r>
              <a:rPr lang="sv-SE" sz="1800" dirty="0" smtClean="0">
                <a:solidFill>
                  <a:srgbClr val="777777"/>
                </a:solidFill>
                <a:latin typeface="Mundo Sans" pitchFamily="34" charset="0"/>
              </a:rPr>
              <a:t>J.Hallberg</a:t>
            </a:r>
            <a:r>
              <a:rPr lang="sv-SE" sz="1800" dirty="0">
                <a:solidFill>
                  <a:srgbClr val="777777"/>
                </a:solidFill>
                <a:latin typeface="Mundo Sans" pitchFamily="34" charset="0"/>
              </a:rPr>
              <a:t>, T.Bellander, A.Bergström, </a:t>
            </a:r>
            <a:r>
              <a:rPr lang="sv-SE" sz="1800" dirty="0" smtClean="0">
                <a:solidFill>
                  <a:srgbClr val="777777"/>
                </a:solidFill>
                <a:latin typeface="Mundo Sans" pitchFamily="34" charset="0"/>
              </a:rPr>
              <a:t>M.Bottai, </a:t>
            </a:r>
          </a:p>
          <a:p>
            <a:r>
              <a:rPr lang="sv-SE" sz="1800" dirty="0" smtClean="0">
                <a:solidFill>
                  <a:srgbClr val="777777"/>
                </a:solidFill>
                <a:latin typeface="Mundo Sans" pitchFamily="34" charset="0"/>
              </a:rPr>
              <a:t>O.Gruzieva</a:t>
            </a:r>
            <a:r>
              <a:rPr lang="sv-SE" sz="1800" dirty="0">
                <a:solidFill>
                  <a:srgbClr val="777777"/>
                </a:solidFill>
                <a:latin typeface="Mundo Sans" pitchFamily="34" charset="0"/>
              </a:rPr>
              <a:t>, P.Thunqvist, M.Wickman, </a:t>
            </a:r>
            <a:endParaRPr lang="sv-SE" sz="1800" dirty="0" smtClean="0">
              <a:solidFill>
                <a:srgbClr val="777777"/>
              </a:solidFill>
              <a:latin typeface="Mundo Sans" pitchFamily="34" charset="0"/>
            </a:endParaRPr>
          </a:p>
          <a:p>
            <a:r>
              <a:rPr lang="sv-SE" sz="1800" dirty="0" smtClean="0">
                <a:solidFill>
                  <a:srgbClr val="777777"/>
                </a:solidFill>
                <a:latin typeface="Mundo Sans" pitchFamily="34" charset="0"/>
              </a:rPr>
              <a:t>G.Pershagen, E.Melén</a:t>
            </a:r>
            <a:endParaRPr lang="sv-SE" sz="1800" dirty="0">
              <a:solidFill>
                <a:srgbClr val="777777"/>
              </a:solidFill>
              <a:latin typeface="Mundo Sans" pitchFamily="34" charset="0"/>
            </a:endParaRPr>
          </a:p>
          <a:p>
            <a:endParaRPr lang="en-US" dirty="0">
              <a:solidFill>
                <a:srgbClr val="F8F8F8"/>
              </a:solidFill>
              <a:latin typeface="Mundo Sans" pitchFamily="34" charset="0"/>
            </a:endParaRPr>
          </a:p>
        </p:txBody>
      </p:sp>
      <p:sp>
        <p:nvSpPr>
          <p:cNvPr id="5" name="TextBox 4"/>
          <p:cNvSpPr txBox="1"/>
          <p:nvPr/>
        </p:nvSpPr>
        <p:spPr>
          <a:xfrm>
            <a:off x="2582996" y="1988840"/>
            <a:ext cx="6019800" cy="2062103"/>
          </a:xfrm>
          <a:prstGeom prst="rect">
            <a:avLst/>
          </a:prstGeom>
          <a:noFill/>
        </p:spPr>
        <p:txBody>
          <a:bodyPr wrap="square" rtlCol="0">
            <a:spAutoFit/>
          </a:bodyPr>
          <a:lstStyle/>
          <a:p>
            <a:r>
              <a:rPr lang="en-US" sz="3200" dirty="0">
                <a:solidFill>
                  <a:schemeClr val="tx2">
                    <a:lumMod val="65000"/>
                    <a:lumOff val="35000"/>
                  </a:schemeClr>
                </a:solidFill>
                <a:latin typeface="Arial headings"/>
              </a:rPr>
              <a:t>Early life exposure to traffic-related air pollution and lung function in </a:t>
            </a:r>
            <a:r>
              <a:rPr lang="en-US" sz="3200" dirty="0" err="1">
                <a:solidFill>
                  <a:schemeClr val="tx2">
                    <a:lumMod val="65000"/>
                    <a:lumOff val="35000"/>
                  </a:schemeClr>
                </a:solidFill>
                <a:latin typeface="Arial headings"/>
              </a:rPr>
              <a:t>adolescense</a:t>
            </a:r>
            <a:r>
              <a:rPr lang="en-US" sz="3200" dirty="0">
                <a:solidFill>
                  <a:schemeClr val="tx2">
                    <a:lumMod val="65000"/>
                    <a:lumOff val="35000"/>
                  </a:schemeClr>
                </a:solidFill>
                <a:latin typeface="Arial headings"/>
              </a:rPr>
              <a:t>.</a:t>
            </a:r>
            <a:br>
              <a:rPr lang="en-US" sz="3200" dirty="0">
                <a:solidFill>
                  <a:schemeClr val="tx2">
                    <a:lumMod val="65000"/>
                    <a:lumOff val="35000"/>
                  </a:schemeClr>
                </a:solidFill>
                <a:latin typeface="Arial headings"/>
              </a:rPr>
            </a:br>
            <a:r>
              <a:rPr lang="en-US" sz="3200" dirty="0" smtClean="0">
                <a:solidFill>
                  <a:schemeClr val="tx2">
                    <a:lumMod val="65000"/>
                    <a:lumOff val="35000"/>
                  </a:schemeClr>
                </a:solidFill>
                <a:latin typeface="Arial headings"/>
              </a:rPr>
              <a:t>A </a:t>
            </a:r>
            <a:r>
              <a:rPr lang="en-US" sz="3200" dirty="0">
                <a:solidFill>
                  <a:schemeClr val="tx2">
                    <a:lumMod val="65000"/>
                    <a:lumOff val="35000"/>
                  </a:schemeClr>
                </a:solidFill>
                <a:latin typeface="Arial headings"/>
              </a:rPr>
              <a:t>birth-cohort </a:t>
            </a:r>
            <a:r>
              <a:rPr lang="en-US" sz="3200" dirty="0" smtClean="0">
                <a:solidFill>
                  <a:schemeClr val="tx2">
                    <a:lumMod val="65000"/>
                    <a:lumOff val="35000"/>
                  </a:schemeClr>
                </a:solidFill>
                <a:latin typeface="Arial headings"/>
              </a:rPr>
              <a:t>study</a:t>
            </a:r>
            <a:endParaRPr lang="en-US" sz="3000" b="1" dirty="0">
              <a:solidFill>
                <a:schemeClr val="tx2">
                  <a:lumMod val="65000"/>
                  <a:lumOff val="35000"/>
                </a:schemeClr>
              </a:solidFill>
              <a:latin typeface="Arial headings"/>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fld id="{DBF11F5D-BC43-BE49-A6FB-4FDA1475CB09}" type="datetime3">
              <a:rPr lang="en-GB"/>
              <a:pPr/>
              <a:t>23 September, 2013</a:t>
            </a:fld>
            <a:endParaRPr lang="en-GB"/>
          </a:p>
        </p:txBody>
      </p:sp>
      <p:sp>
        <p:nvSpPr>
          <p:cNvPr id="6" name="Slide Number Placeholder 5"/>
          <p:cNvSpPr>
            <a:spLocks noGrp="1"/>
          </p:cNvSpPr>
          <p:nvPr>
            <p:ph type="sldNum" sz="quarter" idx="11"/>
          </p:nvPr>
        </p:nvSpPr>
        <p:spPr/>
        <p:txBody>
          <a:bodyPr/>
          <a:lstStyle/>
          <a:p>
            <a:fld id="{F2F68522-DB4E-B24C-9330-31C2A2DC74B0}" type="slidenum">
              <a:rPr lang="en-GB"/>
              <a:pPr/>
              <a:t>4</a:t>
            </a:fld>
            <a:endParaRPr lang="en-GB"/>
          </a:p>
        </p:txBody>
      </p:sp>
      <p:sp>
        <p:nvSpPr>
          <p:cNvPr id="5124" name="Rectangle 2"/>
          <p:cNvSpPr>
            <a:spLocks noGrp="1" noChangeArrowheads="1"/>
          </p:cNvSpPr>
          <p:nvPr>
            <p:ph type="title"/>
          </p:nvPr>
        </p:nvSpPr>
        <p:spPr/>
        <p:txBody>
          <a:bodyPr/>
          <a:lstStyle/>
          <a:p>
            <a:r>
              <a:rPr lang="en-GB" dirty="0" smtClean="0"/>
              <a:t>Background</a:t>
            </a:r>
            <a:endParaRPr lang="en-GB" dirty="0"/>
          </a:p>
        </p:txBody>
      </p:sp>
      <p:sp>
        <p:nvSpPr>
          <p:cNvPr id="5125" name="Rectangle 3"/>
          <p:cNvSpPr>
            <a:spLocks noGrp="1" noChangeArrowheads="1"/>
          </p:cNvSpPr>
          <p:nvPr>
            <p:ph type="body" idx="1"/>
          </p:nvPr>
        </p:nvSpPr>
        <p:spPr/>
        <p:txBody>
          <a:bodyPr/>
          <a:lstStyle/>
          <a:p>
            <a:r>
              <a:rPr lang="sv-SE" dirty="0" err="1">
                <a:solidFill>
                  <a:srgbClr val="606060"/>
                </a:solidFill>
              </a:rPr>
              <a:t>Lung</a:t>
            </a:r>
            <a:r>
              <a:rPr lang="sv-SE" dirty="0">
                <a:solidFill>
                  <a:srgbClr val="606060"/>
                </a:solidFill>
              </a:rPr>
              <a:t> </a:t>
            </a:r>
            <a:r>
              <a:rPr lang="sv-SE" dirty="0" err="1">
                <a:solidFill>
                  <a:srgbClr val="606060"/>
                </a:solidFill>
              </a:rPr>
              <a:t>function</a:t>
            </a:r>
            <a:r>
              <a:rPr lang="sv-SE" dirty="0">
                <a:solidFill>
                  <a:srgbClr val="606060"/>
                </a:solidFill>
              </a:rPr>
              <a:t> is an </a:t>
            </a:r>
            <a:r>
              <a:rPr lang="sv-SE" dirty="0" err="1">
                <a:solidFill>
                  <a:srgbClr val="606060"/>
                </a:solidFill>
              </a:rPr>
              <a:t>easily</a:t>
            </a:r>
            <a:r>
              <a:rPr lang="sv-SE" dirty="0">
                <a:solidFill>
                  <a:srgbClr val="606060"/>
                </a:solidFill>
              </a:rPr>
              <a:t> </a:t>
            </a:r>
            <a:r>
              <a:rPr lang="sv-SE" dirty="0" err="1">
                <a:solidFill>
                  <a:srgbClr val="606060"/>
                </a:solidFill>
              </a:rPr>
              <a:t>measurable</a:t>
            </a:r>
            <a:r>
              <a:rPr lang="sv-SE" dirty="0">
                <a:solidFill>
                  <a:srgbClr val="606060"/>
                </a:solidFill>
              </a:rPr>
              <a:t> and </a:t>
            </a:r>
            <a:r>
              <a:rPr lang="sv-SE" dirty="0" err="1">
                <a:solidFill>
                  <a:srgbClr val="606060"/>
                </a:solidFill>
              </a:rPr>
              <a:t>reliable</a:t>
            </a:r>
            <a:r>
              <a:rPr lang="sv-SE" dirty="0">
                <a:solidFill>
                  <a:srgbClr val="606060"/>
                </a:solidFill>
              </a:rPr>
              <a:t> </a:t>
            </a:r>
            <a:r>
              <a:rPr lang="sv-SE" dirty="0" err="1">
                <a:solidFill>
                  <a:srgbClr val="606060"/>
                </a:solidFill>
              </a:rPr>
              <a:t>indicator</a:t>
            </a:r>
            <a:r>
              <a:rPr lang="sv-SE" dirty="0">
                <a:solidFill>
                  <a:srgbClr val="606060"/>
                </a:solidFill>
              </a:rPr>
              <a:t> </a:t>
            </a:r>
            <a:r>
              <a:rPr lang="sv-SE" dirty="0" err="1">
                <a:solidFill>
                  <a:srgbClr val="606060"/>
                </a:solidFill>
              </a:rPr>
              <a:t>of</a:t>
            </a:r>
            <a:r>
              <a:rPr lang="sv-SE" dirty="0">
                <a:solidFill>
                  <a:srgbClr val="606060"/>
                </a:solidFill>
              </a:rPr>
              <a:t> the </a:t>
            </a:r>
            <a:r>
              <a:rPr lang="sv-SE" dirty="0" err="1">
                <a:solidFill>
                  <a:srgbClr val="606060"/>
                </a:solidFill>
              </a:rPr>
              <a:t>physiological</a:t>
            </a:r>
            <a:r>
              <a:rPr lang="sv-SE" dirty="0">
                <a:solidFill>
                  <a:srgbClr val="606060"/>
                </a:solidFill>
              </a:rPr>
              <a:t> </a:t>
            </a:r>
            <a:r>
              <a:rPr lang="sv-SE" dirty="0" err="1">
                <a:solidFill>
                  <a:srgbClr val="606060"/>
                </a:solidFill>
              </a:rPr>
              <a:t>state</a:t>
            </a:r>
            <a:r>
              <a:rPr lang="sv-SE" dirty="0">
                <a:solidFill>
                  <a:srgbClr val="606060"/>
                </a:solidFill>
              </a:rPr>
              <a:t> </a:t>
            </a:r>
            <a:r>
              <a:rPr lang="sv-SE" dirty="0" err="1">
                <a:solidFill>
                  <a:srgbClr val="606060"/>
                </a:solidFill>
              </a:rPr>
              <a:t>of</a:t>
            </a:r>
            <a:r>
              <a:rPr lang="sv-SE" dirty="0">
                <a:solidFill>
                  <a:srgbClr val="606060"/>
                </a:solidFill>
              </a:rPr>
              <a:t> </a:t>
            </a:r>
            <a:r>
              <a:rPr lang="sv-SE" dirty="0" err="1">
                <a:solidFill>
                  <a:srgbClr val="606060"/>
                </a:solidFill>
              </a:rPr>
              <a:t>lungs</a:t>
            </a:r>
            <a:r>
              <a:rPr lang="sv-SE" dirty="0">
                <a:solidFill>
                  <a:srgbClr val="606060"/>
                </a:solidFill>
              </a:rPr>
              <a:t> and </a:t>
            </a:r>
            <a:r>
              <a:rPr lang="sv-SE" dirty="0" err="1">
                <a:solidFill>
                  <a:srgbClr val="606060"/>
                </a:solidFill>
              </a:rPr>
              <a:t>airways</a:t>
            </a:r>
            <a:endParaRPr lang="sv-SE" dirty="0">
              <a:solidFill>
                <a:srgbClr val="606060"/>
              </a:solidFill>
            </a:endParaRPr>
          </a:p>
          <a:p>
            <a:endParaRPr lang="sv-SE" sz="1400" dirty="0">
              <a:solidFill>
                <a:srgbClr val="606060"/>
              </a:solidFill>
            </a:endParaRPr>
          </a:p>
          <a:p>
            <a:r>
              <a:rPr lang="sv-SE" dirty="0" err="1">
                <a:solidFill>
                  <a:srgbClr val="606060"/>
                </a:solidFill>
              </a:rPr>
              <a:t>Lung</a:t>
            </a:r>
            <a:r>
              <a:rPr lang="sv-SE" dirty="0">
                <a:solidFill>
                  <a:srgbClr val="606060"/>
                </a:solidFill>
              </a:rPr>
              <a:t> </a:t>
            </a:r>
            <a:r>
              <a:rPr lang="sv-SE" dirty="0" err="1">
                <a:solidFill>
                  <a:srgbClr val="606060"/>
                </a:solidFill>
              </a:rPr>
              <a:t>function</a:t>
            </a:r>
            <a:r>
              <a:rPr lang="sv-SE" dirty="0">
                <a:solidFill>
                  <a:srgbClr val="606060"/>
                </a:solidFill>
              </a:rPr>
              <a:t> </a:t>
            </a:r>
            <a:r>
              <a:rPr lang="sv-SE" dirty="0" err="1">
                <a:solidFill>
                  <a:srgbClr val="606060"/>
                </a:solidFill>
              </a:rPr>
              <a:t>also</a:t>
            </a:r>
            <a:r>
              <a:rPr lang="sv-SE" dirty="0">
                <a:solidFill>
                  <a:srgbClr val="606060"/>
                </a:solidFill>
              </a:rPr>
              <a:t> </a:t>
            </a:r>
            <a:r>
              <a:rPr lang="sv-SE" dirty="0" err="1">
                <a:solidFill>
                  <a:srgbClr val="606060"/>
                </a:solidFill>
              </a:rPr>
              <a:t>predicts</a:t>
            </a:r>
            <a:r>
              <a:rPr lang="sv-SE" dirty="0">
                <a:solidFill>
                  <a:srgbClr val="606060"/>
                </a:solidFill>
              </a:rPr>
              <a:t> </a:t>
            </a:r>
            <a:r>
              <a:rPr lang="sv-SE" dirty="0" err="1">
                <a:solidFill>
                  <a:srgbClr val="606060"/>
                </a:solidFill>
              </a:rPr>
              <a:t>mortality</a:t>
            </a:r>
            <a:r>
              <a:rPr lang="sv-SE" dirty="0">
                <a:solidFill>
                  <a:srgbClr val="606060"/>
                </a:solidFill>
              </a:rPr>
              <a:t> in the general population</a:t>
            </a:r>
          </a:p>
          <a:p>
            <a:endParaRPr lang="sv-SE" sz="1400" dirty="0">
              <a:solidFill>
                <a:srgbClr val="606060"/>
              </a:solidFill>
            </a:endParaRPr>
          </a:p>
          <a:p>
            <a:r>
              <a:rPr lang="en-US" dirty="0" smtClean="0">
                <a:solidFill>
                  <a:srgbClr val="606060"/>
                </a:solidFill>
              </a:rPr>
              <a:t>Studies indicate </a:t>
            </a:r>
            <a:r>
              <a:rPr lang="en-US" dirty="0">
                <a:solidFill>
                  <a:srgbClr val="606060"/>
                </a:solidFill>
              </a:rPr>
              <a:t>that adverse long-term effects of </a:t>
            </a:r>
            <a:r>
              <a:rPr lang="en-US" dirty="0" smtClean="0">
                <a:solidFill>
                  <a:srgbClr val="606060"/>
                </a:solidFill>
              </a:rPr>
              <a:t>traffic </a:t>
            </a:r>
            <a:r>
              <a:rPr lang="en-US" dirty="0">
                <a:solidFill>
                  <a:srgbClr val="606060"/>
                </a:solidFill>
              </a:rPr>
              <a:t>r</a:t>
            </a:r>
            <a:r>
              <a:rPr lang="en-US" dirty="0" smtClean="0">
                <a:solidFill>
                  <a:srgbClr val="606060"/>
                </a:solidFill>
              </a:rPr>
              <a:t>elated </a:t>
            </a:r>
            <a:r>
              <a:rPr lang="en-US" dirty="0">
                <a:solidFill>
                  <a:srgbClr val="606060"/>
                </a:solidFill>
              </a:rPr>
              <a:t>a</a:t>
            </a:r>
            <a:r>
              <a:rPr lang="en-US" dirty="0" smtClean="0">
                <a:solidFill>
                  <a:srgbClr val="606060"/>
                </a:solidFill>
              </a:rPr>
              <a:t>ir </a:t>
            </a:r>
            <a:r>
              <a:rPr lang="en-US" dirty="0">
                <a:solidFill>
                  <a:srgbClr val="606060"/>
                </a:solidFill>
              </a:rPr>
              <a:t>p</a:t>
            </a:r>
            <a:r>
              <a:rPr lang="en-US" dirty="0" smtClean="0">
                <a:solidFill>
                  <a:srgbClr val="606060"/>
                </a:solidFill>
              </a:rPr>
              <a:t>ollution occur </a:t>
            </a:r>
            <a:r>
              <a:rPr lang="en-US" dirty="0">
                <a:solidFill>
                  <a:srgbClr val="606060"/>
                </a:solidFill>
              </a:rPr>
              <a:t>on lung function growth in children</a:t>
            </a:r>
          </a:p>
          <a:p>
            <a:endParaRPr lang="sv-SE" sz="1400" dirty="0">
              <a:solidFill>
                <a:srgbClr val="606060"/>
              </a:solidFill>
            </a:endParaRPr>
          </a:p>
          <a:p>
            <a:r>
              <a:rPr lang="en-US" dirty="0">
                <a:solidFill>
                  <a:srgbClr val="606060"/>
                </a:solidFill>
              </a:rPr>
              <a:t>Possible pathway: Air Pollutants → Free radicals → Oxidative stress → Airway inflammation → Lung function impairment</a:t>
            </a:r>
          </a:p>
          <a:p>
            <a:pPr marL="0" indent="0">
              <a:buNone/>
            </a:pPr>
            <a:r>
              <a:rPr lang="en-US" dirty="0">
                <a:solidFill>
                  <a:srgbClr val="606060"/>
                </a:solidFill>
                <a:cs typeface="Arial"/>
              </a:rPr>
              <a:t>			</a:t>
            </a:r>
            <a:endParaRPr lang="en-US" dirty="0">
              <a:solidFill>
                <a:srgbClr val="606060"/>
              </a:solidFill>
            </a:endParaRPr>
          </a:p>
        </p:txBody>
      </p:sp>
    </p:spTree>
    <p:extLst>
      <p:ext uri="{BB962C8B-B14F-4D97-AF65-F5344CB8AC3E}">
        <p14:creationId xmlns:p14="http://schemas.microsoft.com/office/powerpoint/2010/main" xmlns="" val="1863909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Key</a:t>
            </a:r>
            <a:r>
              <a:rPr lang="sv-SE" dirty="0" smtClean="0"/>
              <a:t> </a:t>
            </a:r>
            <a:r>
              <a:rPr lang="sv-SE" dirty="0" err="1" smtClean="0"/>
              <a:t>issue</a:t>
            </a:r>
            <a:endParaRPr lang="sv-SE" dirty="0"/>
          </a:p>
        </p:txBody>
      </p:sp>
      <p:sp>
        <p:nvSpPr>
          <p:cNvPr id="3" name="Content Placeholder 2"/>
          <p:cNvSpPr>
            <a:spLocks noGrp="1"/>
          </p:cNvSpPr>
          <p:nvPr>
            <p:ph idx="1"/>
          </p:nvPr>
        </p:nvSpPr>
        <p:spPr>
          <a:xfrm>
            <a:off x="567882" y="1988840"/>
            <a:ext cx="7772400" cy="4114800"/>
          </a:xfrm>
        </p:spPr>
        <p:txBody>
          <a:bodyPr/>
          <a:lstStyle/>
          <a:p>
            <a:r>
              <a:rPr lang="sv-SE" dirty="0">
                <a:solidFill>
                  <a:srgbClr val="606060"/>
                </a:solidFill>
              </a:rPr>
              <a:t>Time periods of exposure and </a:t>
            </a:r>
            <a:r>
              <a:rPr lang="sv-SE" dirty="0" err="1" smtClean="0">
                <a:solidFill>
                  <a:srgbClr val="606060"/>
                </a:solidFill>
              </a:rPr>
              <a:t>susceptibility</a:t>
            </a:r>
            <a:endParaRPr lang="sv-SE" dirty="0" smtClean="0">
              <a:solidFill>
                <a:srgbClr val="606060"/>
              </a:solidFill>
            </a:endParaRPr>
          </a:p>
          <a:p>
            <a:pPr marL="0" indent="0">
              <a:buNone/>
            </a:pPr>
            <a:endParaRPr lang="sv-SE" dirty="0">
              <a:solidFill>
                <a:srgbClr val="606060"/>
              </a:solidFill>
            </a:endParaRPr>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5</a:t>
            </a:fld>
            <a:endParaRPr lang="sv-SE"/>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739" t="655" r="11244" b="636"/>
          <a:stretch/>
        </p:blipFill>
        <p:spPr bwMode="auto">
          <a:xfrm>
            <a:off x="611560" y="2922085"/>
            <a:ext cx="2187344" cy="29371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Effect>
                      <a14:brightnessContrast bright="20000"/>
                    </a14:imgEffect>
                  </a14:imgLayer>
                </a14:imgProps>
              </a:ext>
              <a:ext uri="{28A0092B-C50C-407E-A947-70E740481C1C}">
                <a14:useLocalDpi xmlns:a14="http://schemas.microsoft.com/office/drawing/2010/main" xmlns="" val="0"/>
              </a:ext>
            </a:extLst>
          </a:blip>
          <a:srcRect l="26969" t="13753" r="35837" b="10570"/>
          <a:stretch/>
        </p:blipFill>
        <p:spPr>
          <a:xfrm>
            <a:off x="6156176" y="2922085"/>
            <a:ext cx="2184106" cy="2963531"/>
          </a:xfrm>
          <a:prstGeom prst="rect">
            <a:avLst/>
          </a:prstGeom>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7864" y="2922085"/>
            <a:ext cx="2232248" cy="2975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478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a:xfrm>
            <a:off x="539750" y="2120900"/>
            <a:ext cx="7772400" cy="4260428"/>
          </a:xfrm>
        </p:spPr>
        <p:txBody>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sz="1100" dirty="0" smtClean="0"/>
          </a:p>
          <a:p>
            <a:pPr marL="0" indent="0">
              <a:buNone/>
            </a:pPr>
            <a:endParaRPr lang="sv-SE" sz="1100" dirty="0"/>
          </a:p>
          <a:p>
            <a:pPr marL="0" indent="0">
              <a:buNone/>
            </a:pPr>
            <a:endParaRPr lang="sv-SE" sz="1100" dirty="0" smtClean="0"/>
          </a:p>
          <a:p>
            <a:pPr marL="0" indent="0">
              <a:buNone/>
            </a:pPr>
            <a:r>
              <a:rPr lang="sv-SE" sz="1600" dirty="0" smtClean="0">
                <a:solidFill>
                  <a:srgbClr val="4D4D4D"/>
                </a:solidFill>
              </a:rPr>
              <a:t>AJRCCM 2012;186(12):1286-91</a:t>
            </a:r>
            <a:endParaRPr lang="sv-SE" sz="1600" dirty="0">
              <a:solidFill>
                <a:srgbClr val="4D4D4D"/>
              </a:solidFill>
            </a:endParaRPr>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6</a:t>
            </a:fld>
            <a:endParaRPr lang="sv-S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7" y="908721"/>
            <a:ext cx="8712969" cy="2779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3739114"/>
            <a:ext cx="4819650" cy="2200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Straight Connector 6"/>
          <p:cNvCxnSpPr/>
          <p:nvPr/>
        </p:nvCxnSpPr>
        <p:spPr bwMode="auto">
          <a:xfrm>
            <a:off x="4228740" y="5080783"/>
            <a:ext cx="90254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xmlns="" val="121498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539750" y="1054100"/>
            <a:ext cx="7772400" cy="862732"/>
          </a:xfrm>
        </p:spPr>
        <p:txBody>
          <a:bodyPr/>
          <a:lstStyle/>
          <a:p>
            <a:r>
              <a:rPr lang="sv-SE" dirty="0" err="1" smtClean="0"/>
              <a:t>Aims</a:t>
            </a:r>
            <a:endParaRPr lang="sv-SE" dirty="0"/>
          </a:p>
        </p:txBody>
      </p:sp>
      <p:pic>
        <p:nvPicPr>
          <p:cNvPr id="4099" name="Picture 3" descr="C:\Users\erschu\AppData\Local\Microsoft\Windows\Temporary Internet Files\Content.IE5\5BRTVZIA\MC90028710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2060848"/>
            <a:ext cx="1825782" cy="21411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4"/>
          <p:cNvSpPr/>
          <p:nvPr/>
        </p:nvSpPr>
        <p:spPr bwMode="auto">
          <a:xfrm>
            <a:off x="3707904" y="3131420"/>
            <a:ext cx="2232248" cy="22557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pic>
        <p:nvPicPr>
          <p:cNvPr id="4105"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3150022" y="4300495"/>
            <a:ext cx="3078162" cy="496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descr="C:\Users\erschu\AppData\Local\Microsoft\Windows\Temporary Internet Files\Content.IE5\CHVGM8J4\MM900283678[1].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23965" y="3702029"/>
            <a:ext cx="1000125" cy="94297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5536" y="2234155"/>
            <a:ext cx="2907592" cy="1794530"/>
          </a:xfrm>
          <a:prstGeom prst="rect">
            <a:avLst/>
          </a:prstGeom>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7817" y="2422778"/>
            <a:ext cx="1079739" cy="1449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40814" y="2428683"/>
            <a:ext cx="1070853" cy="1453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09798" y="2438527"/>
            <a:ext cx="1075333" cy="1433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759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gtEl>
                                        <p:attrNameLst>
                                          <p:attrName>style.opacity</p:attrName>
                                        </p:attrNameLst>
                                      </p:cBhvr>
                                      <p:to>
                                        <p:strVal val="0.25"/>
                                      </p:to>
                                    </p:set>
                                    <p:animEffect filter="image" prLst="opacity: 0.25">
                                      <p:cBhvr rctx="IE">
                                        <p:cTn id="9" dur="indefinite"/>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72641"/>
            <a:ext cx="7772400" cy="1143000"/>
          </a:xfrm>
        </p:spPr>
        <p:txBody>
          <a:bodyPr/>
          <a:lstStyle/>
          <a:p>
            <a:r>
              <a:rPr lang="sv-SE" dirty="0" smtClean="0"/>
              <a:t>               Material and </a:t>
            </a:r>
            <a:r>
              <a:rPr lang="sv-SE" dirty="0" err="1" smtClean="0"/>
              <a:t>Methods</a:t>
            </a:r>
            <a:endParaRPr lang="sv-SE" dirty="0"/>
          </a:p>
        </p:txBody>
      </p:sp>
      <p:sp>
        <p:nvSpPr>
          <p:cNvPr id="4" name="Date Placeholder 3"/>
          <p:cNvSpPr>
            <a:spLocks noGrp="1"/>
          </p:cNvSpPr>
          <p:nvPr>
            <p:ph type="dt" sz="half" idx="10"/>
          </p:nvPr>
        </p:nvSpPr>
        <p:spPr/>
        <p:txBody>
          <a:bodyPr/>
          <a:lstStyle/>
          <a:p>
            <a:fld id="{EDA90ED4-54A3-1846-8FE3-425B60BFD7E5}" type="datetime3">
              <a:rPr lang="en-US" smtClean="0"/>
              <a:pPr/>
              <a:t>23 September 2013</a:t>
            </a:fld>
            <a:endParaRPr lang="sv-SE"/>
          </a:p>
        </p:txBody>
      </p:sp>
      <p:sp>
        <p:nvSpPr>
          <p:cNvPr id="5" name="Slide Number Placeholder 4"/>
          <p:cNvSpPr>
            <a:spLocks noGrp="1"/>
          </p:cNvSpPr>
          <p:nvPr>
            <p:ph type="sldNum" sz="quarter" idx="11"/>
          </p:nvPr>
        </p:nvSpPr>
        <p:spPr/>
        <p:txBody>
          <a:bodyPr/>
          <a:lstStyle/>
          <a:p>
            <a:fld id="{B8EE92D2-4EAE-5E45-BD9A-BC2C44B4AFC4}" type="slidenum">
              <a:rPr lang="sv-SE" smtClean="0"/>
              <a:pPr/>
              <a:t>8</a:t>
            </a:fld>
            <a:endParaRPr lang="sv-SE"/>
          </a:p>
        </p:txBody>
      </p:sp>
      <p:grpSp>
        <p:nvGrpSpPr>
          <p:cNvPr id="6" name="Group 3"/>
          <p:cNvGrpSpPr>
            <a:grpSpLocks/>
          </p:cNvGrpSpPr>
          <p:nvPr/>
        </p:nvGrpSpPr>
        <p:grpSpPr bwMode="auto">
          <a:xfrm>
            <a:off x="130474" y="1394457"/>
            <a:ext cx="8059737" cy="773112"/>
            <a:chOff x="106152675" y="108385989"/>
            <a:chExt cx="8059610" cy="773999"/>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152675" y="108385989"/>
              <a:ext cx="8059610" cy="6462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473531" y="108929639"/>
              <a:ext cx="7712108" cy="1950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846122" y="108903472"/>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16404" y="108928320"/>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1"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386688" y="108893533"/>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2"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9117213" y="108918381"/>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3"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9907374" y="108923350"/>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4"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0657778" y="108918380"/>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5"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428061" y="108923351"/>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6"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198343" y="108928320"/>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7"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958687" y="108913411"/>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8"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758787" y="108908441"/>
              <a:ext cx="12193" cy="2316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gr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2760" y="116632"/>
            <a:ext cx="1448208" cy="1127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6"/>
          <p:cNvSpPr>
            <a:spLocks noGrp="1" noChangeArrowheads="1"/>
          </p:cNvSpPr>
          <p:nvPr>
            <p:ph idx="1"/>
          </p:nvPr>
        </p:nvSpPr>
        <p:spPr bwMode="auto">
          <a:xfrm>
            <a:off x="457057" y="2294198"/>
            <a:ext cx="1800200" cy="462307"/>
          </a:xfrm>
          <a:prstGeom prst="rect">
            <a:avLst/>
          </a:prstGeom>
          <a:noFill/>
          <a:ln w="28575">
            <a:solidFill>
              <a:schemeClr val="accent1"/>
            </a:solidFill>
            <a:miter lim="800000"/>
            <a:headEnd/>
            <a:tailEn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marL="0" indent="0" algn="ctr" defTabSz="762000" eaLnBrk="0" hangingPunct="0">
              <a:spcBef>
                <a:spcPct val="0"/>
              </a:spcBef>
              <a:buNone/>
            </a:pPr>
            <a:r>
              <a:rPr lang="en-GB" sz="1200" dirty="0">
                <a:solidFill>
                  <a:srgbClr val="4D4D4D"/>
                </a:solidFill>
              </a:rPr>
              <a:t>Exposure </a:t>
            </a:r>
            <a:r>
              <a:rPr lang="en-GB" sz="1200" dirty="0" smtClean="0">
                <a:solidFill>
                  <a:srgbClr val="4D4D4D"/>
                </a:solidFill>
              </a:rPr>
              <a:t>questionnaire</a:t>
            </a:r>
          </a:p>
          <a:p>
            <a:pPr marL="0" indent="0" algn="ctr" defTabSz="762000" eaLnBrk="0" hangingPunct="0">
              <a:spcBef>
                <a:spcPct val="0"/>
              </a:spcBef>
              <a:buNone/>
            </a:pPr>
            <a:r>
              <a:rPr lang="en-GB" sz="1200" dirty="0" smtClean="0">
                <a:solidFill>
                  <a:srgbClr val="4D4D4D"/>
                </a:solidFill>
              </a:rPr>
              <a:t>4,089   </a:t>
            </a:r>
            <a:r>
              <a:rPr lang="en-GB" sz="1200" dirty="0">
                <a:solidFill>
                  <a:srgbClr val="4D4D4D"/>
                </a:solidFill>
              </a:rPr>
              <a:t>- 100</a:t>
            </a:r>
            <a:r>
              <a:rPr lang="en-GB" sz="1200" dirty="0" smtClean="0">
                <a:solidFill>
                  <a:srgbClr val="4D4D4D"/>
                </a:solidFill>
              </a:rPr>
              <a:t>%</a:t>
            </a:r>
          </a:p>
        </p:txBody>
      </p:sp>
      <p:sp>
        <p:nvSpPr>
          <p:cNvPr id="22" name="Rectangle 4"/>
          <p:cNvSpPr>
            <a:spLocks noChangeArrowheads="1"/>
          </p:cNvSpPr>
          <p:nvPr/>
        </p:nvSpPr>
        <p:spPr bwMode="auto">
          <a:xfrm>
            <a:off x="607529" y="2941172"/>
            <a:ext cx="1499257" cy="462307"/>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en-GB" sz="1200" dirty="0" smtClean="0">
                <a:solidFill>
                  <a:srgbClr val="4D4D4D"/>
                </a:solidFill>
              </a:rPr>
              <a:t>1 year questionnaire </a:t>
            </a:r>
          </a:p>
          <a:p>
            <a:pPr algn="ctr" defTabSz="762000" eaLnBrk="0" fontAlgn="base" hangingPunct="0">
              <a:spcBef>
                <a:spcPct val="0"/>
              </a:spcBef>
              <a:spcAft>
                <a:spcPct val="0"/>
              </a:spcAft>
            </a:pPr>
            <a:r>
              <a:rPr lang="en-GB" sz="1200" dirty="0" smtClean="0">
                <a:solidFill>
                  <a:srgbClr val="4D4D4D"/>
                </a:solidFill>
              </a:rPr>
              <a:t>3,925  - 96%</a:t>
            </a:r>
          </a:p>
        </p:txBody>
      </p:sp>
      <p:sp>
        <p:nvSpPr>
          <p:cNvPr id="23" name="Rectangle 5"/>
          <p:cNvSpPr>
            <a:spLocks noChangeArrowheads="1"/>
          </p:cNvSpPr>
          <p:nvPr/>
        </p:nvSpPr>
        <p:spPr bwMode="auto">
          <a:xfrm>
            <a:off x="1043608" y="3588144"/>
            <a:ext cx="2126357" cy="462307"/>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rgbClr val="EAEAEA"/>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algn="ctr" defTabSz="762000" eaLnBrk="0" fontAlgn="base" hangingPunct="0">
              <a:spcBef>
                <a:spcPct val="0"/>
              </a:spcBef>
              <a:spcAft>
                <a:spcPct val="0"/>
              </a:spcAft>
            </a:pPr>
            <a:r>
              <a:rPr lang="en-GB" sz="1200" dirty="0" smtClean="0">
                <a:solidFill>
                  <a:srgbClr val="4D4D4D"/>
                </a:solidFill>
              </a:rPr>
              <a:t>2 year questionnaire </a:t>
            </a:r>
          </a:p>
          <a:p>
            <a:pPr algn="ctr" defTabSz="762000" eaLnBrk="0" fontAlgn="base" hangingPunct="0">
              <a:spcBef>
                <a:spcPct val="0"/>
              </a:spcBef>
              <a:spcAft>
                <a:spcPct val="0"/>
              </a:spcAft>
            </a:pPr>
            <a:r>
              <a:rPr lang="en-GB" sz="1200" dirty="0" smtClean="0">
                <a:solidFill>
                  <a:srgbClr val="4D4D4D"/>
                </a:solidFill>
              </a:rPr>
              <a:t>3,843  -  94%</a:t>
            </a:r>
          </a:p>
        </p:txBody>
      </p:sp>
      <p:sp>
        <p:nvSpPr>
          <p:cNvPr id="24" name="Rectangle 7"/>
          <p:cNvSpPr>
            <a:spLocks noChangeArrowheads="1"/>
          </p:cNvSpPr>
          <p:nvPr/>
        </p:nvSpPr>
        <p:spPr bwMode="auto">
          <a:xfrm>
            <a:off x="1854829" y="4365104"/>
            <a:ext cx="2083904" cy="1016305"/>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en-GB" sz="1200" u="sng" dirty="0" smtClean="0">
                <a:solidFill>
                  <a:srgbClr val="4D4D4D"/>
                </a:solidFill>
              </a:rPr>
              <a:t>4 year follow up</a:t>
            </a:r>
            <a:endParaRPr lang="en-GB" sz="1200" dirty="0" smtClean="0">
              <a:solidFill>
                <a:srgbClr val="4D4D4D"/>
              </a:solidFill>
            </a:endParaRPr>
          </a:p>
          <a:p>
            <a:pPr defTabSz="762000" eaLnBrk="0" fontAlgn="base" hangingPunct="0">
              <a:spcBef>
                <a:spcPct val="0"/>
              </a:spcBef>
              <a:spcAft>
                <a:spcPct val="0"/>
              </a:spcAft>
            </a:pPr>
            <a:r>
              <a:rPr lang="en-GB" sz="1200" dirty="0" smtClean="0">
                <a:solidFill>
                  <a:srgbClr val="4D4D4D"/>
                </a:solidFill>
              </a:rPr>
              <a:t>Questionnaire       3720   91 %</a:t>
            </a:r>
          </a:p>
          <a:p>
            <a:pPr defTabSz="762000" eaLnBrk="0" fontAlgn="base" hangingPunct="0">
              <a:spcBef>
                <a:spcPct val="0"/>
              </a:spcBef>
              <a:spcAft>
                <a:spcPct val="0"/>
              </a:spcAft>
            </a:pPr>
            <a:r>
              <a:rPr lang="en-GB" sz="1200" dirty="0" smtClean="0">
                <a:solidFill>
                  <a:srgbClr val="4D4D4D"/>
                </a:solidFill>
              </a:rPr>
              <a:t>Dust 	          3610   97 %</a:t>
            </a:r>
          </a:p>
          <a:p>
            <a:pPr defTabSz="762000" eaLnBrk="0" fontAlgn="base" hangingPunct="0">
              <a:spcBef>
                <a:spcPct val="0"/>
              </a:spcBef>
              <a:spcAft>
                <a:spcPct val="0"/>
              </a:spcAft>
            </a:pPr>
            <a:r>
              <a:rPr lang="en-GB" sz="1200" dirty="0" smtClean="0">
                <a:solidFill>
                  <a:srgbClr val="4D4D4D"/>
                </a:solidFill>
              </a:rPr>
              <a:t>PEF	          2966   80 %</a:t>
            </a:r>
          </a:p>
          <a:p>
            <a:pPr defTabSz="762000" eaLnBrk="0" fontAlgn="base" hangingPunct="0">
              <a:spcBef>
                <a:spcPct val="0"/>
              </a:spcBef>
              <a:spcAft>
                <a:spcPct val="0"/>
              </a:spcAft>
            </a:pPr>
            <a:r>
              <a:rPr lang="en-GB" sz="1200" dirty="0" smtClean="0">
                <a:solidFill>
                  <a:srgbClr val="4D4D4D"/>
                </a:solidFill>
              </a:rPr>
              <a:t>Blood	          2614   66 %</a:t>
            </a:r>
          </a:p>
        </p:txBody>
      </p:sp>
      <p:sp>
        <p:nvSpPr>
          <p:cNvPr id="25" name="Rectangle 32"/>
          <p:cNvSpPr>
            <a:spLocks noChangeArrowheads="1"/>
          </p:cNvSpPr>
          <p:nvPr/>
        </p:nvSpPr>
        <p:spPr bwMode="auto">
          <a:xfrm>
            <a:off x="2971451" y="2340686"/>
            <a:ext cx="2083904" cy="831639"/>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en-GB" sz="1200" u="sng" dirty="0" smtClean="0">
                <a:solidFill>
                  <a:srgbClr val="4D4D4D"/>
                </a:solidFill>
              </a:rPr>
              <a:t>8 year follow up</a:t>
            </a:r>
            <a:endParaRPr lang="en-GB" sz="1200" dirty="0" smtClean="0">
              <a:solidFill>
                <a:srgbClr val="4D4D4D"/>
              </a:solidFill>
            </a:endParaRPr>
          </a:p>
          <a:p>
            <a:pPr defTabSz="762000" eaLnBrk="0" fontAlgn="base" hangingPunct="0">
              <a:spcBef>
                <a:spcPct val="0"/>
              </a:spcBef>
              <a:spcAft>
                <a:spcPct val="0"/>
              </a:spcAft>
            </a:pPr>
            <a:r>
              <a:rPr lang="en-GB" sz="1200" dirty="0" smtClean="0">
                <a:solidFill>
                  <a:srgbClr val="4D4D4D"/>
                </a:solidFill>
              </a:rPr>
              <a:t>Questionnaire       3431   84 %</a:t>
            </a:r>
          </a:p>
          <a:p>
            <a:pPr defTabSz="762000" eaLnBrk="0" fontAlgn="base" hangingPunct="0">
              <a:spcBef>
                <a:spcPct val="0"/>
              </a:spcBef>
              <a:spcAft>
                <a:spcPct val="0"/>
              </a:spcAft>
            </a:pPr>
            <a:r>
              <a:rPr lang="en-GB" sz="1200" dirty="0" smtClean="0">
                <a:solidFill>
                  <a:srgbClr val="4D4D4D"/>
                </a:solidFill>
              </a:rPr>
              <a:t>Spirometry	          2613   64 %</a:t>
            </a:r>
          </a:p>
          <a:p>
            <a:pPr defTabSz="762000" eaLnBrk="0" fontAlgn="base" hangingPunct="0">
              <a:spcBef>
                <a:spcPct val="0"/>
              </a:spcBef>
              <a:spcAft>
                <a:spcPct val="0"/>
              </a:spcAft>
            </a:pPr>
            <a:r>
              <a:rPr lang="en-GB" sz="1200" dirty="0" smtClean="0">
                <a:solidFill>
                  <a:srgbClr val="4D4D4D"/>
                </a:solidFill>
              </a:rPr>
              <a:t>Blood </a:t>
            </a:r>
            <a:r>
              <a:rPr lang="en-GB" sz="1200" dirty="0">
                <a:solidFill>
                  <a:srgbClr val="4D4D4D"/>
                </a:solidFill>
              </a:rPr>
              <a:t>	</a:t>
            </a:r>
            <a:r>
              <a:rPr lang="en-GB" sz="1200" dirty="0" smtClean="0">
                <a:solidFill>
                  <a:srgbClr val="4D4D4D"/>
                </a:solidFill>
              </a:rPr>
              <a:t>          2461   60%</a:t>
            </a:r>
          </a:p>
        </p:txBody>
      </p:sp>
      <p:sp>
        <p:nvSpPr>
          <p:cNvPr id="26" name="Rectangle 37"/>
          <p:cNvSpPr>
            <a:spLocks noChangeArrowheads="1"/>
          </p:cNvSpPr>
          <p:nvPr/>
        </p:nvSpPr>
        <p:spPr bwMode="auto">
          <a:xfrm>
            <a:off x="4716016" y="3403479"/>
            <a:ext cx="1681881" cy="462307"/>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defTabSz="762000" eaLnBrk="0" fontAlgn="base" hangingPunct="0">
              <a:spcBef>
                <a:spcPct val="0"/>
              </a:spcBef>
              <a:spcAft>
                <a:spcPct val="0"/>
              </a:spcAft>
            </a:pPr>
            <a:r>
              <a:rPr lang="en-GB" sz="1200" dirty="0" smtClean="0">
                <a:solidFill>
                  <a:srgbClr val="4D4D4D"/>
                </a:solidFill>
              </a:rPr>
              <a:t>12 year questionnaire </a:t>
            </a:r>
          </a:p>
          <a:p>
            <a:pPr algn="ctr" defTabSz="762000" eaLnBrk="0" fontAlgn="base" hangingPunct="0">
              <a:spcBef>
                <a:spcPct val="0"/>
              </a:spcBef>
              <a:spcAft>
                <a:spcPct val="0"/>
              </a:spcAft>
            </a:pPr>
            <a:r>
              <a:rPr lang="en-GB" sz="1200" dirty="0" smtClean="0">
                <a:solidFill>
                  <a:srgbClr val="4D4D4D"/>
                </a:solidFill>
              </a:rPr>
              <a:t>2900 – 71%</a:t>
            </a:r>
          </a:p>
        </p:txBody>
      </p:sp>
      <p:sp>
        <p:nvSpPr>
          <p:cNvPr id="27" name="Rectangle 37"/>
          <p:cNvSpPr>
            <a:spLocks noChangeArrowheads="1"/>
          </p:cNvSpPr>
          <p:nvPr/>
        </p:nvSpPr>
        <p:spPr bwMode="auto">
          <a:xfrm>
            <a:off x="6397897" y="4201726"/>
            <a:ext cx="2115779" cy="831639"/>
          </a:xfrm>
          <a:prstGeom prst="rect">
            <a:avLst/>
          </a:prstGeom>
          <a:noFill/>
          <a:ln w="38100">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defTabSz="762000" eaLnBrk="0" fontAlgn="base" hangingPunct="0">
              <a:spcBef>
                <a:spcPct val="0"/>
              </a:spcBef>
              <a:spcAft>
                <a:spcPct val="0"/>
              </a:spcAft>
            </a:pPr>
            <a:r>
              <a:rPr lang="en-GB" sz="1200" b="1" u="sng" dirty="0" smtClean="0">
                <a:solidFill>
                  <a:srgbClr val="4D4D4D"/>
                </a:solidFill>
              </a:rPr>
              <a:t>16 year follow up</a:t>
            </a:r>
            <a:endParaRPr lang="en-GB" sz="1200" b="1" dirty="0" smtClean="0">
              <a:solidFill>
                <a:srgbClr val="4D4D4D"/>
              </a:solidFill>
            </a:endParaRPr>
          </a:p>
          <a:p>
            <a:pPr defTabSz="762000" eaLnBrk="0" fontAlgn="base" hangingPunct="0">
              <a:spcBef>
                <a:spcPct val="0"/>
              </a:spcBef>
              <a:spcAft>
                <a:spcPct val="0"/>
              </a:spcAft>
            </a:pPr>
            <a:r>
              <a:rPr lang="en-GB" sz="1200" dirty="0" smtClean="0">
                <a:solidFill>
                  <a:srgbClr val="4D4D4D"/>
                </a:solidFill>
              </a:rPr>
              <a:t>Questionnaire    3200  	78%</a:t>
            </a:r>
          </a:p>
          <a:p>
            <a:pPr defTabSz="762000" eaLnBrk="0" fontAlgn="base" hangingPunct="0">
              <a:spcBef>
                <a:spcPct val="0"/>
              </a:spcBef>
              <a:spcAft>
                <a:spcPct val="0"/>
              </a:spcAft>
            </a:pPr>
            <a:r>
              <a:rPr lang="en-GB" sz="1200" dirty="0" smtClean="0">
                <a:solidFill>
                  <a:srgbClr val="4D4D4D"/>
                </a:solidFill>
              </a:rPr>
              <a:t>Spirometry	      2400  	59%</a:t>
            </a:r>
          </a:p>
          <a:p>
            <a:pPr defTabSz="762000" eaLnBrk="0" fontAlgn="base" hangingPunct="0">
              <a:spcBef>
                <a:spcPct val="0"/>
              </a:spcBef>
              <a:spcAft>
                <a:spcPct val="0"/>
              </a:spcAft>
            </a:pPr>
            <a:r>
              <a:rPr lang="en-GB" sz="1200" dirty="0" smtClean="0">
                <a:solidFill>
                  <a:srgbClr val="4D4D4D"/>
                </a:solidFill>
              </a:rPr>
              <a:t>Blood 	      2500	61% </a:t>
            </a:r>
          </a:p>
        </p:txBody>
      </p:sp>
    </p:spTree>
    <p:extLst>
      <p:ext uri="{BB962C8B-B14F-4D97-AF65-F5344CB8AC3E}">
        <p14:creationId xmlns:p14="http://schemas.microsoft.com/office/powerpoint/2010/main" xmlns="" val="344996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
                                            <p:bg/>
                                          </p:spTgt>
                                        </p:tgtEl>
                                      </p:cBhvr>
                                      <p:by x="150000" y="150000"/>
                                    </p:animScale>
                                  </p:childTnLst>
                                </p:cTn>
                              </p:par>
                              <p:par>
                                <p:cTn id="7" presetID="6" presetClass="emph" presetSubtype="0" fill="hold" grpId="0" nodeType="withEffect">
                                  <p:stCondLst>
                                    <p:cond delay="0"/>
                                  </p:stCondLst>
                                  <p:childTnLst>
                                    <p:animScale>
                                      <p:cBhvr>
                                        <p:cTn id="8" dur="2000" fill="hold"/>
                                        <p:tgtEl>
                                          <p:spTgt spid="21">
                                            <p:txEl>
                                              <p:pRg st="0" end="0"/>
                                            </p:txEl>
                                          </p:spTgt>
                                        </p:tgtEl>
                                      </p:cBhvr>
                                      <p:by x="150000" y="150000"/>
                                    </p:animScale>
                                  </p:childTnLst>
                                </p:cTn>
                              </p:par>
                              <p:par>
                                <p:cTn id="9" presetID="6" presetClass="emph" presetSubtype="0" fill="hold" grpId="0" nodeType="withEffect">
                                  <p:stCondLst>
                                    <p:cond delay="0"/>
                                  </p:stCondLst>
                                  <p:childTnLst>
                                    <p:animScale>
                                      <p:cBhvr>
                                        <p:cTn id="10" dur="2000" fill="hold"/>
                                        <p:tgtEl>
                                          <p:spTgt spid="21">
                                            <p:txEl>
                                              <p:pRg st="1" end="1"/>
                                            </p:txEl>
                                          </p:spTgt>
                                        </p:tgtEl>
                                      </p:cBhvr>
                                      <p:by x="150000" y="150000"/>
                                    </p:animScale>
                                  </p:childTnLst>
                                </p:cTn>
                              </p:par>
                              <p:par>
                                <p:cTn id="11" presetID="6" presetClass="emph" presetSubtype="0" fill="hold" grpId="0" nodeType="withEffect">
                                  <p:stCondLst>
                                    <p:cond delay="0"/>
                                  </p:stCondLst>
                                  <p:childTnLst>
                                    <p:animScale>
                                      <p:cBhvr>
                                        <p:cTn id="12"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08720"/>
            <a:ext cx="7772400" cy="1288380"/>
          </a:xfrm>
        </p:spPr>
        <p:txBody>
          <a:bodyPr/>
          <a:lstStyle/>
          <a:p>
            <a:r>
              <a:rPr lang="sv-SE" dirty="0" smtClean="0">
                <a:solidFill>
                  <a:schemeClr val="tx2">
                    <a:lumMod val="65000"/>
                    <a:lumOff val="35000"/>
                  </a:schemeClr>
                </a:solidFill>
              </a:rPr>
              <a:t>Air pollution </a:t>
            </a:r>
            <a:r>
              <a:rPr lang="sv-SE" dirty="0" err="1" smtClean="0">
                <a:solidFill>
                  <a:schemeClr val="tx2">
                    <a:lumMod val="65000"/>
                    <a:lumOff val="35000"/>
                  </a:schemeClr>
                </a:solidFill>
              </a:rPr>
              <a:t>Assessment</a:t>
            </a:r>
            <a:endParaRPr lang="sv-SE" dirty="0">
              <a:solidFill>
                <a:schemeClr val="tx2">
                  <a:lumMod val="65000"/>
                  <a:lumOff val="35000"/>
                </a:schemeClr>
              </a:solidFill>
            </a:endParaRPr>
          </a:p>
        </p:txBody>
      </p:sp>
      <p:sp>
        <p:nvSpPr>
          <p:cNvPr id="4" name="Date Placeholder 3"/>
          <p:cNvSpPr>
            <a:spLocks noGrp="1"/>
          </p:cNvSpPr>
          <p:nvPr>
            <p:ph type="dt" sz="half" idx="10"/>
          </p:nvPr>
        </p:nvSpPr>
        <p:spPr/>
        <p:txBody>
          <a:bodyPr/>
          <a:lstStyle/>
          <a:p>
            <a:pPr>
              <a:defRPr/>
            </a:pPr>
            <a:fld id="{67D2D23D-2EA8-45E2-8579-A35EB49F058E}" type="datetime4">
              <a:rPr lang="sv-SE" smtClean="0">
                <a:solidFill>
                  <a:srgbClr val="808080"/>
                </a:solidFill>
              </a:rPr>
              <a:pPr>
                <a:defRPr/>
              </a:pPr>
              <a:t>23 september 2013</a:t>
            </a:fld>
            <a:endParaRPr lang="sv-SE">
              <a:solidFill>
                <a:srgbClr val="808080"/>
              </a:solidFill>
            </a:endParaRPr>
          </a:p>
        </p:txBody>
      </p:sp>
      <p:sp>
        <p:nvSpPr>
          <p:cNvPr id="5" name="Footer Placeholder 4"/>
          <p:cNvSpPr>
            <a:spLocks noGrp="1"/>
          </p:cNvSpPr>
          <p:nvPr>
            <p:ph type="ftr" sz="quarter" idx="11"/>
          </p:nvPr>
        </p:nvSpPr>
        <p:spPr/>
        <p:txBody>
          <a:bodyPr/>
          <a:lstStyle/>
          <a:p>
            <a:pPr>
              <a:defRPr/>
            </a:pPr>
            <a:endParaRPr lang="sv-SE" dirty="0">
              <a:solidFill>
                <a:srgbClr val="808080"/>
              </a:solidFill>
            </a:endParaRPr>
          </a:p>
        </p:txBody>
      </p:sp>
      <p:sp>
        <p:nvSpPr>
          <p:cNvPr id="6" name="Slide Number Placeholder 5"/>
          <p:cNvSpPr>
            <a:spLocks noGrp="1"/>
          </p:cNvSpPr>
          <p:nvPr>
            <p:ph type="sldNum" sz="quarter" idx="4294967295"/>
          </p:nvPr>
        </p:nvSpPr>
        <p:spPr>
          <a:xfrm>
            <a:off x="8229600" y="6477000"/>
            <a:ext cx="685800" cy="228600"/>
          </a:xfrm>
          <a:prstGeom prst="rect">
            <a:avLst/>
          </a:prstGeom>
        </p:spPr>
        <p:txBody>
          <a:bodyPr/>
          <a:lstStyle/>
          <a:p>
            <a:pPr>
              <a:defRPr/>
            </a:pPr>
            <a:fld id="{F44972BB-1078-4993-8FD4-9C1A6A9F4CC4}" type="slidenum">
              <a:rPr lang="sv-SE" smtClean="0">
                <a:solidFill>
                  <a:srgbClr val="808080"/>
                </a:solidFill>
              </a:rPr>
              <a:pPr>
                <a:defRPr/>
              </a:pPr>
              <a:t>9</a:t>
            </a:fld>
            <a:endParaRPr lang="sv-SE">
              <a:solidFill>
                <a:srgbClr val="808080"/>
              </a:solidFill>
            </a:endParaRPr>
          </a:p>
        </p:txBody>
      </p:sp>
      <p:grpSp>
        <p:nvGrpSpPr>
          <p:cNvPr id="7" name="Group 2"/>
          <p:cNvGrpSpPr>
            <a:grpSpLocks/>
          </p:cNvGrpSpPr>
          <p:nvPr/>
        </p:nvGrpSpPr>
        <p:grpSpPr bwMode="auto">
          <a:xfrm>
            <a:off x="278963" y="1340768"/>
            <a:ext cx="2836862" cy="1774825"/>
            <a:chOff x="3314" y="2638"/>
            <a:chExt cx="1845" cy="1117"/>
          </a:xfrm>
        </p:grpSpPr>
        <p:pic>
          <p:nvPicPr>
            <p:cNvPr id="8" name="Picture 3" descr="H_HEL06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2967"/>
              <a:ext cx="769" cy="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BLDHM06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6" y="2638"/>
              <a:ext cx="1463" cy="1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xmlns="" val="1078683758"/>
              </p:ext>
            </p:extLst>
          </p:nvPr>
        </p:nvGraphicFramePr>
        <p:xfrm>
          <a:off x="6372200" y="1340768"/>
          <a:ext cx="1863011" cy="1982186"/>
        </p:xfrm>
        <a:graphic>
          <a:graphicData uri="http://schemas.openxmlformats.org/presentationml/2006/ole">
            <p:oleObj spid="_x0000_s4133" name="MapInfo Map" r:id="rId6" imgW="6080760" imgH="6469380" progId="">
              <p:embed/>
            </p:oleObj>
          </a:graphicData>
        </a:graphic>
      </p:graphicFrame>
      <p:grpSp>
        <p:nvGrpSpPr>
          <p:cNvPr id="11" name="Group 7"/>
          <p:cNvGrpSpPr>
            <a:grpSpLocks/>
          </p:cNvGrpSpPr>
          <p:nvPr/>
        </p:nvGrpSpPr>
        <p:grpSpPr bwMode="auto">
          <a:xfrm>
            <a:off x="1089507" y="3639420"/>
            <a:ext cx="1861952" cy="1949819"/>
            <a:chOff x="1004" y="279"/>
            <a:chExt cx="3757" cy="3772"/>
          </a:xfrm>
        </p:grpSpPr>
        <p:grpSp>
          <p:nvGrpSpPr>
            <p:cNvPr id="12" name="Group 8"/>
            <p:cNvGrpSpPr>
              <a:grpSpLocks/>
            </p:cNvGrpSpPr>
            <p:nvPr/>
          </p:nvGrpSpPr>
          <p:grpSpPr bwMode="auto">
            <a:xfrm>
              <a:off x="1008" y="284"/>
              <a:ext cx="3753" cy="3767"/>
              <a:chOff x="1008" y="284"/>
              <a:chExt cx="3753" cy="3767"/>
            </a:xfrm>
          </p:grpSpPr>
          <p:sp>
            <p:nvSpPr>
              <p:cNvPr id="14" name="Rectangle 9"/>
              <p:cNvSpPr>
                <a:spLocks noChangeArrowheads="1"/>
              </p:cNvSpPr>
              <p:nvPr/>
            </p:nvSpPr>
            <p:spPr bwMode="auto">
              <a:xfrm>
                <a:off x="1008" y="288"/>
                <a:ext cx="3744" cy="3744"/>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fontAlgn="auto" hangingPunct="0">
                  <a:spcBef>
                    <a:spcPts val="0"/>
                  </a:spcBef>
                  <a:spcAft>
                    <a:spcPts val="0"/>
                  </a:spcAft>
                </a:pPr>
                <a:endParaRPr lang="uk-UA" sz="1800">
                  <a:solidFill>
                    <a:srgbClr val="000000"/>
                  </a:solidFill>
                  <a:latin typeface="Arial"/>
                  <a:ea typeface="+mn-ea"/>
                  <a:cs typeface="+mn-cs"/>
                </a:endParaRPr>
              </a:p>
            </p:txBody>
          </p:sp>
          <p:sp>
            <p:nvSpPr>
              <p:cNvPr id="15" name="Freeform 10"/>
              <p:cNvSpPr>
                <a:spLocks/>
              </p:cNvSpPr>
              <p:nvPr/>
            </p:nvSpPr>
            <p:spPr bwMode="auto">
              <a:xfrm>
                <a:off x="1008" y="288"/>
                <a:ext cx="925" cy="3691"/>
              </a:xfrm>
              <a:custGeom>
                <a:avLst/>
                <a:gdLst>
                  <a:gd name="T0" fmla="*/ 915 w 925"/>
                  <a:gd name="T1" fmla="*/ 235 h 3686"/>
                  <a:gd name="T2" fmla="*/ 863 w 925"/>
                  <a:gd name="T3" fmla="*/ 337 h 3686"/>
                  <a:gd name="T4" fmla="*/ 769 w 925"/>
                  <a:gd name="T5" fmla="*/ 364 h 3686"/>
                  <a:gd name="T6" fmla="*/ 690 w 925"/>
                  <a:gd name="T7" fmla="*/ 302 h 3686"/>
                  <a:gd name="T8" fmla="*/ 694 w 925"/>
                  <a:gd name="T9" fmla="*/ 203 h 3686"/>
                  <a:gd name="T10" fmla="*/ 656 w 925"/>
                  <a:gd name="T11" fmla="*/ 227 h 3686"/>
                  <a:gd name="T12" fmla="*/ 600 w 925"/>
                  <a:gd name="T13" fmla="*/ 406 h 3686"/>
                  <a:gd name="T14" fmla="*/ 483 w 925"/>
                  <a:gd name="T15" fmla="*/ 468 h 3686"/>
                  <a:gd name="T16" fmla="*/ 349 w 925"/>
                  <a:gd name="T17" fmla="*/ 469 h 3686"/>
                  <a:gd name="T18" fmla="*/ 234 w 925"/>
                  <a:gd name="T19" fmla="*/ 446 h 3686"/>
                  <a:gd name="T20" fmla="*/ 65 w 925"/>
                  <a:gd name="T21" fmla="*/ 366 h 3686"/>
                  <a:gd name="T22" fmla="*/ 82 w 925"/>
                  <a:gd name="T23" fmla="*/ 492 h 3686"/>
                  <a:gd name="T24" fmla="*/ 230 w 925"/>
                  <a:gd name="T25" fmla="*/ 577 h 3686"/>
                  <a:gd name="T26" fmla="*/ 316 w 925"/>
                  <a:gd name="T27" fmla="*/ 638 h 3686"/>
                  <a:gd name="T28" fmla="*/ 366 w 925"/>
                  <a:gd name="T29" fmla="*/ 715 h 3686"/>
                  <a:gd name="T30" fmla="*/ 362 w 925"/>
                  <a:gd name="T31" fmla="*/ 817 h 3686"/>
                  <a:gd name="T32" fmla="*/ 397 w 925"/>
                  <a:gd name="T33" fmla="*/ 915 h 3686"/>
                  <a:gd name="T34" fmla="*/ 426 w 925"/>
                  <a:gd name="T35" fmla="*/ 1009 h 3686"/>
                  <a:gd name="T36" fmla="*/ 410 w 925"/>
                  <a:gd name="T37" fmla="*/ 1105 h 3686"/>
                  <a:gd name="T38" fmla="*/ 351 w 925"/>
                  <a:gd name="T39" fmla="*/ 1228 h 3686"/>
                  <a:gd name="T40" fmla="*/ 266 w 925"/>
                  <a:gd name="T41" fmla="*/ 1358 h 3686"/>
                  <a:gd name="T42" fmla="*/ 287 w 925"/>
                  <a:gd name="T43" fmla="*/ 1502 h 3686"/>
                  <a:gd name="T44" fmla="*/ 326 w 925"/>
                  <a:gd name="T45" fmla="*/ 1577 h 3686"/>
                  <a:gd name="T46" fmla="*/ 335 w 925"/>
                  <a:gd name="T47" fmla="*/ 1631 h 3686"/>
                  <a:gd name="T48" fmla="*/ 339 w 925"/>
                  <a:gd name="T49" fmla="*/ 1694 h 3686"/>
                  <a:gd name="T50" fmla="*/ 364 w 925"/>
                  <a:gd name="T51" fmla="*/ 1771 h 3686"/>
                  <a:gd name="T52" fmla="*/ 408 w 925"/>
                  <a:gd name="T53" fmla="*/ 1859 h 3686"/>
                  <a:gd name="T54" fmla="*/ 464 w 925"/>
                  <a:gd name="T55" fmla="*/ 1963 h 3686"/>
                  <a:gd name="T56" fmla="*/ 577 w 925"/>
                  <a:gd name="T57" fmla="*/ 2071 h 3686"/>
                  <a:gd name="T58" fmla="*/ 708 w 925"/>
                  <a:gd name="T59" fmla="*/ 2184 h 3686"/>
                  <a:gd name="T60" fmla="*/ 786 w 925"/>
                  <a:gd name="T61" fmla="*/ 2270 h 3686"/>
                  <a:gd name="T62" fmla="*/ 784 w 925"/>
                  <a:gd name="T63" fmla="*/ 2366 h 3686"/>
                  <a:gd name="T64" fmla="*/ 742 w 925"/>
                  <a:gd name="T65" fmla="*/ 2430 h 3686"/>
                  <a:gd name="T66" fmla="*/ 712 w 925"/>
                  <a:gd name="T67" fmla="*/ 2506 h 3686"/>
                  <a:gd name="T68" fmla="*/ 685 w 925"/>
                  <a:gd name="T69" fmla="*/ 2710 h 3686"/>
                  <a:gd name="T70" fmla="*/ 523 w 925"/>
                  <a:gd name="T71" fmla="*/ 2785 h 3686"/>
                  <a:gd name="T72" fmla="*/ 437 w 925"/>
                  <a:gd name="T73" fmla="*/ 2833 h 3686"/>
                  <a:gd name="T74" fmla="*/ 401 w 925"/>
                  <a:gd name="T75" fmla="*/ 2896 h 3686"/>
                  <a:gd name="T76" fmla="*/ 358 w 925"/>
                  <a:gd name="T77" fmla="*/ 2961 h 3686"/>
                  <a:gd name="T78" fmla="*/ 397 w 925"/>
                  <a:gd name="T79" fmla="*/ 2963 h 3686"/>
                  <a:gd name="T80" fmla="*/ 512 w 925"/>
                  <a:gd name="T81" fmla="*/ 2902 h 3686"/>
                  <a:gd name="T82" fmla="*/ 650 w 925"/>
                  <a:gd name="T83" fmla="*/ 2865 h 3686"/>
                  <a:gd name="T84" fmla="*/ 723 w 925"/>
                  <a:gd name="T85" fmla="*/ 2844 h 3686"/>
                  <a:gd name="T86" fmla="*/ 769 w 925"/>
                  <a:gd name="T87" fmla="*/ 2825 h 3686"/>
                  <a:gd name="T88" fmla="*/ 829 w 925"/>
                  <a:gd name="T89" fmla="*/ 2775 h 3686"/>
                  <a:gd name="T90" fmla="*/ 878 w 925"/>
                  <a:gd name="T91" fmla="*/ 2773 h 3686"/>
                  <a:gd name="T92" fmla="*/ 923 w 925"/>
                  <a:gd name="T93" fmla="*/ 2817 h 3686"/>
                  <a:gd name="T94" fmla="*/ 898 w 925"/>
                  <a:gd name="T95" fmla="*/ 2875 h 3686"/>
                  <a:gd name="T96" fmla="*/ 827 w 925"/>
                  <a:gd name="T97" fmla="*/ 2942 h 3686"/>
                  <a:gd name="T98" fmla="*/ 809 w 925"/>
                  <a:gd name="T99" fmla="*/ 3021 h 3686"/>
                  <a:gd name="T100" fmla="*/ 813 w 925"/>
                  <a:gd name="T101" fmla="*/ 3084 h 3686"/>
                  <a:gd name="T102" fmla="*/ 811 w 925"/>
                  <a:gd name="T103" fmla="*/ 3140 h 3686"/>
                  <a:gd name="T104" fmla="*/ 840 w 925"/>
                  <a:gd name="T105" fmla="*/ 3200 h 3686"/>
                  <a:gd name="T106" fmla="*/ 792 w 925"/>
                  <a:gd name="T107" fmla="*/ 3213 h 3686"/>
                  <a:gd name="T108" fmla="*/ 688 w 925"/>
                  <a:gd name="T109" fmla="*/ 3265 h 3686"/>
                  <a:gd name="T110" fmla="*/ 585 w 925"/>
                  <a:gd name="T111" fmla="*/ 3345 h 3686"/>
                  <a:gd name="T112" fmla="*/ 495 w 925"/>
                  <a:gd name="T113" fmla="*/ 3445 h 3686"/>
                  <a:gd name="T114" fmla="*/ 426 w 925"/>
                  <a:gd name="T115" fmla="*/ 3536 h 3686"/>
                  <a:gd name="T116" fmla="*/ 387 w 925"/>
                  <a:gd name="T117" fmla="*/ 3580 h 3686"/>
                  <a:gd name="T118" fmla="*/ 353 w 925"/>
                  <a:gd name="T119" fmla="*/ 3605 h 3686"/>
                  <a:gd name="T120" fmla="*/ 266 w 925"/>
                  <a:gd name="T121" fmla="*/ 3716 h 3686"/>
                  <a:gd name="T122" fmla="*/ 122 w 925"/>
                  <a:gd name="T123" fmla="*/ 3800 h 36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5"/>
                  <a:gd name="T187" fmla="*/ 0 h 3686"/>
                  <a:gd name="T188" fmla="*/ 925 w 925"/>
                  <a:gd name="T189" fmla="*/ 3686 h 36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5" h="3686">
                    <a:moveTo>
                      <a:pt x="0" y="0"/>
                    </a:moveTo>
                    <a:lnTo>
                      <a:pt x="840" y="0"/>
                    </a:lnTo>
                    <a:lnTo>
                      <a:pt x="917" y="201"/>
                    </a:lnTo>
                    <a:lnTo>
                      <a:pt x="915" y="235"/>
                    </a:lnTo>
                    <a:lnTo>
                      <a:pt x="909" y="266"/>
                    </a:lnTo>
                    <a:lnTo>
                      <a:pt x="898" y="295"/>
                    </a:lnTo>
                    <a:lnTo>
                      <a:pt x="882" y="318"/>
                    </a:lnTo>
                    <a:lnTo>
                      <a:pt x="863" y="337"/>
                    </a:lnTo>
                    <a:lnTo>
                      <a:pt x="840" y="350"/>
                    </a:lnTo>
                    <a:lnTo>
                      <a:pt x="817" y="360"/>
                    </a:lnTo>
                    <a:lnTo>
                      <a:pt x="794" y="366"/>
                    </a:lnTo>
                    <a:lnTo>
                      <a:pt x="769" y="364"/>
                    </a:lnTo>
                    <a:lnTo>
                      <a:pt x="746" y="358"/>
                    </a:lnTo>
                    <a:lnTo>
                      <a:pt x="725" y="345"/>
                    </a:lnTo>
                    <a:lnTo>
                      <a:pt x="706" y="327"/>
                    </a:lnTo>
                    <a:lnTo>
                      <a:pt x="690" y="302"/>
                    </a:lnTo>
                    <a:lnTo>
                      <a:pt x="681" y="270"/>
                    </a:lnTo>
                    <a:lnTo>
                      <a:pt x="694" y="247"/>
                    </a:lnTo>
                    <a:lnTo>
                      <a:pt x="698" y="222"/>
                    </a:lnTo>
                    <a:lnTo>
                      <a:pt x="694" y="203"/>
                    </a:lnTo>
                    <a:lnTo>
                      <a:pt x="687" y="189"/>
                    </a:lnTo>
                    <a:lnTo>
                      <a:pt x="675" y="187"/>
                    </a:lnTo>
                    <a:lnTo>
                      <a:pt x="665" y="199"/>
                    </a:lnTo>
                    <a:lnTo>
                      <a:pt x="656" y="227"/>
                    </a:lnTo>
                    <a:lnTo>
                      <a:pt x="654" y="277"/>
                    </a:lnTo>
                    <a:lnTo>
                      <a:pt x="641" y="318"/>
                    </a:lnTo>
                    <a:lnTo>
                      <a:pt x="621" y="352"/>
                    </a:lnTo>
                    <a:lnTo>
                      <a:pt x="600" y="381"/>
                    </a:lnTo>
                    <a:lnTo>
                      <a:pt x="575" y="404"/>
                    </a:lnTo>
                    <a:lnTo>
                      <a:pt x="546" y="421"/>
                    </a:lnTo>
                    <a:lnTo>
                      <a:pt x="516" y="435"/>
                    </a:lnTo>
                    <a:lnTo>
                      <a:pt x="483" y="443"/>
                    </a:lnTo>
                    <a:lnTo>
                      <a:pt x="451" y="446"/>
                    </a:lnTo>
                    <a:lnTo>
                      <a:pt x="416" y="448"/>
                    </a:lnTo>
                    <a:lnTo>
                      <a:pt x="383" y="448"/>
                    </a:lnTo>
                    <a:lnTo>
                      <a:pt x="349" y="444"/>
                    </a:lnTo>
                    <a:lnTo>
                      <a:pt x="318" y="441"/>
                    </a:lnTo>
                    <a:lnTo>
                      <a:pt x="287" y="435"/>
                    </a:lnTo>
                    <a:lnTo>
                      <a:pt x="259" y="427"/>
                    </a:lnTo>
                    <a:lnTo>
                      <a:pt x="234" y="421"/>
                    </a:lnTo>
                    <a:lnTo>
                      <a:pt x="213" y="416"/>
                    </a:lnTo>
                    <a:lnTo>
                      <a:pt x="155" y="383"/>
                    </a:lnTo>
                    <a:lnTo>
                      <a:pt x="105" y="366"/>
                    </a:lnTo>
                    <a:lnTo>
                      <a:pt x="65" y="366"/>
                    </a:lnTo>
                    <a:lnTo>
                      <a:pt x="38" y="375"/>
                    </a:lnTo>
                    <a:lnTo>
                      <a:pt x="28" y="398"/>
                    </a:lnTo>
                    <a:lnTo>
                      <a:pt x="42" y="429"/>
                    </a:lnTo>
                    <a:lnTo>
                      <a:pt x="82" y="467"/>
                    </a:lnTo>
                    <a:lnTo>
                      <a:pt x="153" y="510"/>
                    </a:lnTo>
                    <a:lnTo>
                      <a:pt x="178" y="523"/>
                    </a:lnTo>
                    <a:lnTo>
                      <a:pt x="205" y="539"/>
                    </a:lnTo>
                    <a:lnTo>
                      <a:pt x="230" y="552"/>
                    </a:lnTo>
                    <a:lnTo>
                      <a:pt x="253" y="565"/>
                    </a:lnTo>
                    <a:lnTo>
                      <a:pt x="276" y="581"/>
                    </a:lnTo>
                    <a:lnTo>
                      <a:pt x="297" y="598"/>
                    </a:lnTo>
                    <a:lnTo>
                      <a:pt x="316" y="613"/>
                    </a:lnTo>
                    <a:lnTo>
                      <a:pt x="333" y="631"/>
                    </a:lnTo>
                    <a:lnTo>
                      <a:pt x="347" y="650"/>
                    </a:lnTo>
                    <a:lnTo>
                      <a:pt x="358" y="669"/>
                    </a:lnTo>
                    <a:lnTo>
                      <a:pt x="366" y="690"/>
                    </a:lnTo>
                    <a:lnTo>
                      <a:pt x="372" y="713"/>
                    </a:lnTo>
                    <a:lnTo>
                      <a:pt x="372" y="738"/>
                    </a:lnTo>
                    <a:lnTo>
                      <a:pt x="370" y="763"/>
                    </a:lnTo>
                    <a:lnTo>
                      <a:pt x="362" y="792"/>
                    </a:lnTo>
                    <a:lnTo>
                      <a:pt x="351" y="821"/>
                    </a:lnTo>
                    <a:lnTo>
                      <a:pt x="368" y="844"/>
                    </a:lnTo>
                    <a:lnTo>
                      <a:pt x="383" y="867"/>
                    </a:lnTo>
                    <a:lnTo>
                      <a:pt x="397" y="890"/>
                    </a:lnTo>
                    <a:lnTo>
                      <a:pt x="408" y="913"/>
                    </a:lnTo>
                    <a:lnTo>
                      <a:pt x="416" y="936"/>
                    </a:lnTo>
                    <a:lnTo>
                      <a:pt x="422" y="961"/>
                    </a:lnTo>
                    <a:lnTo>
                      <a:pt x="426" y="984"/>
                    </a:lnTo>
                    <a:lnTo>
                      <a:pt x="426" y="1007"/>
                    </a:lnTo>
                    <a:lnTo>
                      <a:pt x="424" y="1032"/>
                    </a:lnTo>
                    <a:lnTo>
                      <a:pt x="420" y="1055"/>
                    </a:lnTo>
                    <a:lnTo>
                      <a:pt x="410" y="1080"/>
                    </a:lnTo>
                    <a:lnTo>
                      <a:pt x="401" y="1103"/>
                    </a:lnTo>
                    <a:lnTo>
                      <a:pt x="387" y="1128"/>
                    </a:lnTo>
                    <a:lnTo>
                      <a:pt x="370" y="1153"/>
                    </a:lnTo>
                    <a:lnTo>
                      <a:pt x="351" y="1178"/>
                    </a:lnTo>
                    <a:lnTo>
                      <a:pt x="328" y="1201"/>
                    </a:lnTo>
                    <a:lnTo>
                      <a:pt x="301" y="1237"/>
                    </a:lnTo>
                    <a:lnTo>
                      <a:pt x="280" y="1274"/>
                    </a:lnTo>
                    <a:lnTo>
                      <a:pt x="266" y="1308"/>
                    </a:lnTo>
                    <a:lnTo>
                      <a:pt x="259" y="1345"/>
                    </a:lnTo>
                    <a:lnTo>
                      <a:pt x="261" y="1381"/>
                    </a:lnTo>
                    <a:lnTo>
                      <a:pt x="270" y="1418"/>
                    </a:lnTo>
                    <a:lnTo>
                      <a:pt x="287" y="1452"/>
                    </a:lnTo>
                    <a:lnTo>
                      <a:pt x="318" y="1489"/>
                    </a:lnTo>
                    <a:lnTo>
                      <a:pt x="320" y="1502"/>
                    </a:lnTo>
                    <a:lnTo>
                      <a:pt x="322" y="1514"/>
                    </a:lnTo>
                    <a:lnTo>
                      <a:pt x="326" y="1527"/>
                    </a:lnTo>
                    <a:lnTo>
                      <a:pt x="328" y="1541"/>
                    </a:lnTo>
                    <a:lnTo>
                      <a:pt x="330" y="1554"/>
                    </a:lnTo>
                    <a:lnTo>
                      <a:pt x="332" y="1568"/>
                    </a:lnTo>
                    <a:lnTo>
                      <a:pt x="335" y="1581"/>
                    </a:lnTo>
                    <a:lnTo>
                      <a:pt x="337" y="1592"/>
                    </a:lnTo>
                    <a:lnTo>
                      <a:pt x="335" y="1610"/>
                    </a:lnTo>
                    <a:lnTo>
                      <a:pt x="337" y="1627"/>
                    </a:lnTo>
                    <a:lnTo>
                      <a:pt x="339" y="1644"/>
                    </a:lnTo>
                    <a:lnTo>
                      <a:pt x="343" y="1664"/>
                    </a:lnTo>
                    <a:lnTo>
                      <a:pt x="349" y="1683"/>
                    </a:lnTo>
                    <a:lnTo>
                      <a:pt x="357" y="1702"/>
                    </a:lnTo>
                    <a:lnTo>
                      <a:pt x="364" y="1721"/>
                    </a:lnTo>
                    <a:lnTo>
                      <a:pt x="374" y="1742"/>
                    </a:lnTo>
                    <a:lnTo>
                      <a:pt x="385" y="1761"/>
                    </a:lnTo>
                    <a:lnTo>
                      <a:pt x="397" y="1783"/>
                    </a:lnTo>
                    <a:lnTo>
                      <a:pt x="408" y="1804"/>
                    </a:lnTo>
                    <a:lnTo>
                      <a:pt x="422" y="1825"/>
                    </a:lnTo>
                    <a:lnTo>
                      <a:pt x="435" y="1846"/>
                    </a:lnTo>
                    <a:lnTo>
                      <a:pt x="451" y="1867"/>
                    </a:lnTo>
                    <a:lnTo>
                      <a:pt x="464" y="1888"/>
                    </a:lnTo>
                    <a:lnTo>
                      <a:pt x="479" y="1911"/>
                    </a:lnTo>
                    <a:lnTo>
                      <a:pt x="512" y="1938"/>
                    </a:lnTo>
                    <a:lnTo>
                      <a:pt x="545" y="1967"/>
                    </a:lnTo>
                    <a:lnTo>
                      <a:pt x="577" y="1996"/>
                    </a:lnTo>
                    <a:lnTo>
                      <a:pt x="610" y="2023"/>
                    </a:lnTo>
                    <a:lnTo>
                      <a:pt x="642" y="2051"/>
                    </a:lnTo>
                    <a:lnTo>
                      <a:pt x="675" y="2080"/>
                    </a:lnTo>
                    <a:lnTo>
                      <a:pt x="708" y="2109"/>
                    </a:lnTo>
                    <a:lnTo>
                      <a:pt x="740" y="2136"/>
                    </a:lnTo>
                    <a:lnTo>
                      <a:pt x="759" y="2155"/>
                    </a:lnTo>
                    <a:lnTo>
                      <a:pt x="775" y="2174"/>
                    </a:lnTo>
                    <a:lnTo>
                      <a:pt x="786" y="2195"/>
                    </a:lnTo>
                    <a:lnTo>
                      <a:pt x="792" y="2216"/>
                    </a:lnTo>
                    <a:lnTo>
                      <a:pt x="796" y="2241"/>
                    </a:lnTo>
                    <a:lnTo>
                      <a:pt x="792" y="2264"/>
                    </a:lnTo>
                    <a:lnTo>
                      <a:pt x="784" y="2291"/>
                    </a:lnTo>
                    <a:lnTo>
                      <a:pt x="771" y="2318"/>
                    </a:lnTo>
                    <a:lnTo>
                      <a:pt x="761" y="2330"/>
                    </a:lnTo>
                    <a:lnTo>
                      <a:pt x="752" y="2341"/>
                    </a:lnTo>
                    <a:lnTo>
                      <a:pt x="742" y="2355"/>
                    </a:lnTo>
                    <a:lnTo>
                      <a:pt x="735" y="2370"/>
                    </a:lnTo>
                    <a:lnTo>
                      <a:pt x="727" y="2389"/>
                    </a:lnTo>
                    <a:lnTo>
                      <a:pt x="719" y="2408"/>
                    </a:lnTo>
                    <a:lnTo>
                      <a:pt x="712" y="2431"/>
                    </a:lnTo>
                    <a:lnTo>
                      <a:pt x="704" y="2456"/>
                    </a:lnTo>
                    <a:lnTo>
                      <a:pt x="710" y="2520"/>
                    </a:lnTo>
                    <a:lnTo>
                      <a:pt x="704" y="2570"/>
                    </a:lnTo>
                    <a:lnTo>
                      <a:pt x="685" y="2610"/>
                    </a:lnTo>
                    <a:lnTo>
                      <a:pt x="658" y="2643"/>
                    </a:lnTo>
                    <a:lnTo>
                      <a:pt x="621" y="2664"/>
                    </a:lnTo>
                    <a:lnTo>
                      <a:pt x="577" y="2679"/>
                    </a:lnTo>
                    <a:lnTo>
                      <a:pt x="523" y="2685"/>
                    </a:lnTo>
                    <a:lnTo>
                      <a:pt x="466" y="2687"/>
                    </a:lnTo>
                    <a:lnTo>
                      <a:pt x="456" y="2702"/>
                    </a:lnTo>
                    <a:lnTo>
                      <a:pt x="447" y="2717"/>
                    </a:lnTo>
                    <a:lnTo>
                      <a:pt x="437" y="2733"/>
                    </a:lnTo>
                    <a:lnTo>
                      <a:pt x="428" y="2748"/>
                    </a:lnTo>
                    <a:lnTo>
                      <a:pt x="420" y="2764"/>
                    </a:lnTo>
                    <a:lnTo>
                      <a:pt x="410" y="2779"/>
                    </a:lnTo>
                    <a:lnTo>
                      <a:pt x="401" y="2796"/>
                    </a:lnTo>
                    <a:lnTo>
                      <a:pt x="391" y="2812"/>
                    </a:lnTo>
                    <a:lnTo>
                      <a:pt x="374" y="2833"/>
                    </a:lnTo>
                    <a:lnTo>
                      <a:pt x="364" y="2848"/>
                    </a:lnTo>
                    <a:lnTo>
                      <a:pt x="358" y="2861"/>
                    </a:lnTo>
                    <a:lnTo>
                      <a:pt x="360" y="2867"/>
                    </a:lnTo>
                    <a:lnTo>
                      <a:pt x="366" y="2871"/>
                    </a:lnTo>
                    <a:lnTo>
                      <a:pt x="380" y="2869"/>
                    </a:lnTo>
                    <a:lnTo>
                      <a:pt x="397" y="2863"/>
                    </a:lnTo>
                    <a:lnTo>
                      <a:pt x="422" y="2852"/>
                    </a:lnTo>
                    <a:lnTo>
                      <a:pt x="451" y="2833"/>
                    </a:lnTo>
                    <a:lnTo>
                      <a:pt x="481" y="2815"/>
                    </a:lnTo>
                    <a:lnTo>
                      <a:pt x="512" y="2802"/>
                    </a:lnTo>
                    <a:lnTo>
                      <a:pt x="545" y="2789"/>
                    </a:lnTo>
                    <a:lnTo>
                      <a:pt x="579" y="2779"/>
                    </a:lnTo>
                    <a:lnTo>
                      <a:pt x="614" y="2771"/>
                    </a:lnTo>
                    <a:lnTo>
                      <a:pt x="650" y="2765"/>
                    </a:lnTo>
                    <a:lnTo>
                      <a:pt x="687" y="2760"/>
                    </a:lnTo>
                    <a:lnTo>
                      <a:pt x="700" y="2756"/>
                    </a:lnTo>
                    <a:lnTo>
                      <a:pt x="712" y="2750"/>
                    </a:lnTo>
                    <a:lnTo>
                      <a:pt x="723" y="2744"/>
                    </a:lnTo>
                    <a:lnTo>
                      <a:pt x="735" y="2741"/>
                    </a:lnTo>
                    <a:lnTo>
                      <a:pt x="746" y="2735"/>
                    </a:lnTo>
                    <a:lnTo>
                      <a:pt x="758" y="2731"/>
                    </a:lnTo>
                    <a:lnTo>
                      <a:pt x="769" y="2725"/>
                    </a:lnTo>
                    <a:lnTo>
                      <a:pt x="781" y="2719"/>
                    </a:lnTo>
                    <a:lnTo>
                      <a:pt x="798" y="2698"/>
                    </a:lnTo>
                    <a:lnTo>
                      <a:pt x="813" y="2685"/>
                    </a:lnTo>
                    <a:lnTo>
                      <a:pt x="829" y="2675"/>
                    </a:lnTo>
                    <a:lnTo>
                      <a:pt x="842" y="2669"/>
                    </a:lnTo>
                    <a:lnTo>
                      <a:pt x="855" y="2668"/>
                    </a:lnTo>
                    <a:lnTo>
                      <a:pt x="867" y="2669"/>
                    </a:lnTo>
                    <a:lnTo>
                      <a:pt x="878" y="2673"/>
                    </a:lnTo>
                    <a:lnTo>
                      <a:pt x="890" y="2679"/>
                    </a:lnTo>
                    <a:lnTo>
                      <a:pt x="905" y="2693"/>
                    </a:lnTo>
                    <a:lnTo>
                      <a:pt x="917" y="2704"/>
                    </a:lnTo>
                    <a:lnTo>
                      <a:pt x="923" y="2717"/>
                    </a:lnTo>
                    <a:lnTo>
                      <a:pt x="925" y="2731"/>
                    </a:lnTo>
                    <a:lnTo>
                      <a:pt x="921" y="2746"/>
                    </a:lnTo>
                    <a:lnTo>
                      <a:pt x="911" y="2760"/>
                    </a:lnTo>
                    <a:lnTo>
                      <a:pt x="898" y="2775"/>
                    </a:lnTo>
                    <a:lnTo>
                      <a:pt x="878" y="2790"/>
                    </a:lnTo>
                    <a:lnTo>
                      <a:pt x="857" y="2808"/>
                    </a:lnTo>
                    <a:lnTo>
                      <a:pt x="840" y="2823"/>
                    </a:lnTo>
                    <a:lnTo>
                      <a:pt x="827" y="2842"/>
                    </a:lnTo>
                    <a:lnTo>
                      <a:pt x="817" y="2860"/>
                    </a:lnTo>
                    <a:lnTo>
                      <a:pt x="811" y="2879"/>
                    </a:lnTo>
                    <a:lnTo>
                      <a:pt x="809" y="2900"/>
                    </a:lnTo>
                    <a:lnTo>
                      <a:pt x="809" y="2921"/>
                    </a:lnTo>
                    <a:lnTo>
                      <a:pt x="815" y="2942"/>
                    </a:lnTo>
                    <a:lnTo>
                      <a:pt x="815" y="2957"/>
                    </a:lnTo>
                    <a:lnTo>
                      <a:pt x="815" y="2971"/>
                    </a:lnTo>
                    <a:lnTo>
                      <a:pt x="813" y="2984"/>
                    </a:lnTo>
                    <a:lnTo>
                      <a:pt x="813" y="2998"/>
                    </a:lnTo>
                    <a:lnTo>
                      <a:pt x="813" y="3013"/>
                    </a:lnTo>
                    <a:lnTo>
                      <a:pt x="813" y="3027"/>
                    </a:lnTo>
                    <a:lnTo>
                      <a:pt x="811" y="3040"/>
                    </a:lnTo>
                    <a:lnTo>
                      <a:pt x="811" y="3053"/>
                    </a:lnTo>
                    <a:lnTo>
                      <a:pt x="829" y="3073"/>
                    </a:lnTo>
                    <a:lnTo>
                      <a:pt x="838" y="3088"/>
                    </a:lnTo>
                    <a:lnTo>
                      <a:pt x="840" y="3100"/>
                    </a:lnTo>
                    <a:lnTo>
                      <a:pt x="834" y="3105"/>
                    </a:lnTo>
                    <a:lnTo>
                      <a:pt x="825" y="3111"/>
                    </a:lnTo>
                    <a:lnTo>
                      <a:pt x="809" y="3113"/>
                    </a:lnTo>
                    <a:lnTo>
                      <a:pt x="792" y="3113"/>
                    </a:lnTo>
                    <a:lnTo>
                      <a:pt x="771" y="3111"/>
                    </a:lnTo>
                    <a:lnTo>
                      <a:pt x="744" y="3128"/>
                    </a:lnTo>
                    <a:lnTo>
                      <a:pt x="715" y="3148"/>
                    </a:lnTo>
                    <a:lnTo>
                      <a:pt x="688" y="3165"/>
                    </a:lnTo>
                    <a:lnTo>
                      <a:pt x="662" y="3184"/>
                    </a:lnTo>
                    <a:lnTo>
                      <a:pt x="635" y="3201"/>
                    </a:lnTo>
                    <a:lnTo>
                      <a:pt x="610" y="3220"/>
                    </a:lnTo>
                    <a:lnTo>
                      <a:pt x="585" y="3240"/>
                    </a:lnTo>
                    <a:lnTo>
                      <a:pt x="562" y="3259"/>
                    </a:lnTo>
                    <a:lnTo>
                      <a:pt x="539" y="3280"/>
                    </a:lnTo>
                    <a:lnTo>
                      <a:pt x="516" y="3301"/>
                    </a:lnTo>
                    <a:lnTo>
                      <a:pt x="495" y="3320"/>
                    </a:lnTo>
                    <a:lnTo>
                      <a:pt x="475" y="3343"/>
                    </a:lnTo>
                    <a:lnTo>
                      <a:pt x="458" y="3364"/>
                    </a:lnTo>
                    <a:lnTo>
                      <a:pt x="441" y="3387"/>
                    </a:lnTo>
                    <a:lnTo>
                      <a:pt x="426" y="3411"/>
                    </a:lnTo>
                    <a:lnTo>
                      <a:pt x="412" y="3435"/>
                    </a:lnTo>
                    <a:lnTo>
                      <a:pt x="403" y="3441"/>
                    </a:lnTo>
                    <a:lnTo>
                      <a:pt x="395" y="3447"/>
                    </a:lnTo>
                    <a:lnTo>
                      <a:pt x="387" y="3455"/>
                    </a:lnTo>
                    <a:lnTo>
                      <a:pt x="378" y="3460"/>
                    </a:lnTo>
                    <a:lnTo>
                      <a:pt x="370" y="3466"/>
                    </a:lnTo>
                    <a:lnTo>
                      <a:pt x="360" y="3474"/>
                    </a:lnTo>
                    <a:lnTo>
                      <a:pt x="353" y="3480"/>
                    </a:lnTo>
                    <a:lnTo>
                      <a:pt x="345" y="3485"/>
                    </a:lnTo>
                    <a:lnTo>
                      <a:pt x="320" y="3524"/>
                    </a:lnTo>
                    <a:lnTo>
                      <a:pt x="295" y="3560"/>
                    </a:lnTo>
                    <a:lnTo>
                      <a:pt x="266" y="3591"/>
                    </a:lnTo>
                    <a:lnTo>
                      <a:pt x="236" y="3620"/>
                    </a:lnTo>
                    <a:lnTo>
                      <a:pt x="201" y="3643"/>
                    </a:lnTo>
                    <a:lnTo>
                      <a:pt x="163" y="3660"/>
                    </a:lnTo>
                    <a:lnTo>
                      <a:pt x="122" y="3675"/>
                    </a:lnTo>
                    <a:lnTo>
                      <a:pt x="0" y="3686"/>
                    </a:lnTo>
                    <a:lnTo>
                      <a:pt x="0" y="0"/>
                    </a:lnTo>
                    <a:close/>
                  </a:path>
                </a:pathLst>
              </a:custGeom>
              <a:solidFill>
                <a:srgbClr val="66FF33"/>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sp>
            <p:nvSpPr>
              <p:cNvPr id="16" name="Freeform 11"/>
              <p:cNvSpPr>
                <a:spLocks/>
              </p:cNvSpPr>
              <p:nvPr/>
            </p:nvSpPr>
            <p:spPr bwMode="auto">
              <a:xfrm>
                <a:off x="1357" y="3725"/>
                <a:ext cx="779" cy="326"/>
              </a:xfrm>
              <a:custGeom>
                <a:avLst/>
                <a:gdLst>
                  <a:gd name="T0" fmla="*/ 0 w 779"/>
                  <a:gd name="T1" fmla="*/ 307 h 326"/>
                  <a:gd name="T2" fmla="*/ 17 w 779"/>
                  <a:gd name="T3" fmla="*/ 286 h 326"/>
                  <a:gd name="T4" fmla="*/ 36 w 779"/>
                  <a:gd name="T5" fmla="*/ 265 h 326"/>
                  <a:gd name="T6" fmla="*/ 55 w 779"/>
                  <a:gd name="T7" fmla="*/ 242 h 326"/>
                  <a:gd name="T8" fmla="*/ 73 w 779"/>
                  <a:gd name="T9" fmla="*/ 220 h 326"/>
                  <a:gd name="T10" fmla="*/ 92 w 779"/>
                  <a:gd name="T11" fmla="*/ 199 h 326"/>
                  <a:gd name="T12" fmla="*/ 111 w 779"/>
                  <a:gd name="T13" fmla="*/ 178 h 326"/>
                  <a:gd name="T14" fmla="*/ 128 w 779"/>
                  <a:gd name="T15" fmla="*/ 155 h 326"/>
                  <a:gd name="T16" fmla="*/ 148 w 779"/>
                  <a:gd name="T17" fmla="*/ 134 h 326"/>
                  <a:gd name="T18" fmla="*/ 186 w 779"/>
                  <a:gd name="T19" fmla="*/ 105 h 326"/>
                  <a:gd name="T20" fmla="*/ 215 w 779"/>
                  <a:gd name="T21" fmla="*/ 88 h 326"/>
                  <a:gd name="T22" fmla="*/ 236 w 779"/>
                  <a:gd name="T23" fmla="*/ 82 h 326"/>
                  <a:gd name="T24" fmla="*/ 249 w 779"/>
                  <a:gd name="T25" fmla="*/ 84 h 326"/>
                  <a:gd name="T26" fmla="*/ 251 w 779"/>
                  <a:gd name="T27" fmla="*/ 99 h 326"/>
                  <a:gd name="T28" fmla="*/ 247 w 779"/>
                  <a:gd name="T29" fmla="*/ 123 h 326"/>
                  <a:gd name="T30" fmla="*/ 234 w 779"/>
                  <a:gd name="T31" fmla="*/ 157 h 326"/>
                  <a:gd name="T32" fmla="*/ 211 w 779"/>
                  <a:gd name="T33" fmla="*/ 203 h 326"/>
                  <a:gd name="T34" fmla="*/ 207 w 779"/>
                  <a:gd name="T35" fmla="*/ 222 h 326"/>
                  <a:gd name="T36" fmla="*/ 207 w 779"/>
                  <a:gd name="T37" fmla="*/ 242 h 326"/>
                  <a:gd name="T38" fmla="*/ 207 w 779"/>
                  <a:gd name="T39" fmla="*/ 257 h 326"/>
                  <a:gd name="T40" fmla="*/ 211 w 779"/>
                  <a:gd name="T41" fmla="*/ 270 h 326"/>
                  <a:gd name="T42" fmla="*/ 217 w 779"/>
                  <a:gd name="T43" fmla="*/ 282 h 326"/>
                  <a:gd name="T44" fmla="*/ 226 w 779"/>
                  <a:gd name="T45" fmla="*/ 293 h 326"/>
                  <a:gd name="T46" fmla="*/ 238 w 779"/>
                  <a:gd name="T47" fmla="*/ 301 h 326"/>
                  <a:gd name="T48" fmla="*/ 251 w 779"/>
                  <a:gd name="T49" fmla="*/ 307 h 326"/>
                  <a:gd name="T50" fmla="*/ 276 w 779"/>
                  <a:gd name="T51" fmla="*/ 320 h 326"/>
                  <a:gd name="T52" fmla="*/ 297 w 779"/>
                  <a:gd name="T53" fmla="*/ 326 h 326"/>
                  <a:gd name="T54" fmla="*/ 315 w 779"/>
                  <a:gd name="T55" fmla="*/ 326 h 326"/>
                  <a:gd name="T56" fmla="*/ 328 w 779"/>
                  <a:gd name="T57" fmla="*/ 316 h 326"/>
                  <a:gd name="T58" fmla="*/ 338 w 779"/>
                  <a:gd name="T59" fmla="*/ 303 h 326"/>
                  <a:gd name="T60" fmla="*/ 343 w 779"/>
                  <a:gd name="T61" fmla="*/ 282 h 326"/>
                  <a:gd name="T62" fmla="*/ 345 w 779"/>
                  <a:gd name="T63" fmla="*/ 253 h 326"/>
                  <a:gd name="T64" fmla="*/ 345 w 779"/>
                  <a:gd name="T65" fmla="*/ 218 h 326"/>
                  <a:gd name="T66" fmla="*/ 357 w 779"/>
                  <a:gd name="T67" fmla="*/ 199 h 326"/>
                  <a:gd name="T68" fmla="*/ 370 w 779"/>
                  <a:gd name="T69" fmla="*/ 182 h 326"/>
                  <a:gd name="T70" fmla="*/ 382 w 779"/>
                  <a:gd name="T71" fmla="*/ 163 h 326"/>
                  <a:gd name="T72" fmla="*/ 393 w 779"/>
                  <a:gd name="T73" fmla="*/ 144 h 326"/>
                  <a:gd name="T74" fmla="*/ 407 w 779"/>
                  <a:gd name="T75" fmla="*/ 126 h 326"/>
                  <a:gd name="T76" fmla="*/ 418 w 779"/>
                  <a:gd name="T77" fmla="*/ 107 h 326"/>
                  <a:gd name="T78" fmla="*/ 432 w 779"/>
                  <a:gd name="T79" fmla="*/ 88 h 326"/>
                  <a:gd name="T80" fmla="*/ 443 w 779"/>
                  <a:gd name="T81" fmla="*/ 71 h 326"/>
                  <a:gd name="T82" fmla="*/ 466 w 779"/>
                  <a:gd name="T83" fmla="*/ 42 h 326"/>
                  <a:gd name="T84" fmla="*/ 489 w 779"/>
                  <a:gd name="T85" fmla="*/ 21 h 326"/>
                  <a:gd name="T86" fmla="*/ 512 w 779"/>
                  <a:gd name="T87" fmla="*/ 7 h 326"/>
                  <a:gd name="T88" fmla="*/ 535 w 779"/>
                  <a:gd name="T89" fmla="*/ 0 h 326"/>
                  <a:gd name="T90" fmla="*/ 558 w 779"/>
                  <a:gd name="T91" fmla="*/ 2 h 326"/>
                  <a:gd name="T92" fmla="*/ 579 w 779"/>
                  <a:gd name="T93" fmla="*/ 11 h 326"/>
                  <a:gd name="T94" fmla="*/ 602 w 779"/>
                  <a:gd name="T95" fmla="*/ 27 h 326"/>
                  <a:gd name="T96" fmla="*/ 625 w 779"/>
                  <a:gd name="T97" fmla="*/ 50 h 326"/>
                  <a:gd name="T98" fmla="*/ 687 w 779"/>
                  <a:gd name="T99" fmla="*/ 82 h 326"/>
                  <a:gd name="T100" fmla="*/ 731 w 779"/>
                  <a:gd name="T101" fmla="*/ 111 h 326"/>
                  <a:gd name="T102" fmla="*/ 760 w 779"/>
                  <a:gd name="T103" fmla="*/ 138 h 326"/>
                  <a:gd name="T104" fmla="*/ 775 w 779"/>
                  <a:gd name="T105" fmla="*/ 165 h 326"/>
                  <a:gd name="T106" fmla="*/ 779 w 779"/>
                  <a:gd name="T107" fmla="*/ 188 h 326"/>
                  <a:gd name="T108" fmla="*/ 775 w 779"/>
                  <a:gd name="T109" fmla="*/ 213 h 326"/>
                  <a:gd name="T110" fmla="*/ 765 w 779"/>
                  <a:gd name="T111" fmla="*/ 236 h 326"/>
                  <a:gd name="T112" fmla="*/ 712 w 779"/>
                  <a:gd name="T113" fmla="*/ 302 h 326"/>
                  <a:gd name="T114" fmla="*/ 0 w 779"/>
                  <a:gd name="T115" fmla="*/ 307 h 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9"/>
                  <a:gd name="T175" fmla="*/ 0 h 326"/>
                  <a:gd name="T176" fmla="*/ 779 w 779"/>
                  <a:gd name="T177" fmla="*/ 326 h 3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9" h="326">
                    <a:moveTo>
                      <a:pt x="0" y="307"/>
                    </a:moveTo>
                    <a:lnTo>
                      <a:pt x="17" y="286"/>
                    </a:lnTo>
                    <a:lnTo>
                      <a:pt x="36" y="265"/>
                    </a:lnTo>
                    <a:lnTo>
                      <a:pt x="55" y="242"/>
                    </a:lnTo>
                    <a:lnTo>
                      <a:pt x="73" y="220"/>
                    </a:lnTo>
                    <a:lnTo>
                      <a:pt x="92" y="199"/>
                    </a:lnTo>
                    <a:lnTo>
                      <a:pt x="111" y="178"/>
                    </a:lnTo>
                    <a:lnTo>
                      <a:pt x="128" y="155"/>
                    </a:lnTo>
                    <a:lnTo>
                      <a:pt x="148" y="134"/>
                    </a:lnTo>
                    <a:lnTo>
                      <a:pt x="186" y="105"/>
                    </a:lnTo>
                    <a:lnTo>
                      <a:pt x="215" y="88"/>
                    </a:lnTo>
                    <a:lnTo>
                      <a:pt x="236" y="82"/>
                    </a:lnTo>
                    <a:lnTo>
                      <a:pt x="249" y="84"/>
                    </a:lnTo>
                    <a:lnTo>
                      <a:pt x="251" y="99"/>
                    </a:lnTo>
                    <a:lnTo>
                      <a:pt x="247" y="123"/>
                    </a:lnTo>
                    <a:lnTo>
                      <a:pt x="234" y="157"/>
                    </a:lnTo>
                    <a:lnTo>
                      <a:pt x="211" y="203"/>
                    </a:lnTo>
                    <a:lnTo>
                      <a:pt x="207" y="222"/>
                    </a:lnTo>
                    <a:lnTo>
                      <a:pt x="207" y="242"/>
                    </a:lnTo>
                    <a:lnTo>
                      <a:pt x="207" y="257"/>
                    </a:lnTo>
                    <a:lnTo>
                      <a:pt x="211" y="270"/>
                    </a:lnTo>
                    <a:lnTo>
                      <a:pt x="217" y="282"/>
                    </a:lnTo>
                    <a:lnTo>
                      <a:pt x="226" y="293"/>
                    </a:lnTo>
                    <a:lnTo>
                      <a:pt x="238" y="301"/>
                    </a:lnTo>
                    <a:lnTo>
                      <a:pt x="251" y="307"/>
                    </a:lnTo>
                    <a:lnTo>
                      <a:pt x="276" y="320"/>
                    </a:lnTo>
                    <a:lnTo>
                      <a:pt x="297" y="326"/>
                    </a:lnTo>
                    <a:lnTo>
                      <a:pt x="315" y="326"/>
                    </a:lnTo>
                    <a:lnTo>
                      <a:pt x="328" y="316"/>
                    </a:lnTo>
                    <a:lnTo>
                      <a:pt x="338" y="303"/>
                    </a:lnTo>
                    <a:lnTo>
                      <a:pt x="343" y="282"/>
                    </a:lnTo>
                    <a:lnTo>
                      <a:pt x="345" y="253"/>
                    </a:lnTo>
                    <a:lnTo>
                      <a:pt x="345" y="218"/>
                    </a:lnTo>
                    <a:lnTo>
                      <a:pt x="357" y="199"/>
                    </a:lnTo>
                    <a:lnTo>
                      <a:pt x="370" y="182"/>
                    </a:lnTo>
                    <a:lnTo>
                      <a:pt x="382" y="163"/>
                    </a:lnTo>
                    <a:lnTo>
                      <a:pt x="393" y="144"/>
                    </a:lnTo>
                    <a:lnTo>
                      <a:pt x="407" y="126"/>
                    </a:lnTo>
                    <a:lnTo>
                      <a:pt x="418" y="107"/>
                    </a:lnTo>
                    <a:lnTo>
                      <a:pt x="432" y="88"/>
                    </a:lnTo>
                    <a:lnTo>
                      <a:pt x="443" y="71"/>
                    </a:lnTo>
                    <a:lnTo>
                      <a:pt x="466" y="42"/>
                    </a:lnTo>
                    <a:lnTo>
                      <a:pt x="489" y="21"/>
                    </a:lnTo>
                    <a:lnTo>
                      <a:pt x="512" y="7"/>
                    </a:lnTo>
                    <a:lnTo>
                      <a:pt x="535" y="0"/>
                    </a:lnTo>
                    <a:lnTo>
                      <a:pt x="558" y="2"/>
                    </a:lnTo>
                    <a:lnTo>
                      <a:pt x="579" y="11"/>
                    </a:lnTo>
                    <a:lnTo>
                      <a:pt x="602" y="27"/>
                    </a:lnTo>
                    <a:lnTo>
                      <a:pt x="625" y="50"/>
                    </a:lnTo>
                    <a:lnTo>
                      <a:pt x="687" y="82"/>
                    </a:lnTo>
                    <a:lnTo>
                      <a:pt x="731" y="111"/>
                    </a:lnTo>
                    <a:lnTo>
                      <a:pt x="760" y="138"/>
                    </a:lnTo>
                    <a:lnTo>
                      <a:pt x="775" y="165"/>
                    </a:lnTo>
                    <a:lnTo>
                      <a:pt x="779" y="188"/>
                    </a:lnTo>
                    <a:lnTo>
                      <a:pt x="775" y="213"/>
                    </a:lnTo>
                    <a:lnTo>
                      <a:pt x="765" y="236"/>
                    </a:lnTo>
                    <a:lnTo>
                      <a:pt x="712" y="302"/>
                    </a:lnTo>
                    <a:lnTo>
                      <a:pt x="0" y="307"/>
                    </a:lnTo>
                    <a:close/>
                  </a:path>
                </a:pathLst>
              </a:custGeom>
              <a:solidFill>
                <a:srgbClr val="66FF33"/>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sp>
            <p:nvSpPr>
              <p:cNvPr id="17" name="Freeform 12"/>
              <p:cNvSpPr>
                <a:spLocks/>
              </p:cNvSpPr>
              <p:nvPr/>
            </p:nvSpPr>
            <p:spPr bwMode="auto">
              <a:xfrm>
                <a:off x="3661" y="2584"/>
                <a:ext cx="1091" cy="1448"/>
              </a:xfrm>
              <a:custGeom>
                <a:avLst/>
                <a:gdLst>
                  <a:gd name="T0" fmla="*/ 43 w 1086"/>
                  <a:gd name="T1" fmla="*/ 1396 h 1448"/>
                  <a:gd name="T2" fmla="*/ 144 w 1086"/>
                  <a:gd name="T3" fmla="*/ 1329 h 1448"/>
                  <a:gd name="T4" fmla="*/ 206 w 1086"/>
                  <a:gd name="T5" fmla="*/ 1308 h 1448"/>
                  <a:gd name="T6" fmla="*/ 254 w 1086"/>
                  <a:gd name="T7" fmla="*/ 1335 h 1448"/>
                  <a:gd name="T8" fmla="*/ 285 w 1086"/>
                  <a:gd name="T9" fmla="*/ 1396 h 1448"/>
                  <a:gd name="T10" fmla="*/ 311 w 1086"/>
                  <a:gd name="T11" fmla="*/ 1431 h 1448"/>
                  <a:gd name="T12" fmla="*/ 366 w 1086"/>
                  <a:gd name="T13" fmla="*/ 1432 h 1448"/>
                  <a:gd name="T14" fmla="*/ 409 w 1086"/>
                  <a:gd name="T15" fmla="*/ 1400 h 1448"/>
                  <a:gd name="T16" fmla="*/ 455 w 1086"/>
                  <a:gd name="T17" fmla="*/ 1325 h 1448"/>
                  <a:gd name="T18" fmla="*/ 509 w 1086"/>
                  <a:gd name="T19" fmla="*/ 1250 h 1448"/>
                  <a:gd name="T20" fmla="*/ 582 w 1086"/>
                  <a:gd name="T21" fmla="*/ 1192 h 1448"/>
                  <a:gd name="T22" fmla="*/ 663 w 1086"/>
                  <a:gd name="T23" fmla="*/ 1156 h 1448"/>
                  <a:gd name="T24" fmla="*/ 736 w 1086"/>
                  <a:gd name="T25" fmla="*/ 1104 h 1448"/>
                  <a:gd name="T26" fmla="*/ 806 w 1086"/>
                  <a:gd name="T27" fmla="*/ 1024 h 1448"/>
                  <a:gd name="T28" fmla="*/ 857 w 1086"/>
                  <a:gd name="T29" fmla="*/ 952 h 1448"/>
                  <a:gd name="T30" fmla="*/ 862 w 1086"/>
                  <a:gd name="T31" fmla="*/ 895 h 1448"/>
                  <a:gd name="T32" fmla="*/ 839 w 1086"/>
                  <a:gd name="T33" fmla="*/ 862 h 1448"/>
                  <a:gd name="T34" fmla="*/ 831 w 1086"/>
                  <a:gd name="T35" fmla="*/ 841 h 1448"/>
                  <a:gd name="T36" fmla="*/ 822 w 1086"/>
                  <a:gd name="T37" fmla="*/ 818 h 1448"/>
                  <a:gd name="T38" fmla="*/ 811 w 1086"/>
                  <a:gd name="T39" fmla="*/ 797 h 1448"/>
                  <a:gd name="T40" fmla="*/ 757 w 1086"/>
                  <a:gd name="T41" fmla="*/ 745 h 1448"/>
                  <a:gd name="T42" fmla="*/ 734 w 1086"/>
                  <a:gd name="T43" fmla="*/ 688 h 1448"/>
                  <a:gd name="T44" fmla="*/ 761 w 1086"/>
                  <a:gd name="T45" fmla="*/ 653 h 1448"/>
                  <a:gd name="T46" fmla="*/ 837 w 1086"/>
                  <a:gd name="T47" fmla="*/ 632 h 1448"/>
                  <a:gd name="T48" fmla="*/ 914 w 1086"/>
                  <a:gd name="T49" fmla="*/ 597 h 1448"/>
                  <a:gd name="T50" fmla="*/ 966 w 1086"/>
                  <a:gd name="T51" fmla="*/ 542 h 1448"/>
                  <a:gd name="T52" fmla="*/ 981 w 1086"/>
                  <a:gd name="T53" fmla="*/ 473 h 1448"/>
                  <a:gd name="T54" fmla="*/ 958 w 1086"/>
                  <a:gd name="T55" fmla="*/ 390 h 1448"/>
                  <a:gd name="T56" fmla="*/ 922 w 1086"/>
                  <a:gd name="T57" fmla="*/ 319 h 1448"/>
                  <a:gd name="T58" fmla="*/ 912 w 1086"/>
                  <a:gd name="T59" fmla="*/ 267 h 1448"/>
                  <a:gd name="T60" fmla="*/ 916 w 1086"/>
                  <a:gd name="T61" fmla="*/ 215 h 1448"/>
                  <a:gd name="T62" fmla="*/ 928 w 1086"/>
                  <a:gd name="T63" fmla="*/ 163 h 1448"/>
                  <a:gd name="T64" fmla="*/ 939 w 1086"/>
                  <a:gd name="T65" fmla="*/ 119 h 1448"/>
                  <a:gd name="T66" fmla="*/ 956 w 1086"/>
                  <a:gd name="T67" fmla="*/ 91 h 1448"/>
                  <a:gd name="T68" fmla="*/ 977 w 1086"/>
                  <a:gd name="T69" fmla="*/ 66 h 1448"/>
                  <a:gd name="T70" fmla="*/ 1008 w 1086"/>
                  <a:gd name="T71" fmla="*/ 46 h 1448"/>
                  <a:gd name="T72" fmla="*/ 1051 w 1086"/>
                  <a:gd name="T73" fmla="*/ 19 h 1448"/>
                  <a:gd name="T74" fmla="*/ 1101 w 1086"/>
                  <a:gd name="T75" fmla="*/ 0 h 1448"/>
                  <a:gd name="T76" fmla="*/ 1141 w 1086"/>
                  <a:gd name="T77" fmla="*/ 6 h 1448"/>
                  <a:gd name="T78" fmla="*/ 1208 w 1086"/>
                  <a:gd name="T79" fmla="*/ 37 h 1448"/>
                  <a:gd name="T80" fmla="*/ 0 w 1086"/>
                  <a:gd name="T81" fmla="*/ 1448 h 14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6"/>
                  <a:gd name="T124" fmla="*/ 0 h 1448"/>
                  <a:gd name="T125" fmla="*/ 1086 w 1086"/>
                  <a:gd name="T126" fmla="*/ 1448 h 14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6" h="1448">
                    <a:moveTo>
                      <a:pt x="0" y="1448"/>
                    </a:moveTo>
                    <a:lnTo>
                      <a:pt x="43" y="1396"/>
                    </a:lnTo>
                    <a:lnTo>
                      <a:pt x="83" y="1358"/>
                    </a:lnTo>
                    <a:lnTo>
                      <a:pt x="119" y="1329"/>
                    </a:lnTo>
                    <a:lnTo>
                      <a:pt x="152" y="1311"/>
                    </a:lnTo>
                    <a:lnTo>
                      <a:pt x="181" y="1308"/>
                    </a:lnTo>
                    <a:lnTo>
                      <a:pt x="208" y="1315"/>
                    </a:lnTo>
                    <a:lnTo>
                      <a:pt x="229" y="1335"/>
                    </a:lnTo>
                    <a:lnTo>
                      <a:pt x="246" y="1365"/>
                    </a:lnTo>
                    <a:lnTo>
                      <a:pt x="260" y="1396"/>
                    </a:lnTo>
                    <a:lnTo>
                      <a:pt x="273" y="1417"/>
                    </a:lnTo>
                    <a:lnTo>
                      <a:pt x="286" y="1431"/>
                    </a:lnTo>
                    <a:lnTo>
                      <a:pt x="304" y="1436"/>
                    </a:lnTo>
                    <a:lnTo>
                      <a:pt x="321" y="1432"/>
                    </a:lnTo>
                    <a:lnTo>
                      <a:pt x="338" y="1421"/>
                    </a:lnTo>
                    <a:lnTo>
                      <a:pt x="359" y="1400"/>
                    </a:lnTo>
                    <a:lnTo>
                      <a:pt x="380" y="1369"/>
                    </a:lnTo>
                    <a:lnTo>
                      <a:pt x="405" y="1325"/>
                    </a:lnTo>
                    <a:lnTo>
                      <a:pt x="430" y="1287"/>
                    </a:lnTo>
                    <a:lnTo>
                      <a:pt x="459" y="1250"/>
                    </a:lnTo>
                    <a:lnTo>
                      <a:pt x="488" y="1217"/>
                    </a:lnTo>
                    <a:lnTo>
                      <a:pt x="519" y="1192"/>
                    </a:lnTo>
                    <a:lnTo>
                      <a:pt x="553" y="1171"/>
                    </a:lnTo>
                    <a:lnTo>
                      <a:pt x="588" y="1156"/>
                    </a:lnTo>
                    <a:lnTo>
                      <a:pt x="626" y="1146"/>
                    </a:lnTo>
                    <a:lnTo>
                      <a:pt x="661" y="1104"/>
                    </a:lnTo>
                    <a:lnTo>
                      <a:pt x="693" y="1062"/>
                    </a:lnTo>
                    <a:lnTo>
                      <a:pt x="720" y="1024"/>
                    </a:lnTo>
                    <a:lnTo>
                      <a:pt x="743" y="985"/>
                    </a:lnTo>
                    <a:lnTo>
                      <a:pt x="758" y="952"/>
                    </a:lnTo>
                    <a:lnTo>
                      <a:pt x="764" y="922"/>
                    </a:lnTo>
                    <a:lnTo>
                      <a:pt x="762" y="895"/>
                    </a:lnTo>
                    <a:lnTo>
                      <a:pt x="749" y="874"/>
                    </a:lnTo>
                    <a:lnTo>
                      <a:pt x="745" y="862"/>
                    </a:lnTo>
                    <a:lnTo>
                      <a:pt x="743" y="853"/>
                    </a:lnTo>
                    <a:lnTo>
                      <a:pt x="739" y="841"/>
                    </a:lnTo>
                    <a:lnTo>
                      <a:pt x="735" y="830"/>
                    </a:lnTo>
                    <a:lnTo>
                      <a:pt x="732" y="818"/>
                    </a:lnTo>
                    <a:lnTo>
                      <a:pt x="728" y="807"/>
                    </a:lnTo>
                    <a:lnTo>
                      <a:pt x="724" y="797"/>
                    </a:lnTo>
                    <a:lnTo>
                      <a:pt x="720" y="785"/>
                    </a:lnTo>
                    <a:lnTo>
                      <a:pt x="682" y="745"/>
                    </a:lnTo>
                    <a:lnTo>
                      <a:pt x="662" y="713"/>
                    </a:lnTo>
                    <a:lnTo>
                      <a:pt x="659" y="688"/>
                    </a:lnTo>
                    <a:lnTo>
                      <a:pt x="666" y="668"/>
                    </a:lnTo>
                    <a:lnTo>
                      <a:pt x="686" y="653"/>
                    </a:lnTo>
                    <a:lnTo>
                      <a:pt x="712" y="641"/>
                    </a:lnTo>
                    <a:lnTo>
                      <a:pt x="743" y="632"/>
                    </a:lnTo>
                    <a:lnTo>
                      <a:pt x="774" y="622"/>
                    </a:lnTo>
                    <a:lnTo>
                      <a:pt x="814" y="597"/>
                    </a:lnTo>
                    <a:lnTo>
                      <a:pt x="845" y="570"/>
                    </a:lnTo>
                    <a:lnTo>
                      <a:pt x="866" y="542"/>
                    </a:lnTo>
                    <a:lnTo>
                      <a:pt x="877" y="507"/>
                    </a:lnTo>
                    <a:lnTo>
                      <a:pt x="881" y="473"/>
                    </a:lnTo>
                    <a:lnTo>
                      <a:pt x="874" y="432"/>
                    </a:lnTo>
                    <a:lnTo>
                      <a:pt x="858" y="390"/>
                    </a:lnTo>
                    <a:lnTo>
                      <a:pt x="833" y="344"/>
                    </a:lnTo>
                    <a:lnTo>
                      <a:pt x="822" y="319"/>
                    </a:lnTo>
                    <a:lnTo>
                      <a:pt x="816" y="292"/>
                    </a:lnTo>
                    <a:lnTo>
                      <a:pt x="812" y="267"/>
                    </a:lnTo>
                    <a:lnTo>
                      <a:pt x="814" y="240"/>
                    </a:lnTo>
                    <a:lnTo>
                      <a:pt x="816" y="215"/>
                    </a:lnTo>
                    <a:lnTo>
                      <a:pt x="822" y="188"/>
                    </a:lnTo>
                    <a:lnTo>
                      <a:pt x="828" y="163"/>
                    </a:lnTo>
                    <a:lnTo>
                      <a:pt x="833" y="137"/>
                    </a:lnTo>
                    <a:lnTo>
                      <a:pt x="839" y="119"/>
                    </a:lnTo>
                    <a:lnTo>
                      <a:pt x="847" y="104"/>
                    </a:lnTo>
                    <a:lnTo>
                      <a:pt x="856" y="91"/>
                    </a:lnTo>
                    <a:lnTo>
                      <a:pt x="866" y="77"/>
                    </a:lnTo>
                    <a:lnTo>
                      <a:pt x="877" y="66"/>
                    </a:lnTo>
                    <a:lnTo>
                      <a:pt x="889" y="56"/>
                    </a:lnTo>
                    <a:lnTo>
                      <a:pt x="902" y="46"/>
                    </a:lnTo>
                    <a:lnTo>
                      <a:pt x="918" y="39"/>
                    </a:lnTo>
                    <a:lnTo>
                      <a:pt x="937" y="19"/>
                    </a:lnTo>
                    <a:lnTo>
                      <a:pt x="956" y="6"/>
                    </a:lnTo>
                    <a:lnTo>
                      <a:pt x="977" y="0"/>
                    </a:lnTo>
                    <a:lnTo>
                      <a:pt x="996" y="0"/>
                    </a:lnTo>
                    <a:lnTo>
                      <a:pt x="1016" y="6"/>
                    </a:lnTo>
                    <a:lnTo>
                      <a:pt x="1037" y="19"/>
                    </a:lnTo>
                    <a:lnTo>
                      <a:pt x="1081" y="37"/>
                    </a:lnTo>
                    <a:lnTo>
                      <a:pt x="1086" y="1448"/>
                    </a:lnTo>
                    <a:lnTo>
                      <a:pt x="0" y="1448"/>
                    </a:lnTo>
                    <a:close/>
                  </a:path>
                </a:pathLst>
              </a:custGeom>
              <a:solidFill>
                <a:srgbClr val="66FF33"/>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sp>
            <p:nvSpPr>
              <p:cNvPr id="18" name="Freeform 13"/>
              <p:cNvSpPr>
                <a:spLocks/>
              </p:cNvSpPr>
              <p:nvPr/>
            </p:nvSpPr>
            <p:spPr bwMode="auto">
              <a:xfrm>
                <a:off x="3040" y="284"/>
                <a:ext cx="1721" cy="2111"/>
              </a:xfrm>
              <a:custGeom>
                <a:avLst/>
                <a:gdLst>
                  <a:gd name="T0" fmla="*/ 1531 w 1721"/>
                  <a:gd name="T1" fmla="*/ 2043 h 2111"/>
                  <a:gd name="T2" fmla="*/ 1402 w 1721"/>
                  <a:gd name="T3" fmla="*/ 1987 h 2111"/>
                  <a:gd name="T4" fmla="*/ 1351 w 1721"/>
                  <a:gd name="T5" fmla="*/ 1960 h 2111"/>
                  <a:gd name="T6" fmla="*/ 1278 w 1721"/>
                  <a:gd name="T7" fmla="*/ 1845 h 2111"/>
                  <a:gd name="T8" fmla="*/ 1138 w 1721"/>
                  <a:gd name="T9" fmla="*/ 1663 h 2111"/>
                  <a:gd name="T10" fmla="*/ 934 w 1721"/>
                  <a:gd name="T11" fmla="*/ 1550 h 2111"/>
                  <a:gd name="T12" fmla="*/ 798 w 1721"/>
                  <a:gd name="T13" fmla="*/ 1456 h 2111"/>
                  <a:gd name="T14" fmla="*/ 746 w 1721"/>
                  <a:gd name="T15" fmla="*/ 1321 h 2111"/>
                  <a:gd name="T16" fmla="*/ 644 w 1721"/>
                  <a:gd name="T17" fmla="*/ 1244 h 2111"/>
                  <a:gd name="T18" fmla="*/ 552 w 1721"/>
                  <a:gd name="T19" fmla="*/ 1083 h 2111"/>
                  <a:gd name="T20" fmla="*/ 664 w 1721"/>
                  <a:gd name="T21" fmla="*/ 954 h 2111"/>
                  <a:gd name="T22" fmla="*/ 710 w 1721"/>
                  <a:gd name="T23" fmla="*/ 910 h 2111"/>
                  <a:gd name="T24" fmla="*/ 808 w 1721"/>
                  <a:gd name="T25" fmla="*/ 828 h 2111"/>
                  <a:gd name="T26" fmla="*/ 846 w 1721"/>
                  <a:gd name="T27" fmla="*/ 1014 h 2111"/>
                  <a:gd name="T28" fmla="*/ 1005 w 1721"/>
                  <a:gd name="T29" fmla="*/ 1104 h 2111"/>
                  <a:gd name="T30" fmla="*/ 1211 w 1721"/>
                  <a:gd name="T31" fmla="*/ 1089 h 2111"/>
                  <a:gd name="T32" fmla="*/ 1278 w 1721"/>
                  <a:gd name="T33" fmla="*/ 1050 h 2111"/>
                  <a:gd name="T34" fmla="*/ 1226 w 1721"/>
                  <a:gd name="T35" fmla="*/ 997 h 2111"/>
                  <a:gd name="T36" fmla="*/ 1042 w 1721"/>
                  <a:gd name="T37" fmla="*/ 981 h 2111"/>
                  <a:gd name="T38" fmla="*/ 1003 w 1721"/>
                  <a:gd name="T39" fmla="*/ 916 h 2111"/>
                  <a:gd name="T40" fmla="*/ 1019 w 1721"/>
                  <a:gd name="T41" fmla="*/ 866 h 2111"/>
                  <a:gd name="T42" fmla="*/ 1109 w 1721"/>
                  <a:gd name="T43" fmla="*/ 841 h 2111"/>
                  <a:gd name="T44" fmla="*/ 1118 w 1721"/>
                  <a:gd name="T45" fmla="*/ 818 h 2111"/>
                  <a:gd name="T46" fmla="*/ 980 w 1721"/>
                  <a:gd name="T47" fmla="*/ 753 h 2111"/>
                  <a:gd name="T48" fmla="*/ 961 w 1721"/>
                  <a:gd name="T49" fmla="*/ 605 h 2111"/>
                  <a:gd name="T50" fmla="*/ 915 w 1721"/>
                  <a:gd name="T51" fmla="*/ 498 h 2111"/>
                  <a:gd name="T52" fmla="*/ 890 w 1721"/>
                  <a:gd name="T53" fmla="*/ 371 h 2111"/>
                  <a:gd name="T54" fmla="*/ 948 w 1721"/>
                  <a:gd name="T55" fmla="*/ 332 h 2111"/>
                  <a:gd name="T56" fmla="*/ 1076 w 1721"/>
                  <a:gd name="T57" fmla="*/ 325 h 2111"/>
                  <a:gd name="T58" fmla="*/ 1061 w 1721"/>
                  <a:gd name="T59" fmla="*/ 453 h 2111"/>
                  <a:gd name="T60" fmla="*/ 1095 w 1721"/>
                  <a:gd name="T61" fmla="*/ 492 h 2111"/>
                  <a:gd name="T62" fmla="*/ 1128 w 1721"/>
                  <a:gd name="T63" fmla="*/ 572 h 2111"/>
                  <a:gd name="T64" fmla="*/ 1143 w 1721"/>
                  <a:gd name="T65" fmla="*/ 496 h 2111"/>
                  <a:gd name="T66" fmla="*/ 1174 w 1721"/>
                  <a:gd name="T67" fmla="*/ 402 h 2111"/>
                  <a:gd name="T68" fmla="*/ 1307 w 1721"/>
                  <a:gd name="T69" fmla="*/ 469 h 2111"/>
                  <a:gd name="T70" fmla="*/ 1472 w 1721"/>
                  <a:gd name="T71" fmla="*/ 478 h 2111"/>
                  <a:gd name="T72" fmla="*/ 1581 w 1721"/>
                  <a:gd name="T73" fmla="*/ 448 h 2111"/>
                  <a:gd name="T74" fmla="*/ 1610 w 1721"/>
                  <a:gd name="T75" fmla="*/ 298 h 2111"/>
                  <a:gd name="T76" fmla="*/ 1642 w 1721"/>
                  <a:gd name="T77" fmla="*/ 225 h 2111"/>
                  <a:gd name="T78" fmla="*/ 1700 w 1721"/>
                  <a:gd name="T79" fmla="*/ 162 h 2111"/>
                  <a:gd name="T80" fmla="*/ 1721 w 1721"/>
                  <a:gd name="T81" fmla="*/ 75 h 2111"/>
                  <a:gd name="T82" fmla="*/ 1681 w 1721"/>
                  <a:gd name="T83" fmla="*/ 64 h 2111"/>
                  <a:gd name="T84" fmla="*/ 1600 w 1721"/>
                  <a:gd name="T85" fmla="*/ 110 h 2111"/>
                  <a:gd name="T86" fmla="*/ 1470 w 1721"/>
                  <a:gd name="T87" fmla="*/ 181 h 2111"/>
                  <a:gd name="T88" fmla="*/ 1387 w 1721"/>
                  <a:gd name="T89" fmla="*/ 261 h 2111"/>
                  <a:gd name="T90" fmla="*/ 1347 w 1721"/>
                  <a:gd name="T91" fmla="*/ 123 h 2111"/>
                  <a:gd name="T92" fmla="*/ 1274 w 1721"/>
                  <a:gd name="T93" fmla="*/ 96 h 2111"/>
                  <a:gd name="T94" fmla="*/ 1172 w 1721"/>
                  <a:gd name="T95" fmla="*/ 135 h 2111"/>
                  <a:gd name="T96" fmla="*/ 1076 w 1721"/>
                  <a:gd name="T97" fmla="*/ 146 h 2111"/>
                  <a:gd name="T98" fmla="*/ 957 w 1721"/>
                  <a:gd name="T99" fmla="*/ 144 h 2111"/>
                  <a:gd name="T100" fmla="*/ 856 w 1721"/>
                  <a:gd name="T101" fmla="*/ 108 h 2111"/>
                  <a:gd name="T102" fmla="*/ 744 w 1721"/>
                  <a:gd name="T103" fmla="*/ 43 h 2111"/>
                  <a:gd name="T104" fmla="*/ 608 w 1721"/>
                  <a:gd name="T105" fmla="*/ 43 h 2111"/>
                  <a:gd name="T106" fmla="*/ 474 w 1721"/>
                  <a:gd name="T107" fmla="*/ 60 h 2111"/>
                  <a:gd name="T108" fmla="*/ 309 w 1721"/>
                  <a:gd name="T109" fmla="*/ 58 h 2111"/>
                  <a:gd name="T110" fmla="*/ 121 w 1721"/>
                  <a:gd name="T111" fmla="*/ 31 h 2111"/>
                  <a:gd name="T112" fmla="*/ 1712 w 1721"/>
                  <a:gd name="T113" fmla="*/ 4 h 21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1"/>
                  <a:gd name="T172" fmla="*/ 0 h 2111"/>
                  <a:gd name="T173" fmla="*/ 1721 w 1721"/>
                  <a:gd name="T174" fmla="*/ 2111 h 21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1" h="2111">
                    <a:moveTo>
                      <a:pt x="1707" y="2111"/>
                    </a:moveTo>
                    <a:lnTo>
                      <a:pt x="1625" y="2081"/>
                    </a:lnTo>
                    <a:lnTo>
                      <a:pt x="1594" y="2070"/>
                    </a:lnTo>
                    <a:lnTo>
                      <a:pt x="1562" y="2056"/>
                    </a:lnTo>
                    <a:lnTo>
                      <a:pt x="1531" y="2043"/>
                    </a:lnTo>
                    <a:lnTo>
                      <a:pt x="1500" y="2030"/>
                    </a:lnTo>
                    <a:lnTo>
                      <a:pt x="1468" y="2018"/>
                    </a:lnTo>
                    <a:lnTo>
                      <a:pt x="1437" y="2005"/>
                    </a:lnTo>
                    <a:lnTo>
                      <a:pt x="1404" y="1991"/>
                    </a:lnTo>
                    <a:lnTo>
                      <a:pt x="1402" y="1987"/>
                    </a:lnTo>
                    <a:lnTo>
                      <a:pt x="1401" y="1984"/>
                    </a:lnTo>
                    <a:lnTo>
                      <a:pt x="1399" y="1980"/>
                    </a:lnTo>
                    <a:lnTo>
                      <a:pt x="1395" y="1976"/>
                    </a:lnTo>
                    <a:lnTo>
                      <a:pt x="1372" y="1972"/>
                    </a:lnTo>
                    <a:lnTo>
                      <a:pt x="1351" y="1960"/>
                    </a:lnTo>
                    <a:lnTo>
                      <a:pt x="1331" y="1945"/>
                    </a:lnTo>
                    <a:lnTo>
                      <a:pt x="1316" y="1926"/>
                    </a:lnTo>
                    <a:lnTo>
                      <a:pt x="1301" y="1901"/>
                    </a:lnTo>
                    <a:lnTo>
                      <a:pt x="1289" y="1874"/>
                    </a:lnTo>
                    <a:lnTo>
                      <a:pt x="1278" y="1845"/>
                    </a:lnTo>
                    <a:lnTo>
                      <a:pt x="1266" y="1813"/>
                    </a:lnTo>
                    <a:lnTo>
                      <a:pt x="1239" y="1770"/>
                    </a:lnTo>
                    <a:lnTo>
                      <a:pt x="1209" y="1732"/>
                    </a:lnTo>
                    <a:lnTo>
                      <a:pt x="1174" y="1696"/>
                    </a:lnTo>
                    <a:lnTo>
                      <a:pt x="1138" y="1663"/>
                    </a:lnTo>
                    <a:lnTo>
                      <a:pt x="1099" y="1632"/>
                    </a:lnTo>
                    <a:lnTo>
                      <a:pt x="1057" y="1603"/>
                    </a:lnTo>
                    <a:lnTo>
                      <a:pt x="1013" y="1578"/>
                    </a:lnTo>
                    <a:lnTo>
                      <a:pt x="967" y="1555"/>
                    </a:lnTo>
                    <a:lnTo>
                      <a:pt x="934" y="1550"/>
                    </a:lnTo>
                    <a:lnTo>
                      <a:pt x="904" y="1538"/>
                    </a:lnTo>
                    <a:lnTo>
                      <a:pt x="875" y="1523"/>
                    </a:lnTo>
                    <a:lnTo>
                      <a:pt x="848" y="1505"/>
                    </a:lnTo>
                    <a:lnTo>
                      <a:pt x="821" y="1482"/>
                    </a:lnTo>
                    <a:lnTo>
                      <a:pt x="798" y="1456"/>
                    </a:lnTo>
                    <a:lnTo>
                      <a:pt x="775" y="1427"/>
                    </a:lnTo>
                    <a:lnTo>
                      <a:pt x="754" y="1392"/>
                    </a:lnTo>
                    <a:lnTo>
                      <a:pt x="756" y="1367"/>
                    </a:lnTo>
                    <a:lnTo>
                      <a:pt x="752" y="1344"/>
                    </a:lnTo>
                    <a:lnTo>
                      <a:pt x="746" y="1321"/>
                    </a:lnTo>
                    <a:lnTo>
                      <a:pt x="733" y="1302"/>
                    </a:lnTo>
                    <a:lnTo>
                      <a:pt x="717" y="1285"/>
                    </a:lnTo>
                    <a:lnTo>
                      <a:pt x="696" y="1269"/>
                    </a:lnTo>
                    <a:lnTo>
                      <a:pt x="673" y="1256"/>
                    </a:lnTo>
                    <a:lnTo>
                      <a:pt x="644" y="1244"/>
                    </a:lnTo>
                    <a:lnTo>
                      <a:pt x="604" y="1214"/>
                    </a:lnTo>
                    <a:lnTo>
                      <a:pt x="573" y="1183"/>
                    </a:lnTo>
                    <a:lnTo>
                      <a:pt x="554" y="1150"/>
                    </a:lnTo>
                    <a:lnTo>
                      <a:pt x="547" y="1118"/>
                    </a:lnTo>
                    <a:lnTo>
                      <a:pt x="552" y="1083"/>
                    </a:lnTo>
                    <a:lnTo>
                      <a:pt x="570" y="1047"/>
                    </a:lnTo>
                    <a:lnTo>
                      <a:pt x="600" y="1010"/>
                    </a:lnTo>
                    <a:lnTo>
                      <a:pt x="644" y="972"/>
                    </a:lnTo>
                    <a:lnTo>
                      <a:pt x="654" y="962"/>
                    </a:lnTo>
                    <a:lnTo>
                      <a:pt x="664" y="954"/>
                    </a:lnTo>
                    <a:lnTo>
                      <a:pt x="673" y="945"/>
                    </a:lnTo>
                    <a:lnTo>
                      <a:pt x="683" y="937"/>
                    </a:lnTo>
                    <a:lnTo>
                      <a:pt x="692" y="928"/>
                    </a:lnTo>
                    <a:lnTo>
                      <a:pt x="700" y="920"/>
                    </a:lnTo>
                    <a:lnTo>
                      <a:pt x="710" y="910"/>
                    </a:lnTo>
                    <a:lnTo>
                      <a:pt x="719" y="903"/>
                    </a:lnTo>
                    <a:lnTo>
                      <a:pt x="748" y="862"/>
                    </a:lnTo>
                    <a:lnTo>
                      <a:pt x="771" y="837"/>
                    </a:lnTo>
                    <a:lnTo>
                      <a:pt x="792" y="826"/>
                    </a:lnTo>
                    <a:lnTo>
                      <a:pt x="808" y="828"/>
                    </a:lnTo>
                    <a:lnTo>
                      <a:pt x="819" y="845"/>
                    </a:lnTo>
                    <a:lnTo>
                      <a:pt x="827" y="876"/>
                    </a:lnTo>
                    <a:lnTo>
                      <a:pt x="829" y="922"/>
                    </a:lnTo>
                    <a:lnTo>
                      <a:pt x="829" y="981"/>
                    </a:lnTo>
                    <a:lnTo>
                      <a:pt x="846" y="1014"/>
                    </a:lnTo>
                    <a:lnTo>
                      <a:pt x="867" y="1043"/>
                    </a:lnTo>
                    <a:lnTo>
                      <a:pt x="894" y="1066"/>
                    </a:lnTo>
                    <a:lnTo>
                      <a:pt x="925" y="1085"/>
                    </a:lnTo>
                    <a:lnTo>
                      <a:pt x="963" y="1097"/>
                    </a:lnTo>
                    <a:lnTo>
                      <a:pt x="1005" y="1104"/>
                    </a:lnTo>
                    <a:lnTo>
                      <a:pt x="1053" y="1102"/>
                    </a:lnTo>
                    <a:lnTo>
                      <a:pt x="1109" y="1095"/>
                    </a:lnTo>
                    <a:lnTo>
                      <a:pt x="1145" y="1095"/>
                    </a:lnTo>
                    <a:lnTo>
                      <a:pt x="1180" y="1093"/>
                    </a:lnTo>
                    <a:lnTo>
                      <a:pt x="1211" y="1089"/>
                    </a:lnTo>
                    <a:lnTo>
                      <a:pt x="1236" y="1085"/>
                    </a:lnTo>
                    <a:lnTo>
                      <a:pt x="1257" y="1079"/>
                    </a:lnTo>
                    <a:lnTo>
                      <a:pt x="1272" y="1072"/>
                    </a:lnTo>
                    <a:lnTo>
                      <a:pt x="1278" y="1062"/>
                    </a:lnTo>
                    <a:lnTo>
                      <a:pt x="1278" y="1050"/>
                    </a:lnTo>
                    <a:lnTo>
                      <a:pt x="1289" y="1037"/>
                    </a:lnTo>
                    <a:lnTo>
                      <a:pt x="1289" y="1024"/>
                    </a:lnTo>
                    <a:lnTo>
                      <a:pt x="1278" y="1012"/>
                    </a:lnTo>
                    <a:lnTo>
                      <a:pt x="1257" y="1004"/>
                    </a:lnTo>
                    <a:lnTo>
                      <a:pt x="1226" y="997"/>
                    </a:lnTo>
                    <a:lnTo>
                      <a:pt x="1188" y="991"/>
                    </a:lnTo>
                    <a:lnTo>
                      <a:pt x="1141" y="985"/>
                    </a:lnTo>
                    <a:lnTo>
                      <a:pt x="1090" y="981"/>
                    </a:lnTo>
                    <a:lnTo>
                      <a:pt x="1063" y="983"/>
                    </a:lnTo>
                    <a:lnTo>
                      <a:pt x="1042" y="981"/>
                    </a:lnTo>
                    <a:lnTo>
                      <a:pt x="1024" y="978"/>
                    </a:lnTo>
                    <a:lnTo>
                      <a:pt x="1013" y="968"/>
                    </a:lnTo>
                    <a:lnTo>
                      <a:pt x="1005" y="954"/>
                    </a:lnTo>
                    <a:lnTo>
                      <a:pt x="1003" y="937"/>
                    </a:lnTo>
                    <a:lnTo>
                      <a:pt x="1003" y="916"/>
                    </a:lnTo>
                    <a:lnTo>
                      <a:pt x="1011" y="893"/>
                    </a:lnTo>
                    <a:lnTo>
                      <a:pt x="1001" y="885"/>
                    </a:lnTo>
                    <a:lnTo>
                      <a:pt x="1001" y="878"/>
                    </a:lnTo>
                    <a:lnTo>
                      <a:pt x="1007" y="872"/>
                    </a:lnTo>
                    <a:lnTo>
                      <a:pt x="1019" y="866"/>
                    </a:lnTo>
                    <a:lnTo>
                      <a:pt x="1034" y="860"/>
                    </a:lnTo>
                    <a:lnTo>
                      <a:pt x="1053" y="857"/>
                    </a:lnTo>
                    <a:lnTo>
                      <a:pt x="1072" y="851"/>
                    </a:lnTo>
                    <a:lnTo>
                      <a:pt x="1092" y="845"/>
                    </a:lnTo>
                    <a:lnTo>
                      <a:pt x="1109" y="841"/>
                    </a:lnTo>
                    <a:lnTo>
                      <a:pt x="1122" y="837"/>
                    </a:lnTo>
                    <a:lnTo>
                      <a:pt x="1132" y="832"/>
                    </a:lnTo>
                    <a:lnTo>
                      <a:pt x="1136" y="828"/>
                    </a:lnTo>
                    <a:lnTo>
                      <a:pt x="1132" y="822"/>
                    </a:lnTo>
                    <a:lnTo>
                      <a:pt x="1118" y="818"/>
                    </a:lnTo>
                    <a:lnTo>
                      <a:pt x="1095" y="812"/>
                    </a:lnTo>
                    <a:lnTo>
                      <a:pt x="1059" y="809"/>
                    </a:lnTo>
                    <a:lnTo>
                      <a:pt x="1026" y="791"/>
                    </a:lnTo>
                    <a:lnTo>
                      <a:pt x="1001" y="774"/>
                    </a:lnTo>
                    <a:lnTo>
                      <a:pt x="980" y="753"/>
                    </a:lnTo>
                    <a:lnTo>
                      <a:pt x="965" y="728"/>
                    </a:lnTo>
                    <a:lnTo>
                      <a:pt x="955" y="701"/>
                    </a:lnTo>
                    <a:lnTo>
                      <a:pt x="952" y="672"/>
                    </a:lnTo>
                    <a:lnTo>
                      <a:pt x="953" y="640"/>
                    </a:lnTo>
                    <a:lnTo>
                      <a:pt x="961" y="605"/>
                    </a:lnTo>
                    <a:lnTo>
                      <a:pt x="942" y="590"/>
                    </a:lnTo>
                    <a:lnTo>
                      <a:pt x="928" y="571"/>
                    </a:lnTo>
                    <a:lnTo>
                      <a:pt x="919" y="549"/>
                    </a:lnTo>
                    <a:lnTo>
                      <a:pt x="915" y="524"/>
                    </a:lnTo>
                    <a:lnTo>
                      <a:pt x="915" y="498"/>
                    </a:lnTo>
                    <a:lnTo>
                      <a:pt x="919" y="469"/>
                    </a:lnTo>
                    <a:lnTo>
                      <a:pt x="925" y="438"/>
                    </a:lnTo>
                    <a:lnTo>
                      <a:pt x="932" y="407"/>
                    </a:lnTo>
                    <a:lnTo>
                      <a:pt x="905" y="388"/>
                    </a:lnTo>
                    <a:lnTo>
                      <a:pt x="890" y="371"/>
                    </a:lnTo>
                    <a:lnTo>
                      <a:pt x="882" y="356"/>
                    </a:lnTo>
                    <a:lnTo>
                      <a:pt x="884" y="346"/>
                    </a:lnTo>
                    <a:lnTo>
                      <a:pt x="896" y="338"/>
                    </a:lnTo>
                    <a:lnTo>
                      <a:pt x="917" y="332"/>
                    </a:lnTo>
                    <a:lnTo>
                      <a:pt x="948" y="332"/>
                    </a:lnTo>
                    <a:lnTo>
                      <a:pt x="986" y="332"/>
                    </a:lnTo>
                    <a:lnTo>
                      <a:pt x="1009" y="329"/>
                    </a:lnTo>
                    <a:lnTo>
                      <a:pt x="1034" y="325"/>
                    </a:lnTo>
                    <a:lnTo>
                      <a:pt x="1057" y="321"/>
                    </a:lnTo>
                    <a:lnTo>
                      <a:pt x="1076" y="325"/>
                    </a:lnTo>
                    <a:lnTo>
                      <a:pt x="1088" y="334"/>
                    </a:lnTo>
                    <a:lnTo>
                      <a:pt x="1090" y="357"/>
                    </a:lnTo>
                    <a:lnTo>
                      <a:pt x="1080" y="394"/>
                    </a:lnTo>
                    <a:lnTo>
                      <a:pt x="1055" y="448"/>
                    </a:lnTo>
                    <a:lnTo>
                      <a:pt x="1061" y="453"/>
                    </a:lnTo>
                    <a:lnTo>
                      <a:pt x="1069" y="461"/>
                    </a:lnTo>
                    <a:lnTo>
                      <a:pt x="1074" y="469"/>
                    </a:lnTo>
                    <a:lnTo>
                      <a:pt x="1082" y="476"/>
                    </a:lnTo>
                    <a:lnTo>
                      <a:pt x="1090" y="484"/>
                    </a:lnTo>
                    <a:lnTo>
                      <a:pt x="1095" y="492"/>
                    </a:lnTo>
                    <a:lnTo>
                      <a:pt x="1103" y="500"/>
                    </a:lnTo>
                    <a:lnTo>
                      <a:pt x="1109" y="507"/>
                    </a:lnTo>
                    <a:lnTo>
                      <a:pt x="1117" y="538"/>
                    </a:lnTo>
                    <a:lnTo>
                      <a:pt x="1122" y="559"/>
                    </a:lnTo>
                    <a:lnTo>
                      <a:pt x="1128" y="572"/>
                    </a:lnTo>
                    <a:lnTo>
                      <a:pt x="1132" y="574"/>
                    </a:lnTo>
                    <a:lnTo>
                      <a:pt x="1136" y="569"/>
                    </a:lnTo>
                    <a:lnTo>
                      <a:pt x="1140" y="555"/>
                    </a:lnTo>
                    <a:lnTo>
                      <a:pt x="1141" y="530"/>
                    </a:lnTo>
                    <a:lnTo>
                      <a:pt x="1143" y="496"/>
                    </a:lnTo>
                    <a:lnTo>
                      <a:pt x="1141" y="461"/>
                    </a:lnTo>
                    <a:lnTo>
                      <a:pt x="1143" y="436"/>
                    </a:lnTo>
                    <a:lnTo>
                      <a:pt x="1149" y="417"/>
                    </a:lnTo>
                    <a:lnTo>
                      <a:pt x="1161" y="405"/>
                    </a:lnTo>
                    <a:lnTo>
                      <a:pt x="1174" y="402"/>
                    </a:lnTo>
                    <a:lnTo>
                      <a:pt x="1191" y="405"/>
                    </a:lnTo>
                    <a:lnTo>
                      <a:pt x="1212" y="417"/>
                    </a:lnTo>
                    <a:lnTo>
                      <a:pt x="1237" y="436"/>
                    </a:lnTo>
                    <a:lnTo>
                      <a:pt x="1272" y="455"/>
                    </a:lnTo>
                    <a:lnTo>
                      <a:pt x="1307" y="469"/>
                    </a:lnTo>
                    <a:lnTo>
                      <a:pt x="1341" y="480"/>
                    </a:lnTo>
                    <a:lnTo>
                      <a:pt x="1374" y="486"/>
                    </a:lnTo>
                    <a:lnTo>
                      <a:pt x="1406" y="488"/>
                    </a:lnTo>
                    <a:lnTo>
                      <a:pt x="1439" y="486"/>
                    </a:lnTo>
                    <a:lnTo>
                      <a:pt x="1472" y="478"/>
                    </a:lnTo>
                    <a:lnTo>
                      <a:pt x="1504" y="467"/>
                    </a:lnTo>
                    <a:lnTo>
                      <a:pt x="1527" y="473"/>
                    </a:lnTo>
                    <a:lnTo>
                      <a:pt x="1548" y="473"/>
                    </a:lnTo>
                    <a:lnTo>
                      <a:pt x="1566" y="463"/>
                    </a:lnTo>
                    <a:lnTo>
                      <a:pt x="1581" y="448"/>
                    </a:lnTo>
                    <a:lnTo>
                      <a:pt x="1592" y="427"/>
                    </a:lnTo>
                    <a:lnTo>
                      <a:pt x="1600" y="396"/>
                    </a:lnTo>
                    <a:lnTo>
                      <a:pt x="1606" y="357"/>
                    </a:lnTo>
                    <a:lnTo>
                      <a:pt x="1608" y="313"/>
                    </a:lnTo>
                    <a:lnTo>
                      <a:pt x="1610" y="298"/>
                    </a:lnTo>
                    <a:lnTo>
                      <a:pt x="1614" y="283"/>
                    </a:lnTo>
                    <a:lnTo>
                      <a:pt x="1619" y="269"/>
                    </a:lnTo>
                    <a:lnTo>
                      <a:pt x="1625" y="254"/>
                    </a:lnTo>
                    <a:lnTo>
                      <a:pt x="1633" y="238"/>
                    </a:lnTo>
                    <a:lnTo>
                      <a:pt x="1642" y="225"/>
                    </a:lnTo>
                    <a:lnTo>
                      <a:pt x="1654" y="210"/>
                    </a:lnTo>
                    <a:lnTo>
                      <a:pt x="1667" y="194"/>
                    </a:lnTo>
                    <a:lnTo>
                      <a:pt x="1681" y="187"/>
                    </a:lnTo>
                    <a:lnTo>
                      <a:pt x="1690" y="175"/>
                    </a:lnTo>
                    <a:lnTo>
                      <a:pt x="1700" y="162"/>
                    </a:lnTo>
                    <a:lnTo>
                      <a:pt x="1706" y="148"/>
                    </a:lnTo>
                    <a:lnTo>
                      <a:pt x="1711" y="131"/>
                    </a:lnTo>
                    <a:lnTo>
                      <a:pt x="1715" y="114"/>
                    </a:lnTo>
                    <a:lnTo>
                      <a:pt x="1719" y="94"/>
                    </a:lnTo>
                    <a:lnTo>
                      <a:pt x="1721" y="75"/>
                    </a:lnTo>
                    <a:lnTo>
                      <a:pt x="1713" y="69"/>
                    </a:lnTo>
                    <a:lnTo>
                      <a:pt x="1706" y="66"/>
                    </a:lnTo>
                    <a:lnTo>
                      <a:pt x="1698" y="64"/>
                    </a:lnTo>
                    <a:lnTo>
                      <a:pt x="1690" y="62"/>
                    </a:lnTo>
                    <a:lnTo>
                      <a:pt x="1681" y="64"/>
                    </a:lnTo>
                    <a:lnTo>
                      <a:pt x="1671" y="68"/>
                    </a:lnTo>
                    <a:lnTo>
                      <a:pt x="1662" y="73"/>
                    </a:lnTo>
                    <a:lnTo>
                      <a:pt x="1652" y="81"/>
                    </a:lnTo>
                    <a:lnTo>
                      <a:pt x="1625" y="94"/>
                    </a:lnTo>
                    <a:lnTo>
                      <a:pt x="1600" y="110"/>
                    </a:lnTo>
                    <a:lnTo>
                      <a:pt x="1573" y="123"/>
                    </a:lnTo>
                    <a:lnTo>
                      <a:pt x="1548" y="137"/>
                    </a:lnTo>
                    <a:lnTo>
                      <a:pt x="1521" y="152"/>
                    </a:lnTo>
                    <a:lnTo>
                      <a:pt x="1496" y="165"/>
                    </a:lnTo>
                    <a:lnTo>
                      <a:pt x="1470" y="181"/>
                    </a:lnTo>
                    <a:lnTo>
                      <a:pt x="1445" y="194"/>
                    </a:lnTo>
                    <a:lnTo>
                      <a:pt x="1429" y="221"/>
                    </a:lnTo>
                    <a:lnTo>
                      <a:pt x="1414" y="242"/>
                    </a:lnTo>
                    <a:lnTo>
                      <a:pt x="1401" y="256"/>
                    </a:lnTo>
                    <a:lnTo>
                      <a:pt x="1387" y="261"/>
                    </a:lnTo>
                    <a:lnTo>
                      <a:pt x="1374" y="256"/>
                    </a:lnTo>
                    <a:lnTo>
                      <a:pt x="1362" y="236"/>
                    </a:lnTo>
                    <a:lnTo>
                      <a:pt x="1351" y="202"/>
                    </a:lnTo>
                    <a:lnTo>
                      <a:pt x="1341" y="150"/>
                    </a:lnTo>
                    <a:lnTo>
                      <a:pt x="1347" y="123"/>
                    </a:lnTo>
                    <a:lnTo>
                      <a:pt x="1345" y="104"/>
                    </a:lnTo>
                    <a:lnTo>
                      <a:pt x="1335" y="94"/>
                    </a:lnTo>
                    <a:lnTo>
                      <a:pt x="1320" y="89"/>
                    </a:lnTo>
                    <a:lnTo>
                      <a:pt x="1299" y="91"/>
                    </a:lnTo>
                    <a:lnTo>
                      <a:pt x="1274" y="96"/>
                    </a:lnTo>
                    <a:lnTo>
                      <a:pt x="1243" y="104"/>
                    </a:lnTo>
                    <a:lnTo>
                      <a:pt x="1212" y="116"/>
                    </a:lnTo>
                    <a:lnTo>
                      <a:pt x="1201" y="123"/>
                    </a:lnTo>
                    <a:lnTo>
                      <a:pt x="1188" y="129"/>
                    </a:lnTo>
                    <a:lnTo>
                      <a:pt x="1172" y="135"/>
                    </a:lnTo>
                    <a:lnTo>
                      <a:pt x="1155" y="139"/>
                    </a:lnTo>
                    <a:lnTo>
                      <a:pt x="1138" y="141"/>
                    </a:lnTo>
                    <a:lnTo>
                      <a:pt x="1118" y="144"/>
                    </a:lnTo>
                    <a:lnTo>
                      <a:pt x="1097" y="146"/>
                    </a:lnTo>
                    <a:lnTo>
                      <a:pt x="1076" y="146"/>
                    </a:lnTo>
                    <a:lnTo>
                      <a:pt x="1053" y="146"/>
                    </a:lnTo>
                    <a:lnTo>
                      <a:pt x="1030" y="146"/>
                    </a:lnTo>
                    <a:lnTo>
                      <a:pt x="1007" y="146"/>
                    </a:lnTo>
                    <a:lnTo>
                      <a:pt x="982" y="144"/>
                    </a:lnTo>
                    <a:lnTo>
                      <a:pt x="957" y="144"/>
                    </a:lnTo>
                    <a:lnTo>
                      <a:pt x="932" y="142"/>
                    </a:lnTo>
                    <a:lnTo>
                      <a:pt x="907" y="141"/>
                    </a:lnTo>
                    <a:lnTo>
                      <a:pt x="882" y="141"/>
                    </a:lnTo>
                    <a:lnTo>
                      <a:pt x="871" y="123"/>
                    </a:lnTo>
                    <a:lnTo>
                      <a:pt x="856" y="108"/>
                    </a:lnTo>
                    <a:lnTo>
                      <a:pt x="836" y="93"/>
                    </a:lnTo>
                    <a:lnTo>
                      <a:pt x="817" y="79"/>
                    </a:lnTo>
                    <a:lnTo>
                      <a:pt x="794" y="66"/>
                    </a:lnTo>
                    <a:lnTo>
                      <a:pt x="769" y="54"/>
                    </a:lnTo>
                    <a:lnTo>
                      <a:pt x="744" y="43"/>
                    </a:lnTo>
                    <a:lnTo>
                      <a:pt x="719" y="31"/>
                    </a:lnTo>
                    <a:lnTo>
                      <a:pt x="692" y="35"/>
                    </a:lnTo>
                    <a:lnTo>
                      <a:pt x="664" y="37"/>
                    </a:lnTo>
                    <a:lnTo>
                      <a:pt x="637" y="41"/>
                    </a:lnTo>
                    <a:lnTo>
                      <a:pt x="608" y="43"/>
                    </a:lnTo>
                    <a:lnTo>
                      <a:pt x="581" y="46"/>
                    </a:lnTo>
                    <a:lnTo>
                      <a:pt x="552" y="50"/>
                    </a:lnTo>
                    <a:lnTo>
                      <a:pt x="526" y="52"/>
                    </a:lnTo>
                    <a:lnTo>
                      <a:pt x="497" y="56"/>
                    </a:lnTo>
                    <a:lnTo>
                      <a:pt x="474" y="60"/>
                    </a:lnTo>
                    <a:lnTo>
                      <a:pt x="445" y="62"/>
                    </a:lnTo>
                    <a:lnTo>
                      <a:pt x="414" y="62"/>
                    </a:lnTo>
                    <a:lnTo>
                      <a:pt x="380" y="62"/>
                    </a:lnTo>
                    <a:lnTo>
                      <a:pt x="345" y="60"/>
                    </a:lnTo>
                    <a:lnTo>
                      <a:pt x="309" y="58"/>
                    </a:lnTo>
                    <a:lnTo>
                      <a:pt x="270" y="54"/>
                    </a:lnTo>
                    <a:lnTo>
                      <a:pt x="232" y="48"/>
                    </a:lnTo>
                    <a:lnTo>
                      <a:pt x="194" y="45"/>
                    </a:lnTo>
                    <a:lnTo>
                      <a:pt x="157" y="39"/>
                    </a:lnTo>
                    <a:lnTo>
                      <a:pt x="121" y="31"/>
                    </a:lnTo>
                    <a:lnTo>
                      <a:pt x="86" y="23"/>
                    </a:lnTo>
                    <a:lnTo>
                      <a:pt x="53" y="18"/>
                    </a:lnTo>
                    <a:lnTo>
                      <a:pt x="25" y="10"/>
                    </a:lnTo>
                    <a:lnTo>
                      <a:pt x="0" y="0"/>
                    </a:lnTo>
                    <a:lnTo>
                      <a:pt x="1712" y="4"/>
                    </a:lnTo>
                    <a:lnTo>
                      <a:pt x="1707" y="2111"/>
                    </a:lnTo>
                    <a:close/>
                  </a:path>
                </a:pathLst>
              </a:custGeom>
              <a:solidFill>
                <a:srgbClr val="66FF33"/>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sp>
            <p:nvSpPr>
              <p:cNvPr id="19" name="Freeform 14"/>
              <p:cNvSpPr>
                <a:spLocks/>
              </p:cNvSpPr>
              <p:nvPr/>
            </p:nvSpPr>
            <p:spPr bwMode="auto">
              <a:xfrm>
                <a:off x="2395" y="288"/>
                <a:ext cx="480" cy="296"/>
              </a:xfrm>
              <a:custGeom>
                <a:avLst/>
                <a:gdLst>
                  <a:gd name="T0" fmla="*/ 0 w 480"/>
                  <a:gd name="T1" fmla="*/ 0 h 296"/>
                  <a:gd name="T2" fmla="*/ 56 w 480"/>
                  <a:gd name="T3" fmla="*/ 106 h 296"/>
                  <a:gd name="T4" fmla="*/ 82 w 480"/>
                  <a:gd name="T5" fmla="*/ 146 h 296"/>
                  <a:gd name="T6" fmla="*/ 107 w 480"/>
                  <a:gd name="T7" fmla="*/ 183 h 296"/>
                  <a:gd name="T8" fmla="*/ 134 w 480"/>
                  <a:gd name="T9" fmla="*/ 217 h 296"/>
                  <a:gd name="T10" fmla="*/ 159 w 480"/>
                  <a:gd name="T11" fmla="*/ 246 h 296"/>
                  <a:gd name="T12" fmla="*/ 184 w 480"/>
                  <a:gd name="T13" fmla="*/ 269 h 296"/>
                  <a:gd name="T14" fmla="*/ 207 w 480"/>
                  <a:gd name="T15" fmla="*/ 282 h 296"/>
                  <a:gd name="T16" fmla="*/ 232 w 480"/>
                  <a:gd name="T17" fmla="*/ 288 h 296"/>
                  <a:gd name="T18" fmla="*/ 265 w 480"/>
                  <a:gd name="T19" fmla="*/ 296 h 296"/>
                  <a:gd name="T20" fmla="*/ 297 w 480"/>
                  <a:gd name="T21" fmla="*/ 294 h 296"/>
                  <a:gd name="T22" fmla="*/ 326 w 480"/>
                  <a:gd name="T23" fmla="*/ 279 h 296"/>
                  <a:gd name="T24" fmla="*/ 355 w 480"/>
                  <a:gd name="T25" fmla="*/ 256 h 296"/>
                  <a:gd name="T26" fmla="*/ 382 w 480"/>
                  <a:gd name="T27" fmla="*/ 223 h 296"/>
                  <a:gd name="T28" fmla="*/ 407 w 480"/>
                  <a:gd name="T29" fmla="*/ 183 h 296"/>
                  <a:gd name="T30" fmla="*/ 432 w 480"/>
                  <a:gd name="T31" fmla="*/ 133 h 296"/>
                  <a:gd name="T32" fmla="*/ 480 w 480"/>
                  <a:gd name="T33" fmla="*/ 5 h 296"/>
                  <a:gd name="T34" fmla="*/ 0 w 480"/>
                  <a:gd name="T35" fmla="*/ 0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0"/>
                  <a:gd name="T55" fmla="*/ 0 h 296"/>
                  <a:gd name="T56" fmla="*/ 480 w 480"/>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0" h="296">
                    <a:moveTo>
                      <a:pt x="0" y="0"/>
                    </a:moveTo>
                    <a:lnTo>
                      <a:pt x="56" y="106"/>
                    </a:lnTo>
                    <a:lnTo>
                      <a:pt x="82" y="146"/>
                    </a:lnTo>
                    <a:lnTo>
                      <a:pt x="107" y="183"/>
                    </a:lnTo>
                    <a:lnTo>
                      <a:pt x="134" y="217"/>
                    </a:lnTo>
                    <a:lnTo>
                      <a:pt x="159" y="246"/>
                    </a:lnTo>
                    <a:lnTo>
                      <a:pt x="184" y="269"/>
                    </a:lnTo>
                    <a:lnTo>
                      <a:pt x="207" y="282"/>
                    </a:lnTo>
                    <a:lnTo>
                      <a:pt x="232" y="288"/>
                    </a:lnTo>
                    <a:lnTo>
                      <a:pt x="265" y="296"/>
                    </a:lnTo>
                    <a:lnTo>
                      <a:pt x="297" y="294"/>
                    </a:lnTo>
                    <a:lnTo>
                      <a:pt x="326" y="279"/>
                    </a:lnTo>
                    <a:lnTo>
                      <a:pt x="355" y="256"/>
                    </a:lnTo>
                    <a:lnTo>
                      <a:pt x="382" y="223"/>
                    </a:lnTo>
                    <a:lnTo>
                      <a:pt x="407" y="183"/>
                    </a:lnTo>
                    <a:lnTo>
                      <a:pt x="432" y="133"/>
                    </a:lnTo>
                    <a:lnTo>
                      <a:pt x="480" y="5"/>
                    </a:lnTo>
                    <a:lnTo>
                      <a:pt x="0" y="0"/>
                    </a:lnTo>
                    <a:close/>
                  </a:path>
                </a:pathLst>
              </a:custGeom>
              <a:solidFill>
                <a:srgbClr val="66FF33"/>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sp>
            <p:nvSpPr>
              <p:cNvPr id="20" name="Freeform 15"/>
              <p:cNvSpPr>
                <a:spLocks/>
              </p:cNvSpPr>
              <p:nvPr/>
            </p:nvSpPr>
            <p:spPr bwMode="auto">
              <a:xfrm>
                <a:off x="1804" y="772"/>
                <a:ext cx="2404" cy="2914"/>
              </a:xfrm>
              <a:custGeom>
                <a:avLst/>
                <a:gdLst>
                  <a:gd name="T0" fmla="*/ 1562 w 2404"/>
                  <a:gd name="T1" fmla="*/ 1883 h 2914"/>
                  <a:gd name="T2" fmla="*/ 1466 w 2404"/>
                  <a:gd name="T3" fmla="*/ 1772 h 2914"/>
                  <a:gd name="T4" fmla="*/ 1646 w 2404"/>
                  <a:gd name="T5" fmla="*/ 1682 h 2914"/>
                  <a:gd name="T6" fmla="*/ 1516 w 2404"/>
                  <a:gd name="T7" fmla="*/ 1423 h 2914"/>
                  <a:gd name="T8" fmla="*/ 1220 w 2404"/>
                  <a:gd name="T9" fmla="*/ 1336 h 2914"/>
                  <a:gd name="T10" fmla="*/ 1115 w 2404"/>
                  <a:gd name="T11" fmla="*/ 981 h 2914"/>
                  <a:gd name="T12" fmla="*/ 1169 w 2404"/>
                  <a:gd name="T13" fmla="*/ 670 h 2914"/>
                  <a:gd name="T14" fmla="*/ 1374 w 2404"/>
                  <a:gd name="T15" fmla="*/ 468 h 2914"/>
                  <a:gd name="T16" fmla="*/ 1596 w 2404"/>
                  <a:gd name="T17" fmla="*/ 367 h 2914"/>
                  <a:gd name="T18" fmla="*/ 1631 w 2404"/>
                  <a:gd name="T19" fmla="*/ 238 h 2914"/>
                  <a:gd name="T20" fmla="*/ 1462 w 2404"/>
                  <a:gd name="T21" fmla="*/ 323 h 2914"/>
                  <a:gd name="T22" fmla="*/ 1203 w 2404"/>
                  <a:gd name="T23" fmla="*/ 94 h 2914"/>
                  <a:gd name="T24" fmla="*/ 1153 w 2404"/>
                  <a:gd name="T25" fmla="*/ 161 h 2914"/>
                  <a:gd name="T26" fmla="*/ 1266 w 2404"/>
                  <a:gd name="T27" fmla="*/ 415 h 2914"/>
                  <a:gd name="T28" fmla="*/ 1128 w 2404"/>
                  <a:gd name="T29" fmla="*/ 586 h 2914"/>
                  <a:gd name="T30" fmla="*/ 963 w 2404"/>
                  <a:gd name="T31" fmla="*/ 845 h 2914"/>
                  <a:gd name="T32" fmla="*/ 986 w 2404"/>
                  <a:gd name="T33" fmla="*/ 1106 h 2914"/>
                  <a:gd name="T34" fmla="*/ 860 w 2404"/>
                  <a:gd name="T35" fmla="*/ 1031 h 2914"/>
                  <a:gd name="T36" fmla="*/ 581 w 2404"/>
                  <a:gd name="T37" fmla="*/ 791 h 2914"/>
                  <a:gd name="T38" fmla="*/ 507 w 2404"/>
                  <a:gd name="T39" fmla="*/ 545 h 2914"/>
                  <a:gd name="T40" fmla="*/ 443 w 2404"/>
                  <a:gd name="T41" fmla="*/ 390 h 2914"/>
                  <a:gd name="T42" fmla="*/ 434 w 2404"/>
                  <a:gd name="T43" fmla="*/ 609 h 2914"/>
                  <a:gd name="T44" fmla="*/ 370 w 2404"/>
                  <a:gd name="T45" fmla="*/ 480 h 2914"/>
                  <a:gd name="T46" fmla="*/ 309 w 2404"/>
                  <a:gd name="T47" fmla="*/ 106 h 2914"/>
                  <a:gd name="T48" fmla="*/ 234 w 2404"/>
                  <a:gd name="T49" fmla="*/ 155 h 2914"/>
                  <a:gd name="T50" fmla="*/ 292 w 2404"/>
                  <a:gd name="T51" fmla="*/ 488 h 2914"/>
                  <a:gd name="T52" fmla="*/ 253 w 2404"/>
                  <a:gd name="T53" fmla="*/ 703 h 2914"/>
                  <a:gd name="T54" fmla="*/ 221 w 2404"/>
                  <a:gd name="T55" fmla="*/ 806 h 2914"/>
                  <a:gd name="T56" fmla="*/ 505 w 2404"/>
                  <a:gd name="T57" fmla="*/ 950 h 2914"/>
                  <a:gd name="T58" fmla="*/ 700 w 2404"/>
                  <a:gd name="T59" fmla="*/ 1089 h 2914"/>
                  <a:gd name="T60" fmla="*/ 472 w 2404"/>
                  <a:gd name="T61" fmla="*/ 1010 h 2914"/>
                  <a:gd name="T62" fmla="*/ 203 w 2404"/>
                  <a:gd name="T63" fmla="*/ 958 h 2914"/>
                  <a:gd name="T64" fmla="*/ 36 w 2404"/>
                  <a:gd name="T65" fmla="*/ 964 h 2914"/>
                  <a:gd name="T66" fmla="*/ 238 w 2404"/>
                  <a:gd name="T67" fmla="*/ 1033 h 2914"/>
                  <a:gd name="T68" fmla="*/ 334 w 2404"/>
                  <a:gd name="T69" fmla="*/ 1169 h 2914"/>
                  <a:gd name="T70" fmla="*/ 395 w 2404"/>
                  <a:gd name="T71" fmla="*/ 1388 h 2914"/>
                  <a:gd name="T72" fmla="*/ 510 w 2404"/>
                  <a:gd name="T73" fmla="*/ 1572 h 2914"/>
                  <a:gd name="T74" fmla="*/ 246 w 2404"/>
                  <a:gd name="T75" fmla="*/ 1624 h 2914"/>
                  <a:gd name="T76" fmla="*/ 556 w 2404"/>
                  <a:gd name="T77" fmla="*/ 1755 h 2914"/>
                  <a:gd name="T78" fmla="*/ 752 w 2404"/>
                  <a:gd name="T79" fmla="*/ 1849 h 2914"/>
                  <a:gd name="T80" fmla="*/ 773 w 2404"/>
                  <a:gd name="T81" fmla="*/ 2016 h 2914"/>
                  <a:gd name="T82" fmla="*/ 589 w 2404"/>
                  <a:gd name="T83" fmla="*/ 2219 h 2914"/>
                  <a:gd name="T84" fmla="*/ 278 w 2404"/>
                  <a:gd name="T85" fmla="*/ 2465 h 2914"/>
                  <a:gd name="T86" fmla="*/ 242 w 2404"/>
                  <a:gd name="T87" fmla="*/ 2619 h 2914"/>
                  <a:gd name="T88" fmla="*/ 424 w 2404"/>
                  <a:gd name="T89" fmla="*/ 2432 h 2914"/>
                  <a:gd name="T90" fmla="*/ 700 w 2404"/>
                  <a:gd name="T91" fmla="*/ 2390 h 2914"/>
                  <a:gd name="T92" fmla="*/ 875 w 2404"/>
                  <a:gd name="T93" fmla="*/ 2617 h 2914"/>
                  <a:gd name="T94" fmla="*/ 821 w 2404"/>
                  <a:gd name="T95" fmla="*/ 2788 h 2914"/>
                  <a:gd name="T96" fmla="*/ 938 w 2404"/>
                  <a:gd name="T97" fmla="*/ 2793 h 2914"/>
                  <a:gd name="T98" fmla="*/ 1132 w 2404"/>
                  <a:gd name="T99" fmla="*/ 2667 h 2914"/>
                  <a:gd name="T100" fmla="*/ 1362 w 2404"/>
                  <a:gd name="T101" fmla="*/ 2651 h 2914"/>
                  <a:gd name="T102" fmla="*/ 1583 w 2404"/>
                  <a:gd name="T103" fmla="*/ 2905 h 2914"/>
                  <a:gd name="T104" fmla="*/ 1545 w 2404"/>
                  <a:gd name="T105" fmla="*/ 2672 h 2914"/>
                  <a:gd name="T106" fmla="*/ 1861 w 2404"/>
                  <a:gd name="T107" fmla="*/ 2636 h 2914"/>
                  <a:gd name="T108" fmla="*/ 1714 w 2404"/>
                  <a:gd name="T109" fmla="*/ 2511 h 2914"/>
                  <a:gd name="T110" fmla="*/ 1612 w 2404"/>
                  <a:gd name="T111" fmla="*/ 2369 h 2914"/>
                  <a:gd name="T112" fmla="*/ 1646 w 2404"/>
                  <a:gd name="T113" fmla="*/ 2116 h 2914"/>
                  <a:gd name="T114" fmla="*/ 1925 w 2404"/>
                  <a:gd name="T115" fmla="*/ 2033 h 2914"/>
                  <a:gd name="T116" fmla="*/ 2201 w 2404"/>
                  <a:gd name="T117" fmla="*/ 1952 h 2914"/>
                  <a:gd name="T118" fmla="*/ 2374 w 2404"/>
                  <a:gd name="T119" fmla="*/ 1889 h 2914"/>
                  <a:gd name="T120" fmla="*/ 2003 w 2404"/>
                  <a:gd name="T121" fmla="*/ 1845 h 29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04"/>
                  <a:gd name="T184" fmla="*/ 0 h 2914"/>
                  <a:gd name="T185" fmla="*/ 2404 w 2404"/>
                  <a:gd name="T186" fmla="*/ 2914 h 29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04" h="2914">
                    <a:moveTo>
                      <a:pt x="1823" y="1920"/>
                    </a:moveTo>
                    <a:lnTo>
                      <a:pt x="1798" y="1922"/>
                    </a:lnTo>
                    <a:lnTo>
                      <a:pt x="1771" y="1924"/>
                    </a:lnTo>
                    <a:lnTo>
                      <a:pt x="1742" y="1924"/>
                    </a:lnTo>
                    <a:lnTo>
                      <a:pt x="1714" y="1926"/>
                    </a:lnTo>
                    <a:lnTo>
                      <a:pt x="1685" y="1927"/>
                    </a:lnTo>
                    <a:lnTo>
                      <a:pt x="1656" y="1927"/>
                    </a:lnTo>
                    <a:lnTo>
                      <a:pt x="1629" y="1929"/>
                    </a:lnTo>
                    <a:lnTo>
                      <a:pt x="1604" y="1931"/>
                    </a:lnTo>
                    <a:lnTo>
                      <a:pt x="1591" y="1914"/>
                    </a:lnTo>
                    <a:lnTo>
                      <a:pt x="1577" y="1897"/>
                    </a:lnTo>
                    <a:lnTo>
                      <a:pt x="1562" y="1883"/>
                    </a:lnTo>
                    <a:lnTo>
                      <a:pt x="1547" y="1870"/>
                    </a:lnTo>
                    <a:lnTo>
                      <a:pt x="1533" y="1856"/>
                    </a:lnTo>
                    <a:lnTo>
                      <a:pt x="1518" y="1847"/>
                    </a:lnTo>
                    <a:lnTo>
                      <a:pt x="1501" y="1837"/>
                    </a:lnTo>
                    <a:lnTo>
                      <a:pt x="1485" y="1830"/>
                    </a:lnTo>
                    <a:lnTo>
                      <a:pt x="1468" y="1830"/>
                    </a:lnTo>
                    <a:lnTo>
                      <a:pt x="1453" y="1830"/>
                    </a:lnTo>
                    <a:lnTo>
                      <a:pt x="1441" y="1826"/>
                    </a:lnTo>
                    <a:lnTo>
                      <a:pt x="1437" y="1818"/>
                    </a:lnTo>
                    <a:lnTo>
                      <a:pt x="1437" y="1808"/>
                    </a:lnTo>
                    <a:lnTo>
                      <a:pt x="1447" y="1793"/>
                    </a:lnTo>
                    <a:lnTo>
                      <a:pt x="1466" y="1772"/>
                    </a:lnTo>
                    <a:lnTo>
                      <a:pt x="1495" y="1745"/>
                    </a:lnTo>
                    <a:lnTo>
                      <a:pt x="1508" y="1737"/>
                    </a:lnTo>
                    <a:lnTo>
                      <a:pt x="1524" y="1730"/>
                    </a:lnTo>
                    <a:lnTo>
                      <a:pt x="1537" y="1724"/>
                    </a:lnTo>
                    <a:lnTo>
                      <a:pt x="1554" y="1718"/>
                    </a:lnTo>
                    <a:lnTo>
                      <a:pt x="1570" y="1712"/>
                    </a:lnTo>
                    <a:lnTo>
                      <a:pt x="1585" y="1709"/>
                    </a:lnTo>
                    <a:lnTo>
                      <a:pt x="1602" y="1705"/>
                    </a:lnTo>
                    <a:lnTo>
                      <a:pt x="1618" y="1703"/>
                    </a:lnTo>
                    <a:lnTo>
                      <a:pt x="1629" y="1695"/>
                    </a:lnTo>
                    <a:lnTo>
                      <a:pt x="1639" y="1689"/>
                    </a:lnTo>
                    <a:lnTo>
                      <a:pt x="1646" y="1682"/>
                    </a:lnTo>
                    <a:lnTo>
                      <a:pt x="1654" y="1672"/>
                    </a:lnTo>
                    <a:lnTo>
                      <a:pt x="1660" y="1663"/>
                    </a:lnTo>
                    <a:lnTo>
                      <a:pt x="1664" y="1651"/>
                    </a:lnTo>
                    <a:lnTo>
                      <a:pt x="1664" y="1638"/>
                    </a:lnTo>
                    <a:lnTo>
                      <a:pt x="1662" y="1620"/>
                    </a:lnTo>
                    <a:lnTo>
                      <a:pt x="1641" y="1591"/>
                    </a:lnTo>
                    <a:lnTo>
                      <a:pt x="1620" y="1565"/>
                    </a:lnTo>
                    <a:lnTo>
                      <a:pt x="1598" y="1536"/>
                    </a:lnTo>
                    <a:lnTo>
                      <a:pt x="1577" y="1507"/>
                    </a:lnTo>
                    <a:lnTo>
                      <a:pt x="1556" y="1480"/>
                    </a:lnTo>
                    <a:lnTo>
                      <a:pt x="1535" y="1451"/>
                    </a:lnTo>
                    <a:lnTo>
                      <a:pt x="1516" y="1423"/>
                    </a:lnTo>
                    <a:lnTo>
                      <a:pt x="1495" y="1394"/>
                    </a:lnTo>
                    <a:lnTo>
                      <a:pt x="1464" y="1398"/>
                    </a:lnTo>
                    <a:lnTo>
                      <a:pt x="1435" y="1398"/>
                    </a:lnTo>
                    <a:lnTo>
                      <a:pt x="1407" y="1398"/>
                    </a:lnTo>
                    <a:lnTo>
                      <a:pt x="1380" y="1398"/>
                    </a:lnTo>
                    <a:lnTo>
                      <a:pt x="1353" y="1394"/>
                    </a:lnTo>
                    <a:lnTo>
                      <a:pt x="1328" y="1390"/>
                    </a:lnTo>
                    <a:lnTo>
                      <a:pt x="1305" y="1382"/>
                    </a:lnTo>
                    <a:lnTo>
                      <a:pt x="1282" y="1375"/>
                    </a:lnTo>
                    <a:lnTo>
                      <a:pt x="1259" y="1363"/>
                    </a:lnTo>
                    <a:lnTo>
                      <a:pt x="1240" y="1352"/>
                    </a:lnTo>
                    <a:lnTo>
                      <a:pt x="1220" y="1336"/>
                    </a:lnTo>
                    <a:lnTo>
                      <a:pt x="1203" y="1317"/>
                    </a:lnTo>
                    <a:lnTo>
                      <a:pt x="1188" y="1296"/>
                    </a:lnTo>
                    <a:lnTo>
                      <a:pt x="1174" y="1273"/>
                    </a:lnTo>
                    <a:lnTo>
                      <a:pt x="1163" y="1244"/>
                    </a:lnTo>
                    <a:lnTo>
                      <a:pt x="1153" y="1215"/>
                    </a:lnTo>
                    <a:lnTo>
                      <a:pt x="1151" y="1177"/>
                    </a:lnTo>
                    <a:lnTo>
                      <a:pt x="1147" y="1140"/>
                    </a:lnTo>
                    <a:lnTo>
                      <a:pt x="1144" y="1106"/>
                    </a:lnTo>
                    <a:lnTo>
                      <a:pt x="1140" y="1071"/>
                    </a:lnTo>
                    <a:lnTo>
                      <a:pt x="1132" y="1039"/>
                    </a:lnTo>
                    <a:lnTo>
                      <a:pt x="1124" y="1008"/>
                    </a:lnTo>
                    <a:lnTo>
                      <a:pt x="1115" y="981"/>
                    </a:lnTo>
                    <a:lnTo>
                      <a:pt x="1103" y="956"/>
                    </a:lnTo>
                    <a:lnTo>
                      <a:pt x="1094" y="933"/>
                    </a:lnTo>
                    <a:lnTo>
                      <a:pt x="1088" y="910"/>
                    </a:lnTo>
                    <a:lnTo>
                      <a:pt x="1084" y="883"/>
                    </a:lnTo>
                    <a:lnTo>
                      <a:pt x="1084" y="854"/>
                    </a:lnTo>
                    <a:lnTo>
                      <a:pt x="1086" y="824"/>
                    </a:lnTo>
                    <a:lnTo>
                      <a:pt x="1090" y="791"/>
                    </a:lnTo>
                    <a:lnTo>
                      <a:pt x="1096" y="758"/>
                    </a:lnTo>
                    <a:lnTo>
                      <a:pt x="1103" y="724"/>
                    </a:lnTo>
                    <a:lnTo>
                      <a:pt x="1126" y="706"/>
                    </a:lnTo>
                    <a:lnTo>
                      <a:pt x="1147" y="689"/>
                    </a:lnTo>
                    <a:lnTo>
                      <a:pt x="1169" y="670"/>
                    </a:lnTo>
                    <a:lnTo>
                      <a:pt x="1188" y="651"/>
                    </a:lnTo>
                    <a:lnTo>
                      <a:pt x="1205" y="632"/>
                    </a:lnTo>
                    <a:lnTo>
                      <a:pt x="1222" y="610"/>
                    </a:lnTo>
                    <a:lnTo>
                      <a:pt x="1240" y="589"/>
                    </a:lnTo>
                    <a:lnTo>
                      <a:pt x="1253" y="566"/>
                    </a:lnTo>
                    <a:lnTo>
                      <a:pt x="1270" y="551"/>
                    </a:lnTo>
                    <a:lnTo>
                      <a:pt x="1288" y="536"/>
                    </a:lnTo>
                    <a:lnTo>
                      <a:pt x="1303" y="520"/>
                    </a:lnTo>
                    <a:lnTo>
                      <a:pt x="1320" y="507"/>
                    </a:lnTo>
                    <a:lnTo>
                      <a:pt x="1337" y="493"/>
                    </a:lnTo>
                    <a:lnTo>
                      <a:pt x="1355" y="480"/>
                    </a:lnTo>
                    <a:lnTo>
                      <a:pt x="1374" y="468"/>
                    </a:lnTo>
                    <a:lnTo>
                      <a:pt x="1393" y="457"/>
                    </a:lnTo>
                    <a:lnTo>
                      <a:pt x="1414" y="440"/>
                    </a:lnTo>
                    <a:lnTo>
                      <a:pt x="1435" y="424"/>
                    </a:lnTo>
                    <a:lnTo>
                      <a:pt x="1456" y="413"/>
                    </a:lnTo>
                    <a:lnTo>
                      <a:pt x="1478" y="403"/>
                    </a:lnTo>
                    <a:lnTo>
                      <a:pt x="1497" y="397"/>
                    </a:lnTo>
                    <a:lnTo>
                      <a:pt x="1518" y="394"/>
                    </a:lnTo>
                    <a:lnTo>
                      <a:pt x="1539" y="394"/>
                    </a:lnTo>
                    <a:lnTo>
                      <a:pt x="1560" y="395"/>
                    </a:lnTo>
                    <a:lnTo>
                      <a:pt x="1573" y="386"/>
                    </a:lnTo>
                    <a:lnTo>
                      <a:pt x="1587" y="376"/>
                    </a:lnTo>
                    <a:lnTo>
                      <a:pt x="1596" y="367"/>
                    </a:lnTo>
                    <a:lnTo>
                      <a:pt x="1606" y="355"/>
                    </a:lnTo>
                    <a:lnTo>
                      <a:pt x="1612" y="342"/>
                    </a:lnTo>
                    <a:lnTo>
                      <a:pt x="1616" y="326"/>
                    </a:lnTo>
                    <a:lnTo>
                      <a:pt x="1616" y="311"/>
                    </a:lnTo>
                    <a:lnTo>
                      <a:pt x="1612" y="292"/>
                    </a:lnTo>
                    <a:lnTo>
                      <a:pt x="1616" y="284"/>
                    </a:lnTo>
                    <a:lnTo>
                      <a:pt x="1618" y="276"/>
                    </a:lnTo>
                    <a:lnTo>
                      <a:pt x="1620" y="269"/>
                    </a:lnTo>
                    <a:lnTo>
                      <a:pt x="1623" y="261"/>
                    </a:lnTo>
                    <a:lnTo>
                      <a:pt x="1625" y="253"/>
                    </a:lnTo>
                    <a:lnTo>
                      <a:pt x="1627" y="246"/>
                    </a:lnTo>
                    <a:lnTo>
                      <a:pt x="1631" y="238"/>
                    </a:lnTo>
                    <a:lnTo>
                      <a:pt x="1633" y="230"/>
                    </a:lnTo>
                    <a:lnTo>
                      <a:pt x="1625" y="225"/>
                    </a:lnTo>
                    <a:lnTo>
                      <a:pt x="1618" y="219"/>
                    </a:lnTo>
                    <a:lnTo>
                      <a:pt x="1612" y="217"/>
                    </a:lnTo>
                    <a:lnTo>
                      <a:pt x="1604" y="219"/>
                    </a:lnTo>
                    <a:lnTo>
                      <a:pt x="1596" y="225"/>
                    </a:lnTo>
                    <a:lnTo>
                      <a:pt x="1589" y="234"/>
                    </a:lnTo>
                    <a:lnTo>
                      <a:pt x="1583" y="251"/>
                    </a:lnTo>
                    <a:lnTo>
                      <a:pt x="1575" y="275"/>
                    </a:lnTo>
                    <a:lnTo>
                      <a:pt x="1535" y="299"/>
                    </a:lnTo>
                    <a:lnTo>
                      <a:pt x="1499" y="315"/>
                    </a:lnTo>
                    <a:lnTo>
                      <a:pt x="1462" y="323"/>
                    </a:lnTo>
                    <a:lnTo>
                      <a:pt x="1430" y="321"/>
                    </a:lnTo>
                    <a:lnTo>
                      <a:pt x="1399" y="307"/>
                    </a:lnTo>
                    <a:lnTo>
                      <a:pt x="1370" y="280"/>
                    </a:lnTo>
                    <a:lnTo>
                      <a:pt x="1345" y="240"/>
                    </a:lnTo>
                    <a:lnTo>
                      <a:pt x="1324" y="186"/>
                    </a:lnTo>
                    <a:lnTo>
                      <a:pt x="1311" y="169"/>
                    </a:lnTo>
                    <a:lnTo>
                      <a:pt x="1297" y="152"/>
                    </a:lnTo>
                    <a:lnTo>
                      <a:pt x="1282" y="136"/>
                    </a:lnTo>
                    <a:lnTo>
                      <a:pt x="1266" y="123"/>
                    </a:lnTo>
                    <a:lnTo>
                      <a:pt x="1247" y="109"/>
                    </a:lnTo>
                    <a:lnTo>
                      <a:pt x="1228" y="100"/>
                    </a:lnTo>
                    <a:lnTo>
                      <a:pt x="1203" y="94"/>
                    </a:lnTo>
                    <a:lnTo>
                      <a:pt x="1176" y="90"/>
                    </a:lnTo>
                    <a:lnTo>
                      <a:pt x="1153" y="83"/>
                    </a:lnTo>
                    <a:lnTo>
                      <a:pt x="1136" y="81"/>
                    </a:lnTo>
                    <a:lnTo>
                      <a:pt x="1123" y="81"/>
                    </a:lnTo>
                    <a:lnTo>
                      <a:pt x="1113" y="84"/>
                    </a:lnTo>
                    <a:lnTo>
                      <a:pt x="1107" y="90"/>
                    </a:lnTo>
                    <a:lnTo>
                      <a:pt x="1103" y="100"/>
                    </a:lnTo>
                    <a:lnTo>
                      <a:pt x="1101" y="111"/>
                    </a:lnTo>
                    <a:lnTo>
                      <a:pt x="1101" y="123"/>
                    </a:lnTo>
                    <a:lnTo>
                      <a:pt x="1119" y="134"/>
                    </a:lnTo>
                    <a:lnTo>
                      <a:pt x="1136" y="148"/>
                    </a:lnTo>
                    <a:lnTo>
                      <a:pt x="1153" y="161"/>
                    </a:lnTo>
                    <a:lnTo>
                      <a:pt x="1170" y="177"/>
                    </a:lnTo>
                    <a:lnTo>
                      <a:pt x="1188" y="194"/>
                    </a:lnTo>
                    <a:lnTo>
                      <a:pt x="1205" y="213"/>
                    </a:lnTo>
                    <a:lnTo>
                      <a:pt x="1220" y="234"/>
                    </a:lnTo>
                    <a:lnTo>
                      <a:pt x="1236" y="259"/>
                    </a:lnTo>
                    <a:lnTo>
                      <a:pt x="1251" y="288"/>
                    </a:lnTo>
                    <a:lnTo>
                      <a:pt x="1266" y="317"/>
                    </a:lnTo>
                    <a:lnTo>
                      <a:pt x="1278" y="344"/>
                    </a:lnTo>
                    <a:lnTo>
                      <a:pt x="1286" y="369"/>
                    </a:lnTo>
                    <a:lnTo>
                      <a:pt x="1288" y="388"/>
                    </a:lnTo>
                    <a:lnTo>
                      <a:pt x="1282" y="405"/>
                    </a:lnTo>
                    <a:lnTo>
                      <a:pt x="1266" y="415"/>
                    </a:lnTo>
                    <a:lnTo>
                      <a:pt x="1241" y="419"/>
                    </a:lnTo>
                    <a:lnTo>
                      <a:pt x="1236" y="430"/>
                    </a:lnTo>
                    <a:lnTo>
                      <a:pt x="1228" y="442"/>
                    </a:lnTo>
                    <a:lnTo>
                      <a:pt x="1220" y="451"/>
                    </a:lnTo>
                    <a:lnTo>
                      <a:pt x="1213" y="463"/>
                    </a:lnTo>
                    <a:lnTo>
                      <a:pt x="1207" y="474"/>
                    </a:lnTo>
                    <a:lnTo>
                      <a:pt x="1199" y="484"/>
                    </a:lnTo>
                    <a:lnTo>
                      <a:pt x="1192" y="495"/>
                    </a:lnTo>
                    <a:lnTo>
                      <a:pt x="1184" y="507"/>
                    </a:lnTo>
                    <a:lnTo>
                      <a:pt x="1169" y="534"/>
                    </a:lnTo>
                    <a:lnTo>
                      <a:pt x="1149" y="561"/>
                    </a:lnTo>
                    <a:lnTo>
                      <a:pt x="1128" y="586"/>
                    </a:lnTo>
                    <a:lnTo>
                      <a:pt x="1105" y="610"/>
                    </a:lnTo>
                    <a:lnTo>
                      <a:pt x="1082" y="634"/>
                    </a:lnTo>
                    <a:lnTo>
                      <a:pt x="1057" y="658"/>
                    </a:lnTo>
                    <a:lnTo>
                      <a:pt x="1032" y="682"/>
                    </a:lnTo>
                    <a:lnTo>
                      <a:pt x="1005" y="703"/>
                    </a:lnTo>
                    <a:lnTo>
                      <a:pt x="984" y="724"/>
                    </a:lnTo>
                    <a:lnTo>
                      <a:pt x="969" y="745"/>
                    </a:lnTo>
                    <a:lnTo>
                      <a:pt x="957" y="766"/>
                    </a:lnTo>
                    <a:lnTo>
                      <a:pt x="952" y="785"/>
                    </a:lnTo>
                    <a:lnTo>
                      <a:pt x="950" y="806"/>
                    </a:lnTo>
                    <a:lnTo>
                      <a:pt x="954" y="825"/>
                    </a:lnTo>
                    <a:lnTo>
                      <a:pt x="963" y="845"/>
                    </a:lnTo>
                    <a:lnTo>
                      <a:pt x="977" y="864"/>
                    </a:lnTo>
                    <a:lnTo>
                      <a:pt x="986" y="885"/>
                    </a:lnTo>
                    <a:lnTo>
                      <a:pt x="996" y="908"/>
                    </a:lnTo>
                    <a:lnTo>
                      <a:pt x="1004" y="931"/>
                    </a:lnTo>
                    <a:lnTo>
                      <a:pt x="1011" y="956"/>
                    </a:lnTo>
                    <a:lnTo>
                      <a:pt x="1015" y="983"/>
                    </a:lnTo>
                    <a:lnTo>
                      <a:pt x="1019" y="1010"/>
                    </a:lnTo>
                    <a:lnTo>
                      <a:pt x="1019" y="1041"/>
                    </a:lnTo>
                    <a:lnTo>
                      <a:pt x="1017" y="1071"/>
                    </a:lnTo>
                    <a:lnTo>
                      <a:pt x="1007" y="1085"/>
                    </a:lnTo>
                    <a:lnTo>
                      <a:pt x="998" y="1096"/>
                    </a:lnTo>
                    <a:lnTo>
                      <a:pt x="986" y="1106"/>
                    </a:lnTo>
                    <a:lnTo>
                      <a:pt x="977" y="1113"/>
                    </a:lnTo>
                    <a:lnTo>
                      <a:pt x="963" y="1117"/>
                    </a:lnTo>
                    <a:lnTo>
                      <a:pt x="950" y="1117"/>
                    </a:lnTo>
                    <a:lnTo>
                      <a:pt x="934" y="1113"/>
                    </a:lnTo>
                    <a:lnTo>
                      <a:pt x="919" y="1104"/>
                    </a:lnTo>
                    <a:lnTo>
                      <a:pt x="910" y="1094"/>
                    </a:lnTo>
                    <a:lnTo>
                      <a:pt x="902" y="1083"/>
                    </a:lnTo>
                    <a:lnTo>
                      <a:pt x="894" y="1073"/>
                    </a:lnTo>
                    <a:lnTo>
                      <a:pt x="885" y="1062"/>
                    </a:lnTo>
                    <a:lnTo>
                      <a:pt x="877" y="1052"/>
                    </a:lnTo>
                    <a:lnTo>
                      <a:pt x="869" y="1041"/>
                    </a:lnTo>
                    <a:lnTo>
                      <a:pt x="860" y="1031"/>
                    </a:lnTo>
                    <a:lnTo>
                      <a:pt x="852" y="1019"/>
                    </a:lnTo>
                    <a:lnTo>
                      <a:pt x="825" y="996"/>
                    </a:lnTo>
                    <a:lnTo>
                      <a:pt x="800" y="971"/>
                    </a:lnTo>
                    <a:lnTo>
                      <a:pt x="773" y="948"/>
                    </a:lnTo>
                    <a:lnTo>
                      <a:pt x="748" y="923"/>
                    </a:lnTo>
                    <a:lnTo>
                      <a:pt x="721" y="900"/>
                    </a:lnTo>
                    <a:lnTo>
                      <a:pt x="695" y="875"/>
                    </a:lnTo>
                    <a:lnTo>
                      <a:pt x="670" y="852"/>
                    </a:lnTo>
                    <a:lnTo>
                      <a:pt x="643" y="827"/>
                    </a:lnTo>
                    <a:lnTo>
                      <a:pt x="622" y="816"/>
                    </a:lnTo>
                    <a:lnTo>
                      <a:pt x="601" y="804"/>
                    </a:lnTo>
                    <a:lnTo>
                      <a:pt x="581" y="791"/>
                    </a:lnTo>
                    <a:lnTo>
                      <a:pt x="564" y="778"/>
                    </a:lnTo>
                    <a:lnTo>
                      <a:pt x="551" y="764"/>
                    </a:lnTo>
                    <a:lnTo>
                      <a:pt x="539" y="749"/>
                    </a:lnTo>
                    <a:lnTo>
                      <a:pt x="533" y="731"/>
                    </a:lnTo>
                    <a:lnTo>
                      <a:pt x="530" y="714"/>
                    </a:lnTo>
                    <a:lnTo>
                      <a:pt x="541" y="701"/>
                    </a:lnTo>
                    <a:lnTo>
                      <a:pt x="547" y="682"/>
                    </a:lnTo>
                    <a:lnTo>
                      <a:pt x="547" y="658"/>
                    </a:lnTo>
                    <a:lnTo>
                      <a:pt x="541" y="634"/>
                    </a:lnTo>
                    <a:lnTo>
                      <a:pt x="531" y="605"/>
                    </a:lnTo>
                    <a:lnTo>
                      <a:pt x="520" y="576"/>
                    </a:lnTo>
                    <a:lnTo>
                      <a:pt x="507" y="545"/>
                    </a:lnTo>
                    <a:lnTo>
                      <a:pt x="489" y="513"/>
                    </a:lnTo>
                    <a:lnTo>
                      <a:pt x="503" y="484"/>
                    </a:lnTo>
                    <a:lnTo>
                      <a:pt x="512" y="459"/>
                    </a:lnTo>
                    <a:lnTo>
                      <a:pt x="518" y="438"/>
                    </a:lnTo>
                    <a:lnTo>
                      <a:pt x="520" y="419"/>
                    </a:lnTo>
                    <a:lnTo>
                      <a:pt x="516" y="403"/>
                    </a:lnTo>
                    <a:lnTo>
                      <a:pt x="510" y="392"/>
                    </a:lnTo>
                    <a:lnTo>
                      <a:pt x="499" y="384"/>
                    </a:lnTo>
                    <a:lnTo>
                      <a:pt x="482" y="382"/>
                    </a:lnTo>
                    <a:lnTo>
                      <a:pt x="466" y="382"/>
                    </a:lnTo>
                    <a:lnTo>
                      <a:pt x="453" y="386"/>
                    </a:lnTo>
                    <a:lnTo>
                      <a:pt x="443" y="390"/>
                    </a:lnTo>
                    <a:lnTo>
                      <a:pt x="439" y="397"/>
                    </a:lnTo>
                    <a:lnTo>
                      <a:pt x="437" y="407"/>
                    </a:lnTo>
                    <a:lnTo>
                      <a:pt x="439" y="419"/>
                    </a:lnTo>
                    <a:lnTo>
                      <a:pt x="443" y="432"/>
                    </a:lnTo>
                    <a:lnTo>
                      <a:pt x="453" y="447"/>
                    </a:lnTo>
                    <a:lnTo>
                      <a:pt x="453" y="474"/>
                    </a:lnTo>
                    <a:lnTo>
                      <a:pt x="453" y="499"/>
                    </a:lnTo>
                    <a:lnTo>
                      <a:pt x="451" y="524"/>
                    </a:lnTo>
                    <a:lnTo>
                      <a:pt x="449" y="547"/>
                    </a:lnTo>
                    <a:lnTo>
                      <a:pt x="445" y="570"/>
                    </a:lnTo>
                    <a:lnTo>
                      <a:pt x="441" y="591"/>
                    </a:lnTo>
                    <a:lnTo>
                      <a:pt x="434" y="609"/>
                    </a:lnTo>
                    <a:lnTo>
                      <a:pt x="424" y="626"/>
                    </a:lnTo>
                    <a:lnTo>
                      <a:pt x="409" y="620"/>
                    </a:lnTo>
                    <a:lnTo>
                      <a:pt x="399" y="614"/>
                    </a:lnTo>
                    <a:lnTo>
                      <a:pt x="393" y="605"/>
                    </a:lnTo>
                    <a:lnTo>
                      <a:pt x="389" y="595"/>
                    </a:lnTo>
                    <a:lnTo>
                      <a:pt x="389" y="584"/>
                    </a:lnTo>
                    <a:lnTo>
                      <a:pt x="389" y="572"/>
                    </a:lnTo>
                    <a:lnTo>
                      <a:pt x="391" y="559"/>
                    </a:lnTo>
                    <a:lnTo>
                      <a:pt x="391" y="547"/>
                    </a:lnTo>
                    <a:lnTo>
                      <a:pt x="382" y="526"/>
                    </a:lnTo>
                    <a:lnTo>
                      <a:pt x="374" y="503"/>
                    </a:lnTo>
                    <a:lnTo>
                      <a:pt x="370" y="480"/>
                    </a:lnTo>
                    <a:lnTo>
                      <a:pt x="366" y="457"/>
                    </a:lnTo>
                    <a:lnTo>
                      <a:pt x="365" y="432"/>
                    </a:lnTo>
                    <a:lnTo>
                      <a:pt x="363" y="407"/>
                    </a:lnTo>
                    <a:lnTo>
                      <a:pt x="363" y="382"/>
                    </a:lnTo>
                    <a:lnTo>
                      <a:pt x="363" y="355"/>
                    </a:lnTo>
                    <a:lnTo>
                      <a:pt x="349" y="317"/>
                    </a:lnTo>
                    <a:lnTo>
                      <a:pt x="340" y="280"/>
                    </a:lnTo>
                    <a:lnTo>
                      <a:pt x="330" y="244"/>
                    </a:lnTo>
                    <a:lnTo>
                      <a:pt x="320" y="209"/>
                    </a:lnTo>
                    <a:lnTo>
                      <a:pt x="315" y="175"/>
                    </a:lnTo>
                    <a:lnTo>
                      <a:pt x="311" y="140"/>
                    </a:lnTo>
                    <a:lnTo>
                      <a:pt x="309" y="106"/>
                    </a:lnTo>
                    <a:lnTo>
                      <a:pt x="307" y="73"/>
                    </a:lnTo>
                    <a:lnTo>
                      <a:pt x="294" y="40"/>
                    </a:lnTo>
                    <a:lnTo>
                      <a:pt x="280" y="17"/>
                    </a:lnTo>
                    <a:lnTo>
                      <a:pt x="267" y="4"/>
                    </a:lnTo>
                    <a:lnTo>
                      <a:pt x="255" y="0"/>
                    </a:lnTo>
                    <a:lnTo>
                      <a:pt x="242" y="8"/>
                    </a:lnTo>
                    <a:lnTo>
                      <a:pt x="230" y="23"/>
                    </a:lnTo>
                    <a:lnTo>
                      <a:pt x="219" y="50"/>
                    </a:lnTo>
                    <a:lnTo>
                      <a:pt x="207" y="84"/>
                    </a:lnTo>
                    <a:lnTo>
                      <a:pt x="217" y="106"/>
                    </a:lnTo>
                    <a:lnTo>
                      <a:pt x="224" y="131"/>
                    </a:lnTo>
                    <a:lnTo>
                      <a:pt x="234" y="155"/>
                    </a:lnTo>
                    <a:lnTo>
                      <a:pt x="242" y="182"/>
                    </a:lnTo>
                    <a:lnTo>
                      <a:pt x="247" y="211"/>
                    </a:lnTo>
                    <a:lnTo>
                      <a:pt x="253" y="242"/>
                    </a:lnTo>
                    <a:lnTo>
                      <a:pt x="259" y="276"/>
                    </a:lnTo>
                    <a:lnTo>
                      <a:pt x="265" y="311"/>
                    </a:lnTo>
                    <a:lnTo>
                      <a:pt x="272" y="336"/>
                    </a:lnTo>
                    <a:lnTo>
                      <a:pt x="278" y="361"/>
                    </a:lnTo>
                    <a:lnTo>
                      <a:pt x="284" y="386"/>
                    </a:lnTo>
                    <a:lnTo>
                      <a:pt x="288" y="411"/>
                    </a:lnTo>
                    <a:lnTo>
                      <a:pt x="292" y="436"/>
                    </a:lnTo>
                    <a:lnTo>
                      <a:pt x="292" y="463"/>
                    </a:lnTo>
                    <a:lnTo>
                      <a:pt x="292" y="488"/>
                    </a:lnTo>
                    <a:lnTo>
                      <a:pt x="290" y="514"/>
                    </a:lnTo>
                    <a:lnTo>
                      <a:pt x="290" y="536"/>
                    </a:lnTo>
                    <a:lnTo>
                      <a:pt x="290" y="555"/>
                    </a:lnTo>
                    <a:lnTo>
                      <a:pt x="288" y="576"/>
                    </a:lnTo>
                    <a:lnTo>
                      <a:pt x="288" y="597"/>
                    </a:lnTo>
                    <a:lnTo>
                      <a:pt x="286" y="616"/>
                    </a:lnTo>
                    <a:lnTo>
                      <a:pt x="286" y="637"/>
                    </a:lnTo>
                    <a:lnTo>
                      <a:pt x="286" y="657"/>
                    </a:lnTo>
                    <a:lnTo>
                      <a:pt x="284" y="678"/>
                    </a:lnTo>
                    <a:lnTo>
                      <a:pt x="274" y="685"/>
                    </a:lnTo>
                    <a:lnTo>
                      <a:pt x="263" y="695"/>
                    </a:lnTo>
                    <a:lnTo>
                      <a:pt x="253" y="703"/>
                    </a:lnTo>
                    <a:lnTo>
                      <a:pt x="242" y="710"/>
                    </a:lnTo>
                    <a:lnTo>
                      <a:pt x="232" y="720"/>
                    </a:lnTo>
                    <a:lnTo>
                      <a:pt x="221" y="728"/>
                    </a:lnTo>
                    <a:lnTo>
                      <a:pt x="211" y="735"/>
                    </a:lnTo>
                    <a:lnTo>
                      <a:pt x="201" y="745"/>
                    </a:lnTo>
                    <a:lnTo>
                      <a:pt x="165" y="791"/>
                    </a:lnTo>
                    <a:lnTo>
                      <a:pt x="144" y="822"/>
                    </a:lnTo>
                    <a:lnTo>
                      <a:pt x="138" y="839"/>
                    </a:lnTo>
                    <a:lnTo>
                      <a:pt x="146" y="845"/>
                    </a:lnTo>
                    <a:lnTo>
                      <a:pt x="163" y="839"/>
                    </a:lnTo>
                    <a:lnTo>
                      <a:pt x="188" y="825"/>
                    </a:lnTo>
                    <a:lnTo>
                      <a:pt x="221" y="806"/>
                    </a:lnTo>
                    <a:lnTo>
                      <a:pt x="259" y="781"/>
                    </a:lnTo>
                    <a:lnTo>
                      <a:pt x="294" y="791"/>
                    </a:lnTo>
                    <a:lnTo>
                      <a:pt x="326" y="802"/>
                    </a:lnTo>
                    <a:lnTo>
                      <a:pt x="357" y="816"/>
                    </a:lnTo>
                    <a:lnTo>
                      <a:pt x="388" y="831"/>
                    </a:lnTo>
                    <a:lnTo>
                      <a:pt x="414" y="850"/>
                    </a:lnTo>
                    <a:lnTo>
                      <a:pt x="439" y="870"/>
                    </a:lnTo>
                    <a:lnTo>
                      <a:pt x="464" y="893"/>
                    </a:lnTo>
                    <a:lnTo>
                      <a:pt x="487" y="916"/>
                    </a:lnTo>
                    <a:lnTo>
                      <a:pt x="491" y="927"/>
                    </a:lnTo>
                    <a:lnTo>
                      <a:pt x="497" y="941"/>
                    </a:lnTo>
                    <a:lnTo>
                      <a:pt x="505" y="950"/>
                    </a:lnTo>
                    <a:lnTo>
                      <a:pt x="514" y="960"/>
                    </a:lnTo>
                    <a:lnTo>
                      <a:pt x="524" y="969"/>
                    </a:lnTo>
                    <a:lnTo>
                      <a:pt x="537" y="975"/>
                    </a:lnTo>
                    <a:lnTo>
                      <a:pt x="553" y="983"/>
                    </a:lnTo>
                    <a:lnTo>
                      <a:pt x="568" y="989"/>
                    </a:lnTo>
                    <a:lnTo>
                      <a:pt x="595" y="993"/>
                    </a:lnTo>
                    <a:lnTo>
                      <a:pt x="618" y="1000"/>
                    </a:lnTo>
                    <a:lnTo>
                      <a:pt x="639" y="1012"/>
                    </a:lnTo>
                    <a:lnTo>
                      <a:pt x="658" y="1027"/>
                    </a:lnTo>
                    <a:lnTo>
                      <a:pt x="673" y="1046"/>
                    </a:lnTo>
                    <a:lnTo>
                      <a:pt x="687" y="1067"/>
                    </a:lnTo>
                    <a:lnTo>
                      <a:pt x="700" y="1089"/>
                    </a:lnTo>
                    <a:lnTo>
                      <a:pt x="712" y="1113"/>
                    </a:lnTo>
                    <a:lnTo>
                      <a:pt x="675" y="1121"/>
                    </a:lnTo>
                    <a:lnTo>
                      <a:pt x="643" y="1125"/>
                    </a:lnTo>
                    <a:lnTo>
                      <a:pt x="610" y="1125"/>
                    </a:lnTo>
                    <a:lnTo>
                      <a:pt x="581" y="1119"/>
                    </a:lnTo>
                    <a:lnTo>
                      <a:pt x="556" y="1112"/>
                    </a:lnTo>
                    <a:lnTo>
                      <a:pt x="533" y="1096"/>
                    </a:lnTo>
                    <a:lnTo>
                      <a:pt x="516" y="1075"/>
                    </a:lnTo>
                    <a:lnTo>
                      <a:pt x="501" y="1048"/>
                    </a:lnTo>
                    <a:lnTo>
                      <a:pt x="491" y="1037"/>
                    </a:lnTo>
                    <a:lnTo>
                      <a:pt x="482" y="1023"/>
                    </a:lnTo>
                    <a:lnTo>
                      <a:pt x="472" y="1010"/>
                    </a:lnTo>
                    <a:lnTo>
                      <a:pt x="460" y="996"/>
                    </a:lnTo>
                    <a:lnTo>
                      <a:pt x="418" y="996"/>
                    </a:lnTo>
                    <a:lnTo>
                      <a:pt x="382" y="994"/>
                    </a:lnTo>
                    <a:lnTo>
                      <a:pt x="353" y="991"/>
                    </a:lnTo>
                    <a:lnTo>
                      <a:pt x="330" y="985"/>
                    </a:lnTo>
                    <a:lnTo>
                      <a:pt x="311" y="979"/>
                    </a:lnTo>
                    <a:lnTo>
                      <a:pt x="295" y="971"/>
                    </a:lnTo>
                    <a:lnTo>
                      <a:pt x="280" y="964"/>
                    </a:lnTo>
                    <a:lnTo>
                      <a:pt x="267" y="956"/>
                    </a:lnTo>
                    <a:lnTo>
                      <a:pt x="246" y="960"/>
                    </a:lnTo>
                    <a:lnTo>
                      <a:pt x="224" y="960"/>
                    </a:lnTo>
                    <a:lnTo>
                      <a:pt x="203" y="958"/>
                    </a:lnTo>
                    <a:lnTo>
                      <a:pt x="182" y="952"/>
                    </a:lnTo>
                    <a:lnTo>
                      <a:pt x="161" y="943"/>
                    </a:lnTo>
                    <a:lnTo>
                      <a:pt x="140" y="931"/>
                    </a:lnTo>
                    <a:lnTo>
                      <a:pt x="117" y="916"/>
                    </a:lnTo>
                    <a:lnTo>
                      <a:pt x="96" y="898"/>
                    </a:lnTo>
                    <a:lnTo>
                      <a:pt x="56" y="893"/>
                    </a:lnTo>
                    <a:lnTo>
                      <a:pt x="27" y="893"/>
                    </a:lnTo>
                    <a:lnTo>
                      <a:pt x="8" y="897"/>
                    </a:lnTo>
                    <a:lnTo>
                      <a:pt x="0" y="906"/>
                    </a:lnTo>
                    <a:lnTo>
                      <a:pt x="2" y="921"/>
                    </a:lnTo>
                    <a:lnTo>
                      <a:pt x="13" y="941"/>
                    </a:lnTo>
                    <a:lnTo>
                      <a:pt x="36" y="964"/>
                    </a:lnTo>
                    <a:lnTo>
                      <a:pt x="71" y="994"/>
                    </a:lnTo>
                    <a:lnTo>
                      <a:pt x="88" y="994"/>
                    </a:lnTo>
                    <a:lnTo>
                      <a:pt x="105" y="996"/>
                    </a:lnTo>
                    <a:lnTo>
                      <a:pt x="123" y="996"/>
                    </a:lnTo>
                    <a:lnTo>
                      <a:pt x="142" y="998"/>
                    </a:lnTo>
                    <a:lnTo>
                      <a:pt x="159" y="998"/>
                    </a:lnTo>
                    <a:lnTo>
                      <a:pt x="176" y="1000"/>
                    </a:lnTo>
                    <a:lnTo>
                      <a:pt x="194" y="1002"/>
                    </a:lnTo>
                    <a:lnTo>
                      <a:pt x="213" y="1002"/>
                    </a:lnTo>
                    <a:lnTo>
                      <a:pt x="221" y="1014"/>
                    </a:lnTo>
                    <a:lnTo>
                      <a:pt x="230" y="1023"/>
                    </a:lnTo>
                    <a:lnTo>
                      <a:pt x="238" y="1033"/>
                    </a:lnTo>
                    <a:lnTo>
                      <a:pt x="247" y="1041"/>
                    </a:lnTo>
                    <a:lnTo>
                      <a:pt x="259" y="1046"/>
                    </a:lnTo>
                    <a:lnTo>
                      <a:pt x="269" y="1050"/>
                    </a:lnTo>
                    <a:lnTo>
                      <a:pt x="280" y="1054"/>
                    </a:lnTo>
                    <a:lnTo>
                      <a:pt x="290" y="1054"/>
                    </a:lnTo>
                    <a:lnTo>
                      <a:pt x="309" y="1065"/>
                    </a:lnTo>
                    <a:lnTo>
                      <a:pt x="324" y="1077"/>
                    </a:lnTo>
                    <a:lnTo>
                      <a:pt x="338" y="1092"/>
                    </a:lnTo>
                    <a:lnTo>
                      <a:pt x="343" y="1108"/>
                    </a:lnTo>
                    <a:lnTo>
                      <a:pt x="345" y="1125"/>
                    </a:lnTo>
                    <a:lnTo>
                      <a:pt x="343" y="1146"/>
                    </a:lnTo>
                    <a:lnTo>
                      <a:pt x="334" y="1169"/>
                    </a:lnTo>
                    <a:lnTo>
                      <a:pt x="318" y="1194"/>
                    </a:lnTo>
                    <a:lnTo>
                      <a:pt x="309" y="1215"/>
                    </a:lnTo>
                    <a:lnTo>
                      <a:pt x="301" y="1234"/>
                    </a:lnTo>
                    <a:lnTo>
                      <a:pt x="297" y="1254"/>
                    </a:lnTo>
                    <a:lnTo>
                      <a:pt x="297" y="1273"/>
                    </a:lnTo>
                    <a:lnTo>
                      <a:pt x="305" y="1290"/>
                    </a:lnTo>
                    <a:lnTo>
                      <a:pt x="320" y="1305"/>
                    </a:lnTo>
                    <a:lnTo>
                      <a:pt x="343" y="1321"/>
                    </a:lnTo>
                    <a:lnTo>
                      <a:pt x="378" y="1334"/>
                    </a:lnTo>
                    <a:lnTo>
                      <a:pt x="384" y="1352"/>
                    </a:lnTo>
                    <a:lnTo>
                      <a:pt x="389" y="1369"/>
                    </a:lnTo>
                    <a:lnTo>
                      <a:pt x="395" y="1388"/>
                    </a:lnTo>
                    <a:lnTo>
                      <a:pt x="403" y="1405"/>
                    </a:lnTo>
                    <a:lnTo>
                      <a:pt x="413" y="1424"/>
                    </a:lnTo>
                    <a:lnTo>
                      <a:pt x="422" y="1442"/>
                    </a:lnTo>
                    <a:lnTo>
                      <a:pt x="434" y="1461"/>
                    </a:lnTo>
                    <a:lnTo>
                      <a:pt x="447" y="1478"/>
                    </a:lnTo>
                    <a:lnTo>
                      <a:pt x="468" y="1490"/>
                    </a:lnTo>
                    <a:lnTo>
                      <a:pt x="487" y="1503"/>
                    </a:lnTo>
                    <a:lnTo>
                      <a:pt x="503" y="1515"/>
                    </a:lnTo>
                    <a:lnTo>
                      <a:pt x="514" y="1528"/>
                    </a:lnTo>
                    <a:lnTo>
                      <a:pt x="520" y="1542"/>
                    </a:lnTo>
                    <a:lnTo>
                      <a:pt x="520" y="1557"/>
                    </a:lnTo>
                    <a:lnTo>
                      <a:pt x="510" y="1572"/>
                    </a:lnTo>
                    <a:lnTo>
                      <a:pt x="493" y="1590"/>
                    </a:lnTo>
                    <a:lnTo>
                      <a:pt x="482" y="1603"/>
                    </a:lnTo>
                    <a:lnTo>
                      <a:pt x="470" y="1613"/>
                    </a:lnTo>
                    <a:lnTo>
                      <a:pt x="457" y="1618"/>
                    </a:lnTo>
                    <a:lnTo>
                      <a:pt x="441" y="1620"/>
                    </a:lnTo>
                    <a:lnTo>
                      <a:pt x="428" y="1618"/>
                    </a:lnTo>
                    <a:lnTo>
                      <a:pt x="413" y="1615"/>
                    </a:lnTo>
                    <a:lnTo>
                      <a:pt x="395" y="1609"/>
                    </a:lnTo>
                    <a:lnTo>
                      <a:pt x="380" y="1601"/>
                    </a:lnTo>
                    <a:lnTo>
                      <a:pt x="320" y="1609"/>
                    </a:lnTo>
                    <a:lnTo>
                      <a:pt x="276" y="1616"/>
                    </a:lnTo>
                    <a:lnTo>
                      <a:pt x="246" y="1624"/>
                    </a:lnTo>
                    <a:lnTo>
                      <a:pt x="230" y="1634"/>
                    </a:lnTo>
                    <a:lnTo>
                      <a:pt x="230" y="1643"/>
                    </a:lnTo>
                    <a:lnTo>
                      <a:pt x="244" y="1653"/>
                    </a:lnTo>
                    <a:lnTo>
                      <a:pt x="272" y="1663"/>
                    </a:lnTo>
                    <a:lnTo>
                      <a:pt x="317" y="1672"/>
                    </a:lnTo>
                    <a:lnTo>
                      <a:pt x="351" y="1684"/>
                    </a:lnTo>
                    <a:lnTo>
                      <a:pt x="386" y="1697"/>
                    </a:lnTo>
                    <a:lnTo>
                      <a:pt x="420" y="1709"/>
                    </a:lnTo>
                    <a:lnTo>
                      <a:pt x="453" y="1720"/>
                    </a:lnTo>
                    <a:lnTo>
                      <a:pt x="487" y="1732"/>
                    </a:lnTo>
                    <a:lnTo>
                      <a:pt x="522" y="1743"/>
                    </a:lnTo>
                    <a:lnTo>
                      <a:pt x="556" y="1755"/>
                    </a:lnTo>
                    <a:lnTo>
                      <a:pt x="591" y="1766"/>
                    </a:lnTo>
                    <a:lnTo>
                      <a:pt x="606" y="1772"/>
                    </a:lnTo>
                    <a:lnTo>
                      <a:pt x="622" y="1780"/>
                    </a:lnTo>
                    <a:lnTo>
                      <a:pt x="637" y="1789"/>
                    </a:lnTo>
                    <a:lnTo>
                      <a:pt x="652" y="1799"/>
                    </a:lnTo>
                    <a:lnTo>
                      <a:pt x="668" y="1808"/>
                    </a:lnTo>
                    <a:lnTo>
                      <a:pt x="683" y="1818"/>
                    </a:lnTo>
                    <a:lnTo>
                      <a:pt x="698" y="1830"/>
                    </a:lnTo>
                    <a:lnTo>
                      <a:pt x="712" y="1841"/>
                    </a:lnTo>
                    <a:lnTo>
                      <a:pt x="729" y="1839"/>
                    </a:lnTo>
                    <a:lnTo>
                      <a:pt x="743" y="1841"/>
                    </a:lnTo>
                    <a:lnTo>
                      <a:pt x="752" y="1849"/>
                    </a:lnTo>
                    <a:lnTo>
                      <a:pt x="760" y="1860"/>
                    </a:lnTo>
                    <a:lnTo>
                      <a:pt x="764" y="1876"/>
                    </a:lnTo>
                    <a:lnTo>
                      <a:pt x="768" y="1895"/>
                    </a:lnTo>
                    <a:lnTo>
                      <a:pt x="768" y="1916"/>
                    </a:lnTo>
                    <a:lnTo>
                      <a:pt x="768" y="1937"/>
                    </a:lnTo>
                    <a:lnTo>
                      <a:pt x="768" y="1949"/>
                    </a:lnTo>
                    <a:lnTo>
                      <a:pt x="769" y="1960"/>
                    </a:lnTo>
                    <a:lnTo>
                      <a:pt x="769" y="1972"/>
                    </a:lnTo>
                    <a:lnTo>
                      <a:pt x="771" y="1981"/>
                    </a:lnTo>
                    <a:lnTo>
                      <a:pt x="771" y="1993"/>
                    </a:lnTo>
                    <a:lnTo>
                      <a:pt x="771" y="2004"/>
                    </a:lnTo>
                    <a:lnTo>
                      <a:pt x="773" y="2016"/>
                    </a:lnTo>
                    <a:lnTo>
                      <a:pt x="773" y="2027"/>
                    </a:lnTo>
                    <a:lnTo>
                      <a:pt x="766" y="2039"/>
                    </a:lnTo>
                    <a:lnTo>
                      <a:pt x="760" y="2048"/>
                    </a:lnTo>
                    <a:lnTo>
                      <a:pt x="752" y="2060"/>
                    </a:lnTo>
                    <a:lnTo>
                      <a:pt x="744" y="2071"/>
                    </a:lnTo>
                    <a:lnTo>
                      <a:pt x="746" y="2108"/>
                    </a:lnTo>
                    <a:lnTo>
                      <a:pt x="741" y="2139"/>
                    </a:lnTo>
                    <a:lnTo>
                      <a:pt x="725" y="2164"/>
                    </a:lnTo>
                    <a:lnTo>
                      <a:pt x="700" y="2185"/>
                    </a:lnTo>
                    <a:lnTo>
                      <a:pt x="670" y="2200"/>
                    </a:lnTo>
                    <a:lnTo>
                      <a:pt x="631" y="2212"/>
                    </a:lnTo>
                    <a:lnTo>
                      <a:pt x="589" y="2219"/>
                    </a:lnTo>
                    <a:lnTo>
                      <a:pt x="539" y="2225"/>
                    </a:lnTo>
                    <a:lnTo>
                      <a:pt x="499" y="2240"/>
                    </a:lnTo>
                    <a:lnTo>
                      <a:pt x="464" y="2258"/>
                    </a:lnTo>
                    <a:lnTo>
                      <a:pt x="430" y="2277"/>
                    </a:lnTo>
                    <a:lnTo>
                      <a:pt x="401" y="2298"/>
                    </a:lnTo>
                    <a:lnTo>
                      <a:pt x="374" y="2321"/>
                    </a:lnTo>
                    <a:lnTo>
                      <a:pt x="349" y="2346"/>
                    </a:lnTo>
                    <a:lnTo>
                      <a:pt x="328" y="2371"/>
                    </a:lnTo>
                    <a:lnTo>
                      <a:pt x="307" y="2398"/>
                    </a:lnTo>
                    <a:lnTo>
                      <a:pt x="297" y="2421"/>
                    </a:lnTo>
                    <a:lnTo>
                      <a:pt x="288" y="2442"/>
                    </a:lnTo>
                    <a:lnTo>
                      <a:pt x="278" y="2465"/>
                    </a:lnTo>
                    <a:lnTo>
                      <a:pt x="267" y="2488"/>
                    </a:lnTo>
                    <a:lnTo>
                      <a:pt x="257" y="2509"/>
                    </a:lnTo>
                    <a:lnTo>
                      <a:pt x="247" y="2532"/>
                    </a:lnTo>
                    <a:lnTo>
                      <a:pt x="236" y="2553"/>
                    </a:lnTo>
                    <a:lnTo>
                      <a:pt x="226" y="2576"/>
                    </a:lnTo>
                    <a:lnTo>
                      <a:pt x="203" y="2605"/>
                    </a:lnTo>
                    <a:lnTo>
                      <a:pt x="190" y="2622"/>
                    </a:lnTo>
                    <a:lnTo>
                      <a:pt x="186" y="2634"/>
                    </a:lnTo>
                    <a:lnTo>
                      <a:pt x="190" y="2638"/>
                    </a:lnTo>
                    <a:lnTo>
                      <a:pt x="203" y="2636"/>
                    </a:lnTo>
                    <a:lnTo>
                      <a:pt x="221" y="2628"/>
                    </a:lnTo>
                    <a:lnTo>
                      <a:pt x="242" y="2619"/>
                    </a:lnTo>
                    <a:lnTo>
                      <a:pt x="267" y="2605"/>
                    </a:lnTo>
                    <a:lnTo>
                      <a:pt x="290" y="2592"/>
                    </a:lnTo>
                    <a:lnTo>
                      <a:pt x="311" y="2576"/>
                    </a:lnTo>
                    <a:lnTo>
                      <a:pt x="332" y="2563"/>
                    </a:lnTo>
                    <a:lnTo>
                      <a:pt x="351" y="2546"/>
                    </a:lnTo>
                    <a:lnTo>
                      <a:pt x="366" y="2530"/>
                    </a:lnTo>
                    <a:lnTo>
                      <a:pt x="382" y="2511"/>
                    </a:lnTo>
                    <a:lnTo>
                      <a:pt x="391" y="2492"/>
                    </a:lnTo>
                    <a:lnTo>
                      <a:pt x="401" y="2471"/>
                    </a:lnTo>
                    <a:lnTo>
                      <a:pt x="403" y="2457"/>
                    </a:lnTo>
                    <a:lnTo>
                      <a:pt x="411" y="2444"/>
                    </a:lnTo>
                    <a:lnTo>
                      <a:pt x="424" y="2432"/>
                    </a:lnTo>
                    <a:lnTo>
                      <a:pt x="441" y="2423"/>
                    </a:lnTo>
                    <a:lnTo>
                      <a:pt x="462" y="2413"/>
                    </a:lnTo>
                    <a:lnTo>
                      <a:pt x="487" y="2405"/>
                    </a:lnTo>
                    <a:lnTo>
                      <a:pt x="518" y="2400"/>
                    </a:lnTo>
                    <a:lnTo>
                      <a:pt x="555" y="2396"/>
                    </a:lnTo>
                    <a:lnTo>
                      <a:pt x="574" y="2396"/>
                    </a:lnTo>
                    <a:lnTo>
                      <a:pt x="595" y="2394"/>
                    </a:lnTo>
                    <a:lnTo>
                      <a:pt x="616" y="2394"/>
                    </a:lnTo>
                    <a:lnTo>
                      <a:pt x="637" y="2392"/>
                    </a:lnTo>
                    <a:lnTo>
                      <a:pt x="658" y="2392"/>
                    </a:lnTo>
                    <a:lnTo>
                      <a:pt x="679" y="2392"/>
                    </a:lnTo>
                    <a:lnTo>
                      <a:pt x="700" y="2390"/>
                    </a:lnTo>
                    <a:lnTo>
                      <a:pt x="721" y="2390"/>
                    </a:lnTo>
                    <a:lnTo>
                      <a:pt x="752" y="2392"/>
                    </a:lnTo>
                    <a:lnTo>
                      <a:pt x="779" y="2396"/>
                    </a:lnTo>
                    <a:lnTo>
                      <a:pt x="804" y="2405"/>
                    </a:lnTo>
                    <a:lnTo>
                      <a:pt x="823" y="2421"/>
                    </a:lnTo>
                    <a:lnTo>
                      <a:pt x="839" y="2440"/>
                    </a:lnTo>
                    <a:lnTo>
                      <a:pt x="848" y="2465"/>
                    </a:lnTo>
                    <a:lnTo>
                      <a:pt x="852" y="2498"/>
                    </a:lnTo>
                    <a:lnTo>
                      <a:pt x="852" y="2534"/>
                    </a:lnTo>
                    <a:lnTo>
                      <a:pt x="862" y="2563"/>
                    </a:lnTo>
                    <a:lnTo>
                      <a:pt x="869" y="2592"/>
                    </a:lnTo>
                    <a:lnTo>
                      <a:pt x="875" y="2617"/>
                    </a:lnTo>
                    <a:lnTo>
                      <a:pt x="877" y="2642"/>
                    </a:lnTo>
                    <a:lnTo>
                      <a:pt x="875" y="2665"/>
                    </a:lnTo>
                    <a:lnTo>
                      <a:pt x="869" y="2686"/>
                    </a:lnTo>
                    <a:lnTo>
                      <a:pt x="860" y="2705"/>
                    </a:lnTo>
                    <a:lnTo>
                      <a:pt x="846" y="2720"/>
                    </a:lnTo>
                    <a:lnTo>
                      <a:pt x="842" y="2730"/>
                    </a:lnTo>
                    <a:lnTo>
                      <a:pt x="839" y="2740"/>
                    </a:lnTo>
                    <a:lnTo>
                      <a:pt x="835" y="2749"/>
                    </a:lnTo>
                    <a:lnTo>
                      <a:pt x="831" y="2759"/>
                    </a:lnTo>
                    <a:lnTo>
                      <a:pt x="827" y="2768"/>
                    </a:lnTo>
                    <a:lnTo>
                      <a:pt x="825" y="2778"/>
                    </a:lnTo>
                    <a:lnTo>
                      <a:pt x="821" y="2788"/>
                    </a:lnTo>
                    <a:lnTo>
                      <a:pt x="817" y="2797"/>
                    </a:lnTo>
                    <a:lnTo>
                      <a:pt x="789" y="2822"/>
                    </a:lnTo>
                    <a:lnTo>
                      <a:pt x="771" y="2841"/>
                    </a:lnTo>
                    <a:lnTo>
                      <a:pt x="762" y="2855"/>
                    </a:lnTo>
                    <a:lnTo>
                      <a:pt x="762" y="2864"/>
                    </a:lnTo>
                    <a:lnTo>
                      <a:pt x="771" y="2868"/>
                    </a:lnTo>
                    <a:lnTo>
                      <a:pt x="789" y="2866"/>
                    </a:lnTo>
                    <a:lnTo>
                      <a:pt x="815" y="2860"/>
                    </a:lnTo>
                    <a:lnTo>
                      <a:pt x="852" y="2849"/>
                    </a:lnTo>
                    <a:lnTo>
                      <a:pt x="885" y="2832"/>
                    </a:lnTo>
                    <a:lnTo>
                      <a:pt x="913" y="2812"/>
                    </a:lnTo>
                    <a:lnTo>
                      <a:pt x="938" y="2793"/>
                    </a:lnTo>
                    <a:lnTo>
                      <a:pt x="959" y="2772"/>
                    </a:lnTo>
                    <a:lnTo>
                      <a:pt x="977" y="2753"/>
                    </a:lnTo>
                    <a:lnTo>
                      <a:pt x="990" y="2730"/>
                    </a:lnTo>
                    <a:lnTo>
                      <a:pt x="1002" y="2709"/>
                    </a:lnTo>
                    <a:lnTo>
                      <a:pt x="1011" y="2686"/>
                    </a:lnTo>
                    <a:lnTo>
                      <a:pt x="1030" y="2676"/>
                    </a:lnTo>
                    <a:lnTo>
                      <a:pt x="1050" y="2669"/>
                    </a:lnTo>
                    <a:lnTo>
                      <a:pt x="1067" y="2663"/>
                    </a:lnTo>
                    <a:lnTo>
                      <a:pt x="1084" y="2663"/>
                    </a:lnTo>
                    <a:lnTo>
                      <a:pt x="1101" y="2663"/>
                    </a:lnTo>
                    <a:lnTo>
                      <a:pt x="1117" y="2665"/>
                    </a:lnTo>
                    <a:lnTo>
                      <a:pt x="1132" y="2667"/>
                    </a:lnTo>
                    <a:lnTo>
                      <a:pt x="1147" y="2672"/>
                    </a:lnTo>
                    <a:lnTo>
                      <a:pt x="1153" y="2672"/>
                    </a:lnTo>
                    <a:lnTo>
                      <a:pt x="1161" y="2672"/>
                    </a:lnTo>
                    <a:lnTo>
                      <a:pt x="1169" y="2672"/>
                    </a:lnTo>
                    <a:lnTo>
                      <a:pt x="1176" y="2672"/>
                    </a:lnTo>
                    <a:lnTo>
                      <a:pt x="1182" y="2672"/>
                    </a:lnTo>
                    <a:lnTo>
                      <a:pt x="1190" y="2672"/>
                    </a:lnTo>
                    <a:lnTo>
                      <a:pt x="1197" y="2672"/>
                    </a:lnTo>
                    <a:lnTo>
                      <a:pt x="1205" y="2672"/>
                    </a:lnTo>
                    <a:lnTo>
                      <a:pt x="1268" y="2655"/>
                    </a:lnTo>
                    <a:lnTo>
                      <a:pt x="1320" y="2647"/>
                    </a:lnTo>
                    <a:lnTo>
                      <a:pt x="1362" y="2651"/>
                    </a:lnTo>
                    <a:lnTo>
                      <a:pt x="1395" y="2663"/>
                    </a:lnTo>
                    <a:lnTo>
                      <a:pt x="1418" y="2684"/>
                    </a:lnTo>
                    <a:lnTo>
                      <a:pt x="1433" y="2711"/>
                    </a:lnTo>
                    <a:lnTo>
                      <a:pt x="1443" y="2745"/>
                    </a:lnTo>
                    <a:lnTo>
                      <a:pt x="1445" y="2786"/>
                    </a:lnTo>
                    <a:lnTo>
                      <a:pt x="1453" y="2834"/>
                    </a:lnTo>
                    <a:lnTo>
                      <a:pt x="1464" y="2870"/>
                    </a:lnTo>
                    <a:lnTo>
                      <a:pt x="1481" y="2895"/>
                    </a:lnTo>
                    <a:lnTo>
                      <a:pt x="1502" y="2908"/>
                    </a:lnTo>
                    <a:lnTo>
                      <a:pt x="1527" y="2914"/>
                    </a:lnTo>
                    <a:lnTo>
                      <a:pt x="1554" y="2912"/>
                    </a:lnTo>
                    <a:lnTo>
                      <a:pt x="1583" y="2905"/>
                    </a:lnTo>
                    <a:lnTo>
                      <a:pt x="1616" y="2891"/>
                    </a:lnTo>
                    <a:lnTo>
                      <a:pt x="1637" y="2876"/>
                    </a:lnTo>
                    <a:lnTo>
                      <a:pt x="1650" y="2860"/>
                    </a:lnTo>
                    <a:lnTo>
                      <a:pt x="1656" y="2843"/>
                    </a:lnTo>
                    <a:lnTo>
                      <a:pt x="1652" y="2826"/>
                    </a:lnTo>
                    <a:lnTo>
                      <a:pt x="1641" y="2807"/>
                    </a:lnTo>
                    <a:lnTo>
                      <a:pt x="1620" y="2788"/>
                    </a:lnTo>
                    <a:lnTo>
                      <a:pt x="1593" y="2768"/>
                    </a:lnTo>
                    <a:lnTo>
                      <a:pt x="1554" y="2747"/>
                    </a:lnTo>
                    <a:lnTo>
                      <a:pt x="1543" y="2716"/>
                    </a:lnTo>
                    <a:lnTo>
                      <a:pt x="1539" y="2693"/>
                    </a:lnTo>
                    <a:lnTo>
                      <a:pt x="1545" y="2672"/>
                    </a:lnTo>
                    <a:lnTo>
                      <a:pt x="1558" y="2657"/>
                    </a:lnTo>
                    <a:lnTo>
                      <a:pt x="1575" y="2645"/>
                    </a:lnTo>
                    <a:lnTo>
                      <a:pt x="1600" y="2638"/>
                    </a:lnTo>
                    <a:lnTo>
                      <a:pt x="1627" y="2630"/>
                    </a:lnTo>
                    <a:lnTo>
                      <a:pt x="1656" y="2624"/>
                    </a:lnTo>
                    <a:lnTo>
                      <a:pt x="1691" y="2609"/>
                    </a:lnTo>
                    <a:lnTo>
                      <a:pt x="1725" y="2599"/>
                    </a:lnTo>
                    <a:lnTo>
                      <a:pt x="1756" y="2596"/>
                    </a:lnTo>
                    <a:lnTo>
                      <a:pt x="1785" y="2599"/>
                    </a:lnTo>
                    <a:lnTo>
                      <a:pt x="1811" y="2607"/>
                    </a:lnTo>
                    <a:lnTo>
                      <a:pt x="1838" y="2619"/>
                    </a:lnTo>
                    <a:lnTo>
                      <a:pt x="1861" y="2636"/>
                    </a:lnTo>
                    <a:lnTo>
                      <a:pt x="1884" y="2657"/>
                    </a:lnTo>
                    <a:lnTo>
                      <a:pt x="1905" y="2665"/>
                    </a:lnTo>
                    <a:lnTo>
                      <a:pt x="1919" y="2661"/>
                    </a:lnTo>
                    <a:lnTo>
                      <a:pt x="1923" y="2647"/>
                    </a:lnTo>
                    <a:lnTo>
                      <a:pt x="1919" y="2624"/>
                    </a:lnTo>
                    <a:lnTo>
                      <a:pt x="1898" y="2596"/>
                    </a:lnTo>
                    <a:lnTo>
                      <a:pt x="1875" y="2571"/>
                    </a:lnTo>
                    <a:lnTo>
                      <a:pt x="1848" y="2549"/>
                    </a:lnTo>
                    <a:lnTo>
                      <a:pt x="1819" y="2534"/>
                    </a:lnTo>
                    <a:lnTo>
                      <a:pt x="1786" y="2521"/>
                    </a:lnTo>
                    <a:lnTo>
                      <a:pt x="1752" y="2515"/>
                    </a:lnTo>
                    <a:lnTo>
                      <a:pt x="1714" y="2511"/>
                    </a:lnTo>
                    <a:lnTo>
                      <a:pt x="1673" y="2515"/>
                    </a:lnTo>
                    <a:lnTo>
                      <a:pt x="1633" y="2509"/>
                    </a:lnTo>
                    <a:lnTo>
                      <a:pt x="1600" y="2503"/>
                    </a:lnTo>
                    <a:lnTo>
                      <a:pt x="1573" y="2494"/>
                    </a:lnTo>
                    <a:lnTo>
                      <a:pt x="1552" y="2484"/>
                    </a:lnTo>
                    <a:lnTo>
                      <a:pt x="1541" y="2471"/>
                    </a:lnTo>
                    <a:lnTo>
                      <a:pt x="1537" y="2455"/>
                    </a:lnTo>
                    <a:lnTo>
                      <a:pt x="1545" y="2438"/>
                    </a:lnTo>
                    <a:lnTo>
                      <a:pt x="1560" y="2419"/>
                    </a:lnTo>
                    <a:lnTo>
                      <a:pt x="1583" y="2402"/>
                    </a:lnTo>
                    <a:lnTo>
                      <a:pt x="1600" y="2384"/>
                    </a:lnTo>
                    <a:lnTo>
                      <a:pt x="1612" y="2369"/>
                    </a:lnTo>
                    <a:lnTo>
                      <a:pt x="1618" y="2356"/>
                    </a:lnTo>
                    <a:lnTo>
                      <a:pt x="1620" y="2342"/>
                    </a:lnTo>
                    <a:lnTo>
                      <a:pt x="1616" y="2331"/>
                    </a:lnTo>
                    <a:lnTo>
                      <a:pt x="1610" y="2319"/>
                    </a:lnTo>
                    <a:lnTo>
                      <a:pt x="1600" y="2310"/>
                    </a:lnTo>
                    <a:lnTo>
                      <a:pt x="1593" y="2271"/>
                    </a:lnTo>
                    <a:lnTo>
                      <a:pt x="1589" y="2237"/>
                    </a:lnTo>
                    <a:lnTo>
                      <a:pt x="1591" y="2206"/>
                    </a:lnTo>
                    <a:lnTo>
                      <a:pt x="1598" y="2177"/>
                    </a:lnTo>
                    <a:lnTo>
                      <a:pt x="1610" y="2154"/>
                    </a:lnTo>
                    <a:lnTo>
                      <a:pt x="1625" y="2133"/>
                    </a:lnTo>
                    <a:lnTo>
                      <a:pt x="1646" y="2116"/>
                    </a:lnTo>
                    <a:lnTo>
                      <a:pt x="1673" y="2102"/>
                    </a:lnTo>
                    <a:lnTo>
                      <a:pt x="1675" y="2104"/>
                    </a:lnTo>
                    <a:lnTo>
                      <a:pt x="1677" y="2106"/>
                    </a:lnTo>
                    <a:lnTo>
                      <a:pt x="1679" y="2106"/>
                    </a:lnTo>
                    <a:lnTo>
                      <a:pt x="1683" y="2106"/>
                    </a:lnTo>
                    <a:lnTo>
                      <a:pt x="1717" y="2081"/>
                    </a:lnTo>
                    <a:lnTo>
                      <a:pt x="1752" y="2062"/>
                    </a:lnTo>
                    <a:lnTo>
                      <a:pt x="1786" y="2048"/>
                    </a:lnTo>
                    <a:lnTo>
                      <a:pt x="1821" y="2041"/>
                    </a:lnTo>
                    <a:lnTo>
                      <a:pt x="1856" y="2035"/>
                    </a:lnTo>
                    <a:lnTo>
                      <a:pt x="1890" y="2033"/>
                    </a:lnTo>
                    <a:lnTo>
                      <a:pt x="1925" y="2033"/>
                    </a:lnTo>
                    <a:lnTo>
                      <a:pt x="1959" y="2033"/>
                    </a:lnTo>
                    <a:lnTo>
                      <a:pt x="1978" y="2023"/>
                    </a:lnTo>
                    <a:lnTo>
                      <a:pt x="1998" y="2014"/>
                    </a:lnTo>
                    <a:lnTo>
                      <a:pt x="2019" y="2006"/>
                    </a:lnTo>
                    <a:lnTo>
                      <a:pt x="2040" y="1997"/>
                    </a:lnTo>
                    <a:lnTo>
                      <a:pt x="2061" y="1989"/>
                    </a:lnTo>
                    <a:lnTo>
                      <a:pt x="2082" y="1981"/>
                    </a:lnTo>
                    <a:lnTo>
                      <a:pt x="2103" y="1975"/>
                    </a:lnTo>
                    <a:lnTo>
                      <a:pt x="2128" y="1968"/>
                    </a:lnTo>
                    <a:lnTo>
                      <a:pt x="2151" y="1962"/>
                    </a:lnTo>
                    <a:lnTo>
                      <a:pt x="2176" y="1958"/>
                    </a:lnTo>
                    <a:lnTo>
                      <a:pt x="2201" y="1952"/>
                    </a:lnTo>
                    <a:lnTo>
                      <a:pt x="2228" y="1949"/>
                    </a:lnTo>
                    <a:lnTo>
                      <a:pt x="2255" y="1947"/>
                    </a:lnTo>
                    <a:lnTo>
                      <a:pt x="2283" y="1945"/>
                    </a:lnTo>
                    <a:lnTo>
                      <a:pt x="2314" y="1943"/>
                    </a:lnTo>
                    <a:lnTo>
                      <a:pt x="2345" y="1943"/>
                    </a:lnTo>
                    <a:lnTo>
                      <a:pt x="2370" y="1931"/>
                    </a:lnTo>
                    <a:lnTo>
                      <a:pt x="2389" y="1920"/>
                    </a:lnTo>
                    <a:lnTo>
                      <a:pt x="2399" y="1912"/>
                    </a:lnTo>
                    <a:lnTo>
                      <a:pt x="2404" y="1904"/>
                    </a:lnTo>
                    <a:lnTo>
                      <a:pt x="2401" y="1899"/>
                    </a:lnTo>
                    <a:lnTo>
                      <a:pt x="2391" y="1893"/>
                    </a:lnTo>
                    <a:lnTo>
                      <a:pt x="2374" y="1889"/>
                    </a:lnTo>
                    <a:lnTo>
                      <a:pt x="2351" y="1887"/>
                    </a:lnTo>
                    <a:lnTo>
                      <a:pt x="2314" y="1879"/>
                    </a:lnTo>
                    <a:lnTo>
                      <a:pt x="2278" y="1874"/>
                    </a:lnTo>
                    <a:lnTo>
                      <a:pt x="2241" y="1870"/>
                    </a:lnTo>
                    <a:lnTo>
                      <a:pt x="2205" y="1868"/>
                    </a:lnTo>
                    <a:lnTo>
                      <a:pt x="2168" y="1866"/>
                    </a:lnTo>
                    <a:lnTo>
                      <a:pt x="2132" y="1866"/>
                    </a:lnTo>
                    <a:lnTo>
                      <a:pt x="2095" y="1864"/>
                    </a:lnTo>
                    <a:lnTo>
                      <a:pt x="2059" y="1864"/>
                    </a:lnTo>
                    <a:lnTo>
                      <a:pt x="2046" y="1851"/>
                    </a:lnTo>
                    <a:lnTo>
                      <a:pt x="2026" y="1843"/>
                    </a:lnTo>
                    <a:lnTo>
                      <a:pt x="2003" y="1845"/>
                    </a:lnTo>
                    <a:lnTo>
                      <a:pt x="1975" y="1853"/>
                    </a:lnTo>
                    <a:lnTo>
                      <a:pt x="1942" y="1864"/>
                    </a:lnTo>
                    <a:lnTo>
                      <a:pt x="1905" y="1881"/>
                    </a:lnTo>
                    <a:lnTo>
                      <a:pt x="1865" y="1901"/>
                    </a:lnTo>
                    <a:lnTo>
                      <a:pt x="1823" y="1920"/>
                    </a:lnTo>
                  </a:path>
                </a:pathLst>
              </a:custGeom>
              <a:solidFill>
                <a:srgbClr val="FF9933"/>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sp>
            <p:nvSpPr>
              <p:cNvPr id="21" name="Freeform 16"/>
              <p:cNvSpPr>
                <a:spLocks/>
              </p:cNvSpPr>
              <p:nvPr/>
            </p:nvSpPr>
            <p:spPr bwMode="auto">
              <a:xfrm>
                <a:off x="2299" y="2156"/>
                <a:ext cx="1078" cy="1004"/>
              </a:xfrm>
              <a:custGeom>
                <a:avLst/>
                <a:gdLst>
                  <a:gd name="T0" fmla="*/ 265 w 1078"/>
                  <a:gd name="T1" fmla="*/ 19 h 1004"/>
                  <a:gd name="T2" fmla="*/ 368 w 1078"/>
                  <a:gd name="T3" fmla="*/ 167 h 1004"/>
                  <a:gd name="T4" fmla="*/ 342 w 1078"/>
                  <a:gd name="T5" fmla="*/ 338 h 1004"/>
                  <a:gd name="T6" fmla="*/ 177 w 1078"/>
                  <a:gd name="T7" fmla="*/ 355 h 1004"/>
                  <a:gd name="T8" fmla="*/ 324 w 1078"/>
                  <a:gd name="T9" fmla="*/ 394 h 1004"/>
                  <a:gd name="T10" fmla="*/ 403 w 1078"/>
                  <a:gd name="T11" fmla="*/ 421 h 1004"/>
                  <a:gd name="T12" fmla="*/ 472 w 1078"/>
                  <a:gd name="T13" fmla="*/ 455 h 1004"/>
                  <a:gd name="T14" fmla="*/ 533 w 1078"/>
                  <a:gd name="T15" fmla="*/ 557 h 1004"/>
                  <a:gd name="T16" fmla="*/ 564 w 1078"/>
                  <a:gd name="T17" fmla="*/ 488 h 1004"/>
                  <a:gd name="T18" fmla="*/ 593 w 1078"/>
                  <a:gd name="T19" fmla="*/ 415 h 1004"/>
                  <a:gd name="T20" fmla="*/ 683 w 1078"/>
                  <a:gd name="T21" fmla="*/ 451 h 1004"/>
                  <a:gd name="T22" fmla="*/ 647 w 1078"/>
                  <a:gd name="T23" fmla="*/ 522 h 1004"/>
                  <a:gd name="T24" fmla="*/ 691 w 1078"/>
                  <a:gd name="T25" fmla="*/ 557 h 1004"/>
                  <a:gd name="T26" fmla="*/ 737 w 1078"/>
                  <a:gd name="T27" fmla="*/ 586 h 1004"/>
                  <a:gd name="T28" fmla="*/ 787 w 1078"/>
                  <a:gd name="T29" fmla="*/ 707 h 1004"/>
                  <a:gd name="T30" fmla="*/ 637 w 1078"/>
                  <a:gd name="T31" fmla="*/ 805 h 1004"/>
                  <a:gd name="T32" fmla="*/ 539 w 1078"/>
                  <a:gd name="T33" fmla="*/ 668 h 1004"/>
                  <a:gd name="T34" fmla="*/ 505 w 1078"/>
                  <a:gd name="T35" fmla="*/ 609 h 1004"/>
                  <a:gd name="T36" fmla="*/ 422 w 1078"/>
                  <a:gd name="T37" fmla="*/ 565 h 1004"/>
                  <a:gd name="T38" fmla="*/ 367 w 1078"/>
                  <a:gd name="T39" fmla="*/ 492 h 1004"/>
                  <a:gd name="T40" fmla="*/ 328 w 1078"/>
                  <a:gd name="T41" fmla="*/ 549 h 1004"/>
                  <a:gd name="T42" fmla="*/ 342 w 1078"/>
                  <a:gd name="T43" fmla="*/ 618 h 1004"/>
                  <a:gd name="T44" fmla="*/ 372 w 1078"/>
                  <a:gd name="T45" fmla="*/ 747 h 1004"/>
                  <a:gd name="T46" fmla="*/ 319 w 1078"/>
                  <a:gd name="T47" fmla="*/ 831 h 1004"/>
                  <a:gd name="T48" fmla="*/ 257 w 1078"/>
                  <a:gd name="T49" fmla="*/ 862 h 1004"/>
                  <a:gd name="T50" fmla="*/ 67 w 1078"/>
                  <a:gd name="T51" fmla="*/ 887 h 1004"/>
                  <a:gd name="T52" fmla="*/ 2 w 1078"/>
                  <a:gd name="T53" fmla="*/ 926 h 1004"/>
                  <a:gd name="T54" fmla="*/ 167 w 1078"/>
                  <a:gd name="T55" fmla="*/ 945 h 1004"/>
                  <a:gd name="T56" fmla="*/ 322 w 1078"/>
                  <a:gd name="T57" fmla="*/ 895 h 1004"/>
                  <a:gd name="T58" fmla="*/ 445 w 1078"/>
                  <a:gd name="T59" fmla="*/ 839 h 1004"/>
                  <a:gd name="T60" fmla="*/ 570 w 1078"/>
                  <a:gd name="T61" fmla="*/ 920 h 1004"/>
                  <a:gd name="T62" fmla="*/ 652 w 1078"/>
                  <a:gd name="T63" fmla="*/ 981 h 1004"/>
                  <a:gd name="T64" fmla="*/ 729 w 1078"/>
                  <a:gd name="T65" fmla="*/ 856 h 1004"/>
                  <a:gd name="T66" fmla="*/ 841 w 1078"/>
                  <a:gd name="T67" fmla="*/ 849 h 1004"/>
                  <a:gd name="T68" fmla="*/ 883 w 1078"/>
                  <a:gd name="T69" fmla="*/ 926 h 1004"/>
                  <a:gd name="T70" fmla="*/ 933 w 1078"/>
                  <a:gd name="T71" fmla="*/ 914 h 1004"/>
                  <a:gd name="T72" fmla="*/ 931 w 1078"/>
                  <a:gd name="T73" fmla="*/ 816 h 1004"/>
                  <a:gd name="T74" fmla="*/ 935 w 1078"/>
                  <a:gd name="T75" fmla="*/ 732 h 1004"/>
                  <a:gd name="T76" fmla="*/ 885 w 1078"/>
                  <a:gd name="T77" fmla="*/ 643 h 1004"/>
                  <a:gd name="T78" fmla="*/ 954 w 1078"/>
                  <a:gd name="T79" fmla="*/ 609 h 1004"/>
                  <a:gd name="T80" fmla="*/ 977 w 1078"/>
                  <a:gd name="T81" fmla="*/ 670 h 1004"/>
                  <a:gd name="T82" fmla="*/ 1044 w 1078"/>
                  <a:gd name="T83" fmla="*/ 687 h 1004"/>
                  <a:gd name="T84" fmla="*/ 1075 w 1078"/>
                  <a:gd name="T85" fmla="*/ 630 h 1004"/>
                  <a:gd name="T86" fmla="*/ 1015 w 1078"/>
                  <a:gd name="T87" fmla="*/ 549 h 1004"/>
                  <a:gd name="T88" fmla="*/ 912 w 1078"/>
                  <a:gd name="T89" fmla="*/ 513 h 1004"/>
                  <a:gd name="T90" fmla="*/ 837 w 1078"/>
                  <a:gd name="T91" fmla="*/ 449 h 1004"/>
                  <a:gd name="T92" fmla="*/ 852 w 1078"/>
                  <a:gd name="T93" fmla="*/ 396 h 1004"/>
                  <a:gd name="T94" fmla="*/ 910 w 1078"/>
                  <a:gd name="T95" fmla="*/ 350 h 1004"/>
                  <a:gd name="T96" fmla="*/ 954 w 1078"/>
                  <a:gd name="T97" fmla="*/ 296 h 1004"/>
                  <a:gd name="T98" fmla="*/ 944 w 1078"/>
                  <a:gd name="T99" fmla="*/ 229 h 1004"/>
                  <a:gd name="T100" fmla="*/ 890 w 1078"/>
                  <a:gd name="T101" fmla="*/ 152 h 1004"/>
                  <a:gd name="T102" fmla="*/ 789 w 1078"/>
                  <a:gd name="T103" fmla="*/ 131 h 1004"/>
                  <a:gd name="T104" fmla="*/ 704 w 1078"/>
                  <a:gd name="T105" fmla="*/ 79 h 1004"/>
                  <a:gd name="T106" fmla="*/ 597 w 1078"/>
                  <a:gd name="T107" fmla="*/ 75 h 1004"/>
                  <a:gd name="T108" fmla="*/ 432 w 1078"/>
                  <a:gd name="T109" fmla="*/ 104 h 10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8"/>
                  <a:gd name="T166" fmla="*/ 0 h 1004"/>
                  <a:gd name="T167" fmla="*/ 1078 w 1078"/>
                  <a:gd name="T168" fmla="*/ 1004 h 10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8" h="1004">
                    <a:moveTo>
                      <a:pt x="363" y="35"/>
                    </a:moveTo>
                    <a:lnTo>
                      <a:pt x="336" y="12"/>
                    </a:lnTo>
                    <a:lnTo>
                      <a:pt x="309" y="0"/>
                    </a:lnTo>
                    <a:lnTo>
                      <a:pt x="288" y="0"/>
                    </a:lnTo>
                    <a:lnTo>
                      <a:pt x="273" y="6"/>
                    </a:lnTo>
                    <a:lnTo>
                      <a:pt x="265" y="19"/>
                    </a:lnTo>
                    <a:lnTo>
                      <a:pt x="267" y="37"/>
                    </a:lnTo>
                    <a:lnTo>
                      <a:pt x="280" y="56"/>
                    </a:lnTo>
                    <a:lnTo>
                      <a:pt x="307" y="77"/>
                    </a:lnTo>
                    <a:lnTo>
                      <a:pt x="332" y="108"/>
                    </a:lnTo>
                    <a:lnTo>
                      <a:pt x="351" y="136"/>
                    </a:lnTo>
                    <a:lnTo>
                      <a:pt x="368" y="167"/>
                    </a:lnTo>
                    <a:lnTo>
                      <a:pt x="378" y="198"/>
                    </a:lnTo>
                    <a:lnTo>
                      <a:pt x="384" y="231"/>
                    </a:lnTo>
                    <a:lnTo>
                      <a:pt x="380" y="263"/>
                    </a:lnTo>
                    <a:lnTo>
                      <a:pt x="370" y="298"/>
                    </a:lnTo>
                    <a:lnTo>
                      <a:pt x="351" y="332"/>
                    </a:lnTo>
                    <a:lnTo>
                      <a:pt x="342" y="338"/>
                    </a:lnTo>
                    <a:lnTo>
                      <a:pt x="330" y="342"/>
                    </a:lnTo>
                    <a:lnTo>
                      <a:pt x="320" y="348"/>
                    </a:lnTo>
                    <a:lnTo>
                      <a:pt x="311" y="353"/>
                    </a:lnTo>
                    <a:lnTo>
                      <a:pt x="249" y="348"/>
                    </a:lnTo>
                    <a:lnTo>
                      <a:pt x="205" y="350"/>
                    </a:lnTo>
                    <a:lnTo>
                      <a:pt x="177" y="355"/>
                    </a:lnTo>
                    <a:lnTo>
                      <a:pt x="167" y="363"/>
                    </a:lnTo>
                    <a:lnTo>
                      <a:pt x="175" y="373"/>
                    </a:lnTo>
                    <a:lnTo>
                      <a:pt x="200" y="380"/>
                    </a:lnTo>
                    <a:lnTo>
                      <a:pt x="246" y="386"/>
                    </a:lnTo>
                    <a:lnTo>
                      <a:pt x="311" y="388"/>
                    </a:lnTo>
                    <a:lnTo>
                      <a:pt x="324" y="394"/>
                    </a:lnTo>
                    <a:lnTo>
                      <a:pt x="338" y="398"/>
                    </a:lnTo>
                    <a:lnTo>
                      <a:pt x="351" y="403"/>
                    </a:lnTo>
                    <a:lnTo>
                      <a:pt x="363" y="407"/>
                    </a:lnTo>
                    <a:lnTo>
                      <a:pt x="376" y="411"/>
                    </a:lnTo>
                    <a:lnTo>
                      <a:pt x="390" y="417"/>
                    </a:lnTo>
                    <a:lnTo>
                      <a:pt x="403" y="421"/>
                    </a:lnTo>
                    <a:lnTo>
                      <a:pt x="415" y="426"/>
                    </a:lnTo>
                    <a:lnTo>
                      <a:pt x="426" y="428"/>
                    </a:lnTo>
                    <a:lnTo>
                      <a:pt x="438" y="432"/>
                    </a:lnTo>
                    <a:lnTo>
                      <a:pt x="449" y="436"/>
                    </a:lnTo>
                    <a:lnTo>
                      <a:pt x="461" y="444"/>
                    </a:lnTo>
                    <a:lnTo>
                      <a:pt x="472" y="455"/>
                    </a:lnTo>
                    <a:lnTo>
                      <a:pt x="484" y="472"/>
                    </a:lnTo>
                    <a:lnTo>
                      <a:pt x="495" y="495"/>
                    </a:lnTo>
                    <a:lnTo>
                      <a:pt x="507" y="526"/>
                    </a:lnTo>
                    <a:lnTo>
                      <a:pt x="516" y="542"/>
                    </a:lnTo>
                    <a:lnTo>
                      <a:pt x="524" y="551"/>
                    </a:lnTo>
                    <a:lnTo>
                      <a:pt x="533" y="557"/>
                    </a:lnTo>
                    <a:lnTo>
                      <a:pt x="541" y="557"/>
                    </a:lnTo>
                    <a:lnTo>
                      <a:pt x="549" y="553"/>
                    </a:lnTo>
                    <a:lnTo>
                      <a:pt x="555" y="545"/>
                    </a:lnTo>
                    <a:lnTo>
                      <a:pt x="560" y="532"/>
                    </a:lnTo>
                    <a:lnTo>
                      <a:pt x="566" y="513"/>
                    </a:lnTo>
                    <a:lnTo>
                      <a:pt x="564" y="488"/>
                    </a:lnTo>
                    <a:lnTo>
                      <a:pt x="562" y="465"/>
                    </a:lnTo>
                    <a:lnTo>
                      <a:pt x="564" y="446"/>
                    </a:lnTo>
                    <a:lnTo>
                      <a:pt x="568" y="432"/>
                    </a:lnTo>
                    <a:lnTo>
                      <a:pt x="574" y="423"/>
                    </a:lnTo>
                    <a:lnTo>
                      <a:pt x="583" y="417"/>
                    </a:lnTo>
                    <a:lnTo>
                      <a:pt x="593" y="415"/>
                    </a:lnTo>
                    <a:lnTo>
                      <a:pt x="606" y="417"/>
                    </a:lnTo>
                    <a:lnTo>
                      <a:pt x="626" y="423"/>
                    </a:lnTo>
                    <a:lnTo>
                      <a:pt x="643" y="428"/>
                    </a:lnTo>
                    <a:lnTo>
                      <a:pt x="658" y="434"/>
                    </a:lnTo>
                    <a:lnTo>
                      <a:pt x="672" y="442"/>
                    </a:lnTo>
                    <a:lnTo>
                      <a:pt x="683" y="451"/>
                    </a:lnTo>
                    <a:lnTo>
                      <a:pt x="689" y="463"/>
                    </a:lnTo>
                    <a:lnTo>
                      <a:pt x="689" y="476"/>
                    </a:lnTo>
                    <a:lnTo>
                      <a:pt x="683" y="495"/>
                    </a:lnTo>
                    <a:lnTo>
                      <a:pt x="668" y="503"/>
                    </a:lnTo>
                    <a:lnTo>
                      <a:pt x="656" y="513"/>
                    </a:lnTo>
                    <a:lnTo>
                      <a:pt x="647" y="522"/>
                    </a:lnTo>
                    <a:lnTo>
                      <a:pt x="641" y="530"/>
                    </a:lnTo>
                    <a:lnTo>
                      <a:pt x="641" y="536"/>
                    </a:lnTo>
                    <a:lnTo>
                      <a:pt x="649" y="542"/>
                    </a:lnTo>
                    <a:lnTo>
                      <a:pt x="662" y="547"/>
                    </a:lnTo>
                    <a:lnTo>
                      <a:pt x="683" y="551"/>
                    </a:lnTo>
                    <a:lnTo>
                      <a:pt x="691" y="557"/>
                    </a:lnTo>
                    <a:lnTo>
                      <a:pt x="699" y="561"/>
                    </a:lnTo>
                    <a:lnTo>
                      <a:pt x="706" y="567"/>
                    </a:lnTo>
                    <a:lnTo>
                      <a:pt x="714" y="570"/>
                    </a:lnTo>
                    <a:lnTo>
                      <a:pt x="722" y="576"/>
                    </a:lnTo>
                    <a:lnTo>
                      <a:pt x="729" y="580"/>
                    </a:lnTo>
                    <a:lnTo>
                      <a:pt x="737" y="586"/>
                    </a:lnTo>
                    <a:lnTo>
                      <a:pt x="743" y="591"/>
                    </a:lnTo>
                    <a:lnTo>
                      <a:pt x="762" y="611"/>
                    </a:lnTo>
                    <a:lnTo>
                      <a:pt x="777" y="632"/>
                    </a:lnTo>
                    <a:lnTo>
                      <a:pt x="787" y="655"/>
                    </a:lnTo>
                    <a:lnTo>
                      <a:pt x="791" y="680"/>
                    </a:lnTo>
                    <a:lnTo>
                      <a:pt x="787" y="707"/>
                    </a:lnTo>
                    <a:lnTo>
                      <a:pt x="775" y="737"/>
                    </a:lnTo>
                    <a:lnTo>
                      <a:pt x="752" y="772"/>
                    </a:lnTo>
                    <a:lnTo>
                      <a:pt x="716" y="810"/>
                    </a:lnTo>
                    <a:lnTo>
                      <a:pt x="689" y="812"/>
                    </a:lnTo>
                    <a:lnTo>
                      <a:pt x="662" y="810"/>
                    </a:lnTo>
                    <a:lnTo>
                      <a:pt x="637" y="805"/>
                    </a:lnTo>
                    <a:lnTo>
                      <a:pt x="614" y="791"/>
                    </a:lnTo>
                    <a:lnTo>
                      <a:pt x="593" y="774"/>
                    </a:lnTo>
                    <a:lnTo>
                      <a:pt x="574" y="751"/>
                    </a:lnTo>
                    <a:lnTo>
                      <a:pt x="557" y="722"/>
                    </a:lnTo>
                    <a:lnTo>
                      <a:pt x="541" y="687"/>
                    </a:lnTo>
                    <a:lnTo>
                      <a:pt x="539" y="668"/>
                    </a:lnTo>
                    <a:lnTo>
                      <a:pt x="535" y="653"/>
                    </a:lnTo>
                    <a:lnTo>
                      <a:pt x="532" y="638"/>
                    </a:lnTo>
                    <a:lnTo>
                      <a:pt x="528" y="626"/>
                    </a:lnTo>
                    <a:lnTo>
                      <a:pt x="522" y="616"/>
                    </a:lnTo>
                    <a:lnTo>
                      <a:pt x="514" y="611"/>
                    </a:lnTo>
                    <a:lnTo>
                      <a:pt x="505" y="609"/>
                    </a:lnTo>
                    <a:lnTo>
                      <a:pt x="491" y="611"/>
                    </a:lnTo>
                    <a:lnTo>
                      <a:pt x="478" y="603"/>
                    </a:lnTo>
                    <a:lnTo>
                      <a:pt x="464" y="593"/>
                    </a:lnTo>
                    <a:lnTo>
                      <a:pt x="451" y="584"/>
                    </a:lnTo>
                    <a:lnTo>
                      <a:pt x="436" y="574"/>
                    </a:lnTo>
                    <a:lnTo>
                      <a:pt x="422" y="565"/>
                    </a:lnTo>
                    <a:lnTo>
                      <a:pt x="409" y="555"/>
                    </a:lnTo>
                    <a:lnTo>
                      <a:pt x="393" y="545"/>
                    </a:lnTo>
                    <a:lnTo>
                      <a:pt x="380" y="536"/>
                    </a:lnTo>
                    <a:lnTo>
                      <a:pt x="376" y="515"/>
                    </a:lnTo>
                    <a:lnTo>
                      <a:pt x="372" y="499"/>
                    </a:lnTo>
                    <a:lnTo>
                      <a:pt x="367" y="492"/>
                    </a:lnTo>
                    <a:lnTo>
                      <a:pt x="361" y="488"/>
                    </a:lnTo>
                    <a:lnTo>
                      <a:pt x="355" y="492"/>
                    </a:lnTo>
                    <a:lnTo>
                      <a:pt x="347" y="501"/>
                    </a:lnTo>
                    <a:lnTo>
                      <a:pt x="340" y="519"/>
                    </a:lnTo>
                    <a:lnTo>
                      <a:pt x="330" y="542"/>
                    </a:lnTo>
                    <a:lnTo>
                      <a:pt x="328" y="549"/>
                    </a:lnTo>
                    <a:lnTo>
                      <a:pt x="328" y="557"/>
                    </a:lnTo>
                    <a:lnTo>
                      <a:pt x="326" y="567"/>
                    </a:lnTo>
                    <a:lnTo>
                      <a:pt x="328" y="576"/>
                    </a:lnTo>
                    <a:lnTo>
                      <a:pt x="330" y="590"/>
                    </a:lnTo>
                    <a:lnTo>
                      <a:pt x="334" y="603"/>
                    </a:lnTo>
                    <a:lnTo>
                      <a:pt x="342" y="618"/>
                    </a:lnTo>
                    <a:lnTo>
                      <a:pt x="351" y="639"/>
                    </a:lnTo>
                    <a:lnTo>
                      <a:pt x="359" y="662"/>
                    </a:lnTo>
                    <a:lnTo>
                      <a:pt x="367" y="687"/>
                    </a:lnTo>
                    <a:lnTo>
                      <a:pt x="372" y="709"/>
                    </a:lnTo>
                    <a:lnTo>
                      <a:pt x="374" y="730"/>
                    </a:lnTo>
                    <a:lnTo>
                      <a:pt x="372" y="747"/>
                    </a:lnTo>
                    <a:lnTo>
                      <a:pt x="365" y="762"/>
                    </a:lnTo>
                    <a:lnTo>
                      <a:pt x="353" y="774"/>
                    </a:lnTo>
                    <a:lnTo>
                      <a:pt x="334" y="783"/>
                    </a:lnTo>
                    <a:lnTo>
                      <a:pt x="328" y="801"/>
                    </a:lnTo>
                    <a:lnTo>
                      <a:pt x="322" y="816"/>
                    </a:lnTo>
                    <a:lnTo>
                      <a:pt x="319" y="831"/>
                    </a:lnTo>
                    <a:lnTo>
                      <a:pt x="313" y="843"/>
                    </a:lnTo>
                    <a:lnTo>
                      <a:pt x="307" y="851"/>
                    </a:lnTo>
                    <a:lnTo>
                      <a:pt x="301" y="856"/>
                    </a:lnTo>
                    <a:lnTo>
                      <a:pt x="296" y="854"/>
                    </a:lnTo>
                    <a:lnTo>
                      <a:pt x="290" y="849"/>
                    </a:lnTo>
                    <a:lnTo>
                      <a:pt x="257" y="862"/>
                    </a:lnTo>
                    <a:lnTo>
                      <a:pt x="225" y="872"/>
                    </a:lnTo>
                    <a:lnTo>
                      <a:pt x="194" y="879"/>
                    </a:lnTo>
                    <a:lnTo>
                      <a:pt x="161" y="883"/>
                    </a:lnTo>
                    <a:lnTo>
                      <a:pt x="131" y="885"/>
                    </a:lnTo>
                    <a:lnTo>
                      <a:pt x="100" y="887"/>
                    </a:lnTo>
                    <a:lnTo>
                      <a:pt x="67" y="887"/>
                    </a:lnTo>
                    <a:lnTo>
                      <a:pt x="36" y="885"/>
                    </a:lnTo>
                    <a:lnTo>
                      <a:pt x="21" y="893"/>
                    </a:lnTo>
                    <a:lnTo>
                      <a:pt x="10" y="902"/>
                    </a:lnTo>
                    <a:lnTo>
                      <a:pt x="4" y="910"/>
                    </a:lnTo>
                    <a:lnTo>
                      <a:pt x="0" y="918"/>
                    </a:lnTo>
                    <a:lnTo>
                      <a:pt x="2" y="926"/>
                    </a:lnTo>
                    <a:lnTo>
                      <a:pt x="10" y="931"/>
                    </a:lnTo>
                    <a:lnTo>
                      <a:pt x="19" y="937"/>
                    </a:lnTo>
                    <a:lnTo>
                      <a:pt x="35" y="943"/>
                    </a:lnTo>
                    <a:lnTo>
                      <a:pt x="79" y="943"/>
                    </a:lnTo>
                    <a:lnTo>
                      <a:pt x="123" y="945"/>
                    </a:lnTo>
                    <a:lnTo>
                      <a:pt x="167" y="945"/>
                    </a:lnTo>
                    <a:lnTo>
                      <a:pt x="207" y="943"/>
                    </a:lnTo>
                    <a:lnTo>
                      <a:pt x="246" y="939"/>
                    </a:lnTo>
                    <a:lnTo>
                      <a:pt x="276" y="931"/>
                    </a:lnTo>
                    <a:lnTo>
                      <a:pt x="301" y="920"/>
                    </a:lnTo>
                    <a:lnTo>
                      <a:pt x="315" y="901"/>
                    </a:lnTo>
                    <a:lnTo>
                      <a:pt x="322" y="895"/>
                    </a:lnTo>
                    <a:lnTo>
                      <a:pt x="330" y="887"/>
                    </a:lnTo>
                    <a:lnTo>
                      <a:pt x="340" y="879"/>
                    </a:lnTo>
                    <a:lnTo>
                      <a:pt x="347" y="872"/>
                    </a:lnTo>
                    <a:lnTo>
                      <a:pt x="378" y="862"/>
                    </a:lnTo>
                    <a:lnTo>
                      <a:pt x="413" y="851"/>
                    </a:lnTo>
                    <a:lnTo>
                      <a:pt x="445" y="839"/>
                    </a:lnTo>
                    <a:lnTo>
                      <a:pt x="476" y="831"/>
                    </a:lnTo>
                    <a:lnTo>
                      <a:pt x="505" y="828"/>
                    </a:lnTo>
                    <a:lnTo>
                      <a:pt x="530" y="833"/>
                    </a:lnTo>
                    <a:lnTo>
                      <a:pt x="551" y="851"/>
                    </a:lnTo>
                    <a:lnTo>
                      <a:pt x="562" y="883"/>
                    </a:lnTo>
                    <a:lnTo>
                      <a:pt x="570" y="920"/>
                    </a:lnTo>
                    <a:lnTo>
                      <a:pt x="580" y="952"/>
                    </a:lnTo>
                    <a:lnTo>
                      <a:pt x="589" y="979"/>
                    </a:lnTo>
                    <a:lnTo>
                      <a:pt x="601" y="997"/>
                    </a:lnTo>
                    <a:lnTo>
                      <a:pt x="616" y="1004"/>
                    </a:lnTo>
                    <a:lnTo>
                      <a:pt x="633" y="1000"/>
                    </a:lnTo>
                    <a:lnTo>
                      <a:pt x="652" y="981"/>
                    </a:lnTo>
                    <a:lnTo>
                      <a:pt x="677" y="947"/>
                    </a:lnTo>
                    <a:lnTo>
                      <a:pt x="685" y="926"/>
                    </a:lnTo>
                    <a:lnTo>
                      <a:pt x="693" y="906"/>
                    </a:lnTo>
                    <a:lnTo>
                      <a:pt x="702" y="887"/>
                    </a:lnTo>
                    <a:lnTo>
                      <a:pt x="714" y="872"/>
                    </a:lnTo>
                    <a:lnTo>
                      <a:pt x="729" y="856"/>
                    </a:lnTo>
                    <a:lnTo>
                      <a:pt x="746" y="847"/>
                    </a:lnTo>
                    <a:lnTo>
                      <a:pt x="768" y="841"/>
                    </a:lnTo>
                    <a:lnTo>
                      <a:pt x="793" y="841"/>
                    </a:lnTo>
                    <a:lnTo>
                      <a:pt x="812" y="841"/>
                    </a:lnTo>
                    <a:lnTo>
                      <a:pt x="827" y="843"/>
                    </a:lnTo>
                    <a:lnTo>
                      <a:pt x="841" y="849"/>
                    </a:lnTo>
                    <a:lnTo>
                      <a:pt x="852" y="856"/>
                    </a:lnTo>
                    <a:lnTo>
                      <a:pt x="862" y="866"/>
                    </a:lnTo>
                    <a:lnTo>
                      <a:pt x="867" y="879"/>
                    </a:lnTo>
                    <a:lnTo>
                      <a:pt x="871" y="895"/>
                    </a:lnTo>
                    <a:lnTo>
                      <a:pt x="871" y="916"/>
                    </a:lnTo>
                    <a:lnTo>
                      <a:pt x="883" y="926"/>
                    </a:lnTo>
                    <a:lnTo>
                      <a:pt x="894" y="933"/>
                    </a:lnTo>
                    <a:lnTo>
                      <a:pt x="904" y="939"/>
                    </a:lnTo>
                    <a:lnTo>
                      <a:pt x="913" y="941"/>
                    </a:lnTo>
                    <a:lnTo>
                      <a:pt x="921" y="937"/>
                    </a:lnTo>
                    <a:lnTo>
                      <a:pt x="927" y="929"/>
                    </a:lnTo>
                    <a:lnTo>
                      <a:pt x="933" y="914"/>
                    </a:lnTo>
                    <a:lnTo>
                      <a:pt x="935" y="893"/>
                    </a:lnTo>
                    <a:lnTo>
                      <a:pt x="935" y="878"/>
                    </a:lnTo>
                    <a:lnTo>
                      <a:pt x="933" y="862"/>
                    </a:lnTo>
                    <a:lnTo>
                      <a:pt x="933" y="847"/>
                    </a:lnTo>
                    <a:lnTo>
                      <a:pt x="933" y="831"/>
                    </a:lnTo>
                    <a:lnTo>
                      <a:pt x="931" y="816"/>
                    </a:lnTo>
                    <a:lnTo>
                      <a:pt x="931" y="801"/>
                    </a:lnTo>
                    <a:lnTo>
                      <a:pt x="929" y="785"/>
                    </a:lnTo>
                    <a:lnTo>
                      <a:pt x="929" y="770"/>
                    </a:lnTo>
                    <a:lnTo>
                      <a:pt x="933" y="757"/>
                    </a:lnTo>
                    <a:lnTo>
                      <a:pt x="935" y="743"/>
                    </a:lnTo>
                    <a:lnTo>
                      <a:pt x="935" y="732"/>
                    </a:lnTo>
                    <a:lnTo>
                      <a:pt x="931" y="718"/>
                    </a:lnTo>
                    <a:lnTo>
                      <a:pt x="925" y="705"/>
                    </a:lnTo>
                    <a:lnTo>
                      <a:pt x="915" y="691"/>
                    </a:lnTo>
                    <a:lnTo>
                      <a:pt x="906" y="678"/>
                    </a:lnTo>
                    <a:lnTo>
                      <a:pt x="890" y="666"/>
                    </a:lnTo>
                    <a:lnTo>
                      <a:pt x="885" y="643"/>
                    </a:lnTo>
                    <a:lnTo>
                      <a:pt x="887" y="626"/>
                    </a:lnTo>
                    <a:lnTo>
                      <a:pt x="894" y="616"/>
                    </a:lnTo>
                    <a:lnTo>
                      <a:pt x="910" y="611"/>
                    </a:lnTo>
                    <a:lnTo>
                      <a:pt x="927" y="609"/>
                    </a:lnTo>
                    <a:lnTo>
                      <a:pt x="940" y="607"/>
                    </a:lnTo>
                    <a:lnTo>
                      <a:pt x="954" y="609"/>
                    </a:lnTo>
                    <a:lnTo>
                      <a:pt x="961" y="611"/>
                    </a:lnTo>
                    <a:lnTo>
                      <a:pt x="967" y="616"/>
                    </a:lnTo>
                    <a:lnTo>
                      <a:pt x="971" y="624"/>
                    </a:lnTo>
                    <a:lnTo>
                      <a:pt x="969" y="636"/>
                    </a:lnTo>
                    <a:lnTo>
                      <a:pt x="963" y="649"/>
                    </a:lnTo>
                    <a:lnTo>
                      <a:pt x="977" y="670"/>
                    </a:lnTo>
                    <a:lnTo>
                      <a:pt x="988" y="687"/>
                    </a:lnTo>
                    <a:lnTo>
                      <a:pt x="1000" y="699"/>
                    </a:lnTo>
                    <a:lnTo>
                      <a:pt x="1011" y="705"/>
                    </a:lnTo>
                    <a:lnTo>
                      <a:pt x="1023" y="705"/>
                    </a:lnTo>
                    <a:lnTo>
                      <a:pt x="1034" y="699"/>
                    </a:lnTo>
                    <a:lnTo>
                      <a:pt x="1044" y="687"/>
                    </a:lnTo>
                    <a:lnTo>
                      <a:pt x="1055" y="672"/>
                    </a:lnTo>
                    <a:lnTo>
                      <a:pt x="1069" y="668"/>
                    </a:lnTo>
                    <a:lnTo>
                      <a:pt x="1077" y="661"/>
                    </a:lnTo>
                    <a:lnTo>
                      <a:pt x="1078" y="653"/>
                    </a:lnTo>
                    <a:lnTo>
                      <a:pt x="1078" y="641"/>
                    </a:lnTo>
                    <a:lnTo>
                      <a:pt x="1075" y="630"/>
                    </a:lnTo>
                    <a:lnTo>
                      <a:pt x="1067" y="616"/>
                    </a:lnTo>
                    <a:lnTo>
                      <a:pt x="1057" y="601"/>
                    </a:lnTo>
                    <a:lnTo>
                      <a:pt x="1048" y="586"/>
                    </a:lnTo>
                    <a:lnTo>
                      <a:pt x="1038" y="572"/>
                    </a:lnTo>
                    <a:lnTo>
                      <a:pt x="1027" y="561"/>
                    </a:lnTo>
                    <a:lnTo>
                      <a:pt x="1015" y="549"/>
                    </a:lnTo>
                    <a:lnTo>
                      <a:pt x="1002" y="540"/>
                    </a:lnTo>
                    <a:lnTo>
                      <a:pt x="986" y="532"/>
                    </a:lnTo>
                    <a:lnTo>
                      <a:pt x="969" y="526"/>
                    </a:lnTo>
                    <a:lnTo>
                      <a:pt x="950" y="520"/>
                    </a:lnTo>
                    <a:lnTo>
                      <a:pt x="931" y="519"/>
                    </a:lnTo>
                    <a:lnTo>
                      <a:pt x="912" y="513"/>
                    </a:lnTo>
                    <a:lnTo>
                      <a:pt x="892" y="507"/>
                    </a:lnTo>
                    <a:lnTo>
                      <a:pt x="877" y="499"/>
                    </a:lnTo>
                    <a:lnTo>
                      <a:pt x="862" y="492"/>
                    </a:lnTo>
                    <a:lnTo>
                      <a:pt x="850" y="480"/>
                    </a:lnTo>
                    <a:lnTo>
                      <a:pt x="841" y="467"/>
                    </a:lnTo>
                    <a:lnTo>
                      <a:pt x="837" y="449"/>
                    </a:lnTo>
                    <a:lnTo>
                      <a:pt x="835" y="430"/>
                    </a:lnTo>
                    <a:lnTo>
                      <a:pt x="833" y="423"/>
                    </a:lnTo>
                    <a:lnTo>
                      <a:pt x="835" y="417"/>
                    </a:lnTo>
                    <a:lnTo>
                      <a:pt x="839" y="409"/>
                    </a:lnTo>
                    <a:lnTo>
                      <a:pt x="842" y="403"/>
                    </a:lnTo>
                    <a:lnTo>
                      <a:pt x="852" y="396"/>
                    </a:lnTo>
                    <a:lnTo>
                      <a:pt x="862" y="390"/>
                    </a:lnTo>
                    <a:lnTo>
                      <a:pt x="875" y="382"/>
                    </a:lnTo>
                    <a:lnTo>
                      <a:pt x="888" y="376"/>
                    </a:lnTo>
                    <a:lnTo>
                      <a:pt x="896" y="367"/>
                    </a:lnTo>
                    <a:lnTo>
                      <a:pt x="902" y="359"/>
                    </a:lnTo>
                    <a:lnTo>
                      <a:pt x="910" y="350"/>
                    </a:lnTo>
                    <a:lnTo>
                      <a:pt x="915" y="342"/>
                    </a:lnTo>
                    <a:lnTo>
                      <a:pt x="923" y="332"/>
                    </a:lnTo>
                    <a:lnTo>
                      <a:pt x="929" y="325"/>
                    </a:lnTo>
                    <a:lnTo>
                      <a:pt x="936" y="315"/>
                    </a:lnTo>
                    <a:lnTo>
                      <a:pt x="942" y="307"/>
                    </a:lnTo>
                    <a:lnTo>
                      <a:pt x="954" y="296"/>
                    </a:lnTo>
                    <a:lnTo>
                      <a:pt x="959" y="282"/>
                    </a:lnTo>
                    <a:lnTo>
                      <a:pt x="963" y="271"/>
                    </a:lnTo>
                    <a:lnTo>
                      <a:pt x="963" y="259"/>
                    </a:lnTo>
                    <a:lnTo>
                      <a:pt x="961" y="250"/>
                    </a:lnTo>
                    <a:lnTo>
                      <a:pt x="954" y="238"/>
                    </a:lnTo>
                    <a:lnTo>
                      <a:pt x="944" y="229"/>
                    </a:lnTo>
                    <a:lnTo>
                      <a:pt x="931" y="217"/>
                    </a:lnTo>
                    <a:lnTo>
                      <a:pt x="927" y="200"/>
                    </a:lnTo>
                    <a:lnTo>
                      <a:pt x="921" y="183"/>
                    </a:lnTo>
                    <a:lnTo>
                      <a:pt x="913" y="169"/>
                    </a:lnTo>
                    <a:lnTo>
                      <a:pt x="902" y="160"/>
                    </a:lnTo>
                    <a:lnTo>
                      <a:pt x="890" y="152"/>
                    </a:lnTo>
                    <a:lnTo>
                      <a:pt x="877" y="146"/>
                    </a:lnTo>
                    <a:lnTo>
                      <a:pt x="860" y="142"/>
                    </a:lnTo>
                    <a:lnTo>
                      <a:pt x="841" y="142"/>
                    </a:lnTo>
                    <a:lnTo>
                      <a:pt x="823" y="138"/>
                    </a:lnTo>
                    <a:lnTo>
                      <a:pt x="806" y="135"/>
                    </a:lnTo>
                    <a:lnTo>
                      <a:pt x="789" y="131"/>
                    </a:lnTo>
                    <a:lnTo>
                      <a:pt x="773" y="125"/>
                    </a:lnTo>
                    <a:lnTo>
                      <a:pt x="758" y="119"/>
                    </a:lnTo>
                    <a:lnTo>
                      <a:pt x="745" y="113"/>
                    </a:lnTo>
                    <a:lnTo>
                      <a:pt x="731" y="106"/>
                    </a:lnTo>
                    <a:lnTo>
                      <a:pt x="718" y="98"/>
                    </a:lnTo>
                    <a:lnTo>
                      <a:pt x="704" y="79"/>
                    </a:lnTo>
                    <a:lnTo>
                      <a:pt x="689" y="65"/>
                    </a:lnTo>
                    <a:lnTo>
                      <a:pt x="674" y="58"/>
                    </a:lnTo>
                    <a:lnTo>
                      <a:pt x="654" y="56"/>
                    </a:lnTo>
                    <a:lnTo>
                      <a:pt x="637" y="58"/>
                    </a:lnTo>
                    <a:lnTo>
                      <a:pt x="616" y="65"/>
                    </a:lnTo>
                    <a:lnTo>
                      <a:pt x="597" y="75"/>
                    </a:lnTo>
                    <a:lnTo>
                      <a:pt x="576" y="88"/>
                    </a:lnTo>
                    <a:lnTo>
                      <a:pt x="543" y="104"/>
                    </a:lnTo>
                    <a:lnTo>
                      <a:pt x="512" y="113"/>
                    </a:lnTo>
                    <a:lnTo>
                      <a:pt x="484" y="117"/>
                    </a:lnTo>
                    <a:lnTo>
                      <a:pt x="457" y="113"/>
                    </a:lnTo>
                    <a:lnTo>
                      <a:pt x="432" y="104"/>
                    </a:lnTo>
                    <a:lnTo>
                      <a:pt x="407" y="87"/>
                    </a:lnTo>
                    <a:lnTo>
                      <a:pt x="384" y="64"/>
                    </a:lnTo>
                    <a:lnTo>
                      <a:pt x="363" y="35"/>
                    </a:lnTo>
                  </a:path>
                </a:pathLst>
              </a:custGeom>
              <a:solidFill>
                <a:srgbClr val="FF0000"/>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sp>
            <p:nvSpPr>
              <p:cNvPr id="22" name="Freeform 17"/>
              <p:cNvSpPr>
                <a:spLocks/>
              </p:cNvSpPr>
              <p:nvPr/>
            </p:nvSpPr>
            <p:spPr bwMode="auto">
              <a:xfrm>
                <a:off x="2825" y="2285"/>
                <a:ext cx="282" cy="249"/>
              </a:xfrm>
              <a:custGeom>
                <a:avLst/>
                <a:gdLst>
                  <a:gd name="T0" fmla="*/ 50 w 282"/>
                  <a:gd name="T1" fmla="*/ 15 h 249"/>
                  <a:gd name="T2" fmla="*/ 32 w 282"/>
                  <a:gd name="T3" fmla="*/ 32 h 249"/>
                  <a:gd name="T4" fmla="*/ 17 w 282"/>
                  <a:gd name="T5" fmla="*/ 50 h 249"/>
                  <a:gd name="T6" fmla="*/ 7 w 282"/>
                  <a:gd name="T7" fmla="*/ 63 h 249"/>
                  <a:gd name="T8" fmla="*/ 0 w 282"/>
                  <a:gd name="T9" fmla="*/ 77 h 249"/>
                  <a:gd name="T10" fmla="*/ 0 w 282"/>
                  <a:gd name="T11" fmla="*/ 84 h 249"/>
                  <a:gd name="T12" fmla="*/ 4 w 282"/>
                  <a:gd name="T13" fmla="*/ 90 h 249"/>
                  <a:gd name="T14" fmla="*/ 13 w 282"/>
                  <a:gd name="T15" fmla="*/ 94 h 249"/>
                  <a:gd name="T16" fmla="*/ 29 w 282"/>
                  <a:gd name="T17" fmla="*/ 92 h 249"/>
                  <a:gd name="T18" fmla="*/ 46 w 282"/>
                  <a:gd name="T19" fmla="*/ 92 h 249"/>
                  <a:gd name="T20" fmla="*/ 63 w 282"/>
                  <a:gd name="T21" fmla="*/ 92 h 249"/>
                  <a:gd name="T22" fmla="*/ 78 w 282"/>
                  <a:gd name="T23" fmla="*/ 92 h 249"/>
                  <a:gd name="T24" fmla="*/ 96 w 282"/>
                  <a:gd name="T25" fmla="*/ 92 h 249"/>
                  <a:gd name="T26" fmla="*/ 111 w 282"/>
                  <a:gd name="T27" fmla="*/ 90 h 249"/>
                  <a:gd name="T28" fmla="*/ 128 w 282"/>
                  <a:gd name="T29" fmla="*/ 90 h 249"/>
                  <a:gd name="T30" fmla="*/ 144 w 282"/>
                  <a:gd name="T31" fmla="*/ 90 h 249"/>
                  <a:gd name="T32" fmla="*/ 161 w 282"/>
                  <a:gd name="T33" fmla="*/ 90 h 249"/>
                  <a:gd name="T34" fmla="*/ 173 w 282"/>
                  <a:gd name="T35" fmla="*/ 96 h 249"/>
                  <a:gd name="T36" fmla="*/ 182 w 282"/>
                  <a:gd name="T37" fmla="*/ 102 h 249"/>
                  <a:gd name="T38" fmla="*/ 190 w 282"/>
                  <a:gd name="T39" fmla="*/ 111 h 249"/>
                  <a:gd name="T40" fmla="*/ 196 w 282"/>
                  <a:gd name="T41" fmla="*/ 121 h 249"/>
                  <a:gd name="T42" fmla="*/ 199 w 282"/>
                  <a:gd name="T43" fmla="*/ 134 h 249"/>
                  <a:gd name="T44" fmla="*/ 201 w 282"/>
                  <a:gd name="T45" fmla="*/ 151 h 249"/>
                  <a:gd name="T46" fmla="*/ 197 w 282"/>
                  <a:gd name="T47" fmla="*/ 173 h 249"/>
                  <a:gd name="T48" fmla="*/ 192 w 282"/>
                  <a:gd name="T49" fmla="*/ 198 h 249"/>
                  <a:gd name="T50" fmla="*/ 192 w 282"/>
                  <a:gd name="T51" fmla="*/ 213 h 249"/>
                  <a:gd name="T52" fmla="*/ 192 w 282"/>
                  <a:gd name="T53" fmla="*/ 226 h 249"/>
                  <a:gd name="T54" fmla="*/ 196 w 282"/>
                  <a:gd name="T55" fmla="*/ 238 h 249"/>
                  <a:gd name="T56" fmla="*/ 199 w 282"/>
                  <a:gd name="T57" fmla="*/ 246 h 249"/>
                  <a:gd name="T58" fmla="*/ 207 w 282"/>
                  <a:gd name="T59" fmla="*/ 249 h 249"/>
                  <a:gd name="T60" fmla="*/ 217 w 282"/>
                  <a:gd name="T61" fmla="*/ 249 h 249"/>
                  <a:gd name="T62" fmla="*/ 230 w 282"/>
                  <a:gd name="T63" fmla="*/ 247 h 249"/>
                  <a:gd name="T64" fmla="*/ 245 w 282"/>
                  <a:gd name="T65" fmla="*/ 238 h 249"/>
                  <a:gd name="T66" fmla="*/ 245 w 282"/>
                  <a:gd name="T67" fmla="*/ 228 h 249"/>
                  <a:gd name="T68" fmla="*/ 247 w 282"/>
                  <a:gd name="T69" fmla="*/ 217 h 249"/>
                  <a:gd name="T70" fmla="*/ 249 w 282"/>
                  <a:gd name="T71" fmla="*/ 207 h 249"/>
                  <a:gd name="T72" fmla="*/ 251 w 282"/>
                  <a:gd name="T73" fmla="*/ 196 h 249"/>
                  <a:gd name="T74" fmla="*/ 255 w 282"/>
                  <a:gd name="T75" fmla="*/ 186 h 249"/>
                  <a:gd name="T76" fmla="*/ 261 w 282"/>
                  <a:gd name="T77" fmla="*/ 176 h 249"/>
                  <a:gd name="T78" fmla="*/ 268 w 282"/>
                  <a:gd name="T79" fmla="*/ 167 h 249"/>
                  <a:gd name="T80" fmla="*/ 276 w 282"/>
                  <a:gd name="T81" fmla="*/ 157 h 249"/>
                  <a:gd name="T82" fmla="*/ 280 w 282"/>
                  <a:gd name="T83" fmla="*/ 134 h 249"/>
                  <a:gd name="T84" fmla="*/ 282 w 282"/>
                  <a:gd name="T85" fmla="*/ 115 h 249"/>
                  <a:gd name="T86" fmla="*/ 280 w 282"/>
                  <a:gd name="T87" fmla="*/ 98 h 249"/>
                  <a:gd name="T88" fmla="*/ 278 w 282"/>
                  <a:gd name="T89" fmla="*/ 84 h 249"/>
                  <a:gd name="T90" fmla="*/ 270 w 282"/>
                  <a:gd name="T91" fmla="*/ 73 h 249"/>
                  <a:gd name="T92" fmla="*/ 261 w 282"/>
                  <a:gd name="T93" fmla="*/ 67 h 249"/>
                  <a:gd name="T94" fmla="*/ 247 w 282"/>
                  <a:gd name="T95" fmla="*/ 65 h 249"/>
                  <a:gd name="T96" fmla="*/ 228 w 282"/>
                  <a:gd name="T97" fmla="*/ 67 h 249"/>
                  <a:gd name="T98" fmla="*/ 217 w 282"/>
                  <a:gd name="T99" fmla="*/ 59 h 249"/>
                  <a:gd name="T100" fmla="*/ 205 w 282"/>
                  <a:gd name="T101" fmla="*/ 50 h 249"/>
                  <a:gd name="T102" fmla="*/ 192 w 282"/>
                  <a:gd name="T103" fmla="*/ 42 h 249"/>
                  <a:gd name="T104" fmla="*/ 180 w 282"/>
                  <a:gd name="T105" fmla="*/ 32 h 249"/>
                  <a:gd name="T106" fmla="*/ 167 w 282"/>
                  <a:gd name="T107" fmla="*/ 17 h 249"/>
                  <a:gd name="T108" fmla="*/ 153 w 282"/>
                  <a:gd name="T109" fmla="*/ 7 h 249"/>
                  <a:gd name="T110" fmla="*/ 138 w 282"/>
                  <a:gd name="T111" fmla="*/ 2 h 249"/>
                  <a:gd name="T112" fmla="*/ 121 w 282"/>
                  <a:gd name="T113" fmla="*/ 0 h 249"/>
                  <a:gd name="T114" fmla="*/ 103 w 282"/>
                  <a:gd name="T115" fmla="*/ 0 h 249"/>
                  <a:gd name="T116" fmla="*/ 86 w 282"/>
                  <a:gd name="T117" fmla="*/ 4 h 249"/>
                  <a:gd name="T118" fmla="*/ 69 w 282"/>
                  <a:gd name="T119" fmla="*/ 9 h 249"/>
                  <a:gd name="T120" fmla="*/ 50 w 282"/>
                  <a:gd name="T121" fmla="*/ 15 h 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49"/>
                  <a:gd name="T185" fmla="*/ 282 w 282"/>
                  <a:gd name="T186" fmla="*/ 249 h 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49">
                    <a:moveTo>
                      <a:pt x="50" y="15"/>
                    </a:moveTo>
                    <a:lnTo>
                      <a:pt x="32" y="32"/>
                    </a:lnTo>
                    <a:lnTo>
                      <a:pt x="17" y="50"/>
                    </a:lnTo>
                    <a:lnTo>
                      <a:pt x="7" y="63"/>
                    </a:lnTo>
                    <a:lnTo>
                      <a:pt x="0" y="77"/>
                    </a:lnTo>
                    <a:lnTo>
                      <a:pt x="0" y="84"/>
                    </a:lnTo>
                    <a:lnTo>
                      <a:pt x="4" y="90"/>
                    </a:lnTo>
                    <a:lnTo>
                      <a:pt x="13" y="94"/>
                    </a:lnTo>
                    <a:lnTo>
                      <a:pt x="29" y="92"/>
                    </a:lnTo>
                    <a:lnTo>
                      <a:pt x="46" y="92"/>
                    </a:lnTo>
                    <a:lnTo>
                      <a:pt x="63" y="92"/>
                    </a:lnTo>
                    <a:lnTo>
                      <a:pt x="78" y="92"/>
                    </a:lnTo>
                    <a:lnTo>
                      <a:pt x="96" y="92"/>
                    </a:lnTo>
                    <a:lnTo>
                      <a:pt x="111" y="90"/>
                    </a:lnTo>
                    <a:lnTo>
                      <a:pt x="128" y="90"/>
                    </a:lnTo>
                    <a:lnTo>
                      <a:pt x="144" y="90"/>
                    </a:lnTo>
                    <a:lnTo>
                      <a:pt x="161" y="90"/>
                    </a:lnTo>
                    <a:lnTo>
                      <a:pt x="173" y="96"/>
                    </a:lnTo>
                    <a:lnTo>
                      <a:pt x="182" y="102"/>
                    </a:lnTo>
                    <a:lnTo>
                      <a:pt x="190" y="111"/>
                    </a:lnTo>
                    <a:lnTo>
                      <a:pt x="196" y="121"/>
                    </a:lnTo>
                    <a:lnTo>
                      <a:pt x="199" y="134"/>
                    </a:lnTo>
                    <a:lnTo>
                      <a:pt x="201" y="151"/>
                    </a:lnTo>
                    <a:lnTo>
                      <a:pt x="197" y="173"/>
                    </a:lnTo>
                    <a:lnTo>
                      <a:pt x="192" y="198"/>
                    </a:lnTo>
                    <a:lnTo>
                      <a:pt x="192" y="213"/>
                    </a:lnTo>
                    <a:lnTo>
                      <a:pt x="192" y="226"/>
                    </a:lnTo>
                    <a:lnTo>
                      <a:pt x="196" y="238"/>
                    </a:lnTo>
                    <a:lnTo>
                      <a:pt x="199" y="246"/>
                    </a:lnTo>
                    <a:lnTo>
                      <a:pt x="207" y="249"/>
                    </a:lnTo>
                    <a:lnTo>
                      <a:pt x="217" y="249"/>
                    </a:lnTo>
                    <a:lnTo>
                      <a:pt x="230" y="247"/>
                    </a:lnTo>
                    <a:lnTo>
                      <a:pt x="245" y="238"/>
                    </a:lnTo>
                    <a:lnTo>
                      <a:pt x="245" y="228"/>
                    </a:lnTo>
                    <a:lnTo>
                      <a:pt x="247" y="217"/>
                    </a:lnTo>
                    <a:lnTo>
                      <a:pt x="249" y="207"/>
                    </a:lnTo>
                    <a:lnTo>
                      <a:pt x="251" y="196"/>
                    </a:lnTo>
                    <a:lnTo>
                      <a:pt x="255" y="186"/>
                    </a:lnTo>
                    <a:lnTo>
                      <a:pt x="261" y="176"/>
                    </a:lnTo>
                    <a:lnTo>
                      <a:pt x="268" y="167"/>
                    </a:lnTo>
                    <a:lnTo>
                      <a:pt x="276" y="157"/>
                    </a:lnTo>
                    <a:lnTo>
                      <a:pt x="280" y="134"/>
                    </a:lnTo>
                    <a:lnTo>
                      <a:pt x="282" y="115"/>
                    </a:lnTo>
                    <a:lnTo>
                      <a:pt x="280" y="98"/>
                    </a:lnTo>
                    <a:lnTo>
                      <a:pt x="278" y="84"/>
                    </a:lnTo>
                    <a:lnTo>
                      <a:pt x="270" y="73"/>
                    </a:lnTo>
                    <a:lnTo>
                      <a:pt x="261" y="67"/>
                    </a:lnTo>
                    <a:lnTo>
                      <a:pt x="247" y="65"/>
                    </a:lnTo>
                    <a:lnTo>
                      <a:pt x="228" y="67"/>
                    </a:lnTo>
                    <a:lnTo>
                      <a:pt x="217" y="59"/>
                    </a:lnTo>
                    <a:lnTo>
                      <a:pt x="205" y="50"/>
                    </a:lnTo>
                    <a:lnTo>
                      <a:pt x="192" y="42"/>
                    </a:lnTo>
                    <a:lnTo>
                      <a:pt x="180" y="32"/>
                    </a:lnTo>
                    <a:lnTo>
                      <a:pt x="167" y="17"/>
                    </a:lnTo>
                    <a:lnTo>
                      <a:pt x="153" y="7"/>
                    </a:lnTo>
                    <a:lnTo>
                      <a:pt x="138" y="2"/>
                    </a:lnTo>
                    <a:lnTo>
                      <a:pt x="121" y="0"/>
                    </a:lnTo>
                    <a:lnTo>
                      <a:pt x="103" y="0"/>
                    </a:lnTo>
                    <a:lnTo>
                      <a:pt x="86" y="4"/>
                    </a:lnTo>
                    <a:lnTo>
                      <a:pt x="69" y="9"/>
                    </a:lnTo>
                    <a:lnTo>
                      <a:pt x="50" y="15"/>
                    </a:lnTo>
                  </a:path>
                </a:pathLst>
              </a:custGeom>
              <a:solidFill>
                <a:srgbClr val="800000"/>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grpSp>
        <p:sp>
          <p:nvSpPr>
            <p:cNvPr id="13" name="Freeform 18"/>
            <p:cNvSpPr>
              <a:spLocks noEditPoints="1"/>
            </p:cNvSpPr>
            <p:nvPr/>
          </p:nvSpPr>
          <p:spPr bwMode="auto">
            <a:xfrm>
              <a:off x="1004" y="279"/>
              <a:ext cx="3747" cy="3448"/>
            </a:xfrm>
            <a:custGeom>
              <a:avLst/>
              <a:gdLst>
                <a:gd name="T0" fmla="*/ 217 w 3747"/>
                <a:gd name="T1" fmla="*/ 648 h 3448"/>
                <a:gd name="T2" fmla="*/ 347 w 3747"/>
                <a:gd name="T3" fmla="*/ 2553 h 3448"/>
                <a:gd name="T4" fmla="*/ 620 w 3747"/>
                <a:gd name="T5" fmla="*/ 2870 h 3448"/>
                <a:gd name="T6" fmla="*/ 78 w 3747"/>
                <a:gd name="T7" fmla="*/ 3138 h 3448"/>
                <a:gd name="T8" fmla="*/ 879 w 3747"/>
                <a:gd name="T9" fmla="*/ 3252 h 3448"/>
                <a:gd name="T10" fmla="*/ 1556 w 3747"/>
                <a:gd name="T11" fmla="*/ 2490 h 3448"/>
                <a:gd name="T12" fmla="*/ 2285 w 3747"/>
                <a:gd name="T13" fmla="*/ 2589 h 3448"/>
                <a:gd name="T14" fmla="*/ 2813 w 3747"/>
                <a:gd name="T15" fmla="*/ 2275 h 3448"/>
                <a:gd name="T16" fmla="*/ 3202 w 3747"/>
                <a:gd name="T17" fmla="*/ 2639 h 3448"/>
                <a:gd name="T18" fmla="*/ 3517 w 3747"/>
                <a:gd name="T19" fmla="*/ 2731 h 3448"/>
                <a:gd name="T20" fmla="*/ 3701 w 3747"/>
                <a:gd name="T21" fmla="*/ 2881 h 3448"/>
                <a:gd name="T22" fmla="*/ 3646 w 3747"/>
                <a:gd name="T23" fmla="*/ 2324 h 3448"/>
                <a:gd name="T24" fmla="*/ 3283 w 3747"/>
                <a:gd name="T25" fmla="*/ 2593 h 3448"/>
                <a:gd name="T26" fmla="*/ 2955 w 3747"/>
                <a:gd name="T27" fmla="*/ 2219 h 3448"/>
                <a:gd name="T28" fmla="*/ 3343 w 3747"/>
                <a:gd name="T29" fmla="*/ 1850 h 3448"/>
                <a:gd name="T30" fmla="*/ 3686 w 3747"/>
                <a:gd name="T31" fmla="*/ 1804 h 3448"/>
                <a:gd name="T32" fmla="*/ 3417 w 3747"/>
                <a:gd name="T33" fmla="*/ 718 h 3448"/>
                <a:gd name="T34" fmla="*/ 3392 w 3747"/>
                <a:gd name="T35" fmla="*/ 885 h 3448"/>
                <a:gd name="T36" fmla="*/ 2949 w 3747"/>
                <a:gd name="T37" fmla="*/ 925 h 3448"/>
                <a:gd name="T38" fmla="*/ 3260 w 3747"/>
                <a:gd name="T39" fmla="*/ 1125 h 3448"/>
                <a:gd name="T40" fmla="*/ 3235 w 3747"/>
                <a:gd name="T41" fmla="*/ 1343 h 3448"/>
                <a:gd name="T42" fmla="*/ 3605 w 3747"/>
                <a:gd name="T43" fmla="*/ 1453 h 3448"/>
                <a:gd name="T44" fmla="*/ 3442 w 3747"/>
                <a:gd name="T45" fmla="*/ 1543 h 3448"/>
                <a:gd name="T46" fmla="*/ 2512 w 3747"/>
                <a:gd name="T47" fmla="*/ 1292 h 3448"/>
                <a:gd name="T48" fmla="*/ 2815 w 3747"/>
                <a:gd name="T49" fmla="*/ 883 h 3448"/>
                <a:gd name="T50" fmla="*/ 2383 w 3747"/>
                <a:gd name="T51" fmla="*/ 873 h 3448"/>
                <a:gd name="T52" fmla="*/ 2089 w 3747"/>
                <a:gd name="T53" fmla="*/ 1668 h 3448"/>
                <a:gd name="T54" fmla="*/ 1477 w 3747"/>
                <a:gd name="T55" fmla="*/ 1075 h 3448"/>
                <a:gd name="T56" fmla="*/ 1894 w 3747"/>
                <a:gd name="T57" fmla="*/ 1708 h 3448"/>
                <a:gd name="T58" fmla="*/ 1890 w 3747"/>
                <a:gd name="T59" fmla="*/ 1973 h 3448"/>
                <a:gd name="T60" fmla="*/ 2251 w 3747"/>
                <a:gd name="T61" fmla="*/ 1916 h 3448"/>
                <a:gd name="T62" fmla="*/ 2542 w 3747"/>
                <a:gd name="T63" fmla="*/ 2236 h 3448"/>
                <a:gd name="T64" fmla="*/ 2049 w 3747"/>
                <a:gd name="T65" fmla="*/ 2280 h 3448"/>
                <a:gd name="T66" fmla="*/ 1470 w 3747"/>
                <a:gd name="T67" fmla="*/ 2083 h 3448"/>
                <a:gd name="T68" fmla="*/ 871 w 3747"/>
                <a:gd name="T69" fmla="*/ 2186 h 3448"/>
                <a:gd name="T70" fmla="*/ 232 w 3747"/>
                <a:gd name="T71" fmla="*/ 986 h 3448"/>
                <a:gd name="T72" fmla="*/ 284 w 3747"/>
                <a:gd name="T73" fmla="*/ 608 h 3448"/>
                <a:gd name="T74" fmla="*/ 397 w 3747"/>
                <a:gd name="T75" fmla="*/ 2 h 3448"/>
                <a:gd name="T76" fmla="*/ 399 w 3747"/>
                <a:gd name="T77" fmla="*/ 2382 h 3448"/>
                <a:gd name="T78" fmla="*/ 595 w 3747"/>
                <a:gd name="T79" fmla="*/ 2687 h 3448"/>
                <a:gd name="T80" fmla="*/ 311 w 3747"/>
                <a:gd name="T81" fmla="*/ 2635 h 3448"/>
                <a:gd name="T82" fmla="*/ 932 w 3747"/>
                <a:gd name="T83" fmla="*/ 2563 h 3448"/>
                <a:gd name="T84" fmla="*/ 610 w 3747"/>
                <a:gd name="T85" fmla="*/ 2094 h 3448"/>
                <a:gd name="T86" fmla="*/ 512 w 3747"/>
                <a:gd name="T87" fmla="*/ 2012 h 3448"/>
                <a:gd name="T88" fmla="*/ 1211 w 3747"/>
                <a:gd name="T89" fmla="*/ 2459 h 3448"/>
                <a:gd name="T90" fmla="*/ 846 w 3747"/>
                <a:gd name="T91" fmla="*/ 2728 h 3448"/>
                <a:gd name="T92" fmla="*/ 1080 w 3747"/>
                <a:gd name="T93" fmla="*/ 2630 h 3448"/>
                <a:gd name="T94" fmla="*/ 1529 w 3747"/>
                <a:gd name="T95" fmla="*/ 2451 h 3448"/>
                <a:gd name="T96" fmla="*/ 1679 w 3747"/>
                <a:gd name="T97" fmla="*/ 2334 h 3448"/>
                <a:gd name="T98" fmla="*/ 1903 w 3747"/>
                <a:gd name="T99" fmla="*/ 2221 h 3448"/>
                <a:gd name="T100" fmla="*/ 1711 w 3747"/>
                <a:gd name="T101" fmla="*/ 2380 h 3448"/>
                <a:gd name="T102" fmla="*/ 1708 w 3747"/>
                <a:gd name="T103" fmla="*/ 2419 h 3448"/>
                <a:gd name="T104" fmla="*/ 2220 w 3747"/>
                <a:gd name="T105" fmla="*/ 2532 h 3448"/>
                <a:gd name="T106" fmla="*/ 2015 w 3747"/>
                <a:gd name="T107" fmla="*/ 2305 h 3448"/>
                <a:gd name="T108" fmla="*/ 2141 w 3747"/>
                <a:gd name="T109" fmla="*/ 2301 h 3448"/>
                <a:gd name="T110" fmla="*/ 2562 w 3747"/>
                <a:gd name="T111" fmla="*/ 2363 h 3448"/>
                <a:gd name="T112" fmla="*/ 2174 w 3747"/>
                <a:gd name="T113" fmla="*/ 2367 h 3448"/>
                <a:gd name="T114" fmla="*/ 2299 w 3747"/>
                <a:gd name="T115" fmla="*/ 1843 h 3448"/>
                <a:gd name="T116" fmla="*/ 2794 w 3747"/>
                <a:gd name="T117" fmla="*/ 1814 h 3448"/>
                <a:gd name="T118" fmla="*/ 2753 w 3747"/>
                <a:gd name="T119" fmla="*/ 1674 h 3448"/>
                <a:gd name="T120" fmla="*/ 2395 w 3747"/>
                <a:gd name="T121" fmla="*/ 1407 h 3448"/>
                <a:gd name="T122" fmla="*/ 2462 w 3747"/>
                <a:gd name="T123" fmla="*/ 1484 h 34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47"/>
                <a:gd name="T187" fmla="*/ 0 h 3448"/>
                <a:gd name="T188" fmla="*/ 3747 w 3747"/>
                <a:gd name="T189" fmla="*/ 3448 h 34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47" h="3448">
                  <a:moveTo>
                    <a:pt x="397" y="2"/>
                  </a:moveTo>
                  <a:lnTo>
                    <a:pt x="399" y="0"/>
                  </a:lnTo>
                  <a:lnTo>
                    <a:pt x="347" y="99"/>
                  </a:lnTo>
                  <a:lnTo>
                    <a:pt x="301" y="25"/>
                  </a:lnTo>
                  <a:lnTo>
                    <a:pt x="265" y="140"/>
                  </a:lnTo>
                  <a:lnTo>
                    <a:pt x="192" y="276"/>
                  </a:lnTo>
                  <a:lnTo>
                    <a:pt x="123" y="374"/>
                  </a:lnTo>
                  <a:lnTo>
                    <a:pt x="146" y="414"/>
                  </a:lnTo>
                  <a:lnTo>
                    <a:pt x="203" y="307"/>
                  </a:lnTo>
                  <a:lnTo>
                    <a:pt x="243" y="284"/>
                  </a:lnTo>
                  <a:lnTo>
                    <a:pt x="268" y="420"/>
                  </a:lnTo>
                  <a:lnTo>
                    <a:pt x="274" y="600"/>
                  </a:lnTo>
                  <a:lnTo>
                    <a:pt x="295" y="637"/>
                  </a:lnTo>
                  <a:lnTo>
                    <a:pt x="265" y="648"/>
                  </a:lnTo>
                  <a:lnTo>
                    <a:pt x="234" y="627"/>
                  </a:lnTo>
                  <a:lnTo>
                    <a:pt x="217" y="648"/>
                  </a:lnTo>
                  <a:lnTo>
                    <a:pt x="176" y="710"/>
                  </a:lnTo>
                  <a:lnTo>
                    <a:pt x="103" y="624"/>
                  </a:lnTo>
                  <a:lnTo>
                    <a:pt x="82" y="564"/>
                  </a:lnTo>
                  <a:lnTo>
                    <a:pt x="82" y="491"/>
                  </a:lnTo>
                  <a:lnTo>
                    <a:pt x="0" y="602"/>
                  </a:lnTo>
                  <a:lnTo>
                    <a:pt x="4" y="1303"/>
                  </a:lnTo>
                  <a:lnTo>
                    <a:pt x="4" y="1557"/>
                  </a:lnTo>
                  <a:lnTo>
                    <a:pt x="61" y="1701"/>
                  </a:lnTo>
                  <a:lnTo>
                    <a:pt x="124" y="1691"/>
                  </a:lnTo>
                  <a:lnTo>
                    <a:pt x="203" y="1843"/>
                  </a:lnTo>
                  <a:lnTo>
                    <a:pt x="243" y="2013"/>
                  </a:lnTo>
                  <a:lnTo>
                    <a:pt x="219" y="2198"/>
                  </a:lnTo>
                  <a:lnTo>
                    <a:pt x="201" y="2278"/>
                  </a:lnTo>
                  <a:lnTo>
                    <a:pt x="238" y="2405"/>
                  </a:lnTo>
                  <a:lnTo>
                    <a:pt x="313" y="2478"/>
                  </a:lnTo>
                  <a:lnTo>
                    <a:pt x="347" y="2553"/>
                  </a:lnTo>
                  <a:lnTo>
                    <a:pt x="268" y="2626"/>
                  </a:lnTo>
                  <a:lnTo>
                    <a:pt x="201" y="2682"/>
                  </a:lnTo>
                  <a:lnTo>
                    <a:pt x="30" y="2634"/>
                  </a:lnTo>
                  <a:lnTo>
                    <a:pt x="30" y="2791"/>
                  </a:lnTo>
                  <a:lnTo>
                    <a:pt x="98" y="2883"/>
                  </a:lnTo>
                  <a:lnTo>
                    <a:pt x="144" y="2868"/>
                  </a:lnTo>
                  <a:lnTo>
                    <a:pt x="123" y="2797"/>
                  </a:lnTo>
                  <a:lnTo>
                    <a:pt x="259" y="2831"/>
                  </a:lnTo>
                  <a:lnTo>
                    <a:pt x="280" y="2804"/>
                  </a:lnTo>
                  <a:lnTo>
                    <a:pt x="261" y="2781"/>
                  </a:lnTo>
                  <a:lnTo>
                    <a:pt x="328" y="2737"/>
                  </a:lnTo>
                  <a:lnTo>
                    <a:pt x="510" y="2789"/>
                  </a:lnTo>
                  <a:lnTo>
                    <a:pt x="602" y="2858"/>
                  </a:lnTo>
                  <a:lnTo>
                    <a:pt x="660" y="2935"/>
                  </a:lnTo>
                  <a:lnTo>
                    <a:pt x="669" y="2925"/>
                  </a:lnTo>
                  <a:lnTo>
                    <a:pt x="620" y="2870"/>
                  </a:lnTo>
                  <a:lnTo>
                    <a:pt x="645" y="2837"/>
                  </a:lnTo>
                  <a:lnTo>
                    <a:pt x="706" y="2849"/>
                  </a:lnTo>
                  <a:lnTo>
                    <a:pt x="719" y="2898"/>
                  </a:lnTo>
                  <a:lnTo>
                    <a:pt x="750" y="2910"/>
                  </a:lnTo>
                  <a:lnTo>
                    <a:pt x="708" y="2966"/>
                  </a:lnTo>
                  <a:lnTo>
                    <a:pt x="669" y="3041"/>
                  </a:lnTo>
                  <a:lnTo>
                    <a:pt x="633" y="3092"/>
                  </a:lnTo>
                  <a:lnTo>
                    <a:pt x="574" y="3085"/>
                  </a:lnTo>
                  <a:lnTo>
                    <a:pt x="332" y="3056"/>
                  </a:lnTo>
                  <a:lnTo>
                    <a:pt x="291" y="3069"/>
                  </a:lnTo>
                  <a:lnTo>
                    <a:pt x="259" y="3100"/>
                  </a:lnTo>
                  <a:lnTo>
                    <a:pt x="203" y="3039"/>
                  </a:lnTo>
                  <a:lnTo>
                    <a:pt x="144" y="3014"/>
                  </a:lnTo>
                  <a:lnTo>
                    <a:pt x="25" y="3044"/>
                  </a:lnTo>
                  <a:lnTo>
                    <a:pt x="25" y="3069"/>
                  </a:lnTo>
                  <a:lnTo>
                    <a:pt x="78" y="3138"/>
                  </a:lnTo>
                  <a:lnTo>
                    <a:pt x="159" y="3169"/>
                  </a:lnTo>
                  <a:lnTo>
                    <a:pt x="192" y="3209"/>
                  </a:lnTo>
                  <a:lnTo>
                    <a:pt x="268" y="3217"/>
                  </a:lnTo>
                  <a:lnTo>
                    <a:pt x="355" y="3233"/>
                  </a:lnTo>
                  <a:lnTo>
                    <a:pt x="405" y="3190"/>
                  </a:lnTo>
                  <a:lnTo>
                    <a:pt x="581" y="3200"/>
                  </a:lnTo>
                  <a:lnTo>
                    <a:pt x="635" y="3158"/>
                  </a:lnTo>
                  <a:lnTo>
                    <a:pt x="750" y="3154"/>
                  </a:lnTo>
                  <a:lnTo>
                    <a:pt x="829" y="3190"/>
                  </a:lnTo>
                  <a:lnTo>
                    <a:pt x="833" y="3282"/>
                  </a:lnTo>
                  <a:lnTo>
                    <a:pt x="823" y="3377"/>
                  </a:lnTo>
                  <a:lnTo>
                    <a:pt x="829" y="3448"/>
                  </a:lnTo>
                  <a:lnTo>
                    <a:pt x="869" y="3448"/>
                  </a:lnTo>
                  <a:lnTo>
                    <a:pt x="909" y="3446"/>
                  </a:lnTo>
                  <a:lnTo>
                    <a:pt x="902" y="3361"/>
                  </a:lnTo>
                  <a:lnTo>
                    <a:pt x="879" y="3252"/>
                  </a:lnTo>
                  <a:lnTo>
                    <a:pt x="854" y="3227"/>
                  </a:lnTo>
                  <a:lnTo>
                    <a:pt x="881" y="3185"/>
                  </a:lnTo>
                  <a:lnTo>
                    <a:pt x="890" y="3148"/>
                  </a:lnTo>
                  <a:lnTo>
                    <a:pt x="817" y="3054"/>
                  </a:lnTo>
                  <a:lnTo>
                    <a:pt x="821" y="2937"/>
                  </a:lnTo>
                  <a:lnTo>
                    <a:pt x="873" y="2874"/>
                  </a:lnTo>
                  <a:lnTo>
                    <a:pt x="917" y="2856"/>
                  </a:lnTo>
                  <a:lnTo>
                    <a:pt x="963" y="2816"/>
                  </a:lnTo>
                  <a:lnTo>
                    <a:pt x="975" y="2774"/>
                  </a:lnTo>
                  <a:lnTo>
                    <a:pt x="1072" y="2707"/>
                  </a:lnTo>
                  <a:lnTo>
                    <a:pt x="1237" y="2620"/>
                  </a:lnTo>
                  <a:lnTo>
                    <a:pt x="1291" y="2609"/>
                  </a:lnTo>
                  <a:lnTo>
                    <a:pt x="1412" y="2541"/>
                  </a:lnTo>
                  <a:lnTo>
                    <a:pt x="1464" y="2563"/>
                  </a:lnTo>
                  <a:lnTo>
                    <a:pt x="1520" y="2532"/>
                  </a:lnTo>
                  <a:lnTo>
                    <a:pt x="1556" y="2490"/>
                  </a:lnTo>
                  <a:lnTo>
                    <a:pt x="1546" y="2457"/>
                  </a:lnTo>
                  <a:lnTo>
                    <a:pt x="1619" y="2426"/>
                  </a:lnTo>
                  <a:lnTo>
                    <a:pt x="1644" y="2419"/>
                  </a:lnTo>
                  <a:lnTo>
                    <a:pt x="1711" y="2440"/>
                  </a:lnTo>
                  <a:lnTo>
                    <a:pt x="1715" y="2455"/>
                  </a:lnTo>
                  <a:lnTo>
                    <a:pt x="1738" y="2451"/>
                  </a:lnTo>
                  <a:lnTo>
                    <a:pt x="1800" y="2476"/>
                  </a:lnTo>
                  <a:lnTo>
                    <a:pt x="1819" y="2491"/>
                  </a:lnTo>
                  <a:lnTo>
                    <a:pt x="1811" y="2543"/>
                  </a:lnTo>
                  <a:lnTo>
                    <a:pt x="1848" y="2574"/>
                  </a:lnTo>
                  <a:lnTo>
                    <a:pt x="1905" y="2587"/>
                  </a:lnTo>
                  <a:lnTo>
                    <a:pt x="2011" y="2601"/>
                  </a:lnTo>
                  <a:lnTo>
                    <a:pt x="2078" y="2616"/>
                  </a:lnTo>
                  <a:lnTo>
                    <a:pt x="2118" y="2595"/>
                  </a:lnTo>
                  <a:lnTo>
                    <a:pt x="2212" y="2549"/>
                  </a:lnTo>
                  <a:lnTo>
                    <a:pt x="2285" y="2589"/>
                  </a:lnTo>
                  <a:lnTo>
                    <a:pt x="2256" y="2555"/>
                  </a:lnTo>
                  <a:lnTo>
                    <a:pt x="2279" y="2541"/>
                  </a:lnTo>
                  <a:lnTo>
                    <a:pt x="2253" y="2511"/>
                  </a:lnTo>
                  <a:lnTo>
                    <a:pt x="2258" y="2472"/>
                  </a:lnTo>
                  <a:lnTo>
                    <a:pt x="2293" y="2440"/>
                  </a:lnTo>
                  <a:lnTo>
                    <a:pt x="2370" y="2422"/>
                  </a:lnTo>
                  <a:lnTo>
                    <a:pt x="2483" y="2399"/>
                  </a:lnTo>
                  <a:lnTo>
                    <a:pt x="2521" y="2413"/>
                  </a:lnTo>
                  <a:lnTo>
                    <a:pt x="2433" y="2472"/>
                  </a:lnTo>
                  <a:lnTo>
                    <a:pt x="2350" y="2509"/>
                  </a:lnTo>
                  <a:lnTo>
                    <a:pt x="2364" y="2511"/>
                  </a:lnTo>
                  <a:lnTo>
                    <a:pt x="2443" y="2488"/>
                  </a:lnTo>
                  <a:lnTo>
                    <a:pt x="2558" y="2409"/>
                  </a:lnTo>
                  <a:lnTo>
                    <a:pt x="2671" y="2357"/>
                  </a:lnTo>
                  <a:lnTo>
                    <a:pt x="2728" y="2324"/>
                  </a:lnTo>
                  <a:lnTo>
                    <a:pt x="2813" y="2275"/>
                  </a:lnTo>
                  <a:lnTo>
                    <a:pt x="2838" y="2225"/>
                  </a:lnTo>
                  <a:lnTo>
                    <a:pt x="2897" y="2186"/>
                  </a:lnTo>
                  <a:lnTo>
                    <a:pt x="2938" y="2236"/>
                  </a:lnTo>
                  <a:lnTo>
                    <a:pt x="2953" y="2317"/>
                  </a:lnTo>
                  <a:lnTo>
                    <a:pt x="2970" y="2344"/>
                  </a:lnTo>
                  <a:lnTo>
                    <a:pt x="2964" y="2434"/>
                  </a:lnTo>
                  <a:lnTo>
                    <a:pt x="2943" y="2490"/>
                  </a:lnTo>
                  <a:lnTo>
                    <a:pt x="2957" y="2532"/>
                  </a:lnTo>
                  <a:lnTo>
                    <a:pt x="2970" y="2547"/>
                  </a:lnTo>
                  <a:lnTo>
                    <a:pt x="2941" y="2574"/>
                  </a:lnTo>
                  <a:lnTo>
                    <a:pt x="2886" y="2589"/>
                  </a:lnTo>
                  <a:lnTo>
                    <a:pt x="2895" y="2611"/>
                  </a:lnTo>
                  <a:lnTo>
                    <a:pt x="2945" y="2622"/>
                  </a:lnTo>
                  <a:lnTo>
                    <a:pt x="2980" y="2649"/>
                  </a:lnTo>
                  <a:lnTo>
                    <a:pt x="3049" y="2632"/>
                  </a:lnTo>
                  <a:lnTo>
                    <a:pt x="3202" y="2639"/>
                  </a:lnTo>
                  <a:lnTo>
                    <a:pt x="3314" y="2624"/>
                  </a:lnTo>
                  <a:lnTo>
                    <a:pt x="3337" y="2589"/>
                  </a:lnTo>
                  <a:lnTo>
                    <a:pt x="3337" y="2572"/>
                  </a:lnTo>
                  <a:lnTo>
                    <a:pt x="3387" y="2555"/>
                  </a:lnTo>
                  <a:lnTo>
                    <a:pt x="3450" y="2491"/>
                  </a:lnTo>
                  <a:lnTo>
                    <a:pt x="3465" y="2484"/>
                  </a:lnTo>
                  <a:lnTo>
                    <a:pt x="3477" y="2503"/>
                  </a:lnTo>
                  <a:lnTo>
                    <a:pt x="3458" y="2545"/>
                  </a:lnTo>
                  <a:lnTo>
                    <a:pt x="3471" y="2561"/>
                  </a:lnTo>
                  <a:lnTo>
                    <a:pt x="3465" y="2599"/>
                  </a:lnTo>
                  <a:lnTo>
                    <a:pt x="3437" y="2645"/>
                  </a:lnTo>
                  <a:lnTo>
                    <a:pt x="3440" y="2674"/>
                  </a:lnTo>
                  <a:lnTo>
                    <a:pt x="3473" y="2653"/>
                  </a:lnTo>
                  <a:lnTo>
                    <a:pt x="3485" y="2643"/>
                  </a:lnTo>
                  <a:lnTo>
                    <a:pt x="3513" y="2691"/>
                  </a:lnTo>
                  <a:lnTo>
                    <a:pt x="3517" y="2731"/>
                  </a:lnTo>
                  <a:lnTo>
                    <a:pt x="3504" y="2735"/>
                  </a:lnTo>
                  <a:lnTo>
                    <a:pt x="3481" y="2718"/>
                  </a:lnTo>
                  <a:lnTo>
                    <a:pt x="3473" y="2735"/>
                  </a:lnTo>
                  <a:lnTo>
                    <a:pt x="3481" y="2758"/>
                  </a:lnTo>
                  <a:lnTo>
                    <a:pt x="3532" y="2774"/>
                  </a:lnTo>
                  <a:lnTo>
                    <a:pt x="3582" y="2822"/>
                  </a:lnTo>
                  <a:lnTo>
                    <a:pt x="3582" y="2845"/>
                  </a:lnTo>
                  <a:lnTo>
                    <a:pt x="3552" y="2893"/>
                  </a:lnTo>
                  <a:lnTo>
                    <a:pt x="3563" y="2966"/>
                  </a:lnTo>
                  <a:lnTo>
                    <a:pt x="3559" y="2983"/>
                  </a:lnTo>
                  <a:lnTo>
                    <a:pt x="3621" y="3037"/>
                  </a:lnTo>
                  <a:lnTo>
                    <a:pt x="3680" y="3023"/>
                  </a:lnTo>
                  <a:lnTo>
                    <a:pt x="3724" y="3035"/>
                  </a:lnTo>
                  <a:lnTo>
                    <a:pt x="3692" y="2998"/>
                  </a:lnTo>
                  <a:lnTo>
                    <a:pt x="3680" y="2945"/>
                  </a:lnTo>
                  <a:lnTo>
                    <a:pt x="3701" y="2881"/>
                  </a:lnTo>
                  <a:lnTo>
                    <a:pt x="3744" y="2904"/>
                  </a:lnTo>
                  <a:lnTo>
                    <a:pt x="3738" y="2837"/>
                  </a:lnTo>
                  <a:lnTo>
                    <a:pt x="3659" y="2774"/>
                  </a:lnTo>
                  <a:lnTo>
                    <a:pt x="3682" y="2720"/>
                  </a:lnTo>
                  <a:lnTo>
                    <a:pt x="3701" y="2662"/>
                  </a:lnTo>
                  <a:lnTo>
                    <a:pt x="3747" y="2662"/>
                  </a:lnTo>
                  <a:lnTo>
                    <a:pt x="3747" y="2572"/>
                  </a:lnTo>
                  <a:lnTo>
                    <a:pt x="3705" y="2553"/>
                  </a:lnTo>
                  <a:lnTo>
                    <a:pt x="3705" y="2516"/>
                  </a:lnTo>
                  <a:lnTo>
                    <a:pt x="3711" y="2482"/>
                  </a:lnTo>
                  <a:lnTo>
                    <a:pt x="3738" y="2432"/>
                  </a:lnTo>
                  <a:lnTo>
                    <a:pt x="3728" y="2369"/>
                  </a:lnTo>
                  <a:lnTo>
                    <a:pt x="3742" y="2342"/>
                  </a:lnTo>
                  <a:lnTo>
                    <a:pt x="3738" y="2305"/>
                  </a:lnTo>
                  <a:lnTo>
                    <a:pt x="3682" y="2336"/>
                  </a:lnTo>
                  <a:lnTo>
                    <a:pt x="3646" y="2324"/>
                  </a:lnTo>
                  <a:lnTo>
                    <a:pt x="3640" y="2296"/>
                  </a:lnTo>
                  <a:lnTo>
                    <a:pt x="3579" y="2265"/>
                  </a:lnTo>
                  <a:lnTo>
                    <a:pt x="3532" y="2215"/>
                  </a:lnTo>
                  <a:lnTo>
                    <a:pt x="3479" y="2165"/>
                  </a:lnTo>
                  <a:lnTo>
                    <a:pt x="3461" y="2169"/>
                  </a:lnTo>
                  <a:lnTo>
                    <a:pt x="3515" y="2223"/>
                  </a:lnTo>
                  <a:lnTo>
                    <a:pt x="3540" y="2263"/>
                  </a:lnTo>
                  <a:lnTo>
                    <a:pt x="3536" y="2300"/>
                  </a:lnTo>
                  <a:lnTo>
                    <a:pt x="3490" y="2411"/>
                  </a:lnTo>
                  <a:lnTo>
                    <a:pt x="3440" y="2474"/>
                  </a:lnTo>
                  <a:lnTo>
                    <a:pt x="3408" y="2511"/>
                  </a:lnTo>
                  <a:lnTo>
                    <a:pt x="3402" y="2526"/>
                  </a:lnTo>
                  <a:lnTo>
                    <a:pt x="3369" y="2551"/>
                  </a:lnTo>
                  <a:lnTo>
                    <a:pt x="3335" y="2568"/>
                  </a:lnTo>
                  <a:lnTo>
                    <a:pt x="3329" y="2584"/>
                  </a:lnTo>
                  <a:lnTo>
                    <a:pt x="3283" y="2593"/>
                  </a:lnTo>
                  <a:lnTo>
                    <a:pt x="3176" y="2587"/>
                  </a:lnTo>
                  <a:lnTo>
                    <a:pt x="3110" y="2586"/>
                  </a:lnTo>
                  <a:lnTo>
                    <a:pt x="3047" y="2595"/>
                  </a:lnTo>
                  <a:lnTo>
                    <a:pt x="3014" y="2580"/>
                  </a:lnTo>
                  <a:lnTo>
                    <a:pt x="3012" y="2545"/>
                  </a:lnTo>
                  <a:lnTo>
                    <a:pt x="2989" y="2518"/>
                  </a:lnTo>
                  <a:lnTo>
                    <a:pt x="2976" y="2495"/>
                  </a:lnTo>
                  <a:lnTo>
                    <a:pt x="2986" y="2453"/>
                  </a:lnTo>
                  <a:lnTo>
                    <a:pt x="2986" y="2417"/>
                  </a:lnTo>
                  <a:lnTo>
                    <a:pt x="2995" y="2392"/>
                  </a:lnTo>
                  <a:lnTo>
                    <a:pt x="2995" y="2372"/>
                  </a:lnTo>
                  <a:lnTo>
                    <a:pt x="2984" y="2338"/>
                  </a:lnTo>
                  <a:lnTo>
                    <a:pt x="2974" y="2296"/>
                  </a:lnTo>
                  <a:lnTo>
                    <a:pt x="2961" y="2282"/>
                  </a:lnTo>
                  <a:lnTo>
                    <a:pt x="2957" y="2250"/>
                  </a:lnTo>
                  <a:lnTo>
                    <a:pt x="2955" y="2219"/>
                  </a:lnTo>
                  <a:lnTo>
                    <a:pt x="2968" y="2179"/>
                  </a:lnTo>
                  <a:lnTo>
                    <a:pt x="2978" y="2140"/>
                  </a:lnTo>
                  <a:lnTo>
                    <a:pt x="2980" y="2108"/>
                  </a:lnTo>
                  <a:lnTo>
                    <a:pt x="3082" y="2008"/>
                  </a:lnTo>
                  <a:lnTo>
                    <a:pt x="3105" y="2008"/>
                  </a:lnTo>
                  <a:lnTo>
                    <a:pt x="3139" y="2019"/>
                  </a:lnTo>
                  <a:lnTo>
                    <a:pt x="3177" y="2017"/>
                  </a:lnTo>
                  <a:lnTo>
                    <a:pt x="3187" y="1987"/>
                  </a:lnTo>
                  <a:lnTo>
                    <a:pt x="3235" y="1964"/>
                  </a:lnTo>
                  <a:lnTo>
                    <a:pt x="3235" y="1950"/>
                  </a:lnTo>
                  <a:lnTo>
                    <a:pt x="3193" y="1956"/>
                  </a:lnTo>
                  <a:lnTo>
                    <a:pt x="3193" y="1948"/>
                  </a:lnTo>
                  <a:lnTo>
                    <a:pt x="3202" y="1921"/>
                  </a:lnTo>
                  <a:lnTo>
                    <a:pt x="3224" y="1896"/>
                  </a:lnTo>
                  <a:lnTo>
                    <a:pt x="3270" y="1889"/>
                  </a:lnTo>
                  <a:lnTo>
                    <a:pt x="3343" y="1850"/>
                  </a:lnTo>
                  <a:lnTo>
                    <a:pt x="3383" y="1829"/>
                  </a:lnTo>
                  <a:lnTo>
                    <a:pt x="3458" y="1825"/>
                  </a:lnTo>
                  <a:lnTo>
                    <a:pt x="3500" y="1845"/>
                  </a:lnTo>
                  <a:lnTo>
                    <a:pt x="3532" y="1879"/>
                  </a:lnTo>
                  <a:lnTo>
                    <a:pt x="3534" y="1914"/>
                  </a:lnTo>
                  <a:lnTo>
                    <a:pt x="3575" y="1990"/>
                  </a:lnTo>
                  <a:lnTo>
                    <a:pt x="3600" y="1998"/>
                  </a:lnTo>
                  <a:lnTo>
                    <a:pt x="3580" y="1967"/>
                  </a:lnTo>
                  <a:lnTo>
                    <a:pt x="3563" y="1917"/>
                  </a:lnTo>
                  <a:lnTo>
                    <a:pt x="3596" y="1881"/>
                  </a:lnTo>
                  <a:lnTo>
                    <a:pt x="3655" y="1875"/>
                  </a:lnTo>
                  <a:lnTo>
                    <a:pt x="3696" y="1858"/>
                  </a:lnTo>
                  <a:lnTo>
                    <a:pt x="3728" y="1856"/>
                  </a:lnTo>
                  <a:lnTo>
                    <a:pt x="3724" y="1845"/>
                  </a:lnTo>
                  <a:lnTo>
                    <a:pt x="3692" y="1825"/>
                  </a:lnTo>
                  <a:lnTo>
                    <a:pt x="3686" y="1804"/>
                  </a:lnTo>
                  <a:lnTo>
                    <a:pt x="3742" y="1795"/>
                  </a:lnTo>
                  <a:lnTo>
                    <a:pt x="3747" y="696"/>
                  </a:lnTo>
                  <a:lnTo>
                    <a:pt x="3648" y="675"/>
                  </a:lnTo>
                  <a:lnTo>
                    <a:pt x="3592" y="693"/>
                  </a:lnTo>
                  <a:lnTo>
                    <a:pt x="3548" y="670"/>
                  </a:lnTo>
                  <a:lnTo>
                    <a:pt x="3529" y="629"/>
                  </a:lnTo>
                  <a:lnTo>
                    <a:pt x="3502" y="673"/>
                  </a:lnTo>
                  <a:lnTo>
                    <a:pt x="3473" y="687"/>
                  </a:lnTo>
                  <a:lnTo>
                    <a:pt x="3442" y="675"/>
                  </a:lnTo>
                  <a:lnTo>
                    <a:pt x="3385" y="602"/>
                  </a:lnTo>
                  <a:lnTo>
                    <a:pt x="3356" y="558"/>
                  </a:lnTo>
                  <a:lnTo>
                    <a:pt x="3339" y="493"/>
                  </a:lnTo>
                  <a:lnTo>
                    <a:pt x="3312" y="495"/>
                  </a:lnTo>
                  <a:lnTo>
                    <a:pt x="3319" y="562"/>
                  </a:lnTo>
                  <a:lnTo>
                    <a:pt x="3389" y="666"/>
                  </a:lnTo>
                  <a:lnTo>
                    <a:pt x="3417" y="718"/>
                  </a:lnTo>
                  <a:lnTo>
                    <a:pt x="3396" y="714"/>
                  </a:lnTo>
                  <a:lnTo>
                    <a:pt x="3396" y="708"/>
                  </a:lnTo>
                  <a:lnTo>
                    <a:pt x="3366" y="662"/>
                  </a:lnTo>
                  <a:lnTo>
                    <a:pt x="3331" y="660"/>
                  </a:lnTo>
                  <a:lnTo>
                    <a:pt x="3314" y="639"/>
                  </a:lnTo>
                  <a:lnTo>
                    <a:pt x="3304" y="614"/>
                  </a:lnTo>
                  <a:lnTo>
                    <a:pt x="3252" y="595"/>
                  </a:lnTo>
                  <a:lnTo>
                    <a:pt x="3183" y="591"/>
                  </a:lnTo>
                  <a:lnTo>
                    <a:pt x="3199" y="648"/>
                  </a:lnTo>
                  <a:lnTo>
                    <a:pt x="3252" y="660"/>
                  </a:lnTo>
                  <a:lnTo>
                    <a:pt x="3281" y="706"/>
                  </a:lnTo>
                  <a:lnTo>
                    <a:pt x="3356" y="723"/>
                  </a:lnTo>
                  <a:lnTo>
                    <a:pt x="3435" y="756"/>
                  </a:lnTo>
                  <a:lnTo>
                    <a:pt x="3465" y="810"/>
                  </a:lnTo>
                  <a:lnTo>
                    <a:pt x="3452" y="844"/>
                  </a:lnTo>
                  <a:lnTo>
                    <a:pt x="3392" y="885"/>
                  </a:lnTo>
                  <a:lnTo>
                    <a:pt x="3316" y="915"/>
                  </a:lnTo>
                  <a:lnTo>
                    <a:pt x="3367" y="961"/>
                  </a:lnTo>
                  <a:lnTo>
                    <a:pt x="3360" y="975"/>
                  </a:lnTo>
                  <a:lnTo>
                    <a:pt x="3316" y="988"/>
                  </a:lnTo>
                  <a:lnTo>
                    <a:pt x="3227" y="977"/>
                  </a:lnTo>
                  <a:lnTo>
                    <a:pt x="3193" y="950"/>
                  </a:lnTo>
                  <a:lnTo>
                    <a:pt x="3168" y="971"/>
                  </a:lnTo>
                  <a:lnTo>
                    <a:pt x="3110" y="975"/>
                  </a:lnTo>
                  <a:lnTo>
                    <a:pt x="3087" y="929"/>
                  </a:lnTo>
                  <a:lnTo>
                    <a:pt x="3087" y="906"/>
                  </a:lnTo>
                  <a:lnTo>
                    <a:pt x="3110" y="888"/>
                  </a:lnTo>
                  <a:lnTo>
                    <a:pt x="3087" y="864"/>
                  </a:lnTo>
                  <a:lnTo>
                    <a:pt x="3020" y="906"/>
                  </a:lnTo>
                  <a:lnTo>
                    <a:pt x="2976" y="929"/>
                  </a:lnTo>
                  <a:lnTo>
                    <a:pt x="2955" y="879"/>
                  </a:lnTo>
                  <a:lnTo>
                    <a:pt x="2949" y="925"/>
                  </a:lnTo>
                  <a:lnTo>
                    <a:pt x="2932" y="969"/>
                  </a:lnTo>
                  <a:lnTo>
                    <a:pt x="2943" y="1023"/>
                  </a:lnTo>
                  <a:lnTo>
                    <a:pt x="3020" y="1011"/>
                  </a:lnTo>
                  <a:lnTo>
                    <a:pt x="3153" y="1000"/>
                  </a:lnTo>
                  <a:lnTo>
                    <a:pt x="3195" y="1015"/>
                  </a:lnTo>
                  <a:lnTo>
                    <a:pt x="3262" y="1015"/>
                  </a:lnTo>
                  <a:lnTo>
                    <a:pt x="3298" y="1040"/>
                  </a:lnTo>
                  <a:lnTo>
                    <a:pt x="3335" y="1042"/>
                  </a:lnTo>
                  <a:lnTo>
                    <a:pt x="3341" y="1065"/>
                  </a:lnTo>
                  <a:lnTo>
                    <a:pt x="3414" y="1086"/>
                  </a:lnTo>
                  <a:lnTo>
                    <a:pt x="3427" y="1100"/>
                  </a:lnTo>
                  <a:lnTo>
                    <a:pt x="3398" y="1111"/>
                  </a:lnTo>
                  <a:lnTo>
                    <a:pt x="3369" y="1109"/>
                  </a:lnTo>
                  <a:lnTo>
                    <a:pt x="3335" y="1109"/>
                  </a:lnTo>
                  <a:lnTo>
                    <a:pt x="3281" y="1128"/>
                  </a:lnTo>
                  <a:lnTo>
                    <a:pt x="3260" y="1125"/>
                  </a:lnTo>
                  <a:lnTo>
                    <a:pt x="3197" y="1055"/>
                  </a:lnTo>
                  <a:lnTo>
                    <a:pt x="3168" y="1055"/>
                  </a:lnTo>
                  <a:lnTo>
                    <a:pt x="3166" y="1077"/>
                  </a:lnTo>
                  <a:lnTo>
                    <a:pt x="3204" y="1103"/>
                  </a:lnTo>
                  <a:lnTo>
                    <a:pt x="3248" y="1136"/>
                  </a:lnTo>
                  <a:lnTo>
                    <a:pt x="3281" y="1148"/>
                  </a:lnTo>
                  <a:lnTo>
                    <a:pt x="3289" y="1165"/>
                  </a:lnTo>
                  <a:lnTo>
                    <a:pt x="3306" y="1167"/>
                  </a:lnTo>
                  <a:lnTo>
                    <a:pt x="3371" y="1238"/>
                  </a:lnTo>
                  <a:lnTo>
                    <a:pt x="3354" y="1276"/>
                  </a:lnTo>
                  <a:lnTo>
                    <a:pt x="3352" y="1299"/>
                  </a:lnTo>
                  <a:lnTo>
                    <a:pt x="3366" y="1295"/>
                  </a:lnTo>
                  <a:lnTo>
                    <a:pt x="3367" y="1311"/>
                  </a:lnTo>
                  <a:lnTo>
                    <a:pt x="3348" y="1326"/>
                  </a:lnTo>
                  <a:lnTo>
                    <a:pt x="3241" y="1336"/>
                  </a:lnTo>
                  <a:lnTo>
                    <a:pt x="3235" y="1343"/>
                  </a:lnTo>
                  <a:lnTo>
                    <a:pt x="3256" y="1349"/>
                  </a:lnTo>
                  <a:lnTo>
                    <a:pt x="3341" y="1349"/>
                  </a:lnTo>
                  <a:lnTo>
                    <a:pt x="3417" y="1372"/>
                  </a:lnTo>
                  <a:lnTo>
                    <a:pt x="3442" y="1370"/>
                  </a:lnTo>
                  <a:lnTo>
                    <a:pt x="3446" y="1378"/>
                  </a:lnTo>
                  <a:lnTo>
                    <a:pt x="3421" y="1432"/>
                  </a:lnTo>
                  <a:lnTo>
                    <a:pt x="3473" y="1441"/>
                  </a:lnTo>
                  <a:lnTo>
                    <a:pt x="3481" y="1455"/>
                  </a:lnTo>
                  <a:lnTo>
                    <a:pt x="3515" y="1428"/>
                  </a:lnTo>
                  <a:lnTo>
                    <a:pt x="3496" y="1424"/>
                  </a:lnTo>
                  <a:lnTo>
                    <a:pt x="3492" y="1418"/>
                  </a:lnTo>
                  <a:lnTo>
                    <a:pt x="3567" y="1390"/>
                  </a:lnTo>
                  <a:lnTo>
                    <a:pt x="3600" y="1399"/>
                  </a:lnTo>
                  <a:lnTo>
                    <a:pt x="3600" y="1416"/>
                  </a:lnTo>
                  <a:lnTo>
                    <a:pt x="3590" y="1434"/>
                  </a:lnTo>
                  <a:lnTo>
                    <a:pt x="3605" y="1453"/>
                  </a:lnTo>
                  <a:lnTo>
                    <a:pt x="3655" y="1443"/>
                  </a:lnTo>
                  <a:lnTo>
                    <a:pt x="3665" y="1468"/>
                  </a:lnTo>
                  <a:lnTo>
                    <a:pt x="3657" y="1516"/>
                  </a:lnTo>
                  <a:lnTo>
                    <a:pt x="3634" y="1522"/>
                  </a:lnTo>
                  <a:lnTo>
                    <a:pt x="3584" y="1495"/>
                  </a:lnTo>
                  <a:lnTo>
                    <a:pt x="3513" y="1484"/>
                  </a:lnTo>
                  <a:lnTo>
                    <a:pt x="3433" y="1503"/>
                  </a:lnTo>
                  <a:lnTo>
                    <a:pt x="3431" y="1512"/>
                  </a:lnTo>
                  <a:lnTo>
                    <a:pt x="3485" y="1518"/>
                  </a:lnTo>
                  <a:lnTo>
                    <a:pt x="3556" y="1526"/>
                  </a:lnTo>
                  <a:lnTo>
                    <a:pt x="3563" y="1526"/>
                  </a:lnTo>
                  <a:lnTo>
                    <a:pt x="3592" y="1539"/>
                  </a:lnTo>
                  <a:lnTo>
                    <a:pt x="3596" y="1580"/>
                  </a:lnTo>
                  <a:lnTo>
                    <a:pt x="3569" y="1591"/>
                  </a:lnTo>
                  <a:lnTo>
                    <a:pt x="3508" y="1574"/>
                  </a:lnTo>
                  <a:lnTo>
                    <a:pt x="3442" y="1543"/>
                  </a:lnTo>
                  <a:lnTo>
                    <a:pt x="3385" y="1539"/>
                  </a:lnTo>
                  <a:lnTo>
                    <a:pt x="3373" y="1520"/>
                  </a:lnTo>
                  <a:lnTo>
                    <a:pt x="3204" y="1537"/>
                  </a:lnTo>
                  <a:lnTo>
                    <a:pt x="3174" y="1558"/>
                  </a:lnTo>
                  <a:lnTo>
                    <a:pt x="3106" y="1557"/>
                  </a:lnTo>
                  <a:lnTo>
                    <a:pt x="3055" y="1522"/>
                  </a:lnTo>
                  <a:lnTo>
                    <a:pt x="2980" y="1530"/>
                  </a:lnTo>
                  <a:lnTo>
                    <a:pt x="2876" y="1539"/>
                  </a:lnTo>
                  <a:lnTo>
                    <a:pt x="2834" y="1507"/>
                  </a:lnTo>
                  <a:lnTo>
                    <a:pt x="2707" y="1472"/>
                  </a:lnTo>
                  <a:lnTo>
                    <a:pt x="2608" y="1482"/>
                  </a:lnTo>
                  <a:lnTo>
                    <a:pt x="2535" y="1422"/>
                  </a:lnTo>
                  <a:lnTo>
                    <a:pt x="2512" y="1395"/>
                  </a:lnTo>
                  <a:lnTo>
                    <a:pt x="2546" y="1386"/>
                  </a:lnTo>
                  <a:lnTo>
                    <a:pt x="2527" y="1355"/>
                  </a:lnTo>
                  <a:lnTo>
                    <a:pt x="2512" y="1292"/>
                  </a:lnTo>
                  <a:lnTo>
                    <a:pt x="2527" y="1232"/>
                  </a:lnTo>
                  <a:lnTo>
                    <a:pt x="2540" y="1232"/>
                  </a:lnTo>
                  <a:lnTo>
                    <a:pt x="2583" y="1274"/>
                  </a:lnTo>
                  <a:lnTo>
                    <a:pt x="2619" y="1263"/>
                  </a:lnTo>
                  <a:lnTo>
                    <a:pt x="2560" y="1188"/>
                  </a:lnTo>
                  <a:lnTo>
                    <a:pt x="2585" y="1102"/>
                  </a:lnTo>
                  <a:lnTo>
                    <a:pt x="2600" y="998"/>
                  </a:lnTo>
                  <a:lnTo>
                    <a:pt x="2644" y="1019"/>
                  </a:lnTo>
                  <a:lnTo>
                    <a:pt x="2702" y="1048"/>
                  </a:lnTo>
                  <a:lnTo>
                    <a:pt x="2711" y="1142"/>
                  </a:lnTo>
                  <a:lnTo>
                    <a:pt x="2769" y="1161"/>
                  </a:lnTo>
                  <a:lnTo>
                    <a:pt x="2782" y="1090"/>
                  </a:lnTo>
                  <a:lnTo>
                    <a:pt x="2746" y="1031"/>
                  </a:lnTo>
                  <a:lnTo>
                    <a:pt x="2819" y="956"/>
                  </a:lnTo>
                  <a:lnTo>
                    <a:pt x="2840" y="917"/>
                  </a:lnTo>
                  <a:lnTo>
                    <a:pt x="2815" y="883"/>
                  </a:lnTo>
                  <a:lnTo>
                    <a:pt x="2798" y="837"/>
                  </a:lnTo>
                  <a:lnTo>
                    <a:pt x="2734" y="864"/>
                  </a:lnTo>
                  <a:lnTo>
                    <a:pt x="2675" y="969"/>
                  </a:lnTo>
                  <a:lnTo>
                    <a:pt x="2657" y="969"/>
                  </a:lnTo>
                  <a:lnTo>
                    <a:pt x="2613" y="967"/>
                  </a:lnTo>
                  <a:lnTo>
                    <a:pt x="2602" y="940"/>
                  </a:lnTo>
                  <a:lnTo>
                    <a:pt x="2554" y="938"/>
                  </a:lnTo>
                  <a:lnTo>
                    <a:pt x="2525" y="1004"/>
                  </a:lnTo>
                  <a:lnTo>
                    <a:pt x="2496" y="990"/>
                  </a:lnTo>
                  <a:lnTo>
                    <a:pt x="2502" y="929"/>
                  </a:lnTo>
                  <a:lnTo>
                    <a:pt x="2491" y="829"/>
                  </a:lnTo>
                  <a:lnTo>
                    <a:pt x="2473" y="816"/>
                  </a:lnTo>
                  <a:lnTo>
                    <a:pt x="2429" y="806"/>
                  </a:lnTo>
                  <a:lnTo>
                    <a:pt x="2418" y="768"/>
                  </a:lnTo>
                  <a:lnTo>
                    <a:pt x="2389" y="773"/>
                  </a:lnTo>
                  <a:lnTo>
                    <a:pt x="2383" y="873"/>
                  </a:lnTo>
                  <a:lnTo>
                    <a:pt x="2347" y="954"/>
                  </a:lnTo>
                  <a:lnTo>
                    <a:pt x="2241" y="958"/>
                  </a:lnTo>
                  <a:lnTo>
                    <a:pt x="2230" y="1059"/>
                  </a:lnTo>
                  <a:lnTo>
                    <a:pt x="2197" y="1163"/>
                  </a:lnTo>
                  <a:lnTo>
                    <a:pt x="2162" y="1190"/>
                  </a:lnTo>
                  <a:lnTo>
                    <a:pt x="2080" y="1117"/>
                  </a:lnTo>
                  <a:lnTo>
                    <a:pt x="2063" y="1134"/>
                  </a:lnTo>
                  <a:lnTo>
                    <a:pt x="2126" y="1219"/>
                  </a:lnTo>
                  <a:lnTo>
                    <a:pt x="2157" y="1263"/>
                  </a:lnTo>
                  <a:lnTo>
                    <a:pt x="2160" y="1317"/>
                  </a:lnTo>
                  <a:lnTo>
                    <a:pt x="2136" y="1357"/>
                  </a:lnTo>
                  <a:lnTo>
                    <a:pt x="2174" y="1349"/>
                  </a:lnTo>
                  <a:lnTo>
                    <a:pt x="2201" y="1409"/>
                  </a:lnTo>
                  <a:lnTo>
                    <a:pt x="2153" y="1510"/>
                  </a:lnTo>
                  <a:lnTo>
                    <a:pt x="2111" y="1585"/>
                  </a:lnTo>
                  <a:lnTo>
                    <a:pt x="2089" y="1668"/>
                  </a:lnTo>
                  <a:lnTo>
                    <a:pt x="2041" y="1674"/>
                  </a:lnTo>
                  <a:lnTo>
                    <a:pt x="1955" y="1693"/>
                  </a:lnTo>
                  <a:lnTo>
                    <a:pt x="1903" y="1637"/>
                  </a:lnTo>
                  <a:lnTo>
                    <a:pt x="1838" y="1614"/>
                  </a:lnTo>
                  <a:lnTo>
                    <a:pt x="1771" y="1551"/>
                  </a:lnTo>
                  <a:lnTo>
                    <a:pt x="1777" y="1520"/>
                  </a:lnTo>
                  <a:lnTo>
                    <a:pt x="1721" y="1514"/>
                  </a:lnTo>
                  <a:lnTo>
                    <a:pt x="1683" y="1453"/>
                  </a:lnTo>
                  <a:lnTo>
                    <a:pt x="1604" y="1405"/>
                  </a:lnTo>
                  <a:lnTo>
                    <a:pt x="1581" y="1334"/>
                  </a:lnTo>
                  <a:lnTo>
                    <a:pt x="1608" y="1334"/>
                  </a:lnTo>
                  <a:lnTo>
                    <a:pt x="1610" y="1311"/>
                  </a:lnTo>
                  <a:lnTo>
                    <a:pt x="1569" y="1274"/>
                  </a:lnTo>
                  <a:lnTo>
                    <a:pt x="1554" y="1201"/>
                  </a:lnTo>
                  <a:lnTo>
                    <a:pt x="1506" y="1138"/>
                  </a:lnTo>
                  <a:lnTo>
                    <a:pt x="1477" y="1075"/>
                  </a:lnTo>
                  <a:lnTo>
                    <a:pt x="1412" y="1061"/>
                  </a:lnTo>
                  <a:lnTo>
                    <a:pt x="1368" y="992"/>
                  </a:lnTo>
                  <a:lnTo>
                    <a:pt x="1282" y="940"/>
                  </a:lnTo>
                  <a:lnTo>
                    <a:pt x="1293" y="990"/>
                  </a:lnTo>
                  <a:lnTo>
                    <a:pt x="1335" y="1090"/>
                  </a:lnTo>
                  <a:lnTo>
                    <a:pt x="1395" y="1123"/>
                  </a:lnTo>
                  <a:lnTo>
                    <a:pt x="1470" y="1190"/>
                  </a:lnTo>
                  <a:lnTo>
                    <a:pt x="1504" y="1280"/>
                  </a:lnTo>
                  <a:lnTo>
                    <a:pt x="1523" y="1305"/>
                  </a:lnTo>
                  <a:lnTo>
                    <a:pt x="1548" y="1322"/>
                  </a:lnTo>
                  <a:lnTo>
                    <a:pt x="1554" y="1395"/>
                  </a:lnTo>
                  <a:lnTo>
                    <a:pt x="1617" y="1482"/>
                  </a:lnTo>
                  <a:lnTo>
                    <a:pt x="1738" y="1589"/>
                  </a:lnTo>
                  <a:lnTo>
                    <a:pt x="1775" y="1595"/>
                  </a:lnTo>
                  <a:lnTo>
                    <a:pt x="1884" y="1679"/>
                  </a:lnTo>
                  <a:lnTo>
                    <a:pt x="1894" y="1708"/>
                  </a:lnTo>
                  <a:lnTo>
                    <a:pt x="1853" y="1725"/>
                  </a:lnTo>
                  <a:lnTo>
                    <a:pt x="1840" y="1745"/>
                  </a:lnTo>
                  <a:lnTo>
                    <a:pt x="1809" y="1745"/>
                  </a:lnTo>
                  <a:lnTo>
                    <a:pt x="1781" y="1729"/>
                  </a:lnTo>
                  <a:lnTo>
                    <a:pt x="1723" y="1683"/>
                  </a:lnTo>
                  <a:lnTo>
                    <a:pt x="1692" y="1689"/>
                  </a:lnTo>
                  <a:lnTo>
                    <a:pt x="1688" y="1712"/>
                  </a:lnTo>
                  <a:lnTo>
                    <a:pt x="1702" y="1739"/>
                  </a:lnTo>
                  <a:lnTo>
                    <a:pt x="1804" y="1810"/>
                  </a:lnTo>
                  <a:lnTo>
                    <a:pt x="1830" y="1846"/>
                  </a:lnTo>
                  <a:lnTo>
                    <a:pt x="1846" y="1879"/>
                  </a:lnTo>
                  <a:lnTo>
                    <a:pt x="1846" y="1917"/>
                  </a:lnTo>
                  <a:lnTo>
                    <a:pt x="1876" y="1960"/>
                  </a:lnTo>
                  <a:lnTo>
                    <a:pt x="1853" y="1981"/>
                  </a:lnTo>
                  <a:lnTo>
                    <a:pt x="1863" y="1992"/>
                  </a:lnTo>
                  <a:lnTo>
                    <a:pt x="1890" y="1973"/>
                  </a:lnTo>
                  <a:lnTo>
                    <a:pt x="1917" y="1967"/>
                  </a:lnTo>
                  <a:lnTo>
                    <a:pt x="1919" y="1960"/>
                  </a:lnTo>
                  <a:lnTo>
                    <a:pt x="1913" y="1929"/>
                  </a:lnTo>
                  <a:lnTo>
                    <a:pt x="1882" y="1845"/>
                  </a:lnTo>
                  <a:lnTo>
                    <a:pt x="1859" y="1821"/>
                  </a:lnTo>
                  <a:lnTo>
                    <a:pt x="1855" y="1783"/>
                  </a:lnTo>
                  <a:lnTo>
                    <a:pt x="1878" y="1764"/>
                  </a:lnTo>
                  <a:lnTo>
                    <a:pt x="1867" y="1739"/>
                  </a:lnTo>
                  <a:lnTo>
                    <a:pt x="1903" y="1733"/>
                  </a:lnTo>
                  <a:lnTo>
                    <a:pt x="1928" y="1750"/>
                  </a:lnTo>
                  <a:lnTo>
                    <a:pt x="1978" y="1737"/>
                  </a:lnTo>
                  <a:lnTo>
                    <a:pt x="2041" y="1770"/>
                  </a:lnTo>
                  <a:lnTo>
                    <a:pt x="2157" y="1821"/>
                  </a:lnTo>
                  <a:lnTo>
                    <a:pt x="2199" y="1866"/>
                  </a:lnTo>
                  <a:lnTo>
                    <a:pt x="2208" y="1898"/>
                  </a:lnTo>
                  <a:lnTo>
                    <a:pt x="2251" y="1916"/>
                  </a:lnTo>
                  <a:lnTo>
                    <a:pt x="2278" y="1962"/>
                  </a:lnTo>
                  <a:lnTo>
                    <a:pt x="2293" y="2002"/>
                  </a:lnTo>
                  <a:lnTo>
                    <a:pt x="2260" y="2006"/>
                  </a:lnTo>
                  <a:lnTo>
                    <a:pt x="2276" y="2019"/>
                  </a:lnTo>
                  <a:lnTo>
                    <a:pt x="2306" y="2035"/>
                  </a:lnTo>
                  <a:lnTo>
                    <a:pt x="2325" y="2075"/>
                  </a:lnTo>
                  <a:lnTo>
                    <a:pt x="2373" y="2067"/>
                  </a:lnTo>
                  <a:lnTo>
                    <a:pt x="2391" y="2052"/>
                  </a:lnTo>
                  <a:lnTo>
                    <a:pt x="2402" y="2071"/>
                  </a:lnTo>
                  <a:lnTo>
                    <a:pt x="2349" y="2092"/>
                  </a:lnTo>
                  <a:lnTo>
                    <a:pt x="2349" y="2106"/>
                  </a:lnTo>
                  <a:lnTo>
                    <a:pt x="2412" y="2102"/>
                  </a:lnTo>
                  <a:lnTo>
                    <a:pt x="2458" y="2131"/>
                  </a:lnTo>
                  <a:lnTo>
                    <a:pt x="2489" y="2169"/>
                  </a:lnTo>
                  <a:lnTo>
                    <a:pt x="2489" y="2182"/>
                  </a:lnTo>
                  <a:lnTo>
                    <a:pt x="2542" y="2236"/>
                  </a:lnTo>
                  <a:lnTo>
                    <a:pt x="2552" y="2269"/>
                  </a:lnTo>
                  <a:lnTo>
                    <a:pt x="2535" y="2298"/>
                  </a:lnTo>
                  <a:lnTo>
                    <a:pt x="2487" y="2280"/>
                  </a:lnTo>
                  <a:lnTo>
                    <a:pt x="2454" y="2273"/>
                  </a:lnTo>
                  <a:lnTo>
                    <a:pt x="2410" y="2250"/>
                  </a:lnTo>
                  <a:lnTo>
                    <a:pt x="2325" y="2242"/>
                  </a:lnTo>
                  <a:lnTo>
                    <a:pt x="2278" y="2230"/>
                  </a:lnTo>
                  <a:lnTo>
                    <a:pt x="2220" y="2246"/>
                  </a:lnTo>
                  <a:lnTo>
                    <a:pt x="2116" y="2252"/>
                  </a:lnTo>
                  <a:lnTo>
                    <a:pt x="2088" y="2238"/>
                  </a:lnTo>
                  <a:lnTo>
                    <a:pt x="2082" y="2255"/>
                  </a:lnTo>
                  <a:lnTo>
                    <a:pt x="2103" y="2271"/>
                  </a:lnTo>
                  <a:lnTo>
                    <a:pt x="2105" y="2290"/>
                  </a:lnTo>
                  <a:lnTo>
                    <a:pt x="2097" y="2296"/>
                  </a:lnTo>
                  <a:lnTo>
                    <a:pt x="2070" y="2275"/>
                  </a:lnTo>
                  <a:lnTo>
                    <a:pt x="2049" y="2280"/>
                  </a:lnTo>
                  <a:lnTo>
                    <a:pt x="1976" y="2307"/>
                  </a:lnTo>
                  <a:lnTo>
                    <a:pt x="1932" y="2269"/>
                  </a:lnTo>
                  <a:lnTo>
                    <a:pt x="1923" y="2219"/>
                  </a:lnTo>
                  <a:lnTo>
                    <a:pt x="1882" y="2207"/>
                  </a:lnTo>
                  <a:lnTo>
                    <a:pt x="1844" y="2194"/>
                  </a:lnTo>
                  <a:lnTo>
                    <a:pt x="1748" y="2156"/>
                  </a:lnTo>
                  <a:lnTo>
                    <a:pt x="1717" y="2161"/>
                  </a:lnTo>
                  <a:lnTo>
                    <a:pt x="1671" y="2150"/>
                  </a:lnTo>
                  <a:lnTo>
                    <a:pt x="1646" y="2113"/>
                  </a:lnTo>
                  <a:lnTo>
                    <a:pt x="1614" y="2106"/>
                  </a:lnTo>
                  <a:lnTo>
                    <a:pt x="1529" y="2092"/>
                  </a:lnTo>
                  <a:lnTo>
                    <a:pt x="1468" y="2035"/>
                  </a:lnTo>
                  <a:lnTo>
                    <a:pt x="1383" y="1944"/>
                  </a:lnTo>
                  <a:lnTo>
                    <a:pt x="1366" y="1950"/>
                  </a:lnTo>
                  <a:lnTo>
                    <a:pt x="1387" y="2015"/>
                  </a:lnTo>
                  <a:lnTo>
                    <a:pt x="1470" y="2083"/>
                  </a:lnTo>
                  <a:lnTo>
                    <a:pt x="1447" y="2109"/>
                  </a:lnTo>
                  <a:lnTo>
                    <a:pt x="1404" y="2146"/>
                  </a:lnTo>
                  <a:lnTo>
                    <a:pt x="1422" y="2154"/>
                  </a:lnTo>
                  <a:lnTo>
                    <a:pt x="1502" y="2131"/>
                  </a:lnTo>
                  <a:lnTo>
                    <a:pt x="1554" y="2157"/>
                  </a:lnTo>
                  <a:lnTo>
                    <a:pt x="1564" y="2242"/>
                  </a:lnTo>
                  <a:lnTo>
                    <a:pt x="1504" y="2334"/>
                  </a:lnTo>
                  <a:lnTo>
                    <a:pt x="1473" y="2394"/>
                  </a:lnTo>
                  <a:lnTo>
                    <a:pt x="1431" y="2449"/>
                  </a:lnTo>
                  <a:lnTo>
                    <a:pt x="1391" y="2482"/>
                  </a:lnTo>
                  <a:lnTo>
                    <a:pt x="1320" y="2461"/>
                  </a:lnTo>
                  <a:lnTo>
                    <a:pt x="1180" y="2397"/>
                  </a:lnTo>
                  <a:lnTo>
                    <a:pt x="1013" y="2288"/>
                  </a:lnTo>
                  <a:lnTo>
                    <a:pt x="984" y="2236"/>
                  </a:lnTo>
                  <a:lnTo>
                    <a:pt x="944" y="2217"/>
                  </a:lnTo>
                  <a:lnTo>
                    <a:pt x="871" y="2186"/>
                  </a:lnTo>
                  <a:lnTo>
                    <a:pt x="813" y="2165"/>
                  </a:lnTo>
                  <a:lnTo>
                    <a:pt x="794" y="2096"/>
                  </a:lnTo>
                  <a:lnTo>
                    <a:pt x="710" y="2081"/>
                  </a:lnTo>
                  <a:lnTo>
                    <a:pt x="593" y="1994"/>
                  </a:lnTo>
                  <a:lnTo>
                    <a:pt x="514" y="1948"/>
                  </a:lnTo>
                  <a:lnTo>
                    <a:pt x="418" y="1860"/>
                  </a:lnTo>
                  <a:lnTo>
                    <a:pt x="307" y="1718"/>
                  </a:lnTo>
                  <a:lnTo>
                    <a:pt x="232" y="1618"/>
                  </a:lnTo>
                  <a:lnTo>
                    <a:pt x="174" y="1566"/>
                  </a:lnTo>
                  <a:lnTo>
                    <a:pt x="113" y="1453"/>
                  </a:lnTo>
                  <a:lnTo>
                    <a:pt x="115" y="1288"/>
                  </a:lnTo>
                  <a:lnTo>
                    <a:pt x="171" y="1067"/>
                  </a:lnTo>
                  <a:lnTo>
                    <a:pt x="224" y="1032"/>
                  </a:lnTo>
                  <a:lnTo>
                    <a:pt x="240" y="1048"/>
                  </a:lnTo>
                  <a:lnTo>
                    <a:pt x="253" y="1025"/>
                  </a:lnTo>
                  <a:lnTo>
                    <a:pt x="232" y="986"/>
                  </a:lnTo>
                  <a:lnTo>
                    <a:pt x="266" y="952"/>
                  </a:lnTo>
                  <a:lnTo>
                    <a:pt x="301" y="806"/>
                  </a:lnTo>
                  <a:lnTo>
                    <a:pt x="332" y="743"/>
                  </a:lnTo>
                  <a:lnTo>
                    <a:pt x="328" y="664"/>
                  </a:lnTo>
                  <a:lnTo>
                    <a:pt x="293" y="620"/>
                  </a:lnTo>
                  <a:lnTo>
                    <a:pt x="293" y="618"/>
                  </a:lnTo>
                  <a:lnTo>
                    <a:pt x="291" y="618"/>
                  </a:lnTo>
                  <a:lnTo>
                    <a:pt x="291" y="616"/>
                  </a:lnTo>
                  <a:lnTo>
                    <a:pt x="290" y="616"/>
                  </a:lnTo>
                  <a:lnTo>
                    <a:pt x="290" y="614"/>
                  </a:lnTo>
                  <a:lnTo>
                    <a:pt x="288" y="614"/>
                  </a:lnTo>
                  <a:lnTo>
                    <a:pt x="288" y="612"/>
                  </a:lnTo>
                  <a:lnTo>
                    <a:pt x="286" y="612"/>
                  </a:lnTo>
                  <a:lnTo>
                    <a:pt x="286" y="610"/>
                  </a:lnTo>
                  <a:lnTo>
                    <a:pt x="284" y="610"/>
                  </a:lnTo>
                  <a:lnTo>
                    <a:pt x="284" y="608"/>
                  </a:lnTo>
                  <a:lnTo>
                    <a:pt x="282" y="597"/>
                  </a:lnTo>
                  <a:lnTo>
                    <a:pt x="284" y="576"/>
                  </a:lnTo>
                  <a:lnTo>
                    <a:pt x="288" y="499"/>
                  </a:lnTo>
                  <a:lnTo>
                    <a:pt x="299" y="460"/>
                  </a:lnTo>
                  <a:lnTo>
                    <a:pt x="303" y="407"/>
                  </a:lnTo>
                  <a:lnTo>
                    <a:pt x="293" y="382"/>
                  </a:lnTo>
                  <a:lnTo>
                    <a:pt x="311" y="343"/>
                  </a:lnTo>
                  <a:lnTo>
                    <a:pt x="328" y="343"/>
                  </a:lnTo>
                  <a:lnTo>
                    <a:pt x="382" y="109"/>
                  </a:lnTo>
                  <a:lnTo>
                    <a:pt x="426" y="65"/>
                  </a:lnTo>
                  <a:lnTo>
                    <a:pt x="456" y="28"/>
                  </a:lnTo>
                  <a:lnTo>
                    <a:pt x="529" y="11"/>
                  </a:lnTo>
                  <a:lnTo>
                    <a:pt x="598" y="28"/>
                  </a:lnTo>
                  <a:lnTo>
                    <a:pt x="621" y="25"/>
                  </a:lnTo>
                  <a:lnTo>
                    <a:pt x="621" y="2"/>
                  </a:lnTo>
                  <a:lnTo>
                    <a:pt x="397" y="2"/>
                  </a:lnTo>
                  <a:close/>
                  <a:moveTo>
                    <a:pt x="445" y="2042"/>
                  </a:moveTo>
                  <a:lnTo>
                    <a:pt x="422" y="2079"/>
                  </a:lnTo>
                  <a:lnTo>
                    <a:pt x="456" y="2111"/>
                  </a:lnTo>
                  <a:lnTo>
                    <a:pt x="458" y="2152"/>
                  </a:lnTo>
                  <a:lnTo>
                    <a:pt x="445" y="2163"/>
                  </a:lnTo>
                  <a:lnTo>
                    <a:pt x="428" y="2156"/>
                  </a:lnTo>
                  <a:lnTo>
                    <a:pt x="418" y="2177"/>
                  </a:lnTo>
                  <a:lnTo>
                    <a:pt x="395" y="2180"/>
                  </a:lnTo>
                  <a:lnTo>
                    <a:pt x="391" y="2167"/>
                  </a:lnTo>
                  <a:lnTo>
                    <a:pt x="353" y="2180"/>
                  </a:lnTo>
                  <a:lnTo>
                    <a:pt x="337" y="2207"/>
                  </a:lnTo>
                  <a:lnTo>
                    <a:pt x="332" y="2250"/>
                  </a:lnTo>
                  <a:lnTo>
                    <a:pt x="343" y="2301"/>
                  </a:lnTo>
                  <a:lnTo>
                    <a:pt x="410" y="2332"/>
                  </a:lnTo>
                  <a:lnTo>
                    <a:pt x="416" y="2376"/>
                  </a:lnTo>
                  <a:lnTo>
                    <a:pt x="399" y="2382"/>
                  </a:lnTo>
                  <a:lnTo>
                    <a:pt x="407" y="2403"/>
                  </a:lnTo>
                  <a:lnTo>
                    <a:pt x="424" y="2407"/>
                  </a:lnTo>
                  <a:lnTo>
                    <a:pt x="445" y="2457"/>
                  </a:lnTo>
                  <a:lnTo>
                    <a:pt x="476" y="2559"/>
                  </a:lnTo>
                  <a:lnTo>
                    <a:pt x="526" y="2582"/>
                  </a:lnTo>
                  <a:lnTo>
                    <a:pt x="541" y="2622"/>
                  </a:lnTo>
                  <a:lnTo>
                    <a:pt x="623" y="2632"/>
                  </a:lnTo>
                  <a:lnTo>
                    <a:pt x="677" y="2655"/>
                  </a:lnTo>
                  <a:lnTo>
                    <a:pt x="677" y="2668"/>
                  </a:lnTo>
                  <a:lnTo>
                    <a:pt x="606" y="2683"/>
                  </a:lnTo>
                  <a:lnTo>
                    <a:pt x="604" y="2683"/>
                  </a:lnTo>
                  <a:lnTo>
                    <a:pt x="602" y="2685"/>
                  </a:lnTo>
                  <a:lnTo>
                    <a:pt x="600" y="2685"/>
                  </a:lnTo>
                  <a:lnTo>
                    <a:pt x="598" y="2685"/>
                  </a:lnTo>
                  <a:lnTo>
                    <a:pt x="597" y="2687"/>
                  </a:lnTo>
                  <a:lnTo>
                    <a:pt x="595" y="2687"/>
                  </a:lnTo>
                  <a:lnTo>
                    <a:pt x="593" y="2687"/>
                  </a:lnTo>
                  <a:lnTo>
                    <a:pt x="591" y="2689"/>
                  </a:lnTo>
                  <a:lnTo>
                    <a:pt x="589" y="2689"/>
                  </a:lnTo>
                  <a:lnTo>
                    <a:pt x="587" y="2689"/>
                  </a:lnTo>
                  <a:lnTo>
                    <a:pt x="585" y="2691"/>
                  </a:lnTo>
                  <a:lnTo>
                    <a:pt x="583" y="2691"/>
                  </a:lnTo>
                  <a:lnTo>
                    <a:pt x="581" y="2691"/>
                  </a:lnTo>
                  <a:lnTo>
                    <a:pt x="579" y="2691"/>
                  </a:lnTo>
                  <a:lnTo>
                    <a:pt x="577" y="2693"/>
                  </a:lnTo>
                  <a:lnTo>
                    <a:pt x="575" y="2693"/>
                  </a:lnTo>
                  <a:lnTo>
                    <a:pt x="574" y="2693"/>
                  </a:lnTo>
                  <a:lnTo>
                    <a:pt x="489" y="2685"/>
                  </a:lnTo>
                  <a:lnTo>
                    <a:pt x="495" y="2657"/>
                  </a:lnTo>
                  <a:lnTo>
                    <a:pt x="407" y="2632"/>
                  </a:lnTo>
                  <a:lnTo>
                    <a:pt x="370" y="2647"/>
                  </a:lnTo>
                  <a:lnTo>
                    <a:pt x="311" y="2635"/>
                  </a:lnTo>
                  <a:lnTo>
                    <a:pt x="280" y="2668"/>
                  </a:lnTo>
                  <a:lnTo>
                    <a:pt x="309" y="2693"/>
                  </a:lnTo>
                  <a:lnTo>
                    <a:pt x="389" y="2710"/>
                  </a:lnTo>
                  <a:lnTo>
                    <a:pt x="430" y="2745"/>
                  </a:lnTo>
                  <a:lnTo>
                    <a:pt x="464" y="2764"/>
                  </a:lnTo>
                  <a:lnTo>
                    <a:pt x="541" y="2781"/>
                  </a:lnTo>
                  <a:lnTo>
                    <a:pt x="604" y="2778"/>
                  </a:lnTo>
                  <a:lnTo>
                    <a:pt x="671" y="2779"/>
                  </a:lnTo>
                  <a:lnTo>
                    <a:pt x="710" y="2783"/>
                  </a:lnTo>
                  <a:lnTo>
                    <a:pt x="742" y="2756"/>
                  </a:lnTo>
                  <a:lnTo>
                    <a:pt x="752" y="2710"/>
                  </a:lnTo>
                  <a:lnTo>
                    <a:pt x="721" y="2682"/>
                  </a:lnTo>
                  <a:lnTo>
                    <a:pt x="727" y="2664"/>
                  </a:lnTo>
                  <a:lnTo>
                    <a:pt x="765" y="2676"/>
                  </a:lnTo>
                  <a:lnTo>
                    <a:pt x="858" y="2622"/>
                  </a:lnTo>
                  <a:lnTo>
                    <a:pt x="932" y="2563"/>
                  </a:lnTo>
                  <a:lnTo>
                    <a:pt x="911" y="2543"/>
                  </a:lnTo>
                  <a:lnTo>
                    <a:pt x="896" y="2543"/>
                  </a:lnTo>
                  <a:lnTo>
                    <a:pt x="888" y="2530"/>
                  </a:lnTo>
                  <a:lnTo>
                    <a:pt x="905" y="2465"/>
                  </a:lnTo>
                  <a:lnTo>
                    <a:pt x="921" y="2407"/>
                  </a:lnTo>
                  <a:lnTo>
                    <a:pt x="950" y="2372"/>
                  </a:lnTo>
                  <a:lnTo>
                    <a:pt x="953" y="2346"/>
                  </a:lnTo>
                  <a:lnTo>
                    <a:pt x="905" y="2307"/>
                  </a:lnTo>
                  <a:lnTo>
                    <a:pt x="875" y="2307"/>
                  </a:lnTo>
                  <a:lnTo>
                    <a:pt x="831" y="2248"/>
                  </a:lnTo>
                  <a:lnTo>
                    <a:pt x="836" y="2227"/>
                  </a:lnTo>
                  <a:lnTo>
                    <a:pt x="821" y="2225"/>
                  </a:lnTo>
                  <a:lnTo>
                    <a:pt x="790" y="2221"/>
                  </a:lnTo>
                  <a:lnTo>
                    <a:pt x="692" y="2144"/>
                  </a:lnTo>
                  <a:lnTo>
                    <a:pt x="673" y="2100"/>
                  </a:lnTo>
                  <a:lnTo>
                    <a:pt x="610" y="2094"/>
                  </a:lnTo>
                  <a:lnTo>
                    <a:pt x="543" y="2086"/>
                  </a:lnTo>
                  <a:lnTo>
                    <a:pt x="445" y="2042"/>
                  </a:lnTo>
                  <a:close/>
                  <a:moveTo>
                    <a:pt x="372" y="1871"/>
                  </a:moveTo>
                  <a:lnTo>
                    <a:pt x="422" y="1904"/>
                  </a:lnTo>
                  <a:lnTo>
                    <a:pt x="430" y="1941"/>
                  </a:lnTo>
                  <a:lnTo>
                    <a:pt x="407" y="1933"/>
                  </a:lnTo>
                  <a:lnTo>
                    <a:pt x="382" y="1912"/>
                  </a:lnTo>
                  <a:lnTo>
                    <a:pt x="364" y="1896"/>
                  </a:lnTo>
                  <a:lnTo>
                    <a:pt x="359" y="1881"/>
                  </a:lnTo>
                  <a:lnTo>
                    <a:pt x="372" y="1871"/>
                  </a:lnTo>
                  <a:close/>
                  <a:moveTo>
                    <a:pt x="522" y="1987"/>
                  </a:moveTo>
                  <a:lnTo>
                    <a:pt x="554" y="2008"/>
                  </a:lnTo>
                  <a:lnTo>
                    <a:pt x="554" y="2044"/>
                  </a:lnTo>
                  <a:lnTo>
                    <a:pt x="526" y="2048"/>
                  </a:lnTo>
                  <a:lnTo>
                    <a:pt x="510" y="2042"/>
                  </a:lnTo>
                  <a:lnTo>
                    <a:pt x="512" y="2012"/>
                  </a:lnTo>
                  <a:lnTo>
                    <a:pt x="522" y="1987"/>
                  </a:lnTo>
                  <a:close/>
                  <a:moveTo>
                    <a:pt x="948" y="2288"/>
                  </a:moveTo>
                  <a:lnTo>
                    <a:pt x="950" y="2311"/>
                  </a:lnTo>
                  <a:lnTo>
                    <a:pt x="969" y="2338"/>
                  </a:lnTo>
                  <a:lnTo>
                    <a:pt x="973" y="2386"/>
                  </a:lnTo>
                  <a:lnTo>
                    <a:pt x="961" y="2442"/>
                  </a:lnTo>
                  <a:lnTo>
                    <a:pt x="982" y="2463"/>
                  </a:lnTo>
                  <a:lnTo>
                    <a:pt x="950" y="2459"/>
                  </a:lnTo>
                  <a:lnTo>
                    <a:pt x="932" y="2470"/>
                  </a:lnTo>
                  <a:lnTo>
                    <a:pt x="959" y="2493"/>
                  </a:lnTo>
                  <a:lnTo>
                    <a:pt x="982" y="2490"/>
                  </a:lnTo>
                  <a:lnTo>
                    <a:pt x="996" y="2472"/>
                  </a:lnTo>
                  <a:lnTo>
                    <a:pt x="1053" y="2497"/>
                  </a:lnTo>
                  <a:lnTo>
                    <a:pt x="1095" y="2490"/>
                  </a:lnTo>
                  <a:lnTo>
                    <a:pt x="1184" y="2468"/>
                  </a:lnTo>
                  <a:lnTo>
                    <a:pt x="1211" y="2459"/>
                  </a:lnTo>
                  <a:lnTo>
                    <a:pt x="1211" y="2428"/>
                  </a:lnTo>
                  <a:lnTo>
                    <a:pt x="1172" y="2424"/>
                  </a:lnTo>
                  <a:lnTo>
                    <a:pt x="1155" y="2407"/>
                  </a:lnTo>
                  <a:lnTo>
                    <a:pt x="1122" y="2403"/>
                  </a:lnTo>
                  <a:lnTo>
                    <a:pt x="1072" y="2371"/>
                  </a:lnTo>
                  <a:lnTo>
                    <a:pt x="1034" y="2353"/>
                  </a:lnTo>
                  <a:lnTo>
                    <a:pt x="1015" y="2326"/>
                  </a:lnTo>
                  <a:lnTo>
                    <a:pt x="990" y="2317"/>
                  </a:lnTo>
                  <a:lnTo>
                    <a:pt x="971" y="2292"/>
                  </a:lnTo>
                  <a:lnTo>
                    <a:pt x="948" y="2288"/>
                  </a:lnTo>
                  <a:close/>
                  <a:moveTo>
                    <a:pt x="955" y="2591"/>
                  </a:moveTo>
                  <a:lnTo>
                    <a:pt x="879" y="2662"/>
                  </a:lnTo>
                  <a:lnTo>
                    <a:pt x="854" y="2687"/>
                  </a:lnTo>
                  <a:lnTo>
                    <a:pt x="879" y="2714"/>
                  </a:lnTo>
                  <a:lnTo>
                    <a:pt x="873" y="2733"/>
                  </a:lnTo>
                  <a:lnTo>
                    <a:pt x="846" y="2728"/>
                  </a:lnTo>
                  <a:lnTo>
                    <a:pt x="833" y="2755"/>
                  </a:lnTo>
                  <a:lnTo>
                    <a:pt x="836" y="2783"/>
                  </a:lnTo>
                  <a:lnTo>
                    <a:pt x="873" y="2795"/>
                  </a:lnTo>
                  <a:lnTo>
                    <a:pt x="915" y="2795"/>
                  </a:lnTo>
                  <a:lnTo>
                    <a:pt x="934" y="2764"/>
                  </a:lnTo>
                  <a:lnTo>
                    <a:pt x="934" y="2747"/>
                  </a:lnTo>
                  <a:lnTo>
                    <a:pt x="998" y="2720"/>
                  </a:lnTo>
                  <a:lnTo>
                    <a:pt x="1036" y="2687"/>
                  </a:lnTo>
                  <a:lnTo>
                    <a:pt x="1047" y="2645"/>
                  </a:lnTo>
                  <a:lnTo>
                    <a:pt x="1021" y="2620"/>
                  </a:lnTo>
                  <a:lnTo>
                    <a:pt x="994" y="2605"/>
                  </a:lnTo>
                  <a:lnTo>
                    <a:pt x="955" y="2591"/>
                  </a:lnTo>
                  <a:close/>
                  <a:moveTo>
                    <a:pt x="1086" y="2532"/>
                  </a:moveTo>
                  <a:lnTo>
                    <a:pt x="1047" y="2564"/>
                  </a:lnTo>
                  <a:lnTo>
                    <a:pt x="1059" y="2591"/>
                  </a:lnTo>
                  <a:lnTo>
                    <a:pt x="1080" y="2630"/>
                  </a:lnTo>
                  <a:lnTo>
                    <a:pt x="1147" y="2624"/>
                  </a:lnTo>
                  <a:lnTo>
                    <a:pt x="1203" y="2572"/>
                  </a:lnTo>
                  <a:lnTo>
                    <a:pt x="1241" y="2564"/>
                  </a:lnTo>
                  <a:lnTo>
                    <a:pt x="1243" y="2543"/>
                  </a:lnTo>
                  <a:lnTo>
                    <a:pt x="1199" y="2536"/>
                  </a:lnTo>
                  <a:lnTo>
                    <a:pt x="1134" y="2543"/>
                  </a:lnTo>
                  <a:lnTo>
                    <a:pt x="1086" y="2532"/>
                  </a:lnTo>
                  <a:close/>
                  <a:moveTo>
                    <a:pt x="1552" y="2326"/>
                  </a:moveTo>
                  <a:lnTo>
                    <a:pt x="1533" y="2346"/>
                  </a:lnTo>
                  <a:lnTo>
                    <a:pt x="1535" y="2365"/>
                  </a:lnTo>
                  <a:lnTo>
                    <a:pt x="1520" y="2376"/>
                  </a:lnTo>
                  <a:lnTo>
                    <a:pt x="1514" y="2388"/>
                  </a:lnTo>
                  <a:lnTo>
                    <a:pt x="1502" y="2396"/>
                  </a:lnTo>
                  <a:lnTo>
                    <a:pt x="1493" y="2420"/>
                  </a:lnTo>
                  <a:lnTo>
                    <a:pt x="1504" y="2447"/>
                  </a:lnTo>
                  <a:lnTo>
                    <a:pt x="1529" y="2451"/>
                  </a:lnTo>
                  <a:lnTo>
                    <a:pt x="1541" y="2440"/>
                  </a:lnTo>
                  <a:lnTo>
                    <a:pt x="1585" y="2426"/>
                  </a:lnTo>
                  <a:lnTo>
                    <a:pt x="1600" y="2409"/>
                  </a:lnTo>
                  <a:lnTo>
                    <a:pt x="1608" y="2384"/>
                  </a:lnTo>
                  <a:lnTo>
                    <a:pt x="1581" y="2348"/>
                  </a:lnTo>
                  <a:lnTo>
                    <a:pt x="1562" y="2328"/>
                  </a:lnTo>
                  <a:lnTo>
                    <a:pt x="1552" y="2326"/>
                  </a:lnTo>
                  <a:close/>
                  <a:moveTo>
                    <a:pt x="1959" y="2300"/>
                  </a:moveTo>
                  <a:lnTo>
                    <a:pt x="1961" y="2313"/>
                  </a:lnTo>
                  <a:lnTo>
                    <a:pt x="1899" y="2319"/>
                  </a:lnTo>
                  <a:lnTo>
                    <a:pt x="1853" y="2319"/>
                  </a:lnTo>
                  <a:lnTo>
                    <a:pt x="1807" y="2309"/>
                  </a:lnTo>
                  <a:lnTo>
                    <a:pt x="1786" y="2298"/>
                  </a:lnTo>
                  <a:lnTo>
                    <a:pt x="1754" y="2340"/>
                  </a:lnTo>
                  <a:lnTo>
                    <a:pt x="1713" y="2336"/>
                  </a:lnTo>
                  <a:lnTo>
                    <a:pt x="1679" y="2334"/>
                  </a:lnTo>
                  <a:lnTo>
                    <a:pt x="1656" y="2315"/>
                  </a:lnTo>
                  <a:lnTo>
                    <a:pt x="1602" y="2296"/>
                  </a:lnTo>
                  <a:lnTo>
                    <a:pt x="1587" y="2273"/>
                  </a:lnTo>
                  <a:lnTo>
                    <a:pt x="1587" y="2250"/>
                  </a:lnTo>
                  <a:lnTo>
                    <a:pt x="1591" y="2232"/>
                  </a:lnTo>
                  <a:lnTo>
                    <a:pt x="1581" y="2209"/>
                  </a:lnTo>
                  <a:lnTo>
                    <a:pt x="1617" y="2180"/>
                  </a:lnTo>
                  <a:lnTo>
                    <a:pt x="1639" y="2161"/>
                  </a:lnTo>
                  <a:lnTo>
                    <a:pt x="1671" y="2156"/>
                  </a:lnTo>
                  <a:lnTo>
                    <a:pt x="1715" y="2167"/>
                  </a:lnTo>
                  <a:lnTo>
                    <a:pt x="1740" y="2173"/>
                  </a:lnTo>
                  <a:lnTo>
                    <a:pt x="1746" y="2169"/>
                  </a:lnTo>
                  <a:lnTo>
                    <a:pt x="1819" y="2192"/>
                  </a:lnTo>
                  <a:lnTo>
                    <a:pt x="1838" y="2204"/>
                  </a:lnTo>
                  <a:lnTo>
                    <a:pt x="1861" y="2204"/>
                  </a:lnTo>
                  <a:lnTo>
                    <a:pt x="1903" y="2221"/>
                  </a:lnTo>
                  <a:lnTo>
                    <a:pt x="1915" y="2244"/>
                  </a:lnTo>
                  <a:lnTo>
                    <a:pt x="1924" y="2271"/>
                  </a:lnTo>
                  <a:lnTo>
                    <a:pt x="1932" y="2276"/>
                  </a:lnTo>
                  <a:lnTo>
                    <a:pt x="1959" y="2300"/>
                  </a:lnTo>
                  <a:close/>
                  <a:moveTo>
                    <a:pt x="1610" y="2338"/>
                  </a:moveTo>
                  <a:lnTo>
                    <a:pt x="1614" y="2359"/>
                  </a:lnTo>
                  <a:lnTo>
                    <a:pt x="1637" y="2378"/>
                  </a:lnTo>
                  <a:lnTo>
                    <a:pt x="1654" y="2376"/>
                  </a:lnTo>
                  <a:lnTo>
                    <a:pt x="1683" y="2355"/>
                  </a:lnTo>
                  <a:lnTo>
                    <a:pt x="1669" y="2336"/>
                  </a:lnTo>
                  <a:lnTo>
                    <a:pt x="1640" y="2328"/>
                  </a:lnTo>
                  <a:lnTo>
                    <a:pt x="1625" y="2317"/>
                  </a:lnTo>
                  <a:lnTo>
                    <a:pt x="1615" y="2328"/>
                  </a:lnTo>
                  <a:lnTo>
                    <a:pt x="1610" y="2338"/>
                  </a:lnTo>
                  <a:close/>
                  <a:moveTo>
                    <a:pt x="1733" y="2371"/>
                  </a:moveTo>
                  <a:lnTo>
                    <a:pt x="1711" y="2380"/>
                  </a:lnTo>
                  <a:lnTo>
                    <a:pt x="1704" y="2394"/>
                  </a:lnTo>
                  <a:lnTo>
                    <a:pt x="1713" y="2401"/>
                  </a:lnTo>
                  <a:lnTo>
                    <a:pt x="1759" y="2399"/>
                  </a:lnTo>
                  <a:lnTo>
                    <a:pt x="1788" y="2403"/>
                  </a:lnTo>
                  <a:lnTo>
                    <a:pt x="1815" y="2399"/>
                  </a:lnTo>
                  <a:lnTo>
                    <a:pt x="1850" y="2390"/>
                  </a:lnTo>
                  <a:lnTo>
                    <a:pt x="1850" y="2374"/>
                  </a:lnTo>
                  <a:lnTo>
                    <a:pt x="1823" y="2365"/>
                  </a:lnTo>
                  <a:lnTo>
                    <a:pt x="1779" y="2363"/>
                  </a:lnTo>
                  <a:lnTo>
                    <a:pt x="1757" y="2376"/>
                  </a:lnTo>
                  <a:lnTo>
                    <a:pt x="1742" y="2376"/>
                  </a:lnTo>
                  <a:lnTo>
                    <a:pt x="1733" y="2371"/>
                  </a:lnTo>
                  <a:close/>
                  <a:moveTo>
                    <a:pt x="1775" y="2407"/>
                  </a:moveTo>
                  <a:lnTo>
                    <a:pt x="1744" y="2405"/>
                  </a:lnTo>
                  <a:lnTo>
                    <a:pt x="1725" y="2413"/>
                  </a:lnTo>
                  <a:lnTo>
                    <a:pt x="1708" y="2419"/>
                  </a:lnTo>
                  <a:lnTo>
                    <a:pt x="1719" y="2434"/>
                  </a:lnTo>
                  <a:lnTo>
                    <a:pt x="1769" y="2438"/>
                  </a:lnTo>
                  <a:lnTo>
                    <a:pt x="1777" y="2420"/>
                  </a:lnTo>
                  <a:lnTo>
                    <a:pt x="1775" y="2407"/>
                  </a:lnTo>
                  <a:close/>
                  <a:moveTo>
                    <a:pt x="1786" y="2413"/>
                  </a:moveTo>
                  <a:lnTo>
                    <a:pt x="1777" y="2432"/>
                  </a:lnTo>
                  <a:lnTo>
                    <a:pt x="1782" y="2449"/>
                  </a:lnTo>
                  <a:lnTo>
                    <a:pt x="1853" y="2490"/>
                  </a:lnTo>
                  <a:lnTo>
                    <a:pt x="1913" y="2532"/>
                  </a:lnTo>
                  <a:lnTo>
                    <a:pt x="2053" y="2586"/>
                  </a:lnTo>
                  <a:lnTo>
                    <a:pt x="2074" y="2593"/>
                  </a:lnTo>
                  <a:lnTo>
                    <a:pt x="2078" y="2582"/>
                  </a:lnTo>
                  <a:lnTo>
                    <a:pt x="2103" y="2589"/>
                  </a:lnTo>
                  <a:lnTo>
                    <a:pt x="2116" y="2589"/>
                  </a:lnTo>
                  <a:lnTo>
                    <a:pt x="2114" y="2582"/>
                  </a:lnTo>
                  <a:lnTo>
                    <a:pt x="2220" y="2532"/>
                  </a:lnTo>
                  <a:lnTo>
                    <a:pt x="2231" y="2520"/>
                  </a:lnTo>
                  <a:lnTo>
                    <a:pt x="2239" y="2493"/>
                  </a:lnTo>
                  <a:lnTo>
                    <a:pt x="2281" y="2432"/>
                  </a:lnTo>
                  <a:lnTo>
                    <a:pt x="2276" y="2430"/>
                  </a:lnTo>
                  <a:lnTo>
                    <a:pt x="2228" y="2434"/>
                  </a:lnTo>
                  <a:lnTo>
                    <a:pt x="2183" y="2415"/>
                  </a:lnTo>
                  <a:lnTo>
                    <a:pt x="2128" y="2409"/>
                  </a:lnTo>
                  <a:lnTo>
                    <a:pt x="2070" y="2384"/>
                  </a:lnTo>
                  <a:lnTo>
                    <a:pt x="2051" y="2378"/>
                  </a:lnTo>
                  <a:lnTo>
                    <a:pt x="1992" y="2378"/>
                  </a:lnTo>
                  <a:lnTo>
                    <a:pt x="1857" y="2390"/>
                  </a:lnTo>
                  <a:lnTo>
                    <a:pt x="1850" y="2396"/>
                  </a:lnTo>
                  <a:lnTo>
                    <a:pt x="1830" y="2401"/>
                  </a:lnTo>
                  <a:lnTo>
                    <a:pt x="1786" y="2413"/>
                  </a:lnTo>
                  <a:close/>
                  <a:moveTo>
                    <a:pt x="2053" y="2290"/>
                  </a:moveTo>
                  <a:lnTo>
                    <a:pt x="2015" y="2305"/>
                  </a:lnTo>
                  <a:lnTo>
                    <a:pt x="1990" y="2324"/>
                  </a:lnTo>
                  <a:lnTo>
                    <a:pt x="2009" y="2348"/>
                  </a:lnTo>
                  <a:lnTo>
                    <a:pt x="2038" y="2363"/>
                  </a:lnTo>
                  <a:lnTo>
                    <a:pt x="2063" y="2367"/>
                  </a:lnTo>
                  <a:lnTo>
                    <a:pt x="2076" y="2367"/>
                  </a:lnTo>
                  <a:lnTo>
                    <a:pt x="2086" y="2344"/>
                  </a:lnTo>
                  <a:lnTo>
                    <a:pt x="2089" y="2328"/>
                  </a:lnTo>
                  <a:lnTo>
                    <a:pt x="2068" y="2298"/>
                  </a:lnTo>
                  <a:lnTo>
                    <a:pt x="2053" y="2290"/>
                  </a:lnTo>
                  <a:close/>
                  <a:moveTo>
                    <a:pt x="2120" y="2292"/>
                  </a:moveTo>
                  <a:lnTo>
                    <a:pt x="2107" y="2307"/>
                  </a:lnTo>
                  <a:lnTo>
                    <a:pt x="2109" y="2328"/>
                  </a:lnTo>
                  <a:lnTo>
                    <a:pt x="2120" y="2346"/>
                  </a:lnTo>
                  <a:lnTo>
                    <a:pt x="2164" y="2336"/>
                  </a:lnTo>
                  <a:lnTo>
                    <a:pt x="2164" y="2323"/>
                  </a:lnTo>
                  <a:lnTo>
                    <a:pt x="2141" y="2301"/>
                  </a:lnTo>
                  <a:lnTo>
                    <a:pt x="2120" y="2292"/>
                  </a:lnTo>
                  <a:close/>
                  <a:moveTo>
                    <a:pt x="2197" y="2257"/>
                  </a:moveTo>
                  <a:lnTo>
                    <a:pt x="2155" y="2265"/>
                  </a:lnTo>
                  <a:lnTo>
                    <a:pt x="2176" y="2300"/>
                  </a:lnTo>
                  <a:lnTo>
                    <a:pt x="2197" y="2311"/>
                  </a:lnTo>
                  <a:lnTo>
                    <a:pt x="2191" y="2326"/>
                  </a:lnTo>
                  <a:lnTo>
                    <a:pt x="2203" y="2359"/>
                  </a:lnTo>
                  <a:lnTo>
                    <a:pt x="2266" y="2365"/>
                  </a:lnTo>
                  <a:lnTo>
                    <a:pt x="2310" y="2353"/>
                  </a:lnTo>
                  <a:lnTo>
                    <a:pt x="2316" y="2384"/>
                  </a:lnTo>
                  <a:lnTo>
                    <a:pt x="2372" y="2376"/>
                  </a:lnTo>
                  <a:lnTo>
                    <a:pt x="2400" y="2346"/>
                  </a:lnTo>
                  <a:lnTo>
                    <a:pt x="2439" y="2349"/>
                  </a:lnTo>
                  <a:lnTo>
                    <a:pt x="2500" y="2355"/>
                  </a:lnTo>
                  <a:lnTo>
                    <a:pt x="2533" y="2361"/>
                  </a:lnTo>
                  <a:lnTo>
                    <a:pt x="2562" y="2363"/>
                  </a:lnTo>
                  <a:lnTo>
                    <a:pt x="2573" y="2336"/>
                  </a:lnTo>
                  <a:lnTo>
                    <a:pt x="2537" y="2328"/>
                  </a:lnTo>
                  <a:lnTo>
                    <a:pt x="2529" y="2301"/>
                  </a:lnTo>
                  <a:lnTo>
                    <a:pt x="2481" y="2284"/>
                  </a:lnTo>
                  <a:lnTo>
                    <a:pt x="2448" y="2278"/>
                  </a:lnTo>
                  <a:lnTo>
                    <a:pt x="2406" y="2255"/>
                  </a:lnTo>
                  <a:lnTo>
                    <a:pt x="2354" y="2259"/>
                  </a:lnTo>
                  <a:lnTo>
                    <a:pt x="2310" y="2259"/>
                  </a:lnTo>
                  <a:lnTo>
                    <a:pt x="2272" y="2269"/>
                  </a:lnTo>
                  <a:lnTo>
                    <a:pt x="2235" y="2275"/>
                  </a:lnTo>
                  <a:lnTo>
                    <a:pt x="2220" y="2275"/>
                  </a:lnTo>
                  <a:lnTo>
                    <a:pt x="2197" y="2257"/>
                  </a:lnTo>
                  <a:close/>
                  <a:moveTo>
                    <a:pt x="2168" y="2346"/>
                  </a:moveTo>
                  <a:lnTo>
                    <a:pt x="2155" y="2353"/>
                  </a:lnTo>
                  <a:lnTo>
                    <a:pt x="2159" y="2365"/>
                  </a:lnTo>
                  <a:lnTo>
                    <a:pt x="2174" y="2367"/>
                  </a:lnTo>
                  <a:lnTo>
                    <a:pt x="2176" y="2355"/>
                  </a:lnTo>
                  <a:lnTo>
                    <a:pt x="2168" y="2346"/>
                  </a:lnTo>
                  <a:close/>
                  <a:moveTo>
                    <a:pt x="2682" y="2215"/>
                  </a:moveTo>
                  <a:lnTo>
                    <a:pt x="2644" y="2240"/>
                  </a:lnTo>
                  <a:lnTo>
                    <a:pt x="2646" y="2252"/>
                  </a:lnTo>
                  <a:lnTo>
                    <a:pt x="2673" y="2246"/>
                  </a:lnTo>
                  <a:lnTo>
                    <a:pt x="2704" y="2230"/>
                  </a:lnTo>
                  <a:lnTo>
                    <a:pt x="2702" y="2211"/>
                  </a:lnTo>
                  <a:lnTo>
                    <a:pt x="2682" y="2215"/>
                  </a:lnTo>
                  <a:close/>
                  <a:moveTo>
                    <a:pt x="2425" y="1530"/>
                  </a:moveTo>
                  <a:lnTo>
                    <a:pt x="2308" y="1528"/>
                  </a:lnTo>
                  <a:lnTo>
                    <a:pt x="2201" y="1551"/>
                  </a:lnTo>
                  <a:lnTo>
                    <a:pt x="2166" y="1628"/>
                  </a:lnTo>
                  <a:lnTo>
                    <a:pt x="2224" y="1697"/>
                  </a:lnTo>
                  <a:lnTo>
                    <a:pt x="2316" y="1787"/>
                  </a:lnTo>
                  <a:lnTo>
                    <a:pt x="2299" y="1843"/>
                  </a:lnTo>
                  <a:lnTo>
                    <a:pt x="2366" y="1946"/>
                  </a:lnTo>
                  <a:lnTo>
                    <a:pt x="2523" y="2086"/>
                  </a:lnTo>
                  <a:lnTo>
                    <a:pt x="2665" y="2129"/>
                  </a:lnTo>
                  <a:lnTo>
                    <a:pt x="2872" y="2134"/>
                  </a:lnTo>
                  <a:lnTo>
                    <a:pt x="2905" y="2086"/>
                  </a:lnTo>
                  <a:lnTo>
                    <a:pt x="2913" y="2084"/>
                  </a:lnTo>
                  <a:lnTo>
                    <a:pt x="3001" y="2035"/>
                  </a:lnTo>
                  <a:lnTo>
                    <a:pt x="3045" y="1971"/>
                  </a:lnTo>
                  <a:lnTo>
                    <a:pt x="3045" y="1965"/>
                  </a:lnTo>
                  <a:lnTo>
                    <a:pt x="3020" y="1869"/>
                  </a:lnTo>
                  <a:lnTo>
                    <a:pt x="2943" y="1839"/>
                  </a:lnTo>
                  <a:lnTo>
                    <a:pt x="2755" y="1846"/>
                  </a:lnTo>
                  <a:lnTo>
                    <a:pt x="2565" y="1791"/>
                  </a:lnTo>
                  <a:lnTo>
                    <a:pt x="2571" y="1777"/>
                  </a:lnTo>
                  <a:lnTo>
                    <a:pt x="2759" y="1833"/>
                  </a:lnTo>
                  <a:lnTo>
                    <a:pt x="2794" y="1814"/>
                  </a:lnTo>
                  <a:lnTo>
                    <a:pt x="2901" y="1816"/>
                  </a:lnTo>
                  <a:lnTo>
                    <a:pt x="2915" y="1795"/>
                  </a:lnTo>
                  <a:lnTo>
                    <a:pt x="2951" y="1793"/>
                  </a:lnTo>
                  <a:lnTo>
                    <a:pt x="3022" y="1825"/>
                  </a:lnTo>
                  <a:lnTo>
                    <a:pt x="3177" y="1831"/>
                  </a:lnTo>
                  <a:lnTo>
                    <a:pt x="3225" y="1802"/>
                  </a:lnTo>
                  <a:lnTo>
                    <a:pt x="3229" y="1747"/>
                  </a:lnTo>
                  <a:lnTo>
                    <a:pt x="3208" y="1695"/>
                  </a:lnTo>
                  <a:lnTo>
                    <a:pt x="3172" y="1678"/>
                  </a:lnTo>
                  <a:lnTo>
                    <a:pt x="3131" y="1687"/>
                  </a:lnTo>
                  <a:lnTo>
                    <a:pt x="2995" y="1676"/>
                  </a:lnTo>
                  <a:lnTo>
                    <a:pt x="2918" y="1678"/>
                  </a:lnTo>
                  <a:lnTo>
                    <a:pt x="2888" y="1637"/>
                  </a:lnTo>
                  <a:lnTo>
                    <a:pt x="2832" y="1635"/>
                  </a:lnTo>
                  <a:lnTo>
                    <a:pt x="2826" y="1672"/>
                  </a:lnTo>
                  <a:lnTo>
                    <a:pt x="2753" y="1674"/>
                  </a:lnTo>
                  <a:lnTo>
                    <a:pt x="2767" y="1614"/>
                  </a:lnTo>
                  <a:lnTo>
                    <a:pt x="2623" y="1593"/>
                  </a:lnTo>
                  <a:lnTo>
                    <a:pt x="2629" y="1662"/>
                  </a:lnTo>
                  <a:lnTo>
                    <a:pt x="2542" y="1626"/>
                  </a:lnTo>
                  <a:lnTo>
                    <a:pt x="2425" y="1530"/>
                  </a:lnTo>
                  <a:close/>
                  <a:moveTo>
                    <a:pt x="2114" y="1674"/>
                  </a:moveTo>
                  <a:lnTo>
                    <a:pt x="2074" y="1716"/>
                  </a:lnTo>
                  <a:lnTo>
                    <a:pt x="2122" y="1743"/>
                  </a:lnTo>
                  <a:lnTo>
                    <a:pt x="2185" y="1743"/>
                  </a:lnTo>
                  <a:lnTo>
                    <a:pt x="2208" y="1724"/>
                  </a:lnTo>
                  <a:lnTo>
                    <a:pt x="2183" y="1701"/>
                  </a:lnTo>
                  <a:lnTo>
                    <a:pt x="2136" y="1704"/>
                  </a:lnTo>
                  <a:lnTo>
                    <a:pt x="2132" y="1676"/>
                  </a:lnTo>
                  <a:lnTo>
                    <a:pt x="2114" y="1674"/>
                  </a:lnTo>
                  <a:close/>
                  <a:moveTo>
                    <a:pt x="2439" y="1393"/>
                  </a:moveTo>
                  <a:lnTo>
                    <a:pt x="2395" y="1407"/>
                  </a:lnTo>
                  <a:lnTo>
                    <a:pt x="2389" y="1464"/>
                  </a:lnTo>
                  <a:lnTo>
                    <a:pt x="2435" y="1493"/>
                  </a:lnTo>
                  <a:lnTo>
                    <a:pt x="2437" y="1493"/>
                  </a:lnTo>
                  <a:lnTo>
                    <a:pt x="2439" y="1491"/>
                  </a:lnTo>
                  <a:lnTo>
                    <a:pt x="2441" y="1491"/>
                  </a:lnTo>
                  <a:lnTo>
                    <a:pt x="2443" y="1491"/>
                  </a:lnTo>
                  <a:lnTo>
                    <a:pt x="2444" y="1489"/>
                  </a:lnTo>
                  <a:lnTo>
                    <a:pt x="2446" y="1489"/>
                  </a:lnTo>
                  <a:lnTo>
                    <a:pt x="2448" y="1489"/>
                  </a:lnTo>
                  <a:lnTo>
                    <a:pt x="2450" y="1487"/>
                  </a:lnTo>
                  <a:lnTo>
                    <a:pt x="2452" y="1487"/>
                  </a:lnTo>
                  <a:lnTo>
                    <a:pt x="2454" y="1487"/>
                  </a:lnTo>
                  <a:lnTo>
                    <a:pt x="2456" y="1486"/>
                  </a:lnTo>
                  <a:lnTo>
                    <a:pt x="2458" y="1486"/>
                  </a:lnTo>
                  <a:lnTo>
                    <a:pt x="2460" y="1486"/>
                  </a:lnTo>
                  <a:lnTo>
                    <a:pt x="2462" y="1484"/>
                  </a:lnTo>
                  <a:lnTo>
                    <a:pt x="2464" y="1484"/>
                  </a:lnTo>
                  <a:lnTo>
                    <a:pt x="2466" y="1484"/>
                  </a:lnTo>
                  <a:lnTo>
                    <a:pt x="2467" y="1484"/>
                  </a:lnTo>
                  <a:lnTo>
                    <a:pt x="2469" y="1482"/>
                  </a:lnTo>
                  <a:lnTo>
                    <a:pt x="2471" y="1482"/>
                  </a:lnTo>
                  <a:lnTo>
                    <a:pt x="2473" y="1482"/>
                  </a:lnTo>
                  <a:lnTo>
                    <a:pt x="2475" y="1482"/>
                  </a:lnTo>
                  <a:lnTo>
                    <a:pt x="2477" y="1480"/>
                  </a:lnTo>
                  <a:lnTo>
                    <a:pt x="2479" y="1480"/>
                  </a:lnTo>
                  <a:lnTo>
                    <a:pt x="2481" y="1480"/>
                  </a:lnTo>
                  <a:lnTo>
                    <a:pt x="2483" y="1480"/>
                  </a:lnTo>
                  <a:lnTo>
                    <a:pt x="2469" y="1434"/>
                  </a:lnTo>
                  <a:lnTo>
                    <a:pt x="2439" y="1393"/>
                  </a:lnTo>
                  <a:close/>
                </a:path>
              </a:pathLst>
            </a:custGeom>
            <a:solidFill>
              <a:srgbClr val="99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sv-SE" sz="1800">
                <a:solidFill>
                  <a:srgbClr val="000000"/>
                </a:solidFill>
                <a:latin typeface="Arial"/>
                <a:ea typeface="+mn-ea"/>
                <a:cs typeface="+mn-cs"/>
              </a:endParaRPr>
            </a:p>
          </p:txBody>
        </p:sp>
      </p:grpSp>
      <p:sp>
        <p:nvSpPr>
          <p:cNvPr id="25" name="Text Box 31"/>
          <p:cNvSpPr txBox="1">
            <a:spLocks noChangeArrowheads="1"/>
          </p:cNvSpPr>
          <p:nvPr/>
        </p:nvSpPr>
        <p:spPr bwMode="auto">
          <a:xfrm>
            <a:off x="701968" y="5766999"/>
            <a:ext cx="387539" cy="184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auto">
              <a:spcBef>
                <a:spcPct val="50000"/>
              </a:spcBef>
              <a:spcAft>
                <a:spcPts val="0"/>
              </a:spcAft>
            </a:pPr>
            <a:endParaRPr lang="sv-SE" sz="600" dirty="0">
              <a:solidFill>
                <a:srgbClr val="000000"/>
              </a:solidFill>
              <a:latin typeface="Arial"/>
              <a:ea typeface="+mn-ea"/>
              <a:cs typeface="+mn-cs"/>
            </a:endParaRPr>
          </a:p>
        </p:txBody>
      </p:sp>
      <p:cxnSp>
        <p:nvCxnSpPr>
          <p:cNvPr id="38" name="Straight Arrow Connector 37"/>
          <p:cNvCxnSpPr/>
          <p:nvPr/>
        </p:nvCxnSpPr>
        <p:spPr bwMode="auto">
          <a:xfrm>
            <a:off x="3347864" y="2469696"/>
            <a:ext cx="2160240" cy="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TextBox 2"/>
          <p:cNvSpPr txBox="1"/>
          <p:nvPr/>
        </p:nvSpPr>
        <p:spPr>
          <a:xfrm>
            <a:off x="1002732" y="3124092"/>
            <a:ext cx="2662548" cy="369332"/>
          </a:xfrm>
          <a:prstGeom prst="rect">
            <a:avLst/>
          </a:prstGeom>
          <a:noFill/>
        </p:spPr>
        <p:txBody>
          <a:bodyPr wrap="square" rtlCol="0">
            <a:spAutoFit/>
          </a:bodyPr>
          <a:lstStyle/>
          <a:p>
            <a:pPr fontAlgn="auto">
              <a:spcBef>
                <a:spcPts val="0"/>
              </a:spcBef>
              <a:spcAft>
                <a:spcPts val="0"/>
              </a:spcAft>
            </a:pPr>
            <a:r>
              <a:rPr lang="sv-SE" sz="1800" dirty="0" err="1" smtClean="0">
                <a:solidFill>
                  <a:schemeClr val="tx2">
                    <a:lumMod val="65000"/>
                    <a:lumOff val="35000"/>
                  </a:schemeClr>
                </a:solidFill>
                <a:latin typeface="Arial"/>
                <a:ea typeface="+mn-ea"/>
                <a:cs typeface="+mn-cs"/>
              </a:rPr>
              <a:t>Address</a:t>
            </a:r>
            <a:r>
              <a:rPr lang="sv-SE" sz="1800" dirty="0" smtClean="0">
                <a:solidFill>
                  <a:schemeClr val="tx2">
                    <a:lumMod val="65000"/>
                    <a:lumOff val="35000"/>
                  </a:schemeClr>
                </a:solidFill>
                <a:latin typeface="Arial"/>
                <a:ea typeface="+mn-ea"/>
                <a:cs typeface="+mn-cs"/>
              </a:rPr>
              <a:t> </a:t>
            </a:r>
            <a:r>
              <a:rPr lang="sv-SE" sz="1800" dirty="0" err="1" smtClean="0">
                <a:solidFill>
                  <a:schemeClr val="tx2">
                    <a:lumMod val="65000"/>
                    <a:lumOff val="35000"/>
                  </a:schemeClr>
                </a:solidFill>
                <a:latin typeface="Arial"/>
                <a:ea typeface="+mn-ea"/>
                <a:cs typeface="+mn-cs"/>
              </a:rPr>
              <a:t>history</a:t>
            </a:r>
            <a:endParaRPr lang="sv-SE" sz="1800" dirty="0">
              <a:solidFill>
                <a:schemeClr val="tx2">
                  <a:lumMod val="65000"/>
                  <a:lumOff val="35000"/>
                </a:schemeClr>
              </a:solidFill>
              <a:latin typeface="Arial"/>
              <a:ea typeface="+mn-ea"/>
              <a:cs typeface="+mn-cs"/>
            </a:endParaRPr>
          </a:p>
        </p:txBody>
      </p:sp>
      <p:sp>
        <p:nvSpPr>
          <p:cNvPr id="34" name="TextBox 33"/>
          <p:cNvSpPr txBox="1"/>
          <p:nvPr/>
        </p:nvSpPr>
        <p:spPr>
          <a:xfrm>
            <a:off x="6479126" y="3493424"/>
            <a:ext cx="1656184" cy="369332"/>
          </a:xfrm>
          <a:prstGeom prst="rect">
            <a:avLst/>
          </a:prstGeom>
          <a:noFill/>
        </p:spPr>
        <p:txBody>
          <a:bodyPr wrap="square" rtlCol="0">
            <a:spAutoFit/>
          </a:bodyPr>
          <a:lstStyle/>
          <a:p>
            <a:pPr fontAlgn="auto">
              <a:spcBef>
                <a:spcPts val="0"/>
              </a:spcBef>
              <a:spcAft>
                <a:spcPts val="0"/>
              </a:spcAft>
            </a:pPr>
            <a:r>
              <a:rPr lang="sv-SE" sz="1800" dirty="0" smtClean="0">
                <a:solidFill>
                  <a:schemeClr val="tx2">
                    <a:lumMod val="65000"/>
                    <a:lumOff val="35000"/>
                  </a:schemeClr>
                </a:solidFill>
                <a:latin typeface="Arial"/>
                <a:ea typeface="+mn-ea"/>
                <a:cs typeface="+mn-cs"/>
              </a:rPr>
              <a:t>Geocoding</a:t>
            </a:r>
            <a:endParaRPr lang="sv-SE" sz="1800" dirty="0">
              <a:solidFill>
                <a:schemeClr val="tx2">
                  <a:lumMod val="65000"/>
                  <a:lumOff val="35000"/>
                </a:schemeClr>
              </a:solidFill>
              <a:latin typeface="Arial"/>
              <a:ea typeface="+mn-ea"/>
              <a:cs typeface="+mn-cs"/>
            </a:endParaRPr>
          </a:p>
        </p:txBody>
      </p:sp>
      <p:sp>
        <p:nvSpPr>
          <p:cNvPr id="35" name="TextBox 34"/>
          <p:cNvSpPr txBox="1"/>
          <p:nvPr/>
        </p:nvSpPr>
        <p:spPr>
          <a:xfrm>
            <a:off x="278963" y="5628607"/>
            <a:ext cx="404120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800" kern="0" dirty="0">
                <a:solidFill>
                  <a:srgbClr val="4D4D4D"/>
                </a:solidFill>
              </a:rPr>
              <a:t>Dispersion </a:t>
            </a:r>
            <a:r>
              <a:rPr lang="sv-SE" sz="1800" kern="0" dirty="0" err="1">
                <a:solidFill>
                  <a:srgbClr val="4D4D4D"/>
                </a:solidFill>
              </a:rPr>
              <a:t>modelling</a:t>
            </a:r>
            <a:r>
              <a:rPr lang="sv-SE" sz="1800" kern="0" dirty="0">
                <a:solidFill>
                  <a:srgbClr val="4D4D4D"/>
                </a:solidFill>
              </a:rPr>
              <a:t> </a:t>
            </a:r>
            <a:r>
              <a:rPr lang="sv-SE" sz="1800" kern="0" dirty="0" err="1">
                <a:solidFill>
                  <a:srgbClr val="4D4D4D"/>
                </a:solidFill>
              </a:rPr>
              <a:t>based</a:t>
            </a:r>
            <a:endParaRPr lang="sv-SE" sz="1800" kern="0" dirty="0">
              <a:solidFill>
                <a:srgbClr val="4D4D4D"/>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sv-SE" sz="1800" kern="0" dirty="0">
                <a:solidFill>
                  <a:srgbClr val="4D4D4D"/>
                </a:solidFill>
              </a:rPr>
              <a:t>   on emission </a:t>
            </a:r>
            <a:r>
              <a:rPr lang="sv-SE" sz="1800" kern="0" dirty="0" err="1">
                <a:solidFill>
                  <a:srgbClr val="4D4D4D"/>
                </a:solidFill>
              </a:rPr>
              <a:t>databases</a:t>
            </a:r>
            <a:r>
              <a:rPr lang="sv-SE" sz="1800" kern="0" dirty="0">
                <a:solidFill>
                  <a:srgbClr val="4D4D4D"/>
                </a:solidFill>
              </a:rPr>
              <a:t> </a:t>
            </a:r>
          </a:p>
        </p:txBody>
      </p:sp>
      <p:cxnSp>
        <p:nvCxnSpPr>
          <p:cNvPr id="28" name="Straight Arrow Connector 27"/>
          <p:cNvCxnSpPr/>
          <p:nvPr/>
        </p:nvCxnSpPr>
        <p:spPr bwMode="auto">
          <a:xfrm flipH="1">
            <a:off x="3859406" y="3678090"/>
            <a:ext cx="2368778" cy="400837"/>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4110"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1705" y="3734905"/>
            <a:ext cx="3187700" cy="181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TextBox 35"/>
          <p:cNvSpPr txBox="1"/>
          <p:nvPr/>
        </p:nvSpPr>
        <p:spPr>
          <a:xfrm rot="16200000">
            <a:off x="-285959" y="4305348"/>
            <a:ext cx="1404487" cy="307777"/>
          </a:xfrm>
          <a:prstGeom prst="rect">
            <a:avLst/>
          </a:prstGeom>
          <a:noFill/>
        </p:spPr>
        <p:txBody>
          <a:bodyPr wrap="none" rtlCol="0">
            <a:spAutoFit/>
          </a:bodyPr>
          <a:lstStyle/>
          <a:p>
            <a:pPr fontAlgn="auto">
              <a:spcBef>
                <a:spcPts val="0"/>
              </a:spcBef>
              <a:spcAft>
                <a:spcPts val="0"/>
              </a:spcAft>
            </a:pPr>
            <a:r>
              <a:rPr lang="sv-SE" sz="1400" dirty="0" smtClean="0">
                <a:solidFill>
                  <a:srgbClr val="606060"/>
                </a:solidFill>
                <a:latin typeface="Arial"/>
                <a:ea typeface="+mn-ea"/>
                <a:cs typeface="+mn-cs"/>
              </a:rPr>
              <a:t>NOₓ from </a:t>
            </a:r>
            <a:r>
              <a:rPr lang="sv-SE" sz="1400" dirty="0" err="1" smtClean="0">
                <a:solidFill>
                  <a:srgbClr val="606060"/>
                </a:solidFill>
                <a:latin typeface="Arial"/>
                <a:ea typeface="+mn-ea"/>
                <a:cs typeface="+mn-cs"/>
              </a:rPr>
              <a:t>traffic</a:t>
            </a:r>
            <a:endParaRPr lang="sv-SE" sz="1400" dirty="0">
              <a:solidFill>
                <a:srgbClr val="606060"/>
              </a:solidFill>
              <a:latin typeface="Arial"/>
              <a:ea typeface="+mn-ea"/>
              <a:cs typeface="+mn-cs"/>
            </a:endParaRPr>
          </a:p>
        </p:txBody>
      </p:sp>
      <p:sp>
        <p:nvSpPr>
          <p:cNvPr id="23" name="TextBox 22"/>
          <p:cNvSpPr txBox="1"/>
          <p:nvPr/>
        </p:nvSpPr>
        <p:spPr>
          <a:xfrm>
            <a:off x="3275856" y="5243371"/>
            <a:ext cx="504056" cy="261610"/>
          </a:xfrm>
          <a:prstGeom prst="rect">
            <a:avLst/>
          </a:prstGeom>
          <a:solidFill>
            <a:schemeClr val="accent3"/>
          </a:solidFill>
        </p:spPr>
        <p:txBody>
          <a:bodyPr wrap="square" rtlCol="0">
            <a:spAutoFit/>
          </a:bodyPr>
          <a:lstStyle/>
          <a:p>
            <a:r>
              <a:rPr lang="sv-SE" sz="1100" dirty="0" smtClean="0"/>
              <a:t>2008</a:t>
            </a:r>
            <a:endParaRPr lang="sv-SE" sz="1100" dirty="0"/>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xmlns="" val="0"/>
              </a:ext>
            </a:extLst>
          </a:blip>
          <a:srcRect t="10418" r="50000" b="15908"/>
          <a:stretch/>
        </p:blipFill>
        <p:spPr>
          <a:xfrm>
            <a:off x="6112135" y="4563341"/>
            <a:ext cx="733981" cy="1379964"/>
          </a:xfrm>
          <a:prstGeom prst="rect">
            <a:avLst/>
          </a:prstGeom>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xmlns="" val="0"/>
              </a:ext>
            </a:extLst>
          </a:blip>
          <a:srcRect l="9706" r="38765" b="21251"/>
          <a:stretch/>
        </p:blipFill>
        <p:spPr>
          <a:xfrm>
            <a:off x="6976386" y="4194600"/>
            <a:ext cx="661661" cy="1290226"/>
          </a:xfrm>
          <a:prstGeom prst="rect">
            <a:avLst/>
          </a:prstGeom>
        </p:spPr>
      </p:pic>
      <p:cxnSp>
        <p:nvCxnSpPr>
          <p:cNvPr id="29" name="Straight Arrow Connector 28"/>
          <p:cNvCxnSpPr/>
          <p:nvPr/>
        </p:nvCxnSpPr>
        <p:spPr bwMode="auto">
          <a:xfrm>
            <a:off x="4211960" y="4847429"/>
            <a:ext cx="1368152" cy="35773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TextBox 26"/>
          <p:cNvSpPr txBox="1"/>
          <p:nvPr/>
        </p:nvSpPr>
        <p:spPr>
          <a:xfrm>
            <a:off x="6588224" y="5620139"/>
            <a:ext cx="1872208" cy="646331"/>
          </a:xfrm>
          <a:prstGeom prst="rect">
            <a:avLst/>
          </a:prstGeom>
          <a:noFill/>
        </p:spPr>
        <p:txBody>
          <a:bodyPr wrap="square" rtlCol="0">
            <a:spAutoFit/>
          </a:bodyPr>
          <a:lstStyle/>
          <a:p>
            <a:pPr fontAlgn="auto">
              <a:spcBef>
                <a:spcPts val="0"/>
              </a:spcBef>
              <a:spcAft>
                <a:spcPts val="0"/>
              </a:spcAft>
            </a:pPr>
            <a:r>
              <a:rPr lang="sv-SE" sz="1800" dirty="0" smtClean="0">
                <a:solidFill>
                  <a:schemeClr val="tx2">
                    <a:lumMod val="65000"/>
                    <a:lumOff val="35000"/>
                  </a:schemeClr>
                </a:solidFill>
                <a:latin typeface="Arial"/>
              </a:rPr>
              <a:t>Median </a:t>
            </a:r>
            <a:r>
              <a:rPr lang="sv-SE" sz="1800" dirty="0" err="1" smtClean="0">
                <a:solidFill>
                  <a:schemeClr val="tx2">
                    <a:lumMod val="65000"/>
                    <a:lumOff val="35000"/>
                  </a:schemeClr>
                </a:solidFill>
                <a:latin typeface="Arial"/>
              </a:rPr>
              <a:t>NOx</a:t>
            </a:r>
            <a:r>
              <a:rPr lang="sv-SE" sz="1800" dirty="0" smtClean="0">
                <a:solidFill>
                  <a:schemeClr val="tx2">
                    <a:lumMod val="65000"/>
                    <a:lumOff val="35000"/>
                  </a:schemeClr>
                </a:solidFill>
                <a:latin typeface="Arial"/>
              </a:rPr>
              <a:t> = 17 </a:t>
            </a:r>
            <a:r>
              <a:rPr lang="sv-SE" sz="1800" dirty="0" err="1" smtClean="0">
                <a:solidFill>
                  <a:schemeClr val="tx2">
                    <a:lumMod val="65000"/>
                    <a:lumOff val="35000"/>
                  </a:schemeClr>
                </a:solidFill>
                <a:latin typeface="Calibri"/>
              </a:rPr>
              <a:t>ɥg</a:t>
            </a:r>
            <a:r>
              <a:rPr lang="sv-SE" sz="1800" dirty="0" smtClean="0">
                <a:solidFill>
                  <a:schemeClr val="tx2">
                    <a:lumMod val="65000"/>
                    <a:lumOff val="35000"/>
                  </a:schemeClr>
                </a:solidFill>
                <a:latin typeface="Calibri"/>
              </a:rPr>
              <a:t>/m³</a:t>
            </a:r>
            <a:endParaRPr lang="sv-SE" sz="1800" dirty="0">
              <a:solidFill>
                <a:schemeClr val="tx2">
                  <a:lumMod val="65000"/>
                  <a:lumOff val="35000"/>
                </a:schemeClr>
              </a:solidFill>
              <a:latin typeface="Arial"/>
            </a:endParaRPr>
          </a:p>
        </p:txBody>
      </p:sp>
    </p:spTree>
    <p:extLst>
      <p:ext uri="{BB962C8B-B14F-4D97-AF65-F5344CB8AC3E}">
        <p14:creationId xmlns:p14="http://schemas.microsoft.com/office/powerpoint/2010/main" xmlns="" val="168346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434 -0.00625 L 0.57848 -0.33033 " pathEditMode="relative" rAng="0" ptsTypes="AA">
                                      <p:cBhvr>
                                        <p:cTn id="6" dur="4000" fill="hold"/>
                                        <p:tgtEl>
                                          <p:spTgt spid="11"/>
                                        </p:tgtEl>
                                        <p:attrNameLst>
                                          <p:attrName>ppt_x</p:attrName>
                                          <p:attrName>ppt_y</p:attrName>
                                        </p:attrNameLst>
                                      </p:cBhvr>
                                      <p:rCtr x="29132" y="-16204"/>
                                    </p:animMotion>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9" presetClass="emph" presetSubtype="0" nodeType="withEffect">
                                  <p:stCondLst>
                                    <p:cond delay="0"/>
                                  </p:stCondLst>
                                  <p:childTnLst>
                                    <p:set>
                                      <p:cBhvr rctx="PPT">
                                        <p:cTn id="10" dur="indefinite"/>
                                        <p:tgtEl>
                                          <p:spTgt spid="11"/>
                                        </p:tgtEl>
                                        <p:attrNameLst>
                                          <p:attrName>style.opacity</p:attrName>
                                        </p:attrNameLst>
                                      </p:cBhvr>
                                      <p:to>
                                        <p:strVal val="0.5"/>
                                      </p:to>
                                    </p:set>
                                    <p:animEffect filter="image" prLst="opacity: 0.5">
                                      <p:cBhvr rctx="IE">
                                        <p:cTn id="11" dur="indefinite"/>
                                        <p:tgtEl>
                                          <p:spTgt spid="11"/>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23" grpId="0" animBg="1"/>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838199d5eea6fd2df354bb06636a5bd606e"/>
</p:tagLst>
</file>

<file path=ppt/theme/theme1.xml><?xml version="1.0" encoding="utf-8"?>
<a:theme xmlns:a="http://schemas.openxmlformats.org/drawingml/2006/main" name="IMM_eng_template">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IMM_eng_template</Template>
  <TotalTime>1463</TotalTime>
  <Words>875</Words>
  <Application>Microsoft Office PowerPoint</Application>
  <PresentationFormat>On-screen Show (4:3)</PresentationFormat>
  <Paragraphs>144</Paragraphs>
  <Slides>16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IMM_eng_template</vt:lpstr>
      <vt:lpstr>MapInfo Map</vt:lpstr>
      <vt:lpstr>Slide 1</vt:lpstr>
      <vt:lpstr>  </vt:lpstr>
      <vt:lpstr>Slide 3</vt:lpstr>
      <vt:lpstr>Background</vt:lpstr>
      <vt:lpstr>Key issue</vt:lpstr>
      <vt:lpstr>Slide 6</vt:lpstr>
      <vt:lpstr>Aims</vt:lpstr>
      <vt:lpstr>               Material and Methods</vt:lpstr>
      <vt:lpstr>Air pollution Assessment</vt:lpstr>
      <vt:lpstr>Exposure time windows</vt:lpstr>
      <vt:lpstr>Results FEV1 at 16 years in relation to traffic-NOx exposure in  different time periods of life  </vt:lpstr>
      <vt:lpstr>FEV1 at 16 years in relation to traffic-NOx exposure in the first year of life</vt:lpstr>
      <vt:lpstr>Association between first year of life exposure to NOx and FEV1 less then 80% of predicted </vt:lpstr>
      <vt:lpstr>Conclusion</vt:lpstr>
      <vt:lpstr>Acknowledgements</vt:lpstr>
      <vt:lpstr>Slide 16</vt:lpstr>
    </vt:vector>
  </TitlesOfParts>
  <Company>Karolinska Institutet, IMM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 Erica</dc:creator>
  <cp:lastModifiedBy>amerzouk</cp:lastModifiedBy>
  <cp:revision>58</cp:revision>
  <cp:lastPrinted>2013-09-04T11:29:09Z</cp:lastPrinted>
  <dcterms:created xsi:type="dcterms:W3CDTF">2013-09-01T16:58:48Z</dcterms:created>
  <dcterms:modified xsi:type="dcterms:W3CDTF">2013-09-23T15:20:40Z</dcterms:modified>
</cp:coreProperties>
</file>