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6" r:id="rId3"/>
    <p:sldId id="258" r:id="rId4"/>
    <p:sldId id="260" r:id="rId5"/>
    <p:sldId id="261" r:id="rId6"/>
    <p:sldId id="259" r:id="rId7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5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5D6E8-2A1E-D54F-AEEC-236CA2747063}" type="datetimeFigureOut">
              <a:rPr lang="ru-RU" smtClean="0"/>
              <a:pPr/>
              <a:t>12.07.2013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1424-5A56-2F49-9B09-76867DFABB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073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5D6E8-2A1E-D54F-AEEC-236CA2747063}" type="datetimeFigureOut">
              <a:rPr lang="ru-RU" smtClean="0"/>
              <a:pPr/>
              <a:t>12.07.2013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1424-5A56-2F49-9B09-76867DFABB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4021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5D6E8-2A1E-D54F-AEEC-236CA2747063}" type="datetimeFigureOut">
              <a:rPr lang="ru-RU" smtClean="0"/>
              <a:pPr/>
              <a:t>12.07.2013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1424-5A56-2F49-9B09-76867DFABB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38449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ERS_CORP_2.ti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-6350"/>
            <a:ext cx="91440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ous-titre 2"/>
          <p:cNvSpPr>
            <a:spLocks noGrp="1"/>
          </p:cNvSpPr>
          <p:nvPr>
            <p:ph type="subTitle" idx="1"/>
          </p:nvPr>
        </p:nvSpPr>
        <p:spPr>
          <a:xfrm>
            <a:off x="457200" y="3581400"/>
            <a:ext cx="8229600" cy="952500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/>
          <a:lstStyle>
            <a:lvl1pPr>
              <a:defRPr sz="2800" cap="all">
                <a:solidFill>
                  <a:schemeClr val="bg1"/>
                </a:solidFill>
              </a:defRPr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5D6E8-2A1E-D54F-AEEC-236CA2747063}" type="datetimeFigureOut">
              <a:rPr lang="ru-RU" smtClean="0"/>
              <a:pPr/>
              <a:t>12.07.2013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1424-5A56-2F49-9B09-76867DFABB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8143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5D6E8-2A1E-D54F-AEEC-236CA2747063}" type="datetimeFigureOut">
              <a:rPr lang="ru-RU" smtClean="0"/>
              <a:pPr/>
              <a:t>12.07.2013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1424-5A56-2F49-9B09-76867DFABB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9250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5D6E8-2A1E-D54F-AEEC-236CA2747063}" type="datetimeFigureOut">
              <a:rPr lang="ru-RU" smtClean="0"/>
              <a:pPr/>
              <a:t>12.07.2013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1424-5A56-2F49-9B09-76867DFABB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8949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5D6E8-2A1E-D54F-AEEC-236CA2747063}" type="datetimeFigureOut">
              <a:rPr lang="ru-RU" smtClean="0"/>
              <a:pPr/>
              <a:t>12.07.2013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1424-5A56-2F49-9B09-76867DFABB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8723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5D6E8-2A1E-D54F-AEEC-236CA2747063}" type="datetimeFigureOut">
              <a:rPr lang="ru-RU" smtClean="0"/>
              <a:pPr/>
              <a:t>12.07.2013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1424-5A56-2F49-9B09-76867DFABB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9130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5D6E8-2A1E-D54F-AEEC-236CA2747063}" type="datetimeFigureOut">
              <a:rPr lang="ru-RU" smtClean="0"/>
              <a:pPr/>
              <a:t>12.07.2013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1424-5A56-2F49-9B09-76867DFABB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894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5D6E8-2A1E-D54F-AEEC-236CA2747063}" type="datetimeFigureOut">
              <a:rPr lang="ru-RU" smtClean="0"/>
              <a:pPr/>
              <a:t>12.07.2013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1424-5A56-2F49-9B09-76867DFABB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9419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5D6E8-2A1E-D54F-AEEC-236CA2747063}" type="datetimeFigureOut">
              <a:rPr lang="ru-RU" smtClean="0"/>
              <a:pPr/>
              <a:t>12.07.2013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C1424-5A56-2F49-9B09-76867DFABB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83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5D6E8-2A1E-D54F-AEEC-236CA2747063}" type="datetimeFigureOut">
              <a:rPr lang="ru-RU" smtClean="0"/>
              <a:pPr/>
              <a:t>12.07.2013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C1424-5A56-2F49-9B09-76867DFABB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809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884238" y="1296988"/>
            <a:ext cx="7377112" cy="4264025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 lIns="91402" tIns="45701" rIns="91402" bIns="45701">
            <a:spAutoFit/>
          </a:bodyPr>
          <a:lstStyle/>
          <a:p>
            <a:pPr algn="ctr">
              <a:spcAft>
                <a:spcPct val="50000"/>
              </a:spcAft>
            </a:pPr>
            <a:r>
              <a:rPr lang="en-US" sz="3200">
                <a:solidFill>
                  <a:srgbClr val="FFFFFF"/>
                </a:solidFill>
              </a:rPr>
              <a:t>Thank you for viewing this presentation.</a:t>
            </a:r>
          </a:p>
          <a:p>
            <a:pPr algn="ctr">
              <a:spcAft>
                <a:spcPct val="50000"/>
              </a:spcAft>
            </a:pPr>
            <a:r>
              <a:rPr lang="fr-FR" sz="3200">
                <a:solidFill>
                  <a:srgbClr val="FFFFFF"/>
                </a:solidFill>
              </a:rPr>
              <a:t>We would like to remind you that this material is the property of the author.</a:t>
            </a:r>
            <a:br>
              <a:rPr lang="fr-FR" sz="3200">
                <a:solidFill>
                  <a:srgbClr val="FFFFFF"/>
                </a:solidFill>
              </a:rPr>
            </a:br>
            <a:r>
              <a:rPr lang="fr-FR" sz="3200">
                <a:solidFill>
                  <a:srgbClr val="FFFFFF"/>
                </a:solidFill>
              </a:rPr>
              <a:t>It is provided to you by the ERS for your personal use only, as submitted by the author. </a:t>
            </a:r>
          </a:p>
          <a:p>
            <a:pPr algn="ctr">
              <a:spcAft>
                <a:spcPct val="50000"/>
              </a:spcAft>
            </a:pPr>
            <a:endParaRPr lang="fr-CH" sz="1000">
              <a:solidFill>
                <a:srgbClr val="FFFFFF"/>
              </a:solidFill>
              <a:sym typeface="Symbol" pitchFamily="18" charset="2"/>
            </a:endParaRPr>
          </a:p>
          <a:p>
            <a:pPr algn="ctr">
              <a:spcAft>
                <a:spcPct val="50000"/>
              </a:spcAft>
              <a:buFont typeface="Symbol" pitchFamily="18" charset="2"/>
              <a:buChar char="Ó"/>
            </a:pPr>
            <a:r>
              <a:rPr lang="fr-FR" sz="3200">
                <a:solidFill>
                  <a:srgbClr val="FFFFFF"/>
                </a:solidFill>
              </a:rPr>
              <a:t> 2013 by the author</a:t>
            </a:r>
          </a:p>
        </p:txBody>
      </p:sp>
      <p:pic>
        <p:nvPicPr>
          <p:cNvPr id="27651" name="Picture 4" descr="L:\Learning Resources\20131\slid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Country A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3399" y="2438816"/>
            <a:ext cx="7046187" cy="3705734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Epidemiology:</a:t>
            </a:r>
          </a:p>
          <a:p>
            <a:endParaRPr lang="en-US" sz="2400" b="1" dirty="0" smtClean="0"/>
          </a:p>
          <a:p>
            <a:r>
              <a:rPr lang="en-US" sz="2400" dirty="0" smtClean="0"/>
              <a:t>Incidence is 40/100,000</a:t>
            </a:r>
          </a:p>
          <a:p>
            <a:r>
              <a:rPr lang="en-US" sz="2400" dirty="0" smtClean="0"/>
              <a:t>Trend – looks linear (not improving)</a:t>
            </a:r>
          </a:p>
          <a:p>
            <a:endParaRPr lang="en-US" sz="2400" dirty="0" smtClean="0"/>
          </a:p>
          <a:p>
            <a:r>
              <a:rPr lang="en-US" sz="2400" dirty="0" smtClean="0"/>
              <a:t>Increased ratio of </a:t>
            </a:r>
            <a:r>
              <a:rPr lang="en-US" sz="2400" dirty="0" err="1" smtClean="0"/>
              <a:t>children:adults</a:t>
            </a:r>
            <a:r>
              <a:rPr lang="en-US" sz="2400" dirty="0" smtClean="0"/>
              <a:t> from 0.35 to 0.45</a:t>
            </a:r>
          </a:p>
          <a:p>
            <a:endParaRPr lang="en-US" sz="2400" dirty="0"/>
          </a:p>
          <a:p>
            <a:r>
              <a:rPr lang="en-US" sz="2400" dirty="0" smtClean="0"/>
              <a:t>Mean age falling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5587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Treatment outcomes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3399" y="2438816"/>
            <a:ext cx="7046187" cy="370573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80% success rates</a:t>
            </a:r>
          </a:p>
          <a:p>
            <a:r>
              <a:rPr lang="en-US" sz="2400" dirty="0" smtClean="0"/>
              <a:t>7% failure rate</a:t>
            </a:r>
          </a:p>
          <a:p>
            <a:r>
              <a:rPr lang="en-US" sz="2400" dirty="0" smtClean="0"/>
              <a:t>8% default rate (3% death rate)</a:t>
            </a:r>
          </a:p>
          <a:p>
            <a:endParaRPr lang="en-US" sz="2400" dirty="0"/>
          </a:p>
          <a:p>
            <a:r>
              <a:rPr lang="en-US" sz="2400" dirty="0" smtClean="0"/>
              <a:t>No HIV data on co-infection</a:t>
            </a:r>
          </a:p>
          <a:p>
            <a:r>
              <a:rPr lang="en-US" sz="2400" dirty="0" smtClean="0"/>
              <a:t>MDR disease in new cases (8%)</a:t>
            </a:r>
          </a:p>
          <a:p>
            <a:r>
              <a:rPr lang="en-US" sz="2400" dirty="0" smtClean="0"/>
              <a:t>Average LOS 21 days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12708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Interpretation of epidemiological situation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3399" y="2438816"/>
            <a:ext cx="7046187" cy="370573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Increasing childhood ratio shows problems with recent infections</a:t>
            </a:r>
          </a:p>
          <a:p>
            <a:endParaRPr lang="en-US" sz="2400" dirty="0" smtClean="0"/>
          </a:p>
          <a:p>
            <a:r>
              <a:rPr lang="en-US" sz="2400" dirty="0" smtClean="0"/>
              <a:t>Transmission from index cases: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Problem with contact tracing</a:t>
            </a:r>
          </a:p>
          <a:p>
            <a:r>
              <a:rPr lang="en-US" sz="2400" dirty="0" smtClean="0"/>
              <a:t>Detection and treatment of household contacts (especially children)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9775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3399" y="2438816"/>
            <a:ext cx="7046187" cy="370573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3 issues hampering elimination</a:t>
            </a:r>
          </a:p>
          <a:p>
            <a:r>
              <a:rPr lang="en-US" sz="2400" dirty="0" smtClean="0"/>
              <a:t>Active disease not yet under control</a:t>
            </a:r>
            <a:endParaRPr lang="en-US" sz="2400" dirty="0"/>
          </a:p>
          <a:p>
            <a:r>
              <a:rPr lang="en-US" sz="2400" dirty="0" smtClean="0"/>
              <a:t>Still high rate of transmission</a:t>
            </a:r>
            <a:endParaRPr lang="en-US" sz="2400" dirty="0"/>
          </a:p>
          <a:p>
            <a:r>
              <a:rPr lang="en-US" sz="2400" dirty="0" smtClean="0"/>
              <a:t>Treatment of latent disease</a:t>
            </a:r>
          </a:p>
        </p:txBody>
      </p:sp>
    </p:spTree>
    <p:extLst>
      <p:ext uri="{BB962C8B-B14F-4D97-AF65-F5344CB8AC3E}">
        <p14:creationId xmlns:p14="http://schemas.microsoft.com/office/powerpoint/2010/main" xmlns="" val="39775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88256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Recommendations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3399" y="1542965"/>
            <a:ext cx="7046187" cy="4601585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1. Epidemiological investigations into high risk of MDR</a:t>
            </a:r>
          </a:p>
          <a:p>
            <a:r>
              <a:rPr lang="en-US" sz="2400" dirty="0" err="1" smtClean="0"/>
              <a:t>GeneXpert</a:t>
            </a:r>
            <a:r>
              <a:rPr lang="en-US" sz="2400" dirty="0" smtClean="0"/>
              <a:t> </a:t>
            </a:r>
            <a:r>
              <a:rPr lang="en-US" sz="2400" dirty="0" err="1" smtClean="0"/>
              <a:t>implimentation</a:t>
            </a:r>
            <a:r>
              <a:rPr lang="en-US" sz="2400" dirty="0" smtClean="0"/>
              <a:t> in these high risk areas</a:t>
            </a:r>
          </a:p>
          <a:p>
            <a:endParaRPr lang="en-US" sz="2400" dirty="0" smtClean="0"/>
          </a:p>
          <a:p>
            <a:r>
              <a:rPr lang="en-US" sz="2400" dirty="0" smtClean="0"/>
              <a:t>2. Increase contact tracing</a:t>
            </a:r>
          </a:p>
          <a:p>
            <a:r>
              <a:rPr lang="en-US" sz="2400" dirty="0" smtClean="0"/>
              <a:t>Treat latent TB in children</a:t>
            </a:r>
          </a:p>
          <a:p>
            <a:r>
              <a:rPr lang="en-US" sz="2400" dirty="0" smtClean="0"/>
              <a:t>Consider cohort review for standards of care</a:t>
            </a:r>
          </a:p>
          <a:p>
            <a:endParaRPr lang="en-US" sz="2400" dirty="0"/>
          </a:p>
          <a:p>
            <a:r>
              <a:rPr lang="en-US" sz="2400" dirty="0"/>
              <a:t>3</a:t>
            </a:r>
            <a:r>
              <a:rPr lang="en-US" sz="2400" dirty="0" smtClean="0"/>
              <a:t>. Aim for more outpatient care</a:t>
            </a:r>
          </a:p>
          <a:p>
            <a:r>
              <a:rPr lang="en-US" sz="2400" dirty="0" smtClean="0"/>
              <a:t>Reduce length of stay, increase outpatient DOT</a:t>
            </a:r>
          </a:p>
          <a:p>
            <a:endParaRPr lang="en-US" sz="2400" dirty="0"/>
          </a:p>
          <a:p>
            <a:r>
              <a:rPr lang="en-US" sz="2400" dirty="0" smtClean="0"/>
              <a:t>(4. HIV testing as a standard of care – treat </a:t>
            </a:r>
            <a:r>
              <a:rPr lang="en-US" sz="2400" dirty="0" err="1" smtClean="0"/>
              <a:t>latnet</a:t>
            </a:r>
            <a:r>
              <a:rPr lang="en-US" sz="2400" dirty="0" smtClean="0"/>
              <a:t> TB</a:t>
            </a:r>
          </a:p>
          <a:p>
            <a:r>
              <a:rPr lang="en-US" sz="2400" dirty="0" err="1" smtClean="0"/>
              <a:t>Incentivise</a:t>
            </a:r>
            <a:r>
              <a:rPr lang="en-US" sz="2400" dirty="0" smtClean="0"/>
              <a:t>).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66090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afcf36fa929281cbb57cc17b47e81c8c6e686f7"/>
</p:tagLst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187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Тема Office</vt:lpstr>
      <vt:lpstr>Slide 1</vt:lpstr>
      <vt:lpstr>Country A</vt:lpstr>
      <vt:lpstr>Treatment outcomes</vt:lpstr>
      <vt:lpstr>Interpretation of epidemiological situation</vt:lpstr>
      <vt:lpstr>Slide 5</vt:lpstr>
      <vt:lpstr>Recommendations</vt:lpstr>
    </vt:vector>
  </TitlesOfParts>
  <Company>yahoravanatallia@mail.ru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Country A</dc:title>
  <dc:creator>Natalya Yatskevich</dc:creator>
  <cp:lastModifiedBy>amerzouk</cp:lastModifiedBy>
  <cp:revision>6</cp:revision>
  <dcterms:created xsi:type="dcterms:W3CDTF">2013-05-30T11:26:50Z</dcterms:created>
  <dcterms:modified xsi:type="dcterms:W3CDTF">2013-07-12T13:24:00Z</dcterms:modified>
</cp:coreProperties>
</file>