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notesSlides/notesSlide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75"/>
  </p:notesMasterIdLst>
  <p:sldIdLst>
    <p:sldId id="257" r:id="rId2"/>
    <p:sldId id="544" r:id="rId3"/>
    <p:sldId id="464" r:id="rId4"/>
    <p:sldId id="565" r:id="rId5"/>
    <p:sldId id="569" r:id="rId6"/>
    <p:sldId id="554" r:id="rId7"/>
    <p:sldId id="555" r:id="rId8"/>
    <p:sldId id="566" r:id="rId9"/>
    <p:sldId id="588" r:id="rId10"/>
    <p:sldId id="589" r:id="rId11"/>
    <p:sldId id="578" r:id="rId12"/>
    <p:sldId id="556" r:id="rId13"/>
    <p:sldId id="557" r:id="rId14"/>
    <p:sldId id="534" r:id="rId15"/>
    <p:sldId id="579" r:id="rId16"/>
    <p:sldId id="564" r:id="rId17"/>
    <p:sldId id="545" r:id="rId18"/>
    <p:sldId id="546" r:id="rId19"/>
    <p:sldId id="561" r:id="rId20"/>
    <p:sldId id="542" r:id="rId21"/>
    <p:sldId id="543" r:id="rId22"/>
    <p:sldId id="590" r:id="rId23"/>
    <p:sldId id="586" r:id="rId24"/>
    <p:sldId id="587" r:id="rId25"/>
    <p:sldId id="593" r:id="rId26"/>
    <p:sldId id="530" r:id="rId27"/>
    <p:sldId id="592" r:id="rId28"/>
    <p:sldId id="547" r:id="rId29"/>
    <p:sldId id="548" r:id="rId30"/>
    <p:sldId id="576" r:id="rId31"/>
    <p:sldId id="577" r:id="rId32"/>
    <p:sldId id="580" r:id="rId33"/>
    <p:sldId id="614" r:id="rId34"/>
    <p:sldId id="615" r:id="rId35"/>
    <p:sldId id="591" r:id="rId36"/>
    <p:sldId id="616" r:id="rId37"/>
    <p:sldId id="617" r:id="rId38"/>
    <p:sldId id="618" r:id="rId39"/>
    <p:sldId id="624" r:id="rId40"/>
    <p:sldId id="625" r:id="rId41"/>
    <p:sldId id="628" r:id="rId42"/>
    <p:sldId id="626" r:id="rId43"/>
    <p:sldId id="627" r:id="rId44"/>
    <p:sldId id="629" r:id="rId45"/>
    <p:sldId id="630" r:id="rId46"/>
    <p:sldId id="631" r:id="rId47"/>
    <p:sldId id="599" r:id="rId48"/>
    <p:sldId id="600" r:id="rId49"/>
    <p:sldId id="601" r:id="rId50"/>
    <p:sldId id="602" r:id="rId51"/>
    <p:sldId id="603" r:id="rId52"/>
    <p:sldId id="604" r:id="rId53"/>
    <p:sldId id="632" r:id="rId54"/>
    <p:sldId id="605" r:id="rId55"/>
    <p:sldId id="607" r:id="rId56"/>
    <p:sldId id="621" r:id="rId57"/>
    <p:sldId id="633" r:id="rId58"/>
    <p:sldId id="620" r:id="rId59"/>
    <p:sldId id="619" r:id="rId60"/>
    <p:sldId id="608" r:id="rId61"/>
    <p:sldId id="622" r:id="rId62"/>
    <p:sldId id="623" r:id="rId63"/>
    <p:sldId id="634" r:id="rId64"/>
    <p:sldId id="583" r:id="rId65"/>
    <p:sldId id="594" r:id="rId66"/>
    <p:sldId id="595" r:id="rId67"/>
    <p:sldId id="584" r:id="rId68"/>
    <p:sldId id="568" r:id="rId69"/>
    <p:sldId id="596" r:id="rId70"/>
    <p:sldId id="558" r:id="rId71"/>
    <p:sldId id="563" r:id="rId72"/>
    <p:sldId id="532" r:id="rId73"/>
    <p:sldId id="533" r:id="rId74"/>
  </p:sldIdLst>
  <p:sldSz cx="9144000" cy="6858000" type="screen4x3"/>
  <p:notesSz cx="7099300" cy="10234613"/>
  <p:custDataLst>
    <p:tags r:id="rId76"/>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E836A"/>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265" autoAdjust="0"/>
    <p:restoredTop sz="86792" autoAdjust="0"/>
  </p:normalViewPr>
  <p:slideViewPr>
    <p:cSldViewPr>
      <p:cViewPr varScale="1">
        <p:scale>
          <a:sx n="81" d="100"/>
          <a:sy n="81" d="100"/>
        </p:scale>
        <p:origin x="917" y="53"/>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7301"/>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4E76C483-996B-4816-887A-1C8512694B66}"/>
              </a:ext>
            </a:extLst>
          </p:cNvPr>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eaLnBrk="1" hangingPunct="1">
              <a:defRPr sz="1300">
                <a:latin typeface="Arial" charset="0"/>
              </a:defRPr>
            </a:lvl1pPr>
          </a:lstStyle>
          <a:p>
            <a:pPr>
              <a:defRPr/>
            </a:pPr>
            <a:endParaRPr lang="en-US"/>
          </a:p>
        </p:txBody>
      </p:sp>
      <p:sp>
        <p:nvSpPr>
          <p:cNvPr id="100355" name="Rectangle 3">
            <a:extLst>
              <a:ext uri="{FF2B5EF4-FFF2-40B4-BE49-F238E27FC236}">
                <a16:creationId xmlns:a16="http://schemas.microsoft.com/office/drawing/2014/main" id="{D11A0F02-2090-4239-9A53-63A48B1E5F9D}"/>
              </a:ext>
            </a:extLst>
          </p:cNvPr>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1" hangingPunct="1">
              <a:defRPr sz="1300">
                <a:latin typeface="Arial" charset="0"/>
              </a:defRPr>
            </a:lvl1pPr>
          </a:lstStyle>
          <a:p>
            <a:pPr>
              <a:defRPr/>
            </a:pPr>
            <a:endParaRPr lang="en-US"/>
          </a:p>
        </p:txBody>
      </p:sp>
      <p:sp>
        <p:nvSpPr>
          <p:cNvPr id="19460" name="Rectangle 4">
            <a:extLst>
              <a:ext uri="{FF2B5EF4-FFF2-40B4-BE49-F238E27FC236}">
                <a16:creationId xmlns:a16="http://schemas.microsoft.com/office/drawing/2014/main" id="{DA07E324-99A4-431A-8791-8ABE8793C34D}"/>
              </a:ext>
            </a:extLst>
          </p:cNvPr>
          <p:cNvSpPr>
            <a:spLocks noRo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7" name="Rectangle 5">
            <a:extLst>
              <a:ext uri="{FF2B5EF4-FFF2-40B4-BE49-F238E27FC236}">
                <a16:creationId xmlns:a16="http://schemas.microsoft.com/office/drawing/2014/main" id="{7583BF61-1577-40E2-A555-078F83C178E2}"/>
              </a:ext>
            </a:extLst>
          </p:cNvPr>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0358" name="Rectangle 6">
            <a:extLst>
              <a:ext uri="{FF2B5EF4-FFF2-40B4-BE49-F238E27FC236}">
                <a16:creationId xmlns:a16="http://schemas.microsoft.com/office/drawing/2014/main" id="{2917C14C-0788-4E7D-8BF9-273A86EE6B54}"/>
              </a:ext>
            </a:extLst>
          </p:cNvPr>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eaLnBrk="1" hangingPunct="1">
              <a:defRPr sz="1300">
                <a:latin typeface="Arial" charset="0"/>
              </a:defRPr>
            </a:lvl1pPr>
          </a:lstStyle>
          <a:p>
            <a:pPr>
              <a:defRPr/>
            </a:pPr>
            <a:endParaRPr lang="en-US"/>
          </a:p>
        </p:txBody>
      </p:sp>
      <p:sp>
        <p:nvSpPr>
          <p:cNvPr id="100359" name="Rectangle 7">
            <a:extLst>
              <a:ext uri="{FF2B5EF4-FFF2-40B4-BE49-F238E27FC236}">
                <a16:creationId xmlns:a16="http://schemas.microsoft.com/office/drawing/2014/main" id="{1AA8E047-9B36-4010-93F1-B2064E1C2AB1}"/>
              </a:ext>
            </a:extLst>
          </p:cNvPr>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1" hangingPunct="1">
              <a:defRPr sz="1300"/>
            </a:lvl1pPr>
          </a:lstStyle>
          <a:p>
            <a:pPr>
              <a:defRPr/>
            </a:pPr>
            <a:fld id="{4E3CDC5B-F24F-4AD4-87B6-1A7C43A1725B}" type="slidenum">
              <a:rPr lang="en-US" altLang="nl-BE"/>
              <a:pPr>
                <a:defRPr/>
              </a:pPr>
              <a:t>‹#›</a:t>
            </a:fld>
            <a:endParaRPr lang="en-US" altLang="nl-B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0F1FB19F-F384-4C19-81AF-268975972B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C87286F-8EF9-4E9A-93E3-63D72E0243E9}" type="slidenum">
              <a:rPr lang="en-US" altLang="nl-BE" smtClean="0">
                <a:ea typeface="MS PGothic" panose="020B0600070205080204" pitchFamily="34" charset="-128"/>
              </a:rPr>
              <a:pPr/>
              <a:t>12</a:t>
            </a:fld>
            <a:endParaRPr lang="en-US" altLang="nl-BE">
              <a:ea typeface="MS PGothic" panose="020B0600070205080204" pitchFamily="34" charset="-128"/>
            </a:endParaRPr>
          </a:p>
        </p:txBody>
      </p:sp>
      <p:sp>
        <p:nvSpPr>
          <p:cNvPr id="32771" name="Rectangle 2">
            <a:extLst>
              <a:ext uri="{FF2B5EF4-FFF2-40B4-BE49-F238E27FC236}">
                <a16:creationId xmlns:a16="http://schemas.microsoft.com/office/drawing/2014/main" id="{C687B5A5-3B58-482F-83D3-D1219F78B728}"/>
              </a:ext>
            </a:extLst>
          </p:cNvPr>
          <p:cNvSpPr>
            <a:spLocks noChangeArrowheads="1" noTextEdit="1"/>
          </p:cNvSpPr>
          <p:nvPr>
            <p:ph type="sldImg"/>
          </p:nvPr>
        </p:nvSpPr>
        <p:spPr>
          <a:xfrm>
            <a:off x="1150938" y="692150"/>
            <a:ext cx="4556125" cy="3416300"/>
          </a:xfrm>
          <a:ln w="12700"/>
        </p:spPr>
      </p:sp>
      <p:sp>
        <p:nvSpPr>
          <p:cNvPr id="32772" name="Rectangle 3">
            <a:extLst>
              <a:ext uri="{FF2B5EF4-FFF2-40B4-BE49-F238E27FC236}">
                <a16:creationId xmlns:a16="http://schemas.microsoft.com/office/drawing/2014/main" id="{C762714E-1B8D-4B52-966A-1EDD4CFC34B3}"/>
              </a:ext>
            </a:extLst>
          </p:cNvPr>
          <p:cNvSpPr>
            <a:spLocks noGrp="1" noChangeArrowheads="1"/>
          </p:cNvSpPr>
          <p:nvPr>
            <p:ph type="body" idx="1"/>
          </p:nvPr>
        </p:nvSpPr>
        <p:spPr>
          <a:xfrm>
            <a:off x="882650" y="4338638"/>
            <a:ext cx="5076825" cy="4106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eaLnBrk="1" hangingPunct="1"/>
            <a:endParaRPr lang="nl-BE" altLang="nl-BE">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6142F00E-292E-4ACD-8A34-C8A73C3BAD00}"/>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6F37393A-9427-40B4-9D0B-786CE251AD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nl-BE">
                <a:latin typeface="Arial" panose="020B0604020202020204" pitchFamily="34" charset="0"/>
              </a:rPr>
              <a:t>The only changes in this figure from the 2019 report are (in the arrowed circle) addition of patient preferences in the Assess section and addition of “adjust down or up” in the “Adjust” section, and removal of “off-label”. There are also some formatting changes to improve readability</a:t>
            </a:r>
          </a:p>
        </p:txBody>
      </p:sp>
      <p:sp>
        <p:nvSpPr>
          <p:cNvPr id="35844" name="Slide Number Placeholder 3">
            <a:extLst>
              <a:ext uri="{FF2B5EF4-FFF2-40B4-BE49-F238E27FC236}">
                <a16:creationId xmlns:a16="http://schemas.microsoft.com/office/drawing/2014/main" id="{BBE0333A-CD72-4D2E-98AA-497F3EC258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5115AD0-5C20-4A90-902B-8B2F22C084C4}" type="slidenum">
              <a:rPr lang="en-AU" altLang="nl-BE" smtClean="0"/>
              <a:pPr/>
              <a:t>14</a:t>
            </a:fld>
            <a:endParaRPr lang="en-AU" altLang="nl-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egnaposto immagine diapositiva 1">
            <a:extLst>
              <a:ext uri="{FF2B5EF4-FFF2-40B4-BE49-F238E27FC236}">
                <a16:creationId xmlns:a16="http://schemas.microsoft.com/office/drawing/2014/main" id="{C7E5F8AE-3DC2-4225-A02A-609FA3F5E38D}"/>
              </a:ext>
            </a:extLst>
          </p:cNvPr>
          <p:cNvSpPr>
            <a:spLocks noGrp="1" noRot="1" noChangeAspect="1" noChangeArrowheads="1" noTextEdit="1"/>
          </p:cNvSpPr>
          <p:nvPr>
            <p:ph type="sldImg"/>
          </p:nvPr>
        </p:nvSpPr>
        <p:spPr>
          <a:ln/>
        </p:spPr>
      </p:sp>
      <p:sp>
        <p:nvSpPr>
          <p:cNvPr id="60419" name="Segnaposto note 2">
            <a:extLst>
              <a:ext uri="{FF2B5EF4-FFF2-40B4-BE49-F238E27FC236}">
                <a16:creationId xmlns:a16="http://schemas.microsoft.com/office/drawing/2014/main" id="{F9ED9C20-50D4-40D6-89ED-616D7FBF86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60420" name="Segnaposto numero diapositiva 3">
            <a:extLst>
              <a:ext uri="{FF2B5EF4-FFF2-40B4-BE49-F238E27FC236}">
                <a16:creationId xmlns:a16="http://schemas.microsoft.com/office/drawing/2014/main" id="{8EDF4A91-9B77-44DD-B4D5-DC6582B3B3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07BF92-0843-4084-88CD-B23482FDCD81}" type="slidenum">
              <a:rPr lang="it-IT" altLang="it-IT" sz="1200" smtClean="0">
                <a:solidFill>
                  <a:srgbClr val="000000"/>
                </a:solidFill>
                <a:latin typeface="Calibri" panose="020F0502020204030204" pitchFamily="34" charset="0"/>
              </a:rPr>
              <a:pPr/>
              <a:t>37</a:t>
            </a:fld>
            <a:endParaRPr lang="it-IT" altLang="it-IT" sz="1200">
              <a:solidFill>
                <a:srgbClr val="000000"/>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immagine diapositiva 1">
            <a:extLst>
              <a:ext uri="{FF2B5EF4-FFF2-40B4-BE49-F238E27FC236}">
                <a16:creationId xmlns:a16="http://schemas.microsoft.com/office/drawing/2014/main" id="{9CECB72A-EEED-428F-83D7-5C9D146A336F}"/>
              </a:ext>
            </a:extLst>
          </p:cNvPr>
          <p:cNvSpPr>
            <a:spLocks noGrp="1" noRot="1" noChangeAspect="1" noChangeArrowheads="1" noTextEdit="1"/>
          </p:cNvSpPr>
          <p:nvPr>
            <p:ph type="sldImg"/>
          </p:nvPr>
        </p:nvSpPr>
        <p:spPr>
          <a:ln/>
        </p:spPr>
      </p:sp>
      <p:sp>
        <p:nvSpPr>
          <p:cNvPr id="64515" name="Segnaposto note 2">
            <a:extLst>
              <a:ext uri="{FF2B5EF4-FFF2-40B4-BE49-F238E27FC236}">
                <a16:creationId xmlns:a16="http://schemas.microsoft.com/office/drawing/2014/main" id="{602BDDE4-4FBD-4750-8E4D-05EE08155ED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latin typeface="Arial" panose="020B0604020202020204" pitchFamily="34" charset="0"/>
              </a:rPr>
              <a:t>Secondo l’articolo sembra quindi che si infettino (e non pochissimo) ma senza grande severità di malattia e probabilmente senza riacutizzazione severa di asma</a:t>
            </a:r>
          </a:p>
        </p:txBody>
      </p:sp>
      <p:sp>
        <p:nvSpPr>
          <p:cNvPr id="64516" name="Segnaposto numero diapositiva 3">
            <a:extLst>
              <a:ext uri="{FF2B5EF4-FFF2-40B4-BE49-F238E27FC236}">
                <a16:creationId xmlns:a16="http://schemas.microsoft.com/office/drawing/2014/main" id="{80AA643F-855A-4442-9345-C9584589B7B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AFED7F1-24F3-4377-816D-8040DDC9ED45}" type="slidenum">
              <a:rPr lang="en-US" altLang="nl-BE" smtClean="0"/>
              <a:pPr/>
              <a:t>40</a:t>
            </a:fld>
            <a:endParaRPr lang="en-US" altLang="nl-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a:extLst>
              <a:ext uri="{FF2B5EF4-FFF2-40B4-BE49-F238E27FC236}">
                <a16:creationId xmlns:a16="http://schemas.microsoft.com/office/drawing/2014/main" id="{E4EBACBB-4B49-42D9-A46D-862F2BD918F7}"/>
              </a:ext>
            </a:extLst>
          </p:cNvPr>
          <p:cNvSpPr>
            <a:spLocks noGrp="1" noRot="1" noChangeAspect="1" noChangeArrowheads="1" noTextEdit="1"/>
          </p:cNvSpPr>
          <p:nvPr>
            <p:ph type="sldImg"/>
          </p:nvPr>
        </p:nvSpPr>
        <p:spPr>
          <a:ln/>
        </p:spPr>
      </p:sp>
      <p:sp>
        <p:nvSpPr>
          <p:cNvPr id="69635" name="Segnaposto note 2">
            <a:extLst>
              <a:ext uri="{FF2B5EF4-FFF2-40B4-BE49-F238E27FC236}">
                <a16:creationId xmlns:a16="http://schemas.microsoft.com/office/drawing/2014/main" id="{DC16646F-88C5-4112-AC29-65E4451915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69636" name="Segnaposto numero diapositiva 3">
            <a:extLst>
              <a:ext uri="{FF2B5EF4-FFF2-40B4-BE49-F238E27FC236}">
                <a16:creationId xmlns:a16="http://schemas.microsoft.com/office/drawing/2014/main" id="{9416D734-C532-403A-937B-BD847AE197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BB33937-9C0D-4E19-9F0F-4B219DBA8FB3}" type="slidenum">
              <a:rPr lang="it-IT" altLang="it-IT" sz="1200" smtClean="0">
                <a:solidFill>
                  <a:srgbClr val="000000"/>
                </a:solidFill>
                <a:latin typeface="Calibri" panose="020F0502020204030204" pitchFamily="34" charset="0"/>
              </a:rPr>
              <a:pPr/>
              <a:t>44</a:t>
            </a:fld>
            <a:endParaRPr lang="it-IT" altLang="it-IT" sz="1200">
              <a:solidFill>
                <a:srgbClr val="000000"/>
              </a:solidFill>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egnaposto immagine diapositiva 1">
            <a:extLst>
              <a:ext uri="{FF2B5EF4-FFF2-40B4-BE49-F238E27FC236}">
                <a16:creationId xmlns:a16="http://schemas.microsoft.com/office/drawing/2014/main" id="{EEEEF4F0-4D24-4077-98A8-BF4B9EE39978}"/>
              </a:ext>
            </a:extLst>
          </p:cNvPr>
          <p:cNvSpPr>
            <a:spLocks noGrp="1" noRot="1" noChangeAspect="1" noChangeArrowheads="1" noTextEdit="1"/>
          </p:cNvSpPr>
          <p:nvPr>
            <p:ph type="sldImg"/>
          </p:nvPr>
        </p:nvSpPr>
        <p:spPr>
          <a:xfrm>
            <a:off x="1143000" y="685800"/>
            <a:ext cx="4572000" cy="3429000"/>
          </a:xfrm>
          <a:ln/>
        </p:spPr>
      </p:sp>
      <p:sp>
        <p:nvSpPr>
          <p:cNvPr id="72707" name="Segnaposto note 2">
            <a:extLst>
              <a:ext uri="{FF2B5EF4-FFF2-40B4-BE49-F238E27FC236}">
                <a16:creationId xmlns:a16="http://schemas.microsoft.com/office/drawing/2014/main" id="{7F5A1A7D-C98D-4967-8D53-160378ACFB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latin typeface="Arial" panose="020B0604020202020204" pitchFamily="34" charset="0"/>
              </a:rPr>
              <a:t>The analysis of sputum is currently performed with two tecniques, i.e., analysis of selected sputum and analysis of entire sputum. The first involves collecting and analyzing the more viscid portions of mucus (plugs) extracted from entire sputum. The second involves collecting and analyzing the entire sputum, including saliva.</a:t>
            </a:r>
          </a:p>
          <a:p>
            <a:pPr eaLnBrk="1" hangingPunct="1"/>
            <a:r>
              <a:rPr lang="it-IT" altLang="it-IT">
                <a:latin typeface="Arial" panose="020B0604020202020204" pitchFamily="34" charset="0"/>
              </a:rPr>
              <a:t>Both techniques have been shown to be valid, i.e., to distinguish between asthma and normal subjects. Moreover, it should be noted that, although the selected sputum might underestimate the percentage of neutrophils, it is a better method of analyzing induced sputum, providing more viable cells, more eosinophils, and higher concentrations of ECP in asthmatics.</a:t>
            </a:r>
          </a:p>
          <a:p>
            <a:pPr eaLnBrk="1" hangingPunct="1"/>
            <a:r>
              <a:rPr lang="it-IT" altLang="it-IT">
                <a:latin typeface="Arial" panose="020B0604020202020204" pitchFamily="34" charset="0"/>
              </a:rPr>
              <a:t> </a:t>
            </a:r>
          </a:p>
        </p:txBody>
      </p:sp>
      <p:sp>
        <p:nvSpPr>
          <p:cNvPr id="72708" name="Segnaposto numero diapositiva 3">
            <a:extLst>
              <a:ext uri="{FF2B5EF4-FFF2-40B4-BE49-F238E27FC236}">
                <a16:creationId xmlns:a16="http://schemas.microsoft.com/office/drawing/2014/main" id="{F535DC3F-36C8-4C87-BB00-97CC4C87DCE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2567B0-D432-4AA7-A381-4E8756781144}" type="slidenum">
              <a:rPr lang="it-IT" altLang="it-IT" smtClean="0">
                <a:solidFill>
                  <a:srgbClr val="000000"/>
                </a:solidFill>
              </a:rPr>
              <a:pPr>
                <a:spcBef>
                  <a:spcPct val="0"/>
                </a:spcBef>
              </a:pPr>
              <a:t>46</a:t>
            </a:fld>
            <a:endParaRPr lang="it-IT" altLang="it-IT">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egnaposto immagine diapositiva 1">
            <a:extLst>
              <a:ext uri="{FF2B5EF4-FFF2-40B4-BE49-F238E27FC236}">
                <a16:creationId xmlns:a16="http://schemas.microsoft.com/office/drawing/2014/main" id="{D45DF7E3-0DB0-4B46-99BF-28641D6B5674}"/>
              </a:ext>
            </a:extLst>
          </p:cNvPr>
          <p:cNvSpPr>
            <a:spLocks noGrp="1" noRot="1" noChangeAspect="1" noChangeArrowheads="1" noTextEdit="1"/>
          </p:cNvSpPr>
          <p:nvPr>
            <p:ph type="sldImg"/>
          </p:nvPr>
        </p:nvSpPr>
        <p:spPr>
          <a:ln/>
        </p:spPr>
      </p:sp>
      <p:sp>
        <p:nvSpPr>
          <p:cNvPr id="74755" name="Segnaposto note 2">
            <a:extLst>
              <a:ext uri="{FF2B5EF4-FFF2-40B4-BE49-F238E27FC236}">
                <a16:creationId xmlns:a16="http://schemas.microsoft.com/office/drawing/2014/main" id="{43385FC4-BBF3-48FC-8C72-EB1746138AC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latin typeface="Arial" panose="020B0604020202020204" pitchFamily="34" charset="0"/>
              </a:rPr>
              <a:t>Only some virues induce increase in blood eosinophil, here you see RV vs influenza viruses A and B(1.9 E-7 significa p molto singnificativo). This difference was statistically significant in the all population and when asthmatic patients were excluded. By the way rhinovirus is the one more associated with acute asthma exacerbations.</a:t>
            </a:r>
          </a:p>
        </p:txBody>
      </p:sp>
      <p:sp>
        <p:nvSpPr>
          <p:cNvPr id="74756" name="Segnaposto numero diapositiva 3">
            <a:extLst>
              <a:ext uri="{FF2B5EF4-FFF2-40B4-BE49-F238E27FC236}">
                <a16:creationId xmlns:a16="http://schemas.microsoft.com/office/drawing/2014/main" id="{F8F8F38D-B4AD-4A83-8001-2A81F801ED4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EEF4F02-30A4-41DC-82F0-F7165B626561}" type="slidenum">
              <a:rPr lang="it-IT" altLang="it-IT" sz="1200" smtClean="0">
                <a:solidFill>
                  <a:srgbClr val="000000"/>
                </a:solidFill>
                <a:latin typeface="Calibri" panose="020F0502020204030204" pitchFamily="34" charset="0"/>
              </a:rPr>
              <a:pPr/>
              <a:t>47</a:t>
            </a:fld>
            <a:endParaRPr lang="it-IT" altLang="it-IT" sz="1200">
              <a:solidFill>
                <a:srgbClr val="000000"/>
              </a:solidFill>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egnaposto immagine diapositiva 1">
            <a:extLst>
              <a:ext uri="{FF2B5EF4-FFF2-40B4-BE49-F238E27FC236}">
                <a16:creationId xmlns:a16="http://schemas.microsoft.com/office/drawing/2014/main" id="{0FBBD790-CEE1-437D-9C6B-8E42AAE605C1}"/>
              </a:ext>
            </a:extLst>
          </p:cNvPr>
          <p:cNvSpPr>
            <a:spLocks noGrp="1" noRot="1" noChangeAspect="1" noChangeArrowheads="1" noTextEdit="1"/>
          </p:cNvSpPr>
          <p:nvPr>
            <p:ph type="sldImg"/>
          </p:nvPr>
        </p:nvSpPr>
        <p:spPr>
          <a:ln/>
        </p:spPr>
      </p:sp>
      <p:sp>
        <p:nvSpPr>
          <p:cNvPr id="77827" name="Segnaposto note 2">
            <a:extLst>
              <a:ext uri="{FF2B5EF4-FFF2-40B4-BE49-F238E27FC236}">
                <a16:creationId xmlns:a16="http://schemas.microsoft.com/office/drawing/2014/main" id="{0674ED56-BE9C-48A3-B7C7-7DFDD655B3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latin typeface="Arial" panose="020B0604020202020204" pitchFamily="34" charset="0"/>
              </a:rPr>
              <a:t>Blood eosinophils rapidly decreased during the infection and their increase is a mark of viral infection resolution. Sequestration of eosinophils does not seem occuring in post mortem analysis </a:t>
            </a:r>
            <a:r>
              <a:rPr lang="it-IT" altLang="it-IT">
                <a:latin typeface="Arial" panose="020B0604020202020204" pitchFamily="34" charset="0"/>
                <a:sym typeface="Wingdings" panose="05000000000000000000" pitchFamily="2" charset="2"/>
              </a:rPr>
              <a:t> NEXT SLIDE</a:t>
            </a:r>
            <a:endParaRPr lang="it-IT" altLang="it-IT">
              <a:latin typeface="Arial" panose="020B0604020202020204" pitchFamily="34" charset="0"/>
            </a:endParaRPr>
          </a:p>
        </p:txBody>
      </p:sp>
      <p:sp>
        <p:nvSpPr>
          <p:cNvPr id="77828" name="Segnaposto numero diapositiva 3">
            <a:extLst>
              <a:ext uri="{FF2B5EF4-FFF2-40B4-BE49-F238E27FC236}">
                <a16:creationId xmlns:a16="http://schemas.microsoft.com/office/drawing/2014/main" id="{7C8CC5A8-9EEF-4C83-818D-400D9CC1108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C2AA094-556C-4C4A-81F6-C4FDBEA194AD}" type="slidenum">
              <a:rPr lang="it-IT" altLang="it-IT" sz="1200" smtClean="0">
                <a:solidFill>
                  <a:srgbClr val="000000"/>
                </a:solidFill>
                <a:latin typeface="Calibri" panose="020F0502020204030204" pitchFamily="34" charset="0"/>
              </a:rPr>
              <a:pPr/>
              <a:t>49</a:t>
            </a:fld>
            <a:endParaRPr lang="it-IT" altLang="it-IT" sz="1200">
              <a:solidFill>
                <a:srgbClr val="000000"/>
              </a:solidFill>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egnaposto immagine diapositiva 1">
            <a:extLst>
              <a:ext uri="{FF2B5EF4-FFF2-40B4-BE49-F238E27FC236}">
                <a16:creationId xmlns:a16="http://schemas.microsoft.com/office/drawing/2014/main" id="{15FCBE25-AEF5-4084-B8BE-01B04DFD856B}"/>
              </a:ext>
            </a:extLst>
          </p:cNvPr>
          <p:cNvSpPr>
            <a:spLocks noGrp="1" noRot="1" noChangeAspect="1" noChangeArrowheads="1" noTextEdit="1"/>
          </p:cNvSpPr>
          <p:nvPr>
            <p:ph type="sldImg"/>
          </p:nvPr>
        </p:nvSpPr>
        <p:spPr>
          <a:ln/>
        </p:spPr>
      </p:sp>
      <p:sp>
        <p:nvSpPr>
          <p:cNvPr id="79875" name="Segnaposto note 2">
            <a:extLst>
              <a:ext uri="{FF2B5EF4-FFF2-40B4-BE49-F238E27FC236}">
                <a16:creationId xmlns:a16="http://schemas.microsoft.com/office/drawing/2014/main" id="{59844B7F-D82E-4C50-852B-277BA998313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latin typeface="Arial" panose="020B0604020202020204" pitchFamily="34" charset="0"/>
              </a:rPr>
              <a:t>Blood eosinophils rapidly decreased during the infection and their increase is a mark of viral infection resolution. Sequestration of eosinophils does not seem occuring in post mortem analysis </a:t>
            </a:r>
            <a:r>
              <a:rPr lang="it-IT" altLang="it-IT">
                <a:latin typeface="Arial" panose="020B0604020202020204" pitchFamily="34" charset="0"/>
                <a:sym typeface="Wingdings" panose="05000000000000000000" pitchFamily="2" charset="2"/>
              </a:rPr>
              <a:t> NEXT SLIDE</a:t>
            </a:r>
            <a:endParaRPr lang="it-IT" altLang="it-IT">
              <a:latin typeface="Arial" panose="020B0604020202020204" pitchFamily="34" charset="0"/>
            </a:endParaRPr>
          </a:p>
        </p:txBody>
      </p:sp>
      <p:sp>
        <p:nvSpPr>
          <p:cNvPr id="79876" name="Segnaposto numero diapositiva 3">
            <a:extLst>
              <a:ext uri="{FF2B5EF4-FFF2-40B4-BE49-F238E27FC236}">
                <a16:creationId xmlns:a16="http://schemas.microsoft.com/office/drawing/2014/main" id="{B317B170-6C6F-42EB-8BAB-5F15CC2E504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2324BAC-E3CA-40C6-B553-85488AEBC147}" type="slidenum">
              <a:rPr lang="it-IT" altLang="it-IT" sz="1200" smtClean="0">
                <a:solidFill>
                  <a:srgbClr val="000000"/>
                </a:solidFill>
                <a:latin typeface="Calibri" panose="020F0502020204030204" pitchFamily="34" charset="0"/>
              </a:rPr>
              <a:pPr/>
              <a:t>50</a:t>
            </a:fld>
            <a:endParaRPr lang="it-IT" altLang="it-IT" sz="1200">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C7093C3F-156F-458A-B741-CAD752DF1FD3}"/>
              </a:ext>
            </a:extLst>
          </p:cNvPr>
          <p:cNvGrpSpPr>
            <a:grpSpLocks/>
          </p:cNvGrpSpPr>
          <p:nvPr/>
        </p:nvGrpSpPr>
        <p:grpSpPr bwMode="auto">
          <a:xfrm>
            <a:off x="0" y="0"/>
            <a:ext cx="9144000" cy="6856413"/>
            <a:chOff x="0" y="0"/>
            <a:chExt cx="5760" cy="4319"/>
          </a:xfrm>
        </p:grpSpPr>
        <p:sp>
          <p:nvSpPr>
            <p:cNvPr id="5" name="Freeform 3">
              <a:extLst>
                <a:ext uri="{FF2B5EF4-FFF2-40B4-BE49-F238E27FC236}">
                  <a16:creationId xmlns:a16="http://schemas.microsoft.com/office/drawing/2014/main" id="{1E7F2D10-D99A-4322-83AE-8797E2162D97}"/>
                </a:ext>
              </a:extLst>
            </p:cNvPr>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nl-BE">
                <a:latin typeface="Arial" charset="0"/>
              </a:endParaRPr>
            </a:p>
          </p:txBody>
        </p:sp>
        <p:sp>
          <p:nvSpPr>
            <p:cNvPr id="6" name="Freeform 4">
              <a:extLst>
                <a:ext uri="{FF2B5EF4-FFF2-40B4-BE49-F238E27FC236}">
                  <a16:creationId xmlns:a16="http://schemas.microsoft.com/office/drawing/2014/main" id="{78B0D061-1D81-434A-B9FC-837C47278820}"/>
                </a:ext>
              </a:extLst>
            </p:cNvPr>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nl-BE">
                <a:latin typeface="Arial" charset="0"/>
              </a:endParaRPr>
            </a:p>
          </p:txBody>
        </p:sp>
        <p:sp>
          <p:nvSpPr>
            <p:cNvPr id="7" name="Freeform 5">
              <a:extLst>
                <a:ext uri="{FF2B5EF4-FFF2-40B4-BE49-F238E27FC236}">
                  <a16:creationId xmlns:a16="http://schemas.microsoft.com/office/drawing/2014/main" id="{323DBB87-6D28-46D1-B099-87802E016F15}"/>
                </a:ext>
              </a:extLst>
            </p:cNvPr>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nl-BE">
                <a:latin typeface="Arial" charset="0"/>
              </a:endParaRPr>
            </a:p>
          </p:txBody>
        </p:sp>
        <p:sp>
          <p:nvSpPr>
            <p:cNvPr id="8" name="Freeform 6">
              <a:extLst>
                <a:ext uri="{FF2B5EF4-FFF2-40B4-BE49-F238E27FC236}">
                  <a16:creationId xmlns:a16="http://schemas.microsoft.com/office/drawing/2014/main" id="{7BBAAFE7-A816-4FE5-93DD-15E831362E97}"/>
                </a:ext>
              </a:extLst>
            </p:cNvPr>
            <p:cNvSpPr>
              <a:spLocks/>
            </p:cNvSpPr>
            <p:nvPr/>
          </p:nvSpPr>
          <p:spPr bwMode="hidden">
            <a:xfrm>
              <a:off x="4038" y="3577"/>
              <a:ext cx="1720" cy="65"/>
            </a:xfrm>
            <a:custGeom>
              <a:avLst/>
              <a:gdLst>
                <a:gd name="T0" fmla="*/ 1650 w 1722"/>
                <a:gd name="T1" fmla="*/ 33 h 66"/>
                <a:gd name="T2" fmla="*/ 1650 w 1722"/>
                <a:gd name="T3" fmla="*/ 33 h 66"/>
                <a:gd name="T4" fmla="*/ 0 w 1722"/>
                <a:gd name="T5" fmla="*/ 0 h 66"/>
                <a:gd name="T6" fmla="*/ 0 w 1722"/>
                <a:gd name="T7" fmla="*/ 33 h 66"/>
                <a:gd name="T8" fmla="*/ 1650 w 1722"/>
                <a:gd name="T9" fmla="*/ 33 h 66"/>
                <a:gd name="T10" fmla="*/ 1650 w 1722"/>
                <a:gd name="T11" fmla="*/ 33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7">
              <a:extLst>
                <a:ext uri="{FF2B5EF4-FFF2-40B4-BE49-F238E27FC236}">
                  <a16:creationId xmlns:a16="http://schemas.microsoft.com/office/drawing/2014/main" id="{BE59EC27-EEAC-4B89-A02E-D7E67EB8EE6A}"/>
                </a:ext>
              </a:extLst>
            </p:cNvPr>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nl-BE">
                <a:latin typeface="Arial" charset="0"/>
              </a:endParaRPr>
            </a:p>
          </p:txBody>
        </p:sp>
        <p:sp>
          <p:nvSpPr>
            <p:cNvPr id="10" name="Freeform 8">
              <a:extLst>
                <a:ext uri="{FF2B5EF4-FFF2-40B4-BE49-F238E27FC236}">
                  <a16:creationId xmlns:a16="http://schemas.microsoft.com/office/drawing/2014/main" id="{7EC6EC0E-B517-42C5-AFF3-046EE47FD7A4}"/>
                </a:ext>
              </a:extLst>
            </p:cNvPr>
            <p:cNvSpPr>
              <a:spLocks/>
            </p:cNvSpPr>
            <p:nvPr/>
          </p:nvSpPr>
          <p:spPr bwMode="hidden">
            <a:xfrm>
              <a:off x="4784" y="3702"/>
              <a:ext cx="974" cy="101"/>
            </a:xfrm>
            <a:custGeom>
              <a:avLst/>
              <a:gdLst>
                <a:gd name="T0" fmla="*/ 939 w 975"/>
                <a:gd name="T1" fmla="*/ 48 h 101"/>
                <a:gd name="T2" fmla="*/ 939 w 975"/>
                <a:gd name="T3" fmla="*/ 0 h 101"/>
                <a:gd name="T4" fmla="*/ 0 w 975"/>
                <a:gd name="T5" fmla="*/ 24 h 101"/>
                <a:gd name="T6" fmla="*/ 0 w 975"/>
                <a:gd name="T7" fmla="*/ 101 h 101"/>
                <a:gd name="T8" fmla="*/ 939 w 975"/>
                <a:gd name="T9" fmla="*/ 48 h 101"/>
                <a:gd name="T10" fmla="*/ 939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9">
              <a:extLst>
                <a:ext uri="{FF2B5EF4-FFF2-40B4-BE49-F238E27FC236}">
                  <a16:creationId xmlns:a16="http://schemas.microsoft.com/office/drawing/2014/main" id="{9DA7D997-5F55-413A-A134-CD09C93ECDDD}"/>
                </a:ext>
              </a:extLst>
            </p:cNvPr>
            <p:cNvSpPr>
              <a:spLocks/>
            </p:cNvSpPr>
            <p:nvPr/>
          </p:nvSpPr>
          <p:spPr bwMode="hidden">
            <a:xfrm>
              <a:off x="3619" y="3815"/>
              <a:ext cx="2139" cy="198"/>
            </a:xfrm>
            <a:custGeom>
              <a:avLst/>
              <a:gdLst>
                <a:gd name="T0" fmla="*/ 2069 w 2141"/>
                <a:gd name="T1" fmla="*/ 0 h 198"/>
                <a:gd name="T2" fmla="*/ 0 w 2141"/>
                <a:gd name="T3" fmla="*/ 156 h 198"/>
                <a:gd name="T4" fmla="*/ 0 w 2141"/>
                <a:gd name="T5" fmla="*/ 198 h 198"/>
                <a:gd name="T6" fmla="*/ 2069 w 2141"/>
                <a:gd name="T7" fmla="*/ 0 h 198"/>
                <a:gd name="T8" fmla="*/ 206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0">
              <a:extLst>
                <a:ext uri="{FF2B5EF4-FFF2-40B4-BE49-F238E27FC236}">
                  <a16:creationId xmlns:a16="http://schemas.microsoft.com/office/drawing/2014/main" id="{4D8923C2-FB27-4937-B936-C55D9AB1CB4E}"/>
                </a:ext>
              </a:extLst>
            </p:cNvPr>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nl-BE">
                <a:latin typeface="Arial" charset="0"/>
              </a:endParaRPr>
            </a:p>
          </p:txBody>
        </p:sp>
        <p:sp>
          <p:nvSpPr>
            <p:cNvPr id="13" name="Freeform 11">
              <a:extLst>
                <a:ext uri="{FF2B5EF4-FFF2-40B4-BE49-F238E27FC236}">
                  <a16:creationId xmlns:a16="http://schemas.microsoft.com/office/drawing/2014/main" id="{F0C202A3-41BD-48F9-9728-FED105ED3F86}"/>
                </a:ext>
              </a:extLst>
            </p:cNvPr>
            <p:cNvSpPr>
              <a:spLocks/>
            </p:cNvSpPr>
            <p:nvPr/>
          </p:nvSpPr>
          <p:spPr bwMode="hidden">
            <a:xfrm>
              <a:off x="2097" y="4043"/>
              <a:ext cx="2514" cy="276"/>
            </a:xfrm>
            <a:custGeom>
              <a:avLst/>
              <a:gdLst>
                <a:gd name="T0" fmla="*/ 2081 w 2517"/>
                <a:gd name="T1" fmla="*/ 276 h 276"/>
                <a:gd name="T2" fmla="*/ 2409 w 2517"/>
                <a:gd name="T3" fmla="*/ 204 h 276"/>
                <a:gd name="T4" fmla="*/ 2152 w 2517"/>
                <a:gd name="T5" fmla="*/ 0 h 276"/>
                <a:gd name="T6" fmla="*/ 0 w 2517"/>
                <a:gd name="T7" fmla="*/ 276 h 276"/>
                <a:gd name="T8" fmla="*/ 2081 w 2517"/>
                <a:gd name="T9" fmla="*/ 276 h 276"/>
                <a:gd name="T10" fmla="*/ 2081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2">
              <a:extLst>
                <a:ext uri="{FF2B5EF4-FFF2-40B4-BE49-F238E27FC236}">
                  <a16:creationId xmlns:a16="http://schemas.microsoft.com/office/drawing/2014/main" id="{907E87BC-9E61-42E3-AC45-01D5A10B461F}"/>
                </a:ext>
              </a:extLst>
            </p:cNvPr>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nl-BE">
                <a:latin typeface="Arial" charset="0"/>
              </a:endParaRPr>
            </a:p>
          </p:txBody>
        </p:sp>
        <p:sp>
          <p:nvSpPr>
            <p:cNvPr id="15" name="Freeform 13">
              <a:extLst>
                <a:ext uri="{FF2B5EF4-FFF2-40B4-BE49-F238E27FC236}">
                  <a16:creationId xmlns:a16="http://schemas.microsoft.com/office/drawing/2014/main" id="{D1239BE4-D9E9-4C8D-8D7D-4DB904601195}"/>
                </a:ext>
              </a:extLst>
            </p:cNvPr>
            <p:cNvSpPr>
              <a:spLocks/>
            </p:cNvSpPr>
            <p:nvPr/>
          </p:nvSpPr>
          <p:spPr bwMode="hidden">
            <a:xfrm>
              <a:off x="5030" y="3151"/>
              <a:ext cx="728" cy="240"/>
            </a:xfrm>
            <a:custGeom>
              <a:avLst/>
              <a:gdLst>
                <a:gd name="T0" fmla="*/ 693 w 729"/>
                <a:gd name="T1" fmla="*/ 240 h 240"/>
                <a:gd name="T2" fmla="*/ 0 w 729"/>
                <a:gd name="T3" fmla="*/ 0 h 240"/>
                <a:gd name="T4" fmla="*/ 0 w 729"/>
                <a:gd name="T5" fmla="*/ 6 h 240"/>
                <a:gd name="T6" fmla="*/ 693 w 729"/>
                <a:gd name="T7" fmla="*/ 240 h 240"/>
                <a:gd name="T8" fmla="*/ 693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4">
              <a:extLst>
                <a:ext uri="{FF2B5EF4-FFF2-40B4-BE49-F238E27FC236}">
                  <a16:creationId xmlns:a16="http://schemas.microsoft.com/office/drawing/2014/main" id="{AF6EBC99-0894-4A53-AD76-DFE9B96D1DF7}"/>
                </a:ext>
              </a:extLst>
            </p:cNvPr>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nl-BE">
                <a:latin typeface="Arial" charset="0"/>
              </a:endParaRPr>
            </a:p>
          </p:txBody>
        </p:sp>
        <p:sp>
          <p:nvSpPr>
            <p:cNvPr id="17" name="Freeform 15">
              <a:extLst>
                <a:ext uri="{FF2B5EF4-FFF2-40B4-BE49-F238E27FC236}">
                  <a16:creationId xmlns:a16="http://schemas.microsoft.com/office/drawing/2014/main" id="{C02E5A5E-6416-4E66-95C0-403027C8FC73}"/>
                </a:ext>
              </a:extLst>
            </p:cNvPr>
            <p:cNvSpPr>
              <a:spLocks/>
            </p:cNvSpPr>
            <p:nvPr/>
          </p:nvSpPr>
          <p:spPr bwMode="hidden">
            <a:xfrm>
              <a:off x="5030" y="3049"/>
              <a:ext cx="728" cy="318"/>
            </a:xfrm>
            <a:custGeom>
              <a:avLst/>
              <a:gdLst>
                <a:gd name="T0" fmla="*/ 693 w 729"/>
                <a:gd name="T1" fmla="*/ 318 h 318"/>
                <a:gd name="T2" fmla="*/ 693 w 729"/>
                <a:gd name="T3" fmla="*/ 312 h 318"/>
                <a:gd name="T4" fmla="*/ 0 w 729"/>
                <a:gd name="T5" fmla="*/ 0 h 318"/>
                <a:gd name="T6" fmla="*/ 0 w 729"/>
                <a:gd name="T7" fmla="*/ 54 h 318"/>
                <a:gd name="T8" fmla="*/ 693 w 729"/>
                <a:gd name="T9" fmla="*/ 318 h 318"/>
                <a:gd name="T10" fmla="*/ 693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16">
              <a:extLst>
                <a:ext uri="{FF2B5EF4-FFF2-40B4-BE49-F238E27FC236}">
                  <a16:creationId xmlns:a16="http://schemas.microsoft.com/office/drawing/2014/main" id="{1BAABBF4-6D17-4245-AF88-3BA83D35E09B}"/>
                </a:ext>
              </a:extLst>
            </p:cNvPr>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nl-BE">
                <a:latin typeface="Arial" charset="0"/>
              </a:endParaRPr>
            </a:p>
          </p:txBody>
        </p:sp>
        <p:sp>
          <p:nvSpPr>
            <p:cNvPr id="19" name="Freeform 17">
              <a:extLst>
                <a:ext uri="{FF2B5EF4-FFF2-40B4-BE49-F238E27FC236}">
                  <a16:creationId xmlns:a16="http://schemas.microsoft.com/office/drawing/2014/main" id="{523E82C6-CC8A-428B-90AB-6E27C710344E}"/>
                </a:ext>
              </a:extLst>
            </p:cNvPr>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nl-BE">
                <a:latin typeface="Arial" charset="0"/>
              </a:endParaRPr>
            </a:p>
          </p:txBody>
        </p:sp>
        <p:sp>
          <p:nvSpPr>
            <p:cNvPr id="20" name="Freeform 18">
              <a:extLst>
                <a:ext uri="{FF2B5EF4-FFF2-40B4-BE49-F238E27FC236}">
                  <a16:creationId xmlns:a16="http://schemas.microsoft.com/office/drawing/2014/main" id="{848C856E-5D8E-4245-BD13-4322F20F42DB}"/>
                </a:ext>
              </a:extLst>
            </p:cNvPr>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nl-BE">
                <a:latin typeface="Arial" charset="0"/>
              </a:endParaRPr>
            </a:p>
          </p:txBody>
        </p:sp>
        <p:sp>
          <p:nvSpPr>
            <p:cNvPr id="21" name="Freeform 19">
              <a:extLst>
                <a:ext uri="{FF2B5EF4-FFF2-40B4-BE49-F238E27FC236}">
                  <a16:creationId xmlns:a16="http://schemas.microsoft.com/office/drawing/2014/main" id="{33ED366F-ED30-4841-9F5B-D8E00D6EBCCC}"/>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20">
              <a:extLst>
                <a:ext uri="{FF2B5EF4-FFF2-40B4-BE49-F238E27FC236}">
                  <a16:creationId xmlns:a16="http://schemas.microsoft.com/office/drawing/2014/main" id="{A5A39106-39A2-45BF-BEDB-5F0DFC2AB01D}"/>
                </a:ext>
              </a:extLst>
            </p:cNvPr>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nl-BE">
                <a:latin typeface="Arial" charset="0"/>
              </a:endParaRPr>
            </a:p>
          </p:txBody>
        </p:sp>
        <p:sp>
          <p:nvSpPr>
            <p:cNvPr id="23" name="Freeform 21">
              <a:extLst>
                <a:ext uri="{FF2B5EF4-FFF2-40B4-BE49-F238E27FC236}">
                  <a16:creationId xmlns:a16="http://schemas.microsoft.com/office/drawing/2014/main" id="{1A321636-1280-42C3-8229-E00BE3351804}"/>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22">
              <a:extLst>
                <a:ext uri="{FF2B5EF4-FFF2-40B4-BE49-F238E27FC236}">
                  <a16:creationId xmlns:a16="http://schemas.microsoft.com/office/drawing/2014/main" id="{A8183923-0CCF-486A-8B4B-BA9C4199D857}"/>
                </a:ext>
              </a:extLst>
            </p:cNvPr>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nl-BE">
                <a:latin typeface="Arial" charset="0"/>
              </a:endParaRPr>
            </a:p>
          </p:txBody>
        </p:sp>
        <p:sp>
          <p:nvSpPr>
            <p:cNvPr id="25" name="Freeform 23">
              <a:extLst>
                <a:ext uri="{FF2B5EF4-FFF2-40B4-BE49-F238E27FC236}">
                  <a16:creationId xmlns:a16="http://schemas.microsoft.com/office/drawing/2014/main" id="{6E6B4020-F10F-47E6-A449-D6F71661650A}"/>
                </a:ext>
              </a:extLst>
            </p:cNvPr>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nl-BE">
                <a:latin typeface="Arial" charset="0"/>
              </a:endParaRPr>
            </a:p>
          </p:txBody>
        </p:sp>
        <p:sp>
          <p:nvSpPr>
            <p:cNvPr id="26" name="Freeform 24">
              <a:extLst>
                <a:ext uri="{FF2B5EF4-FFF2-40B4-BE49-F238E27FC236}">
                  <a16:creationId xmlns:a16="http://schemas.microsoft.com/office/drawing/2014/main" id="{D2614CFC-2EDB-4533-B573-02AF1AB64292}"/>
                </a:ext>
              </a:extLst>
            </p:cNvPr>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nl-BE">
                <a:latin typeface="Arial" charset="0"/>
              </a:endParaRPr>
            </a:p>
          </p:txBody>
        </p:sp>
        <p:sp>
          <p:nvSpPr>
            <p:cNvPr id="27" name="Freeform 25">
              <a:extLst>
                <a:ext uri="{FF2B5EF4-FFF2-40B4-BE49-F238E27FC236}">
                  <a16:creationId xmlns:a16="http://schemas.microsoft.com/office/drawing/2014/main" id="{82EDDC35-1D83-47A7-A1D0-4A89996AF149}"/>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26">
              <a:extLst>
                <a:ext uri="{FF2B5EF4-FFF2-40B4-BE49-F238E27FC236}">
                  <a16:creationId xmlns:a16="http://schemas.microsoft.com/office/drawing/2014/main" id="{C4FF410A-72BD-4D65-8CF9-B0A886149167}"/>
                </a:ext>
              </a:extLst>
            </p:cNvPr>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nl-BE">
                <a:latin typeface="Arial" charset="0"/>
              </a:endParaRPr>
            </a:p>
          </p:txBody>
        </p:sp>
        <p:sp>
          <p:nvSpPr>
            <p:cNvPr id="29" name="Freeform 27">
              <a:extLst>
                <a:ext uri="{FF2B5EF4-FFF2-40B4-BE49-F238E27FC236}">
                  <a16:creationId xmlns:a16="http://schemas.microsoft.com/office/drawing/2014/main" id="{97E56E31-45A4-4E1C-BEB0-DF80559A6B97}"/>
                </a:ext>
              </a:extLst>
            </p:cNvPr>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nl-BE">
                <a:latin typeface="Arial" charset="0"/>
              </a:endParaRPr>
            </a:p>
          </p:txBody>
        </p:sp>
        <p:sp>
          <p:nvSpPr>
            <p:cNvPr id="30" name="Freeform 28">
              <a:extLst>
                <a:ext uri="{FF2B5EF4-FFF2-40B4-BE49-F238E27FC236}">
                  <a16:creationId xmlns:a16="http://schemas.microsoft.com/office/drawing/2014/main" id="{A44A85BA-9B79-4F1F-970D-613C89A3707A}"/>
                </a:ext>
              </a:extLst>
            </p:cNvPr>
            <p:cNvSpPr>
              <a:spLocks/>
            </p:cNvSpPr>
            <p:nvPr/>
          </p:nvSpPr>
          <p:spPr bwMode="hidden">
            <a:xfrm>
              <a:off x="5698" y="653"/>
              <a:ext cx="60" cy="311"/>
            </a:xfrm>
            <a:custGeom>
              <a:avLst/>
              <a:gdLst>
                <a:gd name="T0" fmla="*/ 0 w 60"/>
                <a:gd name="T1" fmla="*/ 144 h 312"/>
                <a:gd name="T2" fmla="*/ 60 w 60"/>
                <a:gd name="T3" fmla="*/ 276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 name="Freeform 29">
              <a:extLst>
                <a:ext uri="{FF2B5EF4-FFF2-40B4-BE49-F238E27FC236}">
                  <a16:creationId xmlns:a16="http://schemas.microsoft.com/office/drawing/2014/main" id="{23B6B3C5-AA13-4C23-9ED3-C4F275C1914B}"/>
                </a:ext>
              </a:extLst>
            </p:cNvPr>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nl-BE">
                <a:latin typeface="Arial" charset="0"/>
              </a:endParaRPr>
            </a:p>
          </p:txBody>
        </p:sp>
        <p:sp>
          <p:nvSpPr>
            <p:cNvPr id="32" name="Freeform 30">
              <a:extLst>
                <a:ext uri="{FF2B5EF4-FFF2-40B4-BE49-F238E27FC236}">
                  <a16:creationId xmlns:a16="http://schemas.microsoft.com/office/drawing/2014/main" id="{64A41E9A-990D-47DA-8F18-85919BB61DFE}"/>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 name="Freeform 31">
              <a:extLst>
                <a:ext uri="{FF2B5EF4-FFF2-40B4-BE49-F238E27FC236}">
                  <a16:creationId xmlns:a16="http://schemas.microsoft.com/office/drawing/2014/main" id="{1E114170-1D76-4F4B-841D-E821D4A58C24}"/>
                </a:ext>
              </a:extLst>
            </p:cNvPr>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nl-BE">
                <a:latin typeface="Arial" charset="0"/>
              </a:endParaRPr>
            </a:p>
          </p:txBody>
        </p:sp>
        <p:sp>
          <p:nvSpPr>
            <p:cNvPr id="34" name="Freeform 32">
              <a:extLst>
                <a:ext uri="{FF2B5EF4-FFF2-40B4-BE49-F238E27FC236}">
                  <a16:creationId xmlns:a16="http://schemas.microsoft.com/office/drawing/2014/main" id="{3562F0E9-B451-404F-8D27-4F00FF63B814}"/>
                </a:ext>
              </a:extLst>
            </p:cNvPr>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nl-BE">
                <a:latin typeface="Arial" charset="0"/>
              </a:endParaRPr>
            </a:p>
          </p:txBody>
        </p:sp>
        <p:sp>
          <p:nvSpPr>
            <p:cNvPr id="35" name="Freeform 33">
              <a:extLst>
                <a:ext uri="{FF2B5EF4-FFF2-40B4-BE49-F238E27FC236}">
                  <a16:creationId xmlns:a16="http://schemas.microsoft.com/office/drawing/2014/main" id="{8E205381-5039-41BC-874E-4D37E8EE0F7E}"/>
                </a:ext>
              </a:extLst>
            </p:cNvPr>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nl-BE">
                <a:latin typeface="Arial" charset="0"/>
              </a:endParaRPr>
            </a:p>
          </p:txBody>
        </p:sp>
        <p:sp>
          <p:nvSpPr>
            <p:cNvPr id="36" name="Freeform 34">
              <a:extLst>
                <a:ext uri="{FF2B5EF4-FFF2-40B4-BE49-F238E27FC236}">
                  <a16:creationId xmlns:a16="http://schemas.microsoft.com/office/drawing/2014/main" id="{0CABE37A-7BAA-4514-B93A-17512D6C95BE}"/>
                </a:ext>
              </a:extLst>
            </p:cNvPr>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nl-BE">
                <a:latin typeface="Arial" charset="0"/>
              </a:endParaRPr>
            </a:p>
          </p:txBody>
        </p:sp>
        <p:sp>
          <p:nvSpPr>
            <p:cNvPr id="37" name="Freeform 35">
              <a:extLst>
                <a:ext uri="{FF2B5EF4-FFF2-40B4-BE49-F238E27FC236}">
                  <a16:creationId xmlns:a16="http://schemas.microsoft.com/office/drawing/2014/main" id="{C0669BFB-4FFA-4D51-96C2-9A421CC19904}"/>
                </a:ext>
              </a:extLst>
            </p:cNvPr>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nl-BE">
                <a:latin typeface="Arial" charset="0"/>
              </a:endParaRPr>
            </a:p>
          </p:txBody>
        </p:sp>
        <p:sp>
          <p:nvSpPr>
            <p:cNvPr id="38" name="Freeform 36">
              <a:extLst>
                <a:ext uri="{FF2B5EF4-FFF2-40B4-BE49-F238E27FC236}">
                  <a16:creationId xmlns:a16="http://schemas.microsoft.com/office/drawing/2014/main" id="{1AB54038-3691-4EBC-9FE9-5AF7790CAE65}"/>
                </a:ext>
              </a:extLst>
            </p:cNvPr>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nl-BE">
                <a:latin typeface="Arial" charset="0"/>
              </a:endParaRPr>
            </a:p>
          </p:txBody>
        </p:sp>
        <p:sp>
          <p:nvSpPr>
            <p:cNvPr id="39" name="Freeform 37">
              <a:extLst>
                <a:ext uri="{FF2B5EF4-FFF2-40B4-BE49-F238E27FC236}">
                  <a16:creationId xmlns:a16="http://schemas.microsoft.com/office/drawing/2014/main" id="{6E2BB469-B21D-49DB-B6C2-AD9F68742E7F}"/>
                </a:ext>
              </a:extLst>
            </p:cNvPr>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nl-BE">
                <a:latin typeface="Arial" charset="0"/>
              </a:endParaRPr>
            </a:p>
          </p:txBody>
        </p:sp>
        <p:sp>
          <p:nvSpPr>
            <p:cNvPr id="40" name="Freeform 38">
              <a:extLst>
                <a:ext uri="{FF2B5EF4-FFF2-40B4-BE49-F238E27FC236}">
                  <a16:creationId xmlns:a16="http://schemas.microsoft.com/office/drawing/2014/main" id="{7A0ACF8F-6808-4E4A-94A4-2F7406F28E27}"/>
                </a:ext>
              </a:extLst>
            </p:cNvPr>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nl-BE">
                <a:latin typeface="Arial" charset="0"/>
              </a:endParaRPr>
            </a:p>
          </p:txBody>
        </p:sp>
        <p:grpSp>
          <p:nvGrpSpPr>
            <p:cNvPr id="41" name="Group 39">
              <a:extLst>
                <a:ext uri="{FF2B5EF4-FFF2-40B4-BE49-F238E27FC236}">
                  <a16:creationId xmlns:a16="http://schemas.microsoft.com/office/drawing/2014/main" id="{08CD9939-5A27-47AD-89EE-A69CACA6AF33}"/>
                </a:ext>
              </a:extLst>
            </p:cNvPr>
            <p:cNvGrpSpPr>
              <a:grpSpLocks/>
            </p:cNvGrpSpPr>
            <p:nvPr userDrawn="1"/>
          </p:nvGrpSpPr>
          <p:grpSpPr bwMode="auto">
            <a:xfrm>
              <a:off x="0" y="1632"/>
              <a:ext cx="5758" cy="1858"/>
              <a:chOff x="0" y="1632"/>
              <a:chExt cx="5758" cy="1858"/>
            </a:xfrm>
          </p:grpSpPr>
          <p:sp>
            <p:nvSpPr>
              <p:cNvPr id="42" name="Freeform 40">
                <a:extLst>
                  <a:ext uri="{FF2B5EF4-FFF2-40B4-BE49-F238E27FC236}">
                    <a16:creationId xmlns:a16="http://schemas.microsoft.com/office/drawing/2014/main" id="{5DB69ADB-93BE-4D52-B624-C57106CDAEE7}"/>
                  </a:ext>
                </a:extLst>
              </p:cNvPr>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nl-BE">
                  <a:latin typeface="Arial" charset="0"/>
                </a:endParaRPr>
              </a:p>
            </p:txBody>
          </p:sp>
          <p:sp>
            <p:nvSpPr>
              <p:cNvPr id="43" name="Freeform 41">
                <a:extLst>
                  <a:ext uri="{FF2B5EF4-FFF2-40B4-BE49-F238E27FC236}">
                    <a16:creationId xmlns:a16="http://schemas.microsoft.com/office/drawing/2014/main" id="{EE51B3A0-26F5-4E94-A5FF-2F42BF7DD0C7}"/>
                  </a:ext>
                </a:extLst>
              </p:cNvPr>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nl-BE">
                  <a:latin typeface="Arial" charset="0"/>
                </a:endParaRPr>
              </a:p>
            </p:txBody>
          </p:sp>
        </p:grpSp>
      </p:grpSp>
      <p:sp>
        <p:nvSpPr>
          <p:cNvPr id="64554"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64555"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44" name="Rectangle 44">
            <a:extLst>
              <a:ext uri="{FF2B5EF4-FFF2-40B4-BE49-F238E27FC236}">
                <a16:creationId xmlns:a16="http://schemas.microsoft.com/office/drawing/2014/main" id="{3E4DAA64-BB32-4F1F-89AD-C0F8D34FF80D}"/>
              </a:ext>
            </a:extLst>
          </p:cNvPr>
          <p:cNvSpPr>
            <a:spLocks noGrp="1" noChangeArrowheads="1"/>
          </p:cNvSpPr>
          <p:nvPr>
            <p:ph type="dt" sz="quarter" idx="10"/>
          </p:nvPr>
        </p:nvSpPr>
        <p:spPr/>
        <p:txBody>
          <a:bodyPr/>
          <a:lstStyle>
            <a:lvl1pPr>
              <a:defRPr/>
            </a:lvl1pPr>
          </a:lstStyle>
          <a:p>
            <a:pPr>
              <a:defRPr/>
            </a:pPr>
            <a:endParaRPr lang="en-US"/>
          </a:p>
        </p:txBody>
      </p:sp>
      <p:sp>
        <p:nvSpPr>
          <p:cNvPr id="45" name="Rectangle 45">
            <a:extLst>
              <a:ext uri="{FF2B5EF4-FFF2-40B4-BE49-F238E27FC236}">
                <a16:creationId xmlns:a16="http://schemas.microsoft.com/office/drawing/2014/main" id="{384F05ED-10C5-433E-BFAD-72437EDA38A6}"/>
              </a:ext>
            </a:extLst>
          </p:cNvPr>
          <p:cNvSpPr>
            <a:spLocks noGrp="1" noChangeArrowheads="1"/>
          </p:cNvSpPr>
          <p:nvPr>
            <p:ph type="ftr" sz="quarter" idx="11"/>
          </p:nvPr>
        </p:nvSpPr>
        <p:spPr/>
        <p:txBody>
          <a:bodyPr/>
          <a:lstStyle>
            <a:lvl1pPr>
              <a:defRPr/>
            </a:lvl1pPr>
          </a:lstStyle>
          <a:p>
            <a:pPr>
              <a:defRPr/>
            </a:pPr>
            <a:endParaRPr lang="en-US"/>
          </a:p>
        </p:txBody>
      </p:sp>
      <p:sp>
        <p:nvSpPr>
          <p:cNvPr id="46" name="Rectangle 46">
            <a:extLst>
              <a:ext uri="{FF2B5EF4-FFF2-40B4-BE49-F238E27FC236}">
                <a16:creationId xmlns:a16="http://schemas.microsoft.com/office/drawing/2014/main" id="{E9730003-53CF-4365-9BB0-DD039D4FF878}"/>
              </a:ext>
            </a:extLst>
          </p:cNvPr>
          <p:cNvSpPr>
            <a:spLocks noGrp="1" noChangeArrowheads="1"/>
          </p:cNvSpPr>
          <p:nvPr>
            <p:ph type="sldNum" sz="quarter" idx="12"/>
          </p:nvPr>
        </p:nvSpPr>
        <p:spPr/>
        <p:txBody>
          <a:bodyPr/>
          <a:lstStyle>
            <a:lvl1pPr>
              <a:defRPr/>
            </a:lvl1pPr>
          </a:lstStyle>
          <a:p>
            <a:pPr>
              <a:defRPr/>
            </a:pPr>
            <a:fld id="{4E676A90-B252-4FB0-9058-F47354F7C14A}" type="slidenum">
              <a:rPr lang="en-US" altLang="nl-BE"/>
              <a:pPr>
                <a:defRPr/>
              </a:pPr>
              <a:t>‹#›</a:t>
            </a:fld>
            <a:endParaRPr lang="en-US" altLang="nl-BE"/>
          </a:p>
        </p:txBody>
      </p:sp>
    </p:spTree>
    <p:extLst>
      <p:ext uri="{BB962C8B-B14F-4D97-AF65-F5344CB8AC3E}">
        <p14:creationId xmlns:p14="http://schemas.microsoft.com/office/powerpoint/2010/main" val="3971139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Rectangle 44">
            <a:extLst>
              <a:ext uri="{FF2B5EF4-FFF2-40B4-BE49-F238E27FC236}">
                <a16:creationId xmlns:a16="http://schemas.microsoft.com/office/drawing/2014/main" id="{1A905175-B199-4D17-8C79-5082E4B238EE}"/>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B26901DF-598F-443B-B557-44226BABFE2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E996F079-B2C6-4DC1-8CF9-B6A67A6124F7}"/>
              </a:ext>
            </a:extLst>
          </p:cNvPr>
          <p:cNvSpPr>
            <a:spLocks noGrp="1" noChangeArrowheads="1"/>
          </p:cNvSpPr>
          <p:nvPr>
            <p:ph type="sldNum" sz="quarter" idx="12"/>
          </p:nvPr>
        </p:nvSpPr>
        <p:spPr/>
        <p:txBody>
          <a:bodyPr/>
          <a:lstStyle>
            <a:lvl1pPr>
              <a:defRPr/>
            </a:lvl1pPr>
          </a:lstStyle>
          <a:p>
            <a:pPr>
              <a:defRPr/>
            </a:pPr>
            <a:fld id="{73F503B2-AF5B-42A7-A745-396D107D0EC8}" type="slidenum">
              <a:rPr lang="en-US" altLang="nl-BE"/>
              <a:pPr>
                <a:defRPr/>
              </a:pPr>
              <a:t>‹#›</a:t>
            </a:fld>
            <a:endParaRPr lang="en-US" altLang="nl-BE"/>
          </a:p>
        </p:txBody>
      </p:sp>
    </p:spTree>
    <p:extLst>
      <p:ext uri="{BB962C8B-B14F-4D97-AF65-F5344CB8AC3E}">
        <p14:creationId xmlns:p14="http://schemas.microsoft.com/office/powerpoint/2010/main" val="2043962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7813"/>
            <a:ext cx="2057400" cy="5853112"/>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200" y="277813"/>
            <a:ext cx="6019800" cy="5853112"/>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Rectangle 44">
            <a:extLst>
              <a:ext uri="{FF2B5EF4-FFF2-40B4-BE49-F238E27FC236}">
                <a16:creationId xmlns:a16="http://schemas.microsoft.com/office/drawing/2014/main" id="{CC4C41B4-6BE4-4CF5-898B-5F2C98226CA3}"/>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ADD0C42F-920A-4538-8F5A-1E6D95308E3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F94F669B-E39C-4219-8C60-A5AEDD7178F6}"/>
              </a:ext>
            </a:extLst>
          </p:cNvPr>
          <p:cNvSpPr>
            <a:spLocks noGrp="1" noChangeArrowheads="1"/>
          </p:cNvSpPr>
          <p:nvPr>
            <p:ph type="sldNum" sz="quarter" idx="12"/>
          </p:nvPr>
        </p:nvSpPr>
        <p:spPr/>
        <p:txBody>
          <a:bodyPr/>
          <a:lstStyle>
            <a:lvl1pPr>
              <a:defRPr/>
            </a:lvl1pPr>
          </a:lstStyle>
          <a:p>
            <a:pPr>
              <a:defRPr/>
            </a:pPr>
            <a:fld id="{5819011E-D9A7-4DAC-9F0C-230B9651C103}" type="slidenum">
              <a:rPr lang="en-US" altLang="nl-BE"/>
              <a:pPr>
                <a:defRPr/>
              </a:pPr>
              <a:t>‹#›</a:t>
            </a:fld>
            <a:endParaRPr lang="en-US" altLang="nl-BE"/>
          </a:p>
        </p:txBody>
      </p:sp>
    </p:spTree>
    <p:extLst>
      <p:ext uri="{BB962C8B-B14F-4D97-AF65-F5344CB8AC3E}">
        <p14:creationId xmlns:p14="http://schemas.microsoft.com/office/powerpoint/2010/main" val="3902459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reserve="1">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43000"/>
          </a:xfrm>
        </p:spPr>
        <p:txBody>
          <a:bodyPr/>
          <a:lstStyle/>
          <a:p>
            <a:r>
              <a:rPr lang="nl-NL"/>
              <a:t>Klik om de stijl te bewerken</a:t>
            </a:r>
            <a:endParaRPr lang="nl-BE"/>
          </a:p>
        </p:txBody>
      </p:sp>
      <p:sp>
        <p:nvSpPr>
          <p:cNvPr id="3" name="Tijdelijke aanduiding voor tekst 2"/>
          <p:cNvSpPr>
            <a:spLocks noGrp="1"/>
          </p:cNvSpPr>
          <p:nvPr>
            <p:ph type="body" sz="half" idx="1"/>
          </p:nvPr>
        </p:nvSpPr>
        <p:spPr>
          <a:xfrm>
            <a:off x="457200" y="1600200"/>
            <a:ext cx="4038600" cy="453072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quarter" idx="2"/>
          </p:nvPr>
        </p:nvSpPr>
        <p:spPr>
          <a:xfrm>
            <a:off x="4648200" y="1600200"/>
            <a:ext cx="4038600" cy="21891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inhoud 4"/>
          <p:cNvSpPr>
            <a:spLocks noGrp="1"/>
          </p:cNvSpPr>
          <p:nvPr>
            <p:ph sz="quarter" idx="3"/>
          </p:nvPr>
        </p:nvSpPr>
        <p:spPr>
          <a:xfrm>
            <a:off x="4648200" y="3941763"/>
            <a:ext cx="4038600" cy="218916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Rectangle 44">
            <a:extLst>
              <a:ext uri="{FF2B5EF4-FFF2-40B4-BE49-F238E27FC236}">
                <a16:creationId xmlns:a16="http://schemas.microsoft.com/office/drawing/2014/main" id="{CCBA2820-E083-4626-A4EC-837AE5DA663A}"/>
              </a:ext>
            </a:extLst>
          </p:cNvPr>
          <p:cNvSpPr>
            <a:spLocks noGrp="1" noChangeArrowheads="1"/>
          </p:cNvSpPr>
          <p:nvPr>
            <p:ph type="dt" sz="half" idx="10"/>
          </p:nvPr>
        </p:nvSpPr>
        <p:spPr/>
        <p:txBody>
          <a:bodyPr/>
          <a:lstStyle>
            <a:lvl1pPr>
              <a:defRPr/>
            </a:lvl1pPr>
          </a:lstStyle>
          <a:p>
            <a:pPr>
              <a:defRPr/>
            </a:pPr>
            <a:endParaRPr lang="en-US"/>
          </a:p>
        </p:txBody>
      </p:sp>
      <p:sp>
        <p:nvSpPr>
          <p:cNvPr id="7" name="Rectangle 45">
            <a:extLst>
              <a:ext uri="{FF2B5EF4-FFF2-40B4-BE49-F238E27FC236}">
                <a16:creationId xmlns:a16="http://schemas.microsoft.com/office/drawing/2014/main" id="{1F1D3E77-FF6C-4FD1-AA75-7D29A46CC11E}"/>
              </a:ext>
            </a:extLst>
          </p:cNvPr>
          <p:cNvSpPr>
            <a:spLocks noGrp="1" noChangeArrowheads="1"/>
          </p:cNvSpPr>
          <p:nvPr>
            <p:ph type="ftr" sz="quarter" idx="11"/>
          </p:nvPr>
        </p:nvSpPr>
        <p:spPr/>
        <p:txBody>
          <a:bodyPr/>
          <a:lstStyle>
            <a:lvl1pPr>
              <a:defRPr/>
            </a:lvl1pPr>
          </a:lstStyle>
          <a:p>
            <a:pPr>
              <a:defRPr/>
            </a:pPr>
            <a:endParaRPr lang="en-US"/>
          </a:p>
        </p:txBody>
      </p:sp>
      <p:sp>
        <p:nvSpPr>
          <p:cNvPr id="8" name="Rectangle 46">
            <a:extLst>
              <a:ext uri="{FF2B5EF4-FFF2-40B4-BE49-F238E27FC236}">
                <a16:creationId xmlns:a16="http://schemas.microsoft.com/office/drawing/2014/main" id="{C57E8495-6CA2-417E-B7E1-B3FA1BBDA88B}"/>
              </a:ext>
            </a:extLst>
          </p:cNvPr>
          <p:cNvSpPr>
            <a:spLocks noGrp="1" noChangeArrowheads="1"/>
          </p:cNvSpPr>
          <p:nvPr>
            <p:ph type="sldNum" sz="quarter" idx="12"/>
          </p:nvPr>
        </p:nvSpPr>
        <p:spPr/>
        <p:txBody>
          <a:bodyPr/>
          <a:lstStyle>
            <a:lvl1pPr>
              <a:defRPr/>
            </a:lvl1pPr>
          </a:lstStyle>
          <a:p>
            <a:pPr>
              <a:defRPr/>
            </a:pPr>
            <a:fld id="{A8D1446A-67F2-4AFC-B3F5-652A677791B9}" type="slidenum">
              <a:rPr lang="en-US" altLang="nl-BE"/>
              <a:pPr>
                <a:defRPr/>
              </a:pPr>
              <a:t>‹#›</a:t>
            </a:fld>
            <a:endParaRPr lang="en-US" altLang="nl-BE"/>
          </a:p>
        </p:txBody>
      </p:sp>
    </p:spTree>
    <p:extLst>
      <p:ext uri="{BB962C8B-B14F-4D97-AF65-F5344CB8AC3E}">
        <p14:creationId xmlns:p14="http://schemas.microsoft.com/office/powerpoint/2010/main" val="2606108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fourObj" preserve="1">
  <p:cSld name="Titel en vier objecten">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277813"/>
            <a:ext cx="8229600" cy="1143000"/>
          </a:xfrm>
        </p:spPr>
        <p:txBody>
          <a:bodyPr/>
          <a:lstStyle/>
          <a:p>
            <a:r>
              <a:rPr lang="nl-NL"/>
              <a:t>Klik om de stijl te bewerken</a:t>
            </a:r>
            <a:endParaRPr lang="nl-BE"/>
          </a:p>
        </p:txBody>
      </p:sp>
      <p:sp>
        <p:nvSpPr>
          <p:cNvPr id="3" name="Tijdelijke aanduiding voor inhoud 2"/>
          <p:cNvSpPr>
            <a:spLocks noGrp="1"/>
          </p:cNvSpPr>
          <p:nvPr>
            <p:ph sz="quarter" idx="1"/>
          </p:nvPr>
        </p:nvSpPr>
        <p:spPr>
          <a:xfrm>
            <a:off x="457200" y="1600200"/>
            <a:ext cx="4038600" cy="21891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quarter" idx="2"/>
          </p:nvPr>
        </p:nvSpPr>
        <p:spPr>
          <a:xfrm>
            <a:off x="4648200" y="1600200"/>
            <a:ext cx="4038600" cy="21891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inhoud 4"/>
          <p:cNvSpPr>
            <a:spLocks noGrp="1"/>
          </p:cNvSpPr>
          <p:nvPr>
            <p:ph sz="quarter" idx="3"/>
          </p:nvPr>
        </p:nvSpPr>
        <p:spPr>
          <a:xfrm>
            <a:off x="457200" y="3941763"/>
            <a:ext cx="4038600" cy="218916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inhoud 5"/>
          <p:cNvSpPr>
            <a:spLocks noGrp="1"/>
          </p:cNvSpPr>
          <p:nvPr>
            <p:ph sz="quarter" idx="4"/>
          </p:nvPr>
        </p:nvSpPr>
        <p:spPr>
          <a:xfrm>
            <a:off x="4648200" y="3941763"/>
            <a:ext cx="4038600" cy="218916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Rectangle 44">
            <a:extLst>
              <a:ext uri="{FF2B5EF4-FFF2-40B4-BE49-F238E27FC236}">
                <a16:creationId xmlns:a16="http://schemas.microsoft.com/office/drawing/2014/main" id="{2B702B41-9840-4D9D-B8CD-A68215A31DF3}"/>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45">
            <a:extLst>
              <a:ext uri="{FF2B5EF4-FFF2-40B4-BE49-F238E27FC236}">
                <a16:creationId xmlns:a16="http://schemas.microsoft.com/office/drawing/2014/main" id="{F35AC54B-A8FE-4C09-B303-FB8B5DC543E0}"/>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46">
            <a:extLst>
              <a:ext uri="{FF2B5EF4-FFF2-40B4-BE49-F238E27FC236}">
                <a16:creationId xmlns:a16="http://schemas.microsoft.com/office/drawing/2014/main" id="{2A2A2427-0EAC-4E31-99D9-32BBB7EADDD0}"/>
              </a:ext>
            </a:extLst>
          </p:cNvPr>
          <p:cNvSpPr>
            <a:spLocks noGrp="1" noChangeArrowheads="1"/>
          </p:cNvSpPr>
          <p:nvPr>
            <p:ph type="sldNum" sz="quarter" idx="12"/>
          </p:nvPr>
        </p:nvSpPr>
        <p:spPr/>
        <p:txBody>
          <a:bodyPr/>
          <a:lstStyle>
            <a:lvl1pPr>
              <a:defRPr/>
            </a:lvl1pPr>
          </a:lstStyle>
          <a:p>
            <a:pPr>
              <a:defRPr/>
            </a:pPr>
            <a:fld id="{A7377F84-BAFC-4C61-AB53-8598A3CB4D1C}" type="slidenum">
              <a:rPr lang="en-US" altLang="nl-BE"/>
              <a:pPr>
                <a:defRPr/>
              </a:pPr>
              <a:t>‹#›</a:t>
            </a:fld>
            <a:endParaRPr lang="en-US" altLang="nl-BE"/>
          </a:p>
        </p:txBody>
      </p:sp>
    </p:spTree>
    <p:extLst>
      <p:ext uri="{BB962C8B-B14F-4D97-AF65-F5344CB8AC3E}">
        <p14:creationId xmlns:p14="http://schemas.microsoft.com/office/powerpoint/2010/main" val="2323605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43000"/>
          </a:xfrm>
        </p:spPr>
        <p:txBody>
          <a:bodyPr/>
          <a:lstStyle/>
          <a:p>
            <a:r>
              <a:rPr lang="nl-NL"/>
              <a:t>Klik om de stijl te bewerken</a:t>
            </a:r>
            <a:endParaRPr lang="nl-BE"/>
          </a:p>
        </p:txBody>
      </p:sp>
      <p:sp>
        <p:nvSpPr>
          <p:cNvPr id="3" name="Tijdelijke aanduiding voor tekst 2"/>
          <p:cNvSpPr>
            <a:spLocks noGrp="1"/>
          </p:cNvSpPr>
          <p:nvPr>
            <p:ph type="body" sz="half" idx="1"/>
          </p:nvPr>
        </p:nvSpPr>
        <p:spPr>
          <a:xfrm>
            <a:off x="457200" y="1600200"/>
            <a:ext cx="4038600" cy="453072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48200" y="1600200"/>
            <a:ext cx="4038600" cy="453072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Rectangle 44">
            <a:extLst>
              <a:ext uri="{FF2B5EF4-FFF2-40B4-BE49-F238E27FC236}">
                <a16:creationId xmlns:a16="http://schemas.microsoft.com/office/drawing/2014/main" id="{1079E1FB-96B7-48BE-B0EE-786A58A8C711}"/>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93A08227-959E-4BA4-88CA-0C0B30DBDE29}"/>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B650175A-74FD-4C10-906E-351C33CFCBA3}"/>
              </a:ext>
            </a:extLst>
          </p:cNvPr>
          <p:cNvSpPr>
            <a:spLocks noGrp="1" noChangeArrowheads="1"/>
          </p:cNvSpPr>
          <p:nvPr>
            <p:ph type="sldNum" sz="quarter" idx="12"/>
          </p:nvPr>
        </p:nvSpPr>
        <p:spPr/>
        <p:txBody>
          <a:bodyPr/>
          <a:lstStyle>
            <a:lvl1pPr>
              <a:defRPr/>
            </a:lvl1pPr>
          </a:lstStyle>
          <a:p>
            <a:pPr>
              <a:defRPr/>
            </a:pPr>
            <a:fld id="{D613A3C8-43A9-4E8B-8DB4-B87B8BAB37BA}" type="slidenum">
              <a:rPr lang="en-US" altLang="nl-BE"/>
              <a:pPr>
                <a:defRPr/>
              </a:pPr>
              <a:t>‹#›</a:t>
            </a:fld>
            <a:endParaRPr lang="en-US" altLang="nl-BE"/>
          </a:p>
        </p:txBody>
      </p:sp>
    </p:spTree>
    <p:extLst>
      <p:ext uri="{BB962C8B-B14F-4D97-AF65-F5344CB8AC3E}">
        <p14:creationId xmlns:p14="http://schemas.microsoft.com/office/powerpoint/2010/main" val="2392847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Only" preserve="1">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457200" y="277813"/>
            <a:ext cx="8229600" cy="58531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3" name="Rectangle 44">
            <a:extLst>
              <a:ext uri="{FF2B5EF4-FFF2-40B4-BE49-F238E27FC236}">
                <a16:creationId xmlns:a16="http://schemas.microsoft.com/office/drawing/2014/main" id="{5FE5BDB1-1B72-4336-996C-0CFDCA15DD48}"/>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45">
            <a:extLst>
              <a:ext uri="{FF2B5EF4-FFF2-40B4-BE49-F238E27FC236}">
                <a16:creationId xmlns:a16="http://schemas.microsoft.com/office/drawing/2014/main" id="{4362A96A-D683-4C55-A349-F16199E68213}"/>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46">
            <a:extLst>
              <a:ext uri="{FF2B5EF4-FFF2-40B4-BE49-F238E27FC236}">
                <a16:creationId xmlns:a16="http://schemas.microsoft.com/office/drawing/2014/main" id="{4AF26423-218A-4F52-8A30-548F52A49B6F}"/>
              </a:ext>
            </a:extLst>
          </p:cNvPr>
          <p:cNvSpPr>
            <a:spLocks noGrp="1" noChangeArrowheads="1"/>
          </p:cNvSpPr>
          <p:nvPr>
            <p:ph type="sldNum" sz="quarter" idx="12"/>
          </p:nvPr>
        </p:nvSpPr>
        <p:spPr/>
        <p:txBody>
          <a:bodyPr/>
          <a:lstStyle>
            <a:lvl1pPr>
              <a:defRPr/>
            </a:lvl1pPr>
          </a:lstStyle>
          <a:p>
            <a:pPr>
              <a:defRPr/>
            </a:pPr>
            <a:fld id="{673845F8-42D3-4E86-AA88-52E46DDDA486}" type="slidenum">
              <a:rPr lang="en-US" altLang="nl-BE"/>
              <a:pPr>
                <a:defRPr/>
              </a:pPr>
              <a:t>‹#›</a:t>
            </a:fld>
            <a:endParaRPr lang="en-US" altLang="nl-BE"/>
          </a:p>
        </p:txBody>
      </p:sp>
    </p:spTree>
    <p:extLst>
      <p:ext uri="{BB962C8B-B14F-4D97-AF65-F5344CB8AC3E}">
        <p14:creationId xmlns:p14="http://schemas.microsoft.com/office/powerpoint/2010/main" val="1254823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43000"/>
          </a:xfrm>
        </p:spPr>
        <p:txBody>
          <a:bodyPr/>
          <a:lstStyle/>
          <a:p>
            <a:r>
              <a:rPr lang="nl-NL"/>
              <a:t>Klik om de stijl te bewerken</a:t>
            </a:r>
            <a:endParaRPr lang="nl-BE"/>
          </a:p>
        </p:txBody>
      </p:sp>
      <p:sp>
        <p:nvSpPr>
          <p:cNvPr id="3" name="Tijdelijke aanduiding voor tabel 2"/>
          <p:cNvSpPr>
            <a:spLocks noGrp="1"/>
          </p:cNvSpPr>
          <p:nvPr>
            <p:ph type="tbl" idx="1"/>
          </p:nvPr>
        </p:nvSpPr>
        <p:spPr>
          <a:xfrm>
            <a:off x="457200" y="1600200"/>
            <a:ext cx="8229600" cy="4530725"/>
          </a:xfrm>
        </p:spPr>
        <p:txBody>
          <a:bodyPr/>
          <a:lstStyle/>
          <a:p>
            <a:pPr lvl="0"/>
            <a:endParaRPr lang="nl-BE" noProof="0"/>
          </a:p>
        </p:txBody>
      </p:sp>
      <p:sp>
        <p:nvSpPr>
          <p:cNvPr id="4" name="Rectangle 44">
            <a:extLst>
              <a:ext uri="{FF2B5EF4-FFF2-40B4-BE49-F238E27FC236}">
                <a16:creationId xmlns:a16="http://schemas.microsoft.com/office/drawing/2014/main" id="{AF81A2CB-9698-4A3C-AF6F-91D63D4E90B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D9EA3065-49BE-4F8B-8CC7-58EB8DB11A6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455754DA-B93F-40D3-8633-B87AE28EA79D}"/>
              </a:ext>
            </a:extLst>
          </p:cNvPr>
          <p:cNvSpPr>
            <a:spLocks noGrp="1" noChangeArrowheads="1"/>
          </p:cNvSpPr>
          <p:nvPr>
            <p:ph type="sldNum" sz="quarter" idx="12"/>
          </p:nvPr>
        </p:nvSpPr>
        <p:spPr/>
        <p:txBody>
          <a:bodyPr/>
          <a:lstStyle>
            <a:lvl1pPr>
              <a:defRPr/>
            </a:lvl1pPr>
          </a:lstStyle>
          <a:p>
            <a:pPr>
              <a:defRPr/>
            </a:pPr>
            <a:fld id="{B9F74604-2C09-4ACB-BD3A-78563CC266F9}" type="slidenum">
              <a:rPr lang="en-US" altLang="nl-BE"/>
              <a:pPr>
                <a:defRPr/>
              </a:pPr>
              <a:t>‹#›</a:t>
            </a:fld>
            <a:endParaRPr lang="en-US" altLang="nl-BE"/>
          </a:p>
        </p:txBody>
      </p:sp>
    </p:spTree>
    <p:extLst>
      <p:ext uri="{BB962C8B-B14F-4D97-AF65-F5344CB8AC3E}">
        <p14:creationId xmlns:p14="http://schemas.microsoft.com/office/powerpoint/2010/main" val="1472069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Rounded Rectangle 14">
            <a:extLst>
              <a:ext uri="{FF2B5EF4-FFF2-40B4-BE49-F238E27FC236}">
                <a16:creationId xmlns:a16="http://schemas.microsoft.com/office/drawing/2014/main" id="{EB0B9DD8-912B-4483-8093-C759B7199568}"/>
              </a:ext>
            </a:extLst>
          </p:cNvPr>
          <p:cNvSpPr/>
          <p:nvPr userDrawn="1"/>
        </p:nvSpPr>
        <p:spPr>
          <a:xfrm>
            <a:off x="165100" y="6653213"/>
            <a:ext cx="882015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pic>
        <p:nvPicPr>
          <p:cNvPr id="3" name="Picture 3">
            <a:extLst>
              <a:ext uri="{FF2B5EF4-FFF2-40B4-BE49-F238E27FC236}">
                <a16:creationId xmlns:a16="http://schemas.microsoft.com/office/drawing/2014/main" id="{DF5B1784-0A97-47DE-A453-C00FFF62BE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246063"/>
            <a:ext cx="6858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3">
            <a:extLst>
              <a:ext uri="{FF2B5EF4-FFF2-40B4-BE49-F238E27FC236}">
                <a16:creationId xmlns:a16="http://schemas.microsoft.com/office/drawing/2014/main" id="{5A444A11-334F-4FC3-92D7-3DD51DAD197C}"/>
              </a:ext>
            </a:extLst>
          </p:cNvPr>
          <p:cNvSpPr>
            <a:spLocks/>
          </p:cNvSpPr>
          <p:nvPr userDrawn="1"/>
        </p:nvSpPr>
        <p:spPr bwMode="auto">
          <a:xfrm>
            <a:off x="6053138" y="6680200"/>
            <a:ext cx="2846387" cy="152400"/>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altLang="en-US" sz="1000">
                <a:solidFill>
                  <a:srgbClr val="FFFFFF"/>
                </a:solidFill>
                <a:cs typeface="Arial" pitchFamily="34" charset="0"/>
                <a:sym typeface="Arial" pitchFamily="34" charset="0"/>
              </a:rPr>
              <a:t>© Global Initiative for Asthma, www.ginasthma.org</a:t>
            </a:r>
          </a:p>
        </p:txBody>
      </p:sp>
      <p:sp>
        <p:nvSpPr>
          <p:cNvPr id="5" name="Date Placeholder 2">
            <a:extLst>
              <a:ext uri="{FF2B5EF4-FFF2-40B4-BE49-F238E27FC236}">
                <a16:creationId xmlns:a16="http://schemas.microsoft.com/office/drawing/2014/main" id="{F7F6E643-3CFD-4031-B803-B9808A88F478}"/>
              </a:ext>
            </a:extLst>
          </p:cNvPr>
          <p:cNvSpPr>
            <a:spLocks noGrp="1"/>
          </p:cNvSpPr>
          <p:nvPr>
            <p:ph type="dt" sz="half" idx="10"/>
          </p:nvPr>
        </p:nvSpPr>
        <p:spPr>
          <a:xfrm>
            <a:off x="457200" y="6356350"/>
            <a:ext cx="2133600" cy="365125"/>
          </a:xfrm>
        </p:spPr>
        <p:txBody>
          <a:bodyPr anchor="t"/>
          <a:lstStyle>
            <a:lvl1pPr>
              <a:defRPr/>
            </a:lvl1pPr>
          </a:lstStyle>
          <a:p>
            <a:pPr>
              <a:defRPr/>
            </a:pPr>
            <a:fld id="{E6D501BA-BBB8-4694-910C-5F1CFC425B24}" type="datetime1">
              <a:rPr lang="en-AU" altLang="en-US"/>
              <a:pPr>
                <a:defRPr/>
              </a:pPr>
              <a:t>4/05/2020</a:t>
            </a:fld>
            <a:endParaRPr lang="en-AU" altLang="en-US"/>
          </a:p>
        </p:txBody>
      </p:sp>
      <p:sp>
        <p:nvSpPr>
          <p:cNvPr id="6" name="Footer Placeholder 3">
            <a:extLst>
              <a:ext uri="{FF2B5EF4-FFF2-40B4-BE49-F238E27FC236}">
                <a16:creationId xmlns:a16="http://schemas.microsoft.com/office/drawing/2014/main" id="{21EA17C9-5523-4D39-B411-5B3F5F1E1BA6}"/>
              </a:ext>
            </a:extLst>
          </p:cNvPr>
          <p:cNvSpPr>
            <a:spLocks noGrp="1"/>
          </p:cNvSpPr>
          <p:nvPr>
            <p:ph type="ftr" sz="quarter" idx="11"/>
          </p:nvPr>
        </p:nvSpPr>
        <p:spPr>
          <a:xfrm>
            <a:off x="3124200" y="6356350"/>
            <a:ext cx="2895600" cy="365125"/>
          </a:xfr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7" name="Slide Number Placeholder 4">
            <a:extLst>
              <a:ext uri="{FF2B5EF4-FFF2-40B4-BE49-F238E27FC236}">
                <a16:creationId xmlns:a16="http://schemas.microsoft.com/office/drawing/2014/main" id="{80CAC901-4B92-4543-BB6C-8BB2F1D04AB9}"/>
              </a:ext>
            </a:extLst>
          </p:cNvPr>
          <p:cNvSpPr>
            <a:spLocks noGrp="1"/>
          </p:cNvSpPr>
          <p:nvPr>
            <p:ph type="sldNum" sz="quarter" idx="12"/>
          </p:nvPr>
        </p:nvSpPr>
        <p:spPr>
          <a:xfrm>
            <a:off x="6553200" y="6356350"/>
            <a:ext cx="2133600" cy="365125"/>
          </a:xfrm>
        </p:spPr>
        <p:txBody>
          <a:bodyPr anchor="t"/>
          <a:lstStyle>
            <a:lvl1pPr>
              <a:defRPr/>
            </a:lvl1pPr>
          </a:lstStyle>
          <a:p>
            <a:pPr>
              <a:defRPr/>
            </a:pPr>
            <a:fld id="{AEF9E767-F999-4207-B9AE-63E48534D525}" type="slidenum">
              <a:rPr lang="en-AU" altLang="en-US"/>
              <a:pPr>
                <a:defRPr/>
              </a:pPr>
              <a:t>‹#›</a:t>
            </a:fld>
            <a:endParaRPr lang="en-AU" altLang="en-US"/>
          </a:p>
        </p:txBody>
      </p:sp>
    </p:spTree>
    <p:extLst>
      <p:ext uri="{BB962C8B-B14F-4D97-AF65-F5344CB8AC3E}">
        <p14:creationId xmlns:p14="http://schemas.microsoft.com/office/powerpoint/2010/main" val="3072030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Rectangle 44">
            <a:extLst>
              <a:ext uri="{FF2B5EF4-FFF2-40B4-BE49-F238E27FC236}">
                <a16:creationId xmlns:a16="http://schemas.microsoft.com/office/drawing/2014/main" id="{7DD9C999-C3FD-4101-ACBB-A0C4A976DBD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CB8DF026-A483-4144-B338-41D93389A446}"/>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650B99D6-54E8-4426-9E6A-96E9319A35DA}"/>
              </a:ext>
            </a:extLst>
          </p:cNvPr>
          <p:cNvSpPr>
            <a:spLocks noGrp="1" noChangeArrowheads="1"/>
          </p:cNvSpPr>
          <p:nvPr>
            <p:ph type="sldNum" sz="quarter" idx="12"/>
          </p:nvPr>
        </p:nvSpPr>
        <p:spPr/>
        <p:txBody>
          <a:bodyPr/>
          <a:lstStyle>
            <a:lvl1pPr>
              <a:defRPr/>
            </a:lvl1pPr>
          </a:lstStyle>
          <a:p>
            <a:pPr>
              <a:defRPr/>
            </a:pPr>
            <a:fld id="{00D72101-44CA-409D-B5AB-DCCEAC8196A7}" type="slidenum">
              <a:rPr lang="en-US" altLang="nl-BE"/>
              <a:pPr>
                <a:defRPr/>
              </a:pPr>
              <a:t>‹#›</a:t>
            </a:fld>
            <a:endParaRPr lang="en-US" altLang="nl-BE"/>
          </a:p>
        </p:txBody>
      </p:sp>
    </p:spTree>
    <p:extLst>
      <p:ext uri="{BB962C8B-B14F-4D97-AF65-F5344CB8AC3E}">
        <p14:creationId xmlns:p14="http://schemas.microsoft.com/office/powerpoint/2010/main" val="3925785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4">
            <a:extLst>
              <a:ext uri="{FF2B5EF4-FFF2-40B4-BE49-F238E27FC236}">
                <a16:creationId xmlns:a16="http://schemas.microsoft.com/office/drawing/2014/main" id="{88BDF8CB-66C2-4BF2-B2C3-417EB1B17A3B}"/>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7B40BDBA-512E-4506-B5D8-FB301230412D}"/>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3576BB91-2A11-4476-AFCF-2F6D3E00F261}"/>
              </a:ext>
            </a:extLst>
          </p:cNvPr>
          <p:cNvSpPr>
            <a:spLocks noGrp="1" noChangeArrowheads="1"/>
          </p:cNvSpPr>
          <p:nvPr>
            <p:ph type="sldNum" sz="quarter" idx="12"/>
          </p:nvPr>
        </p:nvSpPr>
        <p:spPr/>
        <p:txBody>
          <a:bodyPr/>
          <a:lstStyle>
            <a:lvl1pPr>
              <a:defRPr/>
            </a:lvl1pPr>
          </a:lstStyle>
          <a:p>
            <a:pPr>
              <a:defRPr/>
            </a:pPr>
            <a:fld id="{742F06C4-56FD-48C9-92E4-3B23D079F0EC}" type="slidenum">
              <a:rPr lang="en-US" altLang="nl-BE"/>
              <a:pPr>
                <a:defRPr/>
              </a:pPr>
              <a:t>‹#›</a:t>
            </a:fld>
            <a:endParaRPr lang="en-US" altLang="nl-BE"/>
          </a:p>
        </p:txBody>
      </p:sp>
    </p:spTree>
    <p:extLst>
      <p:ext uri="{BB962C8B-B14F-4D97-AF65-F5344CB8AC3E}">
        <p14:creationId xmlns:p14="http://schemas.microsoft.com/office/powerpoint/2010/main" val="312543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Rectangle 44">
            <a:extLst>
              <a:ext uri="{FF2B5EF4-FFF2-40B4-BE49-F238E27FC236}">
                <a16:creationId xmlns:a16="http://schemas.microsoft.com/office/drawing/2014/main" id="{04F6E52A-74AF-4C20-A950-87DBB0B0D01A}"/>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C70F048C-6DD2-477F-9917-CF829C64030F}"/>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1E5DF73A-BF1A-4153-BB89-2E6A143E9AB7}"/>
              </a:ext>
            </a:extLst>
          </p:cNvPr>
          <p:cNvSpPr>
            <a:spLocks noGrp="1" noChangeArrowheads="1"/>
          </p:cNvSpPr>
          <p:nvPr>
            <p:ph type="sldNum" sz="quarter" idx="12"/>
          </p:nvPr>
        </p:nvSpPr>
        <p:spPr/>
        <p:txBody>
          <a:bodyPr/>
          <a:lstStyle>
            <a:lvl1pPr>
              <a:defRPr/>
            </a:lvl1pPr>
          </a:lstStyle>
          <a:p>
            <a:pPr>
              <a:defRPr/>
            </a:pPr>
            <a:fld id="{824EA8EA-7D15-441E-9D71-DF4FE8922936}" type="slidenum">
              <a:rPr lang="en-US" altLang="nl-BE"/>
              <a:pPr>
                <a:defRPr/>
              </a:pPr>
              <a:t>‹#›</a:t>
            </a:fld>
            <a:endParaRPr lang="en-US" altLang="nl-BE"/>
          </a:p>
        </p:txBody>
      </p:sp>
    </p:spTree>
    <p:extLst>
      <p:ext uri="{BB962C8B-B14F-4D97-AF65-F5344CB8AC3E}">
        <p14:creationId xmlns:p14="http://schemas.microsoft.com/office/powerpoint/2010/main" val="2206087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Rectangle 44">
            <a:extLst>
              <a:ext uri="{FF2B5EF4-FFF2-40B4-BE49-F238E27FC236}">
                <a16:creationId xmlns:a16="http://schemas.microsoft.com/office/drawing/2014/main" id="{80C8F022-E867-4735-996D-47BC652FB0FD}"/>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45">
            <a:extLst>
              <a:ext uri="{FF2B5EF4-FFF2-40B4-BE49-F238E27FC236}">
                <a16:creationId xmlns:a16="http://schemas.microsoft.com/office/drawing/2014/main" id="{EC0B6BCE-3025-490F-B02D-1BFC843FF982}"/>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46">
            <a:extLst>
              <a:ext uri="{FF2B5EF4-FFF2-40B4-BE49-F238E27FC236}">
                <a16:creationId xmlns:a16="http://schemas.microsoft.com/office/drawing/2014/main" id="{C2B2306B-4BAD-4165-9886-23CB80567B99}"/>
              </a:ext>
            </a:extLst>
          </p:cNvPr>
          <p:cNvSpPr>
            <a:spLocks noGrp="1" noChangeArrowheads="1"/>
          </p:cNvSpPr>
          <p:nvPr>
            <p:ph type="sldNum" sz="quarter" idx="12"/>
          </p:nvPr>
        </p:nvSpPr>
        <p:spPr/>
        <p:txBody>
          <a:bodyPr/>
          <a:lstStyle>
            <a:lvl1pPr>
              <a:defRPr/>
            </a:lvl1pPr>
          </a:lstStyle>
          <a:p>
            <a:pPr>
              <a:defRPr/>
            </a:pPr>
            <a:fld id="{BEF7270A-73CC-4E51-92C0-CB2EAEEB7DB4}" type="slidenum">
              <a:rPr lang="en-US" altLang="nl-BE"/>
              <a:pPr>
                <a:defRPr/>
              </a:pPr>
              <a:t>‹#›</a:t>
            </a:fld>
            <a:endParaRPr lang="en-US" altLang="nl-BE"/>
          </a:p>
        </p:txBody>
      </p:sp>
    </p:spTree>
    <p:extLst>
      <p:ext uri="{BB962C8B-B14F-4D97-AF65-F5344CB8AC3E}">
        <p14:creationId xmlns:p14="http://schemas.microsoft.com/office/powerpoint/2010/main" val="51923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Rectangle 44">
            <a:extLst>
              <a:ext uri="{FF2B5EF4-FFF2-40B4-BE49-F238E27FC236}">
                <a16:creationId xmlns:a16="http://schemas.microsoft.com/office/drawing/2014/main" id="{6A1ADF3C-E15D-4978-B42D-C22F62A241E7}"/>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45">
            <a:extLst>
              <a:ext uri="{FF2B5EF4-FFF2-40B4-BE49-F238E27FC236}">
                <a16:creationId xmlns:a16="http://schemas.microsoft.com/office/drawing/2014/main" id="{6706A32C-94CF-43EC-BF2C-CE1DF42E5A48}"/>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46">
            <a:extLst>
              <a:ext uri="{FF2B5EF4-FFF2-40B4-BE49-F238E27FC236}">
                <a16:creationId xmlns:a16="http://schemas.microsoft.com/office/drawing/2014/main" id="{702A1E1D-12D9-4D1B-A8F8-2ADEAA15A234}"/>
              </a:ext>
            </a:extLst>
          </p:cNvPr>
          <p:cNvSpPr>
            <a:spLocks noGrp="1" noChangeArrowheads="1"/>
          </p:cNvSpPr>
          <p:nvPr>
            <p:ph type="sldNum" sz="quarter" idx="12"/>
          </p:nvPr>
        </p:nvSpPr>
        <p:spPr/>
        <p:txBody>
          <a:bodyPr/>
          <a:lstStyle>
            <a:lvl1pPr>
              <a:defRPr/>
            </a:lvl1pPr>
          </a:lstStyle>
          <a:p>
            <a:pPr>
              <a:defRPr/>
            </a:pPr>
            <a:fld id="{78D4383B-712B-4077-85AB-AD300668DA75}" type="slidenum">
              <a:rPr lang="en-US" altLang="nl-BE"/>
              <a:pPr>
                <a:defRPr/>
              </a:pPr>
              <a:t>‹#›</a:t>
            </a:fld>
            <a:endParaRPr lang="en-US" altLang="nl-BE"/>
          </a:p>
        </p:txBody>
      </p:sp>
    </p:spTree>
    <p:extLst>
      <p:ext uri="{BB962C8B-B14F-4D97-AF65-F5344CB8AC3E}">
        <p14:creationId xmlns:p14="http://schemas.microsoft.com/office/powerpoint/2010/main" val="2790005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Rectangle 44">
            <a:extLst>
              <a:ext uri="{FF2B5EF4-FFF2-40B4-BE49-F238E27FC236}">
                <a16:creationId xmlns:a16="http://schemas.microsoft.com/office/drawing/2014/main" id="{1C74F9E4-DB21-4D33-B12A-505844B295FA}"/>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45">
            <a:extLst>
              <a:ext uri="{FF2B5EF4-FFF2-40B4-BE49-F238E27FC236}">
                <a16:creationId xmlns:a16="http://schemas.microsoft.com/office/drawing/2014/main" id="{9CE7B17F-D0C9-4DAE-9F39-9E411A6EF1F5}"/>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46">
            <a:extLst>
              <a:ext uri="{FF2B5EF4-FFF2-40B4-BE49-F238E27FC236}">
                <a16:creationId xmlns:a16="http://schemas.microsoft.com/office/drawing/2014/main" id="{6348A638-F40C-41A1-AEBD-2D705BC187EE}"/>
              </a:ext>
            </a:extLst>
          </p:cNvPr>
          <p:cNvSpPr>
            <a:spLocks noGrp="1" noChangeArrowheads="1"/>
          </p:cNvSpPr>
          <p:nvPr>
            <p:ph type="sldNum" sz="quarter" idx="12"/>
          </p:nvPr>
        </p:nvSpPr>
        <p:spPr/>
        <p:txBody>
          <a:bodyPr/>
          <a:lstStyle>
            <a:lvl1pPr>
              <a:defRPr/>
            </a:lvl1pPr>
          </a:lstStyle>
          <a:p>
            <a:pPr>
              <a:defRPr/>
            </a:pPr>
            <a:fld id="{FAC83D27-99E4-4522-AB9A-4D8DDB0F7A57}" type="slidenum">
              <a:rPr lang="en-US" altLang="nl-BE"/>
              <a:pPr>
                <a:defRPr/>
              </a:pPr>
              <a:t>‹#›</a:t>
            </a:fld>
            <a:endParaRPr lang="en-US" altLang="nl-BE"/>
          </a:p>
        </p:txBody>
      </p:sp>
    </p:spTree>
    <p:extLst>
      <p:ext uri="{BB962C8B-B14F-4D97-AF65-F5344CB8AC3E}">
        <p14:creationId xmlns:p14="http://schemas.microsoft.com/office/powerpoint/2010/main" val="1381188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4">
            <a:extLst>
              <a:ext uri="{FF2B5EF4-FFF2-40B4-BE49-F238E27FC236}">
                <a16:creationId xmlns:a16="http://schemas.microsoft.com/office/drawing/2014/main" id="{B9C1B50B-E969-4591-8553-47006459CDD8}"/>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7AA6D1F5-3644-46A6-97F4-7A7DF52AA5B7}"/>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B0792B10-FB8A-4621-94B9-BAD3766D8383}"/>
              </a:ext>
            </a:extLst>
          </p:cNvPr>
          <p:cNvSpPr>
            <a:spLocks noGrp="1" noChangeArrowheads="1"/>
          </p:cNvSpPr>
          <p:nvPr>
            <p:ph type="sldNum" sz="quarter" idx="12"/>
          </p:nvPr>
        </p:nvSpPr>
        <p:spPr/>
        <p:txBody>
          <a:bodyPr/>
          <a:lstStyle>
            <a:lvl1pPr>
              <a:defRPr/>
            </a:lvl1pPr>
          </a:lstStyle>
          <a:p>
            <a:pPr>
              <a:defRPr/>
            </a:pPr>
            <a:fld id="{2AAC7C20-0757-4FEB-BC21-B2EB2E73DFBC}" type="slidenum">
              <a:rPr lang="en-US" altLang="nl-BE"/>
              <a:pPr>
                <a:defRPr/>
              </a:pPr>
              <a:t>‹#›</a:t>
            </a:fld>
            <a:endParaRPr lang="en-US" altLang="nl-BE"/>
          </a:p>
        </p:txBody>
      </p:sp>
    </p:spTree>
    <p:extLst>
      <p:ext uri="{BB962C8B-B14F-4D97-AF65-F5344CB8AC3E}">
        <p14:creationId xmlns:p14="http://schemas.microsoft.com/office/powerpoint/2010/main" val="2649985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4">
            <a:extLst>
              <a:ext uri="{FF2B5EF4-FFF2-40B4-BE49-F238E27FC236}">
                <a16:creationId xmlns:a16="http://schemas.microsoft.com/office/drawing/2014/main" id="{B153F255-9A49-4195-9C10-47EB546B4758}"/>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7303FB1C-7596-4A60-95A1-28185994F032}"/>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A9F6288D-DA37-4AD2-BDF4-9999FE9715D5}"/>
              </a:ext>
            </a:extLst>
          </p:cNvPr>
          <p:cNvSpPr>
            <a:spLocks noGrp="1" noChangeArrowheads="1"/>
          </p:cNvSpPr>
          <p:nvPr>
            <p:ph type="sldNum" sz="quarter" idx="12"/>
          </p:nvPr>
        </p:nvSpPr>
        <p:spPr/>
        <p:txBody>
          <a:bodyPr/>
          <a:lstStyle>
            <a:lvl1pPr>
              <a:defRPr/>
            </a:lvl1pPr>
          </a:lstStyle>
          <a:p>
            <a:pPr>
              <a:defRPr/>
            </a:pPr>
            <a:fld id="{55961066-F49A-48A5-859E-A9F5C7D882A6}" type="slidenum">
              <a:rPr lang="en-US" altLang="nl-BE"/>
              <a:pPr>
                <a:defRPr/>
              </a:pPr>
              <a:t>‹#›</a:t>
            </a:fld>
            <a:endParaRPr lang="en-US" altLang="nl-BE"/>
          </a:p>
        </p:txBody>
      </p:sp>
    </p:spTree>
    <p:extLst>
      <p:ext uri="{BB962C8B-B14F-4D97-AF65-F5344CB8AC3E}">
        <p14:creationId xmlns:p14="http://schemas.microsoft.com/office/powerpoint/2010/main" val="2974067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2FC0BEF-F780-4A6F-A333-8AC07D10F31B}"/>
              </a:ext>
            </a:extLst>
          </p:cNvPr>
          <p:cNvGrpSpPr>
            <a:grpSpLocks/>
          </p:cNvGrpSpPr>
          <p:nvPr/>
        </p:nvGrpSpPr>
        <p:grpSpPr bwMode="auto">
          <a:xfrm>
            <a:off x="0" y="0"/>
            <a:ext cx="9144000" cy="6856413"/>
            <a:chOff x="0" y="0"/>
            <a:chExt cx="5760" cy="4319"/>
          </a:xfrm>
        </p:grpSpPr>
        <p:sp>
          <p:nvSpPr>
            <p:cNvPr id="63491" name="Freeform 3">
              <a:extLst>
                <a:ext uri="{FF2B5EF4-FFF2-40B4-BE49-F238E27FC236}">
                  <a16:creationId xmlns:a16="http://schemas.microsoft.com/office/drawing/2014/main" id="{799AACDB-B01D-4BE5-9211-15EDD11B3ED6}"/>
                </a:ext>
              </a:extLst>
            </p:cNvPr>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nl-BE">
                <a:latin typeface="Arial" charset="0"/>
              </a:endParaRPr>
            </a:p>
          </p:txBody>
        </p:sp>
        <p:sp>
          <p:nvSpPr>
            <p:cNvPr id="63492" name="Freeform 4">
              <a:extLst>
                <a:ext uri="{FF2B5EF4-FFF2-40B4-BE49-F238E27FC236}">
                  <a16:creationId xmlns:a16="http://schemas.microsoft.com/office/drawing/2014/main" id="{5104D1A3-9C36-4F98-87CD-D8561D71A7EB}"/>
                </a:ext>
              </a:extLst>
            </p:cNvPr>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nl-BE">
                <a:latin typeface="Arial" charset="0"/>
              </a:endParaRPr>
            </a:p>
          </p:txBody>
        </p:sp>
        <p:sp>
          <p:nvSpPr>
            <p:cNvPr id="63493" name="Freeform 5">
              <a:extLst>
                <a:ext uri="{FF2B5EF4-FFF2-40B4-BE49-F238E27FC236}">
                  <a16:creationId xmlns:a16="http://schemas.microsoft.com/office/drawing/2014/main" id="{E2D1AC84-582C-4928-BA36-F95572C06E9D}"/>
                </a:ext>
              </a:extLst>
            </p:cNvPr>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nl-BE">
                <a:latin typeface="Arial" charset="0"/>
              </a:endParaRPr>
            </a:p>
          </p:txBody>
        </p:sp>
        <p:sp>
          <p:nvSpPr>
            <p:cNvPr id="1035" name="Freeform 6">
              <a:extLst>
                <a:ext uri="{FF2B5EF4-FFF2-40B4-BE49-F238E27FC236}">
                  <a16:creationId xmlns:a16="http://schemas.microsoft.com/office/drawing/2014/main" id="{22F3398A-272B-4F61-974E-E14A41DDD3BE}"/>
                </a:ext>
              </a:extLst>
            </p:cNvPr>
            <p:cNvSpPr>
              <a:spLocks/>
            </p:cNvSpPr>
            <p:nvPr/>
          </p:nvSpPr>
          <p:spPr bwMode="hidden">
            <a:xfrm>
              <a:off x="4038" y="3577"/>
              <a:ext cx="1720" cy="65"/>
            </a:xfrm>
            <a:custGeom>
              <a:avLst/>
              <a:gdLst>
                <a:gd name="T0" fmla="*/ 1650 w 1722"/>
                <a:gd name="T1" fmla="*/ 33 h 66"/>
                <a:gd name="T2" fmla="*/ 1650 w 1722"/>
                <a:gd name="T3" fmla="*/ 33 h 66"/>
                <a:gd name="T4" fmla="*/ 0 w 1722"/>
                <a:gd name="T5" fmla="*/ 0 h 66"/>
                <a:gd name="T6" fmla="*/ 0 w 1722"/>
                <a:gd name="T7" fmla="*/ 33 h 66"/>
                <a:gd name="T8" fmla="*/ 1650 w 1722"/>
                <a:gd name="T9" fmla="*/ 33 h 66"/>
                <a:gd name="T10" fmla="*/ 1650 w 1722"/>
                <a:gd name="T11" fmla="*/ 33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495" name="Freeform 7">
              <a:extLst>
                <a:ext uri="{FF2B5EF4-FFF2-40B4-BE49-F238E27FC236}">
                  <a16:creationId xmlns:a16="http://schemas.microsoft.com/office/drawing/2014/main" id="{25D3BAA9-5346-43B3-B7EE-18A557578E09}"/>
                </a:ext>
              </a:extLst>
            </p:cNvPr>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nl-BE">
                <a:latin typeface="Arial" charset="0"/>
              </a:endParaRPr>
            </a:p>
          </p:txBody>
        </p:sp>
        <p:sp>
          <p:nvSpPr>
            <p:cNvPr id="1037" name="Freeform 8">
              <a:extLst>
                <a:ext uri="{FF2B5EF4-FFF2-40B4-BE49-F238E27FC236}">
                  <a16:creationId xmlns:a16="http://schemas.microsoft.com/office/drawing/2014/main" id="{895FED31-3D86-46D5-8EC1-13286D1EDE62}"/>
                </a:ext>
              </a:extLst>
            </p:cNvPr>
            <p:cNvSpPr>
              <a:spLocks/>
            </p:cNvSpPr>
            <p:nvPr/>
          </p:nvSpPr>
          <p:spPr bwMode="hidden">
            <a:xfrm>
              <a:off x="4784" y="3702"/>
              <a:ext cx="974" cy="101"/>
            </a:xfrm>
            <a:custGeom>
              <a:avLst/>
              <a:gdLst>
                <a:gd name="T0" fmla="*/ 939 w 975"/>
                <a:gd name="T1" fmla="*/ 48 h 101"/>
                <a:gd name="T2" fmla="*/ 939 w 975"/>
                <a:gd name="T3" fmla="*/ 0 h 101"/>
                <a:gd name="T4" fmla="*/ 0 w 975"/>
                <a:gd name="T5" fmla="*/ 24 h 101"/>
                <a:gd name="T6" fmla="*/ 0 w 975"/>
                <a:gd name="T7" fmla="*/ 101 h 101"/>
                <a:gd name="T8" fmla="*/ 939 w 975"/>
                <a:gd name="T9" fmla="*/ 48 h 101"/>
                <a:gd name="T10" fmla="*/ 939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8" name="Freeform 9">
              <a:extLst>
                <a:ext uri="{FF2B5EF4-FFF2-40B4-BE49-F238E27FC236}">
                  <a16:creationId xmlns:a16="http://schemas.microsoft.com/office/drawing/2014/main" id="{2062E19A-93CD-41B2-98F9-DEF8DCD1BE54}"/>
                </a:ext>
              </a:extLst>
            </p:cNvPr>
            <p:cNvSpPr>
              <a:spLocks/>
            </p:cNvSpPr>
            <p:nvPr/>
          </p:nvSpPr>
          <p:spPr bwMode="hidden">
            <a:xfrm>
              <a:off x="3619" y="3815"/>
              <a:ext cx="2139" cy="198"/>
            </a:xfrm>
            <a:custGeom>
              <a:avLst/>
              <a:gdLst>
                <a:gd name="T0" fmla="*/ 2069 w 2141"/>
                <a:gd name="T1" fmla="*/ 0 h 198"/>
                <a:gd name="T2" fmla="*/ 0 w 2141"/>
                <a:gd name="T3" fmla="*/ 156 h 198"/>
                <a:gd name="T4" fmla="*/ 0 w 2141"/>
                <a:gd name="T5" fmla="*/ 198 h 198"/>
                <a:gd name="T6" fmla="*/ 2069 w 2141"/>
                <a:gd name="T7" fmla="*/ 0 h 198"/>
                <a:gd name="T8" fmla="*/ 206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498" name="Freeform 10">
              <a:extLst>
                <a:ext uri="{FF2B5EF4-FFF2-40B4-BE49-F238E27FC236}">
                  <a16:creationId xmlns:a16="http://schemas.microsoft.com/office/drawing/2014/main" id="{DDAFD540-2C08-404B-B5D9-A53DED4ABAF0}"/>
                </a:ext>
              </a:extLst>
            </p:cNvPr>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nl-BE">
                <a:latin typeface="Arial" charset="0"/>
              </a:endParaRPr>
            </a:p>
          </p:txBody>
        </p:sp>
        <p:sp>
          <p:nvSpPr>
            <p:cNvPr id="1040" name="Freeform 11">
              <a:extLst>
                <a:ext uri="{FF2B5EF4-FFF2-40B4-BE49-F238E27FC236}">
                  <a16:creationId xmlns:a16="http://schemas.microsoft.com/office/drawing/2014/main" id="{04DE8BF3-F008-46FF-B85C-F135E515DB32}"/>
                </a:ext>
              </a:extLst>
            </p:cNvPr>
            <p:cNvSpPr>
              <a:spLocks/>
            </p:cNvSpPr>
            <p:nvPr/>
          </p:nvSpPr>
          <p:spPr bwMode="hidden">
            <a:xfrm>
              <a:off x="2097" y="4043"/>
              <a:ext cx="2514" cy="276"/>
            </a:xfrm>
            <a:custGeom>
              <a:avLst/>
              <a:gdLst>
                <a:gd name="T0" fmla="*/ 2081 w 2517"/>
                <a:gd name="T1" fmla="*/ 276 h 276"/>
                <a:gd name="T2" fmla="*/ 2409 w 2517"/>
                <a:gd name="T3" fmla="*/ 204 h 276"/>
                <a:gd name="T4" fmla="*/ 2152 w 2517"/>
                <a:gd name="T5" fmla="*/ 0 h 276"/>
                <a:gd name="T6" fmla="*/ 0 w 2517"/>
                <a:gd name="T7" fmla="*/ 276 h 276"/>
                <a:gd name="T8" fmla="*/ 2081 w 2517"/>
                <a:gd name="T9" fmla="*/ 276 h 276"/>
                <a:gd name="T10" fmla="*/ 2081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500" name="Freeform 12">
              <a:extLst>
                <a:ext uri="{FF2B5EF4-FFF2-40B4-BE49-F238E27FC236}">
                  <a16:creationId xmlns:a16="http://schemas.microsoft.com/office/drawing/2014/main" id="{7D7F64A2-F572-4363-A78D-54E75178FD1B}"/>
                </a:ext>
              </a:extLst>
            </p:cNvPr>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nl-BE">
                <a:latin typeface="Arial" charset="0"/>
              </a:endParaRPr>
            </a:p>
          </p:txBody>
        </p:sp>
        <p:sp>
          <p:nvSpPr>
            <p:cNvPr id="1042" name="Freeform 13">
              <a:extLst>
                <a:ext uri="{FF2B5EF4-FFF2-40B4-BE49-F238E27FC236}">
                  <a16:creationId xmlns:a16="http://schemas.microsoft.com/office/drawing/2014/main" id="{40178673-0F8F-4B1E-8FE8-E94FE9527AEA}"/>
                </a:ext>
              </a:extLst>
            </p:cNvPr>
            <p:cNvSpPr>
              <a:spLocks/>
            </p:cNvSpPr>
            <p:nvPr/>
          </p:nvSpPr>
          <p:spPr bwMode="hidden">
            <a:xfrm>
              <a:off x="5030" y="3151"/>
              <a:ext cx="728" cy="240"/>
            </a:xfrm>
            <a:custGeom>
              <a:avLst/>
              <a:gdLst>
                <a:gd name="T0" fmla="*/ 693 w 729"/>
                <a:gd name="T1" fmla="*/ 240 h 240"/>
                <a:gd name="T2" fmla="*/ 0 w 729"/>
                <a:gd name="T3" fmla="*/ 0 h 240"/>
                <a:gd name="T4" fmla="*/ 0 w 729"/>
                <a:gd name="T5" fmla="*/ 6 h 240"/>
                <a:gd name="T6" fmla="*/ 693 w 729"/>
                <a:gd name="T7" fmla="*/ 240 h 240"/>
                <a:gd name="T8" fmla="*/ 693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502" name="Freeform 14">
              <a:extLst>
                <a:ext uri="{FF2B5EF4-FFF2-40B4-BE49-F238E27FC236}">
                  <a16:creationId xmlns:a16="http://schemas.microsoft.com/office/drawing/2014/main" id="{FA413DE9-230A-4636-932B-A8CDF027918C}"/>
                </a:ext>
              </a:extLst>
            </p:cNvPr>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nl-BE">
                <a:latin typeface="Arial" charset="0"/>
              </a:endParaRPr>
            </a:p>
          </p:txBody>
        </p:sp>
        <p:sp>
          <p:nvSpPr>
            <p:cNvPr id="1044" name="Freeform 15">
              <a:extLst>
                <a:ext uri="{FF2B5EF4-FFF2-40B4-BE49-F238E27FC236}">
                  <a16:creationId xmlns:a16="http://schemas.microsoft.com/office/drawing/2014/main" id="{02999BEA-67A5-49FB-891D-16323C072C36}"/>
                </a:ext>
              </a:extLst>
            </p:cNvPr>
            <p:cNvSpPr>
              <a:spLocks/>
            </p:cNvSpPr>
            <p:nvPr/>
          </p:nvSpPr>
          <p:spPr bwMode="hidden">
            <a:xfrm>
              <a:off x="5030" y="3049"/>
              <a:ext cx="728" cy="318"/>
            </a:xfrm>
            <a:custGeom>
              <a:avLst/>
              <a:gdLst>
                <a:gd name="T0" fmla="*/ 693 w 729"/>
                <a:gd name="T1" fmla="*/ 318 h 318"/>
                <a:gd name="T2" fmla="*/ 693 w 729"/>
                <a:gd name="T3" fmla="*/ 312 h 318"/>
                <a:gd name="T4" fmla="*/ 0 w 729"/>
                <a:gd name="T5" fmla="*/ 0 h 318"/>
                <a:gd name="T6" fmla="*/ 0 w 729"/>
                <a:gd name="T7" fmla="*/ 54 h 318"/>
                <a:gd name="T8" fmla="*/ 693 w 729"/>
                <a:gd name="T9" fmla="*/ 318 h 318"/>
                <a:gd name="T10" fmla="*/ 693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504" name="Freeform 16">
              <a:extLst>
                <a:ext uri="{FF2B5EF4-FFF2-40B4-BE49-F238E27FC236}">
                  <a16:creationId xmlns:a16="http://schemas.microsoft.com/office/drawing/2014/main" id="{F43089CE-E92E-4377-AAAC-9E1BF06EF350}"/>
                </a:ext>
              </a:extLst>
            </p:cNvPr>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nl-BE">
                <a:latin typeface="Arial" charset="0"/>
              </a:endParaRPr>
            </a:p>
          </p:txBody>
        </p:sp>
        <p:sp>
          <p:nvSpPr>
            <p:cNvPr id="63505" name="Freeform 17">
              <a:extLst>
                <a:ext uri="{FF2B5EF4-FFF2-40B4-BE49-F238E27FC236}">
                  <a16:creationId xmlns:a16="http://schemas.microsoft.com/office/drawing/2014/main" id="{3261757C-C9B5-415A-B530-DE9C7C672FDB}"/>
                </a:ext>
              </a:extLst>
            </p:cNvPr>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nl-BE">
                <a:latin typeface="Arial" charset="0"/>
              </a:endParaRPr>
            </a:p>
          </p:txBody>
        </p:sp>
        <p:sp>
          <p:nvSpPr>
            <p:cNvPr id="63506" name="Freeform 18">
              <a:extLst>
                <a:ext uri="{FF2B5EF4-FFF2-40B4-BE49-F238E27FC236}">
                  <a16:creationId xmlns:a16="http://schemas.microsoft.com/office/drawing/2014/main" id="{D037E623-D28C-4BB3-9EE0-E913C88E547B}"/>
                </a:ext>
              </a:extLst>
            </p:cNvPr>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nl-BE">
                <a:latin typeface="Arial" charset="0"/>
              </a:endParaRPr>
            </a:p>
          </p:txBody>
        </p:sp>
        <p:sp>
          <p:nvSpPr>
            <p:cNvPr id="1048" name="Freeform 19">
              <a:extLst>
                <a:ext uri="{FF2B5EF4-FFF2-40B4-BE49-F238E27FC236}">
                  <a16:creationId xmlns:a16="http://schemas.microsoft.com/office/drawing/2014/main" id="{406F7AD6-36CA-437F-B122-C1351A4E6E51}"/>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508" name="Freeform 20">
              <a:extLst>
                <a:ext uri="{FF2B5EF4-FFF2-40B4-BE49-F238E27FC236}">
                  <a16:creationId xmlns:a16="http://schemas.microsoft.com/office/drawing/2014/main" id="{191F555B-1FBB-4CBA-865F-B69B52E92BE4}"/>
                </a:ext>
              </a:extLst>
            </p:cNvPr>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nl-BE">
                <a:latin typeface="Arial" charset="0"/>
              </a:endParaRPr>
            </a:p>
          </p:txBody>
        </p:sp>
        <p:sp>
          <p:nvSpPr>
            <p:cNvPr id="1050" name="Freeform 21">
              <a:extLst>
                <a:ext uri="{FF2B5EF4-FFF2-40B4-BE49-F238E27FC236}">
                  <a16:creationId xmlns:a16="http://schemas.microsoft.com/office/drawing/2014/main" id="{E4F6455C-8894-41A5-9AAB-1C41B3857EDA}"/>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510" name="Freeform 22">
              <a:extLst>
                <a:ext uri="{FF2B5EF4-FFF2-40B4-BE49-F238E27FC236}">
                  <a16:creationId xmlns:a16="http://schemas.microsoft.com/office/drawing/2014/main" id="{18C92D09-0178-4D4C-AF03-EC1D981E3606}"/>
                </a:ext>
              </a:extLst>
            </p:cNvPr>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nl-BE">
                <a:latin typeface="Arial" charset="0"/>
              </a:endParaRPr>
            </a:p>
          </p:txBody>
        </p:sp>
        <p:sp>
          <p:nvSpPr>
            <p:cNvPr id="63511" name="Freeform 23">
              <a:extLst>
                <a:ext uri="{FF2B5EF4-FFF2-40B4-BE49-F238E27FC236}">
                  <a16:creationId xmlns:a16="http://schemas.microsoft.com/office/drawing/2014/main" id="{B1BB093B-A9BE-4988-9E33-4D3897C567F5}"/>
                </a:ext>
              </a:extLst>
            </p:cNvPr>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nl-BE">
                <a:latin typeface="Arial" charset="0"/>
              </a:endParaRPr>
            </a:p>
          </p:txBody>
        </p:sp>
        <p:sp>
          <p:nvSpPr>
            <p:cNvPr id="63512" name="Freeform 24">
              <a:extLst>
                <a:ext uri="{FF2B5EF4-FFF2-40B4-BE49-F238E27FC236}">
                  <a16:creationId xmlns:a16="http://schemas.microsoft.com/office/drawing/2014/main" id="{D1EAFC9C-1EFB-409C-8D0C-C1880AB26138}"/>
                </a:ext>
              </a:extLst>
            </p:cNvPr>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nl-BE">
                <a:latin typeface="Arial" charset="0"/>
              </a:endParaRPr>
            </a:p>
          </p:txBody>
        </p:sp>
        <p:sp>
          <p:nvSpPr>
            <p:cNvPr id="1054" name="Freeform 25">
              <a:extLst>
                <a:ext uri="{FF2B5EF4-FFF2-40B4-BE49-F238E27FC236}">
                  <a16:creationId xmlns:a16="http://schemas.microsoft.com/office/drawing/2014/main" id="{04D99B99-4F32-4175-9167-0CA47B58028B}"/>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514" name="Freeform 26">
              <a:extLst>
                <a:ext uri="{FF2B5EF4-FFF2-40B4-BE49-F238E27FC236}">
                  <a16:creationId xmlns:a16="http://schemas.microsoft.com/office/drawing/2014/main" id="{6A8C1465-48A0-452E-BB0B-15193E25CEF4}"/>
                </a:ext>
              </a:extLst>
            </p:cNvPr>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nl-BE">
                <a:latin typeface="Arial" charset="0"/>
              </a:endParaRPr>
            </a:p>
          </p:txBody>
        </p:sp>
        <p:sp>
          <p:nvSpPr>
            <p:cNvPr id="63515" name="Freeform 27">
              <a:extLst>
                <a:ext uri="{FF2B5EF4-FFF2-40B4-BE49-F238E27FC236}">
                  <a16:creationId xmlns:a16="http://schemas.microsoft.com/office/drawing/2014/main" id="{C174EA08-2347-4FEE-8CF0-108B4B1B0402}"/>
                </a:ext>
              </a:extLst>
            </p:cNvPr>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nl-BE">
                <a:latin typeface="Arial" charset="0"/>
              </a:endParaRPr>
            </a:p>
          </p:txBody>
        </p:sp>
        <p:sp>
          <p:nvSpPr>
            <p:cNvPr id="1057" name="Freeform 28">
              <a:extLst>
                <a:ext uri="{FF2B5EF4-FFF2-40B4-BE49-F238E27FC236}">
                  <a16:creationId xmlns:a16="http://schemas.microsoft.com/office/drawing/2014/main" id="{C25B9FF4-6DBB-4F63-BD4E-876F3ED9ACF8}"/>
                </a:ext>
              </a:extLst>
            </p:cNvPr>
            <p:cNvSpPr>
              <a:spLocks/>
            </p:cNvSpPr>
            <p:nvPr/>
          </p:nvSpPr>
          <p:spPr bwMode="hidden">
            <a:xfrm>
              <a:off x="5698" y="653"/>
              <a:ext cx="60" cy="311"/>
            </a:xfrm>
            <a:custGeom>
              <a:avLst/>
              <a:gdLst>
                <a:gd name="T0" fmla="*/ 0 w 60"/>
                <a:gd name="T1" fmla="*/ 144 h 312"/>
                <a:gd name="T2" fmla="*/ 60 w 60"/>
                <a:gd name="T3" fmla="*/ 276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517" name="Freeform 29">
              <a:extLst>
                <a:ext uri="{FF2B5EF4-FFF2-40B4-BE49-F238E27FC236}">
                  <a16:creationId xmlns:a16="http://schemas.microsoft.com/office/drawing/2014/main" id="{3062323E-6495-4E85-A2DF-643E0D15D8D6}"/>
                </a:ext>
              </a:extLst>
            </p:cNvPr>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nl-BE">
                <a:latin typeface="Arial" charset="0"/>
              </a:endParaRPr>
            </a:p>
          </p:txBody>
        </p:sp>
        <p:sp>
          <p:nvSpPr>
            <p:cNvPr id="1059" name="Freeform 30">
              <a:extLst>
                <a:ext uri="{FF2B5EF4-FFF2-40B4-BE49-F238E27FC236}">
                  <a16:creationId xmlns:a16="http://schemas.microsoft.com/office/drawing/2014/main" id="{6D8D64BD-C340-433D-B79C-DDC8C2555715}"/>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519" name="Freeform 31">
              <a:extLst>
                <a:ext uri="{FF2B5EF4-FFF2-40B4-BE49-F238E27FC236}">
                  <a16:creationId xmlns:a16="http://schemas.microsoft.com/office/drawing/2014/main" id="{B957A3B3-4FD5-487E-9B5B-8EEC22163E29}"/>
                </a:ext>
              </a:extLst>
            </p:cNvPr>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nl-BE">
                <a:latin typeface="Arial" charset="0"/>
              </a:endParaRPr>
            </a:p>
          </p:txBody>
        </p:sp>
        <p:sp>
          <p:nvSpPr>
            <p:cNvPr id="63520" name="Freeform 32">
              <a:extLst>
                <a:ext uri="{FF2B5EF4-FFF2-40B4-BE49-F238E27FC236}">
                  <a16:creationId xmlns:a16="http://schemas.microsoft.com/office/drawing/2014/main" id="{20813497-F964-41C5-8BAC-9C7F98EDF4A4}"/>
                </a:ext>
              </a:extLst>
            </p:cNvPr>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nl-BE">
                <a:latin typeface="Arial" charset="0"/>
              </a:endParaRPr>
            </a:p>
          </p:txBody>
        </p:sp>
        <p:sp>
          <p:nvSpPr>
            <p:cNvPr id="63521" name="Freeform 33">
              <a:extLst>
                <a:ext uri="{FF2B5EF4-FFF2-40B4-BE49-F238E27FC236}">
                  <a16:creationId xmlns:a16="http://schemas.microsoft.com/office/drawing/2014/main" id="{674E8200-C27E-4A93-9910-A197BB186AC3}"/>
                </a:ext>
              </a:extLst>
            </p:cNvPr>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nl-BE">
                <a:latin typeface="Arial" charset="0"/>
              </a:endParaRPr>
            </a:p>
          </p:txBody>
        </p:sp>
        <p:sp>
          <p:nvSpPr>
            <p:cNvPr id="63522" name="Freeform 34">
              <a:extLst>
                <a:ext uri="{FF2B5EF4-FFF2-40B4-BE49-F238E27FC236}">
                  <a16:creationId xmlns:a16="http://schemas.microsoft.com/office/drawing/2014/main" id="{DD288B77-4B47-4306-BD41-1C806E3CD394}"/>
                </a:ext>
              </a:extLst>
            </p:cNvPr>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nl-BE">
                <a:latin typeface="Arial" charset="0"/>
              </a:endParaRPr>
            </a:p>
          </p:txBody>
        </p:sp>
        <p:sp>
          <p:nvSpPr>
            <p:cNvPr id="63523" name="Freeform 35">
              <a:extLst>
                <a:ext uri="{FF2B5EF4-FFF2-40B4-BE49-F238E27FC236}">
                  <a16:creationId xmlns:a16="http://schemas.microsoft.com/office/drawing/2014/main" id="{2C7F32EC-B6EC-4939-A0ED-EAEBD5823D4E}"/>
                </a:ext>
              </a:extLst>
            </p:cNvPr>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nl-BE">
                <a:latin typeface="Arial" charset="0"/>
              </a:endParaRPr>
            </a:p>
          </p:txBody>
        </p:sp>
        <p:sp>
          <p:nvSpPr>
            <p:cNvPr id="63524" name="Freeform 36">
              <a:extLst>
                <a:ext uri="{FF2B5EF4-FFF2-40B4-BE49-F238E27FC236}">
                  <a16:creationId xmlns:a16="http://schemas.microsoft.com/office/drawing/2014/main" id="{8E1A2594-1D77-405D-AF5B-3681CBD70A78}"/>
                </a:ext>
              </a:extLst>
            </p:cNvPr>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nl-BE">
                <a:latin typeface="Arial" charset="0"/>
              </a:endParaRPr>
            </a:p>
          </p:txBody>
        </p:sp>
        <p:sp>
          <p:nvSpPr>
            <p:cNvPr id="63525" name="Freeform 37">
              <a:extLst>
                <a:ext uri="{FF2B5EF4-FFF2-40B4-BE49-F238E27FC236}">
                  <a16:creationId xmlns:a16="http://schemas.microsoft.com/office/drawing/2014/main" id="{35A3379A-69B7-4C12-80FD-975A352D95CA}"/>
                </a:ext>
              </a:extLst>
            </p:cNvPr>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nl-BE">
                <a:latin typeface="Arial" charset="0"/>
              </a:endParaRPr>
            </a:p>
          </p:txBody>
        </p:sp>
        <p:sp>
          <p:nvSpPr>
            <p:cNvPr id="63526" name="Freeform 38">
              <a:extLst>
                <a:ext uri="{FF2B5EF4-FFF2-40B4-BE49-F238E27FC236}">
                  <a16:creationId xmlns:a16="http://schemas.microsoft.com/office/drawing/2014/main" id="{9B88D730-D4CA-4838-8946-F58402D3F9D2}"/>
                </a:ext>
              </a:extLst>
            </p:cNvPr>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nl-BE">
                <a:latin typeface="Arial" charset="0"/>
              </a:endParaRPr>
            </a:p>
          </p:txBody>
        </p:sp>
        <p:grpSp>
          <p:nvGrpSpPr>
            <p:cNvPr id="1068" name="Group 39">
              <a:extLst>
                <a:ext uri="{FF2B5EF4-FFF2-40B4-BE49-F238E27FC236}">
                  <a16:creationId xmlns:a16="http://schemas.microsoft.com/office/drawing/2014/main" id="{65A87C35-55AB-4803-966D-646DCAA04589}"/>
                </a:ext>
              </a:extLst>
            </p:cNvPr>
            <p:cNvGrpSpPr>
              <a:grpSpLocks/>
            </p:cNvGrpSpPr>
            <p:nvPr userDrawn="1"/>
          </p:nvGrpSpPr>
          <p:grpSpPr bwMode="auto">
            <a:xfrm>
              <a:off x="0" y="1632"/>
              <a:ext cx="5758" cy="1858"/>
              <a:chOff x="0" y="1632"/>
              <a:chExt cx="5758" cy="1858"/>
            </a:xfrm>
          </p:grpSpPr>
          <p:sp>
            <p:nvSpPr>
              <p:cNvPr id="63528" name="Freeform 40">
                <a:extLst>
                  <a:ext uri="{FF2B5EF4-FFF2-40B4-BE49-F238E27FC236}">
                    <a16:creationId xmlns:a16="http://schemas.microsoft.com/office/drawing/2014/main" id="{B9CD7CAC-AD81-4F02-9872-A562A567B85C}"/>
                  </a:ext>
                </a:extLst>
              </p:cNvPr>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nl-BE">
                  <a:latin typeface="Arial" charset="0"/>
                </a:endParaRPr>
              </a:p>
            </p:txBody>
          </p:sp>
          <p:sp>
            <p:nvSpPr>
              <p:cNvPr id="63529" name="Freeform 41">
                <a:extLst>
                  <a:ext uri="{FF2B5EF4-FFF2-40B4-BE49-F238E27FC236}">
                    <a16:creationId xmlns:a16="http://schemas.microsoft.com/office/drawing/2014/main" id="{162B0FC4-AF55-4AF4-973E-0503C5247D18}"/>
                  </a:ext>
                </a:extLst>
              </p:cNvPr>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nl-BE">
                  <a:latin typeface="Arial" charset="0"/>
                </a:endParaRPr>
              </a:p>
            </p:txBody>
          </p:sp>
        </p:grpSp>
      </p:grpSp>
      <p:sp>
        <p:nvSpPr>
          <p:cNvPr id="63530" name="Rectangle 42">
            <a:extLst>
              <a:ext uri="{FF2B5EF4-FFF2-40B4-BE49-F238E27FC236}">
                <a16:creationId xmlns:a16="http://schemas.microsoft.com/office/drawing/2014/main" id="{79A06FF6-7146-4D76-906C-2D504C90A189}"/>
              </a:ext>
            </a:extLst>
          </p:cNvPr>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3531" name="Rectangle 43">
            <a:extLst>
              <a:ext uri="{FF2B5EF4-FFF2-40B4-BE49-F238E27FC236}">
                <a16:creationId xmlns:a16="http://schemas.microsoft.com/office/drawing/2014/main" id="{F34AB6E4-8309-467F-84F0-EC8EA877C88F}"/>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532" name="Rectangle 44">
            <a:extLst>
              <a:ext uri="{FF2B5EF4-FFF2-40B4-BE49-F238E27FC236}">
                <a16:creationId xmlns:a16="http://schemas.microsoft.com/office/drawing/2014/main" id="{99F36271-6F02-4B09-B4B0-3A78DA02AE4E}"/>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pPr>
              <a:defRPr/>
            </a:pPr>
            <a:endParaRPr lang="en-US"/>
          </a:p>
        </p:txBody>
      </p:sp>
      <p:sp>
        <p:nvSpPr>
          <p:cNvPr id="63533" name="Rectangle 45">
            <a:extLst>
              <a:ext uri="{FF2B5EF4-FFF2-40B4-BE49-F238E27FC236}">
                <a16:creationId xmlns:a16="http://schemas.microsoft.com/office/drawing/2014/main" id="{93AC5D95-4CCE-4305-A67E-2ABE6132E128}"/>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defRPr>
            </a:lvl1pPr>
          </a:lstStyle>
          <a:p>
            <a:pPr>
              <a:defRPr/>
            </a:pPr>
            <a:endParaRPr lang="en-US"/>
          </a:p>
        </p:txBody>
      </p:sp>
      <p:sp>
        <p:nvSpPr>
          <p:cNvPr id="63534" name="Rectangle 46">
            <a:extLst>
              <a:ext uri="{FF2B5EF4-FFF2-40B4-BE49-F238E27FC236}">
                <a16:creationId xmlns:a16="http://schemas.microsoft.com/office/drawing/2014/main" id="{D508FF99-3085-47CE-8121-F5F276504A1F}"/>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C0C0C0"/>
                  </a:outerShdw>
                </a:effectLst>
              </a:defRPr>
            </a:lvl1pPr>
          </a:lstStyle>
          <a:p>
            <a:pPr>
              <a:defRPr/>
            </a:pPr>
            <a:fld id="{147E1C95-6B07-4348-8E4D-DF61FC24F3DE}" type="slidenum">
              <a:rPr lang="en-US" altLang="nl-BE"/>
              <a:pPr>
                <a:defRPr/>
              </a:pPr>
              <a:t>‹#›</a:t>
            </a:fld>
            <a:endParaRPr lang="en-US" altLang="nl-BE"/>
          </a:p>
        </p:txBody>
      </p:sp>
    </p:spTree>
  </p:cSld>
  <p:clrMap bg1="lt1" tx1="dk1" bg2="lt2" tx2="dk2" accent1="accent1" accent2="accent2" accent3="accent3" accent4="accent4" accent5="accent5" accent6="accent6" hlink="hlink" folHlink="folHlink"/>
  <p:sldLayoutIdLst>
    <p:sldLayoutId id="2147485354" r:id="rId1"/>
    <p:sldLayoutId id="2147485355" r:id="rId2"/>
    <p:sldLayoutId id="2147485356" r:id="rId3"/>
    <p:sldLayoutId id="2147485357" r:id="rId4"/>
    <p:sldLayoutId id="2147485358" r:id="rId5"/>
    <p:sldLayoutId id="2147485359" r:id="rId6"/>
    <p:sldLayoutId id="2147485360" r:id="rId7"/>
    <p:sldLayoutId id="2147485361" r:id="rId8"/>
    <p:sldLayoutId id="2147485362" r:id="rId9"/>
    <p:sldLayoutId id="2147485363" r:id="rId10"/>
    <p:sldLayoutId id="2147485364" r:id="rId11"/>
    <p:sldLayoutId id="2147485365" r:id="rId12"/>
    <p:sldLayoutId id="2147485366" r:id="rId13"/>
    <p:sldLayoutId id="2147485367" r:id="rId14"/>
    <p:sldLayoutId id="2147485368" r:id="rId15"/>
    <p:sldLayoutId id="2147485369" r:id="rId16"/>
    <p:sldLayoutId id="2147485370" r:id="rId17"/>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9"/>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20"/>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21"/>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21"/>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21"/>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21"/>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21"/>
        </a:buBlip>
        <a:defRPr sz="2000">
          <a:solidFill>
            <a:schemeClr val="tx1"/>
          </a:solidFill>
          <a:effectLst>
            <a:outerShdw blurRad="38100" dist="38100" dir="2700000" algn="tl">
              <a:srgbClr val="000000"/>
            </a:outerShdw>
          </a:effectLst>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emf"/><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emf"/><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emf"/><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emf"/><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emf"/><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emf"/><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jpe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31.emf"/><Relationship Id="rId4" Type="http://schemas.openxmlformats.org/officeDocument/2006/relationships/image" Target="../media/image30.emf"/></Relationships>
</file>

<file path=ppt/slides/_rels/slide3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2.emf"/><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png"/><Relationship Id="rId5" Type="http://schemas.openxmlformats.org/officeDocument/2006/relationships/image" Target="../media/image34.emf"/><Relationship Id="rId4" Type="http://schemas.openxmlformats.org/officeDocument/2006/relationships/image" Target="../media/image33.emf"/></Relationships>
</file>

<file path=ppt/slides/_rels/slide36.xml.rels><?xml version="1.0" encoding="UTF-8" standalone="yes"?>
<Relationships xmlns="http://schemas.openxmlformats.org/package/2006/relationships"><Relationship Id="rId3" Type="http://schemas.openxmlformats.org/officeDocument/2006/relationships/image" Target="../media/image35.emf"/><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6.emf"/></Relationships>
</file>

<file path=ppt/slides/_rels/slide3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3.xml"/><Relationship Id="rId7" Type="http://schemas.openxmlformats.org/officeDocument/2006/relationships/image" Target="../media/image40.emf"/><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39.emf"/><Relationship Id="rId5" Type="http://schemas.openxmlformats.org/officeDocument/2006/relationships/image" Target="../media/image38.emf"/><Relationship Id="rId10" Type="http://schemas.openxmlformats.org/officeDocument/2006/relationships/image" Target="../media/image3.png"/><Relationship Id="rId4" Type="http://schemas.openxmlformats.org/officeDocument/2006/relationships/image" Target="../media/image37.emf"/><Relationship Id="rId9" Type="http://schemas.openxmlformats.org/officeDocument/2006/relationships/image" Target="../media/image2.png"/></Relationships>
</file>

<file path=ppt/slides/_rels/slide3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1.emf"/><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 Id="rId9" Type="http://schemas.openxmlformats.org/officeDocument/2006/relationships/image" Target="../media/image3.png"/></Relationships>
</file>

<file path=ppt/slides/_rels/slide3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5.emf"/><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png"/><Relationship Id="rId5" Type="http://schemas.openxmlformats.org/officeDocument/2006/relationships/image" Target="../media/image47.emf"/><Relationship Id="rId4" Type="http://schemas.openxmlformats.org/officeDocument/2006/relationships/image" Target="../media/image46.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48.emf"/></Relationships>
</file>

<file path=ppt/slides/_rels/slide41.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51.emf"/><Relationship Id="rId4" Type="http://schemas.openxmlformats.org/officeDocument/2006/relationships/image" Target="../media/image50.emf"/></Relationships>
</file>

<file path=ppt/slides/_rels/slide42.xml.rels><?xml version="1.0" encoding="UTF-8" standalone="yes"?>
<Relationships xmlns="http://schemas.openxmlformats.org/package/2006/relationships"><Relationship Id="rId3" Type="http://schemas.openxmlformats.org/officeDocument/2006/relationships/image" Target="../media/image52.emf"/><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3.emf"/></Relationships>
</file>

<file path=ppt/slides/_rels/slide4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5.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1.png"/><Relationship Id="rId5" Type="http://schemas.openxmlformats.org/officeDocument/2006/relationships/image" Target="../media/image56.emf"/><Relationship Id="rId4" Type="http://schemas.openxmlformats.org/officeDocument/2006/relationships/image" Target="../media/image55.emf"/></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4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6.xml"/><Relationship Id="rId7" Type="http://schemas.openxmlformats.org/officeDocument/2006/relationships/image" Target="../media/image1.png"/><Relationship Id="rId12" Type="http://schemas.openxmlformats.org/officeDocument/2006/relationships/image" Target="../media/image63.emf"/><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60.emf"/><Relationship Id="rId11" Type="http://schemas.openxmlformats.org/officeDocument/2006/relationships/image" Target="../media/image62.emf"/><Relationship Id="rId5" Type="http://schemas.openxmlformats.org/officeDocument/2006/relationships/image" Target="../media/image59.emf"/><Relationship Id="rId10" Type="http://schemas.openxmlformats.org/officeDocument/2006/relationships/image" Target="../media/image61.emf"/><Relationship Id="rId4" Type="http://schemas.openxmlformats.org/officeDocument/2006/relationships/image" Target="../media/image58.png"/><Relationship Id="rId9" Type="http://schemas.openxmlformats.org/officeDocument/2006/relationships/image" Target="../media/image3.png"/></Relationships>
</file>

<file path=ppt/slides/_rels/slide47.xml.rels><?xml version="1.0" encoding="UTF-8" standalone="yes"?>
<Relationships xmlns="http://schemas.openxmlformats.org/package/2006/relationships"><Relationship Id="rId8" Type="http://schemas.openxmlformats.org/officeDocument/2006/relationships/image" Target="../media/image65.emf"/><Relationship Id="rId3" Type="http://schemas.openxmlformats.org/officeDocument/2006/relationships/notesSlide" Target="../notesSlides/notesSlide7.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4.emf"/></Relationships>
</file>

<file path=ppt/slides/_rels/slide48.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66.emf"/><Relationship Id="rId7" Type="http://schemas.openxmlformats.org/officeDocument/2006/relationships/image" Target="../media/image67.emf"/><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8.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s://pubmed.ncbi.nlm.nih.gov/32181807/?from_term=Guo-Qing+Qian&amp;from_pos=3#affiliation-1" TargetMode="External"/><Relationship Id="rId13" Type="http://schemas.openxmlformats.org/officeDocument/2006/relationships/hyperlink" Target="https://pubmed.ncbi.nlm.nih.gov/32181807/?from_term=Guo-Qing+Qian&amp;from_pos=3#affiliation-3" TargetMode="External"/><Relationship Id="rId18" Type="http://schemas.openxmlformats.org/officeDocument/2006/relationships/hyperlink" Target="https://pubmed.ncbi.nlm.nih.gov/?term=Shi+CW&amp;cauthor_id=32181807" TargetMode="External"/><Relationship Id="rId26" Type="http://schemas.openxmlformats.org/officeDocument/2006/relationships/hyperlink" Target="https://pubmed.ncbi.nlm.nih.gov/?term=Chen+XQ&amp;cauthor_id=32181807" TargetMode="External"/><Relationship Id="rId3" Type="http://schemas.openxmlformats.org/officeDocument/2006/relationships/notesSlide" Target="../notesSlides/notesSlide9.xml"/><Relationship Id="rId21" Type="http://schemas.openxmlformats.org/officeDocument/2006/relationships/hyperlink" Target="https://pubmed.ncbi.nlm.nih.gov/?term=Chu+JG&amp;cauthor_id=32181807" TargetMode="External"/><Relationship Id="rId7" Type="http://schemas.openxmlformats.org/officeDocument/2006/relationships/hyperlink" Target="https://pubmed.ncbi.nlm.nih.gov/?term=Qian+GQ&amp;cauthor_id=32181807" TargetMode="External"/><Relationship Id="rId12" Type="http://schemas.openxmlformats.org/officeDocument/2006/relationships/hyperlink" Target="https://pubmed.ncbi.nlm.nih.gov/?term=Ma+AHY&amp;cauthor_id=32181807" TargetMode="External"/><Relationship Id="rId17" Type="http://schemas.openxmlformats.org/officeDocument/2006/relationships/hyperlink" Target="https://pubmed.ncbi.nlm.nih.gov/32181807/?from_term=Guo-Qing+Qian&amp;from_pos=3#affiliation-5" TargetMode="External"/><Relationship Id="rId25" Type="http://schemas.openxmlformats.org/officeDocument/2006/relationships/hyperlink" Target="https://pubmed.ncbi.nlm.nih.gov/?term=Li+GX&amp;cauthor_id=32181807" TargetMode="External"/><Relationship Id="rId2" Type="http://schemas.openxmlformats.org/officeDocument/2006/relationships/slideLayout" Target="../slideLayouts/slideLayout7.xml"/><Relationship Id="rId16" Type="http://schemas.openxmlformats.org/officeDocument/2006/relationships/hyperlink" Target="https://pubmed.ncbi.nlm.nih.gov/?term=Shen+YF&amp;cauthor_id=32181807" TargetMode="External"/><Relationship Id="rId20" Type="http://schemas.openxmlformats.org/officeDocument/2006/relationships/hyperlink" Target="https://pubmed.ncbi.nlm.nih.gov/32181807/?from_term=Guo-Qing+Qian&amp;from_pos=3#affiliation-6" TargetMode="External"/><Relationship Id="rId29" Type="http://schemas.openxmlformats.org/officeDocument/2006/relationships/hyperlink" Target="https://pubmed.ncbi.nlm.nih.gov/?term=Chen+XM&amp;cauthor_id=32181807" TargetMode="External"/><Relationship Id="rId1" Type="http://schemas.openxmlformats.org/officeDocument/2006/relationships/tags" Target="../tags/tag23.xml"/><Relationship Id="rId6" Type="http://schemas.openxmlformats.org/officeDocument/2006/relationships/image" Target="../media/image3.png"/><Relationship Id="rId11" Type="http://schemas.openxmlformats.org/officeDocument/2006/relationships/hyperlink" Target="https://pubmed.ncbi.nlm.nih.gov/32181807/?from_term=Guo-Qing+Qian&amp;from_pos=3#affiliation-2" TargetMode="External"/><Relationship Id="rId24" Type="http://schemas.openxmlformats.org/officeDocument/2006/relationships/hyperlink" Target="https://pubmed.ncbi.nlm.nih.gov/32181807/?from_term=Guo-Qing+Qian&amp;from_pos=3#affiliation-7" TargetMode="External"/><Relationship Id="rId5" Type="http://schemas.openxmlformats.org/officeDocument/2006/relationships/image" Target="../media/image2.png"/><Relationship Id="rId15" Type="http://schemas.openxmlformats.org/officeDocument/2006/relationships/hyperlink" Target="https://pubmed.ncbi.nlm.nih.gov/32181807/?from_term=Guo-Qing+Qian&amp;from_pos=3#affiliation-4" TargetMode="External"/><Relationship Id="rId23" Type="http://schemas.openxmlformats.org/officeDocument/2006/relationships/hyperlink" Target="https://pubmed.ncbi.nlm.nih.gov/?term=Ren+DW&amp;cauthor_id=32181807" TargetMode="External"/><Relationship Id="rId28" Type="http://schemas.openxmlformats.org/officeDocument/2006/relationships/hyperlink" Target="https://pubmed.ncbi.nlm.nih.gov/?term=Shen+HJ&amp;cauthor_id=32181807" TargetMode="External"/><Relationship Id="rId10" Type="http://schemas.openxmlformats.org/officeDocument/2006/relationships/hyperlink" Target="https://pubmed.ncbi.nlm.nih.gov/?term=Ding+F&amp;cauthor_id=32181807" TargetMode="External"/><Relationship Id="rId19" Type="http://schemas.openxmlformats.org/officeDocument/2006/relationships/hyperlink" Target="https://pubmed.ncbi.nlm.nih.gov/?term=Lian+X&amp;cauthor_id=32181807" TargetMode="External"/><Relationship Id="rId4" Type="http://schemas.openxmlformats.org/officeDocument/2006/relationships/image" Target="../media/image1.png"/><Relationship Id="rId9" Type="http://schemas.openxmlformats.org/officeDocument/2006/relationships/hyperlink" Target="https://pubmed.ncbi.nlm.nih.gov/?term=Yang+NB&amp;cauthor_id=32181807" TargetMode="External"/><Relationship Id="rId14" Type="http://schemas.openxmlformats.org/officeDocument/2006/relationships/hyperlink" Target="https://pubmed.ncbi.nlm.nih.gov/?term=Wang+ZY&amp;cauthor_id=32181807" TargetMode="External"/><Relationship Id="rId22" Type="http://schemas.openxmlformats.org/officeDocument/2006/relationships/hyperlink" Target="https://pubmed.ncbi.nlm.nih.gov/?term=Chen+L&amp;cauthor_id=32181807" TargetMode="External"/><Relationship Id="rId27" Type="http://schemas.openxmlformats.org/officeDocument/2006/relationships/hyperlink" Target="https://pubmed.ncbi.nlm.nih.gov/32181807/?from_term=Guo-Qing+Qian&amp;from_pos=3#affiliation-8" TargetMode="External"/></Relationships>
</file>

<file path=ppt/slides/_rels/slide5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9.emf"/><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1.png"/><Relationship Id="rId5" Type="http://schemas.openxmlformats.org/officeDocument/2006/relationships/image" Target="../media/image71.emf"/><Relationship Id="rId4" Type="http://schemas.openxmlformats.org/officeDocument/2006/relationships/image" Target="../media/image70.emf"/></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25.xml"/><Relationship Id="rId5" Type="http://schemas.openxmlformats.org/officeDocument/2006/relationships/image" Target="../media/image3.pn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image" Target="../media/image72.emf"/><Relationship Id="rId5" Type="http://schemas.openxmlformats.org/officeDocument/2006/relationships/image" Target="../media/image3.pn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59.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slideLayout" Target="../slideLayouts/slideLayout7.xml"/><Relationship Id="rId1" Type="http://schemas.openxmlformats.org/officeDocument/2006/relationships/tags" Target="../tags/tag3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image" Target="../media/image73.png"/><Relationship Id="rId5" Type="http://schemas.openxmlformats.org/officeDocument/2006/relationships/image" Target="../media/image3.pn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35.xml"/><Relationship Id="rId6" Type="http://schemas.openxmlformats.org/officeDocument/2006/relationships/image" Target="../media/image73.png"/><Relationship Id="rId5" Type="http://schemas.openxmlformats.org/officeDocument/2006/relationships/image" Target="../media/image3.png"/><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slideLayout" Target="../slideLayouts/slideLayout7.xml"/><Relationship Id="rId1" Type="http://schemas.openxmlformats.org/officeDocument/2006/relationships/tags" Target="../tags/tag36.xml"/><Relationship Id="rId4" Type="http://schemas.openxmlformats.org/officeDocument/2006/relationships/image" Target="../media/image75.emf"/></Relationships>
</file>

<file path=ppt/slides/_rels/slide6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6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6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69.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1.png"/><Relationship Id="rId7" Type="http://schemas.openxmlformats.org/officeDocument/2006/relationships/image" Target="../media/image78.png"/><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image" Target="../media/image77.jpe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71.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slideLayout" Target="../slideLayouts/slideLayout7.xml"/><Relationship Id="rId1" Type="http://schemas.openxmlformats.org/officeDocument/2006/relationships/tags" Target="../tags/tag4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hyperlink" Target="http://www.who.int/publications-detail/infection-prevention-and-control-during-health-care-when-novel-coronavirus-(ncov)-infection-is-suspected-20200125" TargetMode="External"/><Relationship Id="rId2" Type="http://schemas.openxmlformats.org/officeDocument/2006/relationships/slideLayout" Target="../slideLayouts/slideLayout2.xml"/><Relationship Id="rId1" Type="http://schemas.openxmlformats.org/officeDocument/2006/relationships/tags" Target="../tags/tag45.xml"/><Relationship Id="rId6" Type="http://schemas.openxmlformats.org/officeDocument/2006/relationships/image" Target="../media/image7.jpeg"/><Relationship Id="rId5" Type="http://schemas.openxmlformats.org/officeDocument/2006/relationships/hyperlink" Target="https://www.ersnet.org/the-society/news/novel-coronavirus-outbreak--update-and-information-for-healthcare-professionals" TargetMode="External"/><Relationship Id="rId4" Type="http://schemas.openxmlformats.org/officeDocument/2006/relationships/hyperlink" Target="http://www.cdc.gov/coronavirus/2019-nCoV/hcp/index.html"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www.cdc.gov/coronavirus/2019-ncov/index.html" TargetMode="External"/><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image" Target="../media/image7.jpeg"/><Relationship Id="rId4" Type="http://schemas.openxmlformats.org/officeDocument/2006/relationships/hyperlink" Target="http://www.who.int/emergencies/diseases/novel-coronavirus-2019/technical-guidanc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E50D176-05EA-434B-8CB1-CCDA2324745C}"/>
              </a:ext>
            </a:extLst>
          </p:cNvPr>
          <p:cNvSpPr>
            <a:spLocks noGrp="1" noChangeArrowheads="1"/>
          </p:cNvSpPr>
          <p:nvPr>
            <p:ph type="ctrTitle"/>
          </p:nvPr>
        </p:nvSpPr>
        <p:spPr>
          <a:xfrm>
            <a:off x="539750" y="765175"/>
            <a:ext cx="8229600" cy="1828800"/>
          </a:xfrm>
        </p:spPr>
        <p:txBody>
          <a:bodyPr/>
          <a:lstStyle/>
          <a:p>
            <a:pPr algn="l" eaLnBrk="1" hangingPunct="1"/>
            <a:r>
              <a:rPr lang="en-US" altLang="nl-BE" b="1">
                <a:solidFill>
                  <a:srgbClr val="000000"/>
                </a:solidFill>
                <a:effectLst/>
              </a:rPr>
              <a:t>			</a:t>
            </a:r>
            <a:r>
              <a:rPr lang="en-US" altLang="nl-BE" b="1" u="sng">
                <a:solidFill>
                  <a:srgbClr val="000000"/>
                </a:solidFill>
                <a:effectLst/>
              </a:rPr>
              <a:t>ERS Webinar</a:t>
            </a:r>
            <a:br>
              <a:rPr lang="en-US" altLang="nl-BE" b="1" u="sng">
                <a:solidFill>
                  <a:srgbClr val="000000"/>
                </a:solidFill>
                <a:effectLst/>
              </a:rPr>
            </a:br>
            <a:r>
              <a:rPr lang="en-US" altLang="nl-BE" b="1" u="sng">
                <a:solidFill>
                  <a:srgbClr val="000000"/>
                </a:solidFill>
                <a:effectLst/>
              </a:rPr>
              <a:t>COVID-19: potential impact </a:t>
            </a:r>
            <a:r>
              <a:rPr lang="en-US" altLang="nl-BE" b="1">
                <a:solidFill>
                  <a:srgbClr val="000000"/>
                </a:solidFill>
                <a:effectLst/>
              </a:rPr>
              <a:t>	</a:t>
            </a:r>
            <a:r>
              <a:rPr lang="en-US" altLang="nl-BE" b="1" u="sng">
                <a:solidFill>
                  <a:srgbClr val="000000"/>
                </a:solidFill>
                <a:effectLst/>
              </a:rPr>
              <a:t>on asthma patients</a:t>
            </a:r>
          </a:p>
        </p:txBody>
      </p:sp>
      <p:sp>
        <p:nvSpPr>
          <p:cNvPr id="20483" name="Rectangle 3">
            <a:extLst>
              <a:ext uri="{FF2B5EF4-FFF2-40B4-BE49-F238E27FC236}">
                <a16:creationId xmlns:a16="http://schemas.microsoft.com/office/drawing/2014/main" id="{527D2A14-CA89-4302-A511-B0EB27D1730D}"/>
              </a:ext>
            </a:extLst>
          </p:cNvPr>
          <p:cNvSpPr>
            <a:spLocks noGrp="1" noChangeArrowheads="1"/>
          </p:cNvSpPr>
          <p:nvPr>
            <p:ph type="subTitle" idx="1"/>
          </p:nvPr>
        </p:nvSpPr>
        <p:spPr>
          <a:xfrm>
            <a:off x="900113" y="3351213"/>
            <a:ext cx="6832600" cy="1752600"/>
          </a:xfrm>
        </p:spPr>
        <p:txBody>
          <a:bodyPr/>
          <a:lstStyle/>
          <a:p>
            <a:pPr eaLnBrk="1" hangingPunct="1"/>
            <a:r>
              <a:rPr lang="en-US" altLang="nl-BE" b="1">
                <a:effectLst/>
              </a:rPr>
              <a:t>Prof Dr Guy BRUSSELLE</a:t>
            </a:r>
          </a:p>
          <a:p>
            <a:pPr eaLnBrk="1" hangingPunct="1"/>
            <a:r>
              <a:rPr lang="en-US" altLang="nl-BE" b="1">
                <a:effectLst/>
              </a:rPr>
              <a:t>Prof Dr Antonio SPANEVELLO</a:t>
            </a:r>
          </a:p>
          <a:p>
            <a:pPr eaLnBrk="1" hangingPunct="1">
              <a:lnSpc>
                <a:spcPct val="150000"/>
              </a:lnSpc>
            </a:pPr>
            <a:r>
              <a:rPr lang="en-US" altLang="nl-BE" b="1">
                <a:effectLst/>
              </a:rPr>
              <a:t>Stephanie AYRE</a:t>
            </a:r>
          </a:p>
          <a:p>
            <a:pPr eaLnBrk="1" hangingPunct="1">
              <a:lnSpc>
                <a:spcPct val="150000"/>
              </a:lnSpc>
            </a:pPr>
            <a:r>
              <a:rPr lang="en-US" altLang="nl-BE" b="1">
                <a:effectLst/>
              </a:rPr>
              <a:t> </a:t>
            </a:r>
            <a:r>
              <a:rPr lang="en-US" altLang="nl-BE" sz="3200" b="1">
                <a:effectLst/>
              </a:rPr>
              <a:t>World Asthma Day, 05/05/2020</a:t>
            </a:r>
          </a:p>
        </p:txBody>
      </p:sp>
      <p:pic>
        <p:nvPicPr>
          <p:cNvPr id="20484" name="Picture 5" descr="My Pneumologia - ERS divulga novas guidelines para utilização de ...">
            <a:extLst>
              <a:ext uri="{FF2B5EF4-FFF2-40B4-BE49-F238E27FC236}">
                <a16:creationId xmlns:a16="http://schemas.microsoft.com/office/drawing/2014/main" id="{1109AEC3-9119-4E52-AB47-CF048BA419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0"/>
            <a:ext cx="2808288"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a:extLst>
              <a:ext uri="{FF2B5EF4-FFF2-40B4-BE49-F238E27FC236}">
                <a16:creationId xmlns:a16="http://schemas.microsoft.com/office/drawing/2014/main" id="{D52A28F8-5BCB-44C8-A048-15F864E911D9}"/>
              </a:ext>
            </a:extLst>
          </p:cNvPr>
          <p:cNvSpPr>
            <a:spLocks noGrp="1" noChangeArrowheads="1"/>
          </p:cNvSpPr>
          <p:nvPr>
            <p:ph type="title"/>
          </p:nvPr>
        </p:nvSpPr>
        <p:spPr/>
        <p:txBody>
          <a:bodyPr/>
          <a:lstStyle/>
          <a:p>
            <a:r>
              <a:rPr lang="nl-NL" altLang="nl-BE" sz="3200" b="1" u="sng">
                <a:solidFill>
                  <a:srgbClr val="000000"/>
                </a:solidFill>
                <a:effectLst/>
              </a:rPr>
              <a:t>Advanced stage COVID-19 pneumonia</a:t>
            </a:r>
            <a:endParaRPr lang="nl-BE" altLang="nl-BE" sz="3200" b="1" u="sng">
              <a:solidFill>
                <a:srgbClr val="000000"/>
              </a:solidFill>
              <a:effectLst/>
            </a:endParaRPr>
          </a:p>
        </p:txBody>
      </p:sp>
      <p:sp>
        <p:nvSpPr>
          <p:cNvPr id="29699" name="Tijdelijke aanduiding voor inhoud 2">
            <a:extLst>
              <a:ext uri="{FF2B5EF4-FFF2-40B4-BE49-F238E27FC236}">
                <a16:creationId xmlns:a16="http://schemas.microsoft.com/office/drawing/2014/main" id="{0FB72177-A625-4148-80BE-C48F82D5B67E}"/>
              </a:ext>
            </a:extLst>
          </p:cNvPr>
          <p:cNvSpPr txBox="1">
            <a:spLocks/>
          </p:cNvSpPr>
          <p:nvPr/>
        </p:nvSpPr>
        <p:spPr bwMode="auto">
          <a:xfrm>
            <a:off x="2465388" y="4951413"/>
            <a:ext cx="19446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8" tIns="45724" rIns="91448" bIns="45724"/>
          <a:lstStyle>
            <a:lvl1pPr defTabSz="1217613">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608013" indent="-230188" defTabSz="1217613">
              <a:spcBef>
                <a:spcPct val="20000"/>
              </a:spcBef>
              <a:buChar char="–"/>
              <a:defRPr sz="2800">
                <a:solidFill>
                  <a:schemeClr val="tx1"/>
                </a:solidFill>
                <a:latin typeface="Arial" panose="020B0604020202020204" pitchFamily="34" charset="0"/>
              </a:defRPr>
            </a:lvl2pPr>
            <a:lvl3pPr marL="912813" indent="-230188" defTabSz="1217613">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217613" indent="-230188" defTabSz="1217613">
              <a:spcBef>
                <a:spcPct val="20000"/>
              </a:spcBef>
              <a:buChar char="–"/>
              <a:defRPr sz="2000">
                <a:solidFill>
                  <a:schemeClr val="tx1"/>
                </a:solidFill>
                <a:latin typeface="Arial" panose="020B0604020202020204" pitchFamily="34" charset="0"/>
              </a:defRPr>
            </a:lvl4pPr>
            <a:lvl5pPr marL="1522413" indent="-230188" defTabSz="1217613">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1979613" indent="-230188" defTabSz="1217613"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436813" indent="-230188" defTabSz="1217613"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2894013" indent="-230188" defTabSz="1217613"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351213" indent="-230188" defTabSz="1217613"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lnSpc>
                <a:spcPct val="90000"/>
              </a:lnSpc>
              <a:spcBef>
                <a:spcPts val="1600"/>
              </a:spcBef>
              <a:buClr>
                <a:schemeClr val="accent1"/>
              </a:buClr>
              <a:buSzPct val="100000"/>
              <a:buFont typeface="Arial" panose="020B0604020202020204" pitchFamily="34" charset="0"/>
              <a:buNone/>
            </a:pPr>
            <a:endParaRPr lang="nl-BE" altLang="nl-BE" sz="1600">
              <a:solidFill>
                <a:srgbClr val="000000"/>
              </a:solidFill>
            </a:endParaRPr>
          </a:p>
        </p:txBody>
      </p:sp>
      <p:pic>
        <p:nvPicPr>
          <p:cNvPr id="29700" name="Afbeelding 9">
            <a:extLst>
              <a:ext uri="{FF2B5EF4-FFF2-40B4-BE49-F238E27FC236}">
                <a16:creationId xmlns:a16="http://schemas.microsoft.com/office/drawing/2014/main" id="{630397E1-2911-41AF-A748-CAD1ECDFB86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7325" y="1862138"/>
            <a:ext cx="4138613"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ijdelijke aanduiding voor inhoud 2">
            <a:extLst>
              <a:ext uri="{FF2B5EF4-FFF2-40B4-BE49-F238E27FC236}">
                <a16:creationId xmlns:a16="http://schemas.microsoft.com/office/drawing/2014/main" id="{DAFF9472-74BA-412F-93B7-6962283FC8C6}"/>
              </a:ext>
            </a:extLst>
          </p:cNvPr>
          <p:cNvSpPr txBox="1">
            <a:spLocks/>
          </p:cNvSpPr>
          <p:nvPr/>
        </p:nvSpPr>
        <p:spPr bwMode="auto">
          <a:xfrm>
            <a:off x="539750" y="4845050"/>
            <a:ext cx="32226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8" tIns="45724" rIns="91448" bIns="45724"/>
          <a:lstStyle>
            <a:lvl1pPr defTabSz="1217613">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608013" indent="-230188" defTabSz="1217613">
              <a:spcBef>
                <a:spcPct val="20000"/>
              </a:spcBef>
              <a:buChar char="–"/>
              <a:defRPr sz="2800">
                <a:solidFill>
                  <a:schemeClr val="tx1"/>
                </a:solidFill>
                <a:latin typeface="Arial" panose="020B0604020202020204" pitchFamily="34" charset="0"/>
              </a:defRPr>
            </a:lvl2pPr>
            <a:lvl3pPr marL="912813" indent="-230188" defTabSz="1217613">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217613" indent="-230188" defTabSz="1217613">
              <a:spcBef>
                <a:spcPct val="20000"/>
              </a:spcBef>
              <a:buChar char="–"/>
              <a:defRPr sz="2000">
                <a:solidFill>
                  <a:schemeClr val="tx1"/>
                </a:solidFill>
                <a:latin typeface="Arial" panose="020B0604020202020204" pitchFamily="34" charset="0"/>
              </a:defRPr>
            </a:lvl4pPr>
            <a:lvl5pPr marL="1522413" indent="-230188" defTabSz="1217613">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1979613" indent="-230188" defTabSz="1217613"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436813" indent="-230188" defTabSz="1217613"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2894013" indent="-230188" defTabSz="1217613"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351213" indent="-230188" defTabSz="1217613"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lnSpc>
                <a:spcPct val="90000"/>
              </a:lnSpc>
              <a:spcBef>
                <a:spcPts val="1600"/>
              </a:spcBef>
              <a:buClr>
                <a:schemeClr val="accent1"/>
              </a:buClr>
              <a:buSzPct val="100000"/>
              <a:buFont typeface="Arial" panose="020B0604020202020204" pitchFamily="34" charset="0"/>
              <a:buNone/>
            </a:pPr>
            <a:r>
              <a:rPr lang="nl-BE" altLang="nl-BE" sz="1800">
                <a:solidFill>
                  <a:srgbClr val="000000"/>
                </a:solidFill>
              </a:rPr>
              <a:t>Day 7 – GGO, consolidation &amp; fibrotic streaks</a:t>
            </a:r>
          </a:p>
        </p:txBody>
      </p:sp>
      <p:sp>
        <p:nvSpPr>
          <p:cNvPr id="29702" name="Tijdelijke aanduiding voor inhoud 2">
            <a:extLst>
              <a:ext uri="{FF2B5EF4-FFF2-40B4-BE49-F238E27FC236}">
                <a16:creationId xmlns:a16="http://schemas.microsoft.com/office/drawing/2014/main" id="{35BFE921-7D06-47EE-98C1-AEE44C322F13}"/>
              </a:ext>
            </a:extLst>
          </p:cNvPr>
          <p:cNvSpPr txBox="1">
            <a:spLocks/>
          </p:cNvSpPr>
          <p:nvPr/>
        </p:nvSpPr>
        <p:spPr bwMode="auto">
          <a:xfrm>
            <a:off x="4302125" y="4951413"/>
            <a:ext cx="19446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8" tIns="45724" rIns="91448" bIns="45724"/>
          <a:lstStyle>
            <a:lvl1pPr defTabSz="1217613">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608013" indent="-230188" defTabSz="1217613">
              <a:spcBef>
                <a:spcPct val="20000"/>
              </a:spcBef>
              <a:buChar char="–"/>
              <a:defRPr sz="2800">
                <a:solidFill>
                  <a:schemeClr val="tx1"/>
                </a:solidFill>
                <a:latin typeface="Arial" panose="020B0604020202020204" pitchFamily="34" charset="0"/>
              </a:defRPr>
            </a:lvl2pPr>
            <a:lvl3pPr marL="912813" indent="-230188" defTabSz="1217613">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217613" indent="-230188" defTabSz="1217613">
              <a:spcBef>
                <a:spcPct val="20000"/>
              </a:spcBef>
              <a:buChar char="–"/>
              <a:defRPr sz="2000">
                <a:solidFill>
                  <a:schemeClr val="tx1"/>
                </a:solidFill>
                <a:latin typeface="Arial" panose="020B0604020202020204" pitchFamily="34" charset="0"/>
              </a:defRPr>
            </a:lvl4pPr>
            <a:lvl5pPr marL="1522413" indent="-230188" defTabSz="1217613">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1979613" indent="-230188" defTabSz="1217613"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436813" indent="-230188" defTabSz="1217613"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2894013" indent="-230188" defTabSz="1217613"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351213" indent="-230188" defTabSz="1217613"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lnSpc>
                <a:spcPct val="90000"/>
              </a:lnSpc>
              <a:spcBef>
                <a:spcPts val="1600"/>
              </a:spcBef>
              <a:buClr>
                <a:schemeClr val="accent1"/>
              </a:buClr>
              <a:buSzPct val="100000"/>
              <a:buFont typeface="Arial" panose="020B0604020202020204" pitchFamily="34" charset="0"/>
              <a:buNone/>
            </a:pPr>
            <a:endParaRPr lang="nl-BE" altLang="nl-BE" sz="1500"/>
          </a:p>
        </p:txBody>
      </p:sp>
      <p:pic>
        <p:nvPicPr>
          <p:cNvPr id="29703" name="Afbeelding 13">
            <a:extLst>
              <a:ext uri="{FF2B5EF4-FFF2-40B4-BE49-F238E27FC236}">
                <a16:creationId xmlns:a16="http://schemas.microsoft.com/office/drawing/2014/main" id="{0A0DD271-0C76-400B-8760-AFC52A256F0D}"/>
              </a:ext>
            </a:extLst>
          </p:cNvPr>
          <p:cNvPicPr>
            <a:picLocks noChangeAspect="1"/>
          </p:cNvPicPr>
          <p:nvPr/>
        </p:nvPicPr>
        <p:blipFill>
          <a:blip r:embed="rId6">
            <a:extLst>
              <a:ext uri="{28A0092B-C50C-407E-A947-70E740481C1C}">
                <a14:useLocalDpi xmlns:a14="http://schemas.microsoft.com/office/drawing/2010/main" val="0"/>
              </a:ext>
            </a:extLst>
          </a:blip>
          <a:srcRect t="16241" b="11407"/>
          <a:stretch>
            <a:fillRect/>
          </a:stretch>
        </p:blipFill>
        <p:spPr bwMode="auto">
          <a:xfrm>
            <a:off x="4572000" y="1865313"/>
            <a:ext cx="4264025"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kstvak 2">
            <a:extLst>
              <a:ext uri="{FF2B5EF4-FFF2-40B4-BE49-F238E27FC236}">
                <a16:creationId xmlns:a16="http://schemas.microsoft.com/office/drawing/2014/main" id="{434D3081-1A55-42C3-896A-1AABF15543A4}"/>
              </a:ext>
            </a:extLst>
          </p:cNvPr>
          <p:cNvSpPr txBox="1">
            <a:spLocks noChangeArrowheads="1"/>
          </p:cNvSpPr>
          <p:nvPr/>
        </p:nvSpPr>
        <p:spPr bwMode="auto">
          <a:xfrm>
            <a:off x="5273675" y="5176838"/>
            <a:ext cx="33226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nl-BE" altLang="nl-BE" sz="1800">
                <a:solidFill>
                  <a:srgbClr val="000000"/>
                </a:solidFill>
              </a:rPr>
              <a:t>Day 8 – diffuse bilateral GGO, </a:t>
            </a:r>
          </a:p>
          <a:p>
            <a:pPr>
              <a:spcBef>
                <a:spcPct val="0"/>
              </a:spcBef>
              <a:buClrTx/>
              <a:buSzTx/>
              <a:buFontTx/>
              <a:buNone/>
            </a:pPr>
            <a:r>
              <a:rPr lang="nl-BE" altLang="nl-BE" sz="1800">
                <a:solidFill>
                  <a:srgbClr val="000000"/>
                </a:solidFill>
              </a:rPr>
              <a:t>consolidation</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a:extLst>
              <a:ext uri="{FF2B5EF4-FFF2-40B4-BE49-F238E27FC236}">
                <a16:creationId xmlns:a16="http://schemas.microsoft.com/office/drawing/2014/main" id="{0D967133-7F81-4E19-A8D5-30709EDE35EA}"/>
              </a:ext>
            </a:extLst>
          </p:cNvPr>
          <p:cNvSpPr>
            <a:spLocks noGrp="1" noChangeArrowheads="1"/>
          </p:cNvSpPr>
          <p:nvPr>
            <p:ph type="title"/>
          </p:nvPr>
        </p:nvSpPr>
        <p:spPr>
          <a:xfrm>
            <a:off x="468313" y="61913"/>
            <a:ext cx="8229600" cy="919162"/>
          </a:xfrm>
        </p:spPr>
        <p:txBody>
          <a:bodyPr/>
          <a:lstStyle/>
          <a:p>
            <a:r>
              <a:rPr lang="nl-BE" altLang="nl-BE" sz="3600" b="1" u="sng">
                <a:solidFill>
                  <a:srgbClr val="000000"/>
                </a:solidFill>
                <a:effectLst/>
              </a:rPr>
              <a:t>COVID-19 and Asthma: overview</a:t>
            </a:r>
            <a:endParaRPr lang="nl-NL" altLang="nl-BE" sz="3600" b="1" u="sng">
              <a:solidFill>
                <a:srgbClr val="000000"/>
              </a:solidFill>
              <a:effectLst/>
            </a:endParaRPr>
          </a:p>
        </p:txBody>
      </p:sp>
      <p:sp>
        <p:nvSpPr>
          <p:cNvPr id="24579" name="Tijdelijke aanduiding voor inhoud 2">
            <a:extLst>
              <a:ext uri="{FF2B5EF4-FFF2-40B4-BE49-F238E27FC236}">
                <a16:creationId xmlns:a16="http://schemas.microsoft.com/office/drawing/2014/main" id="{78212DB2-BAFC-4FE9-82DB-A85456825A7B}"/>
              </a:ext>
            </a:extLst>
          </p:cNvPr>
          <p:cNvSpPr>
            <a:spLocks noGrp="1"/>
          </p:cNvSpPr>
          <p:nvPr>
            <p:ph idx="1"/>
          </p:nvPr>
        </p:nvSpPr>
        <p:spPr>
          <a:xfrm>
            <a:off x="611188" y="836613"/>
            <a:ext cx="8424862" cy="4530725"/>
          </a:xfrm>
        </p:spPr>
        <p:txBody>
          <a:bodyPr/>
          <a:lstStyle/>
          <a:p>
            <a:pPr>
              <a:lnSpc>
                <a:spcPct val="150000"/>
              </a:lnSpc>
              <a:defRPr/>
            </a:pPr>
            <a:r>
              <a:rPr lang="nl-BE" altLang="nl-BE" sz="2400" dirty="0">
                <a:solidFill>
                  <a:srgbClr val="000000"/>
                </a:solidFill>
                <a:effectLst/>
              </a:rPr>
              <a:t>COVID-19: </a:t>
            </a:r>
            <a:r>
              <a:rPr lang="nl-BE" altLang="nl-BE" sz="2400" dirty="0" err="1">
                <a:solidFill>
                  <a:srgbClr val="000000"/>
                </a:solidFill>
                <a:effectLst/>
              </a:rPr>
              <a:t>clinical</a:t>
            </a:r>
            <a:r>
              <a:rPr lang="nl-BE" altLang="nl-BE" sz="2400" dirty="0">
                <a:solidFill>
                  <a:srgbClr val="000000"/>
                </a:solidFill>
                <a:effectLst/>
              </a:rPr>
              <a:t> </a:t>
            </a:r>
            <a:r>
              <a:rPr lang="nl-BE" altLang="nl-BE" sz="2400" dirty="0" err="1">
                <a:solidFill>
                  <a:srgbClr val="000000"/>
                </a:solidFill>
                <a:effectLst/>
              </a:rPr>
              <a:t>presentation</a:t>
            </a:r>
            <a:endParaRPr lang="nl-BE" altLang="nl-BE" sz="2400" dirty="0">
              <a:solidFill>
                <a:srgbClr val="000000"/>
              </a:solidFill>
              <a:effectLst/>
            </a:endParaRPr>
          </a:p>
          <a:p>
            <a:pPr>
              <a:lnSpc>
                <a:spcPct val="150000"/>
              </a:lnSpc>
              <a:defRPr/>
            </a:pPr>
            <a:r>
              <a:rPr lang="nl-BE" altLang="nl-BE" sz="2800" b="1" u="sng" dirty="0" err="1">
                <a:solidFill>
                  <a:srgbClr val="000000"/>
                </a:solidFill>
                <a:effectLst/>
              </a:rPr>
              <a:t>Asthma</a:t>
            </a:r>
            <a:r>
              <a:rPr lang="nl-BE" altLang="nl-BE" sz="2800" b="1" u="sng" dirty="0">
                <a:solidFill>
                  <a:srgbClr val="000000"/>
                </a:solidFill>
                <a:effectLst/>
              </a:rPr>
              <a:t>: management in 2020</a:t>
            </a:r>
          </a:p>
          <a:p>
            <a:pPr>
              <a:lnSpc>
                <a:spcPct val="150000"/>
              </a:lnSpc>
              <a:defRPr/>
            </a:pPr>
            <a:r>
              <a:rPr lang="nl-BE" altLang="nl-BE" sz="2400" dirty="0">
                <a:solidFill>
                  <a:schemeClr val="bg1">
                    <a:lumMod val="65000"/>
                  </a:schemeClr>
                </a:solidFill>
                <a:effectLst/>
              </a:rPr>
              <a:t>Are </a:t>
            </a:r>
            <a:r>
              <a:rPr lang="nl-BE" altLang="nl-BE" sz="2400" dirty="0" err="1">
                <a:solidFill>
                  <a:schemeClr val="bg1">
                    <a:lumMod val="65000"/>
                  </a:schemeClr>
                </a:solidFill>
                <a:effectLst/>
              </a:rPr>
              <a:t>asthma</a:t>
            </a:r>
            <a:r>
              <a:rPr lang="nl-BE" altLang="nl-BE" sz="2400" dirty="0">
                <a:solidFill>
                  <a:schemeClr val="bg1">
                    <a:lumMod val="65000"/>
                  </a:schemeClr>
                </a:solidFill>
                <a:effectLst/>
              </a:rPr>
              <a:t> </a:t>
            </a:r>
            <a:r>
              <a:rPr lang="nl-BE" altLang="nl-BE" sz="2400" dirty="0" err="1">
                <a:solidFill>
                  <a:schemeClr val="bg1">
                    <a:lumMod val="65000"/>
                  </a:schemeClr>
                </a:solidFill>
                <a:effectLst/>
              </a:rPr>
              <a:t>patients</a:t>
            </a:r>
            <a:r>
              <a:rPr lang="nl-BE" altLang="nl-BE" sz="2400" dirty="0">
                <a:solidFill>
                  <a:schemeClr val="bg1">
                    <a:lumMod val="65000"/>
                  </a:schemeClr>
                </a:solidFill>
                <a:effectLst/>
              </a:rPr>
              <a:t> at </a:t>
            </a:r>
            <a:r>
              <a:rPr lang="nl-BE" altLang="nl-BE" sz="2400" dirty="0" err="1">
                <a:solidFill>
                  <a:schemeClr val="bg1">
                    <a:lumMod val="65000"/>
                  </a:schemeClr>
                </a:solidFill>
                <a:effectLst/>
              </a:rPr>
              <a:t>increased</a:t>
            </a:r>
            <a:r>
              <a:rPr lang="nl-BE" altLang="nl-BE" sz="2400" dirty="0">
                <a:solidFill>
                  <a:schemeClr val="bg1">
                    <a:lumMod val="65000"/>
                  </a:schemeClr>
                </a:solidFill>
                <a:effectLst/>
              </a:rPr>
              <a:t> risk of COVID-19?</a:t>
            </a:r>
          </a:p>
          <a:p>
            <a:pPr>
              <a:lnSpc>
                <a:spcPct val="150000"/>
              </a:lnSpc>
              <a:defRPr/>
            </a:pPr>
            <a:r>
              <a:rPr lang="nl-BE" altLang="nl-BE" sz="2400" dirty="0">
                <a:solidFill>
                  <a:schemeClr val="bg1">
                    <a:lumMod val="65000"/>
                  </a:schemeClr>
                </a:solidFill>
                <a:effectLst/>
              </a:rPr>
              <a:t>Treatment: </a:t>
            </a:r>
            <a:r>
              <a:rPr lang="nl-BE" altLang="nl-BE" sz="2400" dirty="0" err="1">
                <a:solidFill>
                  <a:schemeClr val="bg1">
                    <a:lumMod val="65000"/>
                  </a:schemeClr>
                </a:solidFill>
                <a:effectLst/>
              </a:rPr>
              <a:t>asthma</a:t>
            </a:r>
            <a:r>
              <a:rPr lang="nl-BE" altLang="nl-BE" sz="2400" dirty="0">
                <a:solidFill>
                  <a:schemeClr val="bg1">
                    <a:lumMod val="65000"/>
                  </a:schemeClr>
                </a:solidFill>
                <a:effectLst/>
              </a:rPr>
              <a:t>; COVID-19</a:t>
            </a:r>
          </a:p>
          <a:p>
            <a:pPr>
              <a:lnSpc>
                <a:spcPct val="150000"/>
              </a:lnSpc>
              <a:defRPr/>
            </a:pPr>
            <a:r>
              <a:rPr lang="nl-BE" altLang="nl-BE" sz="2400" dirty="0" err="1">
                <a:solidFill>
                  <a:schemeClr val="bg1">
                    <a:lumMod val="65000"/>
                  </a:schemeClr>
                </a:solidFill>
                <a:effectLst/>
              </a:rPr>
              <a:t>Epidemiology</a:t>
            </a:r>
            <a:endParaRPr lang="nl-BE" altLang="nl-BE" sz="2400" dirty="0">
              <a:solidFill>
                <a:schemeClr val="bg1">
                  <a:lumMod val="65000"/>
                </a:schemeClr>
              </a:solidFill>
              <a:effectLst/>
            </a:endParaRPr>
          </a:p>
          <a:p>
            <a:pPr>
              <a:lnSpc>
                <a:spcPct val="150000"/>
              </a:lnSpc>
              <a:defRPr/>
            </a:pPr>
            <a:r>
              <a:rPr lang="nl-BE" altLang="nl-BE" sz="2400" dirty="0" err="1">
                <a:solidFill>
                  <a:schemeClr val="bg1">
                    <a:lumMod val="65000"/>
                  </a:schemeClr>
                </a:solidFill>
                <a:effectLst/>
              </a:rPr>
              <a:t>Eosinophilic</a:t>
            </a:r>
            <a:r>
              <a:rPr lang="nl-BE" altLang="nl-BE" sz="2400" dirty="0">
                <a:solidFill>
                  <a:schemeClr val="bg1">
                    <a:lumMod val="65000"/>
                  </a:schemeClr>
                </a:solidFill>
                <a:effectLst/>
              </a:rPr>
              <a:t> </a:t>
            </a:r>
            <a:r>
              <a:rPr lang="nl-BE" altLang="nl-BE" sz="2400" dirty="0" err="1">
                <a:solidFill>
                  <a:schemeClr val="bg1">
                    <a:lumMod val="65000"/>
                  </a:schemeClr>
                </a:solidFill>
                <a:effectLst/>
              </a:rPr>
              <a:t>inflammation</a:t>
            </a:r>
            <a:r>
              <a:rPr lang="nl-BE" altLang="nl-BE" sz="2400" dirty="0">
                <a:solidFill>
                  <a:schemeClr val="bg1">
                    <a:lumMod val="65000"/>
                  </a:schemeClr>
                </a:solidFill>
                <a:effectLst/>
              </a:rPr>
              <a:t> in </a:t>
            </a:r>
            <a:r>
              <a:rPr lang="nl-BE" altLang="nl-BE" sz="2400" dirty="0" err="1">
                <a:solidFill>
                  <a:schemeClr val="bg1">
                    <a:lumMod val="65000"/>
                  </a:schemeClr>
                </a:solidFill>
                <a:effectLst/>
              </a:rPr>
              <a:t>asthma</a:t>
            </a:r>
            <a:r>
              <a:rPr lang="nl-BE" altLang="nl-BE" sz="2400" dirty="0">
                <a:solidFill>
                  <a:schemeClr val="bg1">
                    <a:lumMod val="65000"/>
                  </a:schemeClr>
                </a:solidFill>
                <a:effectLst/>
              </a:rPr>
              <a:t> </a:t>
            </a:r>
            <a:r>
              <a:rPr lang="nl-BE" altLang="nl-BE" sz="2400" dirty="0" err="1">
                <a:solidFill>
                  <a:schemeClr val="bg1">
                    <a:lumMod val="65000"/>
                  </a:schemeClr>
                </a:solidFill>
                <a:effectLst/>
              </a:rPr>
              <a:t>and</a:t>
            </a:r>
            <a:r>
              <a:rPr lang="nl-BE" altLang="nl-BE" sz="2400" dirty="0">
                <a:solidFill>
                  <a:schemeClr val="bg1">
                    <a:lumMod val="65000"/>
                  </a:schemeClr>
                </a:solidFill>
                <a:effectLst/>
              </a:rPr>
              <a:t> COVID-19</a:t>
            </a:r>
          </a:p>
          <a:p>
            <a:pPr>
              <a:lnSpc>
                <a:spcPct val="150000"/>
              </a:lnSpc>
              <a:defRPr/>
            </a:pPr>
            <a:r>
              <a:rPr lang="nl-BE" altLang="nl-BE" sz="2400" dirty="0" err="1">
                <a:solidFill>
                  <a:schemeClr val="bg1">
                    <a:lumMod val="65000"/>
                  </a:schemeClr>
                </a:solidFill>
                <a:effectLst/>
              </a:rPr>
              <a:t>Guidelines</a:t>
            </a:r>
            <a:r>
              <a:rPr lang="nl-BE" altLang="nl-BE" sz="2400" dirty="0">
                <a:solidFill>
                  <a:schemeClr val="bg1">
                    <a:lumMod val="65000"/>
                  </a:schemeClr>
                </a:solidFill>
                <a:effectLst/>
              </a:rPr>
              <a:t> on COVID-19 </a:t>
            </a:r>
            <a:r>
              <a:rPr lang="nl-BE" altLang="nl-BE" sz="2400" dirty="0" err="1">
                <a:solidFill>
                  <a:schemeClr val="bg1">
                    <a:lumMod val="65000"/>
                  </a:schemeClr>
                </a:solidFill>
                <a:effectLst/>
              </a:rPr>
              <a:t>and</a:t>
            </a:r>
            <a:r>
              <a:rPr lang="nl-BE" altLang="nl-BE" sz="2400" dirty="0">
                <a:solidFill>
                  <a:schemeClr val="bg1">
                    <a:lumMod val="65000"/>
                  </a:schemeClr>
                </a:solidFill>
                <a:effectLst/>
              </a:rPr>
              <a:t> severe </a:t>
            </a:r>
            <a:r>
              <a:rPr lang="nl-BE" altLang="nl-BE" sz="2400" dirty="0" err="1">
                <a:solidFill>
                  <a:schemeClr val="bg1">
                    <a:lumMod val="65000"/>
                  </a:schemeClr>
                </a:solidFill>
                <a:effectLst/>
              </a:rPr>
              <a:t>asthma</a:t>
            </a:r>
            <a:endParaRPr lang="nl-BE" altLang="nl-BE" sz="2400" dirty="0">
              <a:solidFill>
                <a:schemeClr val="bg1">
                  <a:lumMod val="65000"/>
                </a:schemeClr>
              </a:solidFill>
              <a:effectLst/>
            </a:endParaRPr>
          </a:p>
          <a:p>
            <a:pPr>
              <a:lnSpc>
                <a:spcPct val="150000"/>
              </a:lnSpc>
              <a:defRPr/>
            </a:pPr>
            <a:r>
              <a:rPr lang="nl-BE" altLang="nl-BE" sz="2400" dirty="0" err="1">
                <a:solidFill>
                  <a:schemeClr val="bg1">
                    <a:lumMod val="65000"/>
                  </a:schemeClr>
                </a:solidFill>
                <a:effectLst/>
              </a:rPr>
              <a:t>Patients</a:t>
            </a:r>
            <a:r>
              <a:rPr lang="nl-BE" altLang="nl-BE" sz="2400" dirty="0">
                <a:solidFill>
                  <a:schemeClr val="bg1">
                    <a:lumMod val="65000"/>
                  </a:schemeClr>
                </a:solidFill>
                <a:effectLst/>
              </a:rPr>
              <a:t> </a:t>
            </a:r>
            <a:r>
              <a:rPr lang="nl-BE" altLang="nl-BE" sz="2400" dirty="0" err="1">
                <a:solidFill>
                  <a:schemeClr val="bg1">
                    <a:lumMod val="65000"/>
                  </a:schemeClr>
                </a:solidFill>
                <a:effectLst/>
              </a:rPr>
              <a:t>perspectives</a:t>
            </a:r>
            <a:endParaRPr lang="nl-BE" altLang="nl-BE" sz="2400" dirty="0">
              <a:solidFill>
                <a:schemeClr val="bg1">
                  <a:lumMod val="65000"/>
                </a:schemeClr>
              </a:solidFill>
              <a:effectLst/>
            </a:endParaRPr>
          </a:p>
          <a:p>
            <a:pPr>
              <a:lnSpc>
                <a:spcPct val="150000"/>
              </a:lnSpc>
              <a:defRPr/>
            </a:pPr>
            <a:r>
              <a:rPr lang="nl-BE" altLang="nl-BE" sz="2400" dirty="0">
                <a:solidFill>
                  <a:schemeClr val="bg1">
                    <a:lumMod val="65000"/>
                  </a:schemeClr>
                </a:solidFill>
                <a:effectLst/>
              </a:rPr>
              <a:t>Q &amp; A </a:t>
            </a:r>
            <a:r>
              <a:rPr lang="nl-BE" altLang="nl-BE" sz="2400" dirty="0" err="1">
                <a:solidFill>
                  <a:schemeClr val="bg1">
                    <a:lumMod val="65000"/>
                  </a:schemeClr>
                </a:solidFill>
                <a:effectLst/>
              </a:rPr>
              <a:t>session</a:t>
            </a:r>
            <a:endParaRPr lang="nl-BE" altLang="nl-BE" sz="2400" dirty="0">
              <a:solidFill>
                <a:schemeClr val="bg1">
                  <a:lumMod val="65000"/>
                </a:schemeClr>
              </a:solidFill>
              <a:effectLst/>
            </a:endParaRPr>
          </a:p>
          <a:p>
            <a:pPr>
              <a:defRPr/>
            </a:pPr>
            <a:endParaRPr lang="nl-NL" altLang="nl-BE" dirty="0">
              <a:solidFill>
                <a:srgbClr val="000000"/>
              </a:solidFill>
              <a:effectLst/>
            </a:endParaRPr>
          </a:p>
        </p:txBody>
      </p:sp>
      <p:pic>
        <p:nvPicPr>
          <p:cNvPr id="30724" name="Picture 5" descr="My Pneumologia - ERS divulga novas guidelines para utilização de ...">
            <a:extLst>
              <a:ext uri="{FF2B5EF4-FFF2-40B4-BE49-F238E27FC236}">
                <a16:creationId xmlns:a16="http://schemas.microsoft.com/office/drawing/2014/main" id="{CBED2326-432E-4042-AE32-96ECE0A58E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5732463"/>
            <a:ext cx="202723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265361D-BF81-46D6-8D1C-588455F81EAD}"/>
              </a:ext>
            </a:extLst>
          </p:cNvPr>
          <p:cNvSpPr>
            <a:spLocks noChangeArrowheads="1"/>
          </p:cNvSpPr>
          <p:nvPr/>
        </p:nvSpPr>
        <p:spPr bwMode="auto">
          <a:xfrm>
            <a:off x="1524000" y="152400"/>
            <a:ext cx="703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110000"/>
              </a:lnSpc>
              <a:spcBef>
                <a:spcPct val="0"/>
              </a:spcBef>
              <a:buClrTx/>
              <a:buSzTx/>
              <a:buFontTx/>
              <a:buNone/>
            </a:pPr>
            <a:r>
              <a:rPr lang="en-US" altLang="nl-BE" sz="2000">
                <a:solidFill>
                  <a:srgbClr val="000000"/>
                </a:solidFill>
                <a:ea typeface="MS PGothic" panose="020B0600070205080204" pitchFamily="34" charset="-128"/>
              </a:rPr>
              <a:t>Asthma Management and Prevention Program</a:t>
            </a:r>
          </a:p>
          <a:p>
            <a:pPr>
              <a:lnSpc>
                <a:spcPct val="110000"/>
              </a:lnSpc>
              <a:spcBef>
                <a:spcPct val="0"/>
              </a:spcBef>
              <a:buClrTx/>
              <a:buSzTx/>
              <a:buFontTx/>
              <a:buNone/>
            </a:pPr>
            <a:r>
              <a:rPr lang="en-US" altLang="nl-BE" sz="3600">
                <a:solidFill>
                  <a:srgbClr val="000000"/>
                </a:solidFill>
                <a:latin typeface="Tahoma" panose="020B0604030504040204" pitchFamily="34" charset="0"/>
                <a:ea typeface="MS PGothic" panose="020B0600070205080204" pitchFamily="34" charset="-128"/>
              </a:rPr>
              <a:t>Goals of Long-term Management</a:t>
            </a:r>
          </a:p>
        </p:txBody>
      </p:sp>
      <p:sp>
        <p:nvSpPr>
          <p:cNvPr id="107525" name="Line 5">
            <a:extLst>
              <a:ext uri="{FF2B5EF4-FFF2-40B4-BE49-F238E27FC236}">
                <a16:creationId xmlns:a16="http://schemas.microsoft.com/office/drawing/2014/main" id="{E6D3FA8B-0319-4099-A2F6-F7F2C252F18F}"/>
              </a:ext>
            </a:extLst>
          </p:cNvPr>
          <p:cNvSpPr>
            <a:spLocks noChangeShapeType="1"/>
          </p:cNvSpPr>
          <p:nvPr/>
        </p:nvSpPr>
        <p:spPr bwMode="auto">
          <a:xfrm>
            <a:off x="685800" y="1447800"/>
            <a:ext cx="7848600" cy="0"/>
          </a:xfrm>
          <a:prstGeom prst="line">
            <a:avLst/>
          </a:prstGeom>
          <a:noFill/>
          <a:ln w="38100">
            <a:solidFill>
              <a:srgbClr val="000000"/>
            </a:solidFill>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pic>
        <p:nvPicPr>
          <p:cNvPr id="31748" name="Picture 6" descr="global">
            <a:extLst>
              <a:ext uri="{FF2B5EF4-FFF2-40B4-BE49-F238E27FC236}">
                <a16:creationId xmlns:a16="http://schemas.microsoft.com/office/drawing/2014/main" id="{837DFFDF-A42D-439B-B731-F5BBD17268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938" y="152400"/>
            <a:ext cx="1109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5">
            <a:extLst>
              <a:ext uri="{FF2B5EF4-FFF2-40B4-BE49-F238E27FC236}">
                <a16:creationId xmlns:a16="http://schemas.microsoft.com/office/drawing/2014/main" id="{39A88157-5C8C-42B7-A3F9-313F88728722}"/>
              </a:ext>
            </a:extLst>
          </p:cNvPr>
          <p:cNvSpPr>
            <a:spLocks noChangeArrowheads="1"/>
          </p:cNvSpPr>
          <p:nvPr/>
        </p:nvSpPr>
        <p:spPr bwMode="auto">
          <a:xfrm>
            <a:off x="609600" y="6443663"/>
            <a:ext cx="8001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nl-BE" sz="1200" b="1">
                <a:solidFill>
                  <a:schemeClr val="bg1"/>
                </a:solidFill>
                <a:ea typeface="MS PGothic" panose="020B0600070205080204" pitchFamily="34" charset="-128"/>
              </a:rPr>
              <a:t>© Global Initiative for Asthma </a:t>
            </a:r>
          </a:p>
        </p:txBody>
      </p:sp>
      <p:sp>
        <p:nvSpPr>
          <p:cNvPr id="31750" name="Tekstvak 1">
            <a:extLst>
              <a:ext uri="{FF2B5EF4-FFF2-40B4-BE49-F238E27FC236}">
                <a16:creationId xmlns:a16="http://schemas.microsoft.com/office/drawing/2014/main" id="{A475BD10-FD97-499C-9532-AA521CA4581E}"/>
              </a:ext>
            </a:extLst>
          </p:cNvPr>
          <p:cNvSpPr txBox="1">
            <a:spLocks noChangeArrowheads="1"/>
          </p:cNvSpPr>
          <p:nvPr/>
        </p:nvSpPr>
        <p:spPr bwMode="auto">
          <a:xfrm>
            <a:off x="325438" y="1916113"/>
            <a:ext cx="87471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150000"/>
              </a:lnSpc>
              <a:spcBef>
                <a:spcPct val="0"/>
              </a:spcBef>
              <a:buClrTx/>
              <a:buSzTx/>
              <a:buFont typeface="Arial" panose="020B0604020202020204" pitchFamily="34" charset="0"/>
              <a:buAutoNum type="arabicPeriod"/>
            </a:pPr>
            <a:r>
              <a:rPr lang="nl-BE" altLang="nl-BE" sz="2400"/>
              <a:t>Achieve and maintain control of symptoms</a:t>
            </a:r>
          </a:p>
          <a:p>
            <a:pPr>
              <a:lnSpc>
                <a:spcPct val="150000"/>
              </a:lnSpc>
              <a:spcBef>
                <a:spcPct val="0"/>
              </a:spcBef>
              <a:buClrTx/>
              <a:buSzTx/>
              <a:buFont typeface="Arial" panose="020B0604020202020204" pitchFamily="34" charset="0"/>
              <a:buAutoNum type="arabicPeriod"/>
            </a:pPr>
            <a:r>
              <a:rPr lang="nl-BE" altLang="nl-BE" sz="2400"/>
              <a:t>Maintain normal activity levels, including exercise</a:t>
            </a:r>
          </a:p>
          <a:p>
            <a:pPr>
              <a:lnSpc>
                <a:spcPct val="150000"/>
              </a:lnSpc>
              <a:spcBef>
                <a:spcPct val="0"/>
              </a:spcBef>
              <a:buClrTx/>
              <a:buSzTx/>
              <a:buFont typeface="Arial" panose="020B0604020202020204" pitchFamily="34" charset="0"/>
              <a:buAutoNum type="arabicPeriod"/>
            </a:pPr>
            <a:r>
              <a:rPr lang="nl-BE" altLang="nl-BE" sz="2400"/>
              <a:t>Maintain pulmonary function </a:t>
            </a:r>
            <a:r>
              <a:rPr lang="nl-BE" altLang="nl-BE" sz="2000"/>
              <a:t>as close to normal levels as possible</a:t>
            </a:r>
          </a:p>
          <a:p>
            <a:pPr>
              <a:lnSpc>
                <a:spcPct val="150000"/>
              </a:lnSpc>
              <a:spcBef>
                <a:spcPct val="0"/>
              </a:spcBef>
              <a:buClrTx/>
              <a:buSzTx/>
              <a:buFont typeface="Arial" panose="020B0604020202020204" pitchFamily="34" charset="0"/>
              <a:buAutoNum type="arabicPeriod"/>
            </a:pPr>
            <a:r>
              <a:rPr lang="nl-BE" altLang="nl-BE" sz="2400" b="1"/>
              <a:t>Prevent asthma exacerbations</a:t>
            </a:r>
          </a:p>
          <a:p>
            <a:pPr>
              <a:lnSpc>
                <a:spcPct val="150000"/>
              </a:lnSpc>
              <a:spcBef>
                <a:spcPct val="0"/>
              </a:spcBef>
              <a:buClrTx/>
              <a:buSzTx/>
              <a:buFont typeface="Arial" panose="020B0604020202020204" pitchFamily="34" charset="0"/>
              <a:buAutoNum type="arabicPeriod"/>
            </a:pPr>
            <a:r>
              <a:rPr lang="nl-BE" altLang="nl-BE" sz="2400" b="1"/>
              <a:t>Prevent asthma mortality</a:t>
            </a:r>
          </a:p>
          <a:p>
            <a:pPr>
              <a:lnSpc>
                <a:spcPct val="150000"/>
              </a:lnSpc>
              <a:spcBef>
                <a:spcPct val="0"/>
              </a:spcBef>
              <a:buClrTx/>
              <a:buSzTx/>
              <a:buFont typeface="Arial" panose="020B0604020202020204" pitchFamily="34" charset="0"/>
              <a:buAutoNum type="arabicPeriod"/>
            </a:pPr>
            <a:r>
              <a:rPr lang="nl-BE" altLang="nl-BE" sz="2400"/>
              <a:t>Avoid adverse effects from asthma medications </a:t>
            </a:r>
          </a:p>
        </p:txBody>
      </p:sp>
      <p:sp>
        <p:nvSpPr>
          <p:cNvPr id="3" name="Rechthoek 2">
            <a:extLst>
              <a:ext uri="{FF2B5EF4-FFF2-40B4-BE49-F238E27FC236}">
                <a16:creationId xmlns:a16="http://schemas.microsoft.com/office/drawing/2014/main" id="{92E6F1EF-716B-47E7-8BE9-54B9D708C987}"/>
              </a:ext>
            </a:extLst>
          </p:cNvPr>
          <p:cNvSpPr/>
          <p:nvPr/>
        </p:nvSpPr>
        <p:spPr>
          <a:xfrm>
            <a:off x="261938" y="3644900"/>
            <a:ext cx="5246687" cy="11525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Afbeelding 1">
            <a:extLst>
              <a:ext uri="{FF2B5EF4-FFF2-40B4-BE49-F238E27FC236}">
                <a16:creationId xmlns:a16="http://schemas.microsoft.com/office/drawing/2014/main" id="{8D9B4B7E-C6FE-4C65-B278-540127560B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49275"/>
            <a:ext cx="9144000"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Afbeelding 2">
            <a:extLst>
              <a:ext uri="{FF2B5EF4-FFF2-40B4-BE49-F238E27FC236}">
                <a16:creationId xmlns:a16="http://schemas.microsoft.com/office/drawing/2014/main" id="{65829775-4600-4A3D-8C4E-0F58EC2277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868863"/>
            <a:ext cx="9144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kstvak 3">
            <a:extLst>
              <a:ext uri="{FF2B5EF4-FFF2-40B4-BE49-F238E27FC236}">
                <a16:creationId xmlns:a16="http://schemas.microsoft.com/office/drawing/2014/main" id="{907290D9-4F7A-4B18-93E0-5D20618A7611}"/>
              </a:ext>
            </a:extLst>
          </p:cNvPr>
          <p:cNvSpPr txBox="1">
            <a:spLocks noChangeArrowheads="1"/>
          </p:cNvSpPr>
          <p:nvPr/>
        </p:nvSpPr>
        <p:spPr bwMode="auto">
          <a:xfrm>
            <a:off x="6011863" y="6308725"/>
            <a:ext cx="2916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0"/>
              </a:spcBef>
              <a:buClrTx/>
              <a:buSzTx/>
              <a:buFontTx/>
              <a:buNone/>
            </a:pPr>
            <a:r>
              <a:rPr lang="nl-BE" altLang="nl-BE" sz="1800"/>
              <a:t>H. Reddel et al, ERJ 2019.</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4818" name="Picture 2" descr="A screenshot of a cell phone&#10;&#10;Description automatically generated">
            <a:extLst>
              <a:ext uri="{FF2B5EF4-FFF2-40B4-BE49-F238E27FC236}">
                <a16:creationId xmlns:a16="http://schemas.microsoft.com/office/drawing/2014/main" id="{F3AB9E7D-F471-488D-A074-4E8E4E7E87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775" y="892175"/>
            <a:ext cx="766445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a:extLst>
              <a:ext uri="{FF2B5EF4-FFF2-40B4-BE49-F238E27FC236}">
                <a16:creationId xmlns:a16="http://schemas.microsoft.com/office/drawing/2014/main" id="{8BAB3490-F97F-4415-A101-2A9006D94EB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5063" y="260350"/>
            <a:ext cx="144462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4">
            <a:extLst>
              <a:ext uri="{FF2B5EF4-FFF2-40B4-BE49-F238E27FC236}">
                <a16:creationId xmlns:a16="http://schemas.microsoft.com/office/drawing/2014/main" id="{295D744A-D941-4681-A475-D464841855D0}"/>
              </a:ext>
            </a:extLst>
          </p:cNvPr>
          <p:cNvSpPr txBox="1">
            <a:spLocks noChangeArrowheads="1"/>
          </p:cNvSpPr>
          <p:nvPr/>
        </p:nvSpPr>
        <p:spPr bwMode="auto">
          <a:xfrm>
            <a:off x="173038" y="5797550"/>
            <a:ext cx="2844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eaLnBrk="1" hangingPunct="1">
              <a:spcBef>
                <a:spcPct val="0"/>
              </a:spcBef>
              <a:buClrTx/>
              <a:buSzTx/>
              <a:buFontTx/>
              <a:buNone/>
            </a:pPr>
            <a:r>
              <a:rPr lang="en-AU" altLang="en-US" sz="1100" i="1">
                <a:solidFill>
                  <a:srgbClr val="FFFFFF"/>
                </a:solidFill>
                <a:ea typeface="MS PGothic" panose="020B0600070205080204" pitchFamily="34" charset="-128"/>
              </a:rPr>
              <a:t>GINA 2020, Box 3-5A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a:extLst>
              <a:ext uri="{FF2B5EF4-FFF2-40B4-BE49-F238E27FC236}">
                <a16:creationId xmlns:a16="http://schemas.microsoft.com/office/drawing/2014/main" id="{DCA72A79-966D-4B5C-966B-7A2DA1609E97}"/>
              </a:ext>
            </a:extLst>
          </p:cNvPr>
          <p:cNvSpPr>
            <a:spLocks noGrp="1" noChangeArrowheads="1"/>
          </p:cNvSpPr>
          <p:nvPr>
            <p:ph type="title"/>
          </p:nvPr>
        </p:nvSpPr>
        <p:spPr>
          <a:xfrm>
            <a:off x="468313" y="61913"/>
            <a:ext cx="8229600" cy="919162"/>
          </a:xfrm>
        </p:spPr>
        <p:txBody>
          <a:bodyPr/>
          <a:lstStyle/>
          <a:p>
            <a:r>
              <a:rPr lang="nl-BE" altLang="nl-BE" sz="3600" b="1" u="sng">
                <a:solidFill>
                  <a:srgbClr val="000000"/>
                </a:solidFill>
                <a:effectLst/>
              </a:rPr>
              <a:t>COVID-19 and Asthma: overview</a:t>
            </a:r>
            <a:endParaRPr lang="nl-NL" altLang="nl-BE" sz="3600" b="1" u="sng">
              <a:solidFill>
                <a:srgbClr val="000000"/>
              </a:solidFill>
              <a:effectLst/>
            </a:endParaRPr>
          </a:p>
        </p:txBody>
      </p:sp>
      <p:sp>
        <p:nvSpPr>
          <p:cNvPr id="24579" name="Tijdelijke aanduiding voor inhoud 2">
            <a:extLst>
              <a:ext uri="{FF2B5EF4-FFF2-40B4-BE49-F238E27FC236}">
                <a16:creationId xmlns:a16="http://schemas.microsoft.com/office/drawing/2014/main" id="{8D92B57D-BDF9-4D77-B103-E43F842E699A}"/>
              </a:ext>
            </a:extLst>
          </p:cNvPr>
          <p:cNvSpPr>
            <a:spLocks noGrp="1"/>
          </p:cNvSpPr>
          <p:nvPr>
            <p:ph idx="1"/>
          </p:nvPr>
        </p:nvSpPr>
        <p:spPr>
          <a:xfrm>
            <a:off x="611188" y="836613"/>
            <a:ext cx="8424862" cy="4530725"/>
          </a:xfrm>
        </p:spPr>
        <p:txBody>
          <a:bodyPr/>
          <a:lstStyle/>
          <a:p>
            <a:pPr>
              <a:lnSpc>
                <a:spcPct val="150000"/>
              </a:lnSpc>
              <a:defRPr/>
            </a:pPr>
            <a:r>
              <a:rPr lang="nl-BE" altLang="nl-BE" sz="2400" dirty="0">
                <a:solidFill>
                  <a:srgbClr val="000000"/>
                </a:solidFill>
                <a:effectLst/>
              </a:rPr>
              <a:t>COVID-19: </a:t>
            </a:r>
            <a:r>
              <a:rPr lang="nl-BE" altLang="nl-BE" sz="2400" dirty="0" err="1">
                <a:solidFill>
                  <a:srgbClr val="000000"/>
                </a:solidFill>
                <a:effectLst/>
              </a:rPr>
              <a:t>clinical</a:t>
            </a:r>
            <a:r>
              <a:rPr lang="nl-BE" altLang="nl-BE" sz="2400" dirty="0">
                <a:solidFill>
                  <a:srgbClr val="000000"/>
                </a:solidFill>
                <a:effectLst/>
              </a:rPr>
              <a:t> </a:t>
            </a:r>
            <a:r>
              <a:rPr lang="nl-BE" altLang="nl-BE" sz="2400" dirty="0" err="1">
                <a:solidFill>
                  <a:srgbClr val="000000"/>
                </a:solidFill>
                <a:effectLst/>
              </a:rPr>
              <a:t>presentation</a:t>
            </a:r>
            <a:endParaRPr lang="nl-BE" altLang="nl-BE" sz="2400" dirty="0">
              <a:solidFill>
                <a:srgbClr val="000000"/>
              </a:solidFill>
              <a:effectLst/>
            </a:endParaRPr>
          </a:p>
          <a:p>
            <a:pPr>
              <a:lnSpc>
                <a:spcPct val="150000"/>
              </a:lnSpc>
              <a:defRPr/>
            </a:pPr>
            <a:r>
              <a:rPr lang="nl-BE" altLang="nl-BE" sz="2400" dirty="0" err="1">
                <a:solidFill>
                  <a:srgbClr val="000000"/>
                </a:solidFill>
                <a:effectLst/>
              </a:rPr>
              <a:t>Asthma</a:t>
            </a:r>
            <a:r>
              <a:rPr lang="nl-BE" altLang="nl-BE" sz="2400" dirty="0">
                <a:solidFill>
                  <a:srgbClr val="000000"/>
                </a:solidFill>
                <a:effectLst/>
              </a:rPr>
              <a:t>: management in 2020</a:t>
            </a:r>
          </a:p>
          <a:p>
            <a:pPr>
              <a:lnSpc>
                <a:spcPct val="150000"/>
              </a:lnSpc>
              <a:defRPr/>
            </a:pPr>
            <a:r>
              <a:rPr lang="nl-BE" altLang="nl-BE" sz="2400" b="1" u="sng" dirty="0">
                <a:solidFill>
                  <a:srgbClr val="000000"/>
                </a:solidFill>
                <a:effectLst/>
              </a:rPr>
              <a:t>Are </a:t>
            </a:r>
            <a:r>
              <a:rPr lang="nl-BE" altLang="nl-BE" sz="2400" b="1" u="sng" dirty="0" err="1">
                <a:solidFill>
                  <a:srgbClr val="000000"/>
                </a:solidFill>
                <a:effectLst/>
              </a:rPr>
              <a:t>asthma</a:t>
            </a:r>
            <a:r>
              <a:rPr lang="nl-BE" altLang="nl-BE" sz="2400" b="1" u="sng" dirty="0">
                <a:solidFill>
                  <a:srgbClr val="000000"/>
                </a:solidFill>
                <a:effectLst/>
              </a:rPr>
              <a:t> </a:t>
            </a:r>
            <a:r>
              <a:rPr lang="nl-BE" altLang="nl-BE" sz="2400" b="1" u="sng" dirty="0" err="1">
                <a:solidFill>
                  <a:srgbClr val="000000"/>
                </a:solidFill>
                <a:effectLst/>
              </a:rPr>
              <a:t>patients</a:t>
            </a:r>
            <a:r>
              <a:rPr lang="nl-BE" altLang="nl-BE" sz="2400" b="1" u="sng" dirty="0">
                <a:solidFill>
                  <a:srgbClr val="000000"/>
                </a:solidFill>
                <a:effectLst/>
              </a:rPr>
              <a:t> at </a:t>
            </a:r>
            <a:r>
              <a:rPr lang="nl-BE" altLang="nl-BE" sz="2400" b="1" u="sng" dirty="0" err="1">
                <a:solidFill>
                  <a:srgbClr val="000000"/>
                </a:solidFill>
                <a:effectLst/>
              </a:rPr>
              <a:t>increased</a:t>
            </a:r>
            <a:r>
              <a:rPr lang="nl-BE" altLang="nl-BE" sz="2400" b="1" u="sng" dirty="0">
                <a:solidFill>
                  <a:srgbClr val="000000"/>
                </a:solidFill>
                <a:effectLst/>
              </a:rPr>
              <a:t> risk of COVID-19?</a:t>
            </a:r>
          </a:p>
          <a:p>
            <a:pPr marL="0" indent="0">
              <a:lnSpc>
                <a:spcPct val="150000"/>
              </a:lnSpc>
              <a:buFont typeface="Wingdings" panose="05000000000000000000" pitchFamily="2" charset="2"/>
              <a:buNone/>
              <a:defRPr/>
            </a:pPr>
            <a:r>
              <a:rPr lang="nl-BE" altLang="nl-BE" sz="2400" b="1" dirty="0">
                <a:solidFill>
                  <a:srgbClr val="000000"/>
                </a:solidFill>
                <a:effectLst/>
              </a:rPr>
              <a:t>    </a:t>
            </a:r>
            <a:r>
              <a:rPr lang="nl-BE" altLang="nl-BE" sz="2400" b="1" u="sng" dirty="0">
                <a:solidFill>
                  <a:srgbClr val="000000"/>
                </a:solidFill>
                <a:effectLst/>
              </a:rPr>
              <a:t>Does </a:t>
            </a:r>
            <a:r>
              <a:rPr lang="nl-BE" altLang="nl-BE" sz="2400" b="1" u="sng" dirty="0" err="1">
                <a:solidFill>
                  <a:srgbClr val="000000"/>
                </a:solidFill>
                <a:effectLst/>
              </a:rPr>
              <a:t>asthma</a:t>
            </a:r>
            <a:r>
              <a:rPr lang="nl-BE" altLang="nl-BE" sz="2400" b="1" u="sng" dirty="0">
                <a:solidFill>
                  <a:srgbClr val="000000"/>
                </a:solidFill>
                <a:effectLst/>
              </a:rPr>
              <a:t> make COVID-19 </a:t>
            </a:r>
            <a:r>
              <a:rPr lang="nl-BE" altLang="nl-BE" sz="2400" b="1" u="sng" dirty="0" err="1">
                <a:solidFill>
                  <a:srgbClr val="000000"/>
                </a:solidFill>
                <a:effectLst/>
              </a:rPr>
              <a:t>worse</a:t>
            </a:r>
            <a:r>
              <a:rPr lang="nl-BE" altLang="nl-BE" sz="2400" b="1" dirty="0">
                <a:solidFill>
                  <a:srgbClr val="000000"/>
                </a:solidFill>
                <a:effectLst/>
              </a:rPr>
              <a:t>?</a:t>
            </a:r>
          </a:p>
          <a:p>
            <a:pPr>
              <a:lnSpc>
                <a:spcPct val="150000"/>
              </a:lnSpc>
              <a:defRPr/>
            </a:pPr>
            <a:r>
              <a:rPr lang="nl-BE" altLang="nl-BE" sz="2400" dirty="0">
                <a:solidFill>
                  <a:schemeClr val="bg1">
                    <a:lumMod val="65000"/>
                  </a:schemeClr>
                </a:solidFill>
                <a:effectLst/>
              </a:rPr>
              <a:t>Treatment: </a:t>
            </a:r>
            <a:r>
              <a:rPr lang="nl-BE" altLang="nl-BE" sz="2400" dirty="0" err="1">
                <a:solidFill>
                  <a:schemeClr val="bg1">
                    <a:lumMod val="65000"/>
                  </a:schemeClr>
                </a:solidFill>
                <a:effectLst/>
              </a:rPr>
              <a:t>asthma</a:t>
            </a:r>
            <a:r>
              <a:rPr lang="nl-BE" altLang="nl-BE" sz="2400" dirty="0">
                <a:solidFill>
                  <a:schemeClr val="bg1">
                    <a:lumMod val="65000"/>
                  </a:schemeClr>
                </a:solidFill>
                <a:effectLst/>
              </a:rPr>
              <a:t>; COVID-19</a:t>
            </a:r>
          </a:p>
          <a:p>
            <a:pPr>
              <a:lnSpc>
                <a:spcPct val="150000"/>
              </a:lnSpc>
              <a:defRPr/>
            </a:pPr>
            <a:r>
              <a:rPr lang="nl-BE" altLang="nl-BE" sz="2400" dirty="0" err="1">
                <a:solidFill>
                  <a:schemeClr val="bg1">
                    <a:lumMod val="65000"/>
                  </a:schemeClr>
                </a:solidFill>
                <a:effectLst/>
              </a:rPr>
              <a:t>Eosinophilic</a:t>
            </a:r>
            <a:r>
              <a:rPr lang="nl-BE" altLang="nl-BE" sz="2400" dirty="0">
                <a:solidFill>
                  <a:schemeClr val="bg1">
                    <a:lumMod val="65000"/>
                  </a:schemeClr>
                </a:solidFill>
                <a:effectLst/>
              </a:rPr>
              <a:t> </a:t>
            </a:r>
            <a:r>
              <a:rPr lang="nl-BE" altLang="nl-BE" sz="2400" dirty="0" err="1">
                <a:solidFill>
                  <a:schemeClr val="bg1">
                    <a:lumMod val="65000"/>
                  </a:schemeClr>
                </a:solidFill>
                <a:effectLst/>
              </a:rPr>
              <a:t>inflammation</a:t>
            </a:r>
            <a:r>
              <a:rPr lang="nl-BE" altLang="nl-BE" sz="2400" dirty="0">
                <a:solidFill>
                  <a:schemeClr val="bg1">
                    <a:lumMod val="65000"/>
                  </a:schemeClr>
                </a:solidFill>
                <a:effectLst/>
              </a:rPr>
              <a:t> in </a:t>
            </a:r>
            <a:r>
              <a:rPr lang="nl-BE" altLang="nl-BE" sz="2400" dirty="0" err="1">
                <a:solidFill>
                  <a:schemeClr val="bg1">
                    <a:lumMod val="65000"/>
                  </a:schemeClr>
                </a:solidFill>
                <a:effectLst/>
              </a:rPr>
              <a:t>asthma</a:t>
            </a:r>
            <a:r>
              <a:rPr lang="nl-BE" altLang="nl-BE" sz="2400" dirty="0">
                <a:solidFill>
                  <a:schemeClr val="bg1">
                    <a:lumMod val="65000"/>
                  </a:schemeClr>
                </a:solidFill>
                <a:effectLst/>
              </a:rPr>
              <a:t> </a:t>
            </a:r>
            <a:r>
              <a:rPr lang="nl-BE" altLang="nl-BE" sz="2400" dirty="0" err="1">
                <a:solidFill>
                  <a:schemeClr val="bg1">
                    <a:lumMod val="65000"/>
                  </a:schemeClr>
                </a:solidFill>
                <a:effectLst/>
              </a:rPr>
              <a:t>and</a:t>
            </a:r>
            <a:r>
              <a:rPr lang="nl-BE" altLang="nl-BE" sz="2400" dirty="0">
                <a:solidFill>
                  <a:schemeClr val="bg1">
                    <a:lumMod val="65000"/>
                  </a:schemeClr>
                </a:solidFill>
                <a:effectLst/>
              </a:rPr>
              <a:t> COVID-19</a:t>
            </a:r>
          </a:p>
          <a:p>
            <a:pPr>
              <a:lnSpc>
                <a:spcPct val="150000"/>
              </a:lnSpc>
              <a:defRPr/>
            </a:pPr>
            <a:r>
              <a:rPr lang="nl-BE" altLang="nl-BE" sz="2400" dirty="0" err="1">
                <a:solidFill>
                  <a:schemeClr val="bg1">
                    <a:lumMod val="65000"/>
                  </a:schemeClr>
                </a:solidFill>
                <a:effectLst/>
              </a:rPr>
              <a:t>Guidelines</a:t>
            </a:r>
            <a:r>
              <a:rPr lang="nl-BE" altLang="nl-BE" sz="2400" dirty="0">
                <a:solidFill>
                  <a:schemeClr val="bg1">
                    <a:lumMod val="65000"/>
                  </a:schemeClr>
                </a:solidFill>
                <a:effectLst/>
              </a:rPr>
              <a:t> on COVID-19 </a:t>
            </a:r>
            <a:r>
              <a:rPr lang="nl-BE" altLang="nl-BE" sz="2400" dirty="0" err="1">
                <a:solidFill>
                  <a:schemeClr val="bg1">
                    <a:lumMod val="65000"/>
                  </a:schemeClr>
                </a:solidFill>
                <a:effectLst/>
              </a:rPr>
              <a:t>and</a:t>
            </a:r>
            <a:r>
              <a:rPr lang="nl-BE" altLang="nl-BE" sz="2400" dirty="0">
                <a:solidFill>
                  <a:schemeClr val="bg1">
                    <a:lumMod val="65000"/>
                  </a:schemeClr>
                </a:solidFill>
                <a:effectLst/>
              </a:rPr>
              <a:t> severe </a:t>
            </a:r>
            <a:r>
              <a:rPr lang="nl-BE" altLang="nl-BE" sz="2400" dirty="0" err="1">
                <a:solidFill>
                  <a:schemeClr val="bg1">
                    <a:lumMod val="65000"/>
                  </a:schemeClr>
                </a:solidFill>
                <a:effectLst/>
              </a:rPr>
              <a:t>asthma</a:t>
            </a:r>
            <a:endParaRPr lang="nl-BE" altLang="nl-BE" sz="2400" dirty="0">
              <a:solidFill>
                <a:schemeClr val="bg1">
                  <a:lumMod val="65000"/>
                </a:schemeClr>
              </a:solidFill>
              <a:effectLst/>
            </a:endParaRPr>
          </a:p>
          <a:p>
            <a:pPr>
              <a:lnSpc>
                <a:spcPct val="150000"/>
              </a:lnSpc>
              <a:defRPr/>
            </a:pPr>
            <a:r>
              <a:rPr lang="nl-BE" altLang="nl-BE" sz="2400" dirty="0" err="1">
                <a:solidFill>
                  <a:schemeClr val="bg1">
                    <a:lumMod val="65000"/>
                  </a:schemeClr>
                </a:solidFill>
                <a:effectLst/>
              </a:rPr>
              <a:t>Patients</a:t>
            </a:r>
            <a:r>
              <a:rPr lang="nl-BE" altLang="nl-BE" sz="2400" dirty="0">
                <a:solidFill>
                  <a:schemeClr val="bg1">
                    <a:lumMod val="65000"/>
                  </a:schemeClr>
                </a:solidFill>
                <a:effectLst/>
              </a:rPr>
              <a:t> </a:t>
            </a:r>
            <a:r>
              <a:rPr lang="nl-BE" altLang="nl-BE" sz="2400" dirty="0" err="1">
                <a:solidFill>
                  <a:schemeClr val="bg1">
                    <a:lumMod val="65000"/>
                  </a:schemeClr>
                </a:solidFill>
                <a:effectLst/>
              </a:rPr>
              <a:t>perspectives</a:t>
            </a:r>
            <a:endParaRPr lang="nl-BE" altLang="nl-BE" sz="2400" dirty="0">
              <a:solidFill>
                <a:schemeClr val="bg1">
                  <a:lumMod val="65000"/>
                </a:schemeClr>
              </a:solidFill>
              <a:effectLst/>
            </a:endParaRPr>
          </a:p>
          <a:p>
            <a:pPr>
              <a:lnSpc>
                <a:spcPct val="150000"/>
              </a:lnSpc>
              <a:defRPr/>
            </a:pPr>
            <a:r>
              <a:rPr lang="nl-BE" altLang="nl-BE" sz="2400" dirty="0">
                <a:solidFill>
                  <a:schemeClr val="bg1">
                    <a:lumMod val="65000"/>
                  </a:schemeClr>
                </a:solidFill>
                <a:effectLst/>
              </a:rPr>
              <a:t>Q &amp; A </a:t>
            </a:r>
            <a:r>
              <a:rPr lang="nl-BE" altLang="nl-BE" sz="2400" dirty="0" err="1">
                <a:solidFill>
                  <a:schemeClr val="bg1">
                    <a:lumMod val="65000"/>
                  </a:schemeClr>
                </a:solidFill>
                <a:effectLst/>
              </a:rPr>
              <a:t>session</a:t>
            </a:r>
            <a:endParaRPr lang="nl-BE" altLang="nl-BE" sz="2400" dirty="0">
              <a:solidFill>
                <a:schemeClr val="bg1">
                  <a:lumMod val="65000"/>
                </a:schemeClr>
              </a:solidFill>
              <a:effectLst/>
            </a:endParaRPr>
          </a:p>
          <a:p>
            <a:pPr>
              <a:defRPr/>
            </a:pPr>
            <a:endParaRPr lang="nl-NL" altLang="nl-BE" dirty="0">
              <a:solidFill>
                <a:srgbClr val="000000"/>
              </a:solidFill>
              <a:effectLst/>
            </a:endParaRPr>
          </a:p>
        </p:txBody>
      </p:sp>
      <p:pic>
        <p:nvPicPr>
          <p:cNvPr id="36868" name="Picture 5" descr="My Pneumologia - ERS divulga novas guidelines para utilização de ...">
            <a:extLst>
              <a:ext uri="{FF2B5EF4-FFF2-40B4-BE49-F238E27FC236}">
                <a16:creationId xmlns:a16="http://schemas.microsoft.com/office/drawing/2014/main" id="{5334852D-E7A5-49D2-B345-357A722C35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5732463"/>
            <a:ext cx="202723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a:extLst>
              <a:ext uri="{FF2B5EF4-FFF2-40B4-BE49-F238E27FC236}">
                <a16:creationId xmlns:a16="http://schemas.microsoft.com/office/drawing/2014/main" id="{C1A9CBC9-37FF-451B-9184-36F8CE75CE61}"/>
              </a:ext>
            </a:extLst>
          </p:cNvPr>
          <p:cNvSpPr>
            <a:spLocks noGrp="1" noChangeArrowheads="1"/>
          </p:cNvSpPr>
          <p:nvPr>
            <p:ph type="title"/>
          </p:nvPr>
        </p:nvSpPr>
        <p:spPr/>
        <p:txBody>
          <a:bodyPr/>
          <a:lstStyle/>
          <a:p>
            <a:r>
              <a:rPr lang="nl-BE" altLang="nl-BE" sz="2400" b="1" u="sng">
                <a:solidFill>
                  <a:srgbClr val="000000"/>
                </a:solidFill>
                <a:effectLst/>
              </a:rPr>
              <a:t>Potential steps in the development and evolution of SARS-CoV-2 infection; effects of asthma and ICS</a:t>
            </a:r>
          </a:p>
        </p:txBody>
      </p:sp>
      <p:pic>
        <p:nvPicPr>
          <p:cNvPr id="37891" name="Afbeelding 2">
            <a:extLst>
              <a:ext uri="{FF2B5EF4-FFF2-40B4-BE49-F238E27FC236}">
                <a16:creationId xmlns:a16="http://schemas.microsoft.com/office/drawing/2014/main" id="{63C4E688-D928-4CA8-B5EC-A23632B153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725" y="1268413"/>
            <a:ext cx="8015288" cy="49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kstvak 3">
            <a:extLst>
              <a:ext uri="{FF2B5EF4-FFF2-40B4-BE49-F238E27FC236}">
                <a16:creationId xmlns:a16="http://schemas.microsoft.com/office/drawing/2014/main" id="{B70FEB73-769F-4EAE-AC44-D88E132F8E82}"/>
              </a:ext>
            </a:extLst>
          </p:cNvPr>
          <p:cNvSpPr txBox="1">
            <a:spLocks noChangeArrowheads="1"/>
          </p:cNvSpPr>
          <p:nvPr/>
        </p:nvSpPr>
        <p:spPr bwMode="auto">
          <a:xfrm>
            <a:off x="5680075" y="6181725"/>
            <a:ext cx="2838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nl-BE" altLang="nl-BE" sz="1800">
                <a:solidFill>
                  <a:srgbClr val="000000"/>
                </a:solidFill>
              </a:rPr>
              <a:t>D. Halpin et al, ERJ 2020.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F19B56-FF16-44EB-B0E5-2AC777C8834D}"/>
              </a:ext>
            </a:extLst>
          </p:cNvPr>
          <p:cNvSpPr>
            <a:spLocks noGrp="1"/>
          </p:cNvSpPr>
          <p:nvPr>
            <p:ph type="title"/>
          </p:nvPr>
        </p:nvSpPr>
        <p:spPr/>
        <p:txBody>
          <a:bodyPr/>
          <a:lstStyle/>
          <a:p>
            <a:pPr>
              <a:defRPr/>
            </a:pPr>
            <a:endParaRPr lang="nl-BE"/>
          </a:p>
        </p:txBody>
      </p:sp>
      <p:sp>
        <p:nvSpPr>
          <p:cNvPr id="38915" name="AutoShape 2" descr="image.png">
            <a:extLst>
              <a:ext uri="{FF2B5EF4-FFF2-40B4-BE49-F238E27FC236}">
                <a16:creationId xmlns:a16="http://schemas.microsoft.com/office/drawing/2014/main" id="{6A64E256-33E5-4036-AC65-7F51612793CC}"/>
              </a:ext>
            </a:extLst>
          </p:cNvPr>
          <p:cNvSpPr>
            <a:spLocks noChangeAspect="1" noChangeArrowheads="1"/>
          </p:cNvSpPr>
          <p:nvPr/>
        </p:nvSpPr>
        <p:spPr bwMode="auto">
          <a:xfrm>
            <a:off x="63500" y="-136525"/>
            <a:ext cx="535305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nl-BE" altLang="nl-BE" sz="1800"/>
          </a:p>
        </p:txBody>
      </p:sp>
      <p:graphicFrame>
        <p:nvGraphicFramePr>
          <p:cNvPr id="4" name="Tabel 3">
            <a:extLst>
              <a:ext uri="{FF2B5EF4-FFF2-40B4-BE49-F238E27FC236}">
                <a16:creationId xmlns:a16="http://schemas.microsoft.com/office/drawing/2014/main" id="{160F4561-1EF2-47B9-90A8-A68EEA01F248}"/>
              </a:ext>
            </a:extLst>
          </p:cNvPr>
          <p:cNvGraphicFramePr>
            <a:graphicFrameLocks noGrp="1"/>
          </p:cNvGraphicFramePr>
          <p:nvPr/>
        </p:nvGraphicFramePr>
        <p:xfrm>
          <a:off x="468313" y="277813"/>
          <a:ext cx="8424862" cy="6507162"/>
        </p:xfrm>
        <a:graphic>
          <a:graphicData uri="http://schemas.openxmlformats.org/drawingml/2006/table">
            <a:tbl>
              <a:tblPr/>
              <a:tblGrid>
                <a:gridCol w="1676696">
                  <a:extLst>
                    <a:ext uri="{9D8B030D-6E8A-4147-A177-3AD203B41FA5}">
                      <a16:colId xmlns:a16="http://schemas.microsoft.com/office/drawing/2014/main" val="20000"/>
                    </a:ext>
                  </a:extLst>
                </a:gridCol>
                <a:gridCol w="1687041">
                  <a:extLst>
                    <a:ext uri="{9D8B030D-6E8A-4147-A177-3AD203B41FA5}">
                      <a16:colId xmlns:a16="http://schemas.microsoft.com/office/drawing/2014/main" val="20001"/>
                    </a:ext>
                  </a:extLst>
                </a:gridCol>
                <a:gridCol w="1687041">
                  <a:extLst>
                    <a:ext uri="{9D8B030D-6E8A-4147-A177-3AD203B41FA5}">
                      <a16:colId xmlns:a16="http://schemas.microsoft.com/office/drawing/2014/main" val="20002"/>
                    </a:ext>
                  </a:extLst>
                </a:gridCol>
                <a:gridCol w="1687041">
                  <a:extLst>
                    <a:ext uri="{9D8B030D-6E8A-4147-A177-3AD203B41FA5}">
                      <a16:colId xmlns:a16="http://schemas.microsoft.com/office/drawing/2014/main" val="20003"/>
                    </a:ext>
                  </a:extLst>
                </a:gridCol>
                <a:gridCol w="1687041">
                  <a:extLst>
                    <a:ext uri="{9D8B030D-6E8A-4147-A177-3AD203B41FA5}">
                      <a16:colId xmlns:a16="http://schemas.microsoft.com/office/drawing/2014/main" val="20004"/>
                    </a:ext>
                  </a:extLst>
                </a:gridCol>
              </a:tblGrid>
              <a:tr h="389015">
                <a:tc gridSpan="5">
                  <a:txBody>
                    <a:bodyPr/>
                    <a:lstStyle/>
                    <a:p>
                      <a:r>
                        <a:rPr lang="en-US" sz="1200" dirty="0"/>
                        <a:t>TABLE 1. Reported outcomes among COVID-19 patients of all ages, by hospitalization status, underlying health condition, and risk factor for severe outcome from respiratory infection — United States, February 12–March 28, 2020</a:t>
                      </a:r>
                    </a:p>
                  </a:txBody>
                  <a:tcPr marL="23234" marR="23234" marT="11618" marB="11618" anchor="ctr">
                    <a:solidFill>
                      <a:srgbClr val="FFFFFF"/>
                    </a:solidFill>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175644">
                <a:tc rowSpan="2">
                  <a:txBody>
                    <a:bodyPr/>
                    <a:lstStyle/>
                    <a:p>
                      <a:pPr algn="l" fontAlgn="b"/>
                      <a:r>
                        <a:rPr lang="en-US" sz="1000" dirty="0">
                          <a:effectLst/>
                        </a:rPr>
                        <a:t>Underlying health condition/Risk factor for severe outcomes from respiratory infection (no., %)</a:t>
                      </a:r>
                    </a:p>
                  </a:txBody>
                  <a:tcPr marL="23234" marR="23234" marT="11618" marB="11618"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B w="7620" cap="flat" cmpd="sng" algn="ctr">
                      <a:solidFill>
                        <a:srgbClr val="DEE2E6"/>
                      </a:solidFill>
                      <a:prstDash val="solid"/>
                      <a:round/>
                      <a:headEnd type="none" w="med" len="med"/>
                      <a:tailEnd type="none" w="med" len="med"/>
                    </a:lnB>
                    <a:solidFill>
                      <a:srgbClr val="FFFFFF"/>
                    </a:solidFill>
                  </a:tcPr>
                </a:tc>
                <a:tc gridSpan="4">
                  <a:txBody>
                    <a:bodyPr/>
                    <a:lstStyle/>
                    <a:p>
                      <a:pPr algn="l" fontAlgn="b"/>
                      <a:r>
                        <a:rPr lang="nl-BE" sz="1000" dirty="0">
                          <a:effectLst/>
                        </a:rPr>
                        <a:t>No. (%)</a:t>
                      </a:r>
                    </a:p>
                  </a:txBody>
                  <a:tcPr marL="23234" marR="23234" marT="11618" marB="11618"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1"/>
                  </a:ext>
                </a:extLst>
              </a:tr>
              <a:tr h="536074">
                <a:tc vMerge="1">
                  <a:txBody>
                    <a:bodyPr/>
                    <a:lstStyle/>
                    <a:p>
                      <a:endParaRPr lang="nl-BE"/>
                    </a:p>
                  </a:txBody>
                  <a:tcPr/>
                </a:tc>
                <a:tc>
                  <a:txBody>
                    <a:bodyPr/>
                    <a:lstStyle/>
                    <a:p>
                      <a:pPr algn="l" fontAlgn="b"/>
                      <a:r>
                        <a:rPr lang="nl-BE" sz="1600" b="0" u="sng" dirty="0" err="1">
                          <a:effectLst/>
                        </a:rPr>
                        <a:t>Not</a:t>
                      </a:r>
                      <a:r>
                        <a:rPr lang="nl-BE" sz="1600" b="0" u="sng" dirty="0">
                          <a:effectLst/>
                        </a:rPr>
                        <a:t> </a:t>
                      </a:r>
                      <a:r>
                        <a:rPr lang="nl-BE" sz="1600" b="0" u="sng" dirty="0" err="1">
                          <a:effectLst/>
                        </a:rPr>
                        <a:t>hospitalized</a:t>
                      </a:r>
                      <a:endParaRPr lang="nl-BE" sz="1600" b="0" u="sng" dirty="0">
                        <a:effectLst/>
                      </a:endParaRPr>
                    </a:p>
                  </a:txBody>
                  <a:tcPr marL="23234" marR="23234" marT="11618" marB="11618"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b"/>
                      <a:r>
                        <a:rPr lang="nl-BE" sz="1600" u="sng" dirty="0" err="1">
                          <a:effectLst/>
                        </a:rPr>
                        <a:t>Hospitalized</a:t>
                      </a:r>
                      <a:r>
                        <a:rPr lang="nl-BE" sz="1600" u="sng" dirty="0">
                          <a:effectLst/>
                        </a:rPr>
                        <a:t>, </a:t>
                      </a:r>
                    </a:p>
                    <a:p>
                      <a:pPr algn="l" fontAlgn="b"/>
                      <a:r>
                        <a:rPr lang="nl-BE" sz="1600" u="sng" dirty="0">
                          <a:effectLst/>
                        </a:rPr>
                        <a:t>non-ICU</a:t>
                      </a:r>
                    </a:p>
                  </a:txBody>
                  <a:tcPr marL="23234" marR="23234" marT="11618" marB="11618"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b"/>
                      <a:r>
                        <a:rPr lang="nl-BE" sz="1600" u="sng" dirty="0">
                          <a:effectLst/>
                        </a:rPr>
                        <a:t>ICU </a:t>
                      </a:r>
                      <a:r>
                        <a:rPr lang="nl-BE" sz="1600" u="sng" dirty="0" err="1">
                          <a:effectLst/>
                        </a:rPr>
                        <a:t>admission</a:t>
                      </a:r>
                      <a:endParaRPr lang="nl-BE" sz="1600" u="sng" dirty="0">
                        <a:effectLst/>
                      </a:endParaRPr>
                    </a:p>
                  </a:txBody>
                  <a:tcPr marL="23234" marR="23234" marT="11618" marB="11618"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b"/>
                      <a:r>
                        <a:rPr lang="nl-BE" sz="1600" dirty="0" err="1">
                          <a:effectLst/>
                        </a:rPr>
                        <a:t>Hospitalization</a:t>
                      </a:r>
                      <a:r>
                        <a:rPr lang="nl-BE" sz="1600" dirty="0">
                          <a:effectLst/>
                        </a:rPr>
                        <a:t> status </a:t>
                      </a:r>
                      <a:r>
                        <a:rPr lang="nl-BE" sz="1600" dirty="0" err="1">
                          <a:effectLst/>
                        </a:rPr>
                        <a:t>unknown</a:t>
                      </a:r>
                      <a:endParaRPr lang="nl-BE" sz="1600" dirty="0">
                        <a:effectLst/>
                      </a:endParaRPr>
                    </a:p>
                  </a:txBody>
                  <a:tcPr marL="23234" marR="23234" marT="11618" marB="11618"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28052">
                <a:tc>
                  <a:txBody>
                    <a:bodyPr/>
                    <a:lstStyle/>
                    <a:p>
                      <a:pPr algn="l" fontAlgn="t"/>
                      <a:r>
                        <a:rPr lang="en-US" sz="1000" b="1" dirty="0">
                          <a:effectLst/>
                        </a:rPr>
                        <a:t>Total with case report form (N = 74,439)</a:t>
                      </a:r>
                      <a:endParaRPr lang="en-US" sz="1000" dirty="0">
                        <a:effectLst/>
                      </a:endParaRP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b="1">
                          <a:effectLst/>
                        </a:rPr>
                        <a:t>12,217</a:t>
                      </a:r>
                      <a:endParaRPr lang="nl-BE" sz="1000">
                        <a:effectLst/>
                      </a:endParaRP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b="1">
                          <a:effectLst/>
                        </a:rPr>
                        <a:t>5,285</a:t>
                      </a:r>
                      <a:endParaRPr lang="nl-BE" sz="1000">
                        <a:effectLst/>
                      </a:endParaRP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b="1">
                          <a:effectLst/>
                        </a:rPr>
                        <a:t>1,069</a:t>
                      </a:r>
                      <a:endParaRPr lang="nl-BE" sz="1000">
                        <a:effectLst/>
                      </a:endParaRP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b="1">
                          <a:effectLst/>
                        </a:rPr>
                        <a:t>55,868</a:t>
                      </a:r>
                      <a:endParaRPr lang="nl-BE" sz="1000">
                        <a:effectLst/>
                      </a:endParaRP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80460">
                <a:tc>
                  <a:txBody>
                    <a:bodyPr/>
                    <a:lstStyle/>
                    <a:p>
                      <a:pPr algn="l" fontAlgn="t"/>
                      <a:r>
                        <a:rPr lang="en-US" sz="1000" b="1">
                          <a:effectLst/>
                        </a:rPr>
                        <a:t>Missing or unknown status for all conditions (67,277)</a:t>
                      </a:r>
                      <a:endParaRPr lang="en-US" sz="1000">
                        <a:effectLst/>
                      </a:endParaRP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b="1">
                          <a:effectLst/>
                        </a:rPr>
                        <a:t>7,074</a:t>
                      </a:r>
                      <a:endParaRPr lang="nl-BE" sz="1000">
                        <a:effectLst/>
                      </a:endParaRP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b="1">
                          <a:effectLst/>
                        </a:rPr>
                        <a:t>4,248</a:t>
                      </a:r>
                      <a:endParaRPr lang="nl-BE" sz="1000">
                        <a:effectLst/>
                      </a:endParaRP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b="1">
                          <a:effectLst/>
                        </a:rPr>
                        <a:t>612</a:t>
                      </a:r>
                      <a:endParaRPr lang="nl-BE" sz="1000">
                        <a:effectLst/>
                      </a:endParaRP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b="1">
                          <a:effectLst/>
                        </a:rPr>
                        <a:t>55,343</a:t>
                      </a:r>
                      <a:endParaRPr lang="nl-BE" sz="1000">
                        <a:effectLst/>
                      </a:endParaRP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87164">
                <a:tc>
                  <a:txBody>
                    <a:bodyPr/>
                    <a:lstStyle/>
                    <a:p>
                      <a:pPr algn="l" fontAlgn="t"/>
                      <a:r>
                        <a:rPr lang="en-US" sz="1000" b="1">
                          <a:effectLst/>
                        </a:rPr>
                        <a:t>Total with completed information (7,162)</a:t>
                      </a:r>
                      <a:endParaRPr lang="en-US" sz="1000">
                        <a:effectLst/>
                      </a:endParaRP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b="1">
                          <a:effectLst/>
                        </a:rPr>
                        <a:t>5,143</a:t>
                      </a:r>
                      <a:endParaRPr lang="nl-BE" sz="1000">
                        <a:effectLst/>
                      </a:endParaRP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b="1">
                          <a:effectLst/>
                        </a:rPr>
                        <a:t>1,037</a:t>
                      </a:r>
                      <a:endParaRPr lang="nl-BE" sz="1000">
                        <a:effectLst/>
                      </a:endParaRP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b="1">
                          <a:effectLst/>
                        </a:rPr>
                        <a:t>457</a:t>
                      </a:r>
                      <a:endParaRPr lang="nl-BE" sz="1000">
                        <a:effectLst/>
                      </a:endParaRP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b="1">
                          <a:effectLst/>
                        </a:rPr>
                        <a:t>525</a:t>
                      </a:r>
                      <a:endParaRPr lang="nl-BE" sz="1000">
                        <a:effectLst/>
                      </a:endParaRP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28052">
                <a:tc>
                  <a:txBody>
                    <a:bodyPr/>
                    <a:lstStyle/>
                    <a:p>
                      <a:pPr algn="l" fontAlgn="t"/>
                      <a:r>
                        <a:rPr lang="en-US" sz="1000">
                          <a:effectLst/>
                        </a:rPr>
                        <a:t>One or more conditions (2,692, 37.6%)</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1,388 (27)</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732 (71)</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358 (78)</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214 (41)</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28052">
                <a:tc>
                  <a:txBody>
                    <a:bodyPr/>
                    <a:lstStyle/>
                    <a:p>
                      <a:pPr algn="l" fontAlgn="t"/>
                      <a:r>
                        <a:rPr lang="nl-BE" sz="1000">
                          <a:effectLst/>
                        </a:rPr>
                        <a:t>Diabetes mellitus (784, 10.9%)</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331 (6)</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251 (24)</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148 (32)</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54 (10)</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28052">
                <a:tc>
                  <a:txBody>
                    <a:bodyPr/>
                    <a:lstStyle/>
                    <a:p>
                      <a:pPr algn="l" fontAlgn="t"/>
                      <a:r>
                        <a:rPr lang="en-US" sz="1000">
                          <a:effectLst/>
                        </a:rPr>
                        <a:t>Chronic lung disease* (656, 9.2%)</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363 (7)</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152 (15)</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94 (21)</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47 (9)</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28052">
                <a:tc>
                  <a:txBody>
                    <a:bodyPr/>
                    <a:lstStyle/>
                    <a:p>
                      <a:pPr algn="l" fontAlgn="t"/>
                      <a:r>
                        <a:rPr lang="nl-BE" sz="1000">
                          <a:effectLst/>
                        </a:rPr>
                        <a:t>Cardiovascular disease (647, 9.0%)</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239 (5)</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242 (23)</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132 (29)</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34 (6)</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328052">
                <a:tc>
                  <a:txBody>
                    <a:bodyPr/>
                    <a:lstStyle/>
                    <a:p>
                      <a:pPr algn="l" fontAlgn="t"/>
                      <a:r>
                        <a:rPr lang="nl-BE" sz="1000">
                          <a:effectLst/>
                        </a:rPr>
                        <a:t>Immunocompromised condition (264, 3.7%)</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141 (3)</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63 (6)</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41 (9)</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19 (4)</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328052">
                <a:tc>
                  <a:txBody>
                    <a:bodyPr/>
                    <a:lstStyle/>
                    <a:p>
                      <a:pPr algn="l" fontAlgn="t"/>
                      <a:r>
                        <a:rPr lang="en-US" sz="1000">
                          <a:effectLst/>
                        </a:rPr>
                        <a:t>Chronic renal disease (213, 3.0%)</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51 (1)</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95 (9)</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56 (12)</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11 (2)</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08473">
                <a:tc>
                  <a:txBody>
                    <a:bodyPr/>
                    <a:lstStyle/>
                    <a:p>
                      <a:pPr algn="l" fontAlgn="t"/>
                      <a:r>
                        <a:rPr lang="nl-BE" sz="1000">
                          <a:effectLst/>
                        </a:rPr>
                        <a:t>Pregnancy (143, 2.0%)</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72 (1)</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31 (3)</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4 (1)</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36 (7)</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632868">
                <a:tc>
                  <a:txBody>
                    <a:bodyPr/>
                    <a:lstStyle/>
                    <a:p>
                      <a:pPr algn="l" fontAlgn="t"/>
                      <a:r>
                        <a:rPr lang="nl-BE" sz="1000">
                          <a:effectLst/>
                        </a:rPr>
                        <a:t>Neurologic disorder, neurodevelopmental, intellectual disability (52, 0.7%)</a:t>
                      </a:r>
                      <a:r>
                        <a:rPr lang="nl-BE" sz="1000" u="none" strike="noStrike" baseline="30000">
                          <a:effectLst/>
                        </a:rPr>
                        <a:t>†</a:t>
                      </a:r>
                      <a:endParaRPr lang="nl-BE" sz="1000">
                        <a:effectLst/>
                      </a:endParaRP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17 (0.3)</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25 (2)</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7 (2)</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3 (1)</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328052">
                <a:tc>
                  <a:txBody>
                    <a:bodyPr/>
                    <a:lstStyle/>
                    <a:p>
                      <a:pPr algn="l" fontAlgn="t"/>
                      <a:r>
                        <a:rPr lang="en-US" sz="1000">
                          <a:effectLst/>
                        </a:rPr>
                        <a:t>Chronic liver disease (41, 0.6%)</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24 (1)</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9 (1)</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7 (2)</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1 (0.2)</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328052">
                <a:tc>
                  <a:txBody>
                    <a:bodyPr/>
                    <a:lstStyle/>
                    <a:p>
                      <a:pPr algn="l" fontAlgn="t"/>
                      <a:r>
                        <a:rPr lang="en-US" sz="1000">
                          <a:effectLst/>
                        </a:rPr>
                        <a:t>Other chronic disease (1,182, 16.5%)</a:t>
                      </a:r>
                      <a:r>
                        <a:rPr lang="en-US" sz="1000" u="none" strike="noStrike" baseline="30000">
                          <a:effectLst/>
                        </a:rPr>
                        <a:t>§</a:t>
                      </a:r>
                      <a:endParaRPr lang="en-US" sz="1000">
                        <a:effectLst/>
                      </a:endParaRP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583 (11)</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359 (35)</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170 (37)</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70 (13)</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08473">
                <a:tc>
                  <a:txBody>
                    <a:bodyPr/>
                    <a:lstStyle/>
                    <a:p>
                      <a:pPr algn="l" fontAlgn="t"/>
                      <a:r>
                        <a:rPr lang="nl-BE" sz="1000">
                          <a:effectLst/>
                        </a:rPr>
                        <a:t>Former smoker (165, 2.3%)</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80 (2)</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45 (4)</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33 (7)</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7 (1)</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208473">
                <a:tc>
                  <a:txBody>
                    <a:bodyPr/>
                    <a:lstStyle/>
                    <a:p>
                      <a:pPr algn="l" fontAlgn="t"/>
                      <a:r>
                        <a:rPr lang="nl-BE" sz="1000">
                          <a:effectLst/>
                        </a:rPr>
                        <a:t>Current smoker (96, 1.3%)</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61 (1)</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22 (2)</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5 (1)</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8 (2)</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328052">
                <a:tc>
                  <a:txBody>
                    <a:bodyPr/>
                    <a:lstStyle/>
                    <a:p>
                      <a:pPr algn="l" fontAlgn="t"/>
                      <a:r>
                        <a:rPr lang="en-US" sz="1000">
                          <a:effectLst/>
                        </a:rPr>
                        <a:t>None of the above conditions</a:t>
                      </a:r>
                      <a:r>
                        <a:rPr lang="en-US" sz="1000" u="none" strike="noStrike" baseline="30000">
                          <a:effectLst/>
                        </a:rPr>
                        <a:t>¶</a:t>
                      </a:r>
                      <a:r>
                        <a:rPr lang="en-US" sz="1000">
                          <a:effectLst/>
                        </a:rPr>
                        <a:t> (4,470, 62.4%)</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3,755 (73)</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305 (29)</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a:effectLst/>
                        </a:rPr>
                        <a:t>99 (22)</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nl-BE" sz="1000" dirty="0">
                          <a:effectLst/>
                        </a:rPr>
                        <a:t>311 (59)</a:t>
                      </a:r>
                    </a:p>
                  </a:txBody>
                  <a:tcPr marL="23234" marR="23234" marT="11618" marB="1161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bl>
          </a:graphicData>
        </a:graphic>
      </p:graphicFrame>
      <p:sp>
        <p:nvSpPr>
          <p:cNvPr id="39033" name="Rechthoek 4">
            <a:extLst>
              <a:ext uri="{FF2B5EF4-FFF2-40B4-BE49-F238E27FC236}">
                <a16:creationId xmlns:a16="http://schemas.microsoft.com/office/drawing/2014/main" id="{1019BF49-A077-476B-8770-8BC5DAB21A99}"/>
              </a:ext>
            </a:extLst>
          </p:cNvPr>
          <p:cNvSpPr>
            <a:spLocks noChangeArrowheads="1"/>
          </p:cNvSpPr>
          <p:nvPr/>
        </p:nvSpPr>
        <p:spPr bwMode="auto">
          <a:xfrm>
            <a:off x="395288" y="3168650"/>
            <a:ext cx="6840537" cy="404813"/>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nl-BE" altLang="nl-BE" sz="1800"/>
          </a:p>
        </p:txBody>
      </p:sp>
      <p:sp>
        <p:nvSpPr>
          <p:cNvPr id="39034" name="Rechthoek 5">
            <a:extLst>
              <a:ext uri="{FF2B5EF4-FFF2-40B4-BE49-F238E27FC236}">
                <a16:creationId xmlns:a16="http://schemas.microsoft.com/office/drawing/2014/main" id="{56EFD47B-8C06-424D-B706-9922A974F5E8}"/>
              </a:ext>
            </a:extLst>
          </p:cNvPr>
          <p:cNvSpPr>
            <a:spLocks noChangeArrowheads="1"/>
          </p:cNvSpPr>
          <p:nvPr/>
        </p:nvSpPr>
        <p:spPr bwMode="auto">
          <a:xfrm>
            <a:off x="395288" y="5949950"/>
            <a:ext cx="6840537" cy="503238"/>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nl-BE" altLang="nl-BE"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09533D8D-169B-4C54-8BCB-5653E02FC596}"/>
              </a:ext>
            </a:extLst>
          </p:cNvPr>
          <p:cNvGraphicFramePr>
            <a:graphicFrameLocks noGrp="1"/>
          </p:cNvGraphicFramePr>
          <p:nvPr/>
        </p:nvGraphicFramePr>
        <p:xfrm>
          <a:off x="487363" y="1108075"/>
          <a:ext cx="8229600" cy="2706688"/>
        </p:xfrm>
        <a:graphic>
          <a:graphicData uri="http://schemas.openxmlformats.org/drawingml/2006/table">
            <a:tbl>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731537">
                <a:tc gridSpan="5">
                  <a:txBody>
                    <a:bodyPr/>
                    <a:lstStyle/>
                    <a:p>
                      <a:r>
                        <a:rPr lang="en-US" sz="1400" dirty="0"/>
                        <a:t>TABLE 2. Hospitalization with and without intensive care unit (ICU) admission, by age group among COVID-19 patients aged ≥19 years with and without reported underlying health conditions — </a:t>
                      </a:r>
                    </a:p>
                    <a:p>
                      <a:r>
                        <a:rPr lang="en-US" sz="1400" dirty="0"/>
                        <a:t>United States, February 12–March 28, 2020*</a:t>
                      </a:r>
                    </a:p>
                  </a:txBody>
                  <a:tcPr marL="73152" marR="73152" marT="36577" marB="36577" anchor="ctr">
                    <a:solidFill>
                      <a:srgbClr val="FFFFFF"/>
                    </a:solidFill>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512076">
                <a:tc rowSpan="3">
                  <a:txBody>
                    <a:bodyPr/>
                    <a:lstStyle/>
                    <a:p>
                      <a:pPr algn="l" fontAlgn="b"/>
                      <a:r>
                        <a:rPr lang="nl-BE" sz="1400">
                          <a:effectLst/>
                        </a:rPr>
                        <a:t>Age group (yrs)</a:t>
                      </a:r>
                    </a:p>
                  </a:txBody>
                  <a:tcPr marL="73152" marR="73152" marT="36577" marB="36577"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B w="7620" cap="flat" cmpd="sng" algn="ctr">
                      <a:solidFill>
                        <a:srgbClr val="DEE2E6"/>
                      </a:solidFill>
                      <a:prstDash val="solid"/>
                      <a:round/>
                      <a:headEnd type="none" w="med" len="med"/>
                      <a:tailEnd type="none" w="med" len="med"/>
                    </a:lnB>
                    <a:solidFill>
                      <a:srgbClr val="FFFFFF"/>
                    </a:solidFill>
                  </a:tcPr>
                </a:tc>
                <a:tc gridSpan="2">
                  <a:txBody>
                    <a:bodyPr/>
                    <a:lstStyle/>
                    <a:p>
                      <a:pPr algn="l" fontAlgn="b"/>
                      <a:r>
                        <a:rPr lang="en-US" sz="1400">
                          <a:effectLst/>
                        </a:rPr>
                        <a:t>Hospitalized without ICU admission, No. (% range</a:t>
                      </a:r>
                      <a:r>
                        <a:rPr lang="en-US" sz="1400" u="none" strike="noStrike" baseline="30000">
                          <a:effectLst/>
                        </a:rPr>
                        <a:t>†</a:t>
                      </a:r>
                      <a:r>
                        <a:rPr lang="en-US" sz="1400">
                          <a:effectLst/>
                        </a:rPr>
                        <a:t>)</a:t>
                      </a:r>
                    </a:p>
                  </a:txBody>
                  <a:tcPr marL="73152" marR="73152" marT="36577" marB="36577"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hMerge="1">
                  <a:txBody>
                    <a:bodyPr/>
                    <a:lstStyle/>
                    <a:p>
                      <a:endParaRPr lang="nl-BE"/>
                    </a:p>
                  </a:txBody>
                  <a:tcPr/>
                </a:tc>
                <a:tc gridSpan="2">
                  <a:txBody>
                    <a:bodyPr/>
                    <a:lstStyle/>
                    <a:p>
                      <a:pPr algn="l" fontAlgn="b"/>
                      <a:r>
                        <a:rPr lang="nl-BE" sz="1400">
                          <a:effectLst/>
                        </a:rPr>
                        <a:t>ICU admission, No. (% range</a:t>
                      </a:r>
                      <a:r>
                        <a:rPr lang="nl-BE" sz="1400" u="none" strike="noStrike" baseline="30000">
                          <a:effectLst/>
                        </a:rPr>
                        <a:t>†</a:t>
                      </a:r>
                      <a:r>
                        <a:rPr lang="nl-BE" sz="1400">
                          <a:effectLst/>
                        </a:rPr>
                        <a:t>)</a:t>
                      </a:r>
                    </a:p>
                  </a:txBody>
                  <a:tcPr marL="73152" marR="73152" marT="36577" marB="36577"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hMerge="1">
                  <a:txBody>
                    <a:bodyPr/>
                    <a:lstStyle/>
                    <a:p>
                      <a:endParaRPr lang="nl-BE"/>
                    </a:p>
                  </a:txBody>
                  <a:tcPr/>
                </a:tc>
                <a:extLst>
                  <a:ext uri="{0D108BD9-81ED-4DB2-BD59-A6C34878D82A}">
                    <a16:rowId xmlns:a16="http://schemas.microsoft.com/office/drawing/2014/main" val="10001"/>
                  </a:ext>
                </a:extLst>
              </a:tr>
              <a:tr h="292615">
                <a:tc vMerge="1">
                  <a:txBody>
                    <a:bodyPr/>
                    <a:lstStyle/>
                    <a:p>
                      <a:endParaRPr lang="nl-BE"/>
                    </a:p>
                  </a:txBody>
                  <a:tcPr/>
                </a:tc>
                <a:tc gridSpan="2">
                  <a:txBody>
                    <a:bodyPr/>
                    <a:lstStyle/>
                    <a:p>
                      <a:pPr algn="l" fontAlgn="b"/>
                      <a:r>
                        <a:rPr lang="nl-BE" sz="1400">
                          <a:effectLst/>
                        </a:rPr>
                        <a:t>Underlying condition present/reported</a:t>
                      </a:r>
                      <a:r>
                        <a:rPr lang="nl-BE" sz="1400" u="none" strike="noStrike" baseline="30000">
                          <a:effectLst/>
                        </a:rPr>
                        <a:t>§</a:t>
                      </a:r>
                      <a:endParaRPr lang="nl-BE" sz="1400">
                        <a:effectLst/>
                      </a:endParaRPr>
                    </a:p>
                  </a:txBody>
                  <a:tcPr marL="73152" marR="73152" marT="36577" marB="36577"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hMerge="1">
                  <a:txBody>
                    <a:bodyPr/>
                    <a:lstStyle/>
                    <a:p>
                      <a:endParaRPr lang="nl-BE"/>
                    </a:p>
                  </a:txBody>
                  <a:tcPr/>
                </a:tc>
                <a:tc gridSpan="2">
                  <a:txBody>
                    <a:bodyPr/>
                    <a:lstStyle/>
                    <a:p>
                      <a:pPr algn="l" fontAlgn="b"/>
                      <a:r>
                        <a:rPr lang="nl-BE" sz="1400">
                          <a:effectLst/>
                        </a:rPr>
                        <a:t>Underlying condition present/reported</a:t>
                      </a:r>
                      <a:r>
                        <a:rPr lang="nl-BE" sz="1400" u="none" strike="noStrike" baseline="30000">
                          <a:effectLst/>
                        </a:rPr>
                        <a:t>§</a:t>
                      </a:r>
                      <a:endParaRPr lang="nl-BE" sz="1400">
                        <a:effectLst/>
                      </a:endParaRPr>
                    </a:p>
                  </a:txBody>
                  <a:tcPr marL="73152" marR="73152" marT="36577" marB="36577"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hMerge="1">
                  <a:txBody>
                    <a:bodyPr/>
                    <a:lstStyle/>
                    <a:p>
                      <a:endParaRPr lang="nl-BE"/>
                    </a:p>
                  </a:txBody>
                  <a:tcPr/>
                </a:tc>
                <a:extLst>
                  <a:ext uri="{0D108BD9-81ED-4DB2-BD59-A6C34878D82A}">
                    <a16:rowId xmlns:a16="http://schemas.microsoft.com/office/drawing/2014/main" val="10002"/>
                  </a:ext>
                </a:extLst>
              </a:tr>
              <a:tr h="292615">
                <a:tc vMerge="1">
                  <a:txBody>
                    <a:bodyPr/>
                    <a:lstStyle/>
                    <a:p>
                      <a:endParaRPr lang="nl-BE"/>
                    </a:p>
                  </a:txBody>
                  <a:tcPr/>
                </a:tc>
                <a:tc>
                  <a:txBody>
                    <a:bodyPr/>
                    <a:lstStyle/>
                    <a:p>
                      <a:pPr algn="l" fontAlgn="b"/>
                      <a:r>
                        <a:rPr lang="nl-BE" sz="1400">
                          <a:effectLst/>
                        </a:rPr>
                        <a:t>Yes</a:t>
                      </a:r>
                    </a:p>
                  </a:txBody>
                  <a:tcPr marL="73152" marR="73152" marT="36577" marB="36577"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b"/>
                      <a:r>
                        <a:rPr lang="nl-BE" sz="1400">
                          <a:effectLst/>
                        </a:rPr>
                        <a:t>No</a:t>
                      </a:r>
                    </a:p>
                  </a:txBody>
                  <a:tcPr marL="73152" marR="73152" marT="36577" marB="36577"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b"/>
                      <a:r>
                        <a:rPr lang="nl-BE" sz="1400">
                          <a:effectLst/>
                        </a:rPr>
                        <a:t>Yes</a:t>
                      </a:r>
                    </a:p>
                  </a:txBody>
                  <a:tcPr marL="73152" marR="73152" marT="36577" marB="36577"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b"/>
                      <a:r>
                        <a:rPr lang="nl-BE" sz="1400">
                          <a:effectLst/>
                        </a:rPr>
                        <a:t>No</a:t>
                      </a:r>
                    </a:p>
                  </a:txBody>
                  <a:tcPr marL="73152" marR="73152" marT="36577" marB="36577"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92615">
                <a:tc>
                  <a:txBody>
                    <a:bodyPr/>
                    <a:lstStyle/>
                    <a:p>
                      <a:pPr algn="l" fontAlgn="t"/>
                      <a:r>
                        <a:rPr lang="nl-BE" sz="1400">
                          <a:effectLst/>
                        </a:rPr>
                        <a:t>19–64</a:t>
                      </a:r>
                    </a:p>
                  </a:txBody>
                  <a:tcPr marL="73152" marR="73152" marT="36577" marB="3657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nl-BE" sz="1400">
                          <a:effectLst/>
                        </a:rPr>
                        <a:t>285 (18.1–19.9)</a:t>
                      </a:r>
                    </a:p>
                  </a:txBody>
                  <a:tcPr marL="73152" marR="73152" marT="36577" marB="3657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nl-BE" sz="1400">
                          <a:effectLst/>
                        </a:rPr>
                        <a:t>197 (6.2–6.7)</a:t>
                      </a:r>
                    </a:p>
                  </a:txBody>
                  <a:tcPr marL="73152" marR="73152" marT="36577" marB="3657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nl-BE" sz="1400">
                          <a:effectLst/>
                        </a:rPr>
                        <a:t>134 (8.5–9.4)</a:t>
                      </a:r>
                    </a:p>
                  </a:txBody>
                  <a:tcPr marL="73152" marR="73152" marT="36577" marB="3657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nl-BE" sz="1400" dirty="0">
                          <a:effectLst/>
                        </a:rPr>
                        <a:t>58 (1.8–2.0)</a:t>
                      </a:r>
                    </a:p>
                  </a:txBody>
                  <a:tcPr marL="73152" marR="73152" marT="36577" marB="3657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92615">
                <a:tc>
                  <a:txBody>
                    <a:bodyPr/>
                    <a:lstStyle/>
                    <a:p>
                      <a:pPr algn="l" fontAlgn="t"/>
                      <a:r>
                        <a:rPr lang="nl-BE" sz="1400">
                          <a:effectLst/>
                        </a:rPr>
                        <a:t>≥65</a:t>
                      </a:r>
                    </a:p>
                  </a:txBody>
                  <a:tcPr marL="73152" marR="73152" marT="36577" marB="3657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nl-BE" sz="1400" dirty="0">
                          <a:effectLst/>
                        </a:rPr>
                        <a:t>425 (41.7–44.5)</a:t>
                      </a:r>
                    </a:p>
                  </a:txBody>
                  <a:tcPr marL="73152" marR="73152" marT="36577" marB="3657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nl-BE" sz="1400">
                          <a:effectLst/>
                        </a:rPr>
                        <a:t>58 (16.8–18.3)</a:t>
                      </a:r>
                    </a:p>
                  </a:txBody>
                  <a:tcPr marL="73152" marR="73152" marT="36577" marB="3657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nl-BE" sz="1400" dirty="0">
                          <a:effectLst/>
                        </a:rPr>
                        <a:t>212 (20.8–22.2)</a:t>
                      </a:r>
                    </a:p>
                  </a:txBody>
                  <a:tcPr marL="73152" marR="73152" marT="36577" marB="3657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nl-BE" sz="1400">
                          <a:effectLst/>
                        </a:rPr>
                        <a:t>20 (5.8–6.3)</a:t>
                      </a:r>
                    </a:p>
                  </a:txBody>
                  <a:tcPr marL="73152" marR="73152" marT="36577" marB="3657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92615">
                <a:tc>
                  <a:txBody>
                    <a:bodyPr/>
                    <a:lstStyle/>
                    <a:p>
                      <a:pPr algn="l" fontAlgn="t"/>
                      <a:r>
                        <a:rPr lang="nl-BE" sz="1400" b="1">
                          <a:effectLst/>
                        </a:rPr>
                        <a:t>Total ≥19</a:t>
                      </a:r>
                      <a:endParaRPr lang="nl-BE" sz="1400">
                        <a:effectLst/>
                      </a:endParaRPr>
                    </a:p>
                  </a:txBody>
                  <a:tcPr marL="73152" marR="73152" marT="36577" marB="3657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nl-BE" sz="1400" b="1">
                          <a:effectLst/>
                        </a:rPr>
                        <a:t>710 (27.3–29.8)</a:t>
                      </a:r>
                      <a:endParaRPr lang="nl-BE" sz="1400">
                        <a:effectLst/>
                      </a:endParaRPr>
                    </a:p>
                  </a:txBody>
                  <a:tcPr marL="73152" marR="73152" marT="36577" marB="3657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nl-BE" sz="1400" b="1">
                          <a:effectLst/>
                        </a:rPr>
                        <a:t>255 (7.2–7.8)</a:t>
                      </a:r>
                      <a:endParaRPr lang="nl-BE" sz="1400">
                        <a:effectLst/>
                      </a:endParaRPr>
                    </a:p>
                  </a:txBody>
                  <a:tcPr marL="73152" marR="73152" marT="36577" marB="3657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nl-BE" sz="1400" b="1">
                          <a:effectLst/>
                        </a:rPr>
                        <a:t>346 (13.3–14.5)</a:t>
                      </a:r>
                      <a:endParaRPr lang="nl-BE" sz="1400">
                        <a:effectLst/>
                      </a:endParaRPr>
                    </a:p>
                  </a:txBody>
                  <a:tcPr marL="73152" marR="73152" marT="36577" marB="3657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nl-BE" sz="1400" b="1" dirty="0">
                          <a:effectLst/>
                        </a:rPr>
                        <a:t>78 (2.2–2.4)</a:t>
                      </a:r>
                      <a:endParaRPr lang="nl-BE" sz="1400" dirty="0">
                        <a:effectLst/>
                      </a:endParaRPr>
                    </a:p>
                  </a:txBody>
                  <a:tcPr marL="73152" marR="73152" marT="36577" marB="3657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39981" name="Rechthoek 2">
            <a:extLst>
              <a:ext uri="{FF2B5EF4-FFF2-40B4-BE49-F238E27FC236}">
                <a16:creationId xmlns:a16="http://schemas.microsoft.com/office/drawing/2014/main" id="{81A993EC-14DC-42EF-A7A0-AA0A6F080D0B}"/>
              </a:ext>
            </a:extLst>
          </p:cNvPr>
          <p:cNvSpPr>
            <a:spLocks noChangeArrowheads="1"/>
          </p:cNvSpPr>
          <p:nvPr/>
        </p:nvSpPr>
        <p:spPr bwMode="auto">
          <a:xfrm>
            <a:off x="487363" y="4005263"/>
            <a:ext cx="820896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nl-BE" altLang="nl-BE" sz="1800" b="1" baseline="30000">
                <a:solidFill>
                  <a:srgbClr val="000000"/>
                </a:solidFill>
                <a:latin typeface="Open Sans" panose="020B0606030504020204" pitchFamily="34" charset="0"/>
              </a:rPr>
              <a:t>§</a:t>
            </a:r>
            <a:r>
              <a:rPr lang="nl-BE" altLang="nl-BE" sz="1800">
                <a:solidFill>
                  <a:srgbClr val="000000"/>
                </a:solidFill>
                <a:latin typeface="Open Sans" panose="020B0606030504020204" pitchFamily="34" charset="0"/>
              </a:rPr>
              <a:t> Includes any of following underlying health conditions or risk factors: </a:t>
            </a:r>
          </a:p>
          <a:p>
            <a:pPr>
              <a:spcBef>
                <a:spcPct val="0"/>
              </a:spcBef>
              <a:buClrTx/>
              <a:buSzTx/>
              <a:buFontTx/>
              <a:buNone/>
            </a:pPr>
            <a:r>
              <a:rPr lang="nl-BE" altLang="nl-BE" sz="1800" b="1">
                <a:solidFill>
                  <a:srgbClr val="000000"/>
                </a:solidFill>
                <a:latin typeface="Open Sans" panose="020B0606030504020204" pitchFamily="34" charset="0"/>
              </a:rPr>
              <a:t>chronic lung disease (including asthma, chronic obstructive pulmonary disease, and emphysema); </a:t>
            </a:r>
            <a:r>
              <a:rPr lang="nl-BE" altLang="nl-BE" sz="1800">
                <a:solidFill>
                  <a:srgbClr val="000000"/>
                </a:solidFill>
                <a:latin typeface="Open Sans" panose="020B0606030504020204" pitchFamily="34" charset="0"/>
              </a:rPr>
              <a:t>diabetes mellitus; cardiovascular disease; </a:t>
            </a:r>
          </a:p>
          <a:p>
            <a:pPr>
              <a:spcBef>
                <a:spcPct val="0"/>
              </a:spcBef>
              <a:buClrTx/>
              <a:buSzTx/>
              <a:buFontTx/>
              <a:buNone/>
            </a:pPr>
            <a:r>
              <a:rPr lang="nl-BE" altLang="nl-BE" sz="1800">
                <a:solidFill>
                  <a:srgbClr val="000000"/>
                </a:solidFill>
                <a:latin typeface="Open Sans" panose="020B0606030504020204" pitchFamily="34" charset="0"/>
              </a:rPr>
              <a:t>chronic renal disease; chronic liver disease; immunocompromised condition; neurologic disorder, neurodevelopmental, or intellectual disability; pregnancy; </a:t>
            </a:r>
            <a:r>
              <a:rPr lang="nl-BE" altLang="nl-BE" sz="1800" b="1">
                <a:solidFill>
                  <a:srgbClr val="000000"/>
                </a:solidFill>
                <a:latin typeface="Open Sans" panose="020B0606030504020204" pitchFamily="34" charset="0"/>
              </a:rPr>
              <a:t>current smoker; former smoker</a:t>
            </a:r>
            <a:r>
              <a:rPr lang="nl-BE" altLang="nl-BE" sz="1800">
                <a:solidFill>
                  <a:srgbClr val="000000"/>
                </a:solidFill>
                <a:latin typeface="Open Sans" panose="020B0606030504020204" pitchFamily="34" charset="0"/>
              </a:rPr>
              <a:t>; or other chronic disease.</a:t>
            </a:r>
            <a:endParaRPr lang="nl-BE" altLang="nl-BE" sz="1800"/>
          </a:p>
        </p:txBody>
      </p:sp>
      <p:sp>
        <p:nvSpPr>
          <p:cNvPr id="39982" name="Tekstvak 4">
            <a:extLst>
              <a:ext uri="{FF2B5EF4-FFF2-40B4-BE49-F238E27FC236}">
                <a16:creationId xmlns:a16="http://schemas.microsoft.com/office/drawing/2014/main" id="{6C2BA90A-64A5-4551-BF85-CA321040E3AB}"/>
              </a:ext>
            </a:extLst>
          </p:cNvPr>
          <p:cNvSpPr txBox="1">
            <a:spLocks noChangeArrowheads="1"/>
          </p:cNvSpPr>
          <p:nvPr/>
        </p:nvSpPr>
        <p:spPr bwMode="auto">
          <a:xfrm>
            <a:off x="493713" y="5949950"/>
            <a:ext cx="8208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nl-BE" sz="1800"/>
              <a:t>MMWR Morb Mortal Wkly Rep 2020;69:382–386.</a:t>
            </a:r>
            <a:endParaRPr lang="nl-BE" altLang="nl-BE" sz="1800"/>
          </a:p>
        </p:txBody>
      </p:sp>
      <p:sp>
        <p:nvSpPr>
          <p:cNvPr id="39983" name="Tekstvak 2">
            <a:extLst>
              <a:ext uri="{FF2B5EF4-FFF2-40B4-BE49-F238E27FC236}">
                <a16:creationId xmlns:a16="http://schemas.microsoft.com/office/drawing/2014/main" id="{415133B1-CAE6-40AD-8DEF-99B2EA2CA5B2}"/>
              </a:ext>
            </a:extLst>
          </p:cNvPr>
          <p:cNvSpPr txBox="1">
            <a:spLocks noChangeArrowheads="1"/>
          </p:cNvSpPr>
          <p:nvPr/>
        </p:nvSpPr>
        <p:spPr bwMode="auto">
          <a:xfrm>
            <a:off x="641350" y="188913"/>
            <a:ext cx="7913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nl-BE" altLang="nl-BE" sz="2400" b="1" u="sng">
                <a:solidFill>
                  <a:srgbClr val="000000"/>
                </a:solidFill>
              </a:rPr>
              <a:t>Advanced age and comorbidities make COVID worse</a:t>
            </a:r>
          </a:p>
        </p:txBody>
      </p:sp>
      <p:sp>
        <p:nvSpPr>
          <p:cNvPr id="39984" name="Ovaal 3">
            <a:extLst>
              <a:ext uri="{FF2B5EF4-FFF2-40B4-BE49-F238E27FC236}">
                <a16:creationId xmlns:a16="http://schemas.microsoft.com/office/drawing/2014/main" id="{3009C824-37D3-4A41-B670-D902408D70EF}"/>
              </a:ext>
            </a:extLst>
          </p:cNvPr>
          <p:cNvSpPr>
            <a:spLocks noChangeArrowheads="1"/>
          </p:cNvSpPr>
          <p:nvPr/>
        </p:nvSpPr>
        <p:spPr bwMode="auto">
          <a:xfrm>
            <a:off x="4211638" y="2852738"/>
            <a:ext cx="360362" cy="4318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nl-BE" altLang="nl-BE" sz="1800"/>
          </a:p>
        </p:txBody>
      </p:sp>
      <p:sp>
        <p:nvSpPr>
          <p:cNvPr id="39985" name="Ovaal 6">
            <a:extLst>
              <a:ext uri="{FF2B5EF4-FFF2-40B4-BE49-F238E27FC236}">
                <a16:creationId xmlns:a16="http://schemas.microsoft.com/office/drawing/2014/main" id="{0DA15AD5-217E-4BBB-87DC-B5F8C60675ED}"/>
              </a:ext>
            </a:extLst>
          </p:cNvPr>
          <p:cNvSpPr>
            <a:spLocks noChangeArrowheads="1"/>
          </p:cNvSpPr>
          <p:nvPr/>
        </p:nvSpPr>
        <p:spPr bwMode="auto">
          <a:xfrm>
            <a:off x="2987675" y="3141663"/>
            <a:ext cx="360363" cy="4318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nl-BE" altLang="nl-BE" sz="1800"/>
          </a:p>
        </p:txBody>
      </p:sp>
      <p:sp>
        <p:nvSpPr>
          <p:cNvPr id="39986" name="Ovaal 7">
            <a:extLst>
              <a:ext uri="{FF2B5EF4-FFF2-40B4-BE49-F238E27FC236}">
                <a16:creationId xmlns:a16="http://schemas.microsoft.com/office/drawing/2014/main" id="{88F67EE8-F4B0-4EEA-B351-F09629DE3330}"/>
              </a:ext>
            </a:extLst>
          </p:cNvPr>
          <p:cNvSpPr>
            <a:spLocks noChangeArrowheads="1"/>
          </p:cNvSpPr>
          <p:nvPr/>
        </p:nvSpPr>
        <p:spPr bwMode="auto">
          <a:xfrm>
            <a:off x="7740650" y="2852738"/>
            <a:ext cx="360363" cy="4318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nl-BE" altLang="nl-BE" sz="1800"/>
          </a:p>
        </p:txBody>
      </p:sp>
      <p:sp>
        <p:nvSpPr>
          <p:cNvPr id="39987" name="Ovaal 8">
            <a:extLst>
              <a:ext uri="{FF2B5EF4-FFF2-40B4-BE49-F238E27FC236}">
                <a16:creationId xmlns:a16="http://schemas.microsoft.com/office/drawing/2014/main" id="{E1D0D44F-137C-4D5C-A5BA-B704598D22F3}"/>
              </a:ext>
            </a:extLst>
          </p:cNvPr>
          <p:cNvSpPr>
            <a:spLocks noChangeArrowheads="1"/>
          </p:cNvSpPr>
          <p:nvPr/>
        </p:nvSpPr>
        <p:spPr bwMode="auto">
          <a:xfrm>
            <a:off x="6300788" y="3141663"/>
            <a:ext cx="358775" cy="433387"/>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nl-BE" altLang="nl-BE"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a:extLst>
              <a:ext uri="{FF2B5EF4-FFF2-40B4-BE49-F238E27FC236}">
                <a16:creationId xmlns:a16="http://schemas.microsoft.com/office/drawing/2014/main" id="{EE731E24-DAE2-4A63-A56C-A46F669653DE}"/>
              </a:ext>
            </a:extLst>
          </p:cNvPr>
          <p:cNvSpPr>
            <a:spLocks noGrp="1" noChangeArrowheads="1"/>
          </p:cNvSpPr>
          <p:nvPr>
            <p:ph type="title"/>
          </p:nvPr>
        </p:nvSpPr>
        <p:spPr>
          <a:xfrm>
            <a:off x="312738" y="22225"/>
            <a:ext cx="8229600" cy="1143000"/>
          </a:xfrm>
        </p:spPr>
        <p:txBody>
          <a:bodyPr/>
          <a:lstStyle/>
          <a:p>
            <a:r>
              <a:rPr lang="nl-BE" altLang="nl-BE" sz="3600" b="1" u="sng">
                <a:solidFill>
                  <a:srgbClr val="000000"/>
                </a:solidFill>
                <a:effectLst/>
              </a:rPr>
              <a:t>SARS-CoV-2 binds to ACE2</a:t>
            </a:r>
          </a:p>
        </p:txBody>
      </p:sp>
      <p:pic>
        <p:nvPicPr>
          <p:cNvPr id="40963" name="Afbeelding 2">
            <a:extLst>
              <a:ext uri="{FF2B5EF4-FFF2-40B4-BE49-F238E27FC236}">
                <a16:creationId xmlns:a16="http://schemas.microsoft.com/office/drawing/2014/main" id="{C580F731-5E6F-438D-88A7-88307E5ED8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981075"/>
            <a:ext cx="6769100"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kstvak 3">
            <a:extLst>
              <a:ext uri="{FF2B5EF4-FFF2-40B4-BE49-F238E27FC236}">
                <a16:creationId xmlns:a16="http://schemas.microsoft.com/office/drawing/2014/main" id="{B19EE371-32E9-44C8-898F-B80D6DE0C980}"/>
              </a:ext>
            </a:extLst>
          </p:cNvPr>
          <p:cNvSpPr txBox="1">
            <a:spLocks noChangeArrowheads="1"/>
          </p:cNvSpPr>
          <p:nvPr/>
        </p:nvSpPr>
        <p:spPr bwMode="auto">
          <a:xfrm>
            <a:off x="4333875" y="6308725"/>
            <a:ext cx="34782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nl-BE" altLang="nl-BE" sz="1600">
                <a:solidFill>
                  <a:srgbClr val="000000"/>
                </a:solidFill>
              </a:rPr>
              <a:t>M. Vaduganathan et al, NEJM 2020.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a:extLst>
              <a:ext uri="{FF2B5EF4-FFF2-40B4-BE49-F238E27FC236}">
                <a16:creationId xmlns:a16="http://schemas.microsoft.com/office/drawing/2014/main" id="{80415979-13C1-4C6C-A550-DC30E50A3314}"/>
              </a:ext>
            </a:extLst>
          </p:cNvPr>
          <p:cNvSpPr>
            <a:spLocks noGrp="1" noChangeArrowheads="1"/>
          </p:cNvSpPr>
          <p:nvPr>
            <p:ph type="title"/>
          </p:nvPr>
        </p:nvSpPr>
        <p:spPr>
          <a:xfrm>
            <a:off x="0" y="188913"/>
            <a:ext cx="9001125" cy="1143000"/>
          </a:xfrm>
        </p:spPr>
        <p:txBody>
          <a:bodyPr/>
          <a:lstStyle/>
          <a:p>
            <a:r>
              <a:rPr lang="nl-BE" altLang="nl-BE" sz="3200" b="1" u="sng">
                <a:solidFill>
                  <a:srgbClr val="000000"/>
                </a:solidFill>
                <a:effectLst/>
              </a:rPr>
              <a:t>COVID-19 and asthma: take home messages</a:t>
            </a:r>
          </a:p>
        </p:txBody>
      </p:sp>
      <p:sp>
        <p:nvSpPr>
          <p:cNvPr id="21507" name="Tijdelijke aanduiding voor inhoud 1">
            <a:extLst>
              <a:ext uri="{FF2B5EF4-FFF2-40B4-BE49-F238E27FC236}">
                <a16:creationId xmlns:a16="http://schemas.microsoft.com/office/drawing/2014/main" id="{09A2EB43-EE67-477A-8110-7B6829566553}"/>
              </a:ext>
            </a:extLst>
          </p:cNvPr>
          <p:cNvSpPr>
            <a:spLocks noGrp="1" noChangeArrowheads="1"/>
          </p:cNvSpPr>
          <p:nvPr>
            <p:ph idx="1"/>
          </p:nvPr>
        </p:nvSpPr>
        <p:spPr>
          <a:xfrm>
            <a:off x="468313" y="1331913"/>
            <a:ext cx="8434387" cy="4530725"/>
          </a:xfrm>
        </p:spPr>
        <p:txBody>
          <a:bodyPr/>
          <a:lstStyle/>
          <a:p>
            <a:r>
              <a:rPr lang="nl-BE" altLang="nl-BE" sz="2400" b="1">
                <a:solidFill>
                  <a:srgbClr val="000000"/>
                </a:solidFill>
                <a:effectLst/>
              </a:rPr>
              <a:t>Well-controlled asthma </a:t>
            </a:r>
            <a:r>
              <a:rPr lang="nl-BE" altLang="nl-BE" sz="2400">
                <a:solidFill>
                  <a:srgbClr val="000000"/>
                </a:solidFill>
                <a:effectLst/>
              </a:rPr>
              <a:t>is not associated with an increased risk of (severe) COVID-19.</a:t>
            </a:r>
          </a:p>
          <a:p>
            <a:r>
              <a:rPr lang="nl-BE" altLang="nl-BE" sz="2400">
                <a:solidFill>
                  <a:srgbClr val="000000"/>
                </a:solidFill>
                <a:effectLst/>
              </a:rPr>
              <a:t>Use of </a:t>
            </a:r>
            <a:r>
              <a:rPr lang="nl-BE" altLang="nl-BE" sz="2400" b="1">
                <a:solidFill>
                  <a:srgbClr val="000000"/>
                </a:solidFill>
                <a:effectLst/>
              </a:rPr>
              <a:t>inhaled corticosteroids (ICS) </a:t>
            </a:r>
            <a:r>
              <a:rPr lang="nl-BE" altLang="nl-BE" sz="2400">
                <a:solidFill>
                  <a:srgbClr val="000000"/>
                </a:solidFill>
                <a:effectLst/>
              </a:rPr>
              <a:t>in subjects with asthma prevents exacerbations, is associated with reduced expression of ACE2 in sputum, and should be continued during the COVID pandemic.</a:t>
            </a:r>
          </a:p>
          <a:p>
            <a:r>
              <a:rPr lang="nl-BE" altLang="nl-BE" sz="2400" b="1">
                <a:solidFill>
                  <a:srgbClr val="000000"/>
                </a:solidFill>
                <a:effectLst/>
              </a:rPr>
              <a:t>Smoking</a:t>
            </a:r>
            <a:r>
              <a:rPr lang="nl-BE" altLang="nl-BE" sz="2400">
                <a:solidFill>
                  <a:srgbClr val="000000"/>
                </a:solidFill>
                <a:effectLst/>
              </a:rPr>
              <a:t> increases the risk of severe COVID-19, and is associated with increased expression of ACE2 in airways and lungs.</a:t>
            </a:r>
          </a:p>
          <a:p>
            <a:r>
              <a:rPr lang="nl-BE" altLang="nl-BE" sz="2400">
                <a:solidFill>
                  <a:srgbClr val="000000"/>
                </a:solidFill>
                <a:effectLst/>
              </a:rPr>
              <a:t>The COVID-19 pandemic impacts </a:t>
            </a:r>
            <a:r>
              <a:rPr lang="nl-BE" altLang="nl-BE" sz="2400" b="1">
                <a:solidFill>
                  <a:srgbClr val="000000"/>
                </a:solidFill>
                <a:effectLst/>
              </a:rPr>
              <a:t>(severe) asthma care</a:t>
            </a:r>
            <a:r>
              <a:rPr lang="nl-BE" altLang="nl-BE" sz="2400">
                <a:solidFill>
                  <a:srgbClr val="000000"/>
                </a:solidFill>
                <a:effectLst/>
              </a:rPr>
              <a:t>.</a:t>
            </a:r>
          </a:p>
          <a:p>
            <a:r>
              <a:rPr lang="nl-BE" altLang="nl-BE" sz="2400">
                <a:solidFill>
                  <a:srgbClr val="000000"/>
                </a:solidFill>
                <a:effectLst/>
              </a:rPr>
              <a:t>Antiviral drugs and immunomodulatory treatments need to be tested in </a:t>
            </a:r>
            <a:r>
              <a:rPr lang="nl-BE" altLang="nl-BE" sz="2400" b="1">
                <a:solidFill>
                  <a:srgbClr val="000000"/>
                </a:solidFill>
                <a:effectLst/>
              </a:rPr>
              <a:t>randomized controlled trials (RCT).</a:t>
            </a:r>
          </a:p>
        </p:txBody>
      </p:sp>
      <p:pic>
        <p:nvPicPr>
          <p:cNvPr id="21508" name="Picture 5" descr="My Pneumologia - ERS divulga novas guidelines para utilização de ...">
            <a:extLst>
              <a:ext uri="{FF2B5EF4-FFF2-40B4-BE49-F238E27FC236}">
                <a16:creationId xmlns:a16="http://schemas.microsoft.com/office/drawing/2014/main" id="{020F8389-C360-43C7-882B-4FA10B84F5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6092825"/>
            <a:ext cx="130651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a:extLst>
              <a:ext uri="{FF2B5EF4-FFF2-40B4-BE49-F238E27FC236}">
                <a16:creationId xmlns:a16="http://schemas.microsoft.com/office/drawing/2014/main" id="{10A0C1C8-6162-4A2C-A1A0-6EE1ED5D8BC5}"/>
              </a:ext>
            </a:extLst>
          </p:cNvPr>
          <p:cNvSpPr>
            <a:spLocks noGrp="1" noChangeArrowheads="1"/>
          </p:cNvSpPr>
          <p:nvPr>
            <p:ph type="title"/>
          </p:nvPr>
        </p:nvSpPr>
        <p:spPr/>
        <p:txBody>
          <a:bodyPr/>
          <a:lstStyle/>
          <a:p>
            <a:r>
              <a:rPr lang="nl-BE" altLang="nl-BE" sz="2800" b="1" u="sng">
                <a:solidFill>
                  <a:srgbClr val="000000"/>
                </a:solidFill>
                <a:effectLst/>
              </a:rPr>
              <a:t>Sputum gene expression of ACE2, TMPRSS2 and ICAM1 in asthma and healthy subjects</a:t>
            </a:r>
          </a:p>
        </p:txBody>
      </p:sp>
      <p:pic>
        <p:nvPicPr>
          <p:cNvPr id="41987" name="Afbeelding 3">
            <a:extLst>
              <a:ext uri="{FF2B5EF4-FFF2-40B4-BE49-F238E27FC236}">
                <a16:creationId xmlns:a16="http://schemas.microsoft.com/office/drawing/2014/main" id="{06665CEE-DFCE-44E2-BCC7-8B4310AC43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9025" y="1641475"/>
            <a:ext cx="6965950"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kstvak 4">
            <a:extLst>
              <a:ext uri="{FF2B5EF4-FFF2-40B4-BE49-F238E27FC236}">
                <a16:creationId xmlns:a16="http://schemas.microsoft.com/office/drawing/2014/main" id="{CBC3AECA-EDB9-4C2D-AD0B-09EA993DA358}"/>
              </a:ext>
            </a:extLst>
          </p:cNvPr>
          <p:cNvSpPr txBox="1">
            <a:spLocks noChangeArrowheads="1"/>
          </p:cNvSpPr>
          <p:nvPr/>
        </p:nvSpPr>
        <p:spPr bwMode="auto">
          <a:xfrm>
            <a:off x="3851275" y="6092825"/>
            <a:ext cx="426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nl-BE" altLang="nl-BE" sz="1800">
                <a:solidFill>
                  <a:srgbClr val="000000"/>
                </a:solidFill>
              </a:rPr>
              <a:t>M. Peters et al, AJRCCM 2020 in press.</a:t>
            </a:r>
          </a:p>
        </p:txBody>
      </p:sp>
      <p:sp>
        <p:nvSpPr>
          <p:cNvPr id="41989" name="Tekstvak 1">
            <a:extLst>
              <a:ext uri="{FF2B5EF4-FFF2-40B4-BE49-F238E27FC236}">
                <a16:creationId xmlns:a16="http://schemas.microsoft.com/office/drawing/2014/main" id="{61B8AA89-3051-4C3A-809A-5E4F8D992B31}"/>
              </a:ext>
            </a:extLst>
          </p:cNvPr>
          <p:cNvSpPr txBox="1">
            <a:spLocks noChangeArrowheads="1"/>
          </p:cNvSpPr>
          <p:nvPr/>
        </p:nvSpPr>
        <p:spPr bwMode="auto">
          <a:xfrm>
            <a:off x="1476375" y="1844675"/>
            <a:ext cx="87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nl-BE" altLang="nl-BE" sz="1800" b="1" u="sng">
                <a:solidFill>
                  <a:srgbClr val="000000"/>
                </a:solidFill>
              </a:rPr>
              <a:t>ACE2:</a:t>
            </a:r>
          </a:p>
        </p:txBody>
      </p:sp>
      <p:sp>
        <p:nvSpPr>
          <p:cNvPr id="41990" name="Tekstvak 2">
            <a:extLst>
              <a:ext uri="{FF2B5EF4-FFF2-40B4-BE49-F238E27FC236}">
                <a16:creationId xmlns:a16="http://schemas.microsoft.com/office/drawing/2014/main" id="{7AA76135-E751-409C-95C1-0B77145605C1}"/>
              </a:ext>
            </a:extLst>
          </p:cNvPr>
          <p:cNvSpPr txBox="1">
            <a:spLocks noChangeArrowheads="1"/>
          </p:cNvSpPr>
          <p:nvPr/>
        </p:nvSpPr>
        <p:spPr bwMode="auto">
          <a:xfrm>
            <a:off x="3708400" y="1844675"/>
            <a:ext cx="3376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nl-BE" altLang="nl-BE" sz="1800" b="1" u="sng">
                <a:solidFill>
                  <a:srgbClr val="000000"/>
                </a:solidFill>
              </a:rPr>
              <a:t>TMPRSS2:</a:t>
            </a:r>
            <a:r>
              <a:rPr lang="nl-BE" altLang="nl-BE" sz="1800" b="1">
                <a:solidFill>
                  <a:srgbClr val="000000"/>
                </a:solidFill>
              </a:rPr>
              <a:t>                 </a:t>
            </a:r>
            <a:r>
              <a:rPr lang="nl-BE" altLang="nl-BE" sz="1800" b="1" u="sng">
                <a:solidFill>
                  <a:srgbClr val="000000"/>
                </a:solidFill>
              </a:rPr>
              <a:t>ICAM-1:</a:t>
            </a:r>
            <a:r>
              <a:rPr lang="nl-BE" altLang="nl-BE" sz="1800"/>
              <a:t> </a:t>
            </a:r>
          </a:p>
        </p:txBody>
      </p:sp>
      <p:sp>
        <p:nvSpPr>
          <p:cNvPr id="41991" name="Tekstvak 3">
            <a:extLst>
              <a:ext uri="{FF2B5EF4-FFF2-40B4-BE49-F238E27FC236}">
                <a16:creationId xmlns:a16="http://schemas.microsoft.com/office/drawing/2014/main" id="{053100B2-9312-413D-BDD6-E0EB123E5942}"/>
              </a:ext>
            </a:extLst>
          </p:cNvPr>
          <p:cNvSpPr txBox="1">
            <a:spLocks noChangeArrowheads="1"/>
          </p:cNvSpPr>
          <p:nvPr/>
        </p:nvSpPr>
        <p:spPr bwMode="auto">
          <a:xfrm>
            <a:off x="1547813" y="5216525"/>
            <a:ext cx="249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nl-BE" altLang="nl-BE" sz="180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1">
            <a:extLst>
              <a:ext uri="{FF2B5EF4-FFF2-40B4-BE49-F238E27FC236}">
                <a16:creationId xmlns:a16="http://schemas.microsoft.com/office/drawing/2014/main" id="{62B252B3-AF7C-4DC5-B16F-39DE68C873AC}"/>
              </a:ext>
            </a:extLst>
          </p:cNvPr>
          <p:cNvSpPr>
            <a:spLocks noGrp="1" noChangeArrowheads="1"/>
          </p:cNvSpPr>
          <p:nvPr>
            <p:ph type="title"/>
          </p:nvPr>
        </p:nvSpPr>
        <p:spPr/>
        <p:txBody>
          <a:bodyPr/>
          <a:lstStyle/>
          <a:p>
            <a:r>
              <a:rPr lang="nl-BE" altLang="nl-BE" sz="3600" b="1" u="sng">
                <a:solidFill>
                  <a:srgbClr val="000000"/>
                </a:solidFill>
                <a:effectLst/>
              </a:rPr>
              <a:t>Effect of ICS use on sputum gene expression in subjects with asthma</a:t>
            </a:r>
          </a:p>
        </p:txBody>
      </p:sp>
      <p:pic>
        <p:nvPicPr>
          <p:cNvPr id="43011" name="Afbeelding 2">
            <a:extLst>
              <a:ext uri="{FF2B5EF4-FFF2-40B4-BE49-F238E27FC236}">
                <a16:creationId xmlns:a16="http://schemas.microsoft.com/office/drawing/2014/main" id="{3F792DCD-0E96-4717-A103-34619E750F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2708275"/>
            <a:ext cx="4691063"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Afbeelding 3">
            <a:extLst>
              <a:ext uri="{FF2B5EF4-FFF2-40B4-BE49-F238E27FC236}">
                <a16:creationId xmlns:a16="http://schemas.microsoft.com/office/drawing/2014/main" id="{DCE23A8E-B61B-4DAF-B2FE-A90A15AF64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2852738"/>
            <a:ext cx="4891087"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kstvak 4">
            <a:extLst>
              <a:ext uri="{FF2B5EF4-FFF2-40B4-BE49-F238E27FC236}">
                <a16:creationId xmlns:a16="http://schemas.microsoft.com/office/drawing/2014/main" id="{171D0D38-835D-41A6-BC30-6278EB3E3D5D}"/>
              </a:ext>
            </a:extLst>
          </p:cNvPr>
          <p:cNvSpPr txBox="1">
            <a:spLocks noChangeArrowheads="1"/>
          </p:cNvSpPr>
          <p:nvPr/>
        </p:nvSpPr>
        <p:spPr bwMode="auto">
          <a:xfrm>
            <a:off x="4211638" y="6237288"/>
            <a:ext cx="4262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0"/>
              </a:spcBef>
              <a:buClrTx/>
              <a:buSzTx/>
              <a:buFontTx/>
              <a:buNone/>
            </a:pPr>
            <a:r>
              <a:rPr lang="nl-BE" altLang="nl-BE" sz="1800">
                <a:solidFill>
                  <a:srgbClr val="000000"/>
                </a:solidFill>
              </a:rPr>
              <a:t>M. Peters et al, AJRCCM 2020 in press.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a:extLst>
              <a:ext uri="{FF2B5EF4-FFF2-40B4-BE49-F238E27FC236}">
                <a16:creationId xmlns:a16="http://schemas.microsoft.com/office/drawing/2014/main" id="{3C93A8FC-705F-4A40-97F9-B85F7F0E6E6E}"/>
              </a:ext>
            </a:extLst>
          </p:cNvPr>
          <p:cNvSpPr>
            <a:spLocks noGrp="1" noChangeArrowheads="1"/>
          </p:cNvSpPr>
          <p:nvPr>
            <p:ph type="title"/>
          </p:nvPr>
        </p:nvSpPr>
        <p:spPr>
          <a:xfrm>
            <a:off x="468313" y="115888"/>
            <a:ext cx="8229600" cy="1143000"/>
          </a:xfrm>
        </p:spPr>
        <p:txBody>
          <a:bodyPr/>
          <a:lstStyle/>
          <a:p>
            <a:r>
              <a:rPr lang="nl-BE" altLang="nl-BE" sz="2000" b="1" u="sng">
                <a:solidFill>
                  <a:srgbClr val="000000"/>
                </a:solidFill>
                <a:effectLst/>
              </a:rPr>
              <a:t>ACE2 expression in single-cell transcriptomics of </a:t>
            </a:r>
            <a:br>
              <a:rPr lang="nl-BE" altLang="nl-BE" sz="2000" b="1" u="sng">
                <a:solidFill>
                  <a:srgbClr val="000000"/>
                </a:solidFill>
                <a:effectLst/>
              </a:rPr>
            </a:br>
            <a:r>
              <a:rPr lang="nl-BE" altLang="nl-BE" sz="2000" b="1" u="sng">
                <a:solidFill>
                  <a:srgbClr val="000000"/>
                </a:solidFill>
                <a:effectLst/>
              </a:rPr>
              <a:t>bronchial epithelial cells from never and current smokers</a:t>
            </a:r>
          </a:p>
        </p:txBody>
      </p:sp>
      <p:pic>
        <p:nvPicPr>
          <p:cNvPr id="44035" name="Afbeelding 2">
            <a:extLst>
              <a:ext uri="{FF2B5EF4-FFF2-40B4-BE49-F238E27FC236}">
                <a16:creationId xmlns:a16="http://schemas.microsoft.com/office/drawing/2014/main" id="{10FA6978-8188-41AD-A853-965301D846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125538"/>
            <a:ext cx="56149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kstvak 3">
            <a:extLst>
              <a:ext uri="{FF2B5EF4-FFF2-40B4-BE49-F238E27FC236}">
                <a16:creationId xmlns:a16="http://schemas.microsoft.com/office/drawing/2014/main" id="{B7555DC4-97DD-46A4-BA23-A4A952909603}"/>
              </a:ext>
            </a:extLst>
          </p:cNvPr>
          <p:cNvSpPr txBox="1">
            <a:spLocks noChangeArrowheads="1"/>
          </p:cNvSpPr>
          <p:nvPr/>
        </p:nvSpPr>
        <p:spPr bwMode="auto">
          <a:xfrm>
            <a:off x="4356100" y="6308725"/>
            <a:ext cx="3929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nl-BE" altLang="nl-BE" sz="1800">
                <a:solidFill>
                  <a:srgbClr val="000000"/>
                </a:solidFill>
              </a:rPr>
              <a:t>G. Cai et al, AJRCCM 2020 </a:t>
            </a:r>
            <a:r>
              <a:rPr lang="nl-BE" altLang="nl-BE" sz="1800" i="1">
                <a:solidFill>
                  <a:srgbClr val="000000"/>
                </a:solidFill>
              </a:rPr>
              <a:t>in press</a:t>
            </a:r>
            <a:r>
              <a:rPr lang="nl-BE" altLang="nl-BE" sz="1800">
                <a:solidFill>
                  <a:srgbClr val="000000"/>
                </a:solidFill>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a:extLst>
              <a:ext uri="{FF2B5EF4-FFF2-40B4-BE49-F238E27FC236}">
                <a16:creationId xmlns:a16="http://schemas.microsoft.com/office/drawing/2014/main" id="{F498BACC-C902-4AB2-8B43-E0AA5218EFDA}"/>
              </a:ext>
            </a:extLst>
          </p:cNvPr>
          <p:cNvSpPr>
            <a:spLocks noGrp="1" noChangeArrowheads="1"/>
          </p:cNvSpPr>
          <p:nvPr>
            <p:ph type="title"/>
          </p:nvPr>
        </p:nvSpPr>
        <p:spPr>
          <a:xfrm>
            <a:off x="468313" y="0"/>
            <a:ext cx="8229600" cy="765175"/>
          </a:xfrm>
        </p:spPr>
        <p:txBody>
          <a:bodyPr/>
          <a:lstStyle/>
          <a:p>
            <a:r>
              <a:rPr lang="nl-BE" altLang="nl-BE" sz="2800" b="1" u="sng">
                <a:solidFill>
                  <a:srgbClr val="000000"/>
                </a:solidFill>
                <a:effectLst/>
              </a:rPr>
              <a:t>Smoking, COPD and ACE2 expression in lung</a:t>
            </a:r>
          </a:p>
        </p:txBody>
      </p:sp>
      <p:pic>
        <p:nvPicPr>
          <p:cNvPr id="45059" name="Afbeelding 1">
            <a:extLst>
              <a:ext uri="{FF2B5EF4-FFF2-40B4-BE49-F238E27FC236}">
                <a16:creationId xmlns:a16="http://schemas.microsoft.com/office/drawing/2014/main" id="{8AA797CF-54AC-4954-936C-480D9C18DF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20713"/>
            <a:ext cx="6726238" cy="584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kstvak 2">
            <a:extLst>
              <a:ext uri="{FF2B5EF4-FFF2-40B4-BE49-F238E27FC236}">
                <a16:creationId xmlns:a16="http://schemas.microsoft.com/office/drawing/2014/main" id="{6679A3FA-077A-4A1E-8592-9B2BC5477A94}"/>
              </a:ext>
            </a:extLst>
          </p:cNvPr>
          <p:cNvSpPr txBox="1">
            <a:spLocks noChangeArrowheads="1"/>
          </p:cNvSpPr>
          <p:nvPr/>
        </p:nvSpPr>
        <p:spPr bwMode="auto">
          <a:xfrm>
            <a:off x="3963988" y="6381750"/>
            <a:ext cx="3981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nl-BE" altLang="nl-BE" sz="1800">
                <a:solidFill>
                  <a:srgbClr val="000000"/>
                </a:solidFill>
              </a:rPr>
              <a:t>M. Jacobs, …, K. Bracke, submitted.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a:extLst>
              <a:ext uri="{FF2B5EF4-FFF2-40B4-BE49-F238E27FC236}">
                <a16:creationId xmlns:a16="http://schemas.microsoft.com/office/drawing/2014/main" id="{EA83450E-CD19-49AE-80E5-7A89D9DD16BD}"/>
              </a:ext>
            </a:extLst>
          </p:cNvPr>
          <p:cNvSpPr>
            <a:spLocks noGrp="1" noChangeArrowheads="1"/>
          </p:cNvSpPr>
          <p:nvPr>
            <p:ph type="title"/>
          </p:nvPr>
        </p:nvSpPr>
        <p:spPr/>
        <p:txBody>
          <a:bodyPr/>
          <a:lstStyle/>
          <a:p>
            <a:r>
              <a:rPr lang="nl-BE" altLang="nl-BE" sz="2800" b="1" u="sng">
                <a:solidFill>
                  <a:srgbClr val="000000"/>
                </a:solidFill>
                <a:effectLst/>
              </a:rPr>
              <a:t>Smoking and COPD are associated with increased expression of ACE2 in lung</a:t>
            </a:r>
          </a:p>
        </p:txBody>
      </p:sp>
      <p:pic>
        <p:nvPicPr>
          <p:cNvPr id="46083" name="Afbeelding 2">
            <a:extLst>
              <a:ext uri="{FF2B5EF4-FFF2-40B4-BE49-F238E27FC236}">
                <a16:creationId xmlns:a16="http://schemas.microsoft.com/office/drawing/2014/main" id="{F1243629-5321-45C7-8446-A25E940BB8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6088" y="1557338"/>
            <a:ext cx="4537075" cy="505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kstvak 3">
            <a:extLst>
              <a:ext uri="{FF2B5EF4-FFF2-40B4-BE49-F238E27FC236}">
                <a16:creationId xmlns:a16="http://schemas.microsoft.com/office/drawing/2014/main" id="{725F98B4-944B-42FB-8E74-D1C3E6D53854}"/>
              </a:ext>
            </a:extLst>
          </p:cNvPr>
          <p:cNvSpPr txBox="1">
            <a:spLocks noChangeArrowheads="1"/>
          </p:cNvSpPr>
          <p:nvPr/>
        </p:nvSpPr>
        <p:spPr bwMode="auto">
          <a:xfrm>
            <a:off x="5076825" y="6254750"/>
            <a:ext cx="3979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nl-BE" altLang="nl-BE" sz="1800">
                <a:solidFill>
                  <a:srgbClr val="000000"/>
                </a:solidFill>
              </a:rPr>
              <a:t>M. Jacobs, …, K. Bracke, submitted.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a:extLst>
              <a:ext uri="{FF2B5EF4-FFF2-40B4-BE49-F238E27FC236}">
                <a16:creationId xmlns:a16="http://schemas.microsoft.com/office/drawing/2014/main" id="{1FAFD76C-4E32-4132-9C82-4767CCE7DAC5}"/>
              </a:ext>
            </a:extLst>
          </p:cNvPr>
          <p:cNvSpPr>
            <a:spLocks noGrp="1" noChangeArrowheads="1"/>
          </p:cNvSpPr>
          <p:nvPr>
            <p:ph type="title"/>
          </p:nvPr>
        </p:nvSpPr>
        <p:spPr>
          <a:xfrm>
            <a:off x="468313" y="61913"/>
            <a:ext cx="8229600" cy="919162"/>
          </a:xfrm>
        </p:spPr>
        <p:txBody>
          <a:bodyPr/>
          <a:lstStyle/>
          <a:p>
            <a:r>
              <a:rPr lang="nl-BE" altLang="nl-BE" sz="3600" b="1" u="sng">
                <a:solidFill>
                  <a:srgbClr val="000000"/>
                </a:solidFill>
                <a:effectLst/>
              </a:rPr>
              <a:t>COVID-19 and Asthma: overview</a:t>
            </a:r>
            <a:endParaRPr lang="nl-NL" altLang="nl-BE" sz="3600" b="1" u="sng">
              <a:solidFill>
                <a:srgbClr val="000000"/>
              </a:solidFill>
              <a:effectLst/>
            </a:endParaRPr>
          </a:p>
        </p:txBody>
      </p:sp>
      <p:sp>
        <p:nvSpPr>
          <p:cNvPr id="22531" name="Tijdelijke aanduiding voor inhoud 2">
            <a:extLst>
              <a:ext uri="{FF2B5EF4-FFF2-40B4-BE49-F238E27FC236}">
                <a16:creationId xmlns:a16="http://schemas.microsoft.com/office/drawing/2014/main" id="{7E1AEC74-A4E8-41E7-92DD-551BC3132E30}"/>
              </a:ext>
            </a:extLst>
          </p:cNvPr>
          <p:cNvSpPr>
            <a:spLocks noGrp="1"/>
          </p:cNvSpPr>
          <p:nvPr>
            <p:ph idx="1"/>
          </p:nvPr>
        </p:nvSpPr>
        <p:spPr>
          <a:xfrm>
            <a:off x="611188" y="836613"/>
            <a:ext cx="8424862" cy="4530725"/>
          </a:xfrm>
        </p:spPr>
        <p:txBody>
          <a:bodyPr/>
          <a:lstStyle/>
          <a:p>
            <a:pPr>
              <a:lnSpc>
                <a:spcPct val="150000"/>
              </a:lnSpc>
              <a:defRPr/>
            </a:pPr>
            <a:r>
              <a:rPr lang="nl-BE" altLang="nl-BE" sz="2400" dirty="0">
                <a:solidFill>
                  <a:srgbClr val="000000"/>
                </a:solidFill>
                <a:effectLst/>
              </a:rPr>
              <a:t>COVID-19: </a:t>
            </a:r>
            <a:r>
              <a:rPr lang="nl-BE" altLang="nl-BE" sz="2400" dirty="0" err="1">
                <a:solidFill>
                  <a:srgbClr val="000000"/>
                </a:solidFill>
                <a:effectLst/>
              </a:rPr>
              <a:t>clinical</a:t>
            </a:r>
            <a:r>
              <a:rPr lang="nl-BE" altLang="nl-BE" sz="2400" dirty="0">
                <a:solidFill>
                  <a:srgbClr val="000000"/>
                </a:solidFill>
                <a:effectLst/>
              </a:rPr>
              <a:t> </a:t>
            </a:r>
            <a:r>
              <a:rPr lang="nl-BE" altLang="nl-BE" sz="2400" dirty="0" err="1">
                <a:solidFill>
                  <a:srgbClr val="000000"/>
                </a:solidFill>
                <a:effectLst/>
              </a:rPr>
              <a:t>presentation</a:t>
            </a:r>
            <a:endParaRPr lang="nl-BE" altLang="nl-BE" sz="2400" dirty="0">
              <a:solidFill>
                <a:srgbClr val="000000"/>
              </a:solidFill>
              <a:effectLst/>
            </a:endParaRPr>
          </a:p>
          <a:p>
            <a:pPr>
              <a:lnSpc>
                <a:spcPct val="150000"/>
              </a:lnSpc>
              <a:defRPr/>
            </a:pPr>
            <a:r>
              <a:rPr lang="nl-BE" altLang="nl-BE" sz="2400" dirty="0" err="1">
                <a:solidFill>
                  <a:srgbClr val="000000"/>
                </a:solidFill>
                <a:effectLst/>
              </a:rPr>
              <a:t>Asthma</a:t>
            </a:r>
            <a:r>
              <a:rPr lang="nl-BE" altLang="nl-BE" sz="2400" dirty="0">
                <a:solidFill>
                  <a:srgbClr val="000000"/>
                </a:solidFill>
                <a:effectLst/>
              </a:rPr>
              <a:t>: management in 2020</a:t>
            </a:r>
          </a:p>
          <a:p>
            <a:pPr>
              <a:lnSpc>
                <a:spcPct val="150000"/>
              </a:lnSpc>
              <a:defRPr/>
            </a:pPr>
            <a:r>
              <a:rPr lang="nl-BE" altLang="nl-BE" sz="2400" dirty="0">
                <a:solidFill>
                  <a:srgbClr val="000000"/>
                </a:solidFill>
                <a:effectLst/>
              </a:rPr>
              <a:t>Are </a:t>
            </a:r>
            <a:r>
              <a:rPr lang="nl-BE" altLang="nl-BE" sz="2400" dirty="0" err="1">
                <a:solidFill>
                  <a:srgbClr val="000000"/>
                </a:solidFill>
                <a:effectLst/>
              </a:rPr>
              <a:t>asthma</a:t>
            </a:r>
            <a:r>
              <a:rPr lang="nl-BE" altLang="nl-BE" sz="2400" dirty="0">
                <a:solidFill>
                  <a:srgbClr val="000000"/>
                </a:solidFill>
                <a:effectLst/>
              </a:rPr>
              <a:t> </a:t>
            </a:r>
            <a:r>
              <a:rPr lang="nl-BE" altLang="nl-BE" sz="2400" dirty="0" err="1">
                <a:solidFill>
                  <a:srgbClr val="000000"/>
                </a:solidFill>
                <a:effectLst/>
              </a:rPr>
              <a:t>patients</a:t>
            </a:r>
            <a:r>
              <a:rPr lang="nl-BE" altLang="nl-BE" sz="2400" dirty="0">
                <a:solidFill>
                  <a:srgbClr val="000000"/>
                </a:solidFill>
                <a:effectLst/>
              </a:rPr>
              <a:t> at </a:t>
            </a:r>
            <a:r>
              <a:rPr lang="nl-BE" altLang="nl-BE" sz="2400" dirty="0" err="1">
                <a:solidFill>
                  <a:srgbClr val="000000"/>
                </a:solidFill>
                <a:effectLst/>
              </a:rPr>
              <a:t>increased</a:t>
            </a:r>
            <a:r>
              <a:rPr lang="nl-BE" altLang="nl-BE" sz="2400" dirty="0">
                <a:solidFill>
                  <a:srgbClr val="000000"/>
                </a:solidFill>
                <a:effectLst/>
              </a:rPr>
              <a:t> risk of COVID-19?</a:t>
            </a:r>
          </a:p>
          <a:p>
            <a:pPr>
              <a:lnSpc>
                <a:spcPct val="150000"/>
              </a:lnSpc>
              <a:defRPr/>
            </a:pPr>
            <a:r>
              <a:rPr lang="nl-BE" altLang="nl-BE" sz="2800" b="1" u="sng" dirty="0">
                <a:solidFill>
                  <a:srgbClr val="000000"/>
                </a:solidFill>
                <a:effectLst/>
              </a:rPr>
              <a:t>Treatment: </a:t>
            </a:r>
            <a:r>
              <a:rPr lang="nl-BE" altLang="nl-BE" sz="2800" b="1" u="sng" dirty="0" err="1">
                <a:solidFill>
                  <a:srgbClr val="000000"/>
                </a:solidFill>
                <a:effectLst/>
              </a:rPr>
              <a:t>asthma</a:t>
            </a:r>
            <a:r>
              <a:rPr lang="nl-BE" altLang="nl-BE" sz="2800" b="1" u="sng" dirty="0">
                <a:solidFill>
                  <a:srgbClr val="000000"/>
                </a:solidFill>
                <a:effectLst/>
              </a:rPr>
              <a:t>; COVID-19</a:t>
            </a:r>
          </a:p>
          <a:p>
            <a:pPr>
              <a:lnSpc>
                <a:spcPct val="150000"/>
              </a:lnSpc>
              <a:defRPr/>
            </a:pPr>
            <a:r>
              <a:rPr lang="nl-BE" altLang="nl-BE" sz="2400" dirty="0" err="1">
                <a:solidFill>
                  <a:schemeClr val="bg1">
                    <a:lumMod val="65000"/>
                  </a:schemeClr>
                </a:solidFill>
                <a:effectLst/>
              </a:rPr>
              <a:t>Epidemiology</a:t>
            </a:r>
            <a:endParaRPr lang="nl-BE" altLang="nl-BE" sz="2400" dirty="0">
              <a:solidFill>
                <a:schemeClr val="bg1">
                  <a:lumMod val="65000"/>
                </a:schemeClr>
              </a:solidFill>
              <a:effectLst/>
            </a:endParaRPr>
          </a:p>
          <a:p>
            <a:pPr>
              <a:lnSpc>
                <a:spcPct val="150000"/>
              </a:lnSpc>
              <a:defRPr/>
            </a:pPr>
            <a:r>
              <a:rPr lang="nl-BE" altLang="nl-BE" sz="2400" dirty="0" err="1">
                <a:solidFill>
                  <a:schemeClr val="bg1">
                    <a:lumMod val="65000"/>
                  </a:schemeClr>
                </a:solidFill>
                <a:effectLst/>
              </a:rPr>
              <a:t>Eosinophilic</a:t>
            </a:r>
            <a:r>
              <a:rPr lang="nl-BE" altLang="nl-BE" sz="2400" dirty="0">
                <a:solidFill>
                  <a:schemeClr val="bg1">
                    <a:lumMod val="65000"/>
                  </a:schemeClr>
                </a:solidFill>
                <a:effectLst/>
              </a:rPr>
              <a:t> </a:t>
            </a:r>
            <a:r>
              <a:rPr lang="nl-BE" altLang="nl-BE" sz="2400" dirty="0" err="1">
                <a:solidFill>
                  <a:schemeClr val="bg1">
                    <a:lumMod val="65000"/>
                  </a:schemeClr>
                </a:solidFill>
                <a:effectLst/>
              </a:rPr>
              <a:t>inflammation</a:t>
            </a:r>
            <a:r>
              <a:rPr lang="nl-BE" altLang="nl-BE" sz="2400" dirty="0">
                <a:solidFill>
                  <a:schemeClr val="bg1">
                    <a:lumMod val="65000"/>
                  </a:schemeClr>
                </a:solidFill>
                <a:effectLst/>
              </a:rPr>
              <a:t> in </a:t>
            </a:r>
            <a:r>
              <a:rPr lang="nl-BE" altLang="nl-BE" sz="2400" dirty="0" err="1">
                <a:solidFill>
                  <a:schemeClr val="bg1">
                    <a:lumMod val="65000"/>
                  </a:schemeClr>
                </a:solidFill>
                <a:effectLst/>
              </a:rPr>
              <a:t>asthma</a:t>
            </a:r>
            <a:r>
              <a:rPr lang="nl-BE" altLang="nl-BE" sz="2400" dirty="0">
                <a:solidFill>
                  <a:schemeClr val="bg1">
                    <a:lumMod val="65000"/>
                  </a:schemeClr>
                </a:solidFill>
                <a:effectLst/>
              </a:rPr>
              <a:t> </a:t>
            </a:r>
            <a:r>
              <a:rPr lang="nl-BE" altLang="nl-BE" sz="2400" dirty="0" err="1">
                <a:solidFill>
                  <a:schemeClr val="bg1">
                    <a:lumMod val="65000"/>
                  </a:schemeClr>
                </a:solidFill>
                <a:effectLst/>
              </a:rPr>
              <a:t>and</a:t>
            </a:r>
            <a:r>
              <a:rPr lang="nl-BE" altLang="nl-BE" sz="2400" dirty="0">
                <a:solidFill>
                  <a:schemeClr val="bg1">
                    <a:lumMod val="65000"/>
                  </a:schemeClr>
                </a:solidFill>
                <a:effectLst/>
              </a:rPr>
              <a:t> COVID-19</a:t>
            </a:r>
          </a:p>
          <a:p>
            <a:pPr>
              <a:lnSpc>
                <a:spcPct val="150000"/>
              </a:lnSpc>
              <a:defRPr/>
            </a:pPr>
            <a:r>
              <a:rPr lang="nl-BE" altLang="nl-BE" sz="2400" dirty="0" err="1">
                <a:solidFill>
                  <a:schemeClr val="bg1">
                    <a:lumMod val="65000"/>
                  </a:schemeClr>
                </a:solidFill>
                <a:effectLst/>
              </a:rPr>
              <a:t>Guidelines</a:t>
            </a:r>
            <a:r>
              <a:rPr lang="nl-BE" altLang="nl-BE" sz="2400" dirty="0">
                <a:solidFill>
                  <a:schemeClr val="bg1">
                    <a:lumMod val="65000"/>
                  </a:schemeClr>
                </a:solidFill>
                <a:effectLst/>
              </a:rPr>
              <a:t> on COVID-19 </a:t>
            </a:r>
            <a:r>
              <a:rPr lang="nl-BE" altLang="nl-BE" sz="2400" dirty="0" err="1">
                <a:solidFill>
                  <a:schemeClr val="bg1">
                    <a:lumMod val="65000"/>
                  </a:schemeClr>
                </a:solidFill>
                <a:effectLst/>
              </a:rPr>
              <a:t>and</a:t>
            </a:r>
            <a:r>
              <a:rPr lang="nl-BE" altLang="nl-BE" sz="2400" dirty="0">
                <a:solidFill>
                  <a:schemeClr val="bg1">
                    <a:lumMod val="65000"/>
                  </a:schemeClr>
                </a:solidFill>
                <a:effectLst/>
              </a:rPr>
              <a:t> severe </a:t>
            </a:r>
            <a:r>
              <a:rPr lang="nl-BE" altLang="nl-BE" sz="2400" dirty="0" err="1">
                <a:solidFill>
                  <a:schemeClr val="bg1">
                    <a:lumMod val="65000"/>
                  </a:schemeClr>
                </a:solidFill>
                <a:effectLst/>
              </a:rPr>
              <a:t>asthma</a:t>
            </a:r>
            <a:endParaRPr lang="nl-BE" altLang="nl-BE" sz="2400" dirty="0">
              <a:solidFill>
                <a:schemeClr val="bg1">
                  <a:lumMod val="65000"/>
                </a:schemeClr>
              </a:solidFill>
              <a:effectLst/>
            </a:endParaRPr>
          </a:p>
          <a:p>
            <a:pPr>
              <a:lnSpc>
                <a:spcPct val="150000"/>
              </a:lnSpc>
              <a:defRPr/>
            </a:pPr>
            <a:r>
              <a:rPr lang="nl-BE" altLang="nl-BE" sz="2400" dirty="0" err="1">
                <a:solidFill>
                  <a:schemeClr val="bg1">
                    <a:lumMod val="65000"/>
                  </a:schemeClr>
                </a:solidFill>
                <a:effectLst/>
              </a:rPr>
              <a:t>Patients</a:t>
            </a:r>
            <a:r>
              <a:rPr lang="nl-BE" altLang="nl-BE" sz="2400" dirty="0">
                <a:solidFill>
                  <a:schemeClr val="bg1">
                    <a:lumMod val="65000"/>
                  </a:schemeClr>
                </a:solidFill>
                <a:effectLst/>
              </a:rPr>
              <a:t> </a:t>
            </a:r>
            <a:r>
              <a:rPr lang="nl-BE" altLang="nl-BE" sz="2400" dirty="0" err="1">
                <a:solidFill>
                  <a:schemeClr val="bg1">
                    <a:lumMod val="65000"/>
                  </a:schemeClr>
                </a:solidFill>
                <a:effectLst/>
              </a:rPr>
              <a:t>perspectives</a:t>
            </a:r>
            <a:endParaRPr lang="nl-BE" altLang="nl-BE" sz="2400" dirty="0">
              <a:solidFill>
                <a:schemeClr val="bg1">
                  <a:lumMod val="65000"/>
                </a:schemeClr>
              </a:solidFill>
              <a:effectLst/>
            </a:endParaRPr>
          </a:p>
          <a:p>
            <a:pPr>
              <a:lnSpc>
                <a:spcPct val="150000"/>
              </a:lnSpc>
              <a:defRPr/>
            </a:pPr>
            <a:r>
              <a:rPr lang="nl-BE" altLang="nl-BE" sz="2400" dirty="0">
                <a:solidFill>
                  <a:schemeClr val="bg1">
                    <a:lumMod val="65000"/>
                  </a:schemeClr>
                </a:solidFill>
                <a:effectLst/>
              </a:rPr>
              <a:t>Q &amp; A </a:t>
            </a:r>
            <a:r>
              <a:rPr lang="nl-BE" altLang="nl-BE" sz="2400" dirty="0" err="1">
                <a:solidFill>
                  <a:schemeClr val="bg1">
                    <a:lumMod val="65000"/>
                  </a:schemeClr>
                </a:solidFill>
                <a:effectLst/>
              </a:rPr>
              <a:t>session</a:t>
            </a:r>
            <a:endParaRPr lang="nl-BE" altLang="nl-BE" sz="2400" dirty="0">
              <a:solidFill>
                <a:schemeClr val="bg1">
                  <a:lumMod val="65000"/>
                </a:schemeClr>
              </a:solidFill>
              <a:effectLst/>
            </a:endParaRPr>
          </a:p>
          <a:p>
            <a:pPr>
              <a:defRPr/>
            </a:pPr>
            <a:endParaRPr lang="nl-NL" altLang="nl-BE" dirty="0">
              <a:solidFill>
                <a:srgbClr val="000000"/>
              </a:solidFill>
              <a:effectLst/>
            </a:endParaRPr>
          </a:p>
        </p:txBody>
      </p:sp>
      <p:pic>
        <p:nvPicPr>
          <p:cNvPr id="47108" name="Picture 5" descr="My Pneumologia - ERS divulga novas guidelines para utilização de ...">
            <a:extLst>
              <a:ext uri="{FF2B5EF4-FFF2-40B4-BE49-F238E27FC236}">
                <a16:creationId xmlns:a16="http://schemas.microsoft.com/office/drawing/2014/main" id="{9D04A402-186E-458A-BF4B-4BACF07E64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5732463"/>
            <a:ext cx="202723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1F3A74-6977-4B90-8C9F-91491EDE9D25}"/>
              </a:ext>
            </a:extLst>
          </p:cNvPr>
          <p:cNvSpPr>
            <a:spLocks noGrp="1"/>
          </p:cNvSpPr>
          <p:nvPr>
            <p:ph idx="1"/>
          </p:nvPr>
        </p:nvSpPr>
        <p:spPr>
          <a:xfrm>
            <a:off x="457200" y="1751013"/>
            <a:ext cx="8528050" cy="3906837"/>
          </a:xfrm>
        </p:spPr>
        <p:txBody>
          <a:bodyPr>
            <a:normAutofit fontScale="55000" lnSpcReduction="20000"/>
          </a:bodyPr>
          <a:lstStyle/>
          <a:p>
            <a:pPr>
              <a:defRPr/>
            </a:pPr>
            <a:r>
              <a:rPr lang="en-US" sz="4300" dirty="0">
                <a:solidFill>
                  <a:srgbClr val="000000"/>
                </a:solidFill>
                <a:effectLst/>
              </a:rPr>
              <a:t>Advise patients with asthma to continue taking their prescribed asthma medications, particularly </a:t>
            </a:r>
            <a:r>
              <a:rPr lang="en-US" sz="4300" i="1" dirty="0">
                <a:solidFill>
                  <a:srgbClr val="000000"/>
                </a:solidFill>
                <a:effectLst/>
              </a:rPr>
              <a:t>inhaled corticosteroids </a:t>
            </a:r>
            <a:r>
              <a:rPr lang="en-US" sz="4300" dirty="0">
                <a:solidFill>
                  <a:srgbClr val="000000"/>
                </a:solidFill>
                <a:effectLst/>
              </a:rPr>
              <a:t>(ICS).</a:t>
            </a:r>
          </a:p>
          <a:p>
            <a:pPr marL="342900" lvl="1" indent="-342900">
              <a:buClr>
                <a:schemeClr val="hlink"/>
              </a:buClr>
              <a:buSzPct val="90000"/>
              <a:buFontTx/>
              <a:buBlip>
                <a:blip r:embed="rId2"/>
              </a:buBlip>
              <a:defRPr/>
            </a:pPr>
            <a:r>
              <a:rPr lang="en-US" sz="4300" dirty="0">
                <a:solidFill>
                  <a:srgbClr val="000000"/>
                </a:solidFill>
                <a:effectLst/>
              </a:rPr>
              <a:t>Asthma medications should be continued as usual. Stopping ICS often leads to potentially dangerous worsening of asthma. </a:t>
            </a:r>
          </a:p>
          <a:p>
            <a:pPr marL="342900" lvl="1" indent="-342900">
              <a:buClr>
                <a:schemeClr val="hlink"/>
              </a:buClr>
              <a:buSzPct val="90000"/>
              <a:buFontTx/>
              <a:buBlip>
                <a:blip r:embed="rId2"/>
              </a:buBlip>
              <a:defRPr/>
            </a:pPr>
            <a:r>
              <a:rPr lang="en-US" sz="4300" dirty="0">
                <a:solidFill>
                  <a:srgbClr val="000000"/>
                </a:solidFill>
                <a:effectLst/>
              </a:rPr>
              <a:t>Smoking cessation!</a:t>
            </a:r>
          </a:p>
          <a:p>
            <a:pPr marL="342900" lvl="1" indent="-342900">
              <a:buClr>
                <a:schemeClr val="hlink"/>
              </a:buClr>
              <a:buSzPct val="90000"/>
              <a:buFontTx/>
              <a:buBlip>
                <a:blip r:embed="rId2"/>
              </a:buBlip>
              <a:defRPr/>
            </a:pPr>
            <a:r>
              <a:rPr lang="en-US" sz="4300" dirty="0">
                <a:solidFill>
                  <a:srgbClr val="000000"/>
                </a:solidFill>
                <a:effectLst/>
              </a:rPr>
              <a:t>For patients with severe asthma: </a:t>
            </a:r>
          </a:p>
          <a:p>
            <a:pPr marL="971550" lvl="2" indent="-571500">
              <a:buClrTx/>
              <a:buSzPct val="100000"/>
              <a:buFont typeface="Wingdings" panose="05000000000000000000" pitchFamily="2" charset="2"/>
              <a:buChar char="Ø"/>
              <a:defRPr/>
            </a:pPr>
            <a:r>
              <a:rPr lang="en-US" sz="3900" dirty="0">
                <a:solidFill>
                  <a:srgbClr val="000000"/>
                </a:solidFill>
                <a:effectLst/>
              </a:rPr>
              <a:t>continue biologic therapy, and provide training to patients      to self-administer (or homecare)</a:t>
            </a:r>
          </a:p>
          <a:p>
            <a:pPr marL="971550" lvl="2" indent="-571500">
              <a:buClrTx/>
              <a:buSzPct val="100000"/>
              <a:buFont typeface="Wingdings" panose="05000000000000000000" pitchFamily="2" charset="2"/>
              <a:buChar char="Ø"/>
              <a:defRPr/>
            </a:pPr>
            <a:r>
              <a:rPr lang="en-US" sz="3900" dirty="0">
                <a:solidFill>
                  <a:srgbClr val="000000"/>
                </a:solidFill>
                <a:effectLst/>
              </a:rPr>
              <a:t>do not suddenly stop OCS if prescribed. </a:t>
            </a:r>
          </a:p>
          <a:p>
            <a:pPr>
              <a:defRPr/>
            </a:pPr>
            <a:endParaRPr lang="en-US" sz="4300" dirty="0">
              <a:solidFill>
                <a:srgbClr val="000000"/>
              </a:solidFill>
              <a:effectLst/>
            </a:endParaRPr>
          </a:p>
          <a:p>
            <a:pPr>
              <a:defRPr/>
            </a:pPr>
            <a:endParaRPr lang="en-AU" sz="4300" dirty="0">
              <a:solidFill>
                <a:srgbClr val="000000"/>
              </a:solidFill>
              <a:effectLst/>
            </a:endParaRPr>
          </a:p>
          <a:p>
            <a:pPr>
              <a:defRPr/>
            </a:pPr>
            <a:endParaRPr lang="en-AU" dirty="0"/>
          </a:p>
          <a:p>
            <a:pPr>
              <a:defRPr/>
            </a:pPr>
            <a:endParaRPr lang="en-AU" dirty="0"/>
          </a:p>
        </p:txBody>
      </p:sp>
      <p:sp>
        <p:nvSpPr>
          <p:cNvPr id="5" name="Title 4">
            <a:extLst>
              <a:ext uri="{FF2B5EF4-FFF2-40B4-BE49-F238E27FC236}">
                <a16:creationId xmlns:a16="http://schemas.microsoft.com/office/drawing/2014/main" id="{1A804034-45A8-4124-831A-9350B351CE78}"/>
              </a:ext>
            </a:extLst>
          </p:cNvPr>
          <p:cNvSpPr>
            <a:spLocks noGrp="1"/>
          </p:cNvSpPr>
          <p:nvPr>
            <p:ph type="title"/>
          </p:nvPr>
        </p:nvSpPr>
        <p:spPr>
          <a:xfrm>
            <a:off x="0" y="333375"/>
            <a:ext cx="8027988" cy="1143000"/>
          </a:xfrm>
        </p:spPr>
        <p:txBody>
          <a:bodyPr/>
          <a:lstStyle/>
          <a:p>
            <a:pPr>
              <a:defRPr/>
            </a:pPr>
            <a:r>
              <a:rPr lang="en-AU" sz="3600" b="1" u="sng" dirty="0">
                <a:solidFill>
                  <a:srgbClr val="000000"/>
                </a:solidFill>
                <a:effectLst/>
              </a:rPr>
              <a:t>COVID-19 and asthma treatment</a:t>
            </a:r>
            <a:endParaRPr lang="en-AU" sz="3600" dirty="0">
              <a:solidFill>
                <a:srgbClr val="000000"/>
              </a:solidFill>
            </a:endParaRPr>
          </a:p>
        </p:txBody>
      </p:sp>
      <p:pic>
        <p:nvPicPr>
          <p:cNvPr id="48132" name="Picture 3">
            <a:extLst>
              <a:ext uri="{FF2B5EF4-FFF2-40B4-BE49-F238E27FC236}">
                <a16:creationId xmlns:a16="http://schemas.microsoft.com/office/drawing/2014/main" id="{C28EE527-FECB-4D93-A715-D9E41435BB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5063" y="260350"/>
            <a:ext cx="144462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a:extLst>
              <a:ext uri="{FF2B5EF4-FFF2-40B4-BE49-F238E27FC236}">
                <a16:creationId xmlns:a16="http://schemas.microsoft.com/office/drawing/2014/main" id="{E036E555-B177-40D6-9E03-2059E92ED988}"/>
              </a:ext>
            </a:extLst>
          </p:cNvPr>
          <p:cNvSpPr>
            <a:spLocks noGrp="1" noChangeArrowheads="1"/>
          </p:cNvSpPr>
          <p:nvPr>
            <p:ph type="title"/>
          </p:nvPr>
        </p:nvSpPr>
        <p:spPr>
          <a:xfrm>
            <a:off x="0" y="0"/>
            <a:ext cx="9144000" cy="1143000"/>
          </a:xfrm>
        </p:spPr>
        <p:txBody>
          <a:bodyPr/>
          <a:lstStyle/>
          <a:p>
            <a:r>
              <a:rPr lang="nl-BE" altLang="nl-BE" sz="2000" b="1" u="sng">
                <a:solidFill>
                  <a:srgbClr val="000000"/>
                </a:solidFill>
                <a:effectLst/>
              </a:rPr>
              <a:t>Long-term use of OCS in uncontrolled severe asthma and COVID-19</a:t>
            </a:r>
          </a:p>
        </p:txBody>
      </p:sp>
      <p:pic>
        <p:nvPicPr>
          <p:cNvPr id="49155" name="Afbeelding 2">
            <a:extLst>
              <a:ext uri="{FF2B5EF4-FFF2-40B4-BE49-F238E27FC236}">
                <a16:creationId xmlns:a16="http://schemas.microsoft.com/office/drawing/2014/main" id="{2BBF1639-435E-4C56-BD66-BEDB519407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2188" y="908050"/>
            <a:ext cx="7159625"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kstvak 3">
            <a:extLst>
              <a:ext uri="{FF2B5EF4-FFF2-40B4-BE49-F238E27FC236}">
                <a16:creationId xmlns:a16="http://schemas.microsoft.com/office/drawing/2014/main" id="{BBE1D453-2EBC-452D-B526-2B0F3DDAE417}"/>
              </a:ext>
            </a:extLst>
          </p:cNvPr>
          <p:cNvSpPr txBox="1">
            <a:spLocks noChangeArrowheads="1"/>
          </p:cNvSpPr>
          <p:nvPr/>
        </p:nvSpPr>
        <p:spPr bwMode="auto">
          <a:xfrm>
            <a:off x="684213" y="6103938"/>
            <a:ext cx="4249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nl-BE" altLang="nl-BE" sz="1800"/>
              <a:t>G. Brusselle, unpublished observations.</a:t>
            </a:r>
          </a:p>
        </p:txBody>
      </p:sp>
      <p:sp>
        <p:nvSpPr>
          <p:cNvPr id="49157" name="Tekstvak 1">
            <a:extLst>
              <a:ext uri="{FF2B5EF4-FFF2-40B4-BE49-F238E27FC236}">
                <a16:creationId xmlns:a16="http://schemas.microsoft.com/office/drawing/2014/main" id="{AD4D3F73-1641-4273-B1AD-430AEDC0448B}"/>
              </a:ext>
            </a:extLst>
          </p:cNvPr>
          <p:cNvSpPr txBox="1">
            <a:spLocks noChangeArrowheads="1"/>
          </p:cNvSpPr>
          <p:nvPr/>
        </p:nvSpPr>
        <p:spPr bwMode="auto">
          <a:xfrm>
            <a:off x="6443663" y="4149725"/>
            <a:ext cx="1185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nl-BE" altLang="nl-BE" sz="1800">
                <a:solidFill>
                  <a:srgbClr val="000000"/>
                </a:solidFill>
              </a:rPr>
              <a:t>, diabetes</a:t>
            </a:r>
          </a:p>
        </p:txBody>
      </p:sp>
      <p:sp>
        <p:nvSpPr>
          <p:cNvPr id="49158" name="Tekstvak 2">
            <a:extLst>
              <a:ext uri="{FF2B5EF4-FFF2-40B4-BE49-F238E27FC236}">
                <a16:creationId xmlns:a16="http://schemas.microsoft.com/office/drawing/2014/main" id="{7C00905B-FE00-445E-A01D-8FBB6EBB2F83}"/>
              </a:ext>
            </a:extLst>
          </p:cNvPr>
          <p:cNvSpPr txBox="1">
            <a:spLocks noChangeArrowheads="1"/>
          </p:cNvSpPr>
          <p:nvPr/>
        </p:nvSpPr>
        <p:spPr bwMode="auto">
          <a:xfrm>
            <a:off x="5867400" y="5241925"/>
            <a:ext cx="30972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nl-BE" altLang="nl-BE" sz="1800">
                <a:solidFill>
                  <a:srgbClr val="000000"/>
                </a:solidFill>
              </a:rPr>
              <a:t>hypertension</a:t>
            </a:r>
          </a:p>
          <a:p>
            <a:pPr>
              <a:spcBef>
                <a:spcPct val="0"/>
              </a:spcBef>
              <a:buClrTx/>
              <a:buSzTx/>
              <a:buFontTx/>
              <a:buNone/>
            </a:pPr>
            <a:r>
              <a:rPr lang="nl-BE" altLang="nl-BE" sz="1800">
                <a:solidFill>
                  <a:srgbClr val="000000"/>
                </a:solidFill>
                <a:sym typeface="Wingdings" panose="05000000000000000000" pitchFamily="2" charset="2"/>
              </a:rPr>
              <a:t>risk factors for severe COVID-19.</a:t>
            </a:r>
            <a:endParaRPr lang="nl-BE" altLang="nl-BE" sz="1800">
              <a:solidFill>
                <a:srgbClr val="000000"/>
              </a:solidFill>
            </a:endParaRPr>
          </a:p>
        </p:txBody>
      </p:sp>
      <p:sp>
        <p:nvSpPr>
          <p:cNvPr id="49159" name="Tekstvak 3">
            <a:extLst>
              <a:ext uri="{FF2B5EF4-FFF2-40B4-BE49-F238E27FC236}">
                <a16:creationId xmlns:a16="http://schemas.microsoft.com/office/drawing/2014/main" id="{F440DDCC-98D9-43CF-B92B-6A246C1EDF4F}"/>
              </a:ext>
            </a:extLst>
          </p:cNvPr>
          <p:cNvSpPr txBox="1">
            <a:spLocks noChangeArrowheads="1"/>
          </p:cNvSpPr>
          <p:nvPr/>
        </p:nvSpPr>
        <p:spPr bwMode="auto">
          <a:xfrm>
            <a:off x="5435600" y="5457825"/>
            <a:ext cx="587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nl-BE" altLang="nl-BE" b="1">
                <a:sym typeface="Wingdings" panose="05000000000000000000" pitchFamily="2" charset="2"/>
              </a:rPr>
              <a:t></a:t>
            </a:r>
            <a:endParaRPr lang="nl-BE" altLang="nl-BE"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AF7461-79AE-4BC9-A8CF-422A6BA3C6AB}"/>
              </a:ext>
            </a:extLst>
          </p:cNvPr>
          <p:cNvSpPr>
            <a:spLocks noGrp="1"/>
          </p:cNvSpPr>
          <p:nvPr>
            <p:ph idx="1"/>
          </p:nvPr>
        </p:nvSpPr>
        <p:spPr>
          <a:xfrm>
            <a:off x="457200" y="1751013"/>
            <a:ext cx="8528050" cy="3906837"/>
          </a:xfrm>
        </p:spPr>
        <p:txBody>
          <a:bodyPr>
            <a:normAutofit fontScale="77500" lnSpcReduction="20000"/>
          </a:bodyPr>
          <a:lstStyle/>
          <a:p>
            <a:pPr>
              <a:defRPr/>
            </a:pPr>
            <a:r>
              <a:rPr lang="en-US" sz="4300" dirty="0">
                <a:solidFill>
                  <a:srgbClr val="000000"/>
                </a:solidFill>
                <a:effectLst/>
              </a:rPr>
              <a:t>Make sure that all patients have a </a:t>
            </a:r>
            <a:r>
              <a:rPr lang="en-US" sz="4300" i="1" dirty="0">
                <a:solidFill>
                  <a:srgbClr val="000000"/>
                </a:solidFill>
                <a:effectLst/>
              </a:rPr>
              <a:t>written asthma action plan </a:t>
            </a:r>
            <a:r>
              <a:rPr lang="en-US" sz="4300" dirty="0">
                <a:solidFill>
                  <a:srgbClr val="000000"/>
                </a:solidFill>
                <a:effectLst/>
              </a:rPr>
              <a:t>with instructions about:</a:t>
            </a:r>
            <a:endParaRPr lang="en-AU" sz="4300" i="1" dirty="0">
              <a:solidFill>
                <a:srgbClr val="000000"/>
              </a:solidFill>
              <a:effectLst/>
            </a:endParaRPr>
          </a:p>
          <a:p>
            <a:pPr lvl="1">
              <a:defRPr/>
            </a:pPr>
            <a:r>
              <a:rPr lang="en-US" sz="4300" dirty="0">
                <a:solidFill>
                  <a:srgbClr val="000000"/>
                </a:solidFill>
                <a:effectLst/>
              </a:rPr>
              <a:t>Increasing controller and reliever medication when asthma worsens </a:t>
            </a:r>
          </a:p>
          <a:p>
            <a:pPr lvl="1">
              <a:defRPr/>
            </a:pPr>
            <a:r>
              <a:rPr lang="en-US" sz="4300" dirty="0">
                <a:solidFill>
                  <a:srgbClr val="000000"/>
                </a:solidFill>
                <a:effectLst/>
              </a:rPr>
              <a:t>Taking a short course of OCS for acute asthma exacerbations if clinically indicated</a:t>
            </a:r>
          </a:p>
          <a:p>
            <a:pPr lvl="1">
              <a:defRPr/>
            </a:pPr>
            <a:r>
              <a:rPr lang="en-US" sz="4300" dirty="0">
                <a:solidFill>
                  <a:srgbClr val="000000"/>
                </a:solidFill>
                <a:effectLst/>
              </a:rPr>
              <a:t>When to seek medical help. </a:t>
            </a:r>
            <a:endParaRPr lang="en-AU" sz="4300" dirty="0">
              <a:solidFill>
                <a:srgbClr val="000000"/>
              </a:solidFill>
              <a:effectLst/>
            </a:endParaRPr>
          </a:p>
          <a:p>
            <a:pPr marL="0" indent="0">
              <a:buFont typeface="Wingdings" panose="05000000000000000000" pitchFamily="2" charset="2"/>
              <a:buNone/>
              <a:defRPr/>
            </a:pPr>
            <a:endParaRPr lang="en-AU" dirty="0"/>
          </a:p>
          <a:p>
            <a:pPr>
              <a:defRPr/>
            </a:pPr>
            <a:endParaRPr lang="en-AU" dirty="0"/>
          </a:p>
        </p:txBody>
      </p:sp>
      <p:sp>
        <p:nvSpPr>
          <p:cNvPr id="5" name="Title 4">
            <a:extLst>
              <a:ext uri="{FF2B5EF4-FFF2-40B4-BE49-F238E27FC236}">
                <a16:creationId xmlns:a16="http://schemas.microsoft.com/office/drawing/2014/main" id="{46C3E583-E3B2-4B06-8298-114F215EC4A8}"/>
              </a:ext>
            </a:extLst>
          </p:cNvPr>
          <p:cNvSpPr>
            <a:spLocks noGrp="1"/>
          </p:cNvSpPr>
          <p:nvPr>
            <p:ph type="title"/>
          </p:nvPr>
        </p:nvSpPr>
        <p:spPr>
          <a:xfrm>
            <a:off x="7938" y="255588"/>
            <a:ext cx="8229600" cy="1143000"/>
          </a:xfrm>
        </p:spPr>
        <p:txBody>
          <a:bodyPr/>
          <a:lstStyle/>
          <a:p>
            <a:pPr>
              <a:defRPr/>
            </a:pPr>
            <a:r>
              <a:rPr lang="en-AU" sz="3200" b="1" u="sng" dirty="0">
                <a:solidFill>
                  <a:srgbClr val="000000"/>
                </a:solidFill>
                <a:effectLst/>
              </a:rPr>
              <a:t>COVID-19 and asthma action plans</a:t>
            </a:r>
            <a:endParaRPr lang="en-AU" sz="3200" dirty="0">
              <a:solidFill>
                <a:srgbClr val="000000"/>
              </a:solidFill>
            </a:endParaRPr>
          </a:p>
        </p:txBody>
      </p:sp>
      <p:pic>
        <p:nvPicPr>
          <p:cNvPr id="50180" name="Picture 3">
            <a:extLst>
              <a:ext uri="{FF2B5EF4-FFF2-40B4-BE49-F238E27FC236}">
                <a16:creationId xmlns:a16="http://schemas.microsoft.com/office/drawing/2014/main" id="{A6762BDC-5E07-4346-8DAE-852D9284F8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5063" y="260350"/>
            <a:ext cx="144462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C58851-13F2-4A69-958B-729FF0B934DE}"/>
              </a:ext>
            </a:extLst>
          </p:cNvPr>
          <p:cNvSpPr>
            <a:spLocks noGrp="1"/>
          </p:cNvSpPr>
          <p:nvPr>
            <p:ph idx="1"/>
          </p:nvPr>
        </p:nvSpPr>
        <p:spPr>
          <a:xfrm>
            <a:off x="457200" y="1751013"/>
            <a:ext cx="8528050" cy="3906837"/>
          </a:xfrm>
        </p:spPr>
        <p:txBody>
          <a:bodyPr>
            <a:normAutofit fontScale="70000" lnSpcReduction="20000"/>
          </a:bodyPr>
          <a:lstStyle/>
          <a:p>
            <a:pPr>
              <a:defRPr/>
            </a:pPr>
            <a:r>
              <a:rPr lang="en-GB" sz="4300" i="1" dirty="0">
                <a:solidFill>
                  <a:srgbClr val="000000"/>
                </a:solidFill>
                <a:effectLst/>
              </a:rPr>
              <a:t>Avoid</a:t>
            </a:r>
            <a:r>
              <a:rPr lang="en-GB" sz="4300" dirty="0">
                <a:solidFill>
                  <a:srgbClr val="000000"/>
                </a:solidFill>
                <a:effectLst/>
              </a:rPr>
              <a:t> </a:t>
            </a:r>
            <a:r>
              <a:rPr lang="en-GB" sz="4300" i="1" dirty="0">
                <a:solidFill>
                  <a:srgbClr val="000000"/>
                </a:solidFill>
                <a:effectLst/>
              </a:rPr>
              <a:t>nebulizers</a:t>
            </a:r>
            <a:r>
              <a:rPr lang="en-GB" sz="4300" dirty="0">
                <a:solidFill>
                  <a:srgbClr val="000000"/>
                </a:solidFill>
                <a:effectLst/>
              </a:rPr>
              <a:t> where possible</a:t>
            </a:r>
          </a:p>
          <a:p>
            <a:pPr lvl="1">
              <a:defRPr/>
            </a:pPr>
            <a:r>
              <a:rPr lang="en-GB" sz="4300" dirty="0">
                <a:solidFill>
                  <a:srgbClr val="000000"/>
                </a:solidFill>
                <a:effectLst/>
              </a:rPr>
              <a:t>Nebulizers increase the risk of disseminating virus to other patients AND to health care professionals.</a:t>
            </a:r>
            <a:endParaRPr lang="en-AU" sz="4300" dirty="0">
              <a:solidFill>
                <a:srgbClr val="000000"/>
              </a:solidFill>
              <a:effectLst/>
            </a:endParaRPr>
          </a:p>
          <a:p>
            <a:pPr lvl="1">
              <a:defRPr/>
            </a:pPr>
            <a:r>
              <a:rPr lang="en-GB" sz="4300" dirty="0">
                <a:solidFill>
                  <a:srgbClr val="000000"/>
                </a:solidFill>
                <a:effectLst/>
              </a:rPr>
              <a:t>Pressurized metered dose inhaler (</a:t>
            </a:r>
            <a:r>
              <a:rPr lang="en-GB" sz="4300" dirty="0" err="1">
                <a:solidFill>
                  <a:srgbClr val="000000"/>
                </a:solidFill>
                <a:effectLst/>
              </a:rPr>
              <a:t>pMDI</a:t>
            </a:r>
            <a:r>
              <a:rPr lang="en-GB" sz="4300" dirty="0">
                <a:solidFill>
                  <a:srgbClr val="000000"/>
                </a:solidFill>
                <a:effectLst/>
              </a:rPr>
              <a:t>)  via a large spacer is the preferred treatment during severe exacerbations</a:t>
            </a:r>
            <a:r>
              <a:rPr lang="en-US" sz="4300" dirty="0">
                <a:solidFill>
                  <a:srgbClr val="000000"/>
                </a:solidFill>
                <a:effectLst/>
              </a:rPr>
              <a:t>, with a mouthpiece or tightly fitting face mask if required.</a:t>
            </a:r>
            <a:endParaRPr lang="en-AU" sz="4300" dirty="0">
              <a:solidFill>
                <a:srgbClr val="000000"/>
              </a:solidFill>
              <a:effectLst/>
            </a:endParaRPr>
          </a:p>
          <a:p>
            <a:pPr>
              <a:defRPr/>
            </a:pPr>
            <a:endParaRPr lang="en-AU" dirty="0"/>
          </a:p>
          <a:p>
            <a:pPr>
              <a:defRPr/>
            </a:pPr>
            <a:endParaRPr lang="en-AU" dirty="0"/>
          </a:p>
        </p:txBody>
      </p:sp>
      <p:sp>
        <p:nvSpPr>
          <p:cNvPr id="5" name="Title 4">
            <a:extLst>
              <a:ext uri="{FF2B5EF4-FFF2-40B4-BE49-F238E27FC236}">
                <a16:creationId xmlns:a16="http://schemas.microsoft.com/office/drawing/2014/main" id="{81624ACB-EAD5-4976-B570-B7848C3E08FB}"/>
              </a:ext>
            </a:extLst>
          </p:cNvPr>
          <p:cNvSpPr>
            <a:spLocks noGrp="1"/>
          </p:cNvSpPr>
          <p:nvPr>
            <p:ph type="title"/>
          </p:nvPr>
        </p:nvSpPr>
        <p:spPr>
          <a:xfrm>
            <a:off x="0" y="258763"/>
            <a:ext cx="8229600" cy="1143000"/>
          </a:xfrm>
        </p:spPr>
        <p:txBody>
          <a:bodyPr/>
          <a:lstStyle/>
          <a:p>
            <a:pPr>
              <a:defRPr/>
            </a:pPr>
            <a:r>
              <a:rPr lang="en-AU" sz="3600" b="1" u="sng" dirty="0">
                <a:solidFill>
                  <a:srgbClr val="000000"/>
                </a:solidFill>
                <a:effectLst/>
              </a:rPr>
              <a:t>COVID-19 and asthma inhalers</a:t>
            </a:r>
            <a:endParaRPr lang="en-AU" sz="3600" dirty="0">
              <a:solidFill>
                <a:srgbClr val="000000"/>
              </a:solidFill>
            </a:endParaRPr>
          </a:p>
        </p:txBody>
      </p:sp>
      <p:pic>
        <p:nvPicPr>
          <p:cNvPr id="51204" name="Picture 3">
            <a:extLst>
              <a:ext uri="{FF2B5EF4-FFF2-40B4-BE49-F238E27FC236}">
                <a16:creationId xmlns:a16="http://schemas.microsoft.com/office/drawing/2014/main" id="{A01F9FFD-CE59-47CC-A84A-8B19B993A4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5063" y="260350"/>
            <a:ext cx="144462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el 1">
            <a:extLst>
              <a:ext uri="{FF2B5EF4-FFF2-40B4-BE49-F238E27FC236}">
                <a16:creationId xmlns:a16="http://schemas.microsoft.com/office/drawing/2014/main" id="{434964CA-6412-4831-B9D7-CD9DC6032B78}"/>
              </a:ext>
            </a:extLst>
          </p:cNvPr>
          <p:cNvSpPr>
            <a:spLocks noGrp="1" noChangeArrowheads="1"/>
          </p:cNvSpPr>
          <p:nvPr>
            <p:ph type="title"/>
          </p:nvPr>
        </p:nvSpPr>
        <p:spPr>
          <a:xfrm>
            <a:off x="468313" y="61913"/>
            <a:ext cx="8229600" cy="919162"/>
          </a:xfrm>
        </p:spPr>
        <p:txBody>
          <a:bodyPr/>
          <a:lstStyle/>
          <a:p>
            <a:r>
              <a:rPr lang="nl-BE" altLang="nl-BE" sz="3600" b="1" u="sng">
                <a:solidFill>
                  <a:srgbClr val="000000"/>
                </a:solidFill>
                <a:effectLst/>
              </a:rPr>
              <a:t>COVID-19 and Asthma: overview</a:t>
            </a:r>
            <a:endParaRPr lang="nl-NL" altLang="nl-BE" sz="3600" b="1" u="sng">
              <a:solidFill>
                <a:srgbClr val="000000"/>
              </a:solidFill>
              <a:effectLst/>
            </a:endParaRPr>
          </a:p>
        </p:txBody>
      </p:sp>
      <p:sp>
        <p:nvSpPr>
          <p:cNvPr id="22531" name="Tijdelijke aanduiding voor inhoud 2">
            <a:extLst>
              <a:ext uri="{FF2B5EF4-FFF2-40B4-BE49-F238E27FC236}">
                <a16:creationId xmlns:a16="http://schemas.microsoft.com/office/drawing/2014/main" id="{569A15C3-E23B-480E-BED8-6A258DCB8F99}"/>
              </a:ext>
            </a:extLst>
          </p:cNvPr>
          <p:cNvSpPr>
            <a:spLocks noGrp="1" noChangeArrowheads="1"/>
          </p:cNvSpPr>
          <p:nvPr>
            <p:ph idx="1"/>
          </p:nvPr>
        </p:nvSpPr>
        <p:spPr>
          <a:xfrm>
            <a:off x="611188" y="836613"/>
            <a:ext cx="8424862" cy="4530725"/>
          </a:xfrm>
        </p:spPr>
        <p:txBody>
          <a:bodyPr/>
          <a:lstStyle/>
          <a:p>
            <a:pPr>
              <a:lnSpc>
                <a:spcPct val="150000"/>
              </a:lnSpc>
            </a:pPr>
            <a:r>
              <a:rPr lang="nl-BE" altLang="nl-BE" sz="2400">
                <a:solidFill>
                  <a:srgbClr val="000000"/>
                </a:solidFill>
                <a:effectLst/>
              </a:rPr>
              <a:t>COVID-19: clinical presentation</a:t>
            </a:r>
          </a:p>
          <a:p>
            <a:pPr>
              <a:lnSpc>
                <a:spcPct val="150000"/>
              </a:lnSpc>
            </a:pPr>
            <a:r>
              <a:rPr lang="nl-BE" altLang="nl-BE" sz="2400">
                <a:solidFill>
                  <a:srgbClr val="000000"/>
                </a:solidFill>
                <a:effectLst/>
              </a:rPr>
              <a:t>Asthma: management in 2020</a:t>
            </a:r>
          </a:p>
          <a:p>
            <a:pPr>
              <a:lnSpc>
                <a:spcPct val="150000"/>
              </a:lnSpc>
            </a:pPr>
            <a:r>
              <a:rPr lang="nl-BE" altLang="nl-BE" sz="2400">
                <a:solidFill>
                  <a:srgbClr val="000000"/>
                </a:solidFill>
                <a:effectLst/>
              </a:rPr>
              <a:t>Are asthma patients at increased risk of COVID-19?</a:t>
            </a:r>
          </a:p>
          <a:p>
            <a:pPr>
              <a:lnSpc>
                <a:spcPct val="150000"/>
              </a:lnSpc>
            </a:pPr>
            <a:r>
              <a:rPr lang="nl-BE" altLang="nl-BE" sz="2400">
                <a:solidFill>
                  <a:srgbClr val="000000"/>
                </a:solidFill>
                <a:effectLst/>
              </a:rPr>
              <a:t>Treatment: asthma; COVID-19</a:t>
            </a:r>
          </a:p>
          <a:p>
            <a:pPr>
              <a:lnSpc>
                <a:spcPct val="150000"/>
              </a:lnSpc>
            </a:pPr>
            <a:r>
              <a:rPr lang="nl-BE" altLang="nl-BE" sz="2400">
                <a:solidFill>
                  <a:srgbClr val="000000"/>
                </a:solidFill>
                <a:effectLst/>
              </a:rPr>
              <a:t>Epidemiology</a:t>
            </a:r>
          </a:p>
          <a:p>
            <a:pPr>
              <a:lnSpc>
                <a:spcPct val="150000"/>
              </a:lnSpc>
            </a:pPr>
            <a:r>
              <a:rPr lang="nl-BE" altLang="nl-BE" sz="2400">
                <a:solidFill>
                  <a:srgbClr val="000000"/>
                </a:solidFill>
                <a:effectLst/>
              </a:rPr>
              <a:t>Eosinophilic inflammation in asthma and COVID-19</a:t>
            </a:r>
          </a:p>
          <a:p>
            <a:pPr>
              <a:lnSpc>
                <a:spcPct val="150000"/>
              </a:lnSpc>
            </a:pPr>
            <a:r>
              <a:rPr lang="nl-BE" altLang="nl-BE" sz="2400">
                <a:solidFill>
                  <a:srgbClr val="000000"/>
                </a:solidFill>
                <a:effectLst/>
              </a:rPr>
              <a:t>Guidelines on COVID-19 and severe asthma</a:t>
            </a:r>
          </a:p>
          <a:p>
            <a:pPr>
              <a:lnSpc>
                <a:spcPct val="150000"/>
              </a:lnSpc>
            </a:pPr>
            <a:r>
              <a:rPr lang="nl-BE" altLang="nl-BE" sz="2400">
                <a:solidFill>
                  <a:srgbClr val="000000"/>
                </a:solidFill>
                <a:effectLst/>
              </a:rPr>
              <a:t>Patients perspectives</a:t>
            </a:r>
          </a:p>
          <a:p>
            <a:pPr>
              <a:lnSpc>
                <a:spcPct val="150000"/>
              </a:lnSpc>
            </a:pPr>
            <a:r>
              <a:rPr lang="nl-BE" altLang="nl-BE" sz="2400">
                <a:solidFill>
                  <a:srgbClr val="000000"/>
                </a:solidFill>
                <a:effectLst/>
              </a:rPr>
              <a:t>Q &amp; A session</a:t>
            </a:r>
          </a:p>
          <a:p>
            <a:endParaRPr lang="nl-NL" altLang="nl-BE">
              <a:solidFill>
                <a:srgbClr val="000000"/>
              </a:solidFill>
              <a:effectLst/>
            </a:endParaRPr>
          </a:p>
        </p:txBody>
      </p:sp>
      <p:pic>
        <p:nvPicPr>
          <p:cNvPr id="22532" name="Picture 5" descr="My Pneumologia - ERS divulga novas guidelines para utilização de ...">
            <a:extLst>
              <a:ext uri="{FF2B5EF4-FFF2-40B4-BE49-F238E27FC236}">
                <a16:creationId xmlns:a16="http://schemas.microsoft.com/office/drawing/2014/main" id="{2E305EAB-220B-475B-8FDD-39A1C1CD7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5732463"/>
            <a:ext cx="202723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Afbeelding 1">
            <a:extLst>
              <a:ext uri="{FF2B5EF4-FFF2-40B4-BE49-F238E27FC236}">
                <a16:creationId xmlns:a16="http://schemas.microsoft.com/office/drawing/2014/main" id="{616E33FA-445C-4019-9238-8A20978198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8" y="981075"/>
            <a:ext cx="9132887"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itel 2">
            <a:extLst>
              <a:ext uri="{FF2B5EF4-FFF2-40B4-BE49-F238E27FC236}">
                <a16:creationId xmlns:a16="http://schemas.microsoft.com/office/drawing/2014/main" id="{D873B474-97C5-4E66-9D23-D1A4F711715F}"/>
              </a:ext>
            </a:extLst>
          </p:cNvPr>
          <p:cNvSpPr>
            <a:spLocks noGrp="1" noChangeArrowheads="1"/>
          </p:cNvSpPr>
          <p:nvPr>
            <p:ph type="title"/>
          </p:nvPr>
        </p:nvSpPr>
        <p:spPr>
          <a:xfrm>
            <a:off x="395288" y="206375"/>
            <a:ext cx="8229600" cy="630238"/>
          </a:xfrm>
        </p:spPr>
        <p:txBody>
          <a:bodyPr/>
          <a:lstStyle/>
          <a:p>
            <a:r>
              <a:rPr lang="nl-BE" altLang="nl-BE" sz="2800" b="1" u="sng">
                <a:solidFill>
                  <a:srgbClr val="000000"/>
                </a:solidFill>
                <a:effectLst/>
              </a:rPr>
              <a:t>COVID-19: targeted therapies ~ disease stage</a:t>
            </a:r>
          </a:p>
        </p:txBody>
      </p:sp>
      <p:sp>
        <p:nvSpPr>
          <p:cNvPr id="52228" name="Tekstvak 4">
            <a:extLst>
              <a:ext uri="{FF2B5EF4-FFF2-40B4-BE49-F238E27FC236}">
                <a16:creationId xmlns:a16="http://schemas.microsoft.com/office/drawing/2014/main" id="{75766BD9-FCA0-4088-89EE-B13694C40791}"/>
              </a:ext>
            </a:extLst>
          </p:cNvPr>
          <p:cNvSpPr txBox="1">
            <a:spLocks noChangeArrowheads="1"/>
          </p:cNvSpPr>
          <p:nvPr/>
        </p:nvSpPr>
        <p:spPr bwMode="auto">
          <a:xfrm>
            <a:off x="3419475" y="6524625"/>
            <a:ext cx="54070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nl-BE" altLang="nl-BE" sz="1200">
                <a:solidFill>
                  <a:srgbClr val="000000"/>
                </a:solidFill>
              </a:rPr>
              <a:t>H. Siddiqi and M. Mehra, J. of Heart and Lung Transplantation 2020 in press.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Afbeelding 1">
            <a:extLst>
              <a:ext uri="{FF2B5EF4-FFF2-40B4-BE49-F238E27FC236}">
                <a16:creationId xmlns:a16="http://schemas.microsoft.com/office/drawing/2014/main" id="{95066B4F-C43D-490C-ADF0-44A06605EA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8" y="981075"/>
            <a:ext cx="9132887"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itel 2">
            <a:extLst>
              <a:ext uri="{FF2B5EF4-FFF2-40B4-BE49-F238E27FC236}">
                <a16:creationId xmlns:a16="http://schemas.microsoft.com/office/drawing/2014/main" id="{8E3A7B2B-2BE8-4723-B0D6-4E526D73D9D8}"/>
              </a:ext>
            </a:extLst>
          </p:cNvPr>
          <p:cNvSpPr>
            <a:spLocks noGrp="1" noChangeArrowheads="1"/>
          </p:cNvSpPr>
          <p:nvPr>
            <p:ph type="title"/>
          </p:nvPr>
        </p:nvSpPr>
        <p:spPr>
          <a:xfrm>
            <a:off x="395288" y="206375"/>
            <a:ext cx="8229600" cy="630238"/>
          </a:xfrm>
        </p:spPr>
        <p:txBody>
          <a:bodyPr/>
          <a:lstStyle/>
          <a:p>
            <a:r>
              <a:rPr lang="nl-BE" altLang="nl-BE" sz="2800" b="1" u="sng">
                <a:solidFill>
                  <a:srgbClr val="000000"/>
                </a:solidFill>
                <a:effectLst/>
              </a:rPr>
              <a:t>COVID-19: targeted therapies ~ disease stage</a:t>
            </a:r>
          </a:p>
        </p:txBody>
      </p:sp>
      <p:sp>
        <p:nvSpPr>
          <p:cNvPr id="53252" name="Tekstvak 4">
            <a:extLst>
              <a:ext uri="{FF2B5EF4-FFF2-40B4-BE49-F238E27FC236}">
                <a16:creationId xmlns:a16="http://schemas.microsoft.com/office/drawing/2014/main" id="{59636176-D73E-4AA6-A5E7-5195E4C38AFC}"/>
              </a:ext>
            </a:extLst>
          </p:cNvPr>
          <p:cNvSpPr txBox="1">
            <a:spLocks noChangeArrowheads="1"/>
          </p:cNvSpPr>
          <p:nvPr/>
        </p:nvSpPr>
        <p:spPr bwMode="auto">
          <a:xfrm>
            <a:off x="3419475" y="6524625"/>
            <a:ext cx="54070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nl-BE" altLang="nl-BE" sz="1200">
                <a:solidFill>
                  <a:srgbClr val="000000"/>
                </a:solidFill>
              </a:rPr>
              <a:t>H. Siddiqi and M. Mehra, J. of Heart and Lung Transplantation 2020 in press.</a:t>
            </a:r>
          </a:p>
        </p:txBody>
      </p:sp>
      <p:sp>
        <p:nvSpPr>
          <p:cNvPr id="53253" name="Rechthoek 1">
            <a:extLst>
              <a:ext uri="{FF2B5EF4-FFF2-40B4-BE49-F238E27FC236}">
                <a16:creationId xmlns:a16="http://schemas.microsoft.com/office/drawing/2014/main" id="{0DCA6988-BBE1-47CB-B541-479220FF06FF}"/>
              </a:ext>
            </a:extLst>
          </p:cNvPr>
          <p:cNvSpPr>
            <a:spLocks noChangeArrowheads="1"/>
          </p:cNvSpPr>
          <p:nvPr/>
        </p:nvSpPr>
        <p:spPr bwMode="auto">
          <a:xfrm>
            <a:off x="1128713" y="4005263"/>
            <a:ext cx="7496175" cy="914400"/>
          </a:xfrm>
          <a:prstGeom prst="rect">
            <a:avLst/>
          </a:prstGeom>
          <a:solidFill>
            <a:schemeClr val="bg1"/>
          </a:solidFill>
          <a:ln w="76200" algn="ctr">
            <a:solidFill>
              <a:srgbClr val="FF0000"/>
            </a:solidFill>
            <a:round/>
            <a:headEnd/>
            <a:tailEnd/>
          </a:ln>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lnSpc>
                <a:spcPct val="150000"/>
              </a:lnSpc>
              <a:spcBef>
                <a:spcPct val="0"/>
              </a:spcBef>
              <a:buClrTx/>
              <a:buSzTx/>
              <a:buFontTx/>
              <a:buNone/>
            </a:pPr>
            <a:r>
              <a:rPr lang="nl-BE" altLang="nl-BE" sz="2000" b="1">
                <a:solidFill>
                  <a:srgbClr val="000000"/>
                </a:solidFill>
              </a:rPr>
              <a:t>RCTs are crucial to demonstrate efficacy and safety of </a:t>
            </a:r>
          </a:p>
          <a:p>
            <a:pPr algn="ctr">
              <a:lnSpc>
                <a:spcPct val="150000"/>
              </a:lnSpc>
              <a:spcBef>
                <a:spcPct val="0"/>
              </a:spcBef>
              <a:buClrTx/>
              <a:buSzTx/>
              <a:buFontTx/>
              <a:buNone/>
            </a:pPr>
            <a:r>
              <a:rPr lang="nl-BE" altLang="nl-BE" sz="2000" b="1">
                <a:solidFill>
                  <a:srgbClr val="000000"/>
                </a:solidFill>
              </a:rPr>
              <a:t>antiviral drugs and immunomodulatory treatments!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a:extLst>
              <a:ext uri="{FF2B5EF4-FFF2-40B4-BE49-F238E27FC236}">
                <a16:creationId xmlns:a16="http://schemas.microsoft.com/office/drawing/2014/main" id="{95BF40FD-DD47-4E05-BAF6-8CABB95441B1}"/>
              </a:ext>
            </a:extLst>
          </p:cNvPr>
          <p:cNvSpPr>
            <a:spLocks noGrp="1" noChangeArrowheads="1"/>
          </p:cNvSpPr>
          <p:nvPr>
            <p:ph type="title"/>
          </p:nvPr>
        </p:nvSpPr>
        <p:spPr>
          <a:xfrm>
            <a:off x="468313" y="61913"/>
            <a:ext cx="8229600" cy="919162"/>
          </a:xfrm>
        </p:spPr>
        <p:txBody>
          <a:bodyPr/>
          <a:lstStyle/>
          <a:p>
            <a:r>
              <a:rPr lang="nl-BE" altLang="nl-BE" sz="3600" b="1" u="sng">
                <a:solidFill>
                  <a:srgbClr val="000000"/>
                </a:solidFill>
                <a:effectLst/>
              </a:rPr>
              <a:t>COVID-19 and Asthma: overview</a:t>
            </a:r>
            <a:endParaRPr lang="nl-NL" altLang="nl-BE" sz="3600" b="1" u="sng">
              <a:solidFill>
                <a:srgbClr val="000000"/>
              </a:solidFill>
              <a:effectLst/>
            </a:endParaRPr>
          </a:p>
        </p:txBody>
      </p:sp>
      <p:sp>
        <p:nvSpPr>
          <p:cNvPr id="24579" name="Tijdelijke aanduiding voor inhoud 2">
            <a:extLst>
              <a:ext uri="{FF2B5EF4-FFF2-40B4-BE49-F238E27FC236}">
                <a16:creationId xmlns:a16="http://schemas.microsoft.com/office/drawing/2014/main" id="{0B335354-1917-489D-9F9B-8086BD2E2210}"/>
              </a:ext>
            </a:extLst>
          </p:cNvPr>
          <p:cNvSpPr>
            <a:spLocks noGrp="1"/>
          </p:cNvSpPr>
          <p:nvPr>
            <p:ph idx="1"/>
          </p:nvPr>
        </p:nvSpPr>
        <p:spPr>
          <a:xfrm>
            <a:off x="611188" y="836613"/>
            <a:ext cx="8424862" cy="4530725"/>
          </a:xfrm>
        </p:spPr>
        <p:txBody>
          <a:bodyPr/>
          <a:lstStyle/>
          <a:p>
            <a:pPr>
              <a:lnSpc>
                <a:spcPct val="150000"/>
              </a:lnSpc>
              <a:defRPr/>
            </a:pPr>
            <a:r>
              <a:rPr lang="nl-BE" altLang="nl-BE" sz="2400" dirty="0">
                <a:solidFill>
                  <a:srgbClr val="000000"/>
                </a:solidFill>
                <a:effectLst/>
              </a:rPr>
              <a:t>COVID-19: </a:t>
            </a:r>
            <a:r>
              <a:rPr lang="nl-BE" altLang="nl-BE" sz="2400" dirty="0" err="1">
                <a:solidFill>
                  <a:srgbClr val="000000"/>
                </a:solidFill>
                <a:effectLst/>
              </a:rPr>
              <a:t>clinical</a:t>
            </a:r>
            <a:r>
              <a:rPr lang="nl-BE" altLang="nl-BE" sz="2400" dirty="0">
                <a:solidFill>
                  <a:srgbClr val="000000"/>
                </a:solidFill>
                <a:effectLst/>
              </a:rPr>
              <a:t> </a:t>
            </a:r>
            <a:r>
              <a:rPr lang="nl-BE" altLang="nl-BE" sz="2400" dirty="0" err="1">
                <a:solidFill>
                  <a:srgbClr val="000000"/>
                </a:solidFill>
                <a:effectLst/>
              </a:rPr>
              <a:t>presentation</a:t>
            </a:r>
            <a:endParaRPr lang="nl-BE" altLang="nl-BE" sz="2400" dirty="0">
              <a:solidFill>
                <a:srgbClr val="000000"/>
              </a:solidFill>
              <a:effectLst/>
            </a:endParaRPr>
          </a:p>
          <a:p>
            <a:pPr>
              <a:lnSpc>
                <a:spcPct val="150000"/>
              </a:lnSpc>
              <a:defRPr/>
            </a:pPr>
            <a:r>
              <a:rPr lang="nl-BE" altLang="nl-BE" sz="2400" dirty="0" err="1">
                <a:solidFill>
                  <a:srgbClr val="000000"/>
                </a:solidFill>
                <a:effectLst/>
              </a:rPr>
              <a:t>Asthma</a:t>
            </a:r>
            <a:r>
              <a:rPr lang="nl-BE" altLang="nl-BE" sz="2400" dirty="0">
                <a:solidFill>
                  <a:srgbClr val="000000"/>
                </a:solidFill>
                <a:effectLst/>
              </a:rPr>
              <a:t>: management in 2020</a:t>
            </a:r>
          </a:p>
          <a:p>
            <a:pPr>
              <a:lnSpc>
                <a:spcPct val="150000"/>
              </a:lnSpc>
              <a:defRPr/>
            </a:pPr>
            <a:r>
              <a:rPr lang="nl-BE" altLang="nl-BE" sz="2400" dirty="0">
                <a:solidFill>
                  <a:srgbClr val="000000"/>
                </a:solidFill>
                <a:effectLst/>
              </a:rPr>
              <a:t>Are </a:t>
            </a:r>
            <a:r>
              <a:rPr lang="nl-BE" altLang="nl-BE" sz="2400" dirty="0" err="1">
                <a:solidFill>
                  <a:srgbClr val="000000"/>
                </a:solidFill>
                <a:effectLst/>
              </a:rPr>
              <a:t>asthma</a:t>
            </a:r>
            <a:r>
              <a:rPr lang="nl-BE" altLang="nl-BE" sz="2400" dirty="0">
                <a:solidFill>
                  <a:srgbClr val="000000"/>
                </a:solidFill>
                <a:effectLst/>
              </a:rPr>
              <a:t> </a:t>
            </a:r>
            <a:r>
              <a:rPr lang="nl-BE" altLang="nl-BE" sz="2400" dirty="0" err="1">
                <a:solidFill>
                  <a:srgbClr val="000000"/>
                </a:solidFill>
                <a:effectLst/>
              </a:rPr>
              <a:t>patients</a:t>
            </a:r>
            <a:r>
              <a:rPr lang="nl-BE" altLang="nl-BE" sz="2400" dirty="0">
                <a:solidFill>
                  <a:srgbClr val="000000"/>
                </a:solidFill>
                <a:effectLst/>
              </a:rPr>
              <a:t> at </a:t>
            </a:r>
            <a:r>
              <a:rPr lang="nl-BE" altLang="nl-BE" sz="2400" dirty="0" err="1">
                <a:solidFill>
                  <a:srgbClr val="000000"/>
                </a:solidFill>
                <a:effectLst/>
              </a:rPr>
              <a:t>increased</a:t>
            </a:r>
            <a:r>
              <a:rPr lang="nl-BE" altLang="nl-BE" sz="2400" dirty="0">
                <a:solidFill>
                  <a:srgbClr val="000000"/>
                </a:solidFill>
                <a:effectLst/>
              </a:rPr>
              <a:t> risk of COVID-19?</a:t>
            </a:r>
          </a:p>
          <a:p>
            <a:pPr>
              <a:lnSpc>
                <a:spcPct val="150000"/>
              </a:lnSpc>
              <a:defRPr/>
            </a:pPr>
            <a:r>
              <a:rPr lang="nl-BE" altLang="nl-BE" sz="2400" dirty="0">
                <a:solidFill>
                  <a:srgbClr val="000000"/>
                </a:solidFill>
                <a:effectLst/>
              </a:rPr>
              <a:t>Treatment: </a:t>
            </a:r>
            <a:r>
              <a:rPr lang="nl-BE" altLang="nl-BE" sz="2400" dirty="0" err="1">
                <a:solidFill>
                  <a:srgbClr val="000000"/>
                </a:solidFill>
                <a:effectLst/>
              </a:rPr>
              <a:t>asthma</a:t>
            </a:r>
            <a:r>
              <a:rPr lang="nl-BE" altLang="nl-BE" sz="2400" dirty="0">
                <a:solidFill>
                  <a:srgbClr val="000000"/>
                </a:solidFill>
                <a:effectLst/>
              </a:rPr>
              <a:t>; COVID-19</a:t>
            </a:r>
          </a:p>
          <a:p>
            <a:pPr>
              <a:lnSpc>
                <a:spcPct val="150000"/>
              </a:lnSpc>
              <a:defRPr/>
            </a:pPr>
            <a:r>
              <a:rPr lang="nl-BE" altLang="nl-BE" sz="2800" b="1" u="sng" dirty="0" err="1">
                <a:solidFill>
                  <a:srgbClr val="000000"/>
                </a:solidFill>
                <a:effectLst/>
              </a:rPr>
              <a:t>Epidemiology</a:t>
            </a:r>
            <a:endParaRPr lang="nl-BE" altLang="nl-BE" sz="2800" b="1" u="sng" dirty="0">
              <a:solidFill>
                <a:srgbClr val="000000"/>
              </a:solidFill>
              <a:effectLst/>
            </a:endParaRPr>
          </a:p>
          <a:p>
            <a:pPr>
              <a:lnSpc>
                <a:spcPct val="150000"/>
              </a:lnSpc>
              <a:defRPr/>
            </a:pPr>
            <a:r>
              <a:rPr lang="nl-BE" altLang="nl-BE" sz="2400" dirty="0" err="1">
                <a:solidFill>
                  <a:schemeClr val="bg1">
                    <a:lumMod val="65000"/>
                  </a:schemeClr>
                </a:solidFill>
                <a:effectLst/>
              </a:rPr>
              <a:t>Eosinophilic</a:t>
            </a:r>
            <a:r>
              <a:rPr lang="nl-BE" altLang="nl-BE" sz="2400" dirty="0">
                <a:solidFill>
                  <a:schemeClr val="bg1">
                    <a:lumMod val="65000"/>
                  </a:schemeClr>
                </a:solidFill>
                <a:effectLst/>
              </a:rPr>
              <a:t> </a:t>
            </a:r>
            <a:r>
              <a:rPr lang="nl-BE" altLang="nl-BE" sz="2400" dirty="0" err="1">
                <a:solidFill>
                  <a:schemeClr val="bg1">
                    <a:lumMod val="65000"/>
                  </a:schemeClr>
                </a:solidFill>
                <a:effectLst/>
              </a:rPr>
              <a:t>inflammation</a:t>
            </a:r>
            <a:r>
              <a:rPr lang="nl-BE" altLang="nl-BE" sz="2400" dirty="0">
                <a:solidFill>
                  <a:schemeClr val="bg1">
                    <a:lumMod val="65000"/>
                  </a:schemeClr>
                </a:solidFill>
                <a:effectLst/>
              </a:rPr>
              <a:t> in </a:t>
            </a:r>
            <a:r>
              <a:rPr lang="nl-BE" altLang="nl-BE" sz="2400" dirty="0" err="1">
                <a:solidFill>
                  <a:schemeClr val="bg1">
                    <a:lumMod val="65000"/>
                  </a:schemeClr>
                </a:solidFill>
                <a:effectLst/>
              </a:rPr>
              <a:t>asthma</a:t>
            </a:r>
            <a:r>
              <a:rPr lang="nl-BE" altLang="nl-BE" sz="2400" dirty="0">
                <a:solidFill>
                  <a:schemeClr val="bg1">
                    <a:lumMod val="65000"/>
                  </a:schemeClr>
                </a:solidFill>
                <a:effectLst/>
              </a:rPr>
              <a:t> </a:t>
            </a:r>
            <a:r>
              <a:rPr lang="nl-BE" altLang="nl-BE" sz="2400" dirty="0" err="1">
                <a:solidFill>
                  <a:schemeClr val="bg1">
                    <a:lumMod val="65000"/>
                  </a:schemeClr>
                </a:solidFill>
                <a:effectLst/>
              </a:rPr>
              <a:t>and</a:t>
            </a:r>
            <a:r>
              <a:rPr lang="nl-BE" altLang="nl-BE" sz="2400" dirty="0">
                <a:solidFill>
                  <a:schemeClr val="bg1">
                    <a:lumMod val="65000"/>
                  </a:schemeClr>
                </a:solidFill>
                <a:effectLst/>
              </a:rPr>
              <a:t> COVID-19</a:t>
            </a:r>
          </a:p>
          <a:p>
            <a:pPr>
              <a:lnSpc>
                <a:spcPct val="150000"/>
              </a:lnSpc>
              <a:defRPr/>
            </a:pPr>
            <a:r>
              <a:rPr lang="nl-BE" altLang="nl-BE" sz="2400" dirty="0" err="1">
                <a:solidFill>
                  <a:schemeClr val="bg1">
                    <a:lumMod val="65000"/>
                  </a:schemeClr>
                </a:solidFill>
                <a:effectLst/>
              </a:rPr>
              <a:t>Guidelines</a:t>
            </a:r>
            <a:r>
              <a:rPr lang="nl-BE" altLang="nl-BE" sz="2400" dirty="0">
                <a:solidFill>
                  <a:schemeClr val="bg1">
                    <a:lumMod val="65000"/>
                  </a:schemeClr>
                </a:solidFill>
                <a:effectLst/>
              </a:rPr>
              <a:t> on COVID-19 </a:t>
            </a:r>
            <a:r>
              <a:rPr lang="nl-BE" altLang="nl-BE" sz="2400" dirty="0" err="1">
                <a:solidFill>
                  <a:schemeClr val="bg1">
                    <a:lumMod val="65000"/>
                  </a:schemeClr>
                </a:solidFill>
                <a:effectLst/>
              </a:rPr>
              <a:t>and</a:t>
            </a:r>
            <a:r>
              <a:rPr lang="nl-BE" altLang="nl-BE" sz="2400" dirty="0">
                <a:solidFill>
                  <a:schemeClr val="bg1">
                    <a:lumMod val="65000"/>
                  </a:schemeClr>
                </a:solidFill>
                <a:effectLst/>
              </a:rPr>
              <a:t> severe </a:t>
            </a:r>
            <a:r>
              <a:rPr lang="nl-BE" altLang="nl-BE" sz="2400" dirty="0" err="1">
                <a:solidFill>
                  <a:schemeClr val="bg1">
                    <a:lumMod val="65000"/>
                  </a:schemeClr>
                </a:solidFill>
                <a:effectLst/>
              </a:rPr>
              <a:t>asthma</a:t>
            </a:r>
            <a:endParaRPr lang="nl-BE" altLang="nl-BE" sz="2400" dirty="0">
              <a:solidFill>
                <a:schemeClr val="bg1">
                  <a:lumMod val="65000"/>
                </a:schemeClr>
              </a:solidFill>
              <a:effectLst/>
            </a:endParaRPr>
          </a:p>
          <a:p>
            <a:pPr>
              <a:lnSpc>
                <a:spcPct val="150000"/>
              </a:lnSpc>
              <a:defRPr/>
            </a:pPr>
            <a:r>
              <a:rPr lang="nl-BE" altLang="nl-BE" sz="2400" dirty="0" err="1">
                <a:solidFill>
                  <a:schemeClr val="bg1">
                    <a:lumMod val="65000"/>
                  </a:schemeClr>
                </a:solidFill>
                <a:effectLst/>
              </a:rPr>
              <a:t>Patients</a:t>
            </a:r>
            <a:r>
              <a:rPr lang="nl-BE" altLang="nl-BE" sz="2400" dirty="0">
                <a:solidFill>
                  <a:schemeClr val="bg1">
                    <a:lumMod val="65000"/>
                  </a:schemeClr>
                </a:solidFill>
                <a:effectLst/>
              </a:rPr>
              <a:t> </a:t>
            </a:r>
            <a:r>
              <a:rPr lang="nl-BE" altLang="nl-BE" sz="2400" dirty="0" err="1">
                <a:solidFill>
                  <a:schemeClr val="bg1">
                    <a:lumMod val="65000"/>
                  </a:schemeClr>
                </a:solidFill>
                <a:effectLst/>
              </a:rPr>
              <a:t>perspectives</a:t>
            </a:r>
            <a:endParaRPr lang="nl-BE" altLang="nl-BE" sz="2400" dirty="0">
              <a:solidFill>
                <a:schemeClr val="bg1">
                  <a:lumMod val="65000"/>
                </a:schemeClr>
              </a:solidFill>
              <a:effectLst/>
            </a:endParaRPr>
          </a:p>
          <a:p>
            <a:pPr>
              <a:lnSpc>
                <a:spcPct val="150000"/>
              </a:lnSpc>
              <a:defRPr/>
            </a:pPr>
            <a:r>
              <a:rPr lang="nl-BE" altLang="nl-BE" sz="2400" dirty="0">
                <a:solidFill>
                  <a:schemeClr val="bg1">
                    <a:lumMod val="65000"/>
                  </a:schemeClr>
                </a:solidFill>
                <a:effectLst/>
              </a:rPr>
              <a:t>Q &amp; A </a:t>
            </a:r>
            <a:r>
              <a:rPr lang="nl-BE" altLang="nl-BE" sz="2400" dirty="0" err="1">
                <a:solidFill>
                  <a:schemeClr val="bg1">
                    <a:lumMod val="65000"/>
                  </a:schemeClr>
                </a:solidFill>
                <a:effectLst/>
              </a:rPr>
              <a:t>session</a:t>
            </a:r>
            <a:endParaRPr lang="nl-BE" altLang="nl-BE" sz="2400" dirty="0">
              <a:solidFill>
                <a:schemeClr val="bg1">
                  <a:lumMod val="65000"/>
                </a:schemeClr>
              </a:solidFill>
              <a:effectLst/>
            </a:endParaRPr>
          </a:p>
          <a:p>
            <a:pPr>
              <a:defRPr/>
            </a:pPr>
            <a:endParaRPr lang="nl-NL" altLang="nl-BE" dirty="0">
              <a:solidFill>
                <a:srgbClr val="000000"/>
              </a:solidFill>
              <a:effectLst/>
            </a:endParaRPr>
          </a:p>
        </p:txBody>
      </p:sp>
      <p:pic>
        <p:nvPicPr>
          <p:cNvPr id="54276" name="Picture 5" descr="My Pneumologia - ERS divulga novas guidelines para utilização de ...">
            <a:extLst>
              <a:ext uri="{FF2B5EF4-FFF2-40B4-BE49-F238E27FC236}">
                <a16:creationId xmlns:a16="http://schemas.microsoft.com/office/drawing/2014/main" id="{E5415501-3BA6-4006-9EA2-9B90A86B07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5732463"/>
            <a:ext cx="202723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a:extLst>
              <a:ext uri="{FF2B5EF4-FFF2-40B4-BE49-F238E27FC236}">
                <a16:creationId xmlns:a16="http://schemas.microsoft.com/office/drawing/2014/main" id="{D895A54B-53A0-490A-A0A9-2BD3383EE1FF}"/>
              </a:ext>
            </a:extLst>
          </p:cNvPr>
          <p:cNvSpPr txBox="1">
            <a:spLocks/>
          </p:cNvSpPr>
          <p:nvPr/>
        </p:nvSpPr>
        <p:spPr bwMode="auto">
          <a:xfrm>
            <a:off x="755650" y="188913"/>
            <a:ext cx="78486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936" tIns="14468" rIns="28936" bIns="14468" anchor="b"/>
          <a:lstStyle>
            <a:lvl1pPr defTabSz="685800">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lnSpc>
                <a:spcPct val="90000"/>
              </a:lnSpc>
              <a:spcBef>
                <a:spcPct val="0"/>
              </a:spcBef>
              <a:buClrTx/>
              <a:buSzTx/>
              <a:buFont typeface="Arial" panose="020B0604020202020204" pitchFamily="34" charset="0"/>
              <a:buNone/>
            </a:pPr>
            <a:r>
              <a:rPr lang="en-GB" altLang="en-US" sz="2400" b="1">
                <a:solidFill>
                  <a:srgbClr val="C8003C"/>
                </a:solidFill>
                <a:ea typeface="MS PGothic" panose="020B0600070205080204" pitchFamily="34" charset="-128"/>
                <a:cs typeface="Arial" panose="020B0604020202020204" pitchFamily="34" charset="0"/>
              </a:rPr>
              <a:t>Conflict of interest disclosure: Antonio Spanevello</a:t>
            </a:r>
          </a:p>
        </p:txBody>
      </p:sp>
      <p:sp>
        <p:nvSpPr>
          <p:cNvPr id="5" name="Subtitle 1">
            <a:extLst>
              <a:ext uri="{FF2B5EF4-FFF2-40B4-BE49-F238E27FC236}">
                <a16:creationId xmlns:a16="http://schemas.microsoft.com/office/drawing/2014/main" id="{993634E4-D2D8-4491-9478-774096618063}"/>
              </a:ext>
            </a:extLst>
          </p:cNvPr>
          <p:cNvSpPr>
            <a:spLocks noGrp="1"/>
          </p:cNvSpPr>
          <p:nvPr>
            <p:ph type="subTitle" idx="4294967295"/>
          </p:nvPr>
        </p:nvSpPr>
        <p:spPr>
          <a:xfrm>
            <a:off x="1582738" y="1138238"/>
            <a:ext cx="7561262" cy="1557337"/>
          </a:xfrm>
        </p:spPr>
        <p:txBody>
          <a:bodyPr/>
          <a:lstStyle/>
          <a:p>
            <a:pPr defTabSz="257200">
              <a:defRPr/>
            </a:pPr>
            <a:r>
              <a:rPr lang="en-US" altLang="fr-FR" sz="1200" dirty="0">
                <a:ea typeface="Arial Bold"/>
                <a:cs typeface="Arial" panose="020B0604020202020204" pitchFamily="34" charset="0"/>
                <a:sym typeface="Wingdings" panose="05000000000000000000" pitchFamily="2" charset="2"/>
              </a:rPr>
              <a:t></a:t>
            </a:r>
            <a:r>
              <a:rPr lang="en-US" altLang="fr-FR" sz="1200" dirty="0">
                <a:ea typeface="Arial Bold"/>
                <a:cs typeface="Arial" panose="020B0604020202020204" pitchFamily="34" charset="0"/>
              </a:rPr>
              <a:t> I have no real or perceived conflicts of interest that relate to this presentation.</a:t>
            </a:r>
          </a:p>
          <a:p>
            <a:pPr defTabSz="257200">
              <a:defRPr/>
            </a:pPr>
            <a:endParaRPr lang="en-US" altLang="fr-FR" sz="1200" dirty="0">
              <a:ea typeface="Arial Bold"/>
              <a:cs typeface="Arial" panose="020B0604020202020204" pitchFamily="34" charset="0"/>
            </a:endParaRPr>
          </a:p>
          <a:p>
            <a:pPr defTabSz="257200">
              <a:defRPr/>
            </a:pPr>
            <a:r>
              <a:rPr lang="en-US" altLang="fr-FR" sz="1200" dirty="0">
                <a:ea typeface="Arial Bold"/>
                <a:cs typeface="Arial" panose="020B0604020202020204" pitchFamily="34" charset="0"/>
              </a:rPr>
              <a:t>X I have the following real or perceived conflicts of interest that relate to this presentation: </a:t>
            </a:r>
          </a:p>
          <a:p>
            <a:pPr marL="90422" indent="-90422" defTabSz="257200">
              <a:buFont typeface="Wingdings" panose="05000000000000000000" pitchFamily="2" charset="2"/>
              <a:buChar char="q"/>
              <a:defRPr/>
            </a:pPr>
            <a:endParaRPr lang="fr-CH" altLang="fr-FR" sz="1200" dirty="0">
              <a:ea typeface="ＭＳ Ｐゴシック" panose="020B0600070205080204" pitchFamily="34" charset="-128"/>
              <a:cs typeface="Arial" panose="020B0604020202020204" pitchFamily="34" charset="0"/>
            </a:endParaRPr>
          </a:p>
        </p:txBody>
      </p:sp>
      <p:graphicFrame>
        <p:nvGraphicFramePr>
          <p:cNvPr id="6" name="Table 5">
            <a:extLst>
              <a:ext uri="{FF2B5EF4-FFF2-40B4-BE49-F238E27FC236}">
                <a16:creationId xmlns:a16="http://schemas.microsoft.com/office/drawing/2014/main" id="{DA4B1508-B5DF-4371-A829-166685F8509F}"/>
              </a:ext>
            </a:extLst>
          </p:cNvPr>
          <p:cNvGraphicFramePr>
            <a:graphicFrameLocks noGrp="1"/>
          </p:cNvGraphicFramePr>
          <p:nvPr/>
        </p:nvGraphicFramePr>
        <p:xfrm>
          <a:off x="971550" y="2205038"/>
          <a:ext cx="6051550" cy="2190750"/>
        </p:xfrm>
        <a:graphic>
          <a:graphicData uri="http://schemas.openxmlformats.org/drawingml/2006/table">
            <a:tbl>
              <a:tblPr firstRow="1" bandRow="1">
                <a:tableStyleId>{9D7B26C5-4107-4FEC-AEDC-1716B250A1EF}</a:tableStyleId>
              </a:tblPr>
              <a:tblGrid>
                <a:gridCol w="2116833">
                  <a:extLst>
                    <a:ext uri="{9D8B030D-6E8A-4147-A177-3AD203B41FA5}">
                      <a16:colId xmlns:a16="http://schemas.microsoft.com/office/drawing/2014/main" val="20000"/>
                    </a:ext>
                  </a:extLst>
                </a:gridCol>
                <a:gridCol w="3934717">
                  <a:extLst>
                    <a:ext uri="{9D8B030D-6E8A-4147-A177-3AD203B41FA5}">
                      <a16:colId xmlns:a16="http://schemas.microsoft.com/office/drawing/2014/main" val="20001"/>
                    </a:ext>
                  </a:extLst>
                </a:gridCol>
              </a:tblGrid>
              <a:tr h="287958">
                <a:tc>
                  <a:txBody>
                    <a:bodyPr/>
                    <a:lstStyle/>
                    <a:p>
                      <a:r>
                        <a:rPr lang="en-GB" sz="600" noProof="0" dirty="0">
                          <a:solidFill>
                            <a:schemeClr val="accent1">
                              <a:lumMod val="50000"/>
                            </a:schemeClr>
                          </a:solidFill>
                          <a:latin typeface="Arial" panose="020B0604020202020204" pitchFamily="34" charset="0"/>
                          <a:cs typeface="Arial" panose="020B0604020202020204" pitchFamily="34" charset="0"/>
                        </a:rPr>
                        <a:t>Affiliation / Financial</a:t>
                      </a:r>
                      <a:r>
                        <a:rPr lang="en-GB" sz="600" baseline="0" noProof="0" dirty="0">
                          <a:solidFill>
                            <a:schemeClr val="accent1">
                              <a:lumMod val="50000"/>
                            </a:schemeClr>
                          </a:solidFill>
                          <a:latin typeface="Arial" panose="020B0604020202020204" pitchFamily="34" charset="0"/>
                          <a:cs typeface="Arial" panose="020B0604020202020204" pitchFamily="34" charset="0"/>
                        </a:rPr>
                        <a:t> interest</a:t>
                      </a:r>
                      <a:endParaRPr lang="en-GB" sz="600" noProof="0" dirty="0">
                        <a:solidFill>
                          <a:schemeClr val="accent1">
                            <a:lumMod val="50000"/>
                          </a:schemeClr>
                        </a:solidFill>
                        <a:latin typeface="Arial" panose="020B0604020202020204" pitchFamily="34" charset="0"/>
                        <a:cs typeface="Arial" panose="020B0604020202020204" pitchFamily="34" charset="0"/>
                      </a:endParaRPr>
                    </a:p>
                  </a:txBody>
                  <a:tcPr marL="28937" marR="28937" marT="14461" marB="14461"/>
                </a:tc>
                <a:tc>
                  <a:txBody>
                    <a:bodyPr/>
                    <a:lstStyle/>
                    <a:p>
                      <a:r>
                        <a:rPr lang="en-GB" sz="600" noProof="0" dirty="0">
                          <a:solidFill>
                            <a:schemeClr val="accent1">
                              <a:lumMod val="50000"/>
                            </a:schemeClr>
                          </a:solidFill>
                          <a:latin typeface="Arial" panose="020B0604020202020204" pitchFamily="34" charset="0"/>
                          <a:cs typeface="Arial" panose="020B0604020202020204" pitchFamily="34" charset="0"/>
                        </a:rPr>
                        <a:t>Commercial Company</a:t>
                      </a:r>
                    </a:p>
                  </a:txBody>
                  <a:tcPr marL="28937" marR="28937" marT="14461" marB="14461"/>
                </a:tc>
                <a:extLst>
                  <a:ext uri="{0D108BD9-81ED-4DB2-BD59-A6C34878D82A}">
                    <a16:rowId xmlns:a16="http://schemas.microsoft.com/office/drawing/2014/main" val="10000"/>
                  </a:ext>
                </a:extLst>
              </a:tr>
              <a:tr h="317132">
                <a:tc>
                  <a:txBody>
                    <a:bodyPr/>
                    <a:lstStyle/>
                    <a:p>
                      <a:r>
                        <a:rPr lang="en-GB" sz="600" noProof="0" dirty="0">
                          <a:solidFill>
                            <a:schemeClr val="accent1">
                              <a:lumMod val="50000"/>
                            </a:schemeClr>
                          </a:solidFill>
                          <a:latin typeface="Arial" panose="020B0604020202020204" pitchFamily="34" charset="0"/>
                          <a:cs typeface="Arial" panose="020B0604020202020204" pitchFamily="34" charset="0"/>
                        </a:rPr>
                        <a:t>Grants/research/speaker</a:t>
                      </a:r>
                      <a:r>
                        <a:rPr lang="en-GB" sz="600" baseline="0" noProof="0" dirty="0">
                          <a:solidFill>
                            <a:schemeClr val="accent1">
                              <a:lumMod val="50000"/>
                            </a:schemeClr>
                          </a:solidFill>
                          <a:latin typeface="Arial" panose="020B0604020202020204" pitchFamily="34" charset="0"/>
                          <a:cs typeface="Arial" panose="020B0604020202020204" pitchFamily="34" charset="0"/>
                        </a:rPr>
                        <a:t> support </a:t>
                      </a:r>
                    </a:p>
                    <a:p>
                      <a:endParaRPr lang="en-GB" sz="600" noProof="0" dirty="0">
                        <a:solidFill>
                          <a:schemeClr val="accent1">
                            <a:lumMod val="50000"/>
                          </a:schemeClr>
                        </a:solidFill>
                        <a:latin typeface="Arial" panose="020B0604020202020204" pitchFamily="34" charset="0"/>
                        <a:cs typeface="Arial" panose="020B0604020202020204" pitchFamily="34" charset="0"/>
                      </a:endParaRPr>
                    </a:p>
                  </a:txBody>
                  <a:tcPr marL="28937" marR="28937" marT="14461" marB="14461"/>
                </a:tc>
                <a:tc>
                  <a:txBody>
                    <a:bodyPr/>
                    <a:lstStyle/>
                    <a:p>
                      <a:r>
                        <a:rPr lang="en-GB" sz="800" noProof="0" dirty="0">
                          <a:solidFill>
                            <a:schemeClr val="accent1">
                              <a:lumMod val="50000"/>
                            </a:schemeClr>
                          </a:solidFill>
                          <a:latin typeface="Arial" panose="020B0604020202020204" pitchFamily="34" charset="0"/>
                          <a:cs typeface="Arial" panose="020B0604020202020204" pitchFamily="34" charset="0"/>
                        </a:rPr>
                        <a:t>GSK, NOVARTIS, BOEHRINGER ASTRAZENECA ,CHIESI,, MENARINI, LUSOFARMACO</a:t>
                      </a:r>
                    </a:p>
                  </a:txBody>
                  <a:tcPr marL="28937" marR="28937" marT="14461" marB="14461"/>
                </a:tc>
                <a:extLst>
                  <a:ext uri="{0D108BD9-81ED-4DB2-BD59-A6C34878D82A}">
                    <a16:rowId xmlns:a16="http://schemas.microsoft.com/office/drawing/2014/main" val="10001"/>
                  </a:ext>
                </a:extLst>
              </a:tr>
              <a:tr h="317132">
                <a:tc>
                  <a:txBody>
                    <a:bodyPr/>
                    <a:lstStyle/>
                    <a:p>
                      <a:r>
                        <a:rPr lang="en-GB" sz="600" noProof="0" dirty="0">
                          <a:solidFill>
                            <a:schemeClr val="accent1">
                              <a:lumMod val="50000"/>
                            </a:schemeClr>
                          </a:solidFill>
                          <a:latin typeface="Arial" panose="020B0604020202020204" pitchFamily="34" charset="0"/>
                          <a:cs typeface="Arial" panose="020B0604020202020204" pitchFamily="34" charset="0"/>
                        </a:rPr>
                        <a:t>Honoraria</a:t>
                      </a:r>
                      <a:r>
                        <a:rPr lang="en-GB" sz="600" baseline="0" noProof="0" dirty="0">
                          <a:solidFill>
                            <a:schemeClr val="accent1">
                              <a:lumMod val="50000"/>
                            </a:schemeClr>
                          </a:solidFill>
                          <a:latin typeface="Arial" panose="020B0604020202020204" pitchFamily="34" charset="0"/>
                          <a:cs typeface="Arial" panose="020B0604020202020204" pitchFamily="34" charset="0"/>
                        </a:rPr>
                        <a:t> or consultation fees:</a:t>
                      </a:r>
                    </a:p>
                    <a:p>
                      <a:endParaRPr lang="en-GB" sz="600" noProof="0" dirty="0">
                        <a:solidFill>
                          <a:schemeClr val="accent1">
                            <a:lumMod val="50000"/>
                          </a:schemeClr>
                        </a:solidFill>
                        <a:latin typeface="Arial" panose="020B0604020202020204" pitchFamily="34" charset="0"/>
                        <a:cs typeface="Arial" panose="020B0604020202020204" pitchFamily="34" charset="0"/>
                      </a:endParaRPr>
                    </a:p>
                  </a:txBody>
                  <a:tcPr marL="28937" marR="28937" marT="14461" marB="14461"/>
                </a:tc>
                <a:tc>
                  <a:txBody>
                    <a:bodyPr/>
                    <a:lstStyle/>
                    <a:p>
                      <a:r>
                        <a:rPr lang="en-GB" sz="800" noProof="0" dirty="0">
                          <a:solidFill>
                            <a:schemeClr val="accent1">
                              <a:lumMod val="50000"/>
                            </a:schemeClr>
                          </a:solidFill>
                          <a:latin typeface="Arial" panose="020B0604020202020204" pitchFamily="34" charset="0"/>
                          <a:cs typeface="Arial" panose="020B0604020202020204" pitchFamily="34" charset="0"/>
                        </a:rPr>
                        <a:t>GSK, , SANOFI, ASTRAZENECA, CHIESI</a:t>
                      </a:r>
                    </a:p>
                  </a:txBody>
                  <a:tcPr marL="28937" marR="28937" marT="14461" marB="14461"/>
                </a:tc>
                <a:extLst>
                  <a:ext uri="{0D108BD9-81ED-4DB2-BD59-A6C34878D82A}">
                    <a16:rowId xmlns:a16="http://schemas.microsoft.com/office/drawing/2014/main" val="10002"/>
                  </a:ext>
                </a:extLst>
              </a:tr>
              <a:tr h="317132">
                <a:tc>
                  <a:txBody>
                    <a:bodyPr/>
                    <a:lstStyle/>
                    <a:p>
                      <a:r>
                        <a:rPr lang="en-GB" sz="600" noProof="0" dirty="0">
                          <a:solidFill>
                            <a:schemeClr val="accent1">
                              <a:lumMod val="50000"/>
                            </a:schemeClr>
                          </a:solidFill>
                          <a:latin typeface="Arial" panose="020B0604020202020204" pitchFamily="34" charset="0"/>
                          <a:cs typeface="Arial" panose="020B0604020202020204" pitchFamily="34" charset="0"/>
                        </a:rPr>
                        <a:t>Participation</a:t>
                      </a:r>
                      <a:r>
                        <a:rPr lang="en-GB" sz="600" baseline="0" noProof="0" dirty="0">
                          <a:solidFill>
                            <a:schemeClr val="accent1">
                              <a:lumMod val="50000"/>
                            </a:schemeClr>
                          </a:solidFill>
                          <a:latin typeface="Arial" panose="020B0604020202020204" pitchFamily="34" charset="0"/>
                          <a:cs typeface="Arial" panose="020B0604020202020204" pitchFamily="34" charset="0"/>
                        </a:rPr>
                        <a:t> in a company sponsored bureau:</a:t>
                      </a:r>
                    </a:p>
                    <a:p>
                      <a:endParaRPr lang="en-GB" sz="600" noProof="0" dirty="0">
                        <a:solidFill>
                          <a:schemeClr val="accent1">
                            <a:lumMod val="50000"/>
                          </a:schemeClr>
                        </a:solidFill>
                        <a:latin typeface="Arial" panose="020B0604020202020204" pitchFamily="34" charset="0"/>
                        <a:cs typeface="Arial" panose="020B0604020202020204" pitchFamily="34" charset="0"/>
                      </a:endParaRPr>
                    </a:p>
                  </a:txBody>
                  <a:tcPr marL="28937" marR="28937" marT="14461" marB="14461"/>
                </a:tc>
                <a:tc>
                  <a:txBody>
                    <a:bodyPr/>
                    <a:lstStyle/>
                    <a:p>
                      <a:r>
                        <a:rPr lang="en-GB" sz="600" noProof="0" dirty="0">
                          <a:solidFill>
                            <a:schemeClr val="accent1">
                              <a:lumMod val="50000"/>
                            </a:schemeClr>
                          </a:solidFill>
                          <a:latin typeface="Arial" panose="020B0604020202020204" pitchFamily="34" charset="0"/>
                          <a:cs typeface="Arial" panose="020B0604020202020204" pitchFamily="34" charset="0"/>
                        </a:rPr>
                        <a:t>NONE</a:t>
                      </a:r>
                    </a:p>
                  </a:txBody>
                  <a:tcPr marL="28937" marR="28937" marT="14461" marB="14461"/>
                </a:tc>
                <a:extLst>
                  <a:ext uri="{0D108BD9-81ED-4DB2-BD59-A6C34878D82A}">
                    <a16:rowId xmlns:a16="http://schemas.microsoft.com/office/drawing/2014/main" val="10003"/>
                  </a:ext>
                </a:extLst>
              </a:tr>
              <a:tr h="317132">
                <a:tc>
                  <a:txBody>
                    <a:bodyPr/>
                    <a:lstStyle/>
                    <a:p>
                      <a:r>
                        <a:rPr lang="en-GB" sz="600" noProof="0" dirty="0">
                          <a:solidFill>
                            <a:schemeClr val="accent1">
                              <a:lumMod val="50000"/>
                            </a:schemeClr>
                          </a:solidFill>
                          <a:latin typeface="Arial" panose="020B0604020202020204" pitchFamily="34" charset="0"/>
                          <a:cs typeface="Arial" panose="020B0604020202020204" pitchFamily="34" charset="0"/>
                        </a:rPr>
                        <a:t>Stock</a:t>
                      </a:r>
                      <a:r>
                        <a:rPr lang="en-GB" sz="600" baseline="0" noProof="0" dirty="0">
                          <a:solidFill>
                            <a:schemeClr val="accent1">
                              <a:lumMod val="50000"/>
                            </a:schemeClr>
                          </a:solidFill>
                          <a:latin typeface="Arial" panose="020B0604020202020204" pitchFamily="34" charset="0"/>
                          <a:cs typeface="Arial" panose="020B0604020202020204" pitchFamily="34" charset="0"/>
                        </a:rPr>
                        <a:t> shareholder:</a:t>
                      </a:r>
                    </a:p>
                    <a:p>
                      <a:endParaRPr lang="en-GB" sz="600" noProof="0" dirty="0">
                        <a:solidFill>
                          <a:schemeClr val="accent1">
                            <a:lumMod val="50000"/>
                          </a:schemeClr>
                        </a:solidFill>
                        <a:latin typeface="Arial" panose="020B0604020202020204" pitchFamily="34" charset="0"/>
                        <a:cs typeface="Arial" panose="020B0604020202020204" pitchFamily="34" charset="0"/>
                      </a:endParaRPr>
                    </a:p>
                  </a:txBody>
                  <a:tcPr marL="28937" marR="28937" marT="14461" marB="14461"/>
                </a:tc>
                <a:tc>
                  <a:txBody>
                    <a:bodyPr/>
                    <a:lstStyle/>
                    <a:p>
                      <a:r>
                        <a:rPr lang="en-GB" sz="600" noProof="0" dirty="0">
                          <a:solidFill>
                            <a:schemeClr val="accent1">
                              <a:lumMod val="50000"/>
                            </a:schemeClr>
                          </a:solidFill>
                          <a:latin typeface="Arial" panose="020B0604020202020204" pitchFamily="34" charset="0"/>
                          <a:cs typeface="Arial" panose="020B0604020202020204" pitchFamily="34" charset="0"/>
                        </a:rPr>
                        <a:t>NONE</a:t>
                      </a:r>
                    </a:p>
                  </a:txBody>
                  <a:tcPr marL="28937" marR="28937" marT="14461" marB="14461"/>
                </a:tc>
                <a:extLst>
                  <a:ext uri="{0D108BD9-81ED-4DB2-BD59-A6C34878D82A}">
                    <a16:rowId xmlns:a16="http://schemas.microsoft.com/office/drawing/2014/main" val="10004"/>
                  </a:ext>
                </a:extLst>
              </a:tr>
              <a:tr h="317132">
                <a:tc>
                  <a:txBody>
                    <a:bodyPr/>
                    <a:lstStyle/>
                    <a:p>
                      <a:r>
                        <a:rPr lang="en-GB" sz="600" noProof="0" dirty="0">
                          <a:solidFill>
                            <a:schemeClr val="accent1">
                              <a:lumMod val="50000"/>
                            </a:schemeClr>
                          </a:solidFill>
                          <a:latin typeface="Arial" panose="020B0604020202020204" pitchFamily="34" charset="0"/>
                          <a:cs typeface="Arial" panose="020B0604020202020204" pitchFamily="34" charset="0"/>
                        </a:rPr>
                        <a:t>Spouse / partner:</a:t>
                      </a:r>
                    </a:p>
                    <a:p>
                      <a:endParaRPr lang="en-GB" sz="600" noProof="0" dirty="0">
                        <a:solidFill>
                          <a:schemeClr val="accent1">
                            <a:lumMod val="50000"/>
                          </a:schemeClr>
                        </a:solidFill>
                        <a:latin typeface="Arial" panose="020B0604020202020204" pitchFamily="34" charset="0"/>
                        <a:cs typeface="Arial" panose="020B0604020202020204" pitchFamily="34" charset="0"/>
                      </a:endParaRPr>
                    </a:p>
                  </a:txBody>
                  <a:tcPr marL="28937" marR="28937" marT="14461" marB="14461"/>
                </a:tc>
                <a:tc>
                  <a:txBody>
                    <a:bodyPr/>
                    <a:lstStyle/>
                    <a:p>
                      <a:r>
                        <a:rPr lang="en-GB" sz="600" noProof="0" dirty="0">
                          <a:solidFill>
                            <a:schemeClr val="accent1">
                              <a:lumMod val="50000"/>
                            </a:schemeClr>
                          </a:solidFill>
                          <a:latin typeface="Arial" panose="020B0604020202020204" pitchFamily="34" charset="0"/>
                          <a:cs typeface="Arial" panose="020B0604020202020204" pitchFamily="34" charset="0"/>
                        </a:rPr>
                        <a:t>NONE</a:t>
                      </a:r>
                    </a:p>
                  </a:txBody>
                  <a:tcPr marL="28937" marR="28937" marT="14461" marB="14461"/>
                </a:tc>
                <a:extLst>
                  <a:ext uri="{0D108BD9-81ED-4DB2-BD59-A6C34878D82A}">
                    <a16:rowId xmlns:a16="http://schemas.microsoft.com/office/drawing/2014/main" val="10005"/>
                  </a:ext>
                </a:extLst>
              </a:tr>
              <a:tr h="317132">
                <a:tc>
                  <a:txBody>
                    <a:bodyPr/>
                    <a:lstStyle/>
                    <a:p>
                      <a:r>
                        <a:rPr lang="en-GB" sz="600" noProof="0" dirty="0">
                          <a:solidFill>
                            <a:schemeClr val="accent1">
                              <a:lumMod val="50000"/>
                            </a:schemeClr>
                          </a:solidFill>
                          <a:latin typeface="Arial" panose="020B0604020202020204" pitchFamily="34" charset="0"/>
                          <a:cs typeface="Arial" panose="020B0604020202020204" pitchFamily="34" charset="0"/>
                        </a:rPr>
                        <a:t>Other support / </a:t>
                      </a:r>
                      <a:r>
                        <a:rPr lang="en-GB" sz="600" baseline="0" noProof="0" dirty="0">
                          <a:solidFill>
                            <a:schemeClr val="accent1">
                              <a:lumMod val="50000"/>
                            </a:schemeClr>
                          </a:solidFill>
                          <a:latin typeface="Arial" panose="020B0604020202020204" pitchFamily="34" charset="0"/>
                          <a:cs typeface="Arial" panose="020B0604020202020204" pitchFamily="34" charset="0"/>
                        </a:rPr>
                        <a:t>potential </a:t>
                      </a:r>
                      <a:r>
                        <a:rPr lang="en-GB" sz="600" noProof="0" dirty="0">
                          <a:solidFill>
                            <a:schemeClr val="accent1">
                              <a:lumMod val="50000"/>
                            </a:schemeClr>
                          </a:solidFill>
                          <a:latin typeface="Arial" panose="020B0604020202020204" pitchFamily="34" charset="0"/>
                          <a:cs typeface="Arial" panose="020B0604020202020204" pitchFamily="34" charset="0"/>
                        </a:rPr>
                        <a:t>conflict of interest:</a:t>
                      </a:r>
                    </a:p>
                    <a:p>
                      <a:endParaRPr lang="en-GB" sz="600" noProof="0" dirty="0">
                        <a:solidFill>
                          <a:schemeClr val="accent1">
                            <a:lumMod val="50000"/>
                          </a:schemeClr>
                        </a:solidFill>
                        <a:latin typeface="Arial" panose="020B0604020202020204" pitchFamily="34" charset="0"/>
                        <a:cs typeface="Arial" panose="020B0604020202020204" pitchFamily="34" charset="0"/>
                      </a:endParaRPr>
                    </a:p>
                  </a:txBody>
                  <a:tcPr marL="28937" marR="28937" marT="14461" marB="14461"/>
                </a:tc>
                <a:tc>
                  <a:txBody>
                    <a:bodyPr/>
                    <a:lstStyle/>
                    <a:p>
                      <a:r>
                        <a:rPr lang="en-GB" sz="600" noProof="0" dirty="0">
                          <a:solidFill>
                            <a:schemeClr val="accent1">
                              <a:lumMod val="50000"/>
                            </a:schemeClr>
                          </a:solidFill>
                          <a:latin typeface="Arial" panose="020B0604020202020204" pitchFamily="34" charset="0"/>
                          <a:cs typeface="Arial" panose="020B0604020202020204" pitchFamily="34" charset="0"/>
                        </a:rPr>
                        <a:t>NONE</a:t>
                      </a:r>
                    </a:p>
                  </a:txBody>
                  <a:tcPr marL="28937" marR="28937" marT="14461" marB="14461"/>
                </a:tc>
                <a:extLst>
                  <a:ext uri="{0D108BD9-81ED-4DB2-BD59-A6C34878D82A}">
                    <a16:rowId xmlns:a16="http://schemas.microsoft.com/office/drawing/2014/main" val="10006"/>
                  </a:ext>
                </a:extLst>
              </a:tr>
            </a:tbl>
          </a:graphicData>
        </a:graphic>
      </p:graphicFrame>
      <p:grpSp>
        <p:nvGrpSpPr>
          <p:cNvPr id="55318" name="Group 1">
            <a:extLst>
              <a:ext uri="{FF2B5EF4-FFF2-40B4-BE49-F238E27FC236}">
                <a16:creationId xmlns:a16="http://schemas.microsoft.com/office/drawing/2014/main" id="{3C56A36F-F83B-4846-B480-D6EE68C3F190}"/>
              </a:ext>
            </a:extLst>
          </p:cNvPr>
          <p:cNvGrpSpPr>
            <a:grpSpLocks/>
          </p:cNvGrpSpPr>
          <p:nvPr/>
        </p:nvGrpSpPr>
        <p:grpSpPr bwMode="auto">
          <a:xfrm>
            <a:off x="6227763" y="5280025"/>
            <a:ext cx="690562" cy="147638"/>
            <a:chOff x="7599363" y="4716463"/>
            <a:chExt cx="1227137" cy="265112"/>
          </a:xfrm>
        </p:grpSpPr>
        <p:pic>
          <p:nvPicPr>
            <p:cNvPr id="55320" name="Grafik 11">
              <a:extLst>
                <a:ext uri="{FF2B5EF4-FFF2-40B4-BE49-F238E27FC236}">
                  <a16:creationId xmlns:a16="http://schemas.microsoft.com/office/drawing/2014/main" id="{17F8995E-1078-4A55-BAC7-5F56B7D9F96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99363" y="4748213"/>
              <a:ext cx="906462"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1" name="Grafik 13">
              <a:extLst>
                <a:ext uri="{FF2B5EF4-FFF2-40B4-BE49-F238E27FC236}">
                  <a16:creationId xmlns:a16="http://schemas.microsoft.com/office/drawing/2014/main" id="{3D7DA1AD-2C51-4C2D-A6A8-A7B9B2614A8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575675" y="4716463"/>
              <a:ext cx="250825"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 Placeholder 4">
            <a:extLst>
              <a:ext uri="{FF2B5EF4-FFF2-40B4-BE49-F238E27FC236}">
                <a16:creationId xmlns:a16="http://schemas.microsoft.com/office/drawing/2014/main" id="{3CDCB9FA-738F-49D7-9CBB-3DCCF09A99F5}"/>
              </a:ext>
            </a:extLst>
          </p:cNvPr>
          <p:cNvSpPr txBox="1">
            <a:spLocks/>
          </p:cNvSpPr>
          <p:nvPr/>
        </p:nvSpPr>
        <p:spPr>
          <a:xfrm>
            <a:off x="971550" y="4508500"/>
            <a:ext cx="6051550" cy="936625"/>
          </a:xfrm>
          <a:prstGeom prst="rect">
            <a:avLst/>
          </a:prstGeom>
          <a:ln>
            <a:solidFill>
              <a:srgbClr val="FF0000"/>
            </a:solidFill>
          </a:ln>
        </p:spPr>
        <p:txBody>
          <a:bodyPr lIns="38580" tIns="19290" rIns="38580" bIns="19290" anchor="ctr">
            <a:normAutofit/>
          </a:bodyP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685800">
              <a:defRPr/>
            </a:pPr>
            <a:r>
              <a:rPr lang="en-US" altLang="fr-FR" sz="800" dirty="0">
                <a:solidFill>
                  <a:prstClr val="white">
                    <a:lumMod val="50000"/>
                  </a:prstClr>
                </a:solidFill>
                <a:latin typeface="Times" panose="02020603050405020304" pitchFamily="18" charset="0"/>
                <a:ea typeface="ＭＳ Ｐゴシック" panose="020B0600070205080204" pitchFamily="34" charset="-128"/>
                <a:cs typeface="Times" panose="02020603050405020304" pitchFamily="18" charset="0"/>
              </a:rPr>
              <a:t>This event is accredited for CME credits by EBAP and EACCME and speakers are required to disclose their potential conflict of interest. The intent of this disclosure is not to prevent a speaker with a conflict of interest (any significant financial relationship a speaker has with manufacturers or providers of any commercial products or services relevant to the talk) from making a presentation, but rather to provide listeners with information on which they can make their own judgments. It remains for audience members to determine whether the speaker’s interests, or relationships may influence the presentation. The ERS does not view the existence of these interests or commitments as necessarily implying bias or decreasing the value of the speaker’s presentation. Drug or device advertisement is forbidden. </a:t>
            </a:r>
            <a:endParaRPr lang="fr-CH" sz="800" dirty="0">
              <a:solidFill>
                <a:prstClr val="white">
                  <a:lumMod val="50000"/>
                </a:prstClr>
              </a:solidFill>
              <a:latin typeface="Times" panose="02020603050405020304" pitchFamily="18" charset="0"/>
              <a:cs typeface="Times" panose="02020603050405020304" pitchFamily="18" charset="0"/>
            </a:endParaRPr>
          </a:p>
          <a:p>
            <a:pPr algn="l" defTabSz="685800">
              <a:defRPr/>
            </a:pPr>
            <a:br>
              <a:rPr lang="en-US" altLang="fr-FR" sz="506" dirty="0">
                <a:solidFill>
                  <a:srgbClr val="00396A">
                    <a:tint val="75000"/>
                  </a:srgbClr>
                </a:solidFill>
                <a:latin typeface="Times" panose="02020603050405020304" pitchFamily="18" charset="0"/>
                <a:ea typeface="ＭＳ Ｐゴシック" panose="020B0600070205080204" pitchFamily="34" charset="-128"/>
                <a:cs typeface="Times" panose="02020603050405020304" pitchFamily="18" charset="0"/>
              </a:rPr>
            </a:br>
            <a:endParaRPr lang="fr-CH" sz="506" dirty="0">
              <a:solidFill>
                <a:srgbClr val="00396A">
                  <a:tint val="75000"/>
                </a:srgbClr>
              </a:solidFill>
              <a:latin typeface="Times" panose="02020603050405020304" pitchFamily="18" charset="0"/>
              <a:cs typeface="Times" panose="02020603050405020304" pitchFamily="18" charset="0"/>
            </a:endParaRP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Immagine 5">
            <a:extLst>
              <a:ext uri="{FF2B5EF4-FFF2-40B4-BE49-F238E27FC236}">
                <a16:creationId xmlns:a16="http://schemas.microsoft.com/office/drawing/2014/main" id="{A488BA7F-0E9C-4377-93DF-C6B5F5418D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88913"/>
            <a:ext cx="5722938"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Immagine 7">
            <a:extLst>
              <a:ext uri="{FF2B5EF4-FFF2-40B4-BE49-F238E27FC236}">
                <a16:creationId xmlns:a16="http://schemas.microsoft.com/office/drawing/2014/main" id="{D8FEF651-2CDA-4A6B-9D0B-F302DCB1D80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176213"/>
            <a:ext cx="1387475"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Immagine 9">
            <a:extLst>
              <a:ext uri="{FF2B5EF4-FFF2-40B4-BE49-F238E27FC236}">
                <a16:creationId xmlns:a16="http://schemas.microsoft.com/office/drawing/2014/main" id="{590C4C25-3865-479D-A257-3B80ADDC0CA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1308100"/>
            <a:ext cx="5113338"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a:extLst>
              <a:ext uri="{FF2B5EF4-FFF2-40B4-BE49-F238E27FC236}">
                <a16:creationId xmlns:a16="http://schemas.microsoft.com/office/drawing/2014/main" id="{03149618-8AB6-4788-AF16-E15415BBF76F}"/>
              </a:ext>
            </a:extLst>
          </p:cNvPr>
          <p:cNvSpPr txBox="1"/>
          <p:nvPr/>
        </p:nvSpPr>
        <p:spPr>
          <a:xfrm>
            <a:off x="242888" y="6365875"/>
            <a:ext cx="8740775" cy="485775"/>
          </a:xfrm>
          <a:prstGeom prst="rect">
            <a:avLst/>
          </a:prstGeom>
          <a:noFill/>
        </p:spPr>
        <p:txBody>
          <a:bodyPr>
            <a:spAutoFit/>
          </a:bodyPr>
          <a:lstStyle/>
          <a:p>
            <a:pPr algn="ctr" defTabSz="685800" eaLnBrk="1" fontAlgn="auto" hangingPunct="1">
              <a:spcBef>
                <a:spcPts val="0"/>
              </a:spcBef>
              <a:spcAft>
                <a:spcPts val="0"/>
              </a:spcAft>
              <a:defRPr/>
            </a:pPr>
            <a:r>
              <a:rPr lang="it-IT" sz="1200" b="1" dirty="0">
                <a:solidFill>
                  <a:srgbClr val="CCCCCC">
                    <a:lumMod val="10000"/>
                  </a:srgbClr>
                </a:solidFill>
                <a:latin typeface="Garamond" panose="02020404030301010803" pitchFamily="18" charset="0"/>
              </a:rPr>
              <a:t>For </a:t>
            </a:r>
            <a:r>
              <a:rPr lang="it-IT" sz="1200" b="1" dirty="0" err="1">
                <a:solidFill>
                  <a:srgbClr val="CCCCCC">
                    <a:lumMod val="10000"/>
                  </a:srgbClr>
                </a:solidFill>
                <a:latin typeface="Garamond" panose="02020404030301010803" pitchFamily="18" charset="0"/>
              </a:rPr>
              <a:t>patients</a:t>
            </a:r>
            <a:r>
              <a:rPr lang="it-IT" sz="1200" b="1" dirty="0">
                <a:solidFill>
                  <a:srgbClr val="CCCCCC">
                    <a:lumMod val="10000"/>
                  </a:srgbClr>
                </a:solidFill>
                <a:latin typeface="Garamond" panose="02020404030301010803" pitchFamily="18" charset="0"/>
              </a:rPr>
              <a:t>  with </a:t>
            </a:r>
            <a:r>
              <a:rPr lang="it-IT" sz="1200" b="1" dirty="0" err="1">
                <a:solidFill>
                  <a:srgbClr val="CCCCCC">
                    <a:lumMod val="10000"/>
                  </a:srgbClr>
                </a:solidFill>
                <a:latin typeface="Garamond" panose="02020404030301010803" pitchFamily="18" charset="0"/>
              </a:rPr>
              <a:t>asthma</a:t>
            </a:r>
            <a:r>
              <a:rPr lang="it-IT" sz="1200" b="1" dirty="0">
                <a:solidFill>
                  <a:srgbClr val="CCCCCC">
                    <a:lumMod val="10000"/>
                  </a:srgbClr>
                </a:solidFill>
                <a:latin typeface="Garamond" panose="02020404030301010803" pitchFamily="18" charset="0"/>
              </a:rPr>
              <a:t>, </a:t>
            </a:r>
            <a:r>
              <a:rPr lang="it-IT" sz="1200" b="1" dirty="0" err="1">
                <a:solidFill>
                  <a:srgbClr val="FF0000"/>
                </a:solidFill>
                <a:latin typeface="Garamond" panose="02020404030301010803" pitchFamily="18" charset="0"/>
              </a:rPr>
              <a:t>viral</a:t>
            </a:r>
            <a:r>
              <a:rPr lang="it-IT" sz="1200" b="1" dirty="0">
                <a:solidFill>
                  <a:srgbClr val="FF0000"/>
                </a:solidFill>
                <a:latin typeface="Garamond" panose="02020404030301010803" pitchFamily="18" charset="0"/>
              </a:rPr>
              <a:t> </a:t>
            </a:r>
            <a:r>
              <a:rPr lang="it-IT" sz="1200" b="1" dirty="0" err="1">
                <a:solidFill>
                  <a:srgbClr val="FF0000"/>
                </a:solidFill>
                <a:latin typeface="Garamond" panose="02020404030301010803" pitchFamily="18" charset="0"/>
              </a:rPr>
              <a:t>respiratory</a:t>
            </a:r>
            <a:r>
              <a:rPr lang="it-IT" sz="1200" b="1" dirty="0">
                <a:solidFill>
                  <a:srgbClr val="FF0000"/>
                </a:solidFill>
                <a:latin typeface="Garamond" panose="02020404030301010803" pitchFamily="18" charset="0"/>
              </a:rPr>
              <a:t> </a:t>
            </a:r>
            <a:r>
              <a:rPr lang="it-IT" sz="1200" b="1" dirty="0" err="1">
                <a:solidFill>
                  <a:srgbClr val="FF0000"/>
                </a:solidFill>
                <a:latin typeface="Garamond" panose="02020404030301010803" pitchFamily="18" charset="0"/>
              </a:rPr>
              <a:t>tract</a:t>
            </a:r>
            <a:r>
              <a:rPr lang="it-IT" sz="1200" b="1" dirty="0">
                <a:solidFill>
                  <a:srgbClr val="FF0000"/>
                </a:solidFill>
                <a:latin typeface="Garamond" panose="02020404030301010803" pitchFamily="18" charset="0"/>
              </a:rPr>
              <a:t> </a:t>
            </a:r>
            <a:r>
              <a:rPr lang="it-IT" sz="1200" b="1" dirty="0" err="1">
                <a:solidFill>
                  <a:srgbClr val="FF0000"/>
                </a:solidFill>
                <a:latin typeface="Garamond" panose="02020404030301010803" pitchFamily="18" charset="0"/>
              </a:rPr>
              <a:t>infections</a:t>
            </a:r>
            <a:r>
              <a:rPr lang="it-IT" sz="1200" b="1" dirty="0">
                <a:solidFill>
                  <a:srgbClr val="FF0000"/>
                </a:solidFill>
                <a:latin typeface="Garamond" panose="02020404030301010803" pitchFamily="18" charset="0"/>
              </a:rPr>
              <a:t> </a:t>
            </a:r>
            <a:r>
              <a:rPr lang="it-IT" sz="1200" b="1" dirty="0">
                <a:solidFill>
                  <a:srgbClr val="CCCCCC">
                    <a:lumMod val="10000"/>
                  </a:srgbClr>
                </a:solidFill>
                <a:latin typeface="Garamond" panose="02020404030301010803" pitchFamily="18" charset="0"/>
              </a:rPr>
              <a:t>can </a:t>
            </a:r>
            <a:r>
              <a:rPr lang="it-IT" sz="1200" b="1" dirty="0" err="1">
                <a:solidFill>
                  <a:srgbClr val="CCCCCC">
                    <a:lumMod val="10000"/>
                  </a:srgbClr>
                </a:solidFill>
                <a:latin typeface="Garamond" panose="02020404030301010803" pitchFamily="18" charset="0"/>
              </a:rPr>
              <a:t>have</a:t>
            </a:r>
            <a:r>
              <a:rPr lang="it-IT" sz="1200" b="1" dirty="0">
                <a:solidFill>
                  <a:srgbClr val="CCCCCC">
                    <a:lumMod val="10000"/>
                  </a:srgbClr>
                </a:solidFill>
                <a:latin typeface="Garamond" panose="02020404030301010803" pitchFamily="18" charset="0"/>
              </a:rPr>
              <a:t> a </a:t>
            </a:r>
            <a:r>
              <a:rPr lang="it-IT" sz="1200" b="1" dirty="0" err="1">
                <a:solidFill>
                  <a:srgbClr val="CCCCCC">
                    <a:lumMod val="10000"/>
                  </a:srgbClr>
                </a:solidFill>
                <a:latin typeface="Garamond" panose="02020404030301010803" pitchFamily="18" charset="0"/>
              </a:rPr>
              <a:t>profound</a:t>
            </a:r>
            <a:r>
              <a:rPr lang="it-IT" sz="1200" b="1" dirty="0">
                <a:solidFill>
                  <a:srgbClr val="CCCCCC">
                    <a:lumMod val="10000"/>
                  </a:srgbClr>
                </a:solidFill>
                <a:latin typeface="Garamond" panose="02020404030301010803" pitchFamily="18" charset="0"/>
              </a:rPr>
              <a:t> </a:t>
            </a:r>
            <a:r>
              <a:rPr lang="it-IT" sz="1200" b="1" dirty="0" err="1">
                <a:solidFill>
                  <a:srgbClr val="CCCCCC">
                    <a:lumMod val="10000"/>
                  </a:srgbClr>
                </a:solidFill>
                <a:latin typeface="Garamond" panose="02020404030301010803" pitchFamily="18" charset="0"/>
              </a:rPr>
              <a:t>effect</a:t>
            </a:r>
            <a:r>
              <a:rPr lang="it-IT" sz="1200" b="1" dirty="0">
                <a:solidFill>
                  <a:srgbClr val="CCCCCC">
                    <a:lumMod val="10000"/>
                  </a:srgbClr>
                </a:solidFill>
                <a:latin typeface="Garamond" panose="02020404030301010803" pitchFamily="18" charset="0"/>
              </a:rPr>
              <a:t> on the </a:t>
            </a:r>
            <a:r>
              <a:rPr lang="it-IT" sz="1200" b="1" dirty="0" err="1">
                <a:solidFill>
                  <a:srgbClr val="CCCCCC">
                    <a:lumMod val="10000"/>
                  </a:srgbClr>
                </a:solidFill>
                <a:latin typeface="Garamond" panose="02020404030301010803" pitchFamily="18" charset="0"/>
              </a:rPr>
              <a:t>expression</a:t>
            </a:r>
            <a:r>
              <a:rPr lang="it-IT" sz="1200" b="1" dirty="0">
                <a:solidFill>
                  <a:srgbClr val="CCCCCC">
                    <a:lumMod val="10000"/>
                  </a:srgbClr>
                </a:solidFill>
                <a:latin typeface="Garamond" panose="02020404030301010803" pitchFamily="18" charset="0"/>
              </a:rPr>
              <a:t> of </a:t>
            </a:r>
            <a:r>
              <a:rPr lang="it-IT" sz="1200" b="1" dirty="0" err="1">
                <a:solidFill>
                  <a:srgbClr val="CCCCCC">
                    <a:lumMod val="10000"/>
                  </a:srgbClr>
                </a:solidFill>
                <a:latin typeface="Garamond" panose="02020404030301010803" pitchFamily="18" charset="0"/>
              </a:rPr>
              <a:t>disease</a:t>
            </a:r>
            <a:r>
              <a:rPr lang="it-IT" sz="1200" b="1" dirty="0">
                <a:solidFill>
                  <a:srgbClr val="CCCCCC">
                    <a:lumMod val="10000"/>
                  </a:srgbClr>
                </a:solidFill>
                <a:latin typeface="Garamond" panose="02020404030301010803" pitchFamily="18" charset="0"/>
              </a:rPr>
              <a:t> or </a:t>
            </a:r>
            <a:r>
              <a:rPr lang="it-IT" sz="1200" b="1" dirty="0" err="1">
                <a:solidFill>
                  <a:srgbClr val="CCCCCC">
                    <a:lumMod val="10000"/>
                  </a:srgbClr>
                </a:solidFill>
                <a:latin typeface="Garamond" panose="02020404030301010803" pitchFamily="18" charset="0"/>
              </a:rPr>
              <a:t>loss</a:t>
            </a:r>
            <a:r>
              <a:rPr lang="it-IT" sz="1200" b="1" dirty="0">
                <a:solidFill>
                  <a:srgbClr val="CCCCCC">
                    <a:lumMod val="10000"/>
                  </a:srgbClr>
                </a:solidFill>
                <a:latin typeface="Garamond" panose="02020404030301010803" pitchFamily="18" charset="0"/>
              </a:rPr>
              <a:t> of control.</a:t>
            </a:r>
          </a:p>
          <a:p>
            <a:pPr algn="ctr" defTabSz="685800" eaLnBrk="1" fontAlgn="auto" hangingPunct="1">
              <a:spcBef>
                <a:spcPts val="0"/>
              </a:spcBef>
              <a:spcAft>
                <a:spcPts val="0"/>
              </a:spcAft>
              <a:defRPr/>
            </a:pPr>
            <a:endParaRPr lang="it-IT" sz="1350" b="1" dirty="0">
              <a:solidFill>
                <a:srgbClr val="CCCCCC">
                  <a:lumMod val="10000"/>
                </a:srgbClr>
              </a:solidFill>
              <a:latin typeface="Garamond" panose="02020404030301010803" pitchFamily="18" charset="0"/>
            </a:endParaRP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Immagine 1">
            <a:extLst>
              <a:ext uri="{FF2B5EF4-FFF2-40B4-BE49-F238E27FC236}">
                <a16:creationId xmlns:a16="http://schemas.microsoft.com/office/drawing/2014/main" id="{F5CF537C-706D-4898-ADAE-6048917571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175" y="1527175"/>
            <a:ext cx="9013825"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Immagine 5">
            <a:extLst>
              <a:ext uri="{FF2B5EF4-FFF2-40B4-BE49-F238E27FC236}">
                <a16:creationId xmlns:a16="http://schemas.microsoft.com/office/drawing/2014/main" id="{E63ACDBC-94E8-4E8A-8716-7479158F39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115888"/>
            <a:ext cx="4759325"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Immagine 7">
            <a:extLst>
              <a:ext uri="{FF2B5EF4-FFF2-40B4-BE49-F238E27FC236}">
                <a16:creationId xmlns:a16="http://schemas.microsoft.com/office/drawing/2014/main" id="{44EC3483-ED1B-494C-B060-E8D1DF7637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6375" y="19050"/>
            <a:ext cx="118268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Rettangolo 2">
            <a:extLst>
              <a:ext uri="{FF2B5EF4-FFF2-40B4-BE49-F238E27FC236}">
                <a16:creationId xmlns:a16="http://schemas.microsoft.com/office/drawing/2014/main" id="{6F84BDC5-9A51-44C5-9FAD-FFF22C6F16B5}"/>
              </a:ext>
            </a:extLst>
          </p:cNvPr>
          <p:cNvSpPr>
            <a:spLocks noChangeArrowheads="1"/>
          </p:cNvSpPr>
          <p:nvPr/>
        </p:nvSpPr>
        <p:spPr bwMode="auto">
          <a:xfrm>
            <a:off x="179388" y="5913438"/>
            <a:ext cx="846931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lr>
                <a:schemeClr val="hlink"/>
              </a:buClr>
              <a:buSzPct val="90000"/>
              <a:buFont typeface="Wingdings" panose="05000000000000000000" pitchFamily="2" charset="2"/>
              <a:buBlip>
                <a:blip r:embed="rId6"/>
              </a:buBlip>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lr>
                <a:schemeClr val="accent2"/>
              </a:buClr>
              <a:buSzPct val="90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500" b="1">
                <a:solidFill>
                  <a:srgbClr val="181717"/>
                </a:solidFill>
                <a:latin typeface="Garamond" panose="02020404030301010803" pitchFamily="18" charset="0"/>
              </a:rPr>
              <a:t>. </a:t>
            </a:r>
          </a:p>
        </p:txBody>
      </p:sp>
      <p:sp>
        <p:nvSpPr>
          <p:cNvPr id="57350" name="Rettangolo 3">
            <a:extLst>
              <a:ext uri="{FF2B5EF4-FFF2-40B4-BE49-F238E27FC236}">
                <a16:creationId xmlns:a16="http://schemas.microsoft.com/office/drawing/2014/main" id="{B0DDB4C8-A3EF-4319-8B9A-1F3123CC842D}"/>
              </a:ext>
            </a:extLst>
          </p:cNvPr>
          <p:cNvSpPr>
            <a:spLocks noChangeArrowheads="1"/>
          </p:cNvSpPr>
          <p:nvPr/>
        </p:nvSpPr>
        <p:spPr bwMode="auto">
          <a:xfrm>
            <a:off x="312738" y="5945188"/>
            <a:ext cx="86963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lr>
                <a:schemeClr val="hlink"/>
              </a:buClr>
              <a:buSzPct val="90000"/>
              <a:buFont typeface="Wingdings" panose="05000000000000000000" pitchFamily="2" charset="2"/>
              <a:buBlip>
                <a:blip r:embed="rId6"/>
              </a:buBlip>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lr>
                <a:schemeClr val="accent2"/>
              </a:buClr>
              <a:buSzPct val="90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200" b="1">
                <a:solidFill>
                  <a:srgbClr val="181717"/>
                </a:solidFill>
                <a:latin typeface="Garamond" panose="02020404030301010803" pitchFamily="18" charset="0"/>
              </a:rPr>
              <a:t>Among infectious agents, </a:t>
            </a:r>
            <a:r>
              <a:rPr lang="it-IT" altLang="it-IT" sz="1200" b="1">
                <a:solidFill>
                  <a:srgbClr val="000000"/>
                </a:solidFill>
                <a:latin typeface="Garamond" panose="02020404030301010803" pitchFamily="18" charset="0"/>
              </a:rPr>
              <a:t>human rhinoviruses </a:t>
            </a:r>
            <a:r>
              <a:rPr lang="it-IT" altLang="it-IT" sz="1200" b="1">
                <a:solidFill>
                  <a:srgbClr val="181717"/>
                </a:solidFill>
                <a:latin typeface="Garamond" panose="02020404030301010803" pitchFamily="18" charset="0"/>
              </a:rPr>
              <a:t>are the most prevalent in regard to asthma exacerbations.</a:t>
            </a:r>
          </a:p>
          <a:p>
            <a:pPr algn="ctr" eaLnBrk="1" hangingPunct="1">
              <a:spcBef>
                <a:spcPct val="0"/>
              </a:spcBef>
              <a:buClrTx/>
              <a:buSzTx/>
              <a:buFontTx/>
              <a:buNone/>
            </a:pPr>
            <a:r>
              <a:rPr lang="it-IT" altLang="it-IT" sz="1200" b="1">
                <a:solidFill>
                  <a:srgbClr val="FF0000"/>
                </a:solidFill>
                <a:latin typeface="Garamond" panose="02020404030301010803" pitchFamily="18" charset="0"/>
              </a:rPr>
              <a:t>Coronavirus</a:t>
            </a:r>
            <a:r>
              <a:rPr lang="it-IT" altLang="it-IT" sz="1200" b="1">
                <a:solidFill>
                  <a:srgbClr val="181717"/>
                </a:solidFill>
                <a:latin typeface="Garamond" panose="02020404030301010803" pitchFamily="18" charset="0"/>
              </a:rPr>
              <a:t> has not a higher frequency in AAE than control group</a:t>
            </a:r>
          </a:p>
          <a:p>
            <a:pPr algn="ctr" eaLnBrk="1" hangingPunct="1">
              <a:spcBef>
                <a:spcPct val="0"/>
              </a:spcBef>
              <a:buClrTx/>
              <a:buSzTx/>
              <a:buFontTx/>
              <a:buNone/>
            </a:pPr>
            <a:endParaRPr lang="it-IT" altLang="it-IT" sz="1200" b="1" i="1">
              <a:solidFill>
                <a:srgbClr val="181717"/>
              </a:solidFill>
              <a:latin typeface="Garamond" panose="02020404030301010803" pitchFamily="18" charset="0"/>
            </a:endParaRP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Immagine 5">
            <a:extLst>
              <a:ext uri="{FF2B5EF4-FFF2-40B4-BE49-F238E27FC236}">
                <a16:creationId xmlns:a16="http://schemas.microsoft.com/office/drawing/2014/main" id="{04AF525B-84EA-4192-94AF-790DCC7167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15888"/>
            <a:ext cx="3814762"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371" name="Gruppo 1">
            <a:extLst>
              <a:ext uri="{FF2B5EF4-FFF2-40B4-BE49-F238E27FC236}">
                <a16:creationId xmlns:a16="http://schemas.microsoft.com/office/drawing/2014/main" id="{6E734926-014E-4267-B05E-15A0C86BB668}"/>
              </a:ext>
            </a:extLst>
          </p:cNvPr>
          <p:cNvGrpSpPr>
            <a:grpSpLocks/>
          </p:cNvGrpSpPr>
          <p:nvPr/>
        </p:nvGrpSpPr>
        <p:grpSpPr bwMode="auto">
          <a:xfrm>
            <a:off x="1619250" y="1773238"/>
            <a:ext cx="4968875" cy="4219575"/>
            <a:chOff x="836023" y="2456507"/>
            <a:chExt cx="4034969" cy="3761411"/>
          </a:xfrm>
        </p:grpSpPr>
        <p:pic>
          <p:nvPicPr>
            <p:cNvPr id="58373" name="Immagine 6">
              <a:extLst>
                <a:ext uri="{FF2B5EF4-FFF2-40B4-BE49-F238E27FC236}">
                  <a16:creationId xmlns:a16="http://schemas.microsoft.com/office/drawing/2014/main" id="{87E700CE-1AC3-4B2A-8020-81D6E2CFA0B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023" y="2456507"/>
              <a:ext cx="4034969" cy="376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ttangolo 8">
              <a:extLst>
                <a:ext uri="{FF2B5EF4-FFF2-40B4-BE49-F238E27FC236}">
                  <a16:creationId xmlns:a16="http://schemas.microsoft.com/office/drawing/2014/main" id="{241D4C61-25F3-4AEC-8BCC-1729ACB4BEAA}"/>
                </a:ext>
              </a:extLst>
            </p:cNvPr>
            <p:cNvSpPr/>
            <p:nvPr/>
          </p:nvSpPr>
          <p:spPr>
            <a:xfrm>
              <a:off x="836023" y="5390068"/>
              <a:ext cx="4034969" cy="2886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it-IT" sz="1350">
                <a:solidFill>
                  <a:prstClr val="white"/>
                </a:solidFill>
              </a:endParaRPr>
            </a:p>
          </p:txBody>
        </p:sp>
      </p:grpSp>
      <p:sp>
        <p:nvSpPr>
          <p:cNvPr id="58372" name="CasellaDiTesto 7">
            <a:extLst>
              <a:ext uri="{FF2B5EF4-FFF2-40B4-BE49-F238E27FC236}">
                <a16:creationId xmlns:a16="http://schemas.microsoft.com/office/drawing/2014/main" id="{7D3B21EF-C83D-405B-A1DE-69F5D2A90358}"/>
              </a:ext>
            </a:extLst>
          </p:cNvPr>
          <p:cNvSpPr txBox="1">
            <a:spLocks noChangeArrowheads="1"/>
          </p:cNvSpPr>
          <p:nvPr/>
        </p:nvSpPr>
        <p:spPr bwMode="auto">
          <a:xfrm>
            <a:off x="85725" y="6092825"/>
            <a:ext cx="8653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200" b="1">
                <a:solidFill>
                  <a:srgbClr val="181717"/>
                </a:solidFill>
                <a:latin typeface="Garamond" panose="02020404030301010803" pitchFamily="18" charset="0"/>
              </a:rPr>
              <a:t>In a study of 49 adults presenting to the emergencies with AAE </a:t>
            </a:r>
            <a:r>
              <a:rPr lang="it-IT" altLang="it-IT" sz="1200" b="1">
                <a:solidFill>
                  <a:srgbClr val="FF0000"/>
                </a:solidFill>
                <a:latin typeface="Garamond" panose="02020404030301010803" pitchFamily="18" charset="0"/>
              </a:rPr>
              <a:t>Coronavirus</a:t>
            </a:r>
            <a:r>
              <a:rPr lang="it-IT" altLang="it-IT" sz="1200" b="1">
                <a:solidFill>
                  <a:srgbClr val="181717"/>
                </a:solidFill>
                <a:latin typeface="Garamond" panose="02020404030301010803" pitchFamily="18" charset="0"/>
              </a:rPr>
              <a:t> </a:t>
            </a:r>
            <a:r>
              <a:rPr lang="it-IT" altLang="it-IT" sz="1200" b="1">
                <a:solidFill>
                  <a:srgbClr val="FF0000"/>
                </a:solidFill>
                <a:latin typeface="Garamond" panose="02020404030301010803" pitchFamily="18" charset="0"/>
              </a:rPr>
              <a:t> was found in 4% </a:t>
            </a:r>
            <a:r>
              <a:rPr lang="it-IT" altLang="it-IT" sz="1200" b="1">
                <a:solidFill>
                  <a:srgbClr val="181717"/>
                </a:solidFill>
                <a:latin typeface="Garamond" panose="02020404030301010803" pitchFamily="18" charset="0"/>
              </a:rPr>
              <a:t>of induced sputum samples.</a:t>
            </a:r>
          </a:p>
          <a:p>
            <a:pPr algn="ctr" eaLnBrk="1" hangingPunct="1">
              <a:spcBef>
                <a:spcPct val="0"/>
              </a:spcBef>
              <a:buClrTx/>
              <a:buSzTx/>
              <a:buFontTx/>
              <a:buNone/>
            </a:pPr>
            <a:r>
              <a:rPr lang="it-IT" altLang="it-IT" sz="1200" b="1">
                <a:solidFill>
                  <a:srgbClr val="181717"/>
                </a:solidFill>
                <a:latin typeface="Garamond" panose="02020404030301010803" pitchFamily="18" charset="0"/>
              </a:rPr>
              <a:t>Coronavirus seem to have </a:t>
            </a:r>
            <a:r>
              <a:rPr lang="it-IT" altLang="it-IT" sz="1200" b="1">
                <a:solidFill>
                  <a:srgbClr val="FF0000"/>
                </a:solidFill>
                <a:latin typeface="Garamond" panose="02020404030301010803" pitchFamily="18" charset="0"/>
              </a:rPr>
              <a:t>minor</a:t>
            </a:r>
            <a:r>
              <a:rPr lang="it-IT" altLang="it-IT" sz="1200" b="1">
                <a:solidFill>
                  <a:srgbClr val="181717"/>
                </a:solidFill>
                <a:latin typeface="Garamond" panose="02020404030301010803" pitchFamily="18" charset="0"/>
              </a:rPr>
              <a:t> </a:t>
            </a:r>
            <a:r>
              <a:rPr lang="it-IT" altLang="it-IT" sz="1200" b="1">
                <a:solidFill>
                  <a:srgbClr val="FF0000"/>
                </a:solidFill>
                <a:latin typeface="Garamond" panose="02020404030301010803" pitchFamily="18" charset="0"/>
              </a:rPr>
              <a:t>contribution to AAE</a:t>
            </a:r>
            <a:r>
              <a:rPr lang="it-IT" altLang="it-IT" sz="1200" b="1">
                <a:solidFill>
                  <a:srgbClr val="181717"/>
                </a:solidFill>
                <a:latin typeface="Garamond" panose="02020404030301010803" pitchFamily="18" charset="0"/>
              </a:rPr>
              <a:t>.</a:t>
            </a: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Immagine 4">
            <a:extLst>
              <a:ext uri="{FF2B5EF4-FFF2-40B4-BE49-F238E27FC236}">
                <a16:creationId xmlns:a16="http://schemas.microsoft.com/office/drawing/2014/main" id="{3A59D8C0-7675-4DA4-851A-497B9B9E901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188913"/>
            <a:ext cx="992187"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395" name="Gruppo 1">
            <a:extLst>
              <a:ext uri="{FF2B5EF4-FFF2-40B4-BE49-F238E27FC236}">
                <a16:creationId xmlns:a16="http://schemas.microsoft.com/office/drawing/2014/main" id="{54E476A1-5603-4F84-B2D9-95ABE15917E0}"/>
              </a:ext>
            </a:extLst>
          </p:cNvPr>
          <p:cNvGrpSpPr>
            <a:grpSpLocks/>
          </p:cNvGrpSpPr>
          <p:nvPr/>
        </p:nvGrpSpPr>
        <p:grpSpPr bwMode="auto">
          <a:xfrm>
            <a:off x="1187450" y="811213"/>
            <a:ext cx="7129463" cy="5354637"/>
            <a:chOff x="405534" y="1923233"/>
            <a:chExt cx="5267514" cy="4228736"/>
          </a:xfrm>
        </p:grpSpPr>
        <p:pic>
          <p:nvPicPr>
            <p:cNvPr id="59398" name="Immagine 3">
              <a:extLst>
                <a:ext uri="{FF2B5EF4-FFF2-40B4-BE49-F238E27FC236}">
                  <a16:creationId xmlns:a16="http://schemas.microsoft.com/office/drawing/2014/main" id="{FB1BBFC7-9E87-4388-A6EF-C88FD5B8A23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5534" y="2682238"/>
              <a:ext cx="5267514" cy="346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a:extLst>
                <a:ext uri="{FF2B5EF4-FFF2-40B4-BE49-F238E27FC236}">
                  <a16:creationId xmlns:a16="http://schemas.microsoft.com/office/drawing/2014/main" id="{09129719-7B0D-4C3F-AEB7-4D466FF0A3DF}"/>
                </a:ext>
              </a:extLst>
            </p:cNvPr>
            <p:cNvSpPr/>
            <p:nvPr/>
          </p:nvSpPr>
          <p:spPr>
            <a:xfrm>
              <a:off x="495848" y="5276885"/>
              <a:ext cx="5086886" cy="1316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it-IT" sz="1350">
                <a:solidFill>
                  <a:prstClr val="white"/>
                </a:solidFill>
              </a:endParaRPr>
            </a:p>
          </p:txBody>
        </p:sp>
        <p:pic>
          <p:nvPicPr>
            <p:cNvPr id="59400" name="Immagine 6">
              <a:extLst>
                <a:ext uri="{FF2B5EF4-FFF2-40B4-BE49-F238E27FC236}">
                  <a16:creationId xmlns:a16="http://schemas.microsoft.com/office/drawing/2014/main" id="{19D2D7D7-CF13-4F50-BFBD-5102232A21B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6389" y="1923233"/>
              <a:ext cx="5085805" cy="6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9396" name="Immagine 9">
            <a:extLst>
              <a:ext uri="{FF2B5EF4-FFF2-40B4-BE49-F238E27FC236}">
                <a16:creationId xmlns:a16="http://schemas.microsoft.com/office/drawing/2014/main" id="{E36AC122-31DD-474C-B574-451DC255126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7950" y="14288"/>
            <a:ext cx="35274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CasellaDiTesto 11">
            <a:extLst>
              <a:ext uri="{FF2B5EF4-FFF2-40B4-BE49-F238E27FC236}">
                <a16:creationId xmlns:a16="http://schemas.microsoft.com/office/drawing/2014/main" id="{B28FEA66-A20E-48DD-947A-2FE31A1B1A90}"/>
              </a:ext>
            </a:extLst>
          </p:cNvPr>
          <p:cNvSpPr txBox="1">
            <a:spLocks noChangeArrowheads="1"/>
          </p:cNvSpPr>
          <p:nvPr/>
        </p:nvSpPr>
        <p:spPr bwMode="auto">
          <a:xfrm>
            <a:off x="107950" y="6396038"/>
            <a:ext cx="8963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lr>
                <a:schemeClr val="hlink"/>
              </a:buClr>
              <a:buSzPct val="90000"/>
              <a:buFont typeface="Wingdings" panose="05000000000000000000" pitchFamily="2" charset="2"/>
              <a:buBlip>
                <a:blip r:embed="rId8"/>
              </a:buBlip>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lr>
                <a:schemeClr val="accent2"/>
              </a:buClr>
              <a:buSzPct val="90000"/>
              <a:buFont typeface="Wingdings" panose="05000000000000000000" pitchFamily="2" charset="2"/>
              <a:buBlip>
                <a:blip r:embed="rId9"/>
              </a:buBlip>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lr>
                <a:schemeClr val="folHlink"/>
              </a:buClr>
              <a:buSzPct val="90000"/>
              <a:buFont typeface="Wingdings" panose="05000000000000000000" pitchFamily="2" charset="2"/>
              <a:buBlip>
                <a:blip r:embed="rId10"/>
              </a:buBlip>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10"/>
              </a:buBlip>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10"/>
              </a:buBlip>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10"/>
              </a:buBlip>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10"/>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200" b="1">
                <a:solidFill>
                  <a:srgbClr val="FF0000"/>
                </a:solidFill>
                <a:latin typeface="Garamond" panose="02020404030301010803" pitchFamily="18" charset="0"/>
              </a:rPr>
              <a:t>No asthmatic patient was identified in this report. </a:t>
            </a:r>
          </a:p>
          <a:p>
            <a:pPr algn="ctr" eaLnBrk="1" hangingPunct="1">
              <a:spcBef>
                <a:spcPct val="0"/>
              </a:spcBef>
              <a:buClrTx/>
              <a:buSzTx/>
              <a:buFontTx/>
              <a:buNone/>
            </a:pPr>
            <a:endParaRPr lang="it-IT" altLang="it-IT" sz="1200" b="1">
              <a:solidFill>
                <a:srgbClr val="FF0000"/>
              </a:solidFill>
              <a:latin typeface="Garamond" panose="02020404030301010803" pitchFamily="18" charset="0"/>
            </a:endParaRP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Immagine 1">
            <a:extLst>
              <a:ext uri="{FF2B5EF4-FFF2-40B4-BE49-F238E27FC236}">
                <a16:creationId xmlns:a16="http://schemas.microsoft.com/office/drawing/2014/main" id="{3C6C3341-AEA5-49D0-96A1-E1ED840CE7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275" y="130175"/>
            <a:ext cx="361156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Immagine 2">
            <a:extLst>
              <a:ext uri="{FF2B5EF4-FFF2-40B4-BE49-F238E27FC236}">
                <a16:creationId xmlns:a16="http://schemas.microsoft.com/office/drawing/2014/main" id="{80840F24-5BBD-44BA-8F59-E36E07C6E92F}"/>
              </a:ext>
            </a:extLst>
          </p:cNvPr>
          <p:cNvPicPr>
            <a:picLocks noChangeAspect="1"/>
          </p:cNvPicPr>
          <p:nvPr/>
        </p:nvPicPr>
        <p:blipFill>
          <a:blip r:embed="rId4">
            <a:extLst>
              <a:ext uri="{28A0092B-C50C-407E-A947-70E740481C1C}">
                <a14:useLocalDpi xmlns:a14="http://schemas.microsoft.com/office/drawing/2010/main" val="0"/>
              </a:ext>
            </a:extLst>
          </a:blip>
          <a:srcRect r="22720"/>
          <a:stretch>
            <a:fillRect/>
          </a:stretch>
        </p:blipFill>
        <p:spPr bwMode="auto">
          <a:xfrm>
            <a:off x="6681788" y="130175"/>
            <a:ext cx="2316162"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44" name="Gruppo 3">
            <a:extLst>
              <a:ext uri="{FF2B5EF4-FFF2-40B4-BE49-F238E27FC236}">
                <a16:creationId xmlns:a16="http://schemas.microsoft.com/office/drawing/2014/main" id="{79E37053-764C-4DAE-A6BE-9B0A9CEC7815}"/>
              </a:ext>
            </a:extLst>
          </p:cNvPr>
          <p:cNvGrpSpPr>
            <a:grpSpLocks/>
          </p:cNvGrpSpPr>
          <p:nvPr/>
        </p:nvGrpSpPr>
        <p:grpSpPr bwMode="auto">
          <a:xfrm>
            <a:off x="217488" y="2020888"/>
            <a:ext cx="8926512" cy="3360737"/>
            <a:chOff x="330740" y="2952295"/>
            <a:chExt cx="8793803" cy="3732347"/>
          </a:xfrm>
        </p:grpSpPr>
        <p:pic>
          <p:nvPicPr>
            <p:cNvPr id="61447" name="Immagine 10">
              <a:extLst>
                <a:ext uri="{FF2B5EF4-FFF2-40B4-BE49-F238E27FC236}">
                  <a16:creationId xmlns:a16="http://schemas.microsoft.com/office/drawing/2014/main" id="{7B28297D-6582-4ADC-A45F-5A9F6E21E34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6082" y="4059983"/>
              <a:ext cx="8318461" cy="2624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Immagine 11">
              <a:extLst>
                <a:ext uri="{FF2B5EF4-FFF2-40B4-BE49-F238E27FC236}">
                  <a16:creationId xmlns:a16="http://schemas.microsoft.com/office/drawing/2014/main" id="{D6926A93-6BD9-497E-B1D5-6C7F37A491B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0740" y="2952295"/>
              <a:ext cx="7743217" cy="8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CasellaDiTesto 6">
            <a:extLst>
              <a:ext uri="{FF2B5EF4-FFF2-40B4-BE49-F238E27FC236}">
                <a16:creationId xmlns:a16="http://schemas.microsoft.com/office/drawing/2014/main" id="{7C6168C8-5E8F-4B06-AEED-0AA1A5F65083}"/>
              </a:ext>
            </a:extLst>
          </p:cNvPr>
          <p:cNvSpPr txBox="1"/>
          <p:nvPr/>
        </p:nvSpPr>
        <p:spPr>
          <a:xfrm>
            <a:off x="1835150" y="1444625"/>
            <a:ext cx="8832850" cy="230188"/>
          </a:xfrm>
          <a:prstGeom prst="rect">
            <a:avLst/>
          </a:prstGeom>
          <a:noFill/>
        </p:spPr>
        <p:txBody>
          <a:bodyPr>
            <a:spAutoFit/>
          </a:bodyPr>
          <a:lstStyle/>
          <a:p>
            <a:pPr algn="just" defTabSz="685800" eaLnBrk="1" fontAlgn="auto" hangingPunct="1">
              <a:spcBef>
                <a:spcPts val="0"/>
              </a:spcBef>
              <a:spcAft>
                <a:spcPts val="0"/>
              </a:spcAft>
              <a:defRPr/>
            </a:pPr>
            <a:r>
              <a:rPr lang="it-IT" sz="825" dirty="0">
                <a:solidFill>
                  <a:srgbClr val="E7E6E6">
                    <a:lumMod val="10000"/>
                  </a:srgbClr>
                </a:solidFill>
                <a:latin typeface="Calibri" panose="020F0502020204030204"/>
              </a:rPr>
              <a:t>   </a:t>
            </a:r>
            <a:r>
              <a:rPr lang="it-IT" sz="825" dirty="0">
                <a:solidFill>
                  <a:srgbClr val="E7E6E6">
                    <a:lumMod val="10000"/>
                  </a:srgbClr>
                </a:solidFill>
                <a:latin typeface="Garamond" panose="02020404030301010803" pitchFamily="18" charset="0"/>
              </a:rPr>
              <a:t>A </a:t>
            </a:r>
            <a:r>
              <a:rPr lang="it-IT" sz="825" dirty="0" err="1">
                <a:solidFill>
                  <a:srgbClr val="E7E6E6">
                    <a:lumMod val="10000"/>
                  </a:srgbClr>
                </a:solidFill>
                <a:latin typeface="Garamond" panose="02020404030301010803" pitchFamily="18" charset="0"/>
              </a:rPr>
              <a:t>total</a:t>
            </a:r>
            <a:r>
              <a:rPr lang="it-IT" sz="825" dirty="0">
                <a:solidFill>
                  <a:srgbClr val="E7E6E6">
                    <a:lumMod val="10000"/>
                  </a:srgbClr>
                </a:solidFill>
                <a:latin typeface="Garamond" panose="02020404030301010803" pitchFamily="18" charset="0"/>
              </a:rPr>
              <a:t> of 549 </a:t>
            </a:r>
            <a:r>
              <a:rPr lang="it-IT" sz="825" dirty="0" err="1">
                <a:solidFill>
                  <a:srgbClr val="E7E6E6">
                    <a:lumMod val="10000"/>
                  </a:srgbClr>
                </a:solidFill>
                <a:latin typeface="Garamond" panose="02020404030301010803" pitchFamily="18" charset="0"/>
              </a:rPr>
              <a:t>patients</a:t>
            </a:r>
            <a:r>
              <a:rPr lang="it-IT" sz="825" dirty="0">
                <a:solidFill>
                  <a:srgbClr val="E7E6E6">
                    <a:lumMod val="10000"/>
                  </a:srgbClr>
                </a:solidFill>
                <a:latin typeface="Garamond" panose="02020404030301010803" pitchFamily="18" charset="0"/>
              </a:rPr>
              <a:t> with COVID-19 </a:t>
            </a:r>
            <a:r>
              <a:rPr lang="it-IT" sz="825" dirty="0" err="1">
                <a:solidFill>
                  <a:srgbClr val="E7E6E6">
                    <a:lumMod val="10000"/>
                  </a:srgbClr>
                </a:solidFill>
                <a:latin typeface="Garamond" panose="02020404030301010803" pitchFamily="18" charset="0"/>
              </a:rPr>
              <a:t>were</a:t>
            </a:r>
            <a:r>
              <a:rPr lang="it-IT" sz="825" dirty="0">
                <a:solidFill>
                  <a:srgbClr val="E7E6E6">
                    <a:lumMod val="10000"/>
                  </a:srgbClr>
                </a:solidFill>
                <a:latin typeface="Garamond" panose="02020404030301010803" pitchFamily="18" charset="0"/>
              </a:rPr>
              <a:t> </a:t>
            </a:r>
            <a:r>
              <a:rPr lang="it-IT" sz="825" dirty="0" err="1">
                <a:solidFill>
                  <a:srgbClr val="E7E6E6">
                    <a:lumMod val="10000"/>
                  </a:srgbClr>
                </a:solidFill>
                <a:latin typeface="Garamond" panose="02020404030301010803" pitchFamily="18" charset="0"/>
              </a:rPr>
              <a:t>enrolled</a:t>
            </a:r>
            <a:r>
              <a:rPr lang="it-IT" sz="825" dirty="0">
                <a:solidFill>
                  <a:srgbClr val="E7E6E6">
                    <a:lumMod val="10000"/>
                  </a:srgbClr>
                </a:solidFill>
                <a:latin typeface="Garamond" panose="02020404030301010803" pitchFamily="18" charset="0"/>
              </a:rPr>
              <a:t>, of </a:t>
            </a:r>
            <a:r>
              <a:rPr lang="it-IT" sz="825" dirty="0" err="1">
                <a:solidFill>
                  <a:srgbClr val="E7E6E6">
                    <a:lumMod val="10000"/>
                  </a:srgbClr>
                </a:solidFill>
                <a:latin typeface="Garamond" panose="02020404030301010803" pitchFamily="18" charset="0"/>
              </a:rPr>
              <a:t>whom</a:t>
            </a:r>
            <a:r>
              <a:rPr lang="it-IT" sz="825" dirty="0">
                <a:solidFill>
                  <a:srgbClr val="E7E6E6">
                    <a:lumMod val="10000"/>
                  </a:srgbClr>
                </a:solidFill>
                <a:latin typeface="Garamond" panose="02020404030301010803" pitchFamily="18" charset="0"/>
              </a:rPr>
              <a:t> 548 </a:t>
            </a:r>
            <a:r>
              <a:rPr lang="it-IT" sz="825" dirty="0" err="1">
                <a:solidFill>
                  <a:srgbClr val="E7E6E6">
                    <a:lumMod val="10000"/>
                  </a:srgbClr>
                </a:solidFill>
                <a:latin typeface="Garamond" panose="02020404030301010803" pitchFamily="18" charset="0"/>
              </a:rPr>
              <a:t>cases</a:t>
            </a:r>
            <a:r>
              <a:rPr lang="it-IT" sz="825" dirty="0">
                <a:solidFill>
                  <a:srgbClr val="E7E6E6">
                    <a:lumMod val="10000"/>
                  </a:srgbClr>
                </a:solidFill>
                <a:latin typeface="Garamond" panose="02020404030301010803" pitchFamily="18" charset="0"/>
              </a:rPr>
              <a:t> </a:t>
            </a:r>
            <a:r>
              <a:rPr lang="it-IT" sz="825" dirty="0" err="1">
                <a:solidFill>
                  <a:srgbClr val="E7E6E6">
                    <a:lumMod val="10000"/>
                  </a:srgbClr>
                </a:solidFill>
                <a:latin typeface="Garamond" panose="02020404030301010803" pitchFamily="18" charset="0"/>
              </a:rPr>
              <a:t>were</a:t>
            </a:r>
            <a:r>
              <a:rPr lang="it-IT" sz="825" dirty="0">
                <a:solidFill>
                  <a:srgbClr val="E7E6E6">
                    <a:lumMod val="10000"/>
                  </a:srgbClr>
                </a:solidFill>
                <a:latin typeface="Garamond" panose="02020404030301010803" pitchFamily="18" charset="0"/>
              </a:rPr>
              <a:t> </a:t>
            </a:r>
            <a:r>
              <a:rPr lang="it-IT" sz="825" dirty="0" err="1">
                <a:solidFill>
                  <a:srgbClr val="E7E6E6">
                    <a:lumMod val="10000"/>
                  </a:srgbClr>
                </a:solidFill>
                <a:latin typeface="Garamond" panose="02020404030301010803" pitchFamily="18" charset="0"/>
              </a:rPr>
              <a:t>included</a:t>
            </a:r>
            <a:r>
              <a:rPr lang="it-IT" sz="825" dirty="0">
                <a:solidFill>
                  <a:srgbClr val="E7E6E6">
                    <a:lumMod val="10000"/>
                  </a:srgbClr>
                </a:solidFill>
                <a:latin typeface="Garamond" panose="02020404030301010803" pitchFamily="18" charset="0"/>
              </a:rPr>
              <a:t> in the </a:t>
            </a:r>
            <a:r>
              <a:rPr lang="it-IT" sz="825" dirty="0" err="1">
                <a:solidFill>
                  <a:srgbClr val="E7E6E6">
                    <a:lumMod val="10000"/>
                  </a:srgbClr>
                </a:solidFill>
                <a:latin typeface="Garamond" panose="02020404030301010803" pitchFamily="18" charset="0"/>
              </a:rPr>
              <a:t>study</a:t>
            </a:r>
            <a:r>
              <a:rPr lang="it-IT" sz="900" dirty="0">
                <a:solidFill>
                  <a:srgbClr val="E7E6E6">
                    <a:lumMod val="10000"/>
                  </a:srgbClr>
                </a:solidFill>
                <a:latin typeface="Calibri" panose="020F0502020204030204"/>
              </a:rPr>
              <a:t>.</a:t>
            </a:r>
          </a:p>
        </p:txBody>
      </p:sp>
      <p:sp>
        <p:nvSpPr>
          <p:cNvPr id="61446" name="Rettangolo 4">
            <a:extLst>
              <a:ext uri="{FF2B5EF4-FFF2-40B4-BE49-F238E27FC236}">
                <a16:creationId xmlns:a16="http://schemas.microsoft.com/office/drawing/2014/main" id="{FFF1E3D6-6374-4F44-A267-10683179D8F3}"/>
              </a:ext>
            </a:extLst>
          </p:cNvPr>
          <p:cNvSpPr>
            <a:spLocks noChangeArrowheads="1"/>
          </p:cNvSpPr>
          <p:nvPr/>
        </p:nvSpPr>
        <p:spPr bwMode="auto">
          <a:xfrm>
            <a:off x="217488" y="5862638"/>
            <a:ext cx="88296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lr>
                <a:schemeClr val="hlink"/>
              </a:buClr>
              <a:buSzPct val="90000"/>
              <a:buFont typeface="Wingdings" panose="05000000000000000000" pitchFamily="2" charset="2"/>
              <a:buBlip>
                <a:blip r:embed="rId7"/>
              </a:buBlip>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lr>
                <a:schemeClr val="accent2"/>
              </a:buClr>
              <a:buSzPct val="90000"/>
              <a:buFont typeface="Wingdings" panose="05000000000000000000" pitchFamily="2" charset="2"/>
              <a:buBlip>
                <a:blip r:embed="rId8"/>
              </a:buBlip>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000" b="1">
                <a:solidFill>
                  <a:srgbClr val="181717"/>
                </a:solidFill>
                <a:latin typeface="Garamond" panose="02020404030301010803" pitchFamily="18" charset="0"/>
              </a:rPr>
              <a:t>The prevalence of asthma in COVID-19 patients was only 0.9%</a:t>
            </a:r>
          </a:p>
          <a:p>
            <a:pPr algn="ctr" eaLnBrk="1" hangingPunct="1">
              <a:spcBef>
                <a:spcPct val="0"/>
              </a:spcBef>
              <a:buClrTx/>
              <a:buSzTx/>
              <a:buFontTx/>
              <a:buNone/>
            </a:pPr>
            <a:endParaRPr lang="it-IT" altLang="it-IT" sz="1000" b="1">
              <a:solidFill>
                <a:srgbClr val="181717"/>
              </a:solidFill>
              <a:latin typeface="Garamond" panose="02020404030301010803" pitchFamily="18" charset="0"/>
            </a:endParaRPr>
          </a:p>
          <a:p>
            <a:pPr algn="ctr" eaLnBrk="1" hangingPunct="1">
              <a:spcBef>
                <a:spcPct val="0"/>
              </a:spcBef>
              <a:buClrTx/>
              <a:buSzTx/>
              <a:buFontTx/>
              <a:buNone/>
            </a:pPr>
            <a:r>
              <a:rPr lang="it-IT" altLang="it-IT" sz="1000" b="1">
                <a:solidFill>
                  <a:srgbClr val="181717"/>
                </a:solidFill>
                <a:latin typeface="Garamond" panose="02020404030301010803" pitchFamily="18" charset="0"/>
              </a:rPr>
              <a:t>It has been speculate that Th2 immune response in asthmatic patients could counter the inflammation process induced by CoV-2 infection.</a:t>
            </a:r>
          </a:p>
          <a:p>
            <a:pPr algn="ctr" eaLnBrk="1" hangingPunct="1">
              <a:spcBef>
                <a:spcPct val="0"/>
              </a:spcBef>
              <a:buClrTx/>
              <a:buSzTx/>
              <a:buFontTx/>
              <a:buNone/>
            </a:pPr>
            <a:endParaRPr lang="it-IT" altLang="it-IT" sz="1000" b="1">
              <a:solidFill>
                <a:srgbClr val="181717"/>
              </a:solidFill>
              <a:latin typeface="Calibri" panose="020F0502020204030204" pitchFamily="34" charset="0"/>
            </a:endParaRPr>
          </a:p>
          <a:p>
            <a:pPr algn="just" eaLnBrk="1" hangingPunct="1">
              <a:spcBef>
                <a:spcPct val="0"/>
              </a:spcBef>
              <a:buClrTx/>
              <a:buSzTx/>
              <a:buFontTx/>
              <a:buNone/>
            </a:pPr>
            <a:endParaRPr lang="it-IT" altLang="it-IT" sz="1000" b="1">
              <a:solidFill>
                <a:srgbClr val="181717"/>
              </a:solidFill>
              <a:latin typeface="Calibri" panose="020F0502020204030204" pitchFamily="34" charset="0"/>
            </a:endParaRP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Immagine 5">
            <a:extLst>
              <a:ext uri="{FF2B5EF4-FFF2-40B4-BE49-F238E27FC236}">
                <a16:creationId xmlns:a16="http://schemas.microsoft.com/office/drawing/2014/main" id="{5BC591A7-6CFA-4E7B-93A6-445BEC7157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6688" y="228600"/>
            <a:ext cx="6049962"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Immagine 6">
            <a:extLst>
              <a:ext uri="{FF2B5EF4-FFF2-40B4-BE49-F238E27FC236}">
                <a16:creationId xmlns:a16="http://schemas.microsoft.com/office/drawing/2014/main" id="{6A74742D-0702-4038-AB98-43EA99F3DE0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115888"/>
            <a:ext cx="11969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Immagine 7">
            <a:extLst>
              <a:ext uri="{FF2B5EF4-FFF2-40B4-BE49-F238E27FC236}">
                <a16:creationId xmlns:a16="http://schemas.microsoft.com/office/drawing/2014/main" id="{73D0C22B-DEF6-4968-9EB1-A899FBF0AEF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2776538"/>
            <a:ext cx="33797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CasellaDiTesto 2">
            <a:extLst>
              <a:ext uri="{FF2B5EF4-FFF2-40B4-BE49-F238E27FC236}">
                <a16:creationId xmlns:a16="http://schemas.microsoft.com/office/drawing/2014/main" id="{A43A71CE-165A-466A-8616-29F32DE4006F}"/>
              </a:ext>
            </a:extLst>
          </p:cNvPr>
          <p:cNvSpPr txBox="1">
            <a:spLocks noChangeArrowheads="1"/>
          </p:cNvSpPr>
          <p:nvPr/>
        </p:nvSpPr>
        <p:spPr bwMode="auto">
          <a:xfrm>
            <a:off x="180975" y="3500438"/>
            <a:ext cx="875665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6"/>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9pPr>
          </a:lstStyle>
          <a:p>
            <a:pPr algn="ctr">
              <a:spcBef>
                <a:spcPct val="0"/>
              </a:spcBef>
              <a:buClrTx/>
              <a:buSzTx/>
              <a:buFontTx/>
              <a:buNone/>
            </a:pPr>
            <a:r>
              <a:rPr lang="it-IT" altLang="it-IT" sz="2800" b="1">
                <a:latin typeface="Garamond" panose="02020404030301010803" pitchFamily="18" charset="0"/>
              </a:rPr>
              <a:t>A prospective case series involving patients with  immuno-mediated inflammatory disease (rheumatoid arthritis, psoriatic arthritis, ankylosing spondylitis, psoriasis…….) and confirmed or highly suspected COVID – 19 disease</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3554" name="Title 3">
            <a:extLst>
              <a:ext uri="{FF2B5EF4-FFF2-40B4-BE49-F238E27FC236}">
                <a16:creationId xmlns:a16="http://schemas.microsoft.com/office/drawing/2014/main" id="{AD4C2DB5-F00D-40D9-B609-C7B9FE22D8C2}"/>
              </a:ext>
            </a:extLst>
          </p:cNvPr>
          <p:cNvSpPr txBox="1">
            <a:spLocks/>
          </p:cNvSpPr>
          <p:nvPr/>
        </p:nvSpPr>
        <p:spPr bwMode="auto">
          <a:xfrm>
            <a:off x="900113" y="188913"/>
            <a:ext cx="6738937"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936" tIns="14468" rIns="28936" bIns="14468" anchor="b"/>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a:lnSpc>
                <a:spcPct val="90000"/>
              </a:lnSpc>
              <a:spcBef>
                <a:spcPct val="0"/>
              </a:spcBef>
              <a:buClrTx/>
              <a:buSzTx/>
              <a:buFont typeface="Arial" panose="020B0604020202020204" pitchFamily="34" charset="0"/>
              <a:buNone/>
            </a:pPr>
            <a:r>
              <a:rPr lang="en-GB" altLang="en-US" sz="2000" b="1">
                <a:solidFill>
                  <a:srgbClr val="C8003C"/>
                </a:solidFill>
                <a:ea typeface="MS PGothic" panose="020B0600070205080204" pitchFamily="34" charset="-128"/>
                <a:cs typeface="Arial" panose="020B0604020202020204" pitchFamily="34" charset="0"/>
              </a:rPr>
              <a:t>Conflict of interest disclosure: Guy Brusselle</a:t>
            </a:r>
          </a:p>
        </p:txBody>
      </p:sp>
      <p:sp>
        <p:nvSpPr>
          <p:cNvPr id="5" name="Subtitle 1">
            <a:extLst>
              <a:ext uri="{FF2B5EF4-FFF2-40B4-BE49-F238E27FC236}">
                <a16:creationId xmlns:a16="http://schemas.microsoft.com/office/drawing/2014/main" id="{10D2DCC4-5BB3-4580-AFB2-8F89CFFB49CC}"/>
              </a:ext>
            </a:extLst>
          </p:cNvPr>
          <p:cNvSpPr>
            <a:spLocks noGrp="1"/>
          </p:cNvSpPr>
          <p:nvPr>
            <p:ph type="subTitle" idx="1"/>
          </p:nvPr>
        </p:nvSpPr>
        <p:spPr>
          <a:xfrm>
            <a:off x="2009775" y="1557338"/>
            <a:ext cx="5370513" cy="565150"/>
          </a:xfrm>
        </p:spPr>
        <p:txBody>
          <a:bodyPr/>
          <a:lstStyle/>
          <a:p>
            <a:pPr algn="l">
              <a:defRPr/>
            </a:pPr>
            <a:r>
              <a:rPr lang="en-US" altLang="fr-FR" sz="900" dirty="0">
                <a:effectLst/>
                <a:ea typeface="Arial Bold"/>
                <a:cs typeface="Arial" panose="020B0604020202020204" pitchFamily="34" charset="0"/>
                <a:sym typeface="Wingdings" panose="05000000000000000000" pitchFamily="2" charset="2"/>
              </a:rPr>
              <a:t></a:t>
            </a:r>
            <a:r>
              <a:rPr lang="en-US" altLang="fr-FR" sz="900" dirty="0">
                <a:effectLst/>
                <a:ea typeface="Arial Bold"/>
                <a:cs typeface="Arial" panose="020B0604020202020204" pitchFamily="34" charset="0"/>
              </a:rPr>
              <a:t> </a:t>
            </a:r>
            <a:r>
              <a:rPr lang="en-US" altLang="fr-FR" sz="1000" dirty="0">
                <a:effectLst/>
                <a:ea typeface="Arial Bold"/>
                <a:cs typeface="Arial" panose="020B0604020202020204" pitchFamily="34" charset="0"/>
              </a:rPr>
              <a:t>I have no real or perceived conflicts of interest that relate to this presentation.</a:t>
            </a:r>
          </a:p>
          <a:p>
            <a:pPr algn="l">
              <a:defRPr/>
            </a:pPr>
            <a:endParaRPr lang="en-US" altLang="fr-FR" sz="700" dirty="0">
              <a:effectLst/>
              <a:ea typeface="Arial Bold"/>
              <a:cs typeface="Arial" panose="020B0604020202020204" pitchFamily="34" charset="0"/>
            </a:endParaRPr>
          </a:p>
          <a:p>
            <a:pPr algn="l">
              <a:defRPr/>
            </a:pPr>
            <a:r>
              <a:rPr lang="en-US" altLang="fr-FR" sz="1000" dirty="0">
                <a:effectLst/>
                <a:ea typeface="Arial Bold"/>
                <a:cs typeface="Arial" panose="020B0604020202020204" pitchFamily="34" charset="0"/>
              </a:rPr>
              <a:t>X I have the following real or perceived conflicts of interest that relate to this presentation: </a:t>
            </a:r>
          </a:p>
          <a:p>
            <a:pPr marL="90422" indent="-90422" algn="l">
              <a:buFont typeface="Wingdings" pitchFamily="2" charset="2"/>
              <a:buChar char="q"/>
              <a:defRPr/>
            </a:pPr>
            <a:endParaRPr lang="fr-CH" altLang="fr-FR" sz="800" dirty="0">
              <a:effectLst/>
              <a:ea typeface="ＭＳ Ｐゴシック" panose="020B0600070205080204" pitchFamily="34" charset="-128"/>
              <a:cs typeface="Arial" panose="020B0604020202020204" pitchFamily="34" charset="0"/>
            </a:endParaRPr>
          </a:p>
        </p:txBody>
      </p:sp>
      <p:graphicFrame>
        <p:nvGraphicFramePr>
          <p:cNvPr id="6" name="Table 5">
            <a:extLst>
              <a:ext uri="{FF2B5EF4-FFF2-40B4-BE49-F238E27FC236}">
                <a16:creationId xmlns:a16="http://schemas.microsoft.com/office/drawing/2014/main" id="{AAA7F6FB-C42E-43C0-BD96-3C5E2C8FA9B0}"/>
              </a:ext>
            </a:extLst>
          </p:cNvPr>
          <p:cNvGraphicFramePr>
            <a:graphicFrameLocks noGrp="1"/>
          </p:cNvGraphicFramePr>
          <p:nvPr/>
        </p:nvGraphicFramePr>
        <p:xfrm>
          <a:off x="1331913" y="2205038"/>
          <a:ext cx="6480175" cy="2944812"/>
        </p:xfrm>
        <a:graphic>
          <a:graphicData uri="http://schemas.openxmlformats.org/drawingml/2006/table">
            <a:tbl>
              <a:tblPr firstRow="1" bandRow="1">
                <a:tableStyleId>{9D7B26C5-4107-4FEC-AEDC-1716B250A1EF}</a:tableStyleId>
              </a:tblPr>
              <a:tblGrid>
                <a:gridCol w="2266765">
                  <a:extLst>
                    <a:ext uri="{9D8B030D-6E8A-4147-A177-3AD203B41FA5}">
                      <a16:colId xmlns:a16="http://schemas.microsoft.com/office/drawing/2014/main" val="20000"/>
                    </a:ext>
                  </a:extLst>
                </a:gridCol>
                <a:gridCol w="4213410">
                  <a:extLst>
                    <a:ext uri="{9D8B030D-6E8A-4147-A177-3AD203B41FA5}">
                      <a16:colId xmlns:a16="http://schemas.microsoft.com/office/drawing/2014/main" val="20001"/>
                    </a:ext>
                  </a:extLst>
                </a:gridCol>
              </a:tblGrid>
              <a:tr h="236075">
                <a:tc>
                  <a:txBody>
                    <a:bodyPr/>
                    <a:lstStyle/>
                    <a:p>
                      <a:r>
                        <a:rPr lang="en-GB" sz="1000" noProof="0" dirty="0">
                          <a:solidFill>
                            <a:srgbClr val="000000"/>
                          </a:solidFill>
                          <a:latin typeface="+mn-lt"/>
                          <a:cs typeface="Arial" panose="020B0604020202020204" pitchFamily="34" charset="0"/>
                        </a:rPr>
                        <a:t>Affiliation / Financial</a:t>
                      </a:r>
                      <a:r>
                        <a:rPr lang="en-GB" sz="1000" baseline="0" noProof="0" dirty="0">
                          <a:solidFill>
                            <a:srgbClr val="000000"/>
                          </a:solidFill>
                          <a:latin typeface="+mn-lt"/>
                          <a:cs typeface="Arial" panose="020B0604020202020204" pitchFamily="34" charset="0"/>
                        </a:rPr>
                        <a:t> interest</a:t>
                      </a:r>
                      <a:endParaRPr lang="en-GB" sz="1000" noProof="0" dirty="0">
                        <a:solidFill>
                          <a:srgbClr val="000000"/>
                        </a:solidFill>
                        <a:latin typeface="+mn-lt"/>
                        <a:cs typeface="Arial" panose="020B0604020202020204" pitchFamily="34" charset="0"/>
                      </a:endParaRPr>
                    </a:p>
                  </a:txBody>
                  <a:tcPr marL="28935" marR="28935" marT="14468" marB="14468"/>
                </a:tc>
                <a:tc>
                  <a:txBody>
                    <a:bodyPr/>
                    <a:lstStyle/>
                    <a:p>
                      <a:r>
                        <a:rPr lang="en-GB" sz="1000" noProof="0" dirty="0">
                          <a:solidFill>
                            <a:srgbClr val="000000"/>
                          </a:solidFill>
                          <a:latin typeface="+mn-lt"/>
                          <a:cs typeface="Arial" panose="020B0604020202020204" pitchFamily="34" charset="0"/>
                        </a:rPr>
                        <a:t>Commercial Company</a:t>
                      </a:r>
                    </a:p>
                  </a:txBody>
                  <a:tcPr marL="28935" marR="28935" marT="14468" marB="14468"/>
                </a:tc>
                <a:extLst>
                  <a:ext uri="{0D108BD9-81ED-4DB2-BD59-A6C34878D82A}">
                    <a16:rowId xmlns:a16="http://schemas.microsoft.com/office/drawing/2014/main" val="10000"/>
                  </a:ext>
                </a:extLst>
              </a:tr>
              <a:tr h="486172">
                <a:tc>
                  <a:txBody>
                    <a:bodyPr/>
                    <a:lstStyle/>
                    <a:p>
                      <a:r>
                        <a:rPr lang="en-GB" sz="1000" noProof="0" dirty="0">
                          <a:solidFill>
                            <a:srgbClr val="000000"/>
                          </a:solidFill>
                          <a:latin typeface="+mn-lt"/>
                          <a:cs typeface="Arial" panose="020B0604020202020204" pitchFamily="34" charset="0"/>
                        </a:rPr>
                        <a:t>Grants/research/speaker</a:t>
                      </a:r>
                      <a:r>
                        <a:rPr lang="en-GB" sz="1000" baseline="0" noProof="0" dirty="0">
                          <a:solidFill>
                            <a:srgbClr val="000000"/>
                          </a:solidFill>
                          <a:latin typeface="+mn-lt"/>
                          <a:cs typeface="Arial" panose="020B0604020202020204" pitchFamily="34" charset="0"/>
                        </a:rPr>
                        <a:t> support </a:t>
                      </a:r>
                    </a:p>
                    <a:p>
                      <a:endParaRPr lang="en-GB" sz="1000" noProof="0" dirty="0">
                        <a:solidFill>
                          <a:srgbClr val="000000"/>
                        </a:solidFill>
                        <a:latin typeface="+mn-lt"/>
                        <a:cs typeface="Arial" panose="020B0604020202020204" pitchFamily="34" charset="0"/>
                      </a:endParaRPr>
                    </a:p>
                  </a:txBody>
                  <a:tcPr marL="28935" marR="28935" marT="14468" marB="1446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000000"/>
                          </a:solidFill>
                          <a:effectLst/>
                          <a:latin typeface="+mn-lt"/>
                          <a:ea typeface="+mn-ea"/>
                          <a:cs typeface="+mn-cs"/>
                        </a:rPr>
                        <a:t>AstraZeneca, </a:t>
                      </a:r>
                      <a:r>
                        <a:rPr lang="en-GB" sz="1000" kern="1200" dirty="0" err="1">
                          <a:solidFill>
                            <a:srgbClr val="000000"/>
                          </a:solidFill>
                          <a:effectLst/>
                          <a:latin typeface="+mn-lt"/>
                          <a:ea typeface="+mn-ea"/>
                          <a:cs typeface="+mn-cs"/>
                        </a:rPr>
                        <a:t>Boehringer-Ingelheim</a:t>
                      </a:r>
                      <a:r>
                        <a:rPr lang="en-GB" sz="1000" kern="1200" dirty="0">
                          <a:solidFill>
                            <a:srgbClr val="000000"/>
                          </a:solidFill>
                          <a:effectLst/>
                          <a:latin typeface="+mn-lt"/>
                          <a:ea typeface="+mn-ea"/>
                          <a:cs typeface="+mn-cs"/>
                        </a:rPr>
                        <a:t>, </a:t>
                      </a:r>
                      <a:r>
                        <a:rPr lang="en-GB" sz="1000" kern="1200" dirty="0" err="1">
                          <a:solidFill>
                            <a:srgbClr val="000000"/>
                          </a:solidFill>
                          <a:effectLst/>
                          <a:latin typeface="+mn-lt"/>
                          <a:ea typeface="+mn-ea"/>
                          <a:cs typeface="+mn-cs"/>
                        </a:rPr>
                        <a:t>Chiesi</a:t>
                      </a:r>
                      <a:r>
                        <a:rPr lang="en-GB" sz="1000" kern="1200" dirty="0">
                          <a:solidFill>
                            <a:srgbClr val="000000"/>
                          </a:solidFill>
                          <a:effectLst/>
                          <a:latin typeface="+mn-lt"/>
                          <a:ea typeface="+mn-ea"/>
                          <a:cs typeface="+mn-cs"/>
                        </a:rPr>
                        <a:t>, GlaxoSmithKline, Novartis and Teva</a:t>
                      </a:r>
                      <a:endParaRPr lang="nl-BE" sz="1000" kern="1200" dirty="0">
                        <a:solidFill>
                          <a:srgbClr val="000000"/>
                        </a:solidFill>
                        <a:effectLst/>
                        <a:latin typeface="+mn-lt"/>
                        <a:ea typeface="+mn-ea"/>
                        <a:cs typeface="+mn-cs"/>
                      </a:endParaRPr>
                    </a:p>
                    <a:p>
                      <a:endParaRPr lang="en-GB" sz="1000" noProof="0" dirty="0">
                        <a:solidFill>
                          <a:srgbClr val="000000"/>
                        </a:solidFill>
                        <a:latin typeface="+mn-lt"/>
                        <a:cs typeface="Arial" panose="020B0604020202020204" pitchFamily="34" charset="0"/>
                      </a:endParaRPr>
                    </a:p>
                  </a:txBody>
                  <a:tcPr marL="28935" marR="28935" marT="14468" marB="14468"/>
                </a:tc>
                <a:extLst>
                  <a:ext uri="{0D108BD9-81ED-4DB2-BD59-A6C34878D82A}">
                    <a16:rowId xmlns:a16="http://schemas.microsoft.com/office/drawing/2014/main" val="10001"/>
                  </a:ext>
                </a:extLst>
              </a:tr>
              <a:tr h="416740">
                <a:tc>
                  <a:txBody>
                    <a:bodyPr/>
                    <a:lstStyle/>
                    <a:p>
                      <a:r>
                        <a:rPr lang="en-GB" sz="1000" noProof="0" dirty="0">
                          <a:solidFill>
                            <a:srgbClr val="000000"/>
                          </a:solidFill>
                          <a:latin typeface="+mn-lt"/>
                          <a:cs typeface="Arial" panose="020B0604020202020204" pitchFamily="34" charset="0"/>
                        </a:rPr>
                        <a:t>Honoraria</a:t>
                      </a:r>
                      <a:r>
                        <a:rPr lang="en-GB" sz="1000" baseline="0" noProof="0" dirty="0">
                          <a:solidFill>
                            <a:srgbClr val="000000"/>
                          </a:solidFill>
                          <a:latin typeface="+mn-lt"/>
                          <a:cs typeface="Arial" panose="020B0604020202020204" pitchFamily="34" charset="0"/>
                        </a:rPr>
                        <a:t> or consultation fees:</a:t>
                      </a:r>
                    </a:p>
                    <a:p>
                      <a:endParaRPr lang="en-GB" sz="1000" noProof="0" dirty="0">
                        <a:solidFill>
                          <a:srgbClr val="000000"/>
                        </a:solidFill>
                        <a:latin typeface="+mn-lt"/>
                        <a:cs typeface="Arial" panose="020B0604020202020204" pitchFamily="34" charset="0"/>
                      </a:endParaRPr>
                    </a:p>
                  </a:txBody>
                  <a:tcPr marL="28935" marR="28935" marT="14468" marB="14468"/>
                </a:tc>
                <a:tc>
                  <a:txBody>
                    <a:bodyPr/>
                    <a:lstStyle/>
                    <a:p>
                      <a:r>
                        <a:rPr lang="en-GB" sz="1000" kern="1200" dirty="0">
                          <a:solidFill>
                            <a:srgbClr val="000000"/>
                          </a:solidFill>
                          <a:effectLst/>
                          <a:latin typeface="+mn-lt"/>
                          <a:ea typeface="+mn-ea"/>
                          <a:cs typeface="+mn-cs"/>
                        </a:rPr>
                        <a:t>AstraZeneca, </a:t>
                      </a:r>
                      <a:r>
                        <a:rPr lang="en-GB" sz="1000" kern="1200" dirty="0" err="1">
                          <a:solidFill>
                            <a:srgbClr val="000000"/>
                          </a:solidFill>
                          <a:effectLst/>
                          <a:latin typeface="+mn-lt"/>
                          <a:ea typeface="+mn-ea"/>
                          <a:cs typeface="+mn-cs"/>
                        </a:rPr>
                        <a:t>Boehringer-Ingelheim</a:t>
                      </a:r>
                      <a:r>
                        <a:rPr lang="en-GB" sz="1000" kern="1200" dirty="0">
                          <a:solidFill>
                            <a:srgbClr val="000000"/>
                          </a:solidFill>
                          <a:effectLst/>
                          <a:latin typeface="+mn-lt"/>
                          <a:ea typeface="+mn-ea"/>
                          <a:cs typeface="+mn-cs"/>
                        </a:rPr>
                        <a:t>, GlaxoSmithKline, Novartis, </a:t>
                      </a:r>
                      <a:r>
                        <a:rPr lang="en-GB" sz="1000" kern="1200" dirty="0" err="1">
                          <a:solidFill>
                            <a:srgbClr val="000000"/>
                          </a:solidFill>
                          <a:effectLst/>
                          <a:latin typeface="+mn-lt"/>
                          <a:ea typeface="+mn-ea"/>
                          <a:cs typeface="+mn-cs"/>
                        </a:rPr>
                        <a:t>Sanofi</a:t>
                      </a:r>
                      <a:r>
                        <a:rPr lang="en-GB" sz="1000" kern="1200" dirty="0">
                          <a:solidFill>
                            <a:srgbClr val="000000"/>
                          </a:solidFill>
                          <a:effectLst/>
                          <a:latin typeface="+mn-lt"/>
                          <a:ea typeface="+mn-ea"/>
                          <a:cs typeface="+mn-cs"/>
                        </a:rPr>
                        <a:t>/</a:t>
                      </a:r>
                      <a:r>
                        <a:rPr lang="en-GB" sz="1000" kern="1200" dirty="0" err="1">
                          <a:solidFill>
                            <a:srgbClr val="000000"/>
                          </a:solidFill>
                          <a:effectLst/>
                          <a:latin typeface="+mn-lt"/>
                          <a:ea typeface="+mn-ea"/>
                          <a:cs typeface="+mn-cs"/>
                        </a:rPr>
                        <a:t>Regeneron</a:t>
                      </a:r>
                      <a:r>
                        <a:rPr lang="en-GB" sz="1000" kern="1200" dirty="0">
                          <a:solidFill>
                            <a:srgbClr val="000000"/>
                          </a:solidFill>
                          <a:effectLst/>
                          <a:latin typeface="+mn-lt"/>
                          <a:ea typeface="+mn-ea"/>
                          <a:cs typeface="+mn-cs"/>
                        </a:rPr>
                        <a:t> and Teva </a:t>
                      </a:r>
                      <a:endParaRPr lang="en-GB" sz="1000" noProof="0" dirty="0">
                        <a:solidFill>
                          <a:srgbClr val="000000"/>
                        </a:solidFill>
                        <a:latin typeface="+mn-lt"/>
                        <a:cs typeface="Arial" panose="020B0604020202020204" pitchFamily="34" charset="0"/>
                      </a:endParaRPr>
                    </a:p>
                  </a:txBody>
                  <a:tcPr marL="28935" marR="28935" marT="14468" marB="14468"/>
                </a:tc>
                <a:extLst>
                  <a:ext uri="{0D108BD9-81ED-4DB2-BD59-A6C34878D82A}">
                    <a16:rowId xmlns:a16="http://schemas.microsoft.com/office/drawing/2014/main" val="10002"/>
                  </a:ext>
                </a:extLst>
              </a:tr>
              <a:tr h="486172">
                <a:tc>
                  <a:txBody>
                    <a:bodyPr/>
                    <a:lstStyle/>
                    <a:p>
                      <a:r>
                        <a:rPr lang="en-GB" sz="1000" noProof="0" dirty="0">
                          <a:solidFill>
                            <a:srgbClr val="000000"/>
                          </a:solidFill>
                          <a:latin typeface="+mn-lt"/>
                          <a:cs typeface="Arial" panose="020B0604020202020204" pitchFamily="34" charset="0"/>
                        </a:rPr>
                        <a:t>Participation</a:t>
                      </a:r>
                      <a:r>
                        <a:rPr lang="en-GB" sz="1000" baseline="0" noProof="0" dirty="0">
                          <a:solidFill>
                            <a:srgbClr val="000000"/>
                          </a:solidFill>
                          <a:latin typeface="+mn-lt"/>
                          <a:cs typeface="Arial" panose="020B0604020202020204" pitchFamily="34" charset="0"/>
                        </a:rPr>
                        <a:t> in a company sponsored bureau:</a:t>
                      </a:r>
                    </a:p>
                    <a:p>
                      <a:endParaRPr lang="en-GB" sz="1000" noProof="0" dirty="0">
                        <a:solidFill>
                          <a:srgbClr val="000000"/>
                        </a:solidFill>
                        <a:latin typeface="+mn-lt"/>
                        <a:cs typeface="Arial" panose="020B0604020202020204" pitchFamily="34" charset="0"/>
                      </a:endParaRPr>
                    </a:p>
                  </a:txBody>
                  <a:tcPr marL="28935" marR="28935" marT="14468" marB="14468"/>
                </a:tc>
                <a:tc>
                  <a:txBody>
                    <a:bodyPr/>
                    <a:lstStyle/>
                    <a:p>
                      <a:r>
                        <a:rPr lang="en-GB" sz="1000" noProof="0" dirty="0">
                          <a:solidFill>
                            <a:srgbClr val="000000"/>
                          </a:solidFill>
                          <a:latin typeface="+mn-lt"/>
                          <a:cs typeface="Arial" panose="020B0604020202020204" pitchFamily="34" charset="0"/>
                        </a:rPr>
                        <a:t>NONE</a:t>
                      </a:r>
                    </a:p>
                  </a:txBody>
                  <a:tcPr marL="28935" marR="28935" marT="14468" marB="14468"/>
                </a:tc>
                <a:extLst>
                  <a:ext uri="{0D108BD9-81ED-4DB2-BD59-A6C34878D82A}">
                    <a16:rowId xmlns:a16="http://schemas.microsoft.com/office/drawing/2014/main" val="10003"/>
                  </a:ext>
                </a:extLst>
              </a:tr>
              <a:tr h="416740">
                <a:tc>
                  <a:txBody>
                    <a:bodyPr/>
                    <a:lstStyle/>
                    <a:p>
                      <a:r>
                        <a:rPr lang="en-GB" sz="1000" noProof="0" dirty="0">
                          <a:solidFill>
                            <a:srgbClr val="000000"/>
                          </a:solidFill>
                          <a:latin typeface="+mn-lt"/>
                          <a:cs typeface="Arial" panose="020B0604020202020204" pitchFamily="34" charset="0"/>
                        </a:rPr>
                        <a:t>Stock</a:t>
                      </a:r>
                      <a:r>
                        <a:rPr lang="en-GB" sz="1000" baseline="0" noProof="0" dirty="0">
                          <a:solidFill>
                            <a:srgbClr val="000000"/>
                          </a:solidFill>
                          <a:latin typeface="+mn-lt"/>
                          <a:cs typeface="Arial" panose="020B0604020202020204" pitchFamily="34" charset="0"/>
                        </a:rPr>
                        <a:t> shareholder:</a:t>
                      </a:r>
                    </a:p>
                    <a:p>
                      <a:endParaRPr lang="en-GB" sz="1000" noProof="0" dirty="0">
                        <a:solidFill>
                          <a:srgbClr val="000000"/>
                        </a:solidFill>
                        <a:latin typeface="+mn-lt"/>
                        <a:cs typeface="Arial" panose="020B0604020202020204" pitchFamily="34" charset="0"/>
                      </a:endParaRPr>
                    </a:p>
                  </a:txBody>
                  <a:tcPr marL="28935" marR="28935" marT="14468" marB="14468"/>
                </a:tc>
                <a:tc>
                  <a:txBody>
                    <a:bodyPr/>
                    <a:lstStyle/>
                    <a:p>
                      <a:r>
                        <a:rPr lang="en-GB" sz="1000" noProof="0" dirty="0">
                          <a:solidFill>
                            <a:srgbClr val="000000"/>
                          </a:solidFill>
                          <a:latin typeface="+mn-lt"/>
                          <a:cs typeface="Arial" panose="020B0604020202020204" pitchFamily="34" charset="0"/>
                        </a:rPr>
                        <a:t>NONE</a:t>
                      </a:r>
                    </a:p>
                  </a:txBody>
                  <a:tcPr marL="28935" marR="28935" marT="14468" marB="14468"/>
                </a:tc>
                <a:extLst>
                  <a:ext uri="{0D108BD9-81ED-4DB2-BD59-A6C34878D82A}">
                    <a16:rowId xmlns:a16="http://schemas.microsoft.com/office/drawing/2014/main" val="10004"/>
                  </a:ext>
                </a:extLst>
              </a:tr>
              <a:tr h="416740">
                <a:tc>
                  <a:txBody>
                    <a:bodyPr/>
                    <a:lstStyle/>
                    <a:p>
                      <a:r>
                        <a:rPr lang="en-GB" sz="1000" noProof="0" dirty="0">
                          <a:solidFill>
                            <a:srgbClr val="000000"/>
                          </a:solidFill>
                          <a:latin typeface="+mn-lt"/>
                          <a:cs typeface="Arial" panose="020B0604020202020204" pitchFamily="34" charset="0"/>
                        </a:rPr>
                        <a:t>Spouse / partner:</a:t>
                      </a:r>
                    </a:p>
                    <a:p>
                      <a:endParaRPr lang="en-GB" sz="1000" noProof="0" dirty="0">
                        <a:solidFill>
                          <a:srgbClr val="000000"/>
                        </a:solidFill>
                        <a:latin typeface="+mn-lt"/>
                        <a:cs typeface="Arial" panose="020B0604020202020204" pitchFamily="34" charset="0"/>
                      </a:endParaRPr>
                    </a:p>
                  </a:txBody>
                  <a:tcPr marL="28935" marR="28935" marT="14468" marB="14468"/>
                </a:tc>
                <a:tc>
                  <a:txBody>
                    <a:bodyPr/>
                    <a:lstStyle/>
                    <a:p>
                      <a:r>
                        <a:rPr lang="en-GB" sz="1000" noProof="0" dirty="0">
                          <a:solidFill>
                            <a:srgbClr val="000000"/>
                          </a:solidFill>
                          <a:latin typeface="+mn-lt"/>
                          <a:cs typeface="Arial" panose="020B0604020202020204" pitchFamily="34" charset="0"/>
                        </a:rPr>
                        <a:t>NONE</a:t>
                      </a:r>
                    </a:p>
                  </a:txBody>
                  <a:tcPr marL="28935" marR="28935" marT="14468" marB="14468"/>
                </a:tc>
                <a:extLst>
                  <a:ext uri="{0D108BD9-81ED-4DB2-BD59-A6C34878D82A}">
                    <a16:rowId xmlns:a16="http://schemas.microsoft.com/office/drawing/2014/main" val="10005"/>
                  </a:ext>
                </a:extLst>
              </a:tr>
              <a:tr h="486172">
                <a:tc>
                  <a:txBody>
                    <a:bodyPr/>
                    <a:lstStyle/>
                    <a:p>
                      <a:r>
                        <a:rPr lang="en-GB" sz="1000" noProof="0" dirty="0">
                          <a:solidFill>
                            <a:srgbClr val="000000"/>
                          </a:solidFill>
                          <a:latin typeface="+mn-lt"/>
                          <a:cs typeface="Arial" panose="020B0604020202020204" pitchFamily="34" charset="0"/>
                        </a:rPr>
                        <a:t>Other support / </a:t>
                      </a:r>
                      <a:r>
                        <a:rPr lang="en-GB" sz="1000" baseline="0" noProof="0" dirty="0">
                          <a:solidFill>
                            <a:srgbClr val="000000"/>
                          </a:solidFill>
                          <a:latin typeface="+mn-lt"/>
                          <a:cs typeface="Arial" panose="020B0604020202020204" pitchFamily="34" charset="0"/>
                        </a:rPr>
                        <a:t>potential </a:t>
                      </a:r>
                      <a:r>
                        <a:rPr lang="en-GB" sz="1000" noProof="0" dirty="0">
                          <a:solidFill>
                            <a:srgbClr val="000000"/>
                          </a:solidFill>
                          <a:latin typeface="+mn-lt"/>
                          <a:cs typeface="Arial" panose="020B0604020202020204" pitchFamily="34" charset="0"/>
                        </a:rPr>
                        <a:t>conflict of interest:</a:t>
                      </a:r>
                    </a:p>
                    <a:p>
                      <a:endParaRPr lang="en-GB" sz="1000" noProof="0" dirty="0">
                        <a:solidFill>
                          <a:srgbClr val="000000"/>
                        </a:solidFill>
                        <a:latin typeface="+mn-lt"/>
                        <a:cs typeface="Arial" panose="020B0604020202020204" pitchFamily="34" charset="0"/>
                      </a:endParaRPr>
                    </a:p>
                  </a:txBody>
                  <a:tcPr marL="28935" marR="28935" marT="14468" marB="14468"/>
                </a:tc>
                <a:tc>
                  <a:txBody>
                    <a:bodyPr/>
                    <a:lstStyle/>
                    <a:p>
                      <a:r>
                        <a:rPr lang="en-GB" sz="1000" noProof="0" dirty="0">
                          <a:solidFill>
                            <a:srgbClr val="000000"/>
                          </a:solidFill>
                          <a:latin typeface="+mn-lt"/>
                          <a:cs typeface="Arial" panose="020B0604020202020204" pitchFamily="34" charset="0"/>
                        </a:rPr>
                        <a:t>NONE</a:t>
                      </a:r>
                    </a:p>
                  </a:txBody>
                  <a:tcPr marL="28935" marR="28935" marT="14468" marB="14468"/>
                </a:tc>
                <a:extLst>
                  <a:ext uri="{0D108BD9-81ED-4DB2-BD59-A6C34878D82A}">
                    <a16:rowId xmlns:a16="http://schemas.microsoft.com/office/drawing/2014/main" val="10006"/>
                  </a:ext>
                </a:extLst>
              </a:tr>
            </a:tbl>
          </a:graphicData>
        </a:graphic>
      </p:graphicFrame>
      <p:grpSp>
        <p:nvGrpSpPr>
          <p:cNvPr id="23574" name="Group 1">
            <a:extLst>
              <a:ext uri="{FF2B5EF4-FFF2-40B4-BE49-F238E27FC236}">
                <a16:creationId xmlns:a16="http://schemas.microsoft.com/office/drawing/2014/main" id="{C0699E5C-CD37-4D71-853A-93EAD0908E74}"/>
              </a:ext>
            </a:extLst>
          </p:cNvPr>
          <p:cNvGrpSpPr>
            <a:grpSpLocks/>
          </p:cNvGrpSpPr>
          <p:nvPr/>
        </p:nvGrpSpPr>
        <p:grpSpPr bwMode="auto">
          <a:xfrm>
            <a:off x="6948488" y="6092825"/>
            <a:ext cx="690562" cy="149225"/>
            <a:chOff x="7599363" y="4716463"/>
            <a:chExt cx="1227137" cy="265112"/>
          </a:xfrm>
        </p:grpSpPr>
        <p:pic>
          <p:nvPicPr>
            <p:cNvPr id="23576" name="Grafik 11">
              <a:extLst>
                <a:ext uri="{FF2B5EF4-FFF2-40B4-BE49-F238E27FC236}">
                  <a16:creationId xmlns:a16="http://schemas.microsoft.com/office/drawing/2014/main" id="{0383511D-19D7-43F9-BC97-9AA56E19638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99363" y="4748213"/>
              <a:ext cx="906462"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7" name="Grafik 13">
              <a:extLst>
                <a:ext uri="{FF2B5EF4-FFF2-40B4-BE49-F238E27FC236}">
                  <a16:creationId xmlns:a16="http://schemas.microsoft.com/office/drawing/2014/main" id="{0529E17A-70D0-4D28-A365-A7775DE92AE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75675" y="4716463"/>
              <a:ext cx="250825"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 Placeholder 4">
            <a:extLst>
              <a:ext uri="{FF2B5EF4-FFF2-40B4-BE49-F238E27FC236}">
                <a16:creationId xmlns:a16="http://schemas.microsoft.com/office/drawing/2014/main" id="{743A2060-AF57-4500-9A70-AA7DBE1E868D}"/>
              </a:ext>
            </a:extLst>
          </p:cNvPr>
          <p:cNvSpPr txBox="1">
            <a:spLocks/>
          </p:cNvSpPr>
          <p:nvPr/>
        </p:nvSpPr>
        <p:spPr>
          <a:xfrm>
            <a:off x="1331913" y="5157788"/>
            <a:ext cx="6437312" cy="1366837"/>
          </a:xfrm>
          <a:prstGeom prst="rect">
            <a:avLst/>
          </a:prstGeom>
          <a:ln>
            <a:solidFill>
              <a:srgbClr val="FF0000"/>
            </a:solidFill>
          </a:ln>
        </p:spPr>
        <p:txBody>
          <a:bodyPr lIns="38580" tIns="19290" rIns="38580" bIns="19290" anchor="ctr">
            <a:normAutofit/>
          </a:bodyP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defRPr/>
            </a:pPr>
            <a:r>
              <a:rPr lang="en-US" altLang="fr-FR" sz="591" dirty="0">
                <a:solidFill>
                  <a:prstClr val="white">
                    <a:lumMod val="50000"/>
                  </a:prstClr>
                </a:solidFill>
                <a:latin typeface="Times" panose="02020603050405020304" pitchFamily="18" charset="0"/>
                <a:ea typeface="ＭＳ Ｐゴシック" panose="020B0600070205080204" pitchFamily="34" charset="-128"/>
                <a:cs typeface="Times" panose="02020603050405020304" pitchFamily="18" charset="0"/>
              </a:rPr>
              <a:t>This event is accredited for CME credits by EBAP and EACCME and speakers are required to disclose their potential conflict of interest. The intent of this disclosure is not to prevent a speaker with a conflict of interest (any significant financial relationship a speaker has with manufacturers or providers of any commercial products or services relevant to the talk) from making a presentation, but rather to provide listeners with information on which they can make their own judgments. It remains for audience members to determine whether the speaker’s interests, or relationships may influence the presentation. The ERS does not view the existence of these interests or commitments as necessarily implying bias or decreasing the value of the speaker’s presentation. Drug or device advertisement is forbidden. </a:t>
            </a:r>
            <a:endParaRPr lang="fr-CH" sz="591" dirty="0">
              <a:solidFill>
                <a:prstClr val="white">
                  <a:lumMod val="50000"/>
                </a:prstClr>
              </a:solidFill>
              <a:latin typeface="Times" panose="02020603050405020304" pitchFamily="18" charset="0"/>
              <a:cs typeface="Times" panose="02020603050405020304" pitchFamily="18" charset="0"/>
            </a:endParaRPr>
          </a:p>
          <a:p>
            <a:pPr algn="l">
              <a:defRPr/>
            </a:pPr>
            <a:br>
              <a:rPr lang="en-US" altLang="fr-FR" sz="506" dirty="0">
                <a:solidFill>
                  <a:srgbClr val="00396A">
                    <a:tint val="75000"/>
                  </a:srgbClr>
                </a:solidFill>
                <a:latin typeface="Times" panose="02020603050405020304" pitchFamily="18" charset="0"/>
                <a:ea typeface="ＭＳ Ｐゴシック" panose="020B0600070205080204" pitchFamily="34" charset="-128"/>
                <a:cs typeface="Times" panose="02020603050405020304" pitchFamily="18" charset="0"/>
              </a:rPr>
            </a:br>
            <a:endParaRPr lang="fr-CH" sz="506" dirty="0">
              <a:solidFill>
                <a:srgbClr val="00396A">
                  <a:tint val="75000"/>
                </a:srgbClr>
              </a:solidFill>
              <a:latin typeface="Times" panose="02020603050405020304" pitchFamily="18" charset="0"/>
              <a:cs typeface="Times"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Immagine 8">
            <a:extLst>
              <a:ext uri="{FF2B5EF4-FFF2-40B4-BE49-F238E27FC236}">
                <a16:creationId xmlns:a16="http://schemas.microsoft.com/office/drawing/2014/main" id="{0DF79210-BF7B-46A6-B8BA-EF9C9998CF0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15888"/>
            <a:ext cx="7481888"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tangolo 9">
            <a:extLst>
              <a:ext uri="{FF2B5EF4-FFF2-40B4-BE49-F238E27FC236}">
                <a16:creationId xmlns:a16="http://schemas.microsoft.com/office/drawing/2014/main" id="{2D74B698-6389-41A9-846E-F7CF99003EB1}"/>
              </a:ext>
            </a:extLst>
          </p:cNvPr>
          <p:cNvSpPr/>
          <p:nvPr/>
        </p:nvSpPr>
        <p:spPr>
          <a:xfrm>
            <a:off x="827088" y="6021388"/>
            <a:ext cx="7273925" cy="2873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Immagine 1">
            <a:extLst>
              <a:ext uri="{FF2B5EF4-FFF2-40B4-BE49-F238E27FC236}">
                <a16:creationId xmlns:a16="http://schemas.microsoft.com/office/drawing/2014/main" id="{A1C2E7EB-089F-46CE-9C49-70DE4B56B3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713" y="0"/>
            <a:ext cx="80295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Immagine 2">
            <a:extLst>
              <a:ext uri="{FF2B5EF4-FFF2-40B4-BE49-F238E27FC236}">
                <a16:creationId xmlns:a16="http://schemas.microsoft.com/office/drawing/2014/main" id="{A6CD2027-7B7C-4B64-BB37-379B76BAA7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1125538"/>
            <a:ext cx="2747962"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Immagine 5">
            <a:extLst>
              <a:ext uri="{FF2B5EF4-FFF2-40B4-BE49-F238E27FC236}">
                <a16:creationId xmlns:a16="http://schemas.microsoft.com/office/drawing/2014/main" id="{712771CD-288C-4B94-879C-B0F2EDAB12B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9163" y="2420938"/>
            <a:ext cx="719296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Immagine 3">
            <a:extLst>
              <a:ext uri="{FF2B5EF4-FFF2-40B4-BE49-F238E27FC236}">
                <a16:creationId xmlns:a16="http://schemas.microsoft.com/office/drawing/2014/main" id="{3426BB7C-C555-4A8F-BB6B-D95C52D4D4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023938"/>
            <a:ext cx="6408737"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Immagine 4">
            <a:extLst>
              <a:ext uri="{FF2B5EF4-FFF2-40B4-BE49-F238E27FC236}">
                <a16:creationId xmlns:a16="http://schemas.microsoft.com/office/drawing/2014/main" id="{1041AADA-4FF4-492A-860B-7FB7BFBFEB4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115888"/>
            <a:ext cx="185737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CasellaDiTesto 6">
            <a:extLst>
              <a:ext uri="{FF2B5EF4-FFF2-40B4-BE49-F238E27FC236}">
                <a16:creationId xmlns:a16="http://schemas.microsoft.com/office/drawing/2014/main" id="{FA984FDD-6534-4B2A-A1D0-CE3F0AF270A5}"/>
              </a:ext>
            </a:extLst>
          </p:cNvPr>
          <p:cNvSpPr txBox="1">
            <a:spLocks noChangeArrowheads="1"/>
          </p:cNvSpPr>
          <p:nvPr/>
        </p:nvSpPr>
        <p:spPr bwMode="auto">
          <a:xfrm>
            <a:off x="503238" y="5661025"/>
            <a:ext cx="80502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lgn="ctr">
              <a:spcBef>
                <a:spcPct val="0"/>
              </a:spcBef>
              <a:buClrTx/>
              <a:buSzTx/>
              <a:buFontTx/>
              <a:buNone/>
            </a:pPr>
            <a:r>
              <a:rPr lang="it-IT" altLang="fr-FR" sz="1800" b="1">
                <a:latin typeface="Garamond" panose="02020404030301010803" pitchFamily="18" charset="0"/>
              </a:rPr>
              <a:t>Twenty-four  patients from nine Seattle-area hospitals who were admitted to Intensive Care Unit (ICU) with confirmed infection with severe acute respiratory syndrome Coronavirus -19</a:t>
            </a: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Immagine 5">
            <a:extLst>
              <a:ext uri="{FF2B5EF4-FFF2-40B4-BE49-F238E27FC236}">
                <a16:creationId xmlns:a16="http://schemas.microsoft.com/office/drawing/2014/main" id="{2D750B04-53D6-4C7B-9C4F-BBAEEA3B5D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8100"/>
            <a:ext cx="6100762"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CasellaDiTesto 2">
            <a:extLst>
              <a:ext uri="{FF2B5EF4-FFF2-40B4-BE49-F238E27FC236}">
                <a16:creationId xmlns:a16="http://schemas.microsoft.com/office/drawing/2014/main" id="{4577FB3E-9A60-4B5B-9FF2-B118781E71F7}"/>
              </a:ext>
            </a:extLst>
          </p:cNvPr>
          <p:cNvSpPr txBox="1">
            <a:spLocks noChangeArrowheads="1"/>
          </p:cNvSpPr>
          <p:nvPr/>
        </p:nvSpPr>
        <p:spPr bwMode="auto">
          <a:xfrm>
            <a:off x="179388" y="6191250"/>
            <a:ext cx="87137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0"/>
              </a:spcBef>
              <a:buClrTx/>
              <a:buSzTx/>
              <a:buFontTx/>
              <a:buNone/>
            </a:pPr>
            <a:r>
              <a:rPr lang="it-IT" altLang="fr-FR" sz="1800" b="1">
                <a:latin typeface="Garamond" panose="02020404030301010803" pitchFamily="18" charset="0"/>
              </a:rPr>
              <a:t>3 patients (14%) had </a:t>
            </a:r>
            <a:r>
              <a:rPr lang="it-IT" altLang="fr-FR" sz="1800" b="1">
                <a:solidFill>
                  <a:srgbClr val="FF0000"/>
                </a:solidFill>
                <a:latin typeface="Garamond" panose="02020404030301010803" pitchFamily="18" charset="0"/>
              </a:rPr>
              <a:t>asthma, </a:t>
            </a:r>
            <a:r>
              <a:rPr lang="it-IT" altLang="fr-FR" sz="1800" b="1">
                <a:latin typeface="Garamond" panose="02020404030301010803" pitchFamily="18" charset="0"/>
              </a:rPr>
              <a:t>and all 3 had recently received, as an outpatients, systemic glucocorticoids for a presumed asthma exacerbation before becoming critically ill.</a:t>
            </a: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Immagine 4">
            <a:extLst>
              <a:ext uri="{FF2B5EF4-FFF2-40B4-BE49-F238E27FC236}">
                <a16:creationId xmlns:a16="http://schemas.microsoft.com/office/drawing/2014/main" id="{6D208199-5EA4-478F-9DB1-37832E69F27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0"/>
            <a:ext cx="2878138"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8611" name="Gruppo 2">
            <a:extLst>
              <a:ext uri="{FF2B5EF4-FFF2-40B4-BE49-F238E27FC236}">
                <a16:creationId xmlns:a16="http://schemas.microsoft.com/office/drawing/2014/main" id="{F3B29F67-B761-42DF-90F8-3ADBCE909D04}"/>
              </a:ext>
            </a:extLst>
          </p:cNvPr>
          <p:cNvGrpSpPr>
            <a:grpSpLocks/>
          </p:cNvGrpSpPr>
          <p:nvPr/>
        </p:nvGrpSpPr>
        <p:grpSpPr bwMode="auto">
          <a:xfrm>
            <a:off x="2195513" y="1844675"/>
            <a:ext cx="5133975" cy="4733925"/>
            <a:chOff x="6135673" y="694354"/>
            <a:chExt cx="8337082" cy="8248176"/>
          </a:xfrm>
        </p:grpSpPr>
        <p:pic>
          <p:nvPicPr>
            <p:cNvPr id="68613" name="Immagine 6">
              <a:extLst>
                <a:ext uri="{FF2B5EF4-FFF2-40B4-BE49-F238E27FC236}">
                  <a16:creationId xmlns:a16="http://schemas.microsoft.com/office/drawing/2014/main" id="{DC0B7BE4-AB80-4AD7-8A8B-24652C7ADBF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35673" y="694354"/>
              <a:ext cx="8337082" cy="75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CasellaDiTesto 8">
              <a:extLst>
                <a:ext uri="{FF2B5EF4-FFF2-40B4-BE49-F238E27FC236}">
                  <a16:creationId xmlns:a16="http://schemas.microsoft.com/office/drawing/2014/main" id="{E4C396E8-FF99-4737-B05D-A0512F7479E4}"/>
                </a:ext>
              </a:extLst>
            </p:cNvPr>
            <p:cNvSpPr txBox="1">
              <a:spLocks noChangeArrowheads="1"/>
            </p:cNvSpPr>
            <p:nvPr/>
          </p:nvSpPr>
          <p:spPr bwMode="auto">
            <a:xfrm>
              <a:off x="8629435" y="8459856"/>
              <a:ext cx="3349562" cy="482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lr>
                  <a:schemeClr val="hlink"/>
                </a:buClr>
                <a:buSzPct val="90000"/>
                <a:buFont typeface="Wingdings" panose="05000000000000000000" pitchFamily="2" charset="2"/>
                <a:buBlip>
                  <a:blip r:embed="rId6"/>
                </a:buBlip>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lr>
                  <a:schemeClr val="accent2"/>
                </a:buClr>
                <a:buSzPct val="90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200" b="1">
                  <a:solidFill>
                    <a:srgbClr val="FF0000"/>
                  </a:solidFill>
                  <a:latin typeface="Garamond" panose="02020404030301010803" pitchFamily="18" charset="0"/>
                </a:rPr>
                <a:t>Asthma was not reported</a:t>
              </a:r>
            </a:p>
          </p:txBody>
        </p:sp>
      </p:grpSp>
      <p:sp>
        <p:nvSpPr>
          <p:cNvPr id="68612" name="CasellaDiTesto 7">
            <a:extLst>
              <a:ext uri="{FF2B5EF4-FFF2-40B4-BE49-F238E27FC236}">
                <a16:creationId xmlns:a16="http://schemas.microsoft.com/office/drawing/2014/main" id="{A69E3134-1C87-443D-9169-23A0A638388F}"/>
              </a:ext>
            </a:extLst>
          </p:cNvPr>
          <p:cNvSpPr txBox="1">
            <a:spLocks noChangeArrowheads="1"/>
          </p:cNvSpPr>
          <p:nvPr/>
        </p:nvSpPr>
        <p:spPr bwMode="auto">
          <a:xfrm>
            <a:off x="900113" y="968375"/>
            <a:ext cx="80359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lr>
                <a:schemeClr val="hlink"/>
              </a:buClr>
              <a:buSzPct val="90000"/>
              <a:buFont typeface="Wingdings" panose="05000000000000000000" pitchFamily="2" charset="2"/>
              <a:buBlip>
                <a:blip r:embed="rId6"/>
              </a:buBlip>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lr>
                <a:schemeClr val="accent2"/>
              </a:buClr>
              <a:buSzPct val="90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9pPr>
          </a:lstStyle>
          <a:p>
            <a:pPr algn="just" eaLnBrk="1" hangingPunct="1">
              <a:spcBef>
                <a:spcPct val="0"/>
              </a:spcBef>
              <a:buClrTx/>
              <a:buSzTx/>
              <a:buFontTx/>
              <a:buNone/>
            </a:pPr>
            <a:endParaRPr lang="it-IT" altLang="it-IT" sz="1500" b="1">
              <a:solidFill>
                <a:srgbClr val="181717"/>
              </a:solidFill>
              <a:latin typeface="Garamond" panose="02020404030301010803" pitchFamily="18" charset="0"/>
            </a:endParaRPr>
          </a:p>
          <a:p>
            <a:pPr algn="just" eaLnBrk="1" hangingPunct="1">
              <a:spcBef>
                <a:spcPct val="0"/>
              </a:spcBef>
              <a:buClrTx/>
              <a:buSzTx/>
              <a:buFontTx/>
              <a:buNone/>
            </a:pPr>
            <a:endParaRPr lang="it-IT" altLang="it-IT" sz="1500" b="1">
              <a:solidFill>
                <a:srgbClr val="181717"/>
              </a:solidFill>
              <a:latin typeface="Garamond" panose="02020404030301010803" pitchFamily="18" charset="0"/>
            </a:endParaRPr>
          </a:p>
          <a:p>
            <a:pPr algn="just" eaLnBrk="1" hangingPunct="1">
              <a:spcBef>
                <a:spcPct val="0"/>
              </a:spcBef>
              <a:buClrTx/>
              <a:buSzTx/>
              <a:buFontTx/>
              <a:buNone/>
            </a:pPr>
            <a:r>
              <a:rPr lang="it-IT" altLang="it-IT" sz="1600" b="1">
                <a:solidFill>
                  <a:srgbClr val="181717"/>
                </a:solidFill>
                <a:latin typeface="Garamond" panose="02020404030301010803" pitchFamily="18" charset="0"/>
              </a:rPr>
              <a:t>The present report describes characteristics of 23188 SARS-CoV-2 patients dying in Italy.</a:t>
            </a: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el 1">
            <a:extLst>
              <a:ext uri="{FF2B5EF4-FFF2-40B4-BE49-F238E27FC236}">
                <a16:creationId xmlns:a16="http://schemas.microsoft.com/office/drawing/2014/main" id="{BACECD95-9921-44E1-926F-492FF57992F3}"/>
              </a:ext>
            </a:extLst>
          </p:cNvPr>
          <p:cNvSpPr>
            <a:spLocks noGrp="1" noChangeArrowheads="1"/>
          </p:cNvSpPr>
          <p:nvPr>
            <p:ph type="title" idx="4294967295"/>
          </p:nvPr>
        </p:nvSpPr>
        <p:spPr>
          <a:xfrm>
            <a:off x="914400" y="61913"/>
            <a:ext cx="8229600" cy="919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BE" altLang="nl-BE" sz="3600" b="1" u="sng">
                <a:solidFill>
                  <a:srgbClr val="000000"/>
                </a:solidFill>
                <a:effectLst/>
              </a:rPr>
              <a:t>COVID-19 and Asthma: overview</a:t>
            </a:r>
            <a:endParaRPr lang="nl-NL" altLang="nl-BE" sz="3600" b="1" u="sng">
              <a:solidFill>
                <a:srgbClr val="000000"/>
              </a:solidFill>
              <a:effectLst/>
            </a:endParaRPr>
          </a:p>
        </p:txBody>
      </p:sp>
      <p:sp>
        <p:nvSpPr>
          <p:cNvPr id="24579" name="Tijdelijke aanduiding voor inhoud 2">
            <a:extLst>
              <a:ext uri="{FF2B5EF4-FFF2-40B4-BE49-F238E27FC236}">
                <a16:creationId xmlns:a16="http://schemas.microsoft.com/office/drawing/2014/main" id="{20290C19-FFD0-40A4-B74C-829C77EA8998}"/>
              </a:ext>
            </a:extLst>
          </p:cNvPr>
          <p:cNvSpPr>
            <a:spLocks noGrp="1"/>
          </p:cNvSpPr>
          <p:nvPr>
            <p:ph idx="4294967295"/>
          </p:nvPr>
        </p:nvSpPr>
        <p:spPr>
          <a:xfrm>
            <a:off x="719138" y="836613"/>
            <a:ext cx="8424862" cy="4530725"/>
          </a:xfrm>
        </p:spPr>
        <p:txBody>
          <a:bodyPr/>
          <a:lstStyle/>
          <a:p>
            <a:pPr>
              <a:lnSpc>
                <a:spcPct val="150000"/>
              </a:lnSpc>
              <a:defRPr/>
            </a:pPr>
            <a:r>
              <a:rPr lang="nl-BE" altLang="nl-BE" sz="2400" dirty="0">
                <a:solidFill>
                  <a:srgbClr val="000000"/>
                </a:solidFill>
                <a:effectLst/>
              </a:rPr>
              <a:t>COVID-19: </a:t>
            </a:r>
            <a:r>
              <a:rPr lang="nl-BE" altLang="nl-BE" sz="2400" dirty="0" err="1">
                <a:solidFill>
                  <a:srgbClr val="000000"/>
                </a:solidFill>
                <a:effectLst/>
              </a:rPr>
              <a:t>clinical</a:t>
            </a:r>
            <a:r>
              <a:rPr lang="nl-BE" altLang="nl-BE" sz="2400" dirty="0">
                <a:solidFill>
                  <a:srgbClr val="000000"/>
                </a:solidFill>
                <a:effectLst/>
              </a:rPr>
              <a:t> </a:t>
            </a:r>
            <a:r>
              <a:rPr lang="nl-BE" altLang="nl-BE" sz="2400" dirty="0" err="1">
                <a:solidFill>
                  <a:srgbClr val="000000"/>
                </a:solidFill>
                <a:effectLst/>
              </a:rPr>
              <a:t>presentation</a:t>
            </a:r>
            <a:endParaRPr lang="nl-BE" altLang="nl-BE" sz="2400" dirty="0">
              <a:solidFill>
                <a:srgbClr val="000000"/>
              </a:solidFill>
              <a:effectLst/>
            </a:endParaRPr>
          </a:p>
          <a:p>
            <a:pPr>
              <a:lnSpc>
                <a:spcPct val="150000"/>
              </a:lnSpc>
              <a:defRPr/>
            </a:pPr>
            <a:r>
              <a:rPr lang="nl-BE" altLang="nl-BE" sz="2400" dirty="0" err="1">
                <a:solidFill>
                  <a:srgbClr val="000000"/>
                </a:solidFill>
                <a:effectLst/>
              </a:rPr>
              <a:t>Asthma</a:t>
            </a:r>
            <a:r>
              <a:rPr lang="nl-BE" altLang="nl-BE" sz="2400" dirty="0">
                <a:solidFill>
                  <a:srgbClr val="000000"/>
                </a:solidFill>
                <a:effectLst/>
              </a:rPr>
              <a:t>: management in 2020</a:t>
            </a:r>
          </a:p>
          <a:p>
            <a:pPr>
              <a:lnSpc>
                <a:spcPct val="150000"/>
              </a:lnSpc>
              <a:defRPr/>
            </a:pPr>
            <a:r>
              <a:rPr lang="nl-BE" altLang="nl-BE" sz="2400" dirty="0">
                <a:solidFill>
                  <a:srgbClr val="000000"/>
                </a:solidFill>
                <a:effectLst/>
              </a:rPr>
              <a:t>Are </a:t>
            </a:r>
            <a:r>
              <a:rPr lang="nl-BE" altLang="nl-BE" sz="2400" dirty="0" err="1">
                <a:solidFill>
                  <a:srgbClr val="000000"/>
                </a:solidFill>
                <a:effectLst/>
              </a:rPr>
              <a:t>asthma</a:t>
            </a:r>
            <a:r>
              <a:rPr lang="nl-BE" altLang="nl-BE" sz="2400" dirty="0">
                <a:solidFill>
                  <a:srgbClr val="000000"/>
                </a:solidFill>
                <a:effectLst/>
              </a:rPr>
              <a:t> </a:t>
            </a:r>
            <a:r>
              <a:rPr lang="nl-BE" altLang="nl-BE" sz="2400" dirty="0" err="1">
                <a:solidFill>
                  <a:srgbClr val="000000"/>
                </a:solidFill>
                <a:effectLst/>
              </a:rPr>
              <a:t>patients</a:t>
            </a:r>
            <a:r>
              <a:rPr lang="nl-BE" altLang="nl-BE" sz="2400" dirty="0">
                <a:solidFill>
                  <a:srgbClr val="000000"/>
                </a:solidFill>
                <a:effectLst/>
              </a:rPr>
              <a:t> at </a:t>
            </a:r>
            <a:r>
              <a:rPr lang="nl-BE" altLang="nl-BE" sz="2400" dirty="0" err="1">
                <a:solidFill>
                  <a:srgbClr val="000000"/>
                </a:solidFill>
                <a:effectLst/>
              </a:rPr>
              <a:t>increased</a:t>
            </a:r>
            <a:r>
              <a:rPr lang="nl-BE" altLang="nl-BE" sz="2400" dirty="0">
                <a:solidFill>
                  <a:srgbClr val="000000"/>
                </a:solidFill>
                <a:effectLst/>
              </a:rPr>
              <a:t> risk of COVID-19?</a:t>
            </a:r>
          </a:p>
          <a:p>
            <a:pPr>
              <a:lnSpc>
                <a:spcPct val="150000"/>
              </a:lnSpc>
              <a:defRPr/>
            </a:pPr>
            <a:r>
              <a:rPr lang="nl-BE" altLang="nl-BE" sz="2400" dirty="0">
                <a:solidFill>
                  <a:srgbClr val="000000"/>
                </a:solidFill>
                <a:effectLst/>
              </a:rPr>
              <a:t>Treatment: </a:t>
            </a:r>
            <a:r>
              <a:rPr lang="nl-BE" altLang="nl-BE" sz="2400" dirty="0" err="1">
                <a:solidFill>
                  <a:srgbClr val="000000"/>
                </a:solidFill>
                <a:effectLst/>
              </a:rPr>
              <a:t>asthma</a:t>
            </a:r>
            <a:r>
              <a:rPr lang="nl-BE" altLang="nl-BE" sz="2400" dirty="0">
                <a:solidFill>
                  <a:srgbClr val="000000"/>
                </a:solidFill>
                <a:effectLst/>
              </a:rPr>
              <a:t>; COVID-19</a:t>
            </a:r>
          </a:p>
          <a:p>
            <a:pPr>
              <a:lnSpc>
                <a:spcPct val="150000"/>
              </a:lnSpc>
              <a:defRPr/>
            </a:pPr>
            <a:r>
              <a:rPr lang="nl-BE" altLang="nl-BE" sz="2400" dirty="0" err="1">
                <a:solidFill>
                  <a:srgbClr val="000000"/>
                </a:solidFill>
                <a:effectLst/>
              </a:rPr>
              <a:t>Epidemiology</a:t>
            </a:r>
            <a:endParaRPr lang="nl-BE" altLang="nl-BE" sz="2400" dirty="0">
              <a:solidFill>
                <a:srgbClr val="000000"/>
              </a:solidFill>
              <a:effectLst/>
            </a:endParaRPr>
          </a:p>
          <a:p>
            <a:pPr>
              <a:lnSpc>
                <a:spcPct val="150000"/>
              </a:lnSpc>
              <a:defRPr/>
            </a:pPr>
            <a:r>
              <a:rPr lang="nl-BE" altLang="nl-BE" sz="2400" b="1" dirty="0" err="1">
                <a:solidFill>
                  <a:srgbClr val="000000"/>
                </a:solidFill>
                <a:effectLst/>
              </a:rPr>
              <a:t>Eosinophilic</a:t>
            </a:r>
            <a:r>
              <a:rPr lang="nl-BE" altLang="nl-BE" sz="2400" b="1" dirty="0">
                <a:solidFill>
                  <a:srgbClr val="000000"/>
                </a:solidFill>
                <a:effectLst/>
              </a:rPr>
              <a:t> </a:t>
            </a:r>
            <a:r>
              <a:rPr lang="nl-BE" altLang="nl-BE" sz="2400" b="1" dirty="0" err="1">
                <a:solidFill>
                  <a:srgbClr val="000000"/>
                </a:solidFill>
                <a:effectLst/>
              </a:rPr>
              <a:t>inflammation</a:t>
            </a:r>
            <a:r>
              <a:rPr lang="nl-BE" altLang="nl-BE" sz="2400" b="1" dirty="0">
                <a:solidFill>
                  <a:srgbClr val="000000"/>
                </a:solidFill>
                <a:effectLst/>
              </a:rPr>
              <a:t> in </a:t>
            </a:r>
            <a:r>
              <a:rPr lang="nl-BE" altLang="nl-BE" sz="2400" b="1" dirty="0" err="1">
                <a:solidFill>
                  <a:srgbClr val="000000"/>
                </a:solidFill>
                <a:effectLst/>
              </a:rPr>
              <a:t>asthma</a:t>
            </a:r>
            <a:r>
              <a:rPr lang="nl-BE" altLang="nl-BE" sz="2400" b="1" dirty="0">
                <a:solidFill>
                  <a:srgbClr val="000000"/>
                </a:solidFill>
                <a:effectLst/>
              </a:rPr>
              <a:t> </a:t>
            </a:r>
            <a:r>
              <a:rPr lang="nl-BE" altLang="nl-BE" sz="2400" b="1" dirty="0" err="1">
                <a:solidFill>
                  <a:srgbClr val="000000"/>
                </a:solidFill>
                <a:effectLst/>
              </a:rPr>
              <a:t>and</a:t>
            </a:r>
            <a:r>
              <a:rPr lang="nl-BE" altLang="nl-BE" sz="2400" b="1" dirty="0">
                <a:solidFill>
                  <a:srgbClr val="000000"/>
                </a:solidFill>
                <a:effectLst/>
              </a:rPr>
              <a:t> COVID-19</a:t>
            </a:r>
          </a:p>
          <a:p>
            <a:pPr>
              <a:lnSpc>
                <a:spcPct val="150000"/>
              </a:lnSpc>
              <a:defRPr/>
            </a:pPr>
            <a:r>
              <a:rPr lang="nl-BE" altLang="nl-BE" sz="2400" dirty="0" err="1">
                <a:solidFill>
                  <a:schemeClr val="bg1">
                    <a:lumMod val="65000"/>
                  </a:schemeClr>
                </a:solidFill>
                <a:effectLst/>
              </a:rPr>
              <a:t>Guidelines</a:t>
            </a:r>
            <a:r>
              <a:rPr lang="nl-BE" altLang="nl-BE" sz="2400" dirty="0">
                <a:solidFill>
                  <a:schemeClr val="bg1">
                    <a:lumMod val="65000"/>
                  </a:schemeClr>
                </a:solidFill>
                <a:effectLst/>
              </a:rPr>
              <a:t> on COVID-19 </a:t>
            </a:r>
            <a:r>
              <a:rPr lang="nl-BE" altLang="nl-BE" sz="2400" dirty="0" err="1">
                <a:solidFill>
                  <a:schemeClr val="bg1">
                    <a:lumMod val="65000"/>
                  </a:schemeClr>
                </a:solidFill>
                <a:effectLst/>
              </a:rPr>
              <a:t>and</a:t>
            </a:r>
            <a:r>
              <a:rPr lang="nl-BE" altLang="nl-BE" sz="2400" dirty="0">
                <a:solidFill>
                  <a:schemeClr val="bg1">
                    <a:lumMod val="65000"/>
                  </a:schemeClr>
                </a:solidFill>
                <a:effectLst/>
              </a:rPr>
              <a:t> severe </a:t>
            </a:r>
            <a:r>
              <a:rPr lang="nl-BE" altLang="nl-BE" sz="2400" dirty="0" err="1">
                <a:solidFill>
                  <a:schemeClr val="bg1">
                    <a:lumMod val="65000"/>
                  </a:schemeClr>
                </a:solidFill>
                <a:effectLst/>
              </a:rPr>
              <a:t>asthma</a:t>
            </a:r>
            <a:endParaRPr lang="nl-BE" altLang="nl-BE" sz="2400" dirty="0">
              <a:solidFill>
                <a:schemeClr val="bg1">
                  <a:lumMod val="65000"/>
                </a:schemeClr>
              </a:solidFill>
              <a:effectLst/>
            </a:endParaRPr>
          </a:p>
          <a:p>
            <a:pPr>
              <a:lnSpc>
                <a:spcPct val="150000"/>
              </a:lnSpc>
              <a:defRPr/>
            </a:pPr>
            <a:r>
              <a:rPr lang="nl-BE" altLang="nl-BE" sz="2400" dirty="0" err="1">
                <a:solidFill>
                  <a:schemeClr val="bg1">
                    <a:lumMod val="65000"/>
                  </a:schemeClr>
                </a:solidFill>
                <a:effectLst/>
              </a:rPr>
              <a:t>Patients</a:t>
            </a:r>
            <a:r>
              <a:rPr lang="nl-BE" altLang="nl-BE" sz="2400" dirty="0">
                <a:solidFill>
                  <a:schemeClr val="bg1">
                    <a:lumMod val="65000"/>
                  </a:schemeClr>
                </a:solidFill>
                <a:effectLst/>
              </a:rPr>
              <a:t> </a:t>
            </a:r>
            <a:r>
              <a:rPr lang="nl-BE" altLang="nl-BE" sz="2400" dirty="0" err="1">
                <a:solidFill>
                  <a:schemeClr val="bg1">
                    <a:lumMod val="65000"/>
                  </a:schemeClr>
                </a:solidFill>
                <a:effectLst/>
              </a:rPr>
              <a:t>perspectives</a:t>
            </a:r>
            <a:endParaRPr lang="nl-BE" altLang="nl-BE" sz="2400" dirty="0">
              <a:solidFill>
                <a:schemeClr val="bg1">
                  <a:lumMod val="65000"/>
                </a:schemeClr>
              </a:solidFill>
              <a:effectLst/>
            </a:endParaRPr>
          </a:p>
          <a:p>
            <a:pPr>
              <a:lnSpc>
                <a:spcPct val="150000"/>
              </a:lnSpc>
              <a:defRPr/>
            </a:pPr>
            <a:r>
              <a:rPr lang="nl-BE" altLang="nl-BE" sz="2400" dirty="0">
                <a:solidFill>
                  <a:schemeClr val="bg1">
                    <a:lumMod val="65000"/>
                  </a:schemeClr>
                </a:solidFill>
                <a:effectLst/>
              </a:rPr>
              <a:t>Q &amp; A </a:t>
            </a:r>
            <a:r>
              <a:rPr lang="nl-BE" altLang="nl-BE" sz="2400" dirty="0" err="1">
                <a:solidFill>
                  <a:schemeClr val="bg1">
                    <a:lumMod val="65000"/>
                  </a:schemeClr>
                </a:solidFill>
                <a:effectLst/>
              </a:rPr>
              <a:t>session</a:t>
            </a:r>
            <a:endParaRPr lang="nl-BE" altLang="nl-BE" sz="2400" dirty="0">
              <a:solidFill>
                <a:schemeClr val="bg1">
                  <a:lumMod val="65000"/>
                </a:schemeClr>
              </a:solidFill>
              <a:effectLst/>
            </a:endParaRPr>
          </a:p>
          <a:p>
            <a:pPr>
              <a:defRPr/>
            </a:pPr>
            <a:endParaRPr lang="nl-NL" altLang="nl-BE" dirty="0">
              <a:solidFill>
                <a:srgbClr val="000000"/>
              </a:solidFill>
              <a:effectLst/>
            </a:endParaRPr>
          </a:p>
        </p:txBody>
      </p:sp>
      <p:pic>
        <p:nvPicPr>
          <p:cNvPr id="70660" name="Grafik 4">
            <a:extLst>
              <a:ext uri="{FF2B5EF4-FFF2-40B4-BE49-F238E27FC236}">
                <a16:creationId xmlns:a16="http://schemas.microsoft.com/office/drawing/2014/main" id="{B1D13851-16E1-454D-B60C-54252579DE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5856288"/>
            <a:ext cx="3963988"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5">
            <a:extLst>
              <a:ext uri="{FF2B5EF4-FFF2-40B4-BE49-F238E27FC236}">
                <a16:creationId xmlns:a16="http://schemas.microsoft.com/office/drawing/2014/main" id="{116CCC82-6FF9-4169-A464-19EADB67C631}"/>
              </a:ext>
            </a:extLst>
          </p:cNvPr>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l="20494" t="26842" r="5002" b="12376"/>
          <a:stretch>
            <a:fillRect/>
          </a:stretch>
        </p:blipFill>
        <p:spPr bwMode="auto">
          <a:xfrm>
            <a:off x="1846263" y="3559175"/>
            <a:ext cx="501650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Immagine 1">
            <a:extLst>
              <a:ext uri="{FF2B5EF4-FFF2-40B4-BE49-F238E27FC236}">
                <a16:creationId xmlns:a16="http://schemas.microsoft.com/office/drawing/2014/main" id="{46658B64-9E5A-4226-9C6E-6628A7E1493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2763" y="188913"/>
            <a:ext cx="33083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Immagine 2">
            <a:extLst>
              <a:ext uri="{FF2B5EF4-FFF2-40B4-BE49-F238E27FC236}">
                <a16:creationId xmlns:a16="http://schemas.microsoft.com/office/drawing/2014/main" id="{8F0B9B28-11DD-4291-8D15-D4C62F38103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6575" y="803275"/>
            <a:ext cx="15430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685" name="Group 4">
            <a:extLst>
              <a:ext uri="{FF2B5EF4-FFF2-40B4-BE49-F238E27FC236}">
                <a16:creationId xmlns:a16="http://schemas.microsoft.com/office/drawing/2014/main" id="{CFD8CBB9-5E78-493E-9ACC-FAFBFC310318}"/>
              </a:ext>
            </a:extLst>
          </p:cNvPr>
          <p:cNvGrpSpPr>
            <a:grpSpLocks/>
          </p:cNvGrpSpPr>
          <p:nvPr/>
        </p:nvGrpSpPr>
        <p:grpSpPr bwMode="auto">
          <a:xfrm>
            <a:off x="298450" y="1338263"/>
            <a:ext cx="3736975" cy="1485900"/>
            <a:chOff x="1294" y="2415"/>
            <a:chExt cx="5186" cy="1909"/>
          </a:xfrm>
        </p:grpSpPr>
        <p:sp>
          <p:nvSpPr>
            <p:cNvPr id="37" name="Line 5">
              <a:extLst>
                <a:ext uri="{FF2B5EF4-FFF2-40B4-BE49-F238E27FC236}">
                  <a16:creationId xmlns:a16="http://schemas.microsoft.com/office/drawing/2014/main" id="{8516C7C6-7E78-4F30-A84C-4C0E70585B01}"/>
                </a:ext>
              </a:extLst>
            </p:cNvPr>
            <p:cNvSpPr>
              <a:spLocks noChangeShapeType="1"/>
            </p:cNvSpPr>
            <p:nvPr/>
          </p:nvSpPr>
          <p:spPr bwMode="auto">
            <a:xfrm>
              <a:off x="1977" y="2543"/>
              <a:ext cx="0" cy="1393"/>
            </a:xfrm>
            <a:prstGeom prst="line">
              <a:avLst/>
            </a:prstGeom>
            <a:noFill/>
            <a:ln w="28575">
              <a:solidFill>
                <a:schemeClr val="tx1"/>
              </a:solidFill>
              <a:round/>
              <a:headEnd/>
              <a:tailEnd/>
            </a:ln>
          </p:spPr>
          <p:txBody>
            <a:bodyPr wrap="none" anchor="ctr"/>
            <a:lstStyle/>
            <a:p>
              <a:pPr algn="ctr" defTabSz="685800" eaLnBrk="1" hangingPunct="1">
                <a:defRPr/>
              </a:pPr>
              <a:endParaRPr lang="it-IT" sz="1350" i="1">
                <a:solidFill>
                  <a:srgbClr val="000000"/>
                </a:solidFill>
                <a:latin typeface="Arial"/>
              </a:endParaRPr>
            </a:p>
          </p:txBody>
        </p:sp>
        <p:sp>
          <p:nvSpPr>
            <p:cNvPr id="38" name="Line 6">
              <a:extLst>
                <a:ext uri="{FF2B5EF4-FFF2-40B4-BE49-F238E27FC236}">
                  <a16:creationId xmlns:a16="http://schemas.microsoft.com/office/drawing/2014/main" id="{0C97BF1C-4F4F-4EAD-885D-B26BF1AC7FB0}"/>
                </a:ext>
              </a:extLst>
            </p:cNvPr>
            <p:cNvSpPr>
              <a:spLocks noChangeShapeType="1"/>
            </p:cNvSpPr>
            <p:nvPr/>
          </p:nvSpPr>
          <p:spPr bwMode="auto">
            <a:xfrm>
              <a:off x="1968" y="3936"/>
              <a:ext cx="3025" cy="0"/>
            </a:xfrm>
            <a:prstGeom prst="line">
              <a:avLst/>
            </a:prstGeom>
            <a:noFill/>
            <a:ln w="28575">
              <a:solidFill>
                <a:schemeClr val="tx1"/>
              </a:solidFill>
              <a:round/>
              <a:headEnd/>
              <a:tailEnd/>
            </a:ln>
          </p:spPr>
          <p:txBody>
            <a:bodyPr wrap="none" anchor="ctr"/>
            <a:lstStyle/>
            <a:p>
              <a:pPr algn="ctr" defTabSz="685800" eaLnBrk="1" hangingPunct="1">
                <a:defRPr/>
              </a:pPr>
              <a:endParaRPr lang="it-IT" sz="1350" i="1">
                <a:solidFill>
                  <a:srgbClr val="000000"/>
                </a:solidFill>
                <a:latin typeface="Arial"/>
              </a:endParaRPr>
            </a:p>
          </p:txBody>
        </p:sp>
        <p:sp>
          <p:nvSpPr>
            <p:cNvPr id="71694" name="Text Box 7">
              <a:extLst>
                <a:ext uri="{FF2B5EF4-FFF2-40B4-BE49-F238E27FC236}">
                  <a16:creationId xmlns:a16="http://schemas.microsoft.com/office/drawing/2014/main" id="{B792987F-FAE8-4FBD-854B-79F76B4ABF17}"/>
                </a:ext>
              </a:extLst>
            </p:cNvPr>
            <p:cNvSpPr txBox="1">
              <a:spLocks noChangeArrowheads="1"/>
            </p:cNvSpPr>
            <p:nvPr/>
          </p:nvSpPr>
          <p:spPr bwMode="auto">
            <a:xfrm>
              <a:off x="1617" y="2415"/>
              <a:ext cx="296" cy="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Clr>
                  <a:schemeClr val="hlink"/>
                </a:buClr>
                <a:buSzPct val="90000"/>
                <a:buFont typeface="Wingdings" panose="05000000000000000000" pitchFamily="2" charset="2"/>
                <a:buBlip>
                  <a:blip r:embed="rId7"/>
                </a:buBlip>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lr>
                  <a:schemeClr val="accent2"/>
                </a:buClr>
                <a:buSzPct val="90000"/>
                <a:buFont typeface="Wingdings" panose="05000000000000000000" pitchFamily="2" charset="2"/>
                <a:buBlip>
                  <a:blip r:embed="rId8"/>
                </a:buBlip>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9pPr>
            </a:lstStyle>
            <a:p>
              <a:pPr algn="r" eaLnBrk="1" hangingPunct="1">
                <a:lnSpc>
                  <a:spcPct val="140000"/>
                </a:lnSpc>
                <a:spcBef>
                  <a:spcPct val="0"/>
                </a:spcBef>
                <a:buClrTx/>
                <a:buSzTx/>
                <a:buFontTx/>
                <a:buNone/>
              </a:pPr>
              <a:r>
                <a:rPr lang="it-IT" altLang="it-IT" sz="800" b="1" i="1">
                  <a:solidFill>
                    <a:srgbClr val="000000"/>
                  </a:solidFill>
                  <a:latin typeface="Times New Roman" panose="02020603050405020304" pitchFamily="18" charset="0"/>
                </a:rPr>
                <a:t>30</a:t>
              </a:r>
            </a:p>
            <a:p>
              <a:pPr algn="r" eaLnBrk="1" hangingPunct="1">
                <a:lnSpc>
                  <a:spcPct val="140000"/>
                </a:lnSpc>
                <a:spcBef>
                  <a:spcPct val="0"/>
                </a:spcBef>
                <a:buClrTx/>
                <a:buSzTx/>
                <a:buFontTx/>
                <a:buNone/>
              </a:pPr>
              <a:r>
                <a:rPr lang="it-IT" altLang="it-IT" sz="800" b="1" i="1">
                  <a:solidFill>
                    <a:srgbClr val="000000"/>
                  </a:solidFill>
                  <a:latin typeface="Times New Roman" panose="02020603050405020304" pitchFamily="18" charset="0"/>
                </a:rPr>
                <a:t>25</a:t>
              </a:r>
            </a:p>
            <a:p>
              <a:pPr algn="r" eaLnBrk="1" hangingPunct="1">
                <a:lnSpc>
                  <a:spcPct val="140000"/>
                </a:lnSpc>
                <a:spcBef>
                  <a:spcPct val="0"/>
                </a:spcBef>
                <a:buClrTx/>
                <a:buSzTx/>
                <a:buFontTx/>
                <a:buNone/>
              </a:pPr>
              <a:r>
                <a:rPr lang="it-IT" altLang="it-IT" sz="800" b="1" i="1">
                  <a:solidFill>
                    <a:srgbClr val="000000"/>
                  </a:solidFill>
                  <a:latin typeface="Times New Roman" panose="02020603050405020304" pitchFamily="18" charset="0"/>
                </a:rPr>
                <a:t>20</a:t>
              </a:r>
            </a:p>
            <a:p>
              <a:pPr algn="r" eaLnBrk="1" hangingPunct="1">
                <a:lnSpc>
                  <a:spcPct val="140000"/>
                </a:lnSpc>
                <a:spcBef>
                  <a:spcPct val="0"/>
                </a:spcBef>
                <a:buClrTx/>
                <a:buSzTx/>
                <a:buFontTx/>
                <a:buNone/>
              </a:pPr>
              <a:r>
                <a:rPr lang="it-IT" altLang="it-IT" sz="800" b="1" i="1">
                  <a:solidFill>
                    <a:srgbClr val="000000"/>
                  </a:solidFill>
                  <a:latin typeface="Times New Roman" panose="02020603050405020304" pitchFamily="18" charset="0"/>
                </a:rPr>
                <a:t>15</a:t>
              </a:r>
            </a:p>
            <a:p>
              <a:pPr algn="r" eaLnBrk="1" hangingPunct="1">
                <a:lnSpc>
                  <a:spcPct val="140000"/>
                </a:lnSpc>
                <a:spcBef>
                  <a:spcPct val="0"/>
                </a:spcBef>
                <a:buClrTx/>
                <a:buSzTx/>
                <a:buFontTx/>
                <a:buNone/>
              </a:pPr>
              <a:r>
                <a:rPr lang="it-IT" altLang="it-IT" sz="800" b="1" i="1">
                  <a:solidFill>
                    <a:srgbClr val="000000"/>
                  </a:solidFill>
                  <a:latin typeface="Times New Roman" panose="02020603050405020304" pitchFamily="18" charset="0"/>
                </a:rPr>
                <a:t>10</a:t>
              </a:r>
            </a:p>
            <a:p>
              <a:pPr algn="r" eaLnBrk="1" hangingPunct="1">
                <a:lnSpc>
                  <a:spcPct val="140000"/>
                </a:lnSpc>
                <a:spcBef>
                  <a:spcPct val="0"/>
                </a:spcBef>
                <a:buClrTx/>
                <a:buSzTx/>
                <a:buFontTx/>
                <a:buNone/>
              </a:pPr>
              <a:r>
                <a:rPr lang="it-IT" altLang="it-IT" sz="800" b="1" i="1">
                  <a:solidFill>
                    <a:srgbClr val="000000"/>
                  </a:solidFill>
                  <a:latin typeface="Times New Roman" panose="02020603050405020304" pitchFamily="18" charset="0"/>
                </a:rPr>
                <a:t>5</a:t>
              </a:r>
            </a:p>
            <a:p>
              <a:pPr algn="r" eaLnBrk="1" hangingPunct="1">
                <a:lnSpc>
                  <a:spcPct val="140000"/>
                </a:lnSpc>
                <a:spcBef>
                  <a:spcPct val="0"/>
                </a:spcBef>
                <a:buClrTx/>
                <a:buSzTx/>
                <a:buFontTx/>
                <a:buNone/>
              </a:pPr>
              <a:r>
                <a:rPr lang="it-IT" altLang="it-IT" sz="800" b="1" i="1">
                  <a:solidFill>
                    <a:srgbClr val="000000"/>
                  </a:solidFill>
                  <a:latin typeface="Times New Roman" panose="02020603050405020304" pitchFamily="18" charset="0"/>
                </a:rPr>
                <a:t>0</a:t>
              </a:r>
            </a:p>
          </p:txBody>
        </p:sp>
        <p:sp>
          <p:nvSpPr>
            <p:cNvPr id="40" name="Rectangle 8">
              <a:extLst>
                <a:ext uri="{FF2B5EF4-FFF2-40B4-BE49-F238E27FC236}">
                  <a16:creationId xmlns:a16="http://schemas.microsoft.com/office/drawing/2014/main" id="{8AB5B165-78AE-460D-ACB4-85AC45D35097}"/>
                </a:ext>
              </a:extLst>
            </p:cNvPr>
            <p:cNvSpPr>
              <a:spLocks noChangeArrowheads="1"/>
            </p:cNvSpPr>
            <p:nvPr/>
          </p:nvSpPr>
          <p:spPr bwMode="auto">
            <a:xfrm>
              <a:off x="2257" y="2907"/>
              <a:ext cx="383" cy="1008"/>
            </a:xfrm>
            <a:prstGeom prst="rect">
              <a:avLst/>
            </a:prstGeom>
            <a:solidFill>
              <a:srgbClr val="FF0000"/>
            </a:solidFill>
            <a:ln w="952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defTabSz="685800" eaLnBrk="1" hangingPunct="1">
                <a:spcBef>
                  <a:spcPct val="0"/>
                </a:spcBef>
                <a:buFontTx/>
                <a:buNone/>
                <a:defRPr/>
              </a:pPr>
              <a:endParaRPr lang="it-IT" altLang="it-IT" sz="1350" i="1">
                <a:solidFill>
                  <a:srgbClr val="000000"/>
                </a:solidFill>
              </a:endParaRPr>
            </a:p>
          </p:txBody>
        </p:sp>
        <p:sp>
          <p:nvSpPr>
            <p:cNvPr id="41" name="Rectangle 9">
              <a:extLst>
                <a:ext uri="{FF2B5EF4-FFF2-40B4-BE49-F238E27FC236}">
                  <a16:creationId xmlns:a16="http://schemas.microsoft.com/office/drawing/2014/main" id="{2C23CBE5-6201-4786-9205-66517A9AEBD9}"/>
                </a:ext>
              </a:extLst>
            </p:cNvPr>
            <p:cNvSpPr>
              <a:spLocks noChangeArrowheads="1"/>
            </p:cNvSpPr>
            <p:nvPr/>
          </p:nvSpPr>
          <p:spPr bwMode="auto">
            <a:xfrm>
              <a:off x="2640" y="3830"/>
              <a:ext cx="383" cy="88"/>
            </a:xfrm>
            <a:prstGeom prst="rect">
              <a:avLst/>
            </a:prstGeom>
            <a:solidFill>
              <a:schemeClr val="tx1"/>
            </a:solidFill>
            <a:ln w="952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defTabSz="685800" eaLnBrk="1" hangingPunct="1">
                <a:spcBef>
                  <a:spcPct val="0"/>
                </a:spcBef>
                <a:buFontTx/>
                <a:buNone/>
                <a:defRPr/>
              </a:pPr>
              <a:endParaRPr lang="it-IT" altLang="it-IT" sz="1350" i="1">
                <a:solidFill>
                  <a:srgbClr val="000000"/>
                </a:solidFill>
              </a:endParaRPr>
            </a:p>
          </p:txBody>
        </p:sp>
        <p:sp>
          <p:nvSpPr>
            <p:cNvPr id="42" name="Rectangle 10">
              <a:extLst>
                <a:ext uri="{FF2B5EF4-FFF2-40B4-BE49-F238E27FC236}">
                  <a16:creationId xmlns:a16="http://schemas.microsoft.com/office/drawing/2014/main" id="{8B47AE56-B539-4232-BAFA-7EFF05B72A4D}"/>
                </a:ext>
              </a:extLst>
            </p:cNvPr>
            <p:cNvSpPr>
              <a:spLocks noChangeArrowheads="1"/>
            </p:cNvSpPr>
            <p:nvPr/>
          </p:nvSpPr>
          <p:spPr bwMode="auto">
            <a:xfrm>
              <a:off x="3698" y="3263"/>
              <a:ext cx="383" cy="655"/>
            </a:xfrm>
            <a:prstGeom prst="rect">
              <a:avLst/>
            </a:prstGeom>
            <a:solidFill>
              <a:srgbClr val="FF0000"/>
            </a:solidFill>
            <a:ln w="952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defTabSz="685800" eaLnBrk="1" hangingPunct="1">
                <a:spcBef>
                  <a:spcPct val="0"/>
                </a:spcBef>
                <a:buFontTx/>
                <a:buNone/>
                <a:defRPr/>
              </a:pPr>
              <a:endParaRPr lang="it-IT" altLang="it-IT" sz="1350" i="1">
                <a:solidFill>
                  <a:srgbClr val="000000"/>
                </a:solidFill>
              </a:endParaRPr>
            </a:p>
          </p:txBody>
        </p:sp>
        <p:sp>
          <p:nvSpPr>
            <p:cNvPr id="43" name="Rectangle 11">
              <a:extLst>
                <a:ext uri="{FF2B5EF4-FFF2-40B4-BE49-F238E27FC236}">
                  <a16:creationId xmlns:a16="http://schemas.microsoft.com/office/drawing/2014/main" id="{170C0D22-9168-492C-8562-9F118AAE65F5}"/>
                </a:ext>
              </a:extLst>
            </p:cNvPr>
            <p:cNvSpPr>
              <a:spLocks noChangeArrowheads="1"/>
            </p:cNvSpPr>
            <p:nvPr/>
          </p:nvSpPr>
          <p:spPr bwMode="auto">
            <a:xfrm>
              <a:off x="4081" y="3830"/>
              <a:ext cx="383" cy="88"/>
            </a:xfrm>
            <a:prstGeom prst="rect">
              <a:avLst/>
            </a:prstGeom>
            <a:solidFill>
              <a:schemeClr val="tx1"/>
            </a:solidFill>
            <a:ln w="952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defTabSz="685800" eaLnBrk="1" hangingPunct="1">
                <a:spcBef>
                  <a:spcPct val="0"/>
                </a:spcBef>
                <a:buFontTx/>
                <a:buNone/>
                <a:defRPr/>
              </a:pPr>
              <a:endParaRPr lang="it-IT" altLang="it-IT" sz="1350" i="1">
                <a:solidFill>
                  <a:srgbClr val="000000"/>
                </a:solidFill>
              </a:endParaRPr>
            </a:p>
          </p:txBody>
        </p:sp>
        <p:sp>
          <p:nvSpPr>
            <p:cNvPr id="71699" name="Text Box 12">
              <a:extLst>
                <a:ext uri="{FF2B5EF4-FFF2-40B4-BE49-F238E27FC236}">
                  <a16:creationId xmlns:a16="http://schemas.microsoft.com/office/drawing/2014/main" id="{64CE337E-E3ED-4796-9145-0AF36F2B1B5F}"/>
                </a:ext>
              </a:extLst>
            </p:cNvPr>
            <p:cNvSpPr txBox="1">
              <a:spLocks noChangeArrowheads="1"/>
            </p:cNvSpPr>
            <p:nvPr/>
          </p:nvSpPr>
          <p:spPr bwMode="auto">
            <a:xfrm>
              <a:off x="2006" y="4008"/>
              <a:ext cx="1083"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Clr>
                  <a:schemeClr val="hlink"/>
                </a:buClr>
                <a:buSzPct val="90000"/>
                <a:buFont typeface="Wingdings" panose="05000000000000000000" pitchFamily="2" charset="2"/>
                <a:buBlip>
                  <a:blip r:embed="rId7"/>
                </a:buBlip>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lr>
                  <a:schemeClr val="accent2"/>
                </a:buClr>
                <a:buSzPct val="90000"/>
                <a:buFont typeface="Wingdings" panose="05000000000000000000" pitchFamily="2" charset="2"/>
                <a:buBlip>
                  <a:blip r:embed="rId8"/>
                </a:buBlip>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000">
                  <a:solidFill>
                    <a:srgbClr val="000000"/>
                  </a:solidFill>
                  <a:latin typeface="Times New Roman" panose="02020603050405020304" pitchFamily="18" charset="0"/>
                </a:rPr>
                <a:t>Selected Sputum</a:t>
              </a:r>
            </a:p>
          </p:txBody>
        </p:sp>
        <p:sp>
          <p:nvSpPr>
            <p:cNvPr id="71700" name="Text Box 13">
              <a:extLst>
                <a:ext uri="{FF2B5EF4-FFF2-40B4-BE49-F238E27FC236}">
                  <a16:creationId xmlns:a16="http://schemas.microsoft.com/office/drawing/2014/main" id="{AD53050D-AAE4-41E7-94CE-05B332764507}"/>
                </a:ext>
              </a:extLst>
            </p:cNvPr>
            <p:cNvSpPr txBox="1">
              <a:spLocks noChangeArrowheads="1"/>
            </p:cNvSpPr>
            <p:nvPr/>
          </p:nvSpPr>
          <p:spPr bwMode="auto">
            <a:xfrm>
              <a:off x="3554" y="3993"/>
              <a:ext cx="958"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Clr>
                  <a:schemeClr val="hlink"/>
                </a:buClr>
                <a:buSzPct val="90000"/>
                <a:buFont typeface="Wingdings" panose="05000000000000000000" pitchFamily="2" charset="2"/>
                <a:buBlip>
                  <a:blip r:embed="rId7"/>
                </a:buBlip>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lr>
                  <a:schemeClr val="accent2"/>
                </a:buClr>
                <a:buSzPct val="90000"/>
                <a:buFont typeface="Wingdings" panose="05000000000000000000" pitchFamily="2" charset="2"/>
                <a:buBlip>
                  <a:blip r:embed="rId8"/>
                </a:buBlip>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000">
                  <a:solidFill>
                    <a:srgbClr val="000000"/>
                  </a:solidFill>
                  <a:latin typeface="Times New Roman" panose="02020603050405020304" pitchFamily="18" charset="0"/>
                </a:rPr>
                <a:t>Entire Sputum</a:t>
              </a:r>
            </a:p>
          </p:txBody>
        </p:sp>
        <p:sp>
          <p:nvSpPr>
            <p:cNvPr id="71701" name="Text Box 14">
              <a:extLst>
                <a:ext uri="{FF2B5EF4-FFF2-40B4-BE49-F238E27FC236}">
                  <a16:creationId xmlns:a16="http://schemas.microsoft.com/office/drawing/2014/main" id="{F71609FE-CDA4-45C5-98F3-F1C13240F3D1}"/>
                </a:ext>
              </a:extLst>
            </p:cNvPr>
            <p:cNvSpPr txBox="1">
              <a:spLocks noChangeArrowheads="1"/>
            </p:cNvSpPr>
            <p:nvPr/>
          </p:nvSpPr>
          <p:spPr bwMode="auto">
            <a:xfrm rot="-5400000">
              <a:off x="769" y="3022"/>
              <a:ext cx="130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Clr>
                  <a:schemeClr val="hlink"/>
                </a:buClr>
                <a:buSzPct val="90000"/>
                <a:buFont typeface="Wingdings" panose="05000000000000000000" pitchFamily="2" charset="2"/>
                <a:buBlip>
                  <a:blip r:embed="rId7"/>
                </a:buBlip>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lr>
                  <a:schemeClr val="accent2"/>
                </a:buClr>
                <a:buSzPct val="90000"/>
                <a:buFont typeface="Wingdings" panose="05000000000000000000" pitchFamily="2" charset="2"/>
                <a:buBlip>
                  <a:blip r:embed="rId8"/>
                </a:buBlip>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000">
                  <a:solidFill>
                    <a:srgbClr val="000000"/>
                  </a:solidFill>
                  <a:latin typeface="Times New Roman" panose="02020603050405020304" pitchFamily="18" charset="0"/>
                </a:rPr>
                <a:t>Eosinophils (%)</a:t>
              </a:r>
            </a:p>
          </p:txBody>
        </p:sp>
        <p:grpSp>
          <p:nvGrpSpPr>
            <p:cNvPr id="71702" name="Group 15">
              <a:extLst>
                <a:ext uri="{FF2B5EF4-FFF2-40B4-BE49-F238E27FC236}">
                  <a16:creationId xmlns:a16="http://schemas.microsoft.com/office/drawing/2014/main" id="{C543763C-803D-415A-A00C-893D3CF27304}"/>
                </a:ext>
              </a:extLst>
            </p:cNvPr>
            <p:cNvGrpSpPr>
              <a:grpSpLocks/>
            </p:cNvGrpSpPr>
            <p:nvPr/>
          </p:nvGrpSpPr>
          <p:grpSpPr bwMode="auto">
            <a:xfrm>
              <a:off x="2400" y="2592"/>
              <a:ext cx="96" cy="336"/>
              <a:chOff x="2400" y="2592"/>
              <a:chExt cx="96" cy="336"/>
            </a:xfrm>
          </p:grpSpPr>
          <p:sp>
            <p:nvSpPr>
              <p:cNvPr id="62" name="Line 16">
                <a:extLst>
                  <a:ext uri="{FF2B5EF4-FFF2-40B4-BE49-F238E27FC236}">
                    <a16:creationId xmlns:a16="http://schemas.microsoft.com/office/drawing/2014/main" id="{07494021-248B-4EF8-82DF-2FC963EC0B7B}"/>
                  </a:ext>
                </a:extLst>
              </p:cNvPr>
              <p:cNvSpPr>
                <a:spLocks noChangeShapeType="1"/>
              </p:cNvSpPr>
              <p:nvPr/>
            </p:nvSpPr>
            <p:spPr bwMode="auto">
              <a:xfrm>
                <a:off x="2448" y="2592"/>
                <a:ext cx="0" cy="341"/>
              </a:xfrm>
              <a:prstGeom prst="line">
                <a:avLst/>
              </a:prstGeom>
              <a:noFill/>
              <a:ln w="28575">
                <a:solidFill>
                  <a:srgbClr val="FF0000"/>
                </a:solidFill>
                <a:round/>
                <a:headEnd/>
                <a:tailEnd/>
              </a:ln>
            </p:spPr>
            <p:txBody>
              <a:bodyPr wrap="none" anchor="ctr"/>
              <a:lstStyle/>
              <a:p>
                <a:pPr algn="ctr" defTabSz="685800" eaLnBrk="1" hangingPunct="1">
                  <a:defRPr/>
                </a:pPr>
                <a:endParaRPr lang="it-IT" sz="1350" i="1">
                  <a:solidFill>
                    <a:srgbClr val="000000"/>
                  </a:solidFill>
                  <a:latin typeface="Arial"/>
                </a:endParaRPr>
              </a:p>
            </p:txBody>
          </p:sp>
          <p:sp>
            <p:nvSpPr>
              <p:cNvPr id="63" name="Line 17">
                <a:extLst>
                  <a:ext uri="{FF2B5EF4-FFF2-40B4-BE49-F238E27FC236}">
                    <a16:creationId xmlns:a16="http://schemas.microsoft.com/office/drawing/2014/main" id="{7366BBB1-1021-4372-BC89-C72D0580B274}"/>
                  </a:ext>
                </a:extLst>
              </p:cNvPr>
              <p:cNvSpPr>
                <a:spLocks noChangeShapeType="1"/>
              </p:cNvSpPr>
              <p:nvPr/>
            </p:nvSpPr>
            <p:spPr bwMode="auto">
              <a:xfrm>
                <a:off x="2400" y="2592"/>
                <a:ext cx="97" cy="0"/>
              </a:xfrm>
              <a:prstGeom prst="line">
                <a:avLst/>
              </a:prstGeom>
              <a:noFill/>
              <a:ln w="28575">
                <a:solidFill>
                  <a:srgbClr val="FF0000"/>
                </a:solidFill>
                <a:round/>
                <a:headEnd/>
                <a:tailEnd/>
              </a:ln>
            </p:spPr>
            <p:txBody>
              <a:bodyPr wrap="none" anchor="ctr"/>
              <a:lstStyle/>
              <a:p>
                <a:pPr algn="ctr" defTabSz="685800" eaLnBrk="1" hangingPunct="1">
                  <a:defRPr/>
                </a:pPr>
                <a:endParaRPr lang="it-IT" sz="1350" i="1">
                  <a:solidFill>
                    <a:srgbClr val="000000"/>
                  </a:solidFill>
                  <a:latin typeface="Arial"/>
                </a:endParaRPr>
              </a:p>
            </p:txBody>
          </p:sp>
        </p:grpSp>
        <p:grpSp>
          <p:nvGrpSpPr>
            <p:cNvPr id="71703" name="Group 18">
              <a:extLst>
                <a:ext uri="{FF2B5EF4-FFF2-40B4-BE49-F238E27FC236}">
                  <a16:creationId xmlns:a16="http://schemas.microsoft.com/office/drawing/2014/main" id="{9D143C7C-6B2E-47B4-B6FF-869F001423CB}"/>
                </a:ext>
              </a:extLst>
            </p:cNvPr>
            <p:cNvGrpSpPr>
              <a:grpSpLocks/>
            </p:cNvGrpSpPr>
            <p:nvPr/>
          </p:nvGrpSpPr>
          <p:grpSpPr bwMode="auto">
            <a:xfrm>
              <a:off x="3840" y="2976"/>
              <a:ext cx="96" cy="336"/>
              <a:chOff x="2400" y="2592"/>
              <a:chExt cx="96" cy="336"/>
            </a:xfrm>
          </p:grpSpPr>
          <p:sp>
            <p:nvSpPr>
              <p:cNvPr id="60" name="Line 19">
                <a:extLst>
                  <a:ext uri="{FF2B5EF4-FFF2-40B4-BE49-F238E27FC236}">
                    <a16:creationId xmlns:a16="http://schemas.microsoft.com/office/drawing/2014/main" id="{B9C390A2-771F-42F8-9CBE-4309458F9FDD}"/>
                  </a:ext>
                </a:extLst>
              </p:cNvPr>
              <p:cNvSpPr>
                <a:spLocks noChangeShapeType="1"/>
              </p:cNvSpPr>
              <p:nvPr/>
            </p:nvSpPr>
            <p:spPr bwMode="auto">
              <a:xfrm>
                <a:off x="2449" y="2592"/>
                <a:ext cx="0" cy="337"/>
              </a:xfrm>
              <a:prstGeom prst="line">
                <a:avLst/>
              </a:prstGeom>
              <a:noFill/>
              <a:ln w="28575">
                <a:solidFill>
                  <a:srgbClr val="FF0000"/>
                </a:solidFill>
                <a:round/>
                <a:headEnd/>
                <a:tailEnd/>
              </a:ln>
            </p:spPr>
            <p:txBody>
              <a:bodyPr wrap="none" anchor="ctr"/>
              <a:lstStyle/>
              <a:p>
                <a:pPr algn="ctr" defTabSz="685800" eaLnBrk="1" hangingPunct="1">
                  <a:defRPr/>
                </a:pPr>
                <a:endParaRPr lang="it-IT" sz="1350" i="1">
                  <a:solidFill>
                    <a:srgbClr val="000000"/>
                  </a:solidFill>
                  <a:latin typeface="Arial"/>
                </a:endParaRPr>
              </a:p>
            </p:txBody>
          </p:sp>
          <p:sp>
            <p:nvSpPr>
              <p:cNvPr id="61" name="Line 20">
                <a:extLst>
                  <a:ext uri="{FF2B5EF4-FFF2-40B4-BE49-F238E27FC236}">
                    <a16:creationId xmlns:a16="http://schemas.microsoft.com/office/drawing/2014/main" id="{774B6728-16B3-42A7-900A-C3827137980D}"/>
                  </a:ext>
                </a:extLst>
              </p:cNvPr>
              <p:cNvSpPr>
                <a:spLocks noChangeShapeType="1"/>
              </p:cNvSpPr>
              <p:nvPr/>
            </p:nvSpPr>
            <p:spPr bwMode="auto">
              <a:xfrm>
                <a:off x="2401" y="2592"/>
                <a:ext cx="93" cy="0"/>
              </a:xfrm>
              <a:prstGeom prst="line">
                <a:avLst/>
              </a:prstGeom>
              <a:noFill/>
              <a:ln w="28575">
                <a:solidFill>
                  <a:srgbClr val="FF0000"/>
                </a:solidFill>
                <a:round/>
                <a:headEnd/>
                <a:tailEnd/>
              </a:ln>
            </p:spPr>
            <p:txBody>
              <a:bodyPr wrap="none" anchor="ctr"/>
              <a:lstStyle/>
              <a:p>
                <a:pPr algn="ctr" defTabSz="685800" eaLnBrk="1" hangingPunct="1">
                  <a:defRPr/>
                </a:pPr>
                <a:endParaRPr lang="it-IT" sz="1350" i="1">
                  <a:solidFill>
                    <a:srgbClr val="000000"/>
                  </a:solidFill>
                  <a:latin typeface="Arial"/>
                </a:endParaRPr>
              </a:p>
            </p:txBody>
          </p:sp>
        </p:grpSp>
        <p:grpSp>
          <p:nvGrpSpPr>
            <p:cNvPr id="71704" name="Group 21">
              <a:extLst>
                <a:ext uri="{FF2B5EF4-FFF2-40B4-BE49-F238E27FC236}">
                  <a16:creationId xmlns:a16="http://schemas.microsoft.com/office/drawing/2014/main" id="{94F9FA55-7391-445E-A3F1-7C21AA1EBF67}"/>
                </a:ext>
              </a:extLst>
            </p:cNvPr>
            <p:cNvGrpSpPr>
              <a:grpSpLocks/>
            </p:cNvGrpSpPr>
            <p:nvPr/>
          </p:nvGrpSpPr>
          <p:grpSpPr bwMode="auto">
            <a:xfrm>
              <a:off x="2784" y="3696"/>
              <a:ext cx="96" cy="192"/>
              <a:chOff x="2400" y="2592"/>
              <a:chExt cx="96" cy="336"/>
            </a:xfrm>
          </p:grpSpPr>
          <p:sp>
            <p:nvSpPr>
              <p:cNvPr id="58" name="Line 22">
                <a:extLst>
                  <a:ext uri="{FF2B5EF4-FFF2-40B4-BE49-F238E27FC236}">
                    <a16:creationId xmlns:a16="http://schemas.microsoft.com/office/drawing/2014/main" id="{0700554C-2D73-4FDB-BF94-21BB30992DC7}"/>
                  </a:ext>
                </a:extLst>
              </p:cNvPr>
              <p:cNvSpPr>
                <a:spLocks noChangeShapeType="1"/>
              </p:cNvSpPr>
              <p:nvPr/>
            </p:nvSpPr>
            <p:spPr bwMode="auto">
              <a:xfrm>
                <a:off x="2448" y="2592"/>
                <a:ext cx="0" cy="336"/>
              </a:xfrm>
              <a:prstGeom prst="line">
                <a:avLst/>
              </a:prstGeom>
              <a:noFill/>
              <a:ln w="28575">
                <a:solidFill>
                  <a:schemeClr val="tx1"/>
                </a:solidFill>
                <a:round/>
                <a:headEnd/>
                <a:tailEnd/>
              </a:ln>
            </p:spPr>
            <p:txBody>
              <a:bodyPr wrap="none" anchor="ctr"/>
              <a:lstStyle/>
              <a:p>
                <a:pPr algn="ctr" defTabSz="685800" eaLnBrk="1" hangingPunct="1">
                  <a:defRPr/>
                </a:pPr>
                <a:endParaRPr lang="it-IT" sz="1350" i="1">
                  <a:solidFill>
                    <a:srgbClr val="000000"/>
                  </a:solidFill>
                  <a:latin typeface="Arial"/>
                </a:endParaRPr>
              </a:p>
            </p:txBody>
          </p:sp>
          <p:sp>
            <p:nvSpPr>
              <p:cNvPr id="59" name="Line 23">
                <a:extLst>
                  <a:ext uri="{FF2B5EF4-FFF2-40B4-BE49-F238E27FC236}">
                    <a16:creationId xmlns:a16="http://schemas.microsoft.com/office/drawing/2014/main" id="{3759C255-897A-4C85-BF98-AF5755F6638D}"/>
                  </a:ext>
                </a:extLst>
              </p:cNvPr>
              <p:cNvSpPr>
                <a:spLocks noChangeShapeType="1"/>
              </p:cNvSpPr>
              <p:nvPr/>
            </p:nvSpPr>
            <p:spPr bwMode="auto">
              <a:xfrm>
                <a:off x="2399" y="2592"/>
                <a:ext cx="99" cy="0"/>
              </a:xfrm>
              <a:prstGeom prst="line">
                <a:avLst/>
              </a:prstGeom>
              <a:noFill/>
              <a:ln w="28575">
                <a:solidFill>
                  <a:schemeClr val="tx1"/>
                </a:solidFill>
                <a:round/>
                <a:headEnd/>
                <a:tailEnd/>
              </a:ln>
            </p:spPr>
            <p:txBody>
              <a:bodyPr wrap="none" anchor="ctr"/>
              <a:lstStyle/>
              <a:p>
                <a:pPr algn="ctr" defTabSz="685800" eaLnBrk="1" hangingPunct="1">
                  <a:defRPr/>
                </a:pPr>
                <a:endParaRPr lang="it-IT" sz="1350" i="1">
                  <a:solidFill>
                    <a:srgbClr val="000000"/>
                  </a:solidFill>
                  <a:latin typeface="Arial"/>
                </a:endParaRPr>
              </a:p>
            </p:txBody>
          </p:sp>
        </p:grpSp>
        <p:grpSp>
          <p:nvGrpSpPr>
            <p:cNvPr id="71705" name="Group 24">
              <a:extLst>
                <a:ext uri="{FF2B5EF4-FFF2-40B4-BE49-F238E27FC236}">
                  <a16:creationId xmlns:a16="http://schemas.microsoft.com/office/drawing/2014/main" id="{D71C380A-60C3-4807-B5E4-911202B5AAC6}"/>
                </a:ext>
              </a:extLst>
            </p:cNvPr>
            <p:cNvGrpSpPr>
              <a:grpSpLocks/>
            </p:cNvGrpSpPr>
            <p:nvPr/>
          </p:nvGrpSpPr>
          <p:grpSpPr bwMode="auto">
            <a:xfrm>
              <a:off x="4224" y="3696"/>
              <a:ext cx="96" cy="192"/>
              <a:chOff x="2400" y="2592"/>
              <a:chExt cx="96" cy="336"/>
            </a:xfrm>
          </p:grpSpPr>
          <p:sp>
            <p:nvSpPr>
              <p:cNvPr id="56" name="Line 25">
                <a:extLst>
                  <a:ext uri="{FF2B5EF4-FFF2-40B4-BE49-F238E27FC236}">
                    <a16:creationId xmlns:a16="http://schemas.microsoft.com/office/drawing/2014/main" id="{68D9B803-CBE0-4DD6-A576-23D798F76D89}"/>
                  </a:ext>
                </a:extLst>
              </p:cNvPr>
              <p:cNvSpPr>
                <a:spLocks noChangeShapeType="1"/>
              </p:cNvSpPr>
              <p:nvPr/>
            </p:nvSpPr>
            <p:spPr bwMode="auto">
              <a:xfrm>
                <a:off x="2449" y="2592"/>
                <a:ext cx="0" cy="336"/>
              </a:xfrm>
              <a:prstGeom prst="line">
                <a:avLst/>
              </a:prstGeom>
              <a:noFill/>
              <a:ln w="28575">
                <a:solidFill>
                  <a:schemeClr val="tx1"/>
                </a:solidFill>
                <a:round/>
                <a:headEnd/>
                <a:tailEnd/>
              </a:ln>
            </p:spPr>
            <p:txBody>
              <a:bodyPr wrap="none" anchor="ctr"/>
              <a:lstStyle/>
              <a:p>
                <a:pPr algn="ctr" defTabSz="685800" eaLnBrk="1" hangingPunct="1">
                  <a:defRPr/>
                </a:pPr>
                <a:endParaRPr lang="it-IT" sz="1350" i="1">
                  <a:solidFill>
                    <a:srgbClr val="000000"/>
                  </a:solidFill>
                  <a:latin typeface="Arial"/>
                </a:endParaRPr>
              </a:p>
            </p:txBody>
          </p:sp>
          <p:sp>
            <p:nvSpPr>
              <p:cNvPr id="57" name="Line 26">
                <a:extLst>
                  <a:ext uri="{FF2B5EF4-FFF2-40B4-BE49-F238E27FC236}">
                    <a16:creationId xmlns:a16="http://schemas.microsoft.com/office/drawing/2014/main" id="{3A01D546-E1D2-41AE-A403-F3414B5E3FB9}"/>
                  </a:ext>
                </a:extLst>
              </p:cNvPr>
              <p:cNvSpPr>
                <a:spLocks noChangeShapeType="1"/>
              </p:cNvSpPr>
              <p:nvPr/>
            </p:nvSpPr>
            <p:spPr bwMode="auto">
              <a:xfrm>
                <a:off x="2400" y="2592"/>
                <a:ext cx="99" cy="0"/>
              </a:xfrm>
              <a:prstGeom prst="line">
                <a:avLst/>
              </a:prstGeom>
              <a:noFill/>
              <a:ln w="28575">
                <a:solidFill>
                  <a:schemeClr val="tx1"/>
                </a:solidFill>
                <a:round/>
                <a:headEnd/>
                <a:tailEnd/>
              </a:ln>
            </p:spPr>
            <p:txBody>
              <a:bodyPr wrap="none" anchor="ctr"/>
              <a:lstStyle/>
              <a:p>
                <a:pPr algn="ctr" defTabSz="685800" eaLnBrk="1" hangingPunct="1">
                  <a:defRPr/>
                </a:pPr>
                <a:endParaRPr lang="it-IT" sz="1350" i="1">
                  <a:solidFill>
                    <a:srgbClr val="000000"/>
                  </a:solidFill>
                  <a:latin typeface="Arial"/>
                </a:endParaRPr>
              </a:p>
            </p:txBody>
          </p:sp>
        </p:grpSp>
        <p:sp>
          <p:nvSpPr>
            <p:cNvPr id="71706" name="Text Box 27">
              <a:extLst>
                <a:ext uri="{FF2B5EF4-FFF2-40B4-BE49-F238E27FC236}">
                  <a16:creationId xmlns:a16="http://schemas.microsoft.com/office/drawing/2014/main" id="{0F7466C6-908F-4F64-A421-E1423140FCA2}"/>
                </a:ext>
              </a:extLst>
            </p:cNvPr>
            <p:cNvSpPr txBox="1">
              <a:spLocks noChangeArrowheads="1"/>
            </p:cNvSpPr>
            <p:nvPr/>
          </p:nvSpPr>
          <p:spPr bwMode="auto">
            <a:xfrm>
              <a:off x="4704" y="2592"/>
              <a:ext cx="432"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lr>
                  <a:schemeClr val="hlink"/>
                </a:buClr>
                <a:buSzPct val="90000"/>
                <a:buFont typeface="Wingdings" panose="05000000000000000000" pitchFamily="2" charset="2"/>
                <a:buBlip>
                  <a:blip r:embed="rId7"/>
                </a:buBlip>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lr>
                  <a:schemeClr val="accent2"/>
                </a:buClr>
                <a:buSzPct val="90000"/>
                <a:buFont typeface="Wingdings" panose="05000000000000000000" pitchFamily="2" charset="2"/>
                <a:buBlip>
                  <a:blip r:embed="rId8"/>
                </a:buBlip>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9pPr>
            </a:lstStyle>
            <a:p>
              <a:pPr algn="ctr" eaLnBrk="1" hangingPunct="1">
                <a:spcBef>
                  <a:spcPct val="50000"/>
                </a:spcBef>
                <a:buClrTx/>
                <a:buSzTx/>
                <a:buFontTx/>
                <a:buNone/>
              </a:pPr>
              <a:endParaRPr lang="en-GB" altLang="it-IT" sz="1800" i="1">
                <a:solidFill>
                  <a:srgbClr val="000000"/>
                </a:solidFill>
                <a:latin typeface="Times New Roman" panose="02020603050405020304" pitchFamily="18" charset="0"/>
              </a:endParaRPr>
            </a:p>
          </p:txBody>
        </p:sp>
        <p:sp>
          <p:nvSpPr>
            <p:cNvPr id="71707" name="Text Box 30">
              <a:extLst>
                <a:ext uri="{FF2B5EF4-FFF2-40B4-BE49-F238E27FC236}">
                  <a16:creationId xmlns:a16="http://schemas.microsoft.com/office/drawing/2014/main" id="{BE088330-71E6-450D-B0A4-B17E935ADC25}"/>
                </a:ext>
              </a:extLst>
            </p:cNvPr>
            <p:cNvSpPr txBox="1">
              <a:spLocks noChangeArrowheads="1"/>
            </p:cNvSpPr>
            <p:nvPr/>
          </p:nvSpPr>
          <p:spPr bwMode="auto">
            <a:xfrm>
              <a:off x="4896" y="3024"/>
              <a:ext cx="288"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lr>
                  <a:schemeClr val="hlink"/>
                </a:buClr>
                <a:buSzPct val="90000"/>
                <a:buFont typeface="Wingdings" panose="05000000000000000000" pitchFamily="2" charset="2"/>
                <a:buBlip>
                  <a:blip r:embed="rId7"/>
                </a:buBlip>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lr>
                  <a:schemeClr val="accent2"/>
                </a:buClr>
                <a:buSzPct val="90000"/>
                <a:buFont typeface="Wingdings" panose="05000000000000000000" pitchFamily="2" charset="2"/>
                <a:buBlip>
                  <a:blip r:embed="rId8"/>
                </a:buBlip>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9pPr>
            </a:lstStyle>
            <a:p>
              <a:pPr algn="ctr" eaLnBrk="1" hangingPunct="1">
                <a:spcBef>
                  <a:spcPct val="50000"/>
                </a:spcBef>
                <a:buClrTx/>
                <a:buSzTx/>
                <a:buFontTx/>
                <a:buNone/>
              </a:pPr>
              <a:endParaRPr lang="en-GB" altLang="it-IT" sz="1800" i="1">
                <a:solidFill>
                  <a:srgbClr val="000000"/>
                </a:solidFill>
                <a:latin typeface="Times New Roman" panose="02020603050405020304" pitchFamily="18" charset="0"/>
              </a:endParaRPr>
            </a:p>
          </p:txBody>
        </p:sp>
        <p:sp>
          <p:nvSpPr>
            <p:cNvPr id="71708" name="Text Box 32">
              <a:extLst>
                <a:ext uri="{FF2B5EF4-FFF2-40B4-BE49-F238E27FC236}">
                  <a16:creationId xmlns:a16="http://schemas.microsoft.com/office/drawing/2014/main" id="{0D131EF9-4EF8-4D3D-82A7-D97C68D551FC}"/>
                </a:ext>
              </a:extLst>
            </p:cNvPr>
            <p:cNvSpPr txBox="1">
              <a:spLocks noChangeArrowheads="1"/>
            </p:cNvSpPr>
            <p:nvPr/>
          </p:nvSpPr>
          <p:spPr bwMode="auto">
            <a:xfrm>
              <a:off x="5280" y="3024"/>
              <a:ext cx="120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lr>
                  <a:schemeClr val="hlink"/>
                </a:buClr>
                <a:buSzPct val="90000"/>
                <a:buFont typeface="Wingdings" panose="05000000000000000000" pitchFamily="2" charset="2"/>
                <a:buBlip>
                  <a:blip r:embed="rId7"/>
                </a:buBlip>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lr>
                  <a:schemeClr val="accent2"/>
                </a:buClr>
                <a:buSzPct val="90000"/>
                <a:buFont typeface="Wingdings" panose="05000000000000000000" pitchFamily="2" charset="2"/>
                <a:buBlip>
                  <a:blip r:embed="rId8"/>
                </a:buBlip>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9pPr>
            </a:lstStyle>
            <a:p>
              <a:pPr algn="ctr" eaLnBrk="1" hangingPunct="1">
                <a:spcBef>
                  <a:spcPct val="50000"/>
                </a:spcBef>
                <a:buClrTx/>
                <a:buSzTx/>
                <a:buFontTx/>
                <a:buNone/>
              </a:pPr>
              <a:endParaRPr lang="en-GB" altLang="it-IT" sz="1800" i="1">
                <a:solidFill>
                  <a:srgbClr val="000000"/>
                </a:solidFill>
                <a:latin typeface="Times New Roman" panose="02020603050405020304" pitchFamily="18" charset="0"/>
              </a:endParaRPr>
            </a:p>
          </p:txBody>
        </p:sp>
      </p:grpSp>
      <p:grpSp>
        <p:nvGrpSpPr>
          <p:cNvPr id="71686" name="Gruppo 1">
            <a:extLst>
              <a:ext uri="{FF2B5EF4-FFF2-40B4-BE49-F238E27FC236}">
                <a16:creationId xmlns:a16="http://schemas.microsoft.com/office/drawing/2014/main" id="{11ADC67F-F7AD-4FA2-8528-D47142358F4F}"/>
              </a:ext>
            </a:extLst>
          </p:cNvPr>
          <p:cNvGrpSpPr>
            <a:grpSpLocks/>
          </p:cNvGrpSpPr>
          <p:nvPr/>
        </p:nvGrpSpPr>
        <p:grpSpPr bwMode="auto">
          <a:xfrm>
            <a:off x="4643438" y="127000"/>
            <a:ext cx="3995737" cy="847725"/>
            <a:chOff x="78361" y="244831"/>
            <a:chExt cx="4812008" cy="756924"/>
          </a:xfrm>
        </p:grpSpPr>
        <p:pic>
          <p:nvPicPr>
            <p:cNvPr id="71690" name="Immagine 5">
              <a:extLst>
                <a:ext uri="{FF2B5EF4-FFF2-40B4-BE49-F238E27FC236}">
                  <a16:creationId xmlns:a16="http://schemas.microsoft.com/office/drawing/2014/main" id="{8147FCEF-C6A4-4E06-8921-A31E10C04307}"/>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62767" y="244831"/>
              <a:ext cx="4494993" cy="29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1" name="Immagine 6">
              <a:extLst>
                <a:ext uri="{FF2B5EF4-FFF2-40B4-BE49-F238E27FC236}">
                  <a16:creationId xmlns:a16="http://schemas.microsoft.com/office/drawing/2014/main" id="{DF6A1195-CD7E-44A3-86C8-5DD610869945}"/>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8361" y="589521"/>
              <a:ext cx="4812008" cy="41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687" name="Gruppo 2">
            <a:extLst>
              <a:ext uri="{FF2B5EF4-FFF2-40B4-BE49-F238E27FC236}">
                <a16:creationId xmlns:a16="http://schemas.microsoft.com/office/drawing/2014/main" id="{4D02E267-F7C1-4139-8001-FE10DDFA2DEE}"/>
              </a:ext>
            </a:extLst>
          </p:cNvPr>
          <p:cNvGrpSpPr>
            <a:grpSpLocks/>
          </p:cNvGrpSpPr>
          <p:nvPr/>
        </p:nvGrpSpPr>
        <p:grpSpPr bwMode="auto">
          <a:xfrm>
            <a:off x="5526088" y="1179513"/>
            <a:ext cx="2141537" cy="1962150"/>
            <a:chOff x="612518" y="714241"/>
            <a:chExt cx="5339846" cy="5719610"/>
          </a:xfrm>
        </p:grpSpPr>
        <p:pic>
          <p:nvPicPr>
            <p:cNvPr id="71688" name="Immagine 3">
              <a:extLst>
                <a:ext uri="{FF2B5EF4-FFF2-40B4-BE49-F238E27FC236}">
                  <a16:creationId xmlns:a16="http://schemas.microsoft.com/office/drawing/2014/main" id="{687F3EB1-EEE7-4FD4-81D5-F783F653F0CA}"/>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12518" y="1844528"/>
              <a:ext cx="5339846" cy="458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9" name="CasellaDiTesto 8">
              <a:extLst>
                <a:ext uri="{FF2B5EF4-FFF2-40B4-BE49-F238E27FC236}">
                  <a16:creationId xmlns:a16="http://schemas.microsoft.com/office/drawing/2014/main" id="{B3CEAF14-996F-4566-95AB-D6083DAE4292}"/>
                </a:ext>
              </a:extLst>
            </p:cNvPr>
            <p:cNvSpPr txBox="1">
              <a:spLocks noChangeArrowheads="1"/>
            </p:cNvSpPr>
            <p:nvPr/>
          </p:nvSpPr>
          <p:spPr bwMode="auto">
            <a:xfrm>
              <a:off x="2625963" y="714241"/>
              <a:ext cx="1743110" cy="62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lr>
                  <a:schemeClr val="hlink"/>
                </a:buClr>
                <a:buSzPct val="90000"/>
                <a:buFont typeface="Wingdings" panose="05000000000000000000" pitchFamily="2" charset="2"/>
                <a:buBlip>
                  <a:blip r:embed="rId7"/>
                </a:buBlip>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lr>
                  <a:schemeClr val="accent2"/>
                </a:buClr>
                <a:buSzPct val="90000"/>
                <a:buFont typeface="Wingdings" panose="05000000000000000000" pitchFamily="2" charset="2"/>
                <a:buBlip>
                  <a:blip r:embed="rId8"/>
                </a:buBlip>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000" b="1">
                  <a:solidFill>
                    <a:srgbClr val="FF0000"/>
                  </a:solidFill>
                  <a:latin typeface="Garamond" panose="02020404030301010803" pitchFamily="18" charset="0"/>
                </a:rPr>
                <a:t>Blood</a:t>
              </a:r>
            </a:p>
          </p:txBody>
        </p:sp>
      </p:grpSp>
    </p:spTree>
    <p:custDataLst>
      <p:tags r:id="rId1"/>
    </p:custData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0A9A8C-3128-4056-AF63-DC2EB4A91314}"/>
              </a:ext>
            </a:extLst>
          </p:cNvPr>
          <p:cNvSpPr>
            <a:spLocks noGrp="1"/>
          </p:cNvSpPr>
          <p:nvPr>
            <p:ph type="title" idx="4294967295"/>
          </p:nvPr>
        </p:nvSpPr>
        <p:spPr>
          <a:xfrm>
            <a:off x="0" y="5900738"/>
            <a:ext cx="8974138" cy="993775"/>
          </a:xfrm>
        </p:spPr>
        <p:txBody>
          <a:bodyPr rtlCol="0">
            <a:normAutofit/>
          </a:bodyPr>
          <a:lstStyle/>
          <a:p>
            <a:pPr eaLnBrk="1" fontAlgn="auto" hangingPunct="1">
              <a:spcAft>
                <a:spcPts val="0"/>
              </a:spcAft>
              <a:defRPr/>
            </a:pPr>
            <a:r>
              <a:rPr lang="en-GB" sz="1350" b="1" dirty="0">
                <a:latin typeface="Garamond" panose="02020404030301010803" pitchFamily="18" charset="0"/>
              </a:rPr>
              <a:t>Some virus (RV) induce increase of blood eosinophils. </a:t>
            </a:r>
            <a:br>
              <a:rPr lang="en-GB" sz="1350" b="1" dirty="0">
                <a:latin typeface="Garamond" panose="02020404030301010803" pitchFamily="18" charset="0"/>
              </a:rPr>
            </a:br>
            <a:br>
              <a:rPr lang="en-GB" sz="1350" b="1" dirty="0">
                <a:latin typeface="Garamond" panose="02020404030301010803" pitchFamily="18" charset="0"/>
              </a:rPr>
            </a:br>
            <a:endParaRPr lang="en-GB" sz="1050" dirty="0">
              <a:latin typeface="Garamond" panose="02020404030301010803" pitchFamily="18" charset="0"/>
            </a:endParaRPr>
          </a:p>
        </p:txBody>
      </p:sp>
      <p:pic>
        <p:nvPicPr>
          <p:cNvPr id="73731" name="Immagine 3">
            <a:extLst>
              <a:ext uri="{FF2B5EF4-FFF2-40B4-BE49-F238E27FC236}">
                <a16:creationId xmlns:a16="http://schemas.microsoft.com/office/drawing/2014/main" id="{79B72A69-CD03-4815-971D-86153D7C9845}"/>
              </a:ext>
            </a:extLst>
          </p:cNvPr>
          <p:cNvPicPr>
            <a:picLocks noChangeAspect="1"/>
          </p:cNvPicPr>
          <p:nvPr/>
        </p:nvPicPr>
        <p:blipFill>
          <a:blip r:embed="rId4">
            <a:extLst>
              <a:ext uri="{28A0092B-C50C-407E-A947-70E740481C1C}">
                <a14:useLocalDpi xmlns:a14="http://schemas.microsoft.com/office/drawing/2010/main" val="0"/>
              </a:ext>
            </a:extLst>
          </a:blip>
          <a:srcRect l="2" t="54985" r="43767"/>
          <a:stretch>
            <a:fillRect/>
          </a:stretch>
        </p:blipFill>
        <p:spPr bwMode="auto">
          <a:xfrm rot="5400000">
            <a:off x="2814638" y="-298450"/>
            <a:ext cx="3159125" cy="833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a:extLst>
              <a:ext uri="{FF2B5EF4-FFF2-40B4-BE49-F238E27FC236}">
                <a16:creationId xmlns:a16="http://schemas.microsoft.com/office/drawing/2014/main" id="{7A8BEDA8-5AC1-401C-84C4-D4C15768FC30}"/>
              </a:ext>
            </a:extLst>
          </p:cNvPr>
          <p:cNvSpPr/>
          <p:nvPr/>
        </p:nvSpPr>
        <p:spPr>
          <a:xfrm>
            <a:off x="250825" y="5240338"/>
            <a:ext cx="8310563" cy="201612"/>
          </a:xfrm>
          <a:prstGeom prst="rect">
            <a:avLst/>
          </a:prstGeom>
          <a:solidFill>
            <a:schemeClr val="accent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it-IT" sz="1350">
              <a:solidFill>
                <a:prstClr val="white"/>
              </a:solidFill>
            </a:endParaRPr>
          </a:p>
        </p:txBody>
      </p:sp>
      <p:sp>
        <p:nvSpPr>
          <p:cNvPr id="73733" name="Rettangolo 6">
            <a:extLst>
              <a:ext uri="{FF2B5EF4-FFF2-40B4-BE49-F238E27FC236}">
                <a16:creationId xmlns:a16="http://schemas.microsoft.com/office/drawing/2014/main" id="{AB16AC0F-182A-43FD-822E-EE15254B46FA}"/>
              </a:ext>
            </a:extLst>
          </p:cNvPr>
          <p:cNvSpPr>
            <a:spLocks noChangeArrowheads="1"/>
          </p:cNvSpPr>
          <p:nvPr/>
        </p:nvSpPr>
        <p:spPr bwMode="auto">
          <a:xfrm>
            <a:off x="468313" y="1589088"/>
            <a:ext cx="86042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eaLnBrk="1" hangingPunct="1">
              <a:spcBef>
                <a:spcPct val="0"/>
              </a:spcBef>
              <a:buClrTx/>
              <a:buSzTx/>
              <a:buFontTx/>
              <a:buNone/>
            </a:pPr>
            <a:r>
              <a:rPr lang="en-US" altLang="it-IT" sz="1200">
                <a:solidFill>
                  <a:srgbClr val="000000"/>
                </a:solidFill>
                <a:latin typeface="Garamond" panose="02020404030301010803" pitchFamily="18" charset="0"/>
              </a:rPr>
              <a:t>150 hospitalized adult patients comprising 50 patients with rhinovirus infection, and 100 patients with influenza virus infection (A and B)</a:t>
            </a:r>
            <a:endParaRPr lang="it-IT" altLang="it-IT" sz="1200">
              <a:solidFill>
                <a:srgbClr val="000000"/>
              </a:solidFill>
              <a:latin typeface="Garamond" panose="02020404030301010803" pitchFamily="18" charset="0"/>
            </a:endParaRPr>
          </a:p>
        </p:txBody>
      </p:sp>
      <p:sp>
        <p:nvSpPr>
          <p:cNvPr id="8" name="Rettangolo 7">
            <a:extLst>
              <a:ext uri="{FF2B5EF4-FFF2-40B4-BE49-F238E27FC236}">
                <a16:creationId xmlns:a16="http://schemas.microsoft.com/office/drawing/2014/main" id="{A0859F67-73D4-4265-A1F2-26A2E324C686}"/>
              </a:ext>
            </a:extLst>
          </p:cNvPr>
          <p:cNvSpPr/>
          <p:nvPr/>
        </p:nvSpPr>
        <p:spPr>
          <a:xfrm>
            <a:off x="6372225" y="3284538"/>
            <a:ext cx="1512888" cy="2157412"/>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it-IT" sz="1350">
              <a:solidFill>
                <a:prstClr val="white"/>
              </a:solidFill>
            </a:endParaRPr>
          </a:p>
        </p:txBody>
      </p:sp>
      <p:pic>
        <p:nvPicPr>
          <p:cNvPr id="73735" name="Immagine 2">
            <a:extLst>
              <a:ext uri="{FF2B5EF4-FFF2-40B4-BE49-F238E27FC236}">
                <a16:creationId xmlns:a16="http://schemas.microsoft.com/office/drawing/2014/main" id="{E01FCB49-B00C-4B48-808B-C462CAA475F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41575" y="104775"/>
            <a:ext cx="357505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Immagine 6">
            <a:extLst>
              <a:ext uri="{FF2B5EF4-FFF2-40B4-BE49-F238E27FC236}">
                <a16:creationId xmlns:a16="http://schemas.microsoft.com/office/drawing/2014/main" id="{6FA800AB-B51E-4DF5-8267-FCAB97ADC3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2238" y="115888"/>
            <a:ext cx="13239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CasellaDiTesto 7">
            <a:extLst>
              <a:ext uri="{FF2B5EF4-FFF2-40B4-BE49-F238E27FC236}">
                <a16:creationId xmlns:a16="http://schemas.microsoft.com/office/drawing/2014/main" id="{ACD7D2BA-4366-4AB3-996C-E6DFDECA419F}"/>
              </a:ext>
            </a:extLst>
          </p:cNvPr>
          <p:cNvSpPr txBox="1">
            <a:spLocks noChangeArrowheads="1"/>
          </p:cNvSpPr>
          <p:nvPr/>
        </p:nvSpPr>
        <p:spPr bwMode="auto">
          <a:xfrm>
            <a:off x="1187450" y="5661025"/>
            <a:ext cx="86233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200" b="1">
                <a:solidFill>
                  <a:srgbClr val="181717"/>
                </a:solidFill>
                <a:latin typeface="Garamond" panose="02020404030301010803" pitchFamily="18" charset="0"/>
              </a:rPr>
              <a:t>More than half of the patients (52.9%) had </a:t>
            </a:r>
            <a:r>
              <a:rPr lang="it-IT" altLang="it-IT" sz="1200" b="1">
                <a:solidFill>
                  <a:srgbClr val="FF0000"/>
                </a:solidFill>
                <a:latin typeface="Garamond" panose="02020404030301010803" pitchFamily="18" charset="0"/>
              </a:rPr>
              <a:t>eosinopenia </a:t>
            </a:r>
            <a:r>
              <a:rPr lang="it-IT" altLang="it-IT" sz="1200" b="1">
                <a:solidFill>
                  <a:srgbClr val="181717"/>
                </a:solidFill>
                <a:latin typeface="Garamond" panose="02020404030301010803" pitchFamily="18" charset="0"/>
              </a:rPr>
              <a:t>(eosinophil counts &lt; 0.02 x 10</a:t>
            </a:r>
            <a:r>
              <a:rPr lang="it-IT" altLang="it-IT" sz="1200" b="1" baseline="30000">
                <a:solidFill>
                  <a:srgbClr val="181717"/>
                </a:solidFill>
                <a:latin typeface="Garamond" panose="02020404030301010803" pitchFamily="18" charset="0"/>
              </a:rPr>
              <a:t>9 </a:t>
            </a:r>
            <a:r>
              <a:rPr lang="it-IT" altLang="it-IT" sz="1200" b="1">
                <a:solidFill>
                  <a:srgbClr val="181717"/>
                </a:solidFill>
                <a:latin typeface="Garamond" panose="02020404030301010803" pitchFamily="18" charset="0"/>
              </a:rPr>
              <a:t>/l)</a:t>
            </a:r>
          </a:p>
        </p:txBody>
      </p:sp>
      <p:pic>
        <p:nvPicPr>
          <p:cNvPr id="75780" name="Immagine 8">
            <a:extLst>
              <a:ext uri="{FF2B5EF4-FFF2-40B4-BE49-F238E27FC236}">
                <a16:creationId xmlns:a16="http://schemas.microsoft.com/office/drawing/2014/main" id="{AE82D759-076D-44BD-B0E5-F8BC3D1975E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1138" y="1916113"/>
            <a:ext cx="870108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Immagine 9">
            <a:extLst>
              <a:ext uri="{FF2B5EF4-FFF2-40B4-BE49-F238E27FC236}">
                <a16:creationId xmlns:a16="http://schemas.microsoft.com/office/drawing/2014/main" id="{29CC64D6-B627-456D-9080-2DAC3E7F20C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15875"/>
            <a:ext cx="4897438"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Immagine 1">
            <a:extLst>
              <a:ext uri="{FF2B5EF4-FFF2-40B4-BE49-F238E27FC236}">
                <a16:creationId xmlns:a16="http://schemas.microsoft.com/office/drawing/2014/main" id="{22ED9215-0231-47D5-92F8-71D00378D1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2947988"/>
            <a:ext cx="6396038"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CasellaDiTesto 2">
            <a:extLst>
              <a:ext uri="{FF2B5EF4-FFF2-40B4-BE49-F238E27FC236}">
                <a16:creationId xmlns:a16="http://schemas.microsoft.com/office/drawing/2014/main" id="{8D34FF05-4218-4207-8EEB-18C333EEB9F6}"/>
              </a:ext>
            </a:extLst>
          </p:cNvPr>
          <p:cNvSpPr txBox="1">
            <a:spLocks noChangeArrowheads="1"/>
          </p:cNvSpPr>
          <p:nvPr/>
        </p:nvSpPr>
        <p:spPr bwMode="auto">
          <a:xfrm>
            <a:off x="6156325" y="1052513"/>
            <a:ext cx="1900238" cy="646112"/>
          </a:xfrm>
          <a:prstGeom prst="rect">
            <a:avLst/>
          </a:prstGeom>
          <a:noFill/>
          <a:ln w="412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68580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200" b="1">
                <a:solidFill>
                  <a:srgbClr val="181717"/>
                </a:solidFill>
                <a:latin typeface="Garamond" panose="02020404030301010803" pitchFamily="18" charset="0"/>
              </a:rPr>
              <a:t>Paracetamol</a:t>
            </a:r>
          </a:p>
          <a:p>
            <a:pPr eaLnBrk="1" hangingPunct="1">
              <a:spcBef>
                <a:spcPct val="0"/>
              </a:spcBef>
              <a:buClrTx/>
              <a:buSzTx/>
              <a:buFontTx/>
              <a:buNone/>
            </a:pPr>
            <a:r>
              <a:rPr lang="it-IT" altLang="it-IT" sz="1200" b="1">
                <a:solidFill>
                  <a:srgbClr val="181717"/>
                </a:solidFill>
                <a:latin typeface="Garamond" panose="02020404030301010803" pitchFamily="18" charset="0"/>
              </a:rPr>
              <a:t>Hydroxychloroquine</a:t>
            </a:r>
          </a:p>
          <a:p>
            <a:pPr eaLnBrk="1" hangingPunct="1">
              <a:spcBef>
                <a:spcPct val="0"/>
              </a:spcBef>
              <a:buClrTx/>
              <a:buSzTx/>
              <a:buFontTx/>
              <a:buNone/>
            </a:pPr>
            <a:r>
              <a:rPr lang="it-IT" altLang="it-IT" sz="1200" b="1">
                <a:solidFill>
                  <a:srgbClr val="181717"/>
                </a:solidFill>
                <a:latin typeface="Garamond" panose="02020404030301010803" pitchFamily="18" charset="0"/>
              </a:rPr>
              <a:t>O2 10-15 L/min </a:t>
            </a:r>
          </a:p>
        </p:txBody>
      </p:sp>
      <p:sp>
        <p:nvSpPr>
          <p:cNvPr id="4" name="Rettangolo 3">
            <a:extLst>
              <a:ext uri="{FF2B5EF4-FFF2-40B4-BE49-F238E27FC236}">
                <a16:creationId xmlns:a16="http://schemas.microsoft.com/office/drawing/2014/main" id="{354ABAC4-62E7-459B-9533-20EA6D909C24}"/>
              </a:ext>
            </a:extLst>
          </p:cNvPr>
          <p:cNvSpPr/>
          <p:nvPr/>
        </p:nvSpPr>
        <p:spPr>
          <a:xfrm>
            <a:off x="107950" y="6334125"/>
            <a:ext cx="8878888" cy="506413"/>
          </a:xfrm>
          <a:prstGeom prst="rect">
            <a:avLst/>
          </a:prstGeom>
        </p:spPr>
        <p:txBody>
          <a:bodyPr>
            <a:spAutoFit/>
          </a:bodyPr>
          <a:lstStyle/>
          <a:p>
            <a:pPr algn="ctr" defTabSz="685800" eaLnBrk="1" fontAlgn="auto" hangingPunct="1">
              <a:spcBef>
                <a:spcPts val="0"/>
              </a:spcBef>
              <a:spcAft>
                <a:spcPts val="0"/>
              </a:spcAft>
              <a:defRPr/>
            </a:pPr>
            <a:r>
              <a:rPr lang="en-US" sz="1350" b="1" dirty="0">
                <a:solidFill>
                  <a:srgbClr val="E7E6E6">
                    <a:lumMod val="10000"/>
                  </a:srgbClr>
                </a:solidFill>
                <a:latin typeface="Garamond" panose="02020404030301010803" pitchFamily="18" charset="0"/>
              </a:rPr>
              <a:t>Blood eosinophils rapidly decreased during the infection and their increase is a mark of viral infection resolution</a:t>
            </a:r>
          </a:p>
          <a:p>
            <a:pPr algn="ctr" defTabSz="685800" eaLnBrk="1" fontAlgn="auto" hangingPunct="1">
              <a:spcBef>
                <a:spcPts val="0"/>
              </a:spcBef>
              <a:spcAft>
                <a:spcPts val="0"/>
              </a:spcAft>
              <a:defRPr/>
            </a:pPr>
            <a:endParaRPr lang="en-US" sz="1350" b="1" dirty="0">
              <a:solidFill>
                <a:srgbClr val="E7E6E6">
                  <a:lumMod val="10000"/>
                </a:srgbClr>
              </a:solidFill>
              <a:latin typeface="Garamond" panose="02020404030301010803" pitchFamily="18" charset="0"/>
            </a:endParaRPr>
          </a:p>
        </p:txBody>
      </p:sp>
      <p:sp>
        <p:nvSpPr>
          <p:cNvPr id="76805" name="Rettangolo 1">
            <a:extLst>
              <a:ext uri="{FF2B5EF4-FFF2-40B4-BE49-F238E27FC236}">
                <a16:creationId xmlns:a16="http://schemas.microsoft.com/office/drawing/2014/main" id="{8D7AEF3D-F4D1-4C54-9D38-86C1F0ADAA20}"/>
              </a:ext>
            </a:extLst>
          </p:cNvPr>
          <p:cNvSpPr>
            <a:spLocks noChangeArrowheads="1"/>
          </p:cNvSpPr>
          <p:nvPr/>
        </p:nvSpPr>
        <p:spPr bwMode="auto">
          <a:xfrm>
            <a:off x="323850" y="255588"/>
            <a:ext cx="6119813"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lnSpc>
                <a:spcPct val="107000"/>
              </a:lnSpc>
              <a:spcBef>
                <a:spcPct val="0"/>
              </a:spcBef>
              <a:spcAft>
                <a:spcPts val="800"/>
              </a:spcAft>
              <a:buClrTx/>
              <a:buSzTx/>
              <a:buFontTx/>
              <a:buNone/>
            </a:pPr>
            <a:r>
              <a:rPr lang="en-US" altLang="it-IT" sz="1200" b="1">
                <a:latin typeface="Garamond" panose="02020404030301010803" pitchFamily="18" charset="0"/>
                <a:ea typeface="Calibri" panose="020F0502020204030204" pitchFamily="34" charset="0"/>
                <a:cs typeface="Times New Roman" panose="02020603050405020304" pitchFamily="18" charset="0"/>
              </a:rPr>
              <a:t>Male, 84-year-old, non smoker</a:t>
            </a:r>
            <a:endParaRPr lang="it-IT" altLang="it-IT" sz="1200" b="1">
              <a:latin typeface="Garamond" panose="02020404030301010803" pitchFamily="18" charset="0"/>
              <a:ea typeface="Calibri" panose="020F0502020204030204" pitchFamily="34" charset="0"/>
              <a:cs typeface="Times New Roman" panose="02020603050405020304" pitchFamily="18" charset="0"/>
            </a:endParaRPr>
          </a:p>
          <a:p>
            <a:pPr>
              <a:lnSpc>
                <a:spcPct val="107000"/>
              </a:lnSpc>
              <a:spcBef>
                <a:spcPct val="0"/>
              </a:spcBef>
              <a:spcAft>
                <a:spcPts val="800"/>
              </a:spcAft>
              <a:buClrTx/>
              <a:buSzTx/>
              <a:buFontTx/>
              <a:buNone/>
            </a:pPr>
            <a:r>
              <a:rPr lang="en-US" altLang="it-IT" sz="1200" b="1">
                <a:latin typeface="Garamond" panose="02020404030301010803" pitchFamily="18" charset="0"/>
                <a:ea typeface="Calibri" panose="020F0502020204030204" pitchFamily="34" charset="0"/>
                <a:cs typeface="Times New Roman" panose="02020603050405020304" pitchFamily="18" charset="0"/>
              </a:rPr>
              <a:t>Comorbidities: hypertension, atrial fibrillation</a:t>
            </a:r>
            <a:endParaRPr lang="it-IT" altLang="it-IT" sz="1200" b="1">
              <a:latin typeface="Garamond" panose="02020404030301010803" pitchFamily="18" charset="0"/>
              <a:ea typeface="Calibri" panose="020F0502020204030204" pitchFamily="34" charset="0"/>
              <a:cs typeface="Times New Roman" panose="02020603050405020304" pitchFamily="18" charset="0"/>
            </a:endParaRPr>
          </a:p>
          <a:p>
            <a:pPr>
              <a:lnSpc>
                <a:spcPct val="107000"/>
              </a:lnSpc>
              <a:spcBef>
                <a:spcPct val="0"/>
              </a:spcBef>
              <a:spcAft>
                <a:spcPts val="800"/>
              </a:spcAft>
              <a:buClrTx/>
              <a:buSzTx/>
              <a:buFontTx/>
              <a:buNone/>
            </a:pPr>
            <a:r>
              <a:rPr lang="en-US" altLang="it-IT" sz="1200" b="1">
                <a:latin typeface="Garamond" panose="02020404030301010803" pitchFamily="18" charset="0"/>
                <a:ea typeface="Calibri" panose="020F0502020204030204" pitchFamily="34" charset="0"/>
                <a:cs typeface="Times New Roman" panose="02020603050405020304" pitchFamily="18" charset="0"/>
              </a:rPr>
              <a:t>11/03/2020 Admitted to hospital for femur osteosynthesis</a:t>
            </a:r>
            <a:endParaRPr lang="it-IT" altLang="it-IT" sz="1200" b="1">
              <a:latin typeface="Garamond" panose="02020404030301010803" pitchFamily="18" charset="0"/>
              <a:ea typeface="Calibri" panose="020F0502020204030204" pitchFamily="34" charset="0"/>
              <a:cs typeface="Times New Roman" panose="02020603050405020304" pitchFamily="18" charset="0"/>
            </a:endParaRPr>
          </a:p>
          <a:p>
            <a:pPr>
              <a:lnSpc>
                <a:spcPct val="107000"/>
              </a:lnSpc>
              <a:spcBef>
                <a:spcPct val="0"/>
              </a:spcBef>
              <a:spcAft>
                <a:spcPts val="800"/>
              </a:spcAft>
              <a:buClrTx/>
              <a:buSzTx/>
              <a:buFontTx/>
              <a:buNone/>
            </a:pPr>
            <a:r>
              <a:rPr lang="en-US" altLang="it-IT" sz="1200" b="1">
                <a:latin typeface="Garamond" panose="02020404030301010803" pitchFamily="18" charset="0"/>
                <a:ea typeface="Calibri" panose="020F0502020204030204" pitchFamily="34" charset="0"/>
                <a:cs typeface="Times New Roman" panose="02020603050405020304" pitchFamily="18" charset="0"/>
              </a:rPr>
              <a:t>20/03/2020 Admitted to the Rehabilitation Unit </a:t>
            </a:r>
            <a:endParaRPr lang="it-IT" altLang="it-IT" sz="1200" b="1">
              <a:latin typeface="Garamond" panose="02020404030301010803" pitchFamily="18" charset="0"/>
              <a:ea typeface="Calibri" panose="020F0502020204030204" pitchFamily="34" charset="0"/>
              <a:cs typeface="Times New Roman" panose="02020603050405020304" pitchFamily="18" charset="0"/>
            </a:endParaRPr>
          </a:p>
          <a:p>
            <a:pPr>
              <a:lnSpc>
                <a:spcPct val="107000"/>
              </a:lnSpc>
              <a:spcBef>
                <a:spcPct val="0"/>
              </a:spcBef>
              <a:spcAft>
                <a:spcPts val="800"/>
              </a:spcAft>
              <a:buClrTx/>
              <a:buSzTx/>
              <a:buFontTx/>
              <a:buNone/>
            </a:pPr>
            <a:r>
              <a:rPr lang="en-US" altLang="it-IT" sz="1200" b="1">
                <a:latin typeface="Garamond" panose="02020404030301010803" pitchFamily="18" charset="0"/>
                <a:ea typeface="Calibri" panose="020F0502020204030204" pitchFamily="34" charset="0"/>
                <a:cs typeface="Times New Roman" panose="02020603050405020304" pitchFamily="18" charset="0"/>
              </a:rPr>
              <a:t>After a few days: fever, leukocytes and neutrophils increase, CRP 7.59 mg</a:t>
            </a:r>
            <a:endParaRPr lang="it-IT" altLang="it-IT" sz="1200" b="1">
              <a:latin typeface="Garamond" panose="02020404030301010803" pitchFamily="18" charset="0"/>
              <a:ea typeface="Calibri" panose="020F0502020204030204" pitchFamily="34" charset="0"/>
              <a:cs typeface="Times New Roman" panose="02020603050405020304" pitchFamily="18" charset="0"/>
            </a:endParaRPr>
          </a:p>
          <a:p>
            <a:pPr>
              <a:lnSpc>
                <a:spcPct val="107000"/>
              </a:lnSpc>
              <a:spcBef>
                <a:spcPct val="0"/>
              </a:spcBef>
              <a:spcAft>
                <a:spcPts val="800"/>
              </a:spcAft>
              <a:buClrTx/>
              <a:buSzTx/>
              <a:buFontTx/>
              <a:buNone/>
            </a:pPr>
            <a:r>
              <a:rPr lang="en-US" altLang="it-IT" sz="1200" b="1">
                <a:latin typeface="Garamond" panose="02020404030301010803" pitchFamily="18" charset="0"/>
                <a:ea typeface="Calibri" panose="020F0502020204030204" pitchFamily="34" charset="0"/>
                <a:cs typeface="Times New Roman" panose="02020603050405020304" pitchFamily="18" charset="0"/>
              </a:rPr>
              <a:t>23/03/2020  SARS-CoV-2 negative nasopharyngeal swab</a:t>
            </a:r>
            <a:endParaRPr lang="it-IT" altLang="it-IT" sz="1200" b="1">
              <a:latin typeface="Garamond" panose="02020404030301010803" pitchFamily="18" charset="0"/>
              <a:ea typeface="Calibri" panose="020F0502020204030204" pitchFamily="34" charset="0"/>
              <a:cs typeface="Times New Roman" panose="02020603050405020304" pitchFamily="18" charset="0"/>
            </a:endParaRPr>
          </a:p>
          <a:p>
            <a:pPr>
              <a:lnSpc>
                <a:spcPct val="107000"/>
              </a:lnSpc>
              <a:spcBef>
                <a:spcPct val="0"/>
              </a:spcBef>
              <a:spcAft>
                <a:spcPts val="800"/>
              </a:spcAft>
              <a:buClrTx/>
              <a:buSzTx/>
              <a:buFontTx/>
              <a:buNone/>
            </a:pPr>
            <a:r>
              <a:rPr lang="en-US" altLang="it-IT" sz="1200" b="1">
                <a:latin typeface="Garamond" panose="02020404030301010803" pitchFamily="18" charset="0"/>
                <a:ea typeface="Calibri" panose="020F0502020204030204" pitchFamily="34" charset="0"/>
                <a:cs typeface="Times New Roman" panose="02020603050405020304" pitchFamily="18" charset="0"/>
              </a:rPr>
              <a:t>29/03/2020  SARS-CoV-2 negative nasopharyngeal swab</a:t>
            </a:r>
            <a:endParaRPr lang="it-IT" altLang="it-IT" sz="1200" b="1">
              <a:latin typeface="Garamond" panose="02020404030301010803" pitchFamily="18" charset="0"/>
              <a:ea typeface="Calibri" panose="020F0502020204030204" pitchFamily="34" charset="0"/>
              <a:cs typeface="Times New Roman" panose="02020603050405020304" pitchFamily="18" charset="0"/>
            </a:endParaRPr>
          </a:p>
          <a:p>
            <a:pPr>
              <a:lnSpc>
                <a:spcPct val="107000"/>
              </a:lnSpc>
              <a:spcBef>
                <a:spcPct val="0"/>
              </a:spcBef>
              <a:spcAft>
                <a:spcPts val="800"/>
              </a:spcAft>
              <a:buClrTx/>
              <a:buSzTx/>
              <a:buFontTx/>
              <a:buNone/>
            </a:pPr>
            <a:r>
              <a:rPr lang="en-US" altLang="it-IT" sz="1200" b="1">
                <a:latin typeface="Garamond" panose="02020404030301010803" pitchFamily="18" charset="0"/>
                <a:ea typeface="Calibri" panose="020F0502020204030204" pitchFamily="34" charset="0"/>
                <a:cs typeface="Times New Roman" panose="02020603050405020304" pitchFamily="18" charset="0"/>
              </a:rPr>
              <a:t>03/04/2020 SARS-CoV-2 positive nasopharyngeal swab</a:t>
            </a:r>
            <a:endParaRPr lang="it-IT" altLang="it-IT" sz="1200" b="1">
              <a:latin typeface="Garamond" panose="02020404030301010803" pitchFamily="18" charset="0"/>
              <a:ea typeface="Calibri" panose="020F0502020204030204" pitchFamily="34" charset="0"/>
              <a:cs typeface="Times New Roman" panose="02020603050405020304" pitchFamily="18" charset="0"/>
            </a:endParaRPr>
          </a:p>
          <a:p>
            <a:pPr>
              <a:lnSpc>
                <a:spcPct val="107000"/>
              </a:lnSpc>
              <a:spcBef>
                <a:spcPct val="0"/>
              </a:spcBef>
              <a:spcAft>
                <a:spcPts val="800"/>
              </a:spcAft>
              <a:buClrTx/>
              <a:buSzTx/>
              <a:buFontTx/>
              <a:buNone/>
            </a:pPr>
            <a:r>
              <a:rPr lang="en-US" altLang="it-IT" sz="1200">
                <a:latin typeface="Calibri" panose="020F0502020204030204" pitchFamily="34" charset="0"/>
                <a:ea typeface="Calibri" panose="020F0502020204030204" pitchFamily="34" charset="0"/>
                <a:cs typeface="Times New Roman" panose="02020603050405020304" pitchFamily="18" charset="0"/>
              </a:rPr>
              <a:t> </a:t>
            </a:r>
            <a:endParaRPr lang="it-IT" altLang="it-IT" sz="1200">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a:extLst>
              <a:ext uri="{FF2B5EF4-FFF2-40B4-BE49-F238E27FC236}">
                <a16:creationId xmlns:a16="http://schemas.microsoft.com/office/drawing/2014/main" id="{EB7BA9E1-45C0-4337-8522-3E07AAF8A557}"/>
              </a:ext>
            </a:extLst>
          </p:cNvPr>
          <p:cNvSpPr>
            <a:spLocks noGrp="1" noChangeArrowheads="1"/>
          </p:cNvSpPr>
          <p:nvPr>
            <p:ph type="title"/>
          </p:nvPr>
        </p:nvSpPr>
        <p:spPr>
          <a:xfrm>
            <a:off x="468313" y="61913"/>
            <a:ext cx="8229600" cy="919162"/>
          </a:xfrm>
        </p:spPr>
        <p:txBody>
          <a:bodyPr/>
          <a:lstStyle/>
          <a:p>
            <a:r>
              <a:rPr lang="nl-BE" altLang="nl-BE" sz="3600" b="1" u="sng">
                <a:solidFill>
                  <a:srgbClr val="000000"/>
                </a:solidFill>
                <a:effectLst/>
              </a:rPr>
              <a:t>COVID-19 and Asthma: overview</a:t>
            </a:r>
            <a:endParaRPr lang="nl-NL" altLang="nl-BE" sz="3600" b="1" u="sng">
              <a:solidFill>
                <a:srgbClr val="000000"/>
              </a:solidFill>
              <a:effectLst/>
            </a:endParaRPr>
          </a:p>
        </p:txBody>
      </p:sp>
      <p:sp>
        <p:nvSpPr>
          <p:cNvPr id="24579" name="Tijdelijke aanduiding voor inhoud 2">
            <a:extLst>
              <a:ext uri="{FF2B5EF4-FFF2-40B4-BE49-F238E27FC236}">
                <a16:creationId xmlns:a16="http://schemas.microsoft.com/office/drawing/2014/main" id="{31324F38-28E1-410D-B92F-35A39DEEF635}"/>
              </a:ext>
            </a:extLst>
          </p:cNvPr>
          <p:cNvSpPr>
            <a:spLocks noGrp="1"/>
          </p:cNvSpPr>
          <p:nvPr>
            <p:ph idx="1"/>
          </p:nvPr>
        </p:nvSpPr>
        <p:spPr>
          <a:xfrm>
            <a:off x="611188" y="836613"/>
            <a:ext cx="8424862" cy="4530725"/>
          </a:xfrm>
        </p:spPr>
        <p:txBody>
          <a:bodyPr/>
          <a:lstStyle/>
          <a:p>
            <a:pPr>
              <a:lnSpc>
                <a:spcPct val="150000"/>
              </a:lnSpc>
              <a:defRPr/>
            </a:pPr>
            <a:r>
              <a:rPr lang="nl-BE" altLang="nl-BE" sz="2400" b="1" u="sng" dirty="0">
                <a:solidFill>
                  <a:srgbClr val="000000"/>
                </a:solidFill>
                <a:effectLst/>
              </a:rPr>
              <a:t>COVID-19: </a:t>
            </a:r>
            <a:r>
              <a:rPr lang="nl-BE" altLang="nl-BE" sz="2400" b="1" u="sng" dirty="0" err="1">
                <a:solidFill>
                  <a:srgbClr val="000000"/>
                </a:solidFill>
                <a:effectLst/>
              </a:rPr>
              <a:t>clinical</a:t>
            </a:r>
            <a:r>
              <a:rPr lang="nl-BE" altLang="nl-BE" sz="2400" b="1" u="sng" dirty="0">
                <a:solidFill>
                  <a:srgbClr val="000000"/>
                </a:solidFill>
                <a:effectLst/>
              </a:rPr>
              <a:t> </a:t>
            </a:r>
            <a:r>
              <a:rPr lang="nl-BE" altLang="nl-BE" sz="2400" b="1" u="sng" dirty="0" err="1">
                <a:solidFill>
                  <a:srgbClr val="000000"/>
                </a:solidFill>
                <a:effectLst/>
              </a:rPr>
              <a:t>presentation</a:t>
            </a:r>
            <a:endParaRPr lang="nl-BE" altLang="nl-BE" sz="2400" b="1" u="sng" dirty="0">
              <a:solidFill>
                <a:srgbClr val="000000"/>
              </a:solidFill>
              <a:effectLst/>
            </a:endParaRPr>
          </a:p>
          <a:p>
            <a:pPr>
              <a:lnSpc>
                <a:spcPct val="150000"/>
              </a:lnSpc>
              <a:defRPr/>
            </a:pPr>
            <a:r>
              <a:rPr lang="nl-BE" altLang="nl-BE" sz="2400" dirty="0" err="1">
                <a:solidFill>
                  <a:schemeClr val="bg1">
                    <a:lumMod val="50000"/>
                  </a:schemeClr>
                </a:solidFill>
                <a:effectLst/>
              </a:rPr>
              <a:t>Asthma</a:t>
            </a:r>
            <a:r>
              <a:rPr lang="nl-BE" altLang="nl-BE" sz="2400" dirty="0">
                <a:solidFill>
                  <a:schemeClr val="bg1">
                    <a:lumMod val="50000"/>
                  </a:schemeClr>
                </a:solidFill>
                <a:effectLst/>
              </a:rPr>
              <a:t>: management in 2020</a:t>
            </a:r>
          </a:p>
          <a:p>
            <a:pPr>
              <a:lnSpc>
                <a:spcPct val="150000"/>
              </a:lnSpc>
              <a:defRPr/>
            </a:pPr>
            <a:r>
              <a:rPr lang="nl-BE" altLang="nl-BE" sz="2400" dirty="0">
                <a:solidFill>
                  <a:schemeClr val="bg1">
                    <a:lumMod val="50000"/>
                  </a:schemeClr>
                </a:solidFill>
                <a:effectLst/>
              </a:rPr>
              <a:t>Are </a:t>
            </a:r>
            <a:r>
              <a:rPr lang="nl-BE" altLang="nl-BE" sz="2400" dirty="0" err="1">
                <a:solidFill>
                  <a:schemeClr val="bg1">
                    <a:lumMod val="50000"/>
                  </a:schemeClr>
                </a:solidFill>
                <a:effectLst/>
              </a:rPr>
              <a:t>asthma</a:t>
            </a:r>
            <a:r>
              <a:rPr lang="nl-BE" altLang="nl-BE" sz="2400" dirty="0">
                <a:solidFill>
                  <a:schemeClr val="bg1">
                    <a:lumMod val="50000"/>
                  </a:schemeClr>
                </a:solidFill>
                <a:effectLst/>
              </a:rPr>
              <a:t> </a:t>
            </a:r>
            <a:r>
              <a:rPr lang="nl-BE" altLang="nl-BE" sz="2400" dirty="0" err="1">
                <a:solidFill>
                  <a:schemeClr val="bg1">
                    <a:lumMod val="50000"/>
                  </a:schemeClr>
                </a:solidFill>
                <a:effectLst/>
              </a:rPr>
              <a:t>patients</a:t>
            </a:r>
            <a:r>
              <a:rPr lang="nl-BE" altLang="nl-BE" sz="2400" dirty="0">
                <a:solidFill>
                  <a:schemeClr val="bg1">
                    <a:lumMod val="50000"/>
                  </a:schemeClr>
                </a:solidFill>
                <a:effectLst/>
              </a:rPr>
              <a:t> at </a:t>
            </a:r>
            <a:r>
              <a:rPr lang="nl-BE" altLang="nl-BE" sz="2400" dirty="0" err="1">
                <a:solidFill>
                  <a:schemeClr val="bg1">
                    <a:lumMod val="50000"/>
                  </a:schemeClr>
                </a:solidFill>
                <a:effectLst/>
              </a:rPr>
              <a:t>increased</a:t>
            </a:r>
            <a:r>
              <a:rPr lang="nl-BE" altLang="nl-BE" sz="2400" dirty="0">
                <a:solidFill>
                  <a:schemeClr val="bg1">
                    <a:lumMod val="50000"/>
                  </a:schemeClr>
                </a:solidFill>
                <a:effectLst/>
              </a:rPr>
              <a:t> risk of COVID-19?</a:t>
            </a:r>
          </a:p>
          <a:p>
            <a:pPr>
              <a:lnSpc>
                <a:spcPct val="150000"/>
              </a:lnSpc>
              <a:defRPr/>
            </a:pPr>
            <a:r>
              <a:rPr lang="nl-BE" altLang="nl-BE" sz="2400" dirty="0">
                <a:solidFill>
                  <a:schemeClr val="bg1">
                    <a:lumMod val="50000"/>
                  </a:schemeClr>
                </a:solidFill>
                <a:effectLst/>
              </a:rPr>
              <a:t>Treatment: </a:t>
            </a:r>
            <a:r>
              <a:rPr lang="nl-BE" altLang="nl-BE" sz="2400" dirty="0" err="1">
                <a:solidFill>
                  <a:schemeClr val="bg1">
                    <a:lumMod val="50000"/>
                  </a:schemeClr>
                </a:solidFill>
                <a:effectLst/>
              </a:rPr>
              <a:t>asthma</a:t>
            </a:r>
            <a:r>
              <a:rPr lang="nl-BE" altLang="nl-BE" sz="2400" dirty="0">
                <a:solidFill>
                  <a:schemeClr val="bg1">
                    <a:lumMod val="50000"/>
                  </a:schemeClr>
                </a:solidFill>
                <a:effectLst/>
              </a:rPr>
              <a:t>; COVID-19</a:t>
            </a:r>
          </a:p>
          <a:p>
            <a:pPr>
              <a:lnSpc>
                <a:spcPct val="150000"/>
              </a:lnSpc>
              <a:defRPr/>
            </a:pPr>
            <a:r>
              <a:rPr lang="nl-BE" altLang="nl-BE" sz="2400" dirty="0" err="1">
                <a:solidFill>
                  <a:schemeClr val="bg1">
                    <a:lumMod val="50000"/>
                  </a:schemeClr>
                </a:solidFill>
                <a:effectLst/>
              </a:rPr>
              <a:t>Epidemiology</a:t>
            </a:r>
            <a:endParaRPr lang="nl-BE" altLang="nl-BE" sz="2400" dirty="0">
              <a:solidFill>
                <a:schemeClr val="bg1">
                  <a:lumMod val="50000"/>
                </a:schemeClr>
              </a:solidFill>
              <a:effectLst/>
            </a:endParaRPr>
          </a:p>
          <a:p>
            <a:pPr>
              <a:lnSpc>
                <a:spcPct val="150000"/>
              </a:lnSpc>
              <a:defRPr/>
            </a:pPr>
            <a:r>
              <a:rPr lang="nl-BE" altLang="nl-BE" sz="2400" dirty="0" err="1">
                <a:solidFill>
                  <a:schemeClr val="bg1">
                    <a:lumMod val="50000"/>
                  </a:schemeClr>
                </a:solidFill>
                <a:effectLst/>
              </a:rPr>
              <a:t>Eosinophilic</a:t>
            </a:r>
            <a:r>
              <a:rPr lang="nl-BE" altLang="nl-BE" sz="2400" dirty="0">
                <a:solidFill>
                  <a:schemeClr val="bg1">
                    <a:lumMod val="50000"/>
                  </a:schemeClr>
                </a:solidFill>
                <a:effectLst/>
              </a:rPr>
              <a:t> </a:t>
            </a:r>
            <a:r>
              <a:rPr lang="nl-BE" altLang="nl-BE" sz="2400" dirty="0" err="1">
                <a:solidFill>
                  <a:schemeClr val="bg1">
                    <a:lumMod val="50000"/>
                  </a:schemeClr>
                </a:solidFill>
                <a:effectLst/>
              </a:rPr>
              <a:t>inflammation</a:t>
            </a:r>
            <a:r>
              <a:rPr lang="nl-BE" altLang="nl-BE" sz="2400" dirty="0">
                <a:solidFill>
                  <a:schemeClr val="bg1">
                    <a:lumMod val="50000"/>
                  </a:schemeClr>
                </a:solidFill>
                <a:effectLst/>
              </a:rPr>
              <a:t> in </a:t>
            </a:r>
            <a:r>
              <a:rPr lang="nl-BE" altLang="nl-BE" sz="2400" dirty="0" err="1">
                <a:solidFill>
                  <a:schemeClr val="bg1">
                    <a:lumMod val="50000"/>
                  </a:schemeClr>
                </a:solidFill>
                <a:effectLst/>
              </a:rPr>
              <a:t>asthma</a:t>
            </a:r>
            <a:r>
              <a:rPr lang="nl-BE" altLang="nl-BE" sz="2400" dirty="0">
                <a:solidFill>
                  <a:schemeClr val="bg1">
                    <a:lumMod val="50000"/>
                  </a:schemeClr>
                </a:solidFill>
                <a:effectLst/>
              </a:rPr>
              <a:t> </a:t>
            </a:r>
            <a:r>
              <a:rPr lang="nl-BE" altLang="nl-BE" sz="2400" dirty="0" err="1">
                <a:solidFill>
                  <a:schemeClr val="bg1">
                    <a:lumMod val="50000"/>
                  </a:schemeClr>
                </a:solidFill>
                <a:effectLst/>
              </a:rPr>
              <a:t>and</a:t>
            </a:r>
            <a:r>
              <a:rPr lang="nl-BE" altLang="nl-BE" sz="2400" dirty="0">
                <a:solidFill>
                  <a:schemeClr val="bg1">
                    <a:lumMod val="50000"/>
                  </a:schemeClr>
                </a:solidFill>
                <a:effectLst/>
              </a:rPr>
              <a:t> COVID-19</a:t>
            </a:r>
          </a:p>
          <a:p>
            <a:pPr>
              <a:lnSpc>
                <a:spcPct val="150000"/>
              </a:lnSpc>
              <a:defRPr/>
            </a:pPr>
            <a:r>
              <a:rPr lang="nl-BE" altLang="nl-BE" sz="2400" dirty="0" err="1">
                <a:solidFill>
                  <a:schemeClr val="bg1">
                    <a:lumMod val="50000"/>
                  </a:schemeClr>
                </a:solidFill>
                <a:effectLst/>
              </a:rPr>
              <a:t>Guidelines</a:t>
            </a:r>
            <a:r>
              <a:rPr lang="nl-BE" altLang="nl-BE" sz="2400" dirty="0">
                <a:solidFill>
                  <a:schemeClr val="bg1">
                    <a:lumMod val="50000"/>
                  </a:schemeClr>
                </a:solidFill>
                <a:effectLst/>
              </a:rPr>
              <a:t> on COVID-19 </a:t>
            </a:r>
            <a:r>
              <a:rPr lang="nl-BE" altLang="nl-BE" sz="2400" dirty="0" err="1">
                <a:solidFill>
                  <a:schemeClr val="bg1">
                    <a:lumMod val="50000"/>
                  </a:schemeClr>
                </a:solidFill>
                <a:effectLst/>
              </a:rPr>
              <a:t>and</a:t>
            </a:r>
            <a:r>
              <a:rPr lang="nl-BE" altLang="nl-BE" sz="2400" dirty="0">
                <a:solidFill>
                  <a:schemeClr val="bg1">
                    <a:lumMod val="50000"/>
                  </a:schemeClr>
                </a:solidFill>
                <a:effectLst/>
              </a:rPr>
              <a:t> severe </a:t>
            </a:r>
            <a:r>
              <a:rPr lang="nl-BE" altLang="nl-BE" sz="2400" dirty="0" err="1">
                <a:solidFill>
                  <a:schemeClr val="bg1">
                    <a:lumMod val="50000"/>
                  </a:schemeClr>
                </a:solidFill>
                <a:effectLst/>
              </a:rPr>
              <a:t>asthma</a:t>
            </a:r>
            <a:endParaRPr lang="nl-BE" altLang="nl-BE" sz="2400" dirty="0">
              <a:solidFill>
                <a:schemeClr val="bg1">
                  <a:lumMod val="50000"/>
                </a:schemeClr>
              </a:solidFill>
              <a:effectLst/>
            </a:endParaRPr>
          </a:p>
          <a:p>
            <a:pPr>
              <a:lnSpc>
                <a:spcPct val="150000"/>
              </a:lnSpc>
              <a:defRPr/>
            </a:pPr>
            <a:r>
              <a:rPr lang="nl-BE" altLang="nl-BE" sz="2400" dirty="0" err="1">
                <a:solidFill>
                  <a:schemeClr val="bg1">
                    <a:lumMod val="50000"/>
                  </a:schemeClr>
                </a:solidFill>
                <a:effectLst/>
              </a:rPr>
              <a:t>Patients</a:t>
            </a:r>
            <a:r>
              <a:rPr lang="nl-BE" altLang="nl-BE" sz="2400" dirty="0">
                <a:solidFill>
                  <a:schemeClr val="bg1">
                    <a:lumMod val="50000"/>
                  </a:schemeClr>
                </a:solidFill>
                <a:effectLst/>
              </a:rPr>
              <a:t> </a:t>
            </a:r>
            <a:r>
              <a:rPr lang="nl-BE" altLang="nl-BE" sz="2400" dirty="0" err="1">
                <a:solidFill>
                  <a:schemeClr val="bg1">
                    <a:lumMod val="50000"/>
                  </a:schemeClr>
                </a:solidFill>
                <a:effectLst/>
              </a:rPr>
              <a:t>perspectives</a:t>
            </a:r>
            <a:endParaRPr lang="nl-BE" altLang="nl-BE" sz="2400" dirty="0">
              <a:solidFill>
                <a:schemeClr val="bg1">
                  <a:lumMod val="50000"/>
                </a:schemeClr>
              </a:solidFill>
              <a:effectLst/>
            </a:endParaRPr>
          </a:p>
          <a:p>
            <a:pPr>
              <a:lnSpc>
                <a:spcPct val="150000"/>
              </a:lnSpc>
              <a:defRPr/>
            </a:pPr>
            <a:r>
              <a:rPr lang="nl-BE" altLang="nl-BE" sz="2400" dirty="0">
                <a:solidFill>
                  <a:schemeClr val="bg1">
                    <a:lumMod val="50000"/>
                  </a:schemeClr>
                </a:solidFill>
                <a:effectLst/>
              </a:rPr>
              <a:t>Q &amp; A </a:t>
            </a:r>
            <a:r>
              <a:rPr lang="nl-BE" altLang="nl-BE" sz="2400" dirty="0" err="1">
                <a:solidFill>
                  <a:schemeClr val="bg1">
                    <a:lumMod val="50000"/>
                  </a:schemeClr>
                </a:solidFill>
                <a:effectLst/>
              </a:rPr>
              <a:t>session</a:t>
            </a:r>
            <a:endParaRPr lang="nl-BE" altLang="nl-BE" sz="2400" dirty="0">
              <a:solidFill>
                <a:schemeClr val="bg1">
                  <a:lumMod val="50000"/>
                </a:schemeClr>
              </a:solidFill>
              <a:effectLst/>
            </a:endParaRPr>
          </a:p>
          <a:p>
            <a:pPr>
              <a:defRPr/>
            </a:pPr>
            <a:endParaRPr lang="nl-NL" altLang="nl-BE" dirty="0">
              <a:solidFill>
                <a:srgbClr val="000000"/>
              </a:solidFill>
              <a:effectLst/>
            </a:endParaRPr>
          </a:p>
        </p:txBody>
      </p:sp>
      <p:pic>
        <p:nvPicPr>
          <p:cNvPr id="24580" name="Picture 5" descr="My Pneumologia - ERS divulga novas guidelines para utilização de ...">
            <a:extLst>
              <a:ext uri="{FF2B5EF4-FFF2-40B4-BE49-F238E27FC236}">
                <a16:creationId xmlns:a16="http://schemas.microsoft.com/office/drawing/2014/main" id="{D2D3153A-2CA6-480C-8317-4A8F0D44BD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5732463"/>
            <a:ext cx="202723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ttangolo 3">
            <a:extLst>
              <a:ext uri="{FF2B5EF4-FFF2-40B4-BE49-F238E27FC236}">
                <a16:creationId xmlns:a16="http://schemas.microsoft.com/office/drawing/2014/main" id="{8CE83899-B4CC-4579-AB63-0DCEB8A9A014}"/>
              </a:ext>
            </a:extLst>
          </p:cNvPr>
          <p:cNvSpPr>
            <a:spLocks noChangeArrowheads="1"/>
          </p:cNvSpPr>
          <p:nvPr/>
        </p:nvSpPr>
        <p:spPr bwMode="auto">
          <a:xfrm>
            <a:off x="250825" y="2420938"/>
            <a:ext cx="8450263"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it-IT" sz="1500" b="1">
              <a:solidFill>
                <a:srgbClr val="181717"/>
              </a:solidFill>
              <a:latin typeface="Garamond" panose="02020404030301010803" pitchFamily="18" charset="0"/>
            </a:endParaRPr>
          </a:p>
          <a:p>
            <a:pPr algn="ctr" eaLnBrk="1" hangingPunct="1">
              <a:spcBef>
                <a:spcPct val="0"/>
              </a:spcBef>
              <a:buClrTx/>
              <a:buSzTx/>
              <a:buFontTx/>
              <a:buNone/>
            </a:pPr>
            <a:r>
              <a:rPr lang="en-US" altLang="it-IT" b="1">
                <a:solidFill>
                  <a:srgbClr val="FF0000"/>
                </a:solidFill>
                <a:latin typeface="Garamond" panose="02020404030301010803" pitchFamily="18" charset="0"/>
              </a:rPr>
              <a:t>Eosinopenia </a:t>
            </a:r>
            <a:r>
              <a:rPr lang="en-US" altLang="it-IT" b="1">
                <a:solidFill>
                  <a:srgbClr val="181717"/>
                </a:solidFill>
                <a:latin typeface="Garamond" panose="02020404030301010803" pitchFamily="18" charset="0"/>
              </a:rPr>
              <a:t>could be due to the sequestration </a:t>
            </a:r>
          </a:p>
          <a:p>
            <a:pPr algn="ctr" eaLnBrk="1" hangingPunct="1">
              <a:spcBef>
                <a:spcPct val="0"/>
              </a:spcBef>
              <a:buClrTx/>
              <a:buSzTx/>
              <a:buFontTx/>
              <a:buNone/>
            </a:pPr>
            <a:endParaRPr lang="en-US" altLang="it-IT" b="1">
              <a:solidFill>
                <a:srgbClr val="181717"/>
              </a:solidFill>
              <a:latin typeface="Garamond" panose="02020404030301010803" pitchFamily="18" charset="0"/>
            </a:endParaRPr>
          </a:p>
          <a:p>
            <a:pPr algn="ctr" eaLnBrk="1" hangingPunct="1">
              <a:spcBef>
                <a:spcPct val="0"/>
              </a:spcBef>
              <a:buClrTx/>
              <a:buSzTx/>
              <a:buFontTx/>
              <a:buNone/>
            </a:pPr>
            <a:r>
              <a:rPr lang="en-US" altLang="it-IT" b="1">
                <a:solidFill>
                  <a:srgbClr val="181717"/>
                </a:solidFill>
                <a:latin typeface="Garamond" panose="02020404030301010803" pitchFamily="18" charset="0"/>
              </a:rPr>
              <a:t>of eosinophils by chemokines into the </a:t>
            </a:r>
          </a:p>
          <a:p>
            <a:pPr algn="ctr" eaLnBrk="1" hangingPunct="1">
              <a:spcBef>
                <a:spcPct val="0"/>
              </a:spcBef>
              <a:buClrTx/>
              <a:buSzTx/>
              <a:buFontTx/>
              <a:buNone/>
            </a:pPr>
            <a:endParaRPr lang="en-US" altLang="it-IT" b="1">
              <a:solidFill>
                <a:srgbClr val="181717"/>
              </a:solidFill>
              <a:latin typeface="Garamond" panose="02020404030301010803" pitchFamily="18" charset="0"/>
            </a:endParaRPr>
          </a:p>
          <a:p>
            <a:pPr algn="ctr" eaLnBrk="1" hangingPunct="1">
              <a:spcBef>
                <a:spcPct val="0"/>
              </a:spcBef>
              <a:buClrTx/>
              <a:buSzTx/>
              <a:buFontTx/>
              <a:buNone/>
            </a:pPr>
            <a:r>
              <a:rPr lang="en-US" altLang="it-IT" b="1">
                <a:solidFill>
                  <a:srgbClr val="181717"/>
                </a:solidFill>
                <a:latin typeface="Garamond" panose="02020404030301010803" pitchFamily="18" charset="0"/>
              </a:rPr>
              <a:t> inflammation sites</a:t>
            </a:r>
            <a:endParaRPr lang="it-IT" altLang="it-IT" b="1">
              <a:solidFill>
                <a:srgbClr val="181717"/>
              </a:solidFill>
              <a:latin typeface="Garamond" panose="02020404030301010803" pitchFamily="18" charset="0"/>
            </a:endParaRPr>
          </a:p>
        </p:txBody>
      </p:sp>
      <p:sp>
        <p:nvSpPr>
          <p:cNvPr id="7" name="Rectangle 1">
            <a:extLst>
              <a:ext uri="{FF2B5EF4-FFF2-40B4-BE49-F238E27FC236}">
                <a16:creationId xmlns:a16="http://schemas.microsoft.com/office/drawing/2014/main" id="{F13538B4-8A6B-42F5-AD16-B0D5C5E7C32E}"/>
              </a:ext>
            </a:extLst>
          </p:cNvPr>
          <p:cNvSpPr>
            <a:spLocks noChangeArrowheads="1"/>
          </p:cNvSpPr>
          <p:nvPr/>
        </p:nvSpPr>
        <p:spPr bwMode="auto">
          <a:xfrm>
            <a:off x="98425" y="336550"/>
            <a:ext cx="8602663" cy="762000"/>
          </a:xfrm>
          <a:prstGeom prst="rect">
            <a:avLst/>
          </a:prstGeom>
          <a:solidFill>
            <a:srgbClr val="F1F1F1"/>
          </a:solidFill>
          <a:ln>
            <a:noFill/>
          </a:ln>
          <a:effectLst/>
        </p:spPr>
        <p:txBody>
          <a:bodyPr lIns="0" tIns="0" rIns="0" bIns="0" anchor="ctr">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endParaRPr lang="it-IT" altLang="it-IT" sz="600" dirty="0">
              <a:solidFill>
                <a:prstClr val="black"/>
              </a:solidFill>
            </a:endParaRPr>
          </a:p>
          <a:p>
            <a:pPr defTabSz="685800">
              <a:defRPr/>
            </a:pPr>
            <a:r>
              <a:rPr lang="it-IT" altLang="it-IT" sz="1200" b="1" dirty="0" err="1">
                <a:solidFill>
                  <a:srgbClr val="212121"/>
                </a:solidFill>
                <a:latin typeface="Merriweather"/>
              </a:rPr>
              <a:t>Epidemiologic</a:t>
            </a:r>
            <a:r>
              <a:rPr lang="it-IT" altLang="it-IT" sz="1200" b="1" dirty="0">
                <a:solidFill>
                  <a:srgbClr val="212121"/>
                </a:solidFill>
                <a:latin typeface="Merriweather"/>
              </a:rPr>
              <a:t> and </a:t>
            </a:r>
            <a:r>
              <a:rPr lang="it-IT" altLang="it-IT" sz="1200" b="1" dirty="0" err="1">
                <a:solidFill>
                  <a:srgbClr val="212121"/>
                </a:solidFill>
                <a:latin typeface="Merriweather"/>
              </a:rPr>
              <a:t>Clinical</a:t>
            </a:r>
            <a:r>
              <a:rPr lang="it-IT" altLang="it-IT" sz="1200" b="1" dirty="0">
                <a:solidFill>
                  <a:srgbClr val="212121"/>
                </a:solidFill>
                <a:latin typeface="Merriweather"/>
              </a:rPr>
              <a:t> </a:t>
            </a:r>
            <a:r>
              <a:rPr lang="it-IT" altLang="it-IT" sz="1200" b="1" dirty="0" err="1">
                <a:solidFill>
                  <a:srgbClr val="212121"/>
                </a:solidFill>
                <a:latin typeface="Merriweather"/>
              </a:rPr>
              <a:t>Characteristics</a:t>
            </a:r>
            <a:r>
              <a:rPr lang="it-IT" altLang="it-IT" sz="1200" b="1" dirty="0">
                <a:solidFill>
                  <a:srgbClr val="212121"/>
                </a:solidFill>
                <a:latin typeface="Merriweather"/>
              </a:rPr>
              <a:t> of 91 </a:t>
            </a:r>
            <a:r>
              <a:rPr lang="it-IT" altLang="it-IT" sz="1200" b="1" dirty="0" err="1">
                <a:solidFill>
                  <a:srgbClr val="212121"/>
                </a:solidFill>
                <a:latin typeface="Merriweather"/>
              </a:rPr>
              <a:t>Hospitalized</a:t>
            </a:r>
            <a:r>
              <a:rPr lang="it-IT" altLang="it-IT" sz="1200" b="1" dirty="0">
                <a:solidFill>
                  <a:srgbClr val="212121"/>
                </a:solidFill>
                <a:latin typeface="Merriweather"/>
              </a:rPr>
              <a:t> </a:t>
            </a:r>
            <a:r>
              <a:rPr lang="it-IT" altLang="it-IT" sz="1200" b="1" dirty="0" err="1">
                <a:solidFill>
                  <a:srgbClr val="212121"/>
                </a:solidFill>
                <a:latin typeface="Merriweather"/>
              </a:rPr>
              <a:t>Patients</a:t>
            </a:r>
            <a:r>
              <a:rPr lang="it-IT" altLang="it-IT" sz="1200" b="1" dirty="0">
                <a:solidFill>
                  <a:srgbClr val="212121"/>
                </a:solidFill>
                <a:latin typeface="Merriweather"/>
              </a:rPr>
              <a:t> With COVID-19 in Zhejiang, China: </a:t>
            </a:r>
          </a:p>
          <a:p>
            <a:pPr defTabSz="685800">
              <a:defRPr/>
            </a:pPr>
            <a:r>
              <a:rPr lang="it-IT" altLang="it-IT" sz="1200" b="1" dirty="0">
                <a:solidFill>
                  <a:srgbClr val="212121"/>
                </a:solidFill>
                <a:latin typeface="Merriweather"/>
              </a:rPr>
              <a:t>A </a:t>
            </a:r>
            <a:r>
              <a:rPr lang="it-IT" altLang="it-IT" sz="1200" b="1" dirty="0" err="1">
                <a:solidFill>
                  <a:srgbClr val="212121"/>
                </a:solidFill>
                <a:latin typeface="Merriweather"/>
              </a:rPr>
              <a:t>Retrospective</a:t>
            </a:r>
            <a:r>
              <a:rPr lang="it-IT" altLang="it-IT" sz="1200" b="1" dirty="0">
                <a:solidFill>
                  <a:srgbClr val="212121"/>
                </a:solidFill>
                <a:latin typeface="Merriweather"/>
              </a:rPr>
              <a:t>, Multi-Centre Case Series</a:t>
            </a:r>
          </a:p>
          <a:p>
            <a:pPr defTabSz="685800">
              <a:defRPr/>
            </a:pPr>
            <a:r>
              <a:rPr lang="it-IT" altLang="it-IT" sz="900" dirty="0" err="1">
                <a:solidFill>
                  <a:srgbClr val="0071BC"/>
                </a:solidFill>
                <a:latin typeface="BlinkMacSystemFont"/>
                <a:hlinkClick r:id="rId7"/>
              </a:rPr>
              <a:t>Guo-Qing</a:t>
            </a:r>
            <a:r>
              <a:rPr lang="it-IT" altLang="it-IT" sz="900" dirty="0">
                <a:solidFill>
                  <a:srgbClr val="0071BC"/>
                </a:solidFill>
                <a:latin typeface="BlinkMacSystemFont"/>
                <a:hlinkClick r:id="rId7"/>
              </a:rPr>
              <a:t> </a:t>
            </a:r>
            <a:r>
              <a:rPr lang="it-IT" altLang="it-IT" sz="900" dirty="0" err="1">
                <a:solidFill>
                  <a:srgbClr val="0071BC"/>
                </a:solidFill>
                <a:latin typeface="BlinkMacSystemFont"/>
                <a:hlinkClick r:id="rId7"/>
              </a:rPr>
              <a:t>Qian</a:t>
            </a:r>
            <a:r>
              <a:rPr lang="it-IT" altLang="it-IT" sz="675" baseline="30000" dirty="0">
                <a:solidFill>
                  <a:srgbClr val="5B616B"/>
                </a:solidFill>
                <a:latin typeface="BlinkMacSystemFont"/>
              </a:rPr>
              <a:t> </a:t>
            </a:r>
            <a:r>
              <a:rPr lang="it-IT" altLang="it-IT" sz="675" baseline="30000" dirty="0">
                <a:solidFill>
                  <a:srgbClr val="323A45"/>
                </a:solidFill>
                <a:latin typeface="BlinkMacSystemFont"/>
                <a:hlinkClick r:id="rId8"/>
              </a:rPr>
              <a:t>1</a:t>
            </a:r>
            <a:r>
              <a:rPr lang="it-IT" altLang="it-IT" sz="900" dirty="0">
                <a:solidFill>
                  <a:srgbClr val="5B616B"/>
                </a:solidFill>
                <a:latin typeface="BlinkMacSystemFont"/>
              </a:rPr>
              <a:t>, </a:t>
            </a:r>
            <a:r>
              <a:rPr lang="it-IT" altLang="it-IT" sz="900" dirty="0" err="1">
                <a:solidFill>
                  <a:srgbClr val="0071BC"/>
                </a:solidFill>
                <a:latin typeface="BlinkMacSystemFont"/>
                <a:hlinkClick r:id="rId9"/>
              </a:rPr>
              <a:t>Nai</a:t>
            </a:r>
            <a:r>
              <a:rPr lang="it-IT" altLang="it-IT" sz="900" dirty="0">
                <a:solidFill>
                  <a:srgbClr val="0071BC"/>
                </a:solidFill>
                <a:latin typeface="BlinkMacSystemFont"/>
                <a:hlinkClick r:id="rId9"/>
              </a:rPr>
              <a:t>-Bin Yang</a:t>
            </a:r>
            <a:r>
              <a:rPr lang="it-IT" altLang="it-IT" sz="675" baseline="30000" dirty="0">
                <a:solidFill>
                  <a:srgbClr val="5B616B"/>
                </a:solidFill>
                <a:latin typeface="BlinkMacSystemFont"/>
              </a:rPr>
              <a:t> </a:t>
            </a:r>
            <a:r>
              <a:rPr lang="it-IT" altLang="it-IT" sz="675" baseline="30000" dirty="0">
                <a:solidFill>
                  <a:srgbClr val="323A45"/>
                </a:solidFill>
                <a:latin typeface="BlinkMacSystemFont"/>
                <a:hlinkClick r:id="rId8"/>
              </a:rPr>
              <a:t>1</a:t>
            </a:r>
            <a:r>
              <a:rPr lang="it-IT" altLang="it-IT" sz="900" dirty="0">
                <a:solidFill>
                  <a:srgbClr val="5B616B"/>
                </a:solidFill>
                <a:latin typeface="BlinkMacSystemFont"/>
              </a:rPr>
              <a:t>, </a:t>
            </a:r>
            <a:r>
              <a:rPr lang="it-IT" altLang="it-IT" sz="900" dirty="0">
                <a:solidFill>
                  <a:srgbClr val="0071BC"/>
                </a:solidFill>
                <a:latin typeface="BlinkMacSystemFont"/>
                <a:hlinkClick r:id="rId10"/>
              </a:rPr>
              <a:t>Feng </a:t>
            </a:r>
            <a:r>
              <a:rPr lang="it-IT" altLang="it-IT" sz="900" dirty="0" err="1">
                <a:solidFill>
                  <a:srgbClr val="0071BC"/>
                </a:solidFill>
                <a:latin typeface="BlinkMacSystemFont"/>
                <a:hlinkClick r:id="rId10"/>
              </a:rPr>
              <a:t>Ding</a:t>
            </a:r>
            <a:r>
              <a:rPr lang="it-IT" altLang="it-IT" sz="675" baseline="30000" dirty="0">
                <a:solidFill>
                  <a:srgbClr val="5B616B"/>
                </a:solidFill>
                <a:latin typeface="BlinkMacSystemFont"/>
              </a:rPr>
              <a:t> </a:t>
            </a:r>
            <a:r>
              <a:rPr lang="it-IT" altLang="it-IT" sz="675" baseline="30000" dirty="0">
                <a:solidFill>
                  <a:srgbClr val="323A45"/>
                </a:solidFill>
                <a:latin typeface="BlinkMacSystemFont"/>
                <a:hlinkClick r:id="rId11"/>
              </a:rPr>
              <a:t>2</a:t>
            </a:r>
            <a:r>
              <a:rPr lang="it-IT" altLang="it-IT" sz="900" dirty="0">
                <a:solidFill>
                  <a:srgbClr val="5B616B"/>
                </a:solidFill>
                <a:latin typeface="BlinkMacSystemFont"/>
              </a:rPr>
              <a:t>, </a:t>
            </a:r>
            <a:r>
              <a:rPr lang="it-IT" altLang="it-IT" sz="900" dirty="0">
                <a:solidFill>
                  <a:srgbClr val="0071BC"/>
                </a:solidFill>
                <a:latin typeface="BlinkMacSystemFont"/>
                <a:hlinkClick r:id="rId12"/>
              </a:rPr>
              <a:t>Ada </a:t>
            </a:r>
            <a:r>
              <a:rPr lang="it-IT" altLang="it-IT" sz="900" dirty="0" err="1">
                <a:solidFill>
                  <a:srgbClr val="0071BC"/>
                </a:solidFill>
                <a:latin typeface="BlinkMacSystemFont"/>
                <a:hlinkClick r:id="rId12"/>
              </a:rPr>
              <a:t>Hoi</a:t>
            </a:r>
            <a:r>
              <a:rPr lang="it-IT" altLang="it-IT" sz="900" dirty="0">
                <a:solidFill>
                  <a:srgbClr val="0071BC"/>
                </a:solidFill>
                <a:latin typeface="BlinkMacSystemFont"/>
                <a:hlinkClick r:id="rId12"/>
              </a:rPr>
              <a:t> </a:t>
            </a:r>
            <a:r>
              <a:rPr lang="it-IT" altLang="it-IT" sz="900" dirty="0" err="1">
                <a:solidFill>
                  <a:srgbClr val="0071BC"/>
                </a:solidFill>
                <a:latin typeface="BlinkMacSystemFont"/>
                <a:hlinkClick r:id="rId12"/>
              </a:rPr>
              <a:t>Yan</a:t>
            </a:r>
            <a:r>
              <a:rPr lang="it-IT" altLang="it-IT" sz="900" dirty="0">
                <a:solidFill>
                  <a:srgbClr val="0071BC"/>
                </a:solidFill>
                <a:latin typeface="BlinkMacSystemFont"/>
                <a:hlinkClick r:id="rId12"/>
              </a:rPr>
              <a:t> Ma</a:t>
            </a:r>
            <a:r>
              <a:rPr lang="it-IT" altLang="it-IT" sz="675" baseline="30000" dirty="0">
                <a:solidFill>
                  <a:srgbClr val="5B616B"/>
                </a:solidFill>
                <a:latin typeface="BlinkMacSystemFont"/>
              </a:rPr>
              <a:t> </a:t>
            </a:r>
            <a:r>
              <a:rPr lang="it-IT" altLang="it-IT" sz="675" baseline="30000" dirty="0">
                <a:solidFill>
                  <a:srgbClr val="323A45"/>
                </a:solidFill>
                <a:latin typeface="BlinkMacSystemFont"/>
                <a:hlinkClick r:id="rId13"/>
              </a:rPr>
              <a:t>3</a:t>
            </a:r>
            <a:r>
              <a:rPr lang="it-IT" altLang="it-IT" sz="900" dirty="0">
                <a:solidFill>
                  <a:srgbClr val="5B616B"/>
                </a:solidFill>
                <a:latin typeface="BlinkMacSystemFont"/>
              </a:rPr>
              <a:t>, </a:t>
            </a:r>
            <a:r>
              <a:rPr lang="it-IT" altLang="it-IT" sz="900" dirty="0" err="1">
                <a:solidFill>
                  <a:srgbClr val="0071BC"/>
                </a:solidFill>
                <a:latin typeface="BlinkMacSystemFont"/>
                <a:hlinkClick r:id="rId14"/>
              </a:rPr>
              <a:t>Zong-Yi</a:t>
            </a:r>
            <a:r>
              <a:rPr lang="it-IT" altLang="it-IT" sz="900" dirty="0">
                <a:solidFill>
                  <a:srgbClr val="0071BC"/>
                </a:solidFill>
                <a:latin typeface="BlinkMacSystemFont"/>
                <a:hlinkClick r:id="rId14"/>
              </a:rPr>
              <a:t> </a:t>
            </a:r>
            <a:r>
              <a:rPr lang="it-IT" altLang="it-IT" sz="900" dirty="0" err="1">
                <a:solidFill>
                  <a:srgbClr val="0071BC"/>
                </a:solidFill>
                <a:latin typeface="BlinkMacSystemFont"/>
                <a:hlinkClick r:id="rId14"/>
              </a:rPr>
              <a:t>Wang</a:t>
            </a:r>
            <a:r>
              <a:rPr lang="it-IT" altLang="it-IT" sz="675" baseline="30000" dirty="0">
                <a:solidFill>
                  <a:srgbClr val="5B616B"/>
                </a:solidFill>
                <a:latin typeface="BlinkMacSystemFont"/>
              </a:rPr>
              <a:t> </a:t>
            </a:r>
            <a:r>
              <a:rPr lang="it-IT" altLang="it-IT" sz="675" baseline="30000" dirty="0">
                <a:solidFill>
                  <a:srgbClr val="323A45"/>
                </a:solidFill>
                <a:latin typeface="BlinkMacSystemFont"/>
                <a:hlinkClick r:id="rId15"/>
              </a:rPr>
              <a:t>4</a:t>
            </a:r>
            <a:r>
              <a:rPr lang="it-IT" altLang="it-IT" sz="900" dirty="0">
                <a:solidFill>
                  <a:srgbClr val="5B616B"/>
                </a:solidFill>
                <a:latin typeface="BlinkMacSystemFont"/>
              </a:rPr>
              <a:t>, </a:t>
            </a:r>
            <a:r>
              <a:rPr lang="it-IT" altLang="it-IT" sz="900" dirty="0" err="1">
                <a:solidFill>
                  <a:srgbClr val="0071BC"/>
                </a:solidFill>
                <a:latin typeface="BlinkMacSystemFont"/>
                <a:hlinkClick r:id="rId16"/>
              </a:rPr>
              <a:t>Yue-Fei</a:t>
            </a:r>
            <a:r>
              <a:rPr lang="it-IT" altLang="it-IT" sz="900" dirty="0">
                <a:solidFill>
                  <a:srgbClr val="0071BC"/>
                </a:solidFill>
                <a:latin typeface="BlinkMacSystemFont"/>
                <a:hlinkClick r:id="rId16"/>
              </a:rPr>
              <a:t> </a:t>
            </a:r>
            <a:r>
              <a:rPr lang="it-IT" altLang="it-IT" sz="900" dirty="0" err="1">
                <a:solidFill>
                  <a:srgbClr val="0071BC"/>
                </a:solidFill>
                <a:latin typeface="BlinkMacSystemFont"/>
                <a:hlinkClick r:id="rId16"/>
              </a:rPr>
              <a:t>Shen</a:t>
            </a:r>
            <a:r>
              <a:rPr lang="it-IT" altLang="it-IT" sz="675" baseline="30000" dirty="0">
                <a:solidFill>
                  <a:srgbClr val="5B616B"/>
                </a:solidFill>
                <a:latin typeface="BlinkMacSystemFont"/>
              </a:rPr>
              <a:t> </a:t>
            </a:r>
            <a:r>
              <a:rPr lang="it-IT" altLang="it-IT" sz="675" baseline="30000" dirty="0">
                <a:solidFill>
                  <a:srgbClr val="323A45"/>
                </a:solidFill>
                <a:latin typeface="BlinkMacSystemFont"/>
                <a:hlinkClick r:id="rId17"/>
              </a:rPr>
              <a:t>5</a:t>
            </a:r>
            <a:r>
              <a:rPr lang="it-IT" altLang="it-IT" sz="900" dirty="0">
                <a:solidFill>
                  <a:srgbClr val="5B616B"/>
                </a:solidFill>
                <a:latin typeface="BlinkMacSystemFont"/>
              </a:rPr>
              <a:t>, </a:t>
            </a:r>
            <a:r>
              <a:rPr lang="it-IT" altLang="it-IT" sz="900" dirty="0" err="1">
                <a:solidFill>
                  <a:srgbClr val="0071BC"/>
                </a:solidFill>
                <a:latin typeface="BlinkMacSystemFont"/>
                <a:hlinkClick r:id="rId18"/>
              </a:rPr>
              <a:t>Chun-Wei</a:t>
            </a:r>
            <a:r>
              <a:rPr lang="it-IT" altLang="it-IT" sz="900" dirty="0">
                <a:solidFill>
                  <a:srgbClr val="0071BC"/>
                </a:solidFill>
                <a:latin typeface="BlinkMacSystemFont"/>
                <a:hlinkClick r:id="rId18"/>
              </a:rPr>
              <a:t> </a:t>
            </a:r>
            <a:r>
              <a:rPr lang="it-IT" altLang="it-IT" sz="900" dirty="0" err="1">
                <a:solidFill>
                  <a:srgbClr val="0071BC"/>
                </a:solidFill>
                <a:latin typeface="BlinkMacSystemFont"/>
                <a:hlinkClick r:id="rId18"/>
              </a:rPr>
              <a:t>Shi</a:t>
            </a:r>
            <a:r>
              <a:rPr lang="it-IT" altLang="it-IT" sz="675" baseline="30000" dirty="0">
                <a:solidFill>
                  <a:srgbClr val="5B616B"/>
                </a:solidFill>
                <a:latin typeface="BlinkMacSystemFont"/>
              </a:rPr>
              <a:t> </a:t>
            </a:r>
            <a:r>
              <a:rPr lang="it-IT" altLang="it-IT" sz="675" baseline="30000" dirty="0">
                <a:solidFill>
                  <a:srgbClr val="323A45"/>
                </a:solidFill>
                <a:latin typeface="BlinkMacSystemFont"/>
                <a:hlinkClick r:id="rId17"/>
              </a:rPr>
              <a:t>5</a:t>
            </a:r>
            <a:r>
              <a:rPr lang="it-IT" altLang="it-IT" sz="900" dirty="0">
                <a:solidFill>
                  <a:srgbClr val="5B616B"/>
                </a:solidFill>
                <a:latin typeface="BlinkMacSystemFont"/>
              </a:rPr>
              <a:t>, </a:t>
            </a:r>
            <a:r>
              <a:rPr lang="it-IT" altLang="it-IT" sz="900" dirty="0" err="1">
                <a:solidFill>
                  <a:srgbClr val="0071BC"/>
                </a:solidFill>
                <a:latin typeface="BlinkMacSystemFont"/>
                <a:hlinkClick r:id="rId19"/>
              </a:rPr>
              <a:t>Xiang</a:t>
            </a:r>
            <a:r>
              <a:rPr lang="it-IT" altLang="it-IT" sz="900" dirty="0">
                <a:solidFill>
                  <a:srgbClr val="0071BC"/>
                </a:solidFill>
                <a:latin typeface="BlinkMacSystemFont"/>
                <a:hlinkClick r:id="rId19"/>
              </a:rPr>
              <a:t> </a:t>
            </a:r>
            <a:r>
              <a:rPr lang="it-IT" altLang="it-IT" sz="900" dirty="0" err="1">
                <a:solidFill>
                  <a:srgbClr val="0071BC"/>
                </a:solidFill>
                <a:latin typeface="BlinkMacSystemFont"/>
                <a:hlinkClick r:id="rId19"/>
              </a:rPr>
              <a:t>Lian</a:t>
            </a:r>
            <a:r>
              <a:rPr lang="it-IT" altLang="it-IT" sz="675" baseline="30000" dirty="0">
                <a:solidFill>
                  <a:srgbClr val="5B616B"/>
                </a:solidFill>
                <a:latin typeface="BlinkMacSystemFont"/>
              </a:rPr>
              <a:t> </a:t>
            </a:r>
            <a:r>
              <a:rPr lang="it-IT" altLang="it-IT" sz="675" baseline="30000" dirty="0">
                <a:solidFill>
                  <a:srgbClr val="323A45"/>
                </a:solidFill>
                <a:latin typeface="BlinkMacSystemFont"/>
                <a:hlinkClick r:id="rId20"/>
              </a:rPr>
              <a:t>6</a:t>
            </a:r>
            <a:r>
              <a:rPr lang="it-IT" altLang="it-IT" sz="900" dirty="0">
                <a:solidFill>
                  <a:srgbClr val="5B616B"/>
                </a:solidFill>
                <a:latin typeface="BlinkMacSystemFont"/>
              </a:rPr>
              <a:t>, </a:t>
            </a:r>
            <a:r>
              <a:rPr lang="it-IT" altLang="it-IT" sz="900" dirty="0" err="1">
                <a:solidFill>
                  <a:srgbClr val="0071BC"/>
                </a:solidFill>
                <a:latin typeface="BlinkMacSystemFont"/>
                <a:hlinkClick r:id="rId21"/>
              </a:rPr>
              <a:t>Jin-Guo</a:t>
            </a:r>
            <a:r>
              <a:rPr lang="it-IT" altLang="it-IT" sz="900" dirty="0">
                <a:solidFill>
                  <a:srgbClr val="0071BC"/>
                </a:solidFill>
                <a:latin typeface="BlinkMacSystemFont"/>
                <a:hlinkClick r:id="rId21"/>
              </a:rPr>
              <a:t> </a:t>
            </a:r>
            <a:r>
              <a:rPr lang="it-IT" altLang="it-IT" sz="900" dirty="0" err="1">
                <a:solidFill>
                  <a:srgbClr val="0071BC"/>
                </a:solidFill>
                <a:latin typeface="BlinkMacSystemFont"/>
                <a:hlinkClick r:id="rId21"/>
              </a:rPr>
              <a:t>Chu</a:t>
            </a:r>
            <a:r>
              <a:rPr lang="it-IT" altLang="it-IT" sz="675" baseline="30000" dirty="0">
                <a:solidFill>
                  <a:srgbClr val="5B616B"/>
                </a:solidFill>
                <a:latin typeface="BlinkMacSystemFont"/>
              </a:rPr>
              <a:t> </a:t>
            </a:r>
            <a:r>
              <a:rPr lang="it-IT" altLang="it-IT" sz="675" baseline="30000" dirty="0">
                <a:solidFill>
                  <a:srgbClr val="323A45"/>
                </a:solidFill>
                <a:latin typeface="BlinkMacSystemFont"/>
                <a:hlinkClick r:id="rId8"/>
              </a:rPr>
              <a:t>1</a:t>
            </a:r>
            <a:r>
              <a:rPr lang="it-IT" altLang="it-IT" sz="900" dirty="0">
                <a:solidFill>
                  <a:srgbClr val="5B616B"/>
                </a:solidFill>
                <a:latin typeface="BlinkMacSystemFont"/>
              </a:rPr>
              <a:t>, </a:t>
            </a:r>
            <a:r>
              <a:rPr lang="it-IT" altLang="it-IT" sz="900" dirty="0">
                <a:solidFill>
                  <a:srgbClr val="0071BC"/>
                </a:solidFill>
                <a:latin typeface="BlinkMacSystemFont"/>
                <a:hlinkClick r:id="rId22"/>
              </a:rPr>
              <a:t>Lei Chen</a:t>
            </a:r>
            <a:r>
              <a:rPr lang="it-IT" altLang="it-IT" sz="675" baseline="30000" dirty="0">
                <a:solidFill>
                  <a:srgbClr val="5B616B"/>
                </a:solidFill>
                <a:latin typeface="BlinkMacSystemFont"/>
              </a:rPr>
              <a:t> </a:t>
            </a:r>
            <a:r>
              <a:rPr lang="it-IT" altLang="it-IT" sz="675" baseline="30000" dirty="0">
                <a:solidFill>
                  <a:srgbClr val="323A45"/>
                </a:solidFill>
                <a:latin typeface="BlinkMacSystemFont"/>
                <a:hlinkClick r:id="rId8"/>
              </a:rPr>
              <a:t>1</a:t>
            </a:r>
            <a:r>
              <a:rPr lang="it-IT" altLang="it-IT" sz="900" dirty="0">
                <a:solidFill>
                  <a:srgbClr val="5B616B"/>
                </a:solidFill>
                <a:latin typeface="BlinkMacSystemFont"/>
              </a:rPr>
              <a:t>, </a:t>
            </a:r>
          </a:p>
          <a:p>
            <a:pPr defTabSz="685800">
              <a:defRPr/>
            </a:pPr>
            <a:r>
              <a:rPr lang="it-IT" altLang="it-IT" sz="900" dirty="0" err="1">
                <a:solidFill>
                  <a:srgbClr val="0071BC"/>
                </a:solidFill>
                <a:latin typeface="BlinkMacSystemFont"/>
                <a:hlinkClick r:id="rId14"/>
              </a:rPr>
              <a:t>Zhi-Yu</a:t>
            </a:r>
            <a:r>
              <a:rPr lang="it-IT" altLang="it-IT" sz="900" dirty="0">
                <a:solidFill>
                  <a:srgbClr val="0071BC"/>
                </a:solidFill>
                <a:latin typeface="BlinkMacSystemFont"/>
                <a:hlinkClick r:id="rId14"/>
              </a:rPr>
              <a:t> </a:t>
            </a:r>
            <a:r>
              <a:rPr lang="it-IT" altLang="it-IT" sz="900" dirty="0" err="1">
                <a:solidFill>
                  <a:srgbClr val="0071BC"/>
                </a:solidFill>
                <a:latin typeface="BlinkMacSystemFont"/>
                <a:hlinkClick r:id="rId14"/>
              </a:rPr>
              <a:t>Wang</a:t>
            </a:r>
            <a:r>
              <a:rPr lang="it-IT" altLang="it-IT" sz="675" baseline="30000" dirty="0">
                <a:solidFill>
                  <a:srgbClr val="5B616B"/>
                </a:solidFill>
                <a:latin typeface="BlinkMacSystemFont"/>
              </a:rPr>
              <a:t> </a:t>
            </a:r>
            <a:r>
              <a:rPr lang="it-IT" altLang="it-IT" sz="675" baseline="30000" dirty="0">
                <a:solidFill>
                  <a:srgbClr val="323A45"/>
                </a:solidFill>
                <a:latin typeface="BlinkMacSystemFont"/>
                <a:hlinkClick r:id="rId8"/>
              </a:rPr>
              <a:t>1</a:t>
            </a:r>
            <a:r>
              <a:rPr lang="it-IT" altLang="it-IT" sz="900" dirty="0">
                <a:solidFill>
                  <a:srgbClr val="5B616B"/>
                </a:solidFill>
                <a:latin typeface="BlinkMacSystemFont"/>
              </a:rPr>
              <a:t>, </a:t>
            </a:r>
            <a:r>
              <a:rPr lang="it-IT" altLang="it-IT" sz="900" dirty="0">
                <a:solidFill>
                  <a:srgbClr val="0071BC"/>
                </a:solidFill>
                <a:latin typeface="BlinkMacSystemFont"/>
                <a:hlinkClick r:id="rId23"/>
              </a:rPr>
              <a:t>Da-</a:t>
            </a:r>
            <a:r>
              <a:rPr lang="it-IT" altLang="it-IT" sz="900" dirty="0" err="1">
                <a:solidFill>
                  <a:srgbClr val="0071BC"/>
                </a:solidFill>
                <a:latin typeface="BlinkMacSystemFont"/>
                <a:hlinkClick r:id="rId23"/>
              </a:rPr>
              <a:t>Wei</a:t>
            </a:r>
            <a:r>
              <a:rPr lang="it-IT" altLang="it-IT" sz="900" dirty="0">
                <a:solidFill>
                  <a:srgbClr val="0071BC"/>
                </a:solidFill>
                <a:latin typeface="BlinkMacSystemFont"/>
                <a:hlinkClick r:id="rId23"/>
              </a:rPr>
              <a:t> </a:t>
            </a:r>
            <a:r>
              <a:rPr lang="it-IT" altLang="it-IT" sz="900" dirty="0" err="1">
                <a:solidFill>
                  <a:srgbClr val="0071BC"/>
                </a:solidFill>
                <a:latin typeface="BlinkMacSystemFont"/>
                <a:hlinkClick r:id="rId23"/>
              </a:rPr>
              <a:t>Ren</a:t>
            </a:r>
            <a:r>
              <a:rPr lang="it-IT" altLang="it-IT" sz="675" baseline="30000" dirty="0">
                <a:solidFill>
                  <a:srgbClr val="5B616B"/>
                </a:solidFill>
                <a:latin typeface="BlinkMacSystemFont"/>
              </a:rPr>
              <a:t> </a:t>
            </a:r>
            <a:r>
              <a:rPr lang="it-IT" altLang="it-IT" sz="675" baseline="30000" dirty="0">
                <a:solidFill>
                  <a:srgbClr val="323A45"/>
                </a:solidFill>
                <a:latin typeface="BlinkMacSystemFont"/>
                <a:hlinkClick r:id="rId24"/>
              </a:rPr>
              <a:t>7</a:t>
            </a:r>
            <a:r>
              <a:rPr lang="it-IT" altLang="it-IT" sz="900" dirty="0">
                <a:solidFill>
                  <a:srgbClr val="5B616B"/>
                </a:solidFill>
                <a:latin typeface="BlinkMacSystemFont"/>
              </a:rPr>
              <a:t>, </a:t>
            </a:r>
            <a:r>
              <a:rPr lang="it-IT" altLang="it-IT" sz="900" dirty="0" err="1">
                <a:solidFill>
                  <a:srgbClr val="0071BC"/>
                </a:solidFill>
                <a:latin typeface="BlinkMacSystemFont"/>
                <a:hlinkClick r:id="rId25"/>
              </a:rPr>
              <a:t>Guo-Xiang</a:t>
            </a:r>
            <a:r>
              <a:rPr lang="it-IT" altLang="it-IT" sz="900" dirty="0">
                <a:solidFill>
                  <a:srgbClr val="0071BC"/>
                </a:solidFill>
                <a:latin typeface="BlinkMacSystemFont"/>
                <a:hlinkClick r:id="rId25"/>
              </a:rPr>
              <a:t> Li</a:t>
            </a:r>
            <a:r>
              <a:rPr lang="it-IT" altLang="it-IT" sz="675" baseline="30000" dirty="0">
                <a:solidFill>
                  <a:srgbClr val="5B616B"/>
                </a:solidFill>
                <a:latin typeface="BlinkMacSystemFont"/>
              </a:rPr>
              <a:t> </a:t>
            </a:r>
            <a:r>
              <a:rPr lang="it-IT" altLang="it-IT" sz="675" baseline="30000" dirty="0">
                <a:solidFill>
                  <a:srgbClr val="323A45"/>
                </a:solidFill>
                <a:latin typeface="BlinkMacSystemFont"/>
                <a:hlinkClick r:id="rId8"/>
              </a:rPr>
              <a:t>1</a:t>
            </a:r>
            <a:r>
              <a:rPr lang="it-IT" altLang="it-IT" sz="900" dirty="0">
                <a:solidFill>
                  <a:srgbClr val="5B616B"/>
                </a:solidFill>
                <a:latin typeface="BlinkMacSystemFont"/>
              </a:rPr>
              <a:t>, </a:t>
            </a:r>
            <a:r>
              <a:rPr lang="it-IT" altLang="it-IT" sz="900" dirty="0" err="1">
                <a:solidFill>
                  <a:srgbClr val="0071BC"/>
                </a:solidFill>
                <a:latin typeface="BlinkMacSystemFont"/>
                <a:hlinkClick r:id="rId26"/>
              </a:rPr>
              <a:t>Xue-Qin</a:t>
            </a:r>
            <a:r>
              <a:rPr lang="it-IT" altLang="it-IT" sz="900" dirty="0">
                <a:solidFill>
                  <a:srgbClr val="0071BC"/>
                </a:solidFill>
                <a:latin typeface="BlinkMacSystemFont"/>
                <a:hlinkClick r:id="rId26"/>
              </a:rPr>
              <a:t> Chen</a:t>
            </a:r>
            <a:r>
              <a:rPr lang="it-IT" altLang="it-IT" sz="675" baseline="30000" dirty="0">
                <a:solidFill>
                  <a:srgbClr val="5B616B"/>
                </a:solidFill>
                <a:latin typeface="BlinkMacSystemFont"/>
              </a:rPr>
              <a:t> </a:t>
            </a:r>
            <a:r>
              <a:rPr lang="it-IT" altLang="it-IT" sz="675" baseline="30000" dirty="0">
                <a:solidFill>
                  <a:srgbClr val="323A45"/>
                </a:solidFill>
                <a:latin typeface="BlinkMacSystemFont"/>
                <a:hlinkClick r:id="rId27"/>
              </a:rPr>
              <a:t>8</a:t>
            </a:r>
            <a:r>
              <a:rPr lang="it-IT" altLang="it-IT" sz="900" dirty="0">
                <a:solidFill>
                  <a:srgbClr val="5B616B"/>
                </a:solidFill>
                <a:latin typeface="BlinkMacSystemFont"/>
              </a:rPr>
              <a:t>, </a:t>
            </a:r>
            <a:r>
              <a:rPr lang="it-IT" altLang="it-IT" sz="900" dirty="0" err="1">
                <a:solidFill>
                  <a:srgbClr val="0071BC"/>
                </a:solidFill>
                <a:latin typeface="BlinkMacSystemFont"/>
                <a:hlinkClick r:id="rId28"/>
              </a:rPr>
              <a:t>Hua</a:t>
            </a:r>
            <a:r>
              <a:rPr lang="it-IT" altLang="it-IT" sz="900" dirty="0">
                <a:solidFill>
                  <a:srgbClr val="0071BC"/>
                </a:solidFill>
                <a:latin typeface="BlinkMacSystemFont"/>
                <a:hlinkClick r:id="rId28"/>
              </a:rPr>
              <a:t>-Jiang </a:t>
            </a:r>
            <a:r>
              <a:rPr lang="it-IT" altLang="it-IT" sz="900" dirty="0" err="1">
                <a:solidFill>
                  <a:srgbClr val="0071BC"/>
                </a:solidFill>
                <a:latin typeface="BlinkMacSystemFont"/>
                <a:hlinkClick r:id="rId28"/>
              </a:rPr>
              <a:t>Shen</a:t>
            </a:r>
            <a:r>
              <a:rPr lang="it-IT" altLang="it-IT" sz="675" baseline="30000" dirty="0">
                <a:solidFill>
                  <a:srgbClr val="5B616B"/>
                </a:solidFill>
                <a:latin typeface="BlinkMacSystemFont"/>
              </a:rPr>
              <a:t> </a:t>
            </a:r>
            <a:r>
              <a:rPr lang="it-IT" altLang="it-IT" sz="675" baseline="30000" dirty="0">
                <a:solidFill>
                  <a:srgbClr val="323A45"/>
                </a:solidFill>
                <a:latin typeface="BlinkMacSystemFont"/>
                <a:hlinkClick r:id="rId11"/>
              </a:rPr>
              <a:t>2</a:t>
            </a:r>
            <a:r>
              <a:rPr lang="it-IT" altLang="it-IT" sz="900" dirty="0">
                <a:solidFill>
                  <a:srgbClr val="5B616B"/>
                </a:solidFill>
                <a:latin typeface="BlinkMacSystemFont"/>
              </a:rPr>
              <a:t>, </a:t>
            </a:r>
            <a:r>
              <a:rPr lang="it-IT" altLang="it-IT" sz="900" dirty="0" err="1">
                <a:solidFill>
                  <a:srgbClr val="0071BC"/>
                </a:solidFill>
                <a:latin typeface="BlinkMacSystemFont"/>
                <a:hlinkClick r:id="rId29"/>
              </a:rPr>
              <a:t>Xiao-Min</a:t>
            </a:r>
            <a:r>
              <a:rPr lang="it-IT" altLang="it-IT" sz="900" dirty="0">
                <a:solidFill>
                  <a:srgbClr val="0071BC"/>
                </a:solidFill>
                <a:latin typeface="BlinkMacSystemFont"/>
                <a:hlinkClick r:id="rId29"/>
              </a:rPr>
              <a:t> Chen</a:t>
            </a:r>
            <a:r>
              <a:rPr lang="it-IT" altLang="it-IT" sz="675" baseline="30000" dirty="0">
                <a:solidFill>
                  <a:srgbClr val="5B616B"/>
                </a:solidFill>
                <a:latin typeface="BlinkMacSystemFont"/>
              </a:rPr>
              <a:t> </a:t>
            </a:r>
            <a:r>
              <a:rPr lang="it-IT" altLang="it-IT" sz="675" baseline="30000" dirty="0">
                <a:solidFill>
                  <a:srgbClr val="323A45"/>
                </a:solidFill>
                <a:latin typeface="BlinkMacSystemFont"/>
                <a:hlinkClick r:id="rId8"/>
              </a:rPr>
              <a:t>1</a:t>
            </a:r>
            <a:endParaRPr lang="it-IT" altLang="it-IT" sz="1350" dirty="0">
              <a:solidFill>
                <a:prstClr val="black"/>
              </a:solidFill>
            </a:endParaRPr>
          </a:p>
        </p:txBody>
      </p:sp>
      <p:sp>
        <p:nvSpPr>
          <p:cNvPr id="11" name="CasellaDiTesto 10">
            <a:extLst>
              <a:ext uri="{FF2B5EF4-FFF2-40B4-BE49-F238E27FC236}">
                <a16:creationId xmlns:a16="http://schemas.microsoft.com/office/drawing/2014/main" id="{E3A75893-DD2A-42B1-B9D6-AD74349D0E01}"/>
              </a:ext>
            </a:extLst>
          </p:cNvPr>
          <p:cNvSpPr txBox="1"/>
          <p:nvPr/>
        </p:nvSpPr>
        <p:spPr>
          <a:xfrm>
            <a:off x="12700" y="1196975"/>
            <a:ext cx="3457575" cy="254000"/>
          </a:xfrm>
          <a:prstGeom prst="rect">
            <a:avLst/>
          </a:prstGeom>
          <a:noFill/>
        </p:spPr>
        <p:txBody>
          <a:bodyPr>
            <a:spAutoFit/>
          </a:bodyPr>
          <a:lstStyle/>
          <a:p>
            <a:pPr defTabSz="685800" eaLnBrk="1" fontAlgn="auto" hangingPunct="1">
              <a:spcBef>
                <a:spcPts val="0"/>
              </a:spcBef>
              <a:spcAft>
                <a:spcPts val="0"/>
              </a:spcAft>
              <a:defRPr/>
            </a:pPr>
            <a:r>
              <a:rPr lang="it-IT" sz="1050" i="1" dirty="0">
                <a:solidFill>
                  <a:prstClr val="black"/>
                </a:solidFill>
                <a:latin typeface="Calibri" panose="020F0502020204030204"/>
              </a:rPr>
              <a:t>QJM 2020 Mar 17; online </a:t>
            </a:r>
            <a:r>
              <a:rPr lang="it-IT" sz="1050" i="1" dirty="0" err="1">
                <a:solidFill>
                  <a:prstClr val="black"/>
                </a:solidFill>
                <a:latin typeface="Calibri" panose="020F0502020204030204"/>
              </a:rPr>
              <a:t>ahead</a:t>
            </a:r>
            <a:r>
              <a:rPr lang="it-IT" sz="1050" i="1" dirty="0">
                <a:solidFill>
                  <a:prstClr val="black"/>
                </a:solidFill>
                <a:latin typeface="Calibri" panose="020F0502020204030204"/>
              </a:rPr>
              <a:t> of </a:t>
            </a:r>
            <a:r>
              <a:rPr lang="it-IT" sz="1050" i="1" dirty="0" err="1">
                <a:solidFill>
                  <a:prstClr val="black"/>
                </a:solidFill>
                <a:latin typeface="Calibri" panose="020F0502020204030204"/>
              </a:rPr>
              <a:t>print</a:t>
            </a:r>
            <a:endParaRPr lang="it-IT" sz="1050" i="1" dirty="0">
              <a:solidFill>
                <a:prstClr val="black"/>
              </a:solidFill>
              <a:latin typeface="Calibri" panose="020F0502020204030204"/>
            </a:endParaRPr>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Immagine 3">
            <a:extLst>
              <a:ext uri="{FF2B5EF4-FFF2-40B4-BE49-F238E27FC236}">
                <a16:creationId xmlns:a16="http://schemas.microsoft.com/office/drawing/2014/main" id="{DB401B51-04F5-4426-87E5-48640FD48D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63" y="38100"/>
            <a:ext cx="419576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9" name="Immagine 4">
            <a:extLst>
              <a:ext uri="{FF2B5EF4-FFF2-40B4-BE49-F238E27FC236}">
                <a16:creationId xmlns:a16="http://schemas.microsoft.com/office/drawing/2014/main" id="{747AE13F-17CA-4598-B330-45499897FC4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80325" y="100013"/>
            <a:ext cx="125571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a:extLst>
              <a:ext uri="{FF2B5EF4-FFF2-40B4-BE49-F238E27FC236}">
                <a16:creationId xmlns:a16="http://schemas.microsoft.com/office/drawing/2014/main" id="{8CBD53CE-1656-4AEC-929B-C0C5E686507F}"/>
              </a:ext>
            </a:extLst>
          </p:cNvPr>
          <p:cNvSpPr txBox="1"/>
          <p:nvPr/>
        </p:nvSpPr>
        <p:spPr>
          <a:xfrm>
            <a:off x="295275" y="944563"/>
            <a:ext cx="8631238" cy="508000"/>
          </a:xfrm>
          <a:prstGeom prst="rect">
            <a:avLst/>
          </a:prstGeom>
          <a:noFill/>
        </p:spPr>
        <p:txBody>
          <a:bodyPr>
            <a:spAutoFit/>
          </a:bodyPr>
          <a:lstStyle/>
          <a:p>
            <a:pPr algn="ctr" defTabSz="685800" eaLnBrk="1" fontAlgn="auto" hangingPunct="1">
              <a:spcBef>
                <a:spcPts val="0"/>
              </a:spcBef>
              <a:spcAft>
                <a:spcPts val="0"/>
              </a:spcAft>
              <a:defRPr/>
            </a:pPr>
            <a:r>
              <a:rPr lang="it-IT" sz="1350" dirty="0">
                <a:solidFill>
                  <a:srgbClr val="E7E6E6">
                    <a:lumMod val="10000"/>
                  </a:srgbClr>
                </a:solidFill>
                <a:latin typeface="Garamond" panose="02020404030301010803" pitchFamily="18" charset="0"/>
              </a:rPr>
              <a:t>To report </a:t>
            </a:r>
            <a:r>
              <a:rPr lang="it-IT" sz="1350" dirty="0" err="1">
                <a:solidFill>
                  <a:srgbClr val="E7E6E6">
                    <a:lumMod val="10000"/>
                  </a:srgbClr>
                </a:solidFill>
                <a:latin typeface="Garamond" panose="02020404030301010803" pitchFamily="18" charset="0"/>
              </a:rPr>
              <a:t>findings</a:t>
            </a:r>
            <a:r>
              <a:rPr lang="it-IT" sz="1350" dirty="0">
                <a:solidFill>
                  <a:srgbClr val="E7E6E6">
                    <a:lumMod val="10000"/>
                  </a:srgbClr>
                </a:solidFill>
                <a:latin typeface="Garamond" panose="02020404030301010803" pitchFamily="18" charset="0"/>
              </a:rPr>
              <a:t> of </a:t>
            </a:r>
            <a:r>
              <a:rPr lang="it-IT" sz="1350" dirty="0" err="1">
                <a:solidFill>
                  <a:srgbClr val="E7E6E6">
                    <a:lumMod val="10000"/>
                  </a:srgbClr>
                </a:solidFill>
                <a:latin typeface="Garamond" panose="02020404030301010803" pitchFamily="18" charset="0"/>
              </a:rPr>
              <a:t>two</a:t>
            </a:r>
            <a:r>
              <a:rPr lang="it-IT" sz="1350" dirty="0">
                <a:solidFill>
                  <a:srgbClr val="E7E6E6">
                    <a:lumMod val="10000"/>
                  </a:srgbClr>
                </a:solidFill>
                <a:latin typeface="Garamond" panose="02020404030301010803" pitchFamily="18" charset="0"/>
              </a:rPr>
              <a:t> complete </a:t>
            </a:r>
            <a:r>
              <a:rPr lang="it-IT" sz="1350" dirty="0" err="1">
                <a:solidFill>
                  <a:srgbClr val="E7E6E6">
                    <a:lumMod val="10000"/>
                  </a:srgbClr>
                </a:solidFill>
                <a:latin typeface="Garamond" panose="02020404030301010803" pitchFamily="18" charset="0"/>
              </a:rPr>
              <a:t>autopsies</a:t>
            </a:r>
            <a:r>
              <a:rPr lang="it-IT" sz="1350" dirty="0">
                <a:solidFill>
                  <a:srgbClr val="E7E6E6">
                    <a:lumMod val="10000"/>
                  </a:srgbClr>
                </a:solidFill>
                <a:latin typeface="Garamond" panose="02020404030301010803" pitchFamily="18" charset="0"/>
              </a:rPr>
              <a:t> of severe acute </a:t>
            </a:r>
            <a:r>
              <a:rPr lang="it-IT" sz="1350" dirty="0" err="1">
                <a:solidFill>
                  <a:srgbClr val="E7E6E6">
                    <a:lumMod val="10000"/>
                  </a:srgbClr>
                </a:solidFill>
                <a:latin typeface="Garamond" panose="02020404030301010803" pitchFamily="18" charset="0"/>
              </a:rPr>
              <a:t>respiratory</a:t>
            </a:r>
            <a:r>
              <a:rPr lang="it-IT" sz="1350" dirty="0">
                <a:solidFill>
                  <a:srgbClr val="E7E6E6">
                    <a:lumMod val="10000"/>
                  </a:srgbClr>
                </a:solidFill>
                <a:latin typeface="Garamond" panose="02020404030301010803" pitchFamily="18" charset="0"/>
              </a:rPr>
              <a:t> </a:t>
            </a:r>
            <a:r>
              <a:rPr lang="it-IT" sz="1350" dirty="0" err="1">
                <a:solidFill>
                  <a:srgbClr val="E7E6E6">
                    <a:lumMod val="10000"/>
                  </a:srgbClr>
                </a:solidFill>
                <a:latin typeface="Garamond" panose="02020404030301010803" pitchFamily="18" charset="0"/>
              </a:rPr>
              <a:t>syndrome</a:t>
            </a:r>
            <a:r>
              <a:rPr lang="it-IT" sz="1350" dirty="0">
                <a:solidFill>
                  <a:srgbClr val="E7E6E6">
                    <a:lumMod val="10000"/>
                  </a:srgbClr>
                </a:solidFill>
                <a:latin typeface="Garamond" panose="02020404030301010803" pitchFamily="18" charset="0"/>
              </a:rPr>
              <a:t> coronavirus 2 positive </a:t>
            </a:r>
            <a:r>
              <a:rPr lang="it-IT" sz="1350" dirty="0" err="1">
                <a:solidFill>
                  <a:srgbClr val="E7E6E6">
                    <a:lumMod val="10000"/>
                  </a:srgbClr>
                </a:solidFill>
                <a:latin typeface="Garamond" panose="02020404030301010803" pitchFamily="18" charset="0"/>
              </a:rPr>
              <a:t>individuals</a:t>
            </a:r>
            <a:r>
              <a:rPr lang="it-IT" sz="1350" dirty="0">
                <a:solidFill>
                  <a:srgbClr val="E7E6E6">
                    <a:lumMod val="10000"/>
                  </a:srgbClr>
                </a:solidFill>
                <a:latin typeface="Garamond" panose="02020404030301010803" pitchFamily="18" charset="0"/>
              </a:rPr>
              <a:t> </a:t>
            </a:r>
            <a:r>
              <a:rPr lang="it-IT" sz="1350" dirty="0" err="1">
                <a:solidFill>
                  <a:srgbClr val="E7E6E6">
                    <a:lumMod val="10000"/>
                  </a:srgbClr>
                </a:solidFill>
                <a:latin typeface="Garamond" panose="02020404030301010803" pitchFamily="18" charset="0"/>
              </a:rPr>
              <a:t>who</a:t>
            </a:r>
            <a:r>
              <a:rPr lang="it-IT" sz="1350" dirty="0">
                <a:solidFill>
                  <a:srgbClr val="E7E6E6">
                    <a:lumMod val="10000"/>
                  </a:srgbClr>
                </a:solidFill>
                <a:latin typeface="Garamond" panose="02020404030301010803" pitchFamily="18" charset="0"/>
              </a:rPr>
              <a:t> </a:t>
            </a:r>
            <a:r>
              <a:rPr lang="it-IT" sz="1350" dirty="0" err="1">
                <a:solidFill>
                  <a:srgbClr val="E7E6E6">
                    <a:lumMod val="10000"/>
                  </a:srgbClr>
                </a:solidFill>
                <a:latin typeface="Garamond" panose="02020404030301010803" pitchFamily="18" charset="0"/>
              </a:rPr>
              <a:t>died</a:t>
            </a:r>
            <a:r>
              <a:rPr lang="it-IT" sz="1350" dirty="0">
                <a:solidFill>
                  <a:srgbClr val="E7E6E6">
                    <a:lumMod val="10000"/>
                  </a:srgbClr>
                </a:solidFill>
                <a:latin typeface="Garamond" panose="02020404030301010803" pitchFamily="18" charset="0"/>
              </a:rPr>
              <a:t> in Oklahoma (</a:t>
            </a:r>
            <a:r>
              <a:rPr lang="it-IT" sz="1350" dirty="0" err="1">
                <a:solidFill>
                  <a:srgbClr val="E7E6E6">
                    <a:lumMod val="10000"/>
                  </a:srgbClr>
                </a:solidFill>
                <a:latin typeface="Garamond" panose="02020404030301010803" pitchFamily="18" charset="0"/>
              </a:rPr>
              <a:t>United</a:t>
            </a:r>
            <a:r>
              <a:rPr lang="it-IT" sz="1350" dirty="0">
                <a:solidFill>
                  <a:srgbClr val="E7E6E6">
                    <a:lumMod val="10000"/>
                  </a:srgbClr>
                </a:solidFill>
                <a:latin typeface="Garamond" panose="02020404030301010803" pitchFamily="18" charset="0"/>
              </a:rPr>
              <a:t> </a:t>
            </a:r>
            <a:r>
              <a:rPr lang="it-IT" sz="1350" dirty="0" err="1">
                <a:solidFill>
                  <a:srgbClr val="E7E6E6">
                    <a:lumMod val="10000"/>
                  </a:srgbClr>
                </a:solidFill>
                <a:latin typeface="Garamond" panose="02020404030301010803" pitchFamily="18" charset="0"/>
              </a:rPr>
              <a:t>Statees</a:t>
            </a:r>
            <a:r>
              <a:rPr lang="it-IT" sz="1350" dirty="0">
                <a:solidFill>
                  <a:srgbClr val="E7E6E6">
                    <a:lumMod val="10000"/>
                  </a:srgbClr>
                </a:solidFill>
                <a:latin typeface="Garamond" panose="02020404030301010803" pitchFamily="18" charset="0"/>
              </a:rPr>
              <a:t>) in March 2020.</a:t>
            </a:r>
          </a:p>
        </p:txBody>
      </p:sp>
      <p:pic>
        <p:nvPicPr>
          <p:cNvPr id="7" name="Immagine 6">
            <a:extLst>
              <a:ext uri="{FF2B5EF4-FFF2-40B4-BE49-F238E27FC236}">
                <a16:creationId xmlns:a16="http://schemas.microsoft.com/office/drawing/2014/main" id="{DE8CB40F-B80A-4E7B-8A81-02D4970C68B3}"/>
              </a:ext>
            </a:extLst>
          </p:cNvPr>
          <p:cNvPicPr>
            <a:picLocks noChangeAspect="1"/>
          </p:cNvPicPr>
          <p:nvPr/>
        </p:nvPicPr>
        <p:blipFill rotWithShape="1">
          <a:blip r:embed="rId5"/>
          <a:srcRect l="1" r="-104"/>
          <a:stretch/>
        </p:blipFill>
        <p:spPr>
          <a:xfrm>
            <a:off x="2051050" y="1662113"/>
            <a:ext cx="5054600" cy="4170362"/>
          </a:xfrm>
          <a:prstGeom prst="rect">
            <a:avLst/>
          </a:prstGeom>
          <a:ln w="41275">
            <a:solidFill>
              <a:schemeClr val="accent1">
                <a:shade val="50000"/>
              </a:schemeClr>
            </a:solidFill>
          </a:ln>
        </p:spPr>
      </p:pic>
      <p:sp>
        <p:nvSpPr>
          <p:cNvPr id="80902" name="Rettangolo 2">
            <a:extLst>
              <a:ext uri="{FF2B5EF4-FFF2-40B4-BE49-F238E27FC236}">
                <a16:creationId xmlns:a16="http://schemas.microsoft.com/office/drawing/2014/main" id="{293A3C19-F8ED-4F23-818D-AE66AED89B7B}"/>
              </a:ext>
            </a:extLst>
          </p:cNvPr>
          <p:cNvSpPr>
            <a:spLocks noChangeArrowheads="1"/>
          </p:cNvSpPr>
          <p:nvPr/>
        </p:nvSpPr>
        <p:spPr bwMode="auto">
          <a:xfrm>
            <a:off x="107950" y="6027738"/>
            <a:ext cx="88487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lr>
                <a:schemeClr val="hlink"/>
              </a:buClr>
              <a:buSzPct val="90000"/>
              <a:buFont typeface="Wingdings" panose="05000000000000000000" pitchFamily="2" charset="2"/>
              <a:buBlip>
                <a:blip r:embed="rId6"/>
              </a:buBlip>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lr>
                <a:schemeClr val="accent2"/>
              </a:buClr>
              <a:buSzPct val="90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200" b="1">
                <a:solidFill>
                  <a:srgbClr val="181717"/>
                </a:solidFill>
                <a:latin typeface="Garamond" panose="02020404030301010803" pitchFamily="18" charset="0"/>
              </a:rPr>
              <a:t>There was interstitial chronic inflammation composed mainly of lymphocytes.</a:t>
            </a:r>
          </a:p>
          <a:p>
            <a:pPr algn="ctr" eaLnBrk="1" hangingPunct="1">
              <a:spcBef>
                <a:spcPct val="0"/>
              </a:spcBef>
              <a:buClrTx/>
              <a:buSzTx/>
              <a:buFontTx/>
              <a:buNone/>
            </a:pPr>
            <a:r>
              <a:rPr lang="it-IT" altLang="it-IT" sz="1200" b="1">
                <a:solidFill>
                  <a:srgbClr val="FF0000"/>
                </a:solidFill>
                <a:latin typeface="Garamond" panose="02020404030301010803" pitchFamily="18" charset="0"/>
              </a:rPr>
              <a:t>No eosinophils or neutrophils </a:t>
            </a:r>
            <a:r>
              <a:rPr lang="it-IT" altLang="it-IT" sz="1200" b="1">
                <a:solidFill>
                  <a:srgbClr val="181717"/>
                </a:solidFill>
                <a:latin typeface="Garamond" panose="02020404030301010803" pitchFamily="18" charset="0"/>
              </a:rPr>
              <a:t>were identified.</a:t>
            </a:r>
          </a:p>
          <a:p>
            <a:pPr algn="ctr" eaLnBrk="1" hangingPunct="1">
              <a:spcBef>
                <a:spcPct val="0"/>
              </a:spcBef>
              <a:buClrTx/>
              <a:buSzTx/>
              <a:buFontTx/>
              <a:buNone/>
            </a:pPr>
            <a:r>
              <a:rPr lang="it-IT" altLang="it-IT" sz="1200" b="1">
                <a:solidFill>
                  <a:srgbClr val="000000"/>
                </a:solidFill>
                <a:latin typeface="Garamond" panose="02020404030301010803" pitchFamily="18" charset="0"/>
              </a:rPr>
              <a:t>Sequestration of eosinophils does not seem occorring in post mortem analysis </a:t>
            </a:r>
          </a:p>
          <a:p>
            <a:pPr algn="ctr" eaLnBrk="1" hangingPunct="1">
              <a:spcBef>
                <a:spcPct val="0"/>
              </a:spcBef>
              <a:buClrTx/>
              <a:buSzTx/>
              <a:buFontTx/>
              <a:buNone/>
            </a:pPr>
            <a:endParaRPr lang="it-IT" altLang="it-IT" sz="1200" b="1">
              <a:solidFill>
                <a:srgbClr val="181717"/>
              </a:solidFill>
              <a:latin typeface="Garamond" panose="02020404030301010803" pitchFamily="18" charset="0"/>
            </a:endParaRPr>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asellaDiTesto 3">
            <a:extLst>
              <a:ext uri="{FF2B5EF4-FFF2-40B4-BE49-F238E27FC236}">
                <a16:creationId xmlns:a16="http://schemas.microsoft.com/office/drawing/2014/main" id="{F740291E-FA25-47E4-B0D0-EF3CE154C3E6}"/>
              </a:ext>
            </a:extLst>
          </p:cNvPr>
          <p:cNvSpPr txBox="1">
            <a:spLocks noChangeArrowheads="1"/>
          </p:cNvSpPr>
          <p:nvPr/>
        </p:nvSpPr>
        <p:spPr bwMode="auto">
          <a:xfrm>
            <a:off x="107950" y="333375"/>
            <a:ext cx="8193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b="1">
                <a:solidFill>
                  <a:srgbClr val="FF0000"/>
                </a:solidFill>
                <a:latin typeface="Garamond" panose="02020404030301010803" pitchFamily="18" charset="0"/>
              </a:rPr>
              <a:t>Hypotesis</a:t>
            </a:r>
          </a:p>
        </p:txBody>
      </p:sp>
      <p:sp>
        <p:nvSpPr>
          <p:cNvPr id="81923" name="Rettangolo 4">
            <a:extLst>
              <a:ext uri="{FF2B5EF4-FFF2-40B4-BE49-F238E27FC236}">
                <a16:creationId xmlns:a16="http://schemas.microsoft.com/office/drawing/2014/main" id="{A85ADF72-979C-4181-85BF-E1903EF2EC51}"/>
              </a:ext>
            </a:extLst>
          </p:cNvPr>
          <p:cNvSpPr>
            <a:spLocks noChangeArrowheads="1"/>
          </p:cNvSpPr>
          <p:nvPr/>
        </p:nvSpPr>
        <p:spPr bwMode="auto">
          <a:xfrm>
            <a:off x="314325" y="1916113"/>
            <a:ext cx="87979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nl-BE" altLang="it-IT" sz="2400" b="1">
                <a:solidFill>
                  <a:srgbClr val="000000"/>
                </a:solidFill>
                <a:latin typeface="Garamond" panose="02020404030301010803" pitchFamily="18" charset="0"/>
              </a:rPr>
              <a:t>The decrease of blood eosinophils (</a:t>
            </a:r>
            <a:r>
              <a:rPr lang="nl-BE" altLang="it-IT" sz="2400" b="1">
                <a:solidFill>
                  <a:srgbClr val="FF0000"/>
                </a:solidFill>
                <a:latin typeface="Garamond" panose="02020404030301010803" pitchFamily="18" charset="0"/>
              </a:rPr>
              <a:t>eosinopenia</a:t>
            </a:r>
            <a:r>
              <a:rPr lang="nl-BE" altLang="it-IT" sz="2400" b="1">
                <a:solidFill>
                  <a:srgbClr val="000000"/>
                </a:solidFill>
                <a:latin typeface="Garamond" panose="02020404030301010803" pitchFamily="18" charset="0"/>
              </a:rPr>
              <a:t>) in COVID is due to secundary hemophagocytosis: due to the cytokine storm (IL-6, IL-1 and TNF) in severe COVID.</a:t>
            </a:r>
          </a:p>
          <a:p>
            <a:pPr algn="ctr" eaLnBrk="1" hangingPunct="1">
              <a:spcBef>
                <a:spcPct val="0"/>
              </a:spcBef>
              <a:buClrTx/>
              <a:buSzTx/>
              <a:buFontTx/>
              <a:buNone/>
            </a:pPr>
            <a:endParaRPr lang="nl-BE" altLang="it-IT" sz="2400" b="1">
              <a:solidFill>
                <a:srgbClr val="000000"/>
              </a:solidFill>
              <a:latin typeface="Garamond" panose="02020404030301010803" pitchFamily="18" charset="0"/>
            </a:endParaRPr>
          </a:p>
          <a:p>
            <a:pPr algn="ctr" eaLnBrk="1" hangingPunct="1">
              <a:spcBef>
                <a:spcPct val="0"/>
              </a:spcBef>
              <a:buClrTx/>
              <a:buSzTx/>
              <a:buFontTx/>
              <a:buNone/>
            </a:pPr>
            <a:r>
              <a:rPr lang="nl-BE" altLang="it-IT" sz="2400" b="1">
                <a:solidFill>
                  <a:srgbClr val="000000"/>
                </a:solidFill>
                <a:latin typeface="Garamond" panose="02020404030301010803" pitchFamily="18" charset="0"/>
              </a:rPr>
              <a:t>Macrophages are too strongly activated and eat (phagocytose) eosinophils and neutrophils</a:t>
            </a:r>
          </a:p>
          <a:p>
            <a:pPr algn="ctr" eaLnBrk="1" hangingPunct="1">
              <a:spcBef>
                <a:spcPct val="0"/>
              </a:spcBef>
              <a:buClrTx/>
              <a:buSzTx/>
              <a:buFontTx/>
              <a:buNone/>
            </a:pPr>
            <a:endParaRPr lang="nl-BE" altLang="it-IT" sz="2400" b="1">
              <a:solidFill>
                <a:srgbClr val="000000"/>
              </a:solidFill>
              <a:latin typeface="Garamond" panose="02020404030301010803" pitchFamily="18" charset="0"/>
            </a:endParaRPr>
          </a:p>
          <a:p>
            <a:pPr algn="ctr" eaLnBrk="1" hangingPunct="1">
              <a:spcBef>
                <a:spcPct val="0"/>
              </a:spcBef>
              <a:buClrTx/>
              <a:buSzTx/>
              <a:buFontTx/>
              <a:buNone/>
            </a:pPr>
            <a:r>
              <a:rPr lang="nl-BE" altLang="it-IT" sz="2400" b="1">
                <a:solidFill>
                  <a:srgbClr val="000000"/>
                </a:solidFill>
                <a:latin typeface="Garamond" panose="02020404030301010803" pitchFamily="18" charset="0"/>
              </a:rPr>
              <a:t>In contrast, lymphocytes and monocytes decrease in the blood in COVID due to massive migration into the lungs.</a:t>
            </a:r>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el 1">
            <a:extLst>
              <a:ext uri="{FF2B5EF4-FFF2-40B4-BE49-F238E27FC236}">
                <a16:creationId xmlns:a16="http://schemas.microsoft.com/office/drawing/2014/main" id="{B35ACC7D-A728-4F96-A80F-5A7CB5566F57}"/>
              </a:ext>
            </a:extLst>
          </p:cNvPr>
          <p:cNvSpPr>
            <a:spLocks noGrp="1" noChangeArrowheads="1"/>
          </p:cNvSpPr>
          <p:nvPr>
            <p:ph type="title" idx="4294967295"/>
          </p:nvPr>
        </p:nvSpPr>
        <p:spPr>
          <a:xfrm>
            <a:off x="914400" y="61913"/>
            <a:ext cx="8229600" cy="919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BE" altLang="nl-BE" sz="3600" b="1" u="sng">
                <a:solidFill>
                  <a:srgbClr val="000000"/>
                </a:solidFill>
                <a:effectLst/>
              </a:rPr>
              <a:t>COVID-19 and Asthma: overview</a:t>
            </a:r>
            <a:endParaRPr lang="nl-NL" altLang="nl-BE" sz="3600" b="1" u="sng">
              <a:solidFill>
                <a:srgbClr val="000000"/>
              </a:solidFill>
              <a:effectLst/>
            </a:endParaRPr>
          </a:p>
        </p:txBody>
      </p:sp>
      <p:sp>
        <p:nvSpPr>
          <p:cNvPr id="24579" name="Tijdelijke aanduiding voor inhoud 2">
            <a:extLst>
              <a:ext uri="{FF2B5EF4-FFF2-40B4-BE49-F238E27FC236}">
                <a16:creationId xmlns:a16="http://schemas.microsoft.com/office/drawing/2014/main" id="{5AF3744B-1F5D-43AD-AA99-4592A5F95FB1}"/>
              </a:ext>
            </a:extLst>
          </p:cNvPr>
          <p:cNvSpPr>
            <a:spLocks noGrp="1"/>
          </p:cNvSpPr>
          <p:nvPr>
            <p:ph idx="4294967295"/>
          </p:nvPr>
        </p:nvSpPr>
        <p:spPr>
          <a:xfrm>
            <a:off x="719138" y="836613"/>
            <a:ext cx="8424862" cy="4530725"/>
          </a:xfrm>
        </p:spPr>
        <p:txBody>
          <a:bodyPr/>
          <a:lstStyle/>
          <a:p>
            <a:pPr>
              <a:lnSpc>
                <a:spcPct val="150000"/>
              </a:lnSpc>
              <a:defRPr/>
            </a:pPr>
            <a:r>
              <a:rPr lang="nl-BE" altLang="nl-BE" sz="2400" dirty="0">
                <a:solidFill>
                  <a:srgbClr val="000000"/>
                </a:solidFill>
                <a:effectLst/>
              </a:rPr>
              <a:t>COVID-19: </a:t>
            </a:r>
            <a:r>
              <a:rPr lang="nl-BE" altLang="nl-BE" sz="2400" dirty="0" err="1">
                <a:solidFill>
                  <a:srgbClr val="000000"/>
                </a:solidFill>
                <a:effectLst/>
              </a:rPr>
              <a:t>clinical</a:t>
            </a:r>
            <a:r>
              <a:rPr lang="nl-BE" altLang="nl-BE" sz="2400" dirty="0">
                <a:solidFill>
                  <a:srgbClr val="000000"/>
                </a:solidFill>
                <a:effectLst/>
              </a:rPr>
              <a:t> </a:t>
            </a:r>
            <a:r>
              <a:rPr lang="nl-BE" altLang="nl-BE" sz="2400" dirty="0" err="1">
                <a:solidFill>
                  <a:srgbClr val="000000"/>
                </a:solidFill>
                <a:effectLst/>
              </a:rPr>
              <a:t>presentation</a:t>
            </a:r>
            <a:endParaRPr lang="nl-BE" altLang="nl-BE" sz="2400" dirty="0">
              <a:solidFill>
                <a:srgbClr val="000000"/>
              </a:solidFill>
              <a:effectLst/>
            </a:endParaRPr>
          </a:p>
          <a:p>
            <a:pPr>
              <a:lnSpc>
                <a:spcPct val="150000"/>
              </a:lnSpc>
              <a:defRPr/>
            </a:pPr>
            <a:r>
              <a:rPr lang="nl-BE" altLang="nl-BE" sz="2400" dirty="0" err="1">
                <a:solidFill>
                  <a:srgbClr val="000000"/>
                </a:solidFill>
                <a:effectLst/>
              </a:rPr>
              <a:t>Asthma</a:t>
            </a:r>
            <a:r>
              <a:rPr lang="nl-BE" altLang="nl-BE" sz="2400" dirty="0">
                <a:solidFill>
                  <a:srgbClr val="000000"/>
                </a:solidFill>
                <a:effectLst/>
              </a:rPr>
              <a:t>: management in 2020</a:t>
            </a:r>
          </a:p>
          <a:p>
            <a:pPr>
              <a:lnSpc>
                <a:spcPct val="150000"/>
              </a:lnSpc>
              <a:defRPr/>
            </a:pPr>
            <a:r>
              <a:rPr lang="nl-BE" altLang="nl-BE" sz="2400" dirty="0">
                <a:solidFill>
                  <a:srgbClr val="000000"/>
                </a:solidFill>
                <a:effectLst/>
              </a:rPr>
              <a:t>Are </a:t>
            </a:r>
            <a:r>
              <a:rPr lang="nl-BE" altLang="nl-BE" sz="2400" dirty="0" err="1">
                <a:solidFill>
                  <a:srgbClr val="000000"/>
                </a:solidFill>
                <a:effectLst/>
              </a:rPr>
              <a:t>asthma</a:t>
            </a:r>
            <a:r>
              <a:rPr lang="nl-BE" altLang="nl-BE" sz="2400" dirty="0">
                <a:solidFill>
                  <a:srgbClr val="000000"/>
                </a:solidFill>
                <a:effectLst/>
              </a:rPr>
              <a:t> </a:t>
            </a:r>
            <a:r>
              <a:rPr lang="nl-BE" altLang="nl-BE" sz="2400" dirty="0" err="1">
                <a:solidFill>
                  <a:srgbClr val="000000"/>
                </a:solidFill>
                <a:effectLst/>
              </a:rPr>
              <a:t>patients</a:t>
            </a:r>
            <a:r>
              <a:rPr lang="nl-BE" altLang="nl-BE" sz="2400" dirty="0">
                <a:solidFill>
                  <a:srgbClr val="000000"/>
                </a:solidFill>
                <a:effectLst/>
              </a:rPr>
              <a:t> at </a:t>
            </a:r>
            <a:r>
              <a:rPr lang="nl-BE" altLang="nl-BE" sz="2400" dirty="0" err="1">
                <a:solidFill>
                  <a:srgbClr val="000000"/>
                </a:solidFill>
                <a:effectLst/>
              </a:rPr>
              <a:t>increased</a:t>
            </a:r>
            <a:r>
              <a:rPr lang="nl-BE" altLang="nl-BE" sz="2400" dirty="0">
                <a:solidFill>
                  <a:srgbClr val="000000"/>
                </a:solidFill>
                <a:effectLst/>
              </a:rPr>
              <a:t> risk of COVID-19?</a:t>
            </a:r>
          </a:p>
          <a:p>
            <a:pPr>
              <a:lnSpc>
                <a:spcPct val="150000"/>
              </a:lnSpc>
              <a:defRPr/>
            </a:pPr>
            <a:r>
              <a:rPr lang="nl-BE" altLang="nl-BE" sz="2400" dirty="0">
                <a:solidFill>
                  <a:srgbClr val="000000"/>
                </a:solidFill>
                <a:effectLst/>
              </a:rPr>
              <a:t>Treatment: </a:t>
            </a:r>
            <a:r>
              <a:rPr lang="nl-BE" altLang="nl-BE" sz="2400" dirty="0" err="1">
                <a:solidFill>
                  <a:srgbClr val="000000"/>
                </a:solidFill>
                <a:effectLst/>
              </a:rPr>
              <a:t>asthma</a:t>
            </a:r>
            <a:r>
              <a:rPr lang="nl-BE" altLang="nl-BE" sz="2400" dirty="0">
                <a:solidFill>
                  <a:srgbClr val="000000"/>
                </a:solidFill>
                <a:effectLst/>
              </a:rPr>
              <a:t>; COVID-19</a:t>
            </a:r>
          </a:p>
          <a:p>
            <a:pPr>
              <a:lnSpc>
                <a:spcPct val="150000"/>
              </a:lnSpc>
              <a:defRPr/>
            </a:pPr>
            <a:r>
              <a:rPr lang="nl-BE" altLang="nl-BE" sz="2400" dirty="0" err="1">
                <a:solidFill>
                  <a:srgbClr val="000000"/>
                </a:solidFill>
                <a:effectLst/>
              </a:rPr>
              <a:t>Epidemiology</a:t>
            </a:r>
            <a:endParaRPr lang="nl-BE" altLang="nl-BE" sz="2400" dirty="0">
              <a:solidFill>
                <a:srgbClr val="000000"/>
              </a:solidFill>
              <a:effectLst/>
            </a:endParaRPr>
          </a:p>
          <a:p>
            <a:pPr>
              <a:lnSpc>
                <a:spcPct val="150000"/>
              </a:lnSpc>
              <a:defRPr/>
            </a:pPr>
            <a:r>
              <a:rPr lang="nl-BE" altLang="nl-BE" sz="2400" dirty="0" err="1">
                <a:solidFill>
                  <a:srgbClr val="000000"/>
                </a:solidFill>
                <a:effectLst/>
              </a:rPr>
              <a:t>Eosinophilic</a:t>
            </a:r>
            <a:r>
              <a:rPr lang="nl-BE" altLang="nl-BE" sz="2400" dirty="0">
                <a:solidFill>
                  <a:srgbClr val="000000"/>
                </a:solidFill>
                <a:effectLst/>
              </a:rPr>
              <a:t> </a:t>
            </a:r>
            <a:r>
              <a:rPr lang="nl-BE" altLang="nl-BE" sz="2400" dirty="0" err="1">
                <a:solidFill>
                  <a:srgbClr val="000000"/>
                </a:solidFill>
                <a:effectLst/>
              </a:rPr>
              <a:t>inflammation</a:t>
            </a:r>
            <a:r>
              <a:rPr lang="nl-BE" altLang="nl-BE" sz="2400" dirty="0">
                <a:solidFill>
                  <a:srgbClr val="000000"/>
                </a:solidFill>
                <a:effectLst/>
              </a:rPr>
              <a:t> in </a:t>
            </a:r>
            <a:r>
              <a:rPr lang="nl-BE" altLang="nl-BE" sz="2400" dirty="0" err="1">
                <a:solidFill>
                  <a:srgbClr val="000000"/>
                </a:solidFill>
                <a:effectLst/>
              </a:rPr>
              <a:t>asthma</a:t>
            </a:r>
            <a:r>
              <a:rPr lang="nl-BE" altLang="nl-BE" sz="2400" dirty="0">
                <a:solidFill>
                  <a:srgbClr val="000000"/>
                </a:solidFill>
                <a:effectLst/>
              </a:rPr>
              <a:t> </a:t>
            </a:r>
            <a:r>
              <a:rPr lang="nl-BE" altLang="nl-BE" sz="2400" dirty="0" err="1">
                <a:solidFill>
                  <a:srgbClr val="000000"/>
                </a:solidFill>
                <a:effectLst/>
              </a:rPr>
              <a:t>and</a:t>
            </a:r>
            <a:r>
              <a:rPr lang="nl-BE" altLang="nl-BE" sz="2400" dirty="0">
                <a:solidFill>
                  <a:srgbClr val="000000"/>
                </a:solidFill>
                <a:effectLst/>
              </a:rPr>
              <a:t> COVID-19</a:t>
            </a:r>
          </a:p>
          <a:p>
            <a:pPr>
              <a:lnSpc>
                <a:spcPct val="150000"/>
              </a:lnSpc>
              <a:defRPr/>
            </a:pPr>
            <a:r>
              <a:rPr lang="nl-BE" altLang="nl-BE" sz="2800" b="1" dirty="0" err="1">
                <a:solidFill>
                  <a:srgbClr val="000000"/>
                </a:solidFill>
                <a:effectLst/>
              </a:rPr>
              <a:t>Guidelines</a:t>
            </a:r>
            <a:r>
              <a:rPr lang="nl-BE" altLang="nl-BE" sz="2800" b="1" dirty="0">
                <a:solidFill>
                  <a:srgbClr val="000000"/>
                </a:solidFill>
                <a:effectLst/>
              </a:rPr>
              <a:t> on COVID-19 </a:t>
            </a:r>
            <a:r>
              <a:rPr lang="nl-BE" altLang="nl-BE" sz="2800" b="1" dirty="0" err="1">
                <a:solidFill>
                  <a:srgbClr val="000000"/>
                </a:solidFill>
                <a:effectLst/>
              </a:rPr>
              <a:t>and</a:t>
            </a:r>
            <a:r>
              <a:rPr lang="nl-BE" altLang="nl-BE" sz="2800" b="1" dirty="0">
                <a:solidFill>
                  <a:srgbClr val="000000"/>
                </a:solidFill>
                <a:effectLst/>
              </a:rPr>
              <a:t> severe </a:t>
            </a:r>
            <a:r>
              <a:rPr lang="nl-BE" altLang="nl-BE" sz="2800" b="1" dirty="0" err="1">
                <a:solidFill>
                  <a:srgbClr val="000000"/>
                </a:solidFill>
                <a:effectLst/>
              </a:rPr>
              <a:t>asthma</a:t>
            </a:r>
            <a:endParaRPr lang="nl-BE" altLang="nl-BE" sz="2800" b="1" dirty="0">
              <a:solidFill>
                <a:srgbClr val="000000"/>
              </a:solidFill>
              <a:effectLst/>
            </a:endParaRPr>
          </a:p>
          <a:p>
            <a:pPr>
              <a:lnSpc>
                <a:spcPct val="150000"/>
              </a:lnSpc>
              <a:defRPr/>
            </a:pPr>
            <a:r>
              <a:rPr lang="nl-BE" altLang="nl-BE" sz="2400" dirty="0" err="1">
                <a:solidFill>
                  <a:schemeClr val="bg1">
                    <a:lumMod val="65000"/>
                  </a:schemeClr>
                </a:solidFill>
                <a:effectLst/>
              </a:rPr>
              <a:t>Patients</a:t>
            </a:r>
            <a:r>
              <a:rPr lang="nl-BE" altLang="nl-BE" sz="2400" dirty="0">
                <a:solidFill>
                  <a:schemeClr val="bg1">
                    <a:lumMod val="65000"/>
                  </a:schemeClr>
                </a:solidFill>
                <a:effectLst/>
              </a:rPr>
              <a:t> </a:t>
            </a:r>
            <a:r>
              <a:rPr lang="nl-BE" altLang="nl-BE" sz="2400" dirty="0" err="1">
                <a:solidFill>
                  <a:schemeClr val="bg1">
                    <a:lumMod val="65000"/>
                  </a:schemeClr>
                </a:solidFill>
                <a:effectLst/>
              </a:rPr>
              <a:t>perspectives</a:t>
            </a:r>
            <a:endParaRPr lang="nl-BE" altLang="nl-BE" sz="2400" dirty="0">
              <a:solidFill>
                <a:schemeClr val="bg1">
                  <a:lumMod val="65000"/>
                </a:schemeClr>
              </a:solidFill>
              <a:effectLst/>
            </a:endParaRPr>
          </a:p>
          <a:p>
            <a:pPr>
              <a:lnSpc>
                <a:spcPct val="150000"/>
              </a:lnSpc>
              <a:defRPr/>
            </a:pPr>
            <a:r>
              <a:rPr lang="nl-BE" altLang="nl-BE" sz="2400" dirty="0">
                <a:solidFill>
                  <a:schemeClr val="bg1">
                    <a:lumMod val="65000"/>
                  </a:schemeClr>
                </a:solidFill>
                <a:effectLst/>
              </a:rPr>
              <a:t>Q &amp; A </a:t>
            </a:r>
            <a:r>
              <a:rPr lang="nl-BE" altLang="nl-BE" sz="2400" dirty="0" err="1">
                <a:solidFill>
                  <a:schemeClr val="bg1">
                    <a:lumMod val="65000"/>
                  </a:schemeClr>
                </a:solidFill>
                <a:effectLst/>
              </a:rPr>
              <a:t>session</a:t>
            </a:r>
            <a:endParaRPr lang="nl-BE" altLang="nl-BE" sz="2400" dirty="0">
              <a:solidFill>
                <a:schemeClr val="bg1">
                  <a:lumMod val="65000"/>
                </a:schemeClr>
              </a:solidFill>
              <a:effectLst/>
            </a:endParaRPr>
          </a:p>
          <a:p>
            <a:pPr>
              <a:defRPr/>
            </a:pPr>
            <a:endParaRPr lang="nl-NL" altLang="nl-BE" dirty="0">
              <a:solidFill>
                <a:srgbClr val="000000"/>
              </a:solidFill>
              <a:effectLst/>
            </a:endParaRPr>
          </a:p>
        </p:txBody>
      </p:sp>
      <p:pic>
        <p:nvPicPr>
          <p:cNvPr id="82948" name="Grafik 4">
            <a:extLst>
              <a:ext uri="{FF2B5EF4-FFF2-40B4-BE49-F238E27FC236}">
                <a16:creationId xmlns:a16="http://schemas.microsoft.com/office/drawing/2014/main" id="{BB36F910-09D2-477A-BCB0-C1A93A16A1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5856288"/>
            <a:ext cx="3963988"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asellaDiTesto 4">
            <a:extLst>
              <a:ext uri="{FF2B5EF4-FFF2-40B4-BE49-F238E27FC236}">
                <a16:creationId xmlns:a16="http://schemas.microsoft.com/office/drawing/2014/main" id="{E9AE9C4E-A2CC-4A24-A777-A0B16686D6E1}"/>
              </a:ext>
            </a:extLst>
          </p:cNvPr>
          <p:cNvSpPr txBox="1">
            <a:spLocks noChangeArrowheads="1"/>
          </p:cNvSpPr>
          <p:nvPr/>
        </p:nvSpPr>
        <p:spPr bwMode="auto">
          <a:xfrm>
            <a:off x="107950" y="4184650"/>
            <a:ext cx="87852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000" b="1">
                <a:solidFill>
                  <a:srgbClr val="000000"/>
                </a:solidFill>
                <a:latin typeface="Garamond" panose="02020404030301010803" pitchFamily="18" charset="0"/>
              </a:rPr>
              <a:t>GLOBAL STRATEGY FOR ASTHMA MANAGEMENT AND PREVENTION</a:t>
            </a:r>
          </a:p>
          <a:p>
            <a:pPr algn="ctr" eaLnBrk="1" hangingPunct="1">
              <a:spcBef>
                <a:spcPct val="0"/>
              </a:spcBef>
              <a:buClrTx/>
              <a:buSzTx/>
              <a:buFontTx/>
              <a:buNone/>
            </a:pPr>
            <a:endParaRPr lang="it-IT" altLang="it-IT" sz="2000" b="1">
              <a:solidFill>
                <a:srgbClr val="000000"/>
              </a:solidFill>
              <a:latin typeface="Garamond" panose="02020404030301010803" pitchFamily="18" charset="0"/>
            </a:endParaRPr>
          </a:p>
          <a:p>
            <a:pPr algn="ctr" eaLnBrk="1" hangingPunct="1">
              <a:spcBef>
                <a:spcPct val="0"/>
              </a:spcBef>
              <a:buClrTx/>
              <a:buSzTx/>
              <a:buFontTx/>
              <a:buNone/>
            </a:pPr>
            <a:r>
              <a:rPr lang="it-IT" altLang="it-IT" sz="2000" b="1">
                <a:solidFill>
                  <a:srgbClr val="000000"/>
                </a:solidFill>
                <a:latin typeface="Garamond" panose="02020404030301010803" pitchFamily="18" charset="0"/>
              </a:rPr>
              <a:t>(2020 Update) pages 17-18</a:t>
            </a:r>
          </a:p>
          <a:p>
            <a:pPr algn="ctr" eaLnBrk="1" hangingPunct="1">
              <a:spcBef>
                <a:spcPct val="0"/>
              </a:spcBef>
              <a:buClrTx/>
              <a:buSzTx/>
              <a:buFontTx/>
              <a:buNone/>
            </a:pPr>
            <a:endParaRPr lang="it-IT" altLang="it-IT" sz="2000" b="1">
              <a:solidFill>
                <a:srgbClr val="000000"/>
              </a:solidFill>
              <a:latin typeface="Garamond" panose="02020404030301010803" pitchFamily="18" charset="0"/>
            </a:endParaRPr>
          </a:p>
          <a:p>
            <a:pPr algn="ctr" eaLnBrk="1" hangingPunct="1">
              <a:spcBef>
                <a:spcPct val="0"/>
              </a:spcBef>
              <a:buClrTx/>
              <a:buSzTx/>
              <a:buFontTx/>
              <a:buNone/>
            </a:pPr>
            <a:r>
              <a:rPr lang="it-IT" altLang="it-IT" sz="2000" b="1">
                <a:solidFill>
                  <a:srgbClr val="000000"/>
                </a:solidFill>
                <a:latin typeface="Garamond" panose="02020404030301010803" pitchFamily="18" charset="0"/>
              </a:rPr>
              <a:t>Available from: </a:t>
            </a:r>
            <a:r>
              <a:rPr lang="it-IT" altLang="it-IT" sz="2000" b="1">
                <a:solidFill>
                  <a:srgbClr val="5B9BD5"/>
                </a:solidFill>
                <a:latin typeface="Garamond" panose="02020404030301010803" pitchFamily="18" charset="0"/>
              </a:rPr>
              <a:t>www.ginasthma.com</a:t>
            </a:r>
          </a:p>
        </p:txBody>
      </p:sp>
      <p:cxnSp>
        <p:nvCxnSpPr>
          <p:cNvPr id="10" name="Connettore diritto 9">
            <a:extLst>
              <a:ext uri="{FF2B5EF4-FFF2-40B4-BE49-F238E27FC236}">
                <a16:creationId xmlns:a16="http://schemas.microsoft.com/office/drawing/2014/main" id="{35A47A99-29DB-4D9C-8399-8E17404788F6}"/>
              </a:ext>
            </a:extLst>
          </p:cNvPr>
          <p:cNvCxnSpPr/>
          <p:nvPr/>
        </p:nvCxnSpPr>
        <p:spPr>
          <a:xfrm>
            <a:off x="0" y="3284538"/>
            <a:ext cx="9109075" cy="0"/>
          </a:xfrm>
          <a:prstGeom prst="line">
            <a:avLst/>
          </a:prstGeom>
        </p:spPr>
        <p:style>
          <a:lnRef idx="1">
            <a:schemeClr val="dk1"/>
          </a:lnRef>
          <a:fillRef idx="0">
            <a:schemeClr val="dk1"/>
          </a:fillRef>
          <a:effectRef idx="0">
            <a:schemeClr val="dk1"/>
          </a:effectRef>
          <a:fontRef idx="minor">
            <a:schemeClr val="tx1"/>
          </a:fontRef>
        </p:style>
      </p:cxnSp>
      <p:pic>
        <p:nvPicPr>
          <p:cNvPr id="83972" name="Immagine 10">
            <a:extLst>
              <a:ext uri="{FF2B5EF4-FFF2-40B4-BE49-F238E27FC236}">
                <a16:creationId xmlns:a16="http://schemas.microsoft.com/office/drawing/2014/main" id="{82911872-6278-4098-8B40-E375A0FB2F7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79613" y="692150"/>
            <a:ext cx="55753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3">
            <a:extLst>
              <a:ext uri="{FF2B5EF4-FFF2-40B4-BE49-F238E27FC236}">
                <a16:creationId xmlns:a16="http://schemas.microsoft.com/office/drawing/2014/main" id="{99760FF9-2EB7-4D76-93FA-9199885E9DC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48550" y="5229225"/>
            <a:ext cx="144462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Immagine 1">
            <a:extLst>
              <a:ext uri="{FF2B5EF4-FFF2-40B4-BE49-F238E27FC236}">
                <a16:creationId xmlns:a16="http://schemas.microsoft.com/office/drawing/2014/main" id="{92DCC84B-BFAF-4AE2-ADB5-30D6DB25AD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333375"/>
            <a:ext cx="4092575"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Rettangolo 3">
            <a:extLst>
              <a:ext uri="{FF2B5EF4-FFF2-40B4-BE49-F238E27FC236}">
                <a16:creationId xmlns:a16="http://schemas.microsoft.com/office/drawing/2014/main" id="{A3DFF1BE-B804-41BE-A894-C0940167AECE}"/>
              </a:ext>
            </a:extLst>
          </p:cNvPr>
          <p:cNvSpPr>
            <a:spLocks noChangeArrowheads="1"/>
          </p:cNvSpPr>
          <p:nvPr/>
        </p:nvSpPr>
        <p:spPr bwMode="auto">
          <a:xfrm>
            <a:off x="360363" y="2276475"/>
            <a:ext cx="82296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800" b="1">
                <a:solidFill>
                  <a:srgbClr val="FF0000"/>
                </a:solidFill>
                <a:latin typeface="Garamond" panose="02020404030301010803" pitchFamily="18" charset="0"/>
              </a:rPr>
              <a:t>The purpose </a:t>
            </a:r>
            <a:r>
              <a:rPr lang="it-IT" altLang="it-IT" sz="2800" b="1">
                <a:solidFill>
                  <a:srgbClr val="181717"/>
                </a:solidFill>
                <a:latin typeface="Garamond" panose="02020404030301010803" pitchFamily="18" charset="0"/>
              </a:rPr>
              <a:t>of this guideline is to maximise the safety of adults and children with severe asthma during the COVID-19 pandemic, while protecting staff from infection.</a:t>
            </a:r>
          </a:p>
          <a:p>
            <a:pPr algn="ctr" eaLnBrk="1" hangingPunct="1">
              <a:spcBef>
                <a:spcPct val="0"/>
              </a:spcBef>
              <a:buClrTx/>
              <a:buSzTx/>
              <a:buFontTx/>
              <a:buNone/>
            </a:pPr>
            <a:endParaRPr lang="it-IT" altLang="it-IT" sz="2800" b="1">
              <a:solidFill>
                <a:srgbClr val="181717"/>
              </a:solidFill>
              <a:latin typeface="Garamond" panose="02020404030301010803" pitchFamily="18" charset="0"/>
            </a:endParaRPr>
          </a:p>
          <a:p>
            <a:pPr algn="ctr" eaLnBrk="1" hangingPunct="1">
              <a:spcBef>
                <a:spcPct val="0"/>
              </a:spcBef>
              <a:buClrTx/>
              <a:buSzTx/>
              <a:buFontTx/>
              <a:buNone/>
            </a:pPr>
            <a:r>
              <a:rPr lang="it-IT" altLang="it-IT" sz="2800" b="1">
                <a:solidFill>
                  <a:srgbClr val="181717"/>
                </a:solidFill>
                <a:latin typeface="Garamond" panose="02020404030301010803" pitchFamily="18" charset="0"/>
              </a:rPr>
              <a:t>The recommendations are based on evidence and expert opinion.</a:t>
            </a:r>
            <a:endParaRPr lang="it-IT" altLang="it-IT" sz="2800">
              <a:solidFill>
                <a:srgbClr val="000000"/>
              </a:solidFill>
              <a:latin typeface="Calibri" panose="020F0502020204030204" pitchFamily="34" charset="0"/>
            </a:endParaRPr>
          </a:p>
        </p:txBody>
      </p:sp>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Immagine 4">
            <a:extLst>
              <a:ext uri="{FF2B5EF4-FFF2-40B4-BE49-F238E27FC236}">
                <a16:creationId xmlns:a16="http://schemas.microsoft.com/office/drawing/2014/main" id="{5DD4DB42-CAB5-4B95-B1F7-BE30CE2976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76250"/>
            <a:ext cx="3903663"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Rettangolo 1">
            <a:extLst>
              <a:ext uri="{FF2B5EF4-FFF2-40B4-BE49-F238E27FC236}">
                <a16:creationId xmlns:a16="http://schemas.microsoft.com/office/drawing/2014/main" id="{3F9AD401-661E-4199-B3DC-1B12293E5489}"/>
              </a:ext>
            </a:extLst>
          </p:cNvPr>
          <p:cNvSpPr>
            <a:spLocks noChangeArrowheads="1"/>
          </p:cNvSpPr>
          <p:nvPr/>
        </p:nvSpPr>
        <p:spPr bwMode="auto">
          <a:xfrm>
            <a:off x="179388" y="2852738"/>
            <a:ext cx="8640762"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b="1">
                <a:solidFill>
                  <a:srgbClr val="FF0000"/>
                </a:solidFill>
                <a:latin typeface="Garamond" panose="02020404030301010803" pitchFamily="18" charset="0"/>
              </a:rPr>
              <a:t>Comunicate</a:t>
            </a:r>
            <a:r>
              <a:rPr lang="it-IT" altLang="it-IT" b="1">
                <a:solidFill>
                  <a:srgbClr val="181717"/>
                </a:solidFill>
                <a:latin typeface="Garamond" panose="02020404030301010803" pitchFamily="18" charset="0"/>
              </a:rPr>
              <a:t> with patients, help to </a:t>
            </a:r>
            <a:r>
              <a:rPr lang="it-IT" altLang="it-IT" b="1">
                <a:solidFill>
                  <a:srgbClr val="FF0000"/>
                </a:solidFill>
                <a:latin typeface="Garamond" panose="02020404030301010803" pitchFamily="18" charset="0"/>
              </a:rPr>
              <a:t>alleviate any</a:t>
            </a:r>
          </a:p>
          <a:p>
            <a:pPr algn="ctr" eaLnBrk="1" hangingPunct="1">
              <a:spcBef>
                <a:spcPct val="0"/>
              </a:spcBef>
              <a:buClrTx/>
              <a:buSzTx/>
              <a:buFontTx/>
              <a:buNone/>
            </a:pPr>
            <a:endParaRPr lang="it-IT" altLang="it-IT" b="1">
              <a:solidFill>
                <a:srgbClr val="FF0000"/>
              </a:solidFill>
              <a:latin typeface="Garamond" panose="02020404030301010803" pitchFamily="18" charset="0"/>
            </a:endParaRPr>
          </a:p>
          <a:p>
            <a:pPr algn="ctr" eaLnBrk="1" hangingPunct="1">
              <a:spcBef>
                <a:spcPct val="0"/>
              </a:spcBef>
              <a:buClrTx/>
              <a:buSzTx/>
              <a:buFontTx/>
              <a:buNone/>
            </a:pPr>
            <a:r>
              <a:rPr lang="it-IT" altLang="it-IT" b="1">
                <a:solidFill>
                  <a:srgbClr val="FF0000"/>
                </a:solidFill>
                <a:latin typeface="Garamond" panose="02020404030301010803" pitchFamily="18" charset="0"/>
              </a:rPr>
              <a:t> anxiety and fear </a:t>
            </a:r>
            <a:r>
              <a:rPr lang="it-IT" altLang="it-IT" b="1">
                <a:solidFill>
                  <a:srgbClr val="181717"/>
                </a:solidFill>
                <a:latin typeface="Garamond" panose="02020404030301010803" pitchFamily="18" charset="0"/>
              </a:rPr>
              <a:t>they may have about COVID-19</a:t>
            </a:r>
          </a:p>
          <a:p>
            <a:pPr algn="ctr" eaLnBrk="1" hangingPunct="1">
              <a:spcBef>
                <a:spcPct val="0"/>
              </a:spcBef>
              <a:buClrTx/>
              <a:buSzTx/>
              <a:buFontTx/>
              <a:buNone/>
            </a:pPr>
            <a:endParaRPr lang="it-IT" altLang="it-IT" b="1">
              <a:solidFill>
                <a:srgbClr val="181717"/>
              </a:solidFill>
              <a:latin typeface="Garamond" panose="02020404030301010803" pitchFamily="18" charset="0"/>
            </a:endParaRPr>
          </a:p>
        </p:txBody>
      </p:sp>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Immagine 4">
            <a:extLst>
              <a:ext uri="{FF2B5EF4-FFF2-40B4-BE49-F238E27FC236}">
                <a16:creationId xmlns:a16="http://schemas.microsoft.com/office/drawing/2014/main" id="{C0180664-CBA9-4F86-82DC-68C328FD3D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33375"/>
            <a:ext cx="3532188"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CasellaDiTesto 2">
            <a:extLst>
              <a:ext uri="{FF2B5EF4-FFF2-40B4-BE49-F238E27FC236}">
                <a16:creationId xmlns:a16="http://schemas.microsoft.com/office/drawing/2014/main" id="{F28F8EE0-5981-4EDC-9520-4919A685C8C6}"/>
              </a:ext>
            </a:extLst>
          </p:cNvPr>
          <p:cNvSpPr txBox="1">
            <a:spLocks noChangeArrowheads="1"/>
          </p:cNvSpPr>
          <p:nvPr/>
        </p:nvSpPr>
        <p:spPr bwMode="auto">
          <a:xfrm>
            <a:off x="179388" y="2420938"/>
            <a:ext cx="8569325"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400" b="1">
                <a:solidFill>
                  <a:srgbClr val="181717"/>
                </a:solidFill>
                <a:latin typeface="Garamond" panose="02020404030301010803" pitchFamily="18" charset="0"/>
              </a:rPr>
              <a:t>Tell all patients or their parent or carer, to </a:t>
            </a:r>
            <a:r>
              <a:rPr lang="it-IT" altLang="it-IT" sz="2400" b="1">
                <a:solidFill>
                  <a:srgbClr val="FF0000"/>
                </a:solidFill>
                <a:latin typeface="Garamond" panose="02020404030301010803" pitchFamily="18" charset="0"/>
              </a:rPr>
              <a:t>continue taking their regular medicines</a:t>
            </a:r>
          </a:p>
          <a:p>
            <a:pPr algn="ctr" eaLnBrk="1" hangingPunct="1">
              <a:spcBef>
                <a:spcPct val="0"/>
              </a:spcBef>
              <a:buClrTx/>
              <a:buSzTx/>
              <a:buFontTx/>
              <a:buNone/>
            </a:pPr>
            <a:endParaRPr lang="it-IT" altLang="it-IT" sz="2400" b="1">
              <a:solidFill>
                <a:srgbClr val="FF0000"/>
              </a:solidFill>
              <a:latin typeface="Garamond" panose="02020404030301010803" pitchFamily="18" charset="0"/>
            </a:endParaRPr>
          </a:p>
          <a:p>
            <a:pPr algn="ctr" eaLnBrk="1" hangingPunct="1">
              <a:spcBef>
                <a:spcPct val="0"/>
              </a:spcBef>
              <a:buClrTx/>
              <a:buSzTx/>
              <a:buFontTx/>
              <a:buNone/>
            </a:pPr>
            <a:r>
              <a:rPr lang="it-IT" altLang="it-IT" sz="2400" b="1">
                <a:solidFill>
                  <a:srgbClr val="181717"/>
                </a:solidFill>
                <a:latin typeface="Garamond" panose="02020404030301010803" pitchFamily="18" charset="0"/>
              </a:rPr>
              <a:t>Tell patients to </a:t>
            </a:r>
            <a:r>
              <a:rPr lang="it-IT" altLang="it-IT" sz="2400" b="1">
                <a:solidFill>
                  <a:srgbClr val="FF0000"/>
                </a:solidFill>
                <a:latin typeface="Garamond" panose="02020404030301010803" pitchFamily="18" charset="0"/>
              </a:rPr>
              <a:t>continue using inhaled corticosteroids </a:t>
            </a:r>
            <a:r>
              <a:rPr lang="it-IT" altLang="it-IT" sz="2400" b="1">
                <a:solidFill>
                  <a:srgbClr val="181717"/>
                </a:solidFill>
                <a:latin typeface="Garamond" panose="02020404030301010803" pitchFamily="18" charset="0"/>
              </a:rPr>
              <a:t>because stopping can increased the risk of asthma exacerbation.</a:t>
            </a:r>
          </a:p>
          <a:p>
            <a:pPr algn="ctr" eaLnBrk="1" hangingPunct="1">
              <a:spcBef>
                <a:spcPct val="0"/>
              </a:spcBef>
              <a:buClrTx/>
              <a:buSzTx/>
              <a:buFontTx/>
              <a:buNone/>
            </a:pPr>
            <a:endParaRPr lang="it-IT" altLang="it-IT" sz="2400" b="1">
              <a:solidFill>
                <a:srgbClr val="181717"/>
              </a:solidFill>
              <a:latin typeface="Garamond" panose="02020404030301010803" pitchFamily="18" charset="0"/>
            </a:endParaRPr>
          </a:p>
          <a:p>
            <a:pPr algn="ctr" eaLnBrk="1" hangingPunct="1">
              <a:spcBef>
                <a:spcPct val="0"/>
              </a:spcBef>
              <a:buClrTx/>
              <a:buSzTx/>
              <a:buFontTx/>
              <a:buNone/>
            </a:pPr>
            <a:r>
              <a:rPr lang="it-IT" altLang="it-IT" sz="2400" b="1">
                <a:solidFill>
                  <a:srgbClr val="181717"/>
                </a:solidFill>
                <a:latin typeface="Garamond" panose="02020404030301010803" pitchFamily="18" charset="0"/>
              </a:rPr>
              <a:t>If the patient usually attends hospital to have </a:t>
            </a:r>
            <a:r>
              <a:rPr lang="it-IT" altLang="it-IT" sz="2400" b="1">
                <a:solidFill>
                  <a:srgbClr val="FF0000"/>
                </a:solidFill>
                <a:latin typeface="Garamond" panose="02020404030301010803" pitchFamily="18" charset="0"/>
              </a:rPr>
              <a:t>biological treatments</a:t>
            </a:r>
            <a:r>
              <a:rPr lang="it-IT" altLang="it-IT" sz="2400" b="1">
                <a:solidFill>
                  <a:srgbClr val="181717"/>
                </a:solidFill>
                <a:latin typeface="Garamond" panose="02020404030301010803" pitchFamily="18" charset="0"/>
              </a:rPr>
              <a:t>, think about if they can be trained to self-administer, or could be treated at a community clinic or at home</a:t>
            </a:r>
          </a:p>
          <a:p>
            <a:pPr algn="ctr" eaLnBrk="1" hangingPunct="1">
              <a:spcBef>
                <a:spcPct val="0"/>
              </a:spcBef>
              <a:buClrTx/>
              <a:buSzTx/>
              <a:buFontTx/>
              <a:buNone/>
            </a:pPr>
            <a:endParaRPr lang="it-IT" altLang="it-IT" sz="2400" b="1">
              <a:solidFill>
                <a:srgbClr val="181717"/>
              </a:solidFill>
              <a:latin typeface="Garamond" panose="02020404030301010803" pitchFamily="18" charset="0"/>
            </a:endParaRPr>
          </a:p>
          <a:p>
            <a:pPr algn="ctr" eaLnBrk="1" hangingPunct="1">
              <a:spcBef>
                <a:spcPct val="0"/>
              </a:spcBef>
              <a:buClrTx/>
              <a:buSzTx/>
              <a:buFontTx/>
              <a:buNone/>
            </a:pPr>
            <a:endParaRPr lang="it-IT" altLang="it-IT" sz="2400" b="1">
              <a:solidFill>
                <a:srgbClr val="181717"/>
              </a:solidFill>
              <a:latin typeface="Garamond" panose="02020404030301010803" pitchFamily="18" charset="0"/>
            </a:endParaRPr>
          </a:p>
          <a:p>
            <a:pPr algn="just" eaLnBrk="1" hangingPunct="1">
              <a:spcBef>
                <a:spcPct val="0"/>
              </a:spcBef>
              <a:buClrTx/>
              <a:buSzTx/>
              <a:buFontTx/>
              <a:buNone/>
            </a:pPr>
            <a:endParaRPr lang="it-IT" altLang="it-IT" sz="2400" b="1">
              <a:solidFill>
                <a:srgbClr val="FF0000"/>
              </a:solidFill>
              <a:latin typeface="Garamond" panose="02020404030301010803" pitchFamily="18" charset="0"/>
            </a:endParaRPr>
          </a:p>
          <a:p>
            <a:pPr algn="just" eaLnBrk="1" hangingPunct="1">
              <a:spcBef>
                <a:spcPct val="0"/>
              </a:spcBef>
              <a:buClrTx/>
              <a:buSzTx/>
              <a:buFontTx/>
              <a:buNone/>
            </a:pPr>
            <a:endParaRPr lang="it-IT" altLang="it-IT" sz="2400" b="1">
              <a:solidFill>
                <a:srgbClr val="181717"/>
              </a:solidFill>
              <a:latin typeface="Garamond" panose="02020404030301010803" pitchFamily="18" charset="0"/>
            </a:endParaRPr>
          </a:p>
          <a:p>
            <a:pPr algn="just" eaLnBrk="1" hangingPunct="1">
              <a:spcBef>
                <a:spcPct val="0"/>
              </a:spcBef>
              <a:buClrTx/>
              <a:buSzTx/>
              <a:buFontTx/>
              <a:buNone/>
            </a:pPr>
            <a:endParaRPr lang="it-IT" altLang="it-IT" sz="2400" b="1">
              <a:solidFill>
                <a:srgbClr val="FF0000"/>
              </a:solidFill>
              <a:latin typeface="Garamond" panose="02020404030301010803" pitchFamily="18" charset="0"/>
            </a:endParaRPr>
          </a:p>
        </p:txBody>
      </p:sp>
    </p:spTree>
    <p:custDataLst>
      <p:tags r:id="rId1"/>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Immagine 4">
            <a:extLst>
              <a:ext uri="{FF2B5EF4-FFF2-40B4-BE49-F238E27FC236}">
                <a16:creationId xmlns:a16="http://schemas.microsoft.com/office/drawing/2014/main" id="{D7724481-424F-42E6-B457-F0B7AE5528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33375"/>
            <a:ext cx="3532188"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a:extLst>
              <a:ext uri="{FF2B5EF4-FFF2-40B4-BE49-F238E27FC236}">
                <a16:creationId xmlns:a16="http://schemas.microsoft.com/office/drawing/2014/main" id="{26F4FA3F-DCA3-454E-8CC7-CC5D2EEDCDE9}"/>
              </a:ext>
            </a:extLst>
          </p:cNvPr>
          <p:cNvSpPr txBox="1"/>
          <p:nvPr/>
        </p:nvSpPr>
        <p:spPr>
          <a:xfrm>
            <a:off x="250825" y="2420938"/>
            <a:ext cx="8569325" cy="4340225"/>
          </a:xfrm>
          <a:prstGeom prst="rect">
            <a:avLst/>
          </a:prstGeom>
          <a:noFill/>
        </p:spPr>
        <p:txBody>
          <a:bodyPr>
            <a:spAutoFit/>
          </a:bodyPr>
          <a:lstStyle/>
          <a:p>
            <a:pPr algn="ctr" defTabSz="685800" eaLnBrk="1" fontAlgn="auto" hangingPunct="1">
              <a:spcBef>
                <a:spcPts val="0"/>
              </a:spcBef>
              <a:spcAft>
                <a:spcPts val="0"/>
              </a:spcAft>
              <a:defRPr/>
            </a:pPr>
            <a:r>
              <a:rPr lang="it-IT" sz="2800" b="1" dirty="0" err="1">
                <a:solidFill>
                  <a:srgbClr val="E7E6E6">
                    <a:lumMod val="10000"/>
                  </a:srgbClr>
                </a:solidFill>
                <a:latin typeface="Garamond" panose="02020404030301010803" pitchFamily="18" charset="0"/>
              </a:rPr>
              <a:t>Tell</a:t>
            </a:r>
            <a:r>
              <a:rPr lang="it-IT" sz="2800" b="1" dirty="0">
                <a:solidFill>
                  <a:srgbClr val="E7E6E6">
                    <a:lumMod val="10000"/>
                  </a:srgbClr>
                </a:solidFill>
                <a:latin typeface="Garamond" panose="02020404030301010803" pitchFamily="18" charset="0"/>
              </a:rPr>
              <a:t> </a:t>
            </a:r>
            <a:r>
              <a:rPr lang="it-IT" sz="2800" b="1" dirty="0" err="1">
                <a:solidFill>
                  <a:srgbClr val="E7E6E6">
                    <a:lumMod val="10000"/>
                  </a:srgbClr>
                </a:solidFill>
                <a:latin typeface="Garamond" panose="02020404030301010803" pitchFamily="18" charset="0"/>
              </a:rPr>
              <a:t>patients</a:t>
            </a:r>
            <a:r>
              <a:rPr lang="it-IT" sz="2800" b="1" dirty="0">
                <a:solidFill>
                  <a:srgbClr val="E7E6E6">
                    <a:lumMod val="10000"/>
                  </a:srgbClr>
                </a:solidFill>
                <a:latin typeface="Garamond" panose="02020404030301010803" pitchFamily="18" charset="0"/>
              </a:rPr>
              <a:t> </a:t>
            </a:r>
            <a:r>
              <a:rPr lang="it-IT" sz="2800" b="1" dirty="0" err="1">
                <a:solidFill>
                  <a:srgbClr val="FF0000"/>
                </a:solidFill>
                <a:latin typeface="Garamond" panose="02020404030301010803" pitchFamily="18" charset="0"/>
              </a:rPr>
              <a:t>not</a:t>
            </a:r>
            <a:r>
              <a:rPr lang="it-IT" sz="2800" b="1" dirty="0">
                <a:solidFill>
                  <a:srgbClr val="FF0000"/>
                </a:solidFill>
                <a:latin typeface="Garamond" panose="02020404030301010803" pitchFamily="18" charset="0"/>
              </a:rPr>
              <a:t> to share </a:t>
            </a:r>
            <a:r>
              <a:rPr lang="it-IT" sz="2800" b="1" dirty="0" err="1">
                <a:solidFill>
                  <a:srgbClr val="FF0000"/>
                </a:solidFill>
                <a:latin typeface="Garamond" panose="02020404030301010803" pitchFamily="18" charset="0"/>
              </a:rPr>
              <a:t>their</a:t>
            </a:r>
            <a:r>
              <a:rPr lang="it-IT" sz="2800" b="1" dirty="0">
                <a:solidFill>
                  <a:srgbClr val="FF0000"/>
                </a:solidFill>
                <a:latin typeface="Garamond" panose="02020404030301010803" pitchFamily="18" charset="0"/>
              </a:rPr>
              <a:t> </a:t>
            </a:r>
            <a:r>
              <a:rPr lang="it-IT" sz="2800" b="1" dirty="0" err="1">
                <a:solidFill>
                  <a:srgbClr val="FF0000"/>
                </a:solidFill>
                <a:latin typeface="Garamond" panose="02020404030301010803" pitchFamily="18" charset="0"/>
              </a:rPr>
              <a:t>inhalers</a:t>
            </a:r>
            <a:r>
              <a:rPr lang="it-IT" sz="2800" b="1" dirty="0">
                <a:solidFill>
                  <a:srgbClr val="FF0000"/>
                </a:solidFill>
                <a:latin typeface="Garamond" panose="02020404030301010803" pitchFamily="18" charset="0"/>
              </a:rPr>
              <a:t> </a:t>
            </a:r>
            <a:r>
              <a:rPr lang="it-IT" sz="2800" b="1" dirty="0">
                <a:solidFill>
                  <a:srgbClr val="E7E6E6">
                    <a:lumMod val="10000"/>
                  </a:srgbClr>
                </a:solidFill>
                <a:latin typeface="Garamond" panose="02020404030301010803" pitchFamily="18" charset="0"/>
              </a:rPr>
              <a:t>and </a:t>
            </a:r>
            <a:r>
              <a:rPr lang="it-IT" sz="2800" b="1" dirty="0" err="1">
                <a:solidFill>
                  <a:srgbClr val="E7E6E6">
                    <a:lumMod val="10000"/>
                  </a:srgbClr>
                </a:solidFill>
                <a:latin typeface="Garamond" panose="02020404030301010803" pitchFamily="18" charset="0"/>
              </a:rPr>
              <a:t>devices</a:t>
            </a:r>
            <a:r>
              <a:rPr lang="it-IT" sz="2800" b="1" dirty="0">
                <a:solidFill>
                  <a:srgbClr val="E7E6E6">
                    <a:lumMod val="10000"/>
                  </a:srgbClr>
                </a:solidFill>
                <a:latin typeface="Garamond" panose="02020404030301010803" pitchFamily="18" charset="0"/>
              </a:rPr>
              <a:t> with </a:t>
            </a:r>
            <a:r>
              <a:rPr lang="it-IT" sz="2800" b="1" dirty="0" err="1">
                <a:solidFill>
                  <a:srgbClr val="E7E6E6">
                    <a:lumMod val="10000"/>
                  </a:srgbClr>
                </a:solidFill>
                <a:latin typeface="Garamond" panose="02020404030301010803" pitchFamily="18" charset="0"/>
              </a:rPr>
              <a:t>anyone</a:t>
            </a:r>
            <a:r>
              <a:rPr lang="it-IT" sz="2800" b="1" dirty="0">
                <a:solidFill>
                  <a:srgbClr val="E7E6E6">
                    <a:lumMod val="10000"/>
                  </a:srgbClr>
                </a:solidFill>
                <a:latin typeface="Garamond" panose="02020404030301010803" pitchFamily="18" charset="0"/>
              </a:rPr>
              <a:t> else</a:t>
            </a:r>
          </a:p>
          <a:p>
            <a:pPr marL="257175" indent="-257175" algn="ctr" defTabSz="685800" eaLnBrk="1" fontAlgn="auto" hangingPunct="1">
              <a:spcBef>
                <a:spcPts val="0"/>
              </a:spcBef>
              <a:spcAft>
                <a:spcPts val="0"/>
              </a:spcAft>
              <a:buFontTx/>
              <a:buAutoNum type="arabicPeriod"/>
              <a:defRPr/>
            </a:pPr>
            <a:endParaRPr lang="it-IT" sz="2800" b="1" dirty="0">
              <a:solidFill>
                <a:srgbClr val="E7E6E6">
                  <a:lumMod val="10000"/>
                </a:srgbClr>
              </a:solidFill>
              <a:latin typeface="Garamond" panose="02020404030301010803" pitchFamily="18" charset="0"/>
            </a:endParaRPr>
          </a:p>
          <a:p>
            <a:pPr algn="ctr" defTabSz="685800" eaLnBrk="1" fontAlgn="auto" hangingPunct="1">
              <a:spcBef>
                <a:spcPts val="0"/>
              </a:spcBef>
              <a:spcAft>
                <a:spcPts val="0"/>
              </a:spcAft>
              <a:defRPr/>
            </a:pPr>
            <a:endParaRPr lang="it-IT" sz="2800" b="1" dirty="0">
              <a:solidFill>
                <a:srgbClr val="FF0000"/>
              </a:solidFill>
              <a:latin typeface="Garamond" panose="02020404030301010803" pitchFamily="18" charset="0"/>
            </a:endParaRPr>
          </a:p>
          <a:p>
            <a:pPr algn="ctr" defTabSz="685800" eaLnBrk="1" fontAlgn="auto" hangingPunct="1">
              <a:spcBef>
                <a:spcPts val="0"/>
              </a:spcBef>
              <a:spcAft>
                <a:spcPts val="0"/>
              </a:spcAft>
              <a:defRPr/>
            </a:pPr>
            <a:r>
              <a:rPr lang="it-IT" sz="2800" b="1" dirty="0" err="1">
                <a:solidFill>
                  <a:srgbClr val="E7E6E6">
                    <a:lumMod val="10000"/>
                  </a:srgbClr>
                </a:solidFill>
                <a:latin typeface="Garamond" panose="02020404030301010803" pitchFamily="18" charset="0"/>
              </a:rPr>
              <a:t>Tell</a:t>
            </a:r>
            <a:r>
              <a:rPr lang="it-IT" sz="2800" b="1" dirty="0">
                <a:solidFill>
                  <a:srgbClr val="E7E6E6">
                    <a:lumMod val="10000"/>
                  </a:srgbClr>
                </a:solidFill>
                <a:latin typeface="Garamond" panose="02020404030301010803" pitchFamily="18" charset="0"/>
              </a:rPr>
              <a:t> </a:t>
            </a:r>
            <a:r>
              <a:rPr lang="it-IT" sz="2800" b="1" dirty="0" err="1">
                <a:solidFill>
                  <a:srgbClr val="E7E6E6">
                    <a:lumMod val="10000"/>
                  </a:srgbClr>
                </a:solidFill>
                <a:latin typeface="Garamond" panose="02020404030301010803" pitchFamily="18" charset="0"/>
              </a:rPr>
              <a:t>patients</a:t>
            </a:r>
            <a:r>
              <a:rPr lang="it-IT" sz="2800" b="1" dirty="0">
                <a:solidFill>
                  <a:srgbClr val="E7E6E6">
                    <a:lumMod val="10000"/>
                  </a:srgbClr>
                </a:solidFill>
                <a:latin typeface="Garamond" panose="02020404030301010803" pitchFamily="18" charset="0"/>
              </a:rPr>
              <a:t> or </a:t>
            </a:r>
            <a:r>
              <a:rPr lang="it-IT" sz="2800" b="1" dirty="0" err="1">
                <a:solidFill>
                  <a:srgbClr val="E7E6E6">
                    <a:lumMod val="10000"/>
                  </a:srgbClr>
                </a:solidFill>
                <a:latin typeface="Garamond" panose="02020404030301010803" pitchFamily="18" charset="0"/>
              </a:rPr>
              <a:t>their</a:t>
            </a:r>
            <a:r>
              <a:rPr lang="it-IT" sz="2800" b="1" dirty="0">
                <a:solidFill>
                  <a:srgbClr val="E7E6E6">
                    <a:lumMod val="10000"/>
                  </a:srgbClr>
                </a:solidFill>
                <a:latin typeface="Garamond" panose="02020404030301010803" pitchFamily="18" charset="0"/>
              </a:rPr>
              <a:t> </a:t>
            </a:r>
            <a:r>
              <a:rPr lang="it-IT" sz="2800" b="1" dirty="0" err="1">
                <a:solidFill>
                  <a:srgbClr val="E7E6E6">
                    <a:lumMod val="10000"/>
                  </a:srgbClr>
                </a:solidFill>
                <a:latin typeface="Garamond" panose="02020404030301010803" pitchFamily="18" charset="0"/>
              </a:rPr>
              <a:t>parent</a:t>
            </a:r>
            <a:r>
              <a:rPr lang="it-IT" sz="2800" b="1" dirty="0">
                <a:solidFill>
                  <a:srgbClr val="E7E6E6">
                    <a:lumMod val="10000"/>
                  </a:srgbClr>
                </a:solidFill>
                <a:latin typeface="Garamond" panose="02020404030301010803" pitchFamily="18" charset="0"/>
              </a:rPr>
              <a:t> ora </a:t>
            </a:r>
            <a:r>
              <a:rPr lang="it-IT" sz="2800" b="1" dirty="0" err="1">
                <a:solidFill>
                  <a:srgbClr val="E7E6E6">
                    <a:lumMod val="10000"/>
                  </a:srgbClr>
                </a:solidFill>
                <a:latin typeface="Garamond" panose="02020404030301010803" pitchFamily="18" charset="0"/>
              </a:rPr>
              <a:t>carer</a:t>
            </a:r>
            <a:r>
              <a:rPr lang="it-IT" sz="2800" b="1" dirty="0">
                <a:solidFill>
                  <a:srgbClr val="E7E6E6">
                    <a:lumMod val="10000"/>
                  </a:srgbClr>
                </a:solidFill>
                <a:latin typeface="Garamond" panose="02020404030301010803" pitchFamily="18" charset="0"/>
              </a:rPr>
              <a:t> to </a:t>
            </a:r>
            <a:r>
              <a:rPr lang="it-IT" sz="2800" b="1" dirty="0" err="1">
                <a:solidFill>
                  <a:srgbClr val="FF0000"/>
                </a:solidFill>
                <a:latin typeface="Garamond" panose="02020404030301010803" pitchFamily="18" charset="0"/>
              </a:rPr>
              <a:t>clean</a:t>
            </a:r>
            <a:r>
              <a:rPr lang="it-IT" sz="2800" b="1" dirty="0">
                <a:solidFill>
                  <a:srgbClr val="FF0000"/>
                </a:solidFill>
                <a:latin typeface="Garamond" panose="02020404030301010803" pitchFamily="18" charset="0"/>
              </a:rPr>
              <a:t> </a:t>
            </a:r>
            <a:r>
              <a:rPr lang="it-IT" sz="2800" b="1" dirty="0" err="1">
                <a:solidFill>
                  <a:srgbClr val="FF0000"/>
                </a:solidFill>
                <a:latin typeface="Garamond" panose="02020404030301010803" pitchFamily="18" charset="0"/>
              </a:rPr>
              <a:t>equipment</a:t>
            </a:r>
            <a:r>
              <a:rPr lang="it-IT" sz="2800" b="1" dirty="0">
                <a:solidFill>
                  <a:srgbClr val="FF0000"/>
                </a:solidFill>
                <a:latin typeface="Garamond" panose="02020404030301010803" pitchFamily="18" charset="0"/>
              </a:rPr>
              <a:t> </a:t>
            </a:r>
            <a:r>
              <a:rPr lang="it-IT" sz="2800" b="1" dirty="0" err="1">
                <a:solidFill>
                  <a:srgbClr val="E7E6E6">
                    <a:lumMod val="10000"/>
                  </a:srgbClr>
                </a:solidFill>
                <a:latin typeface="Garamond" panose="02020404030301010803" pitchFamily="18" charset="0"/>
              </a:rPr>
              <a:t>such</a:t>
            </a:r>
            <a:r>
              <a:rPr lang="it-IT" sz="2800" b="1" dirty="0">
                <a:solidFill>
                  <a:srgbClr val="E7E6E6">
                    <a:lumMod val="10000"/>
                  </a:srgbClr>
                </a:solidFill>
                <a:latin typeface="Garamond" panose="02020404030301010803" pitchFamily="18" charset="0"/>
              </a:rPr>
              <a:t> </a:t>
            </a:r>
            <a:r>
              <a:rPr lang="it-IT" sz="2800" b="1" dirty="0" err="1">
                <a:solidFill>
                  <a:srgbClr val="E7E6E6">
                    <a:lumMod val="10000"/>
                  </a:srgbClr>
                </a:solidFill>
                <a:latin typeface="Garamond" panose="02020404030301010803" pitchFamily="18" charset="0"/>
              </a:rPr>
              <a:t>as</a:t>
            </a:r>
            <a:r>
              <a:rPr lang="it-IT" sz="2800" b="1" dirty="0">
                <a:solidFill>
                  <a:srgbClr val="E7E6E6">
                    <a:lumMod val="10000"/>
                  </a:srgbClr>
                </a:solidFill>
                <a:latin typeface="Garamond" panose="02020404030301010803" pitchFamily="18" charset="0"/>
              </a:rPr>
              <a:t> </a:t>
            </a:r>
            <a:r>
              <a:rPr lang="it-IT" sz="2800" b="1" dirty="0" err="1">
                <a:solidFill>
                  <a:srgbClr val="E7E6E6">
                    <a:lumMod val="10000"/>
                  </a:srgbClr>
                </a:solidFill>
                <a:latin typeface="Garamond" panose="02020404030301010803" pitchFamily="18" charset="0"/>
              </a:rPr>
              <a:t>spacers</a:t>
            </a:r>
            <a:r>
              <a:rPr lang="it-IT" sz="2800" b="1" dirty="0">
                <a:solidFill>
                  <a:srgbClr val="E7E6E6">
                    <a:lumMod val="10000"/>
                  </a:srgbClr>
                </a:solidFill>
                <a:latin typeface="Garamond" panose="02020404030301010803" pitchFamily="18" charset="0"/>
              </a:rPr>
              <a:t> and </a:t>
            </a:r>
            <a:r>
              <a:rPr lang="it-IT" sz="2800" b="1" dirty="0" err="1">
                <a:solidFill>
                  <a:srgbClr val="E7E6E6">
                    <a:lumMod val="10000"/>
                  </a:srgbClr>
                </a:solidFill>
                <a:latin typeface="Garamond" panose="02020404030301010803" pitchFamily="18" charset="0"/>
              </a:rPr>
              <a:t>peak</a:t>
            </a:r>
            <a:r>
              <a:rPr lang="it-IT" sz="2800" b="1" dirty="0">
                <a:solidFill>
                  <a:srgbClr val="E7E6E6">
                    <a:lumMod val="10000"/>
                  </a:srgbClr>
                </a:solidFill>
                <a:latin typeface="Garamond" panose="02020404030301010803" pitchFamily="18" charset="0"/>
              </a:rPr>
              <a:t> flow </a:t>
            </a:r>
            <a:r>
              <a:rPr lang="it-IT" sz="2800" b="1" dirty="0" err="1">
                <a:solidFill>
                  <a:srgbClr val="E7E6E6">
                    <a:lumMod val="10000"/>
                  </a:srgbClr>
                </a:solidFill>
                <a:latin typeface="Garamond" panose="02020404030301010803" pitchFamily="18" charset="0"/>
              </a:rPr>
              <a:t>meter</a:t>
            </a:r>
            <a:r>
              <a:rPr lang="it-IT" sz="2800" b="1" dirty="0">
                <a:solidFill>
                  <a:srgbClr val="E7E6E6">
                    <a:lumMod val="10000"/>
                  </a:srgbClr>
                </a:solidFill>
                <a:latin typeface="Garamond" panose="02020404030301010803" pitchFamily="18" charset="0"/>
              </a:rPr>
              <a:t> </a:t>
            </a:r>
            <a:r>
              <a:rPr lang="it-IT" sz="2800" b="1" dirty="0" err="1">
                <a:solidFill>
                  <a:srgbClr val="E7E6E6">
                    <a:lumMod val="10000"/>
                  </a:srgbClr>
                </a:solidFill>
                <a:latin typeface="Garamond" panose="02020404030301010803" pitchFamily="18" charset="0"/>
              </a:rPr>
              <a:t>regularly</a:t>
            </a:r>
            <a:endParaRPr lang="it-IT" sz="2800" b="1" dirty="0">
              <a:solidFill>
                <a:srgbClr val="FF0000"/>
              </a:solidFill>
              <a:latin typeface="Garamond" panose="02020404030301010803" pitchFamily="18" charset="0"/>
            </a:endParaRPr>
          </a:p>
          <a:p>
            <a:pPr algn="ctr" defTabSz="685800" eaLnBrk="1" fontAlgn="auto" hangingPunct="1">
              <a:spcBef>
                <a:spcPts val="0"/>
              </a:spcBef>
              <a:spcAft>
                <a:spcPts val="0"/>
              </a:spcAft>
              <a:defRPr/>
            </a:pPr>
            <a:endParaRPr lang="it-IT" sz="2800" b="1" dirty="0">
              <a:solidFill>
                <a:srgbClr val="FF0000"/>
              </a:solidFill>
              <a:latin typeface="Garamond" panose="02020404030301010803" pitchFamily="18" charset="0"/>
            </a:endParaRPr>
          </a:p>
          <a:p>
            <a:pPr algn="ctr" defTabSz="685800" eaLnBrk="1" fontAlgn="auto" hangingPunct="1">
              <a:spcBef>
                <a:spcPts val="0"/>
              </a:spcBef>
              <a:spcAft>
                <a:spcPts val="0"/>
              </a:spcAft>
              <a:defRPr/>
            </a:pPr>
            <a:endParaRPr lang="it-IT" sz="2800" b="1" dirty="0">
              <a:solidFill>
                <a:srgbClr val="E7E6E6">
                  <a:lumMod val="10000"/>
                </a:srgbClr>
              </a:solidFill>
              <a:latin typeface="Garamond" panose="02020404030301010803" pitchFamily="18" charset="0"/>
            </a:endParaRPr>
          </a:p>
          <a:p>
            <a:pPr algn="just" defTabSz="685800" eaLnBrk="1" fontAlgn="auto" hangingPunct="1">
              <a:spcBef>
                <a:spcPts val="0"/>
              </a:spcBef>
              <a:spcAft>
                <a:spcPts val="0"/>
              </a:spcAft>
              <a:defRPr/>
            </a:pPr>
            <a:endParaRPr lang="it-IT" sz="2400" b="1" dirty="0">
              <a:solidFill>
                <a:srgbClr val="FF0000"/>
              </a:solidFill>
              <a:latin typeface="Garamond" panose="02020404030301010803" pitchFamily="18" charset="0"/>
            </a:endParaRPr>
          </a:p>
        </p:txBody>
      </p:sp>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Immagine 4">
            <a:extLst>
              <a:ext uri="{FF2B5EF4-FFF2-40B4-BE49-F238E27FC236}">
                <a16:creationId xmlns:a16="http://schemas.microsoft.com/office/drawing/2014/main" id="{F0EAF2D2-DD81-4075-892A-9F085E3E6D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404813"/>
            <a:ext cx="3903662"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Rettangolo 1">
            <a:extLst>
              <a:ext uri="{FF2B5EF4-FFF2-40B4-BE49-F238E27FC236}">
                <a16:creationId xmlns:a16="http://schemas.microsoft.com/office/drawing/2014/main" id="{3435714B-407C-4918-BD4A-BA14689822BE}"/>
              </a:ext>
            </a:extLst>
          </p:cNvPr>
          <p:cNvSpPr>
            <a:spLocks noChangeArrowheads="1"/>
          </p:cNvSpPr>
          <p:nvPr/>
        </p:nvSpPr>
        <p:spPr bwMode="auto">
          <a:xfrm>
            <a:off x="250825" y="2636838"/>
            <a:ext cx="86423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it-IT" b="1">
                <a:solidFill>
                  <a:srgbClr val="181717"/>
                </a:solidFill>
                <a:latin typeface="Garamond" panose="02020404030301010803" pitchFamily="18" charset="0"/>
              </a:rPr>
              <a:t>Only carry out </a:t>
            </a:r>
            <a:r>
              <a:rPr lang="en-US" altLang="it-IT" b="1">
                <a:solidFill>
                  <a:srgbClr val="FF0000"/>
                </a:solidFill>
                <a:latin typeface="Garamond" panose="02020404030301010803" pitchFamily="18" charset="0"/>
              </a:rPr>
              <a:t>Bronchoscopy </a:t>
            </a:r>
            <a:r>
              <a:rPr lang="en-US" altLang="it-IT" b="1">
                <a:solidFill>
                  <a:srgbClr val="181717"/>
                </a:solidFill>
                <a:latin typeface="Garamond" panose="02020404030301010803" pitchFamily="18" charset="0"/>
              </a:rPr>
              <a:t>and most </a:t>
            </a:r>
            <a:r>
              <a:rPr lang="en-US" altLang="it-IT" b="1">
                <a:solidFill>
                  <a:srgbClr val="FF0000"/>
                </a:solidFill>
                <a:latin typeface="Garamond" panose="02020404030301010803" pitchFamily="18" charset="0"/>
              </a:rPr>
              <a:t>Pulmonary Function Tests </a:t>
            </a:r>
            <a:r>
              <a:rPr lang="en-US" altLang="it-IT" b="1">
                <a:solidFill>
                  <a:srgbClr val="181717"/>
                </a:solidFill>
                <a:latin typeface="Garamond" panose="02020404030301010803" pitchFamily="18" charset="0"/>
              </a:rPr>
              <a:t>for urgent cases and if the results will have a direct impact on patient care, because these tests have the potential to spread COVID-19.</a:t>
            </a:r>
            <a:endParaRPr lang="it-IT" altLang="it-IT" b="1">
              <a:solidFill>
                <a:srgbClr val="181717"/>
              </a:solidFill>
              <a:latin typeface="Garamond" panose="02020404030301010803" pitchFamily="18" charset="0"/>
            </a:endParaRPr>
          </a:p>
          <a:p>
            <a:pPr algn="ctr" eaLnBrk="1" hangingPunct="1">
              <a:spcBef>
                <a:spcPct val="0"/>
              </a:spcBef>
              <a:buClrTx/>
              <a:buSzTx/>
              <a:buFontTx/>
              <a:buNone/>
            </a:pPr>
            <a:endParaRPr lang="it-IT" altLang="it-IT" b="1">
              <a:solidFill>
                <a:srgbClr val="FF0000"/>
              </a:solidFill>
              <a:latin typeface="Garamond" panose="02020404030301010803" pitchFamily="18" charset="0"/>
            </a:endParaRPr>
          </a:p>
          <a:p>
            <a:pPr algn="ctr" eaLnBrk="1" hangingPunct="1">
              <a:spcBef>
                <a:spcPct val="0"/>
              </a:spcBef>
              <a:buClrTx/>
              <a:buSzTx/>
              <a:buFontTx/>
              <a:buNone/>
            </a:pPr>
            <a:endParaRPr lang="it-IT" altLang="it-IT" sz="2400" b="1">
              <a:solidFill>
                <a:srgbClr val="181717"/>
              </a:solidFill>
              <a:latin typeface="Garamond" panose="02020404030301010803" pitchFamily="18" charset="0"/>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a:extLst>
              <a:ext uri="{FF2B5EF4-FFF2-40B4-BE49-F238E27FC236}">
                <a16:creationId xmlns:a16="http://schemas.microsoft.com/office/drawing/2014/main" id="{FDA7A0CF-AE6E-4FD4-A429-CEE9E9D1D55D}"/>
              </a:ext>
            </a:extLst>
          </p:cNvPr>
          <p:cNvSpPr>
            <a:spLocks noGrp="1" noChangeArrowheads="1"/>
          </p:cNvSpPr>
          <p:nvPr>
            <p:ph type="title"/>
          </p:nvPr>
        </p:nvSpPr>
        <p:spPr>
          <a:xfrm>
            <a:off x="395288" y="142875"/>
            <a:ext cx="8229600" cy="1143000"/>
          </a:xfrm>
        </p:spPr>
        <p:txBody>
          <a:bodyPr/>
          <a:lstStyle/>
          <a:p>
            <a:r>
              <a:rPr lang="nl-BE" altLang="nl-BE" sz="3600" b="1" u="sng">
                <a:solidFill>
                  <a:srgbClr val="000000"/>
                </a:solidFill>
                <a:effectLst/>
              </a:rPr>
              <a:t>COVID-19: clinical presentation</a:t>
            </a:r>
          </a:p>
        </p:txBody>
      </p:sp>
      <p:sp>
        <p:nvSpPr>
          <p:cNvPr id="25603" name="Rechthoek 2">
            <a:extLst>
              <a:ext uri="{FF2B5EF4-FFF2-40B4-BE49-F238E27FC236}">
                <a16:creationId xmlns:a16="http://schemas.microsoft.com/office/drawing/2014/main" id="{38E67603-5D2C-4A9F-B770-DD48A0D8550B}"/>
              </a:ext>
            </a:extLst>
          </p:cNvPr>
          <p:cNvSpPr>
            <a:spLocks noChangeArrowheads="1"/>
          </p:cNvSpPr>
          <p:nvPr/>
        </p:nvSpPr>
        <p:spPr bwMode="auto">
          <a:xfrm>
            <a:off x="611188" y="1052513"/>
            <a:ext cx="8137525"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nl-BE" sz="2000" b="1">
                <a:solidFill>
                  <a:srgbClr val="000000"/>
                </a:solidFill>
              </a:rPr>
              <a:t>Watch for symptoms</a:t>
            </a:r>
          </a:p>
          <a:p>
            <a:pPr>
              <a:spcBef>
                <a:spcPct val="0"/>
              </a:spcBef>
              <a:buClrTx/>
              <a:buSzTx/>
              <a:buFontTx/>
              <a:buNone/>
            </a:pPr>
            <a:r>
              <a:rPr lang="en-US" altLang="nl-BE" sz="2000">
                <a:solidFill>
                  <a:srgbClr val="000000"/>
                </a:solidFill>
              </a:rPr>
              <a:t>People with COVID-19 have a wide range of symptoms – </a:t>
            </a:r>
          </a:p>
          <a:p>
            <a:pPr>
              <a:spcBef>
                <a:spcPct val="0"/>
              </a:spcBef>
              <a:buClrTx/>
              <a:buSzTx/>
              <a:buFontTx/>
              <a:buNone/>
            </a:pPr>
            <a:r>
              <a:rPr lang="en-US" altLang="nl-BE" sz="2000">
                <a:solidFill>
                  <a:srgbClr val="000000"/>
                </a:solidFill>
              </a:rPr>
              <a:t>ranging from mild symptoms to severe illness.</a:t>
            </a:r>
          </a:p>
          <a:p>
            <a:pPr>
              <a:spcBef>
                <a:spcPct val="0"/>
              </a:spcBef>
              <a:buClrTx/>
              <a:buSzTx/>
              <a:buFontTx/>
              <a:buNone/>
            </a:pPr>
            <a:endParaRPr lang="en-US" altLang="nl-BE" sz="2000">
              <a:solidFill>
                <a:srgbClr val="000000"/>
              </a:solidFill>
            </a:endParaRPr>
          </a:p>
          <a:p>
            <a:pPr>
              <a:spcBef>
                <a:spcPct val="0"/>
              </a:spcBef>
              <a:buClrTx/>
              <a:buSzTx/>
              <a:buFontTx/>
              <a:buNone/>
            </a:pPr>
            <a:r>
              <a:rPr lang="en-US" altLang="nl-BE" sz="2000">
                <a:solidFill>
                  <a:srgbClr val="000000"/>
                </a:solidFill>
              </a:rPr>
              <a:t>These symptoms may appear </a:t>
            </a:r>
            <a:r>
              <a:rPr lang="en-US" altLang="nl-BE" sz="2000" b="1">
                <a:solidFill>
                  <a:srgbClr val="000000"/>
                </a:solidFill>
              </a:rPr>
              <a:t>2-14 days after exposure to the virus:</a:t>
            </a:r>
            <a:endParaRPr lang="en-US" altLang="nl-BE" sz="2000">
              <a:solidFill>
                <a:srgbClr val="000000"/>
              </a:solidFill>
            </a:endParaRPr>
          </a:p>
          <a:p>
            <a:pPr>
              <a:spcBef>
                <a:spcPct val="0"/>
              </a:spcBef>
              <a:buClrTx/>
              <a:buSzTx/>
              <a:buFont typeface="Arial" panose="020B0604020202020204" pitchFamily="34" charset="0"/>
              <a:buChar char="•"/>
            </a:pPr>
            <a:r>
              <a:rPr lang="en-US" altLang="nl-BE" sz="2000">
                <a:solidFill>
                  <a:srgbClr val="000000"/>
                </a:solidFill>
              </a:rPr>
              <a:t> Fever</a:t>
            </a:r>
          </a:p>
          <a:p>
            <a:pPr>
              <a:spcBef>
                <a:spcPct val="0"/>
              </a:spcBef>
              <a:buClrTx/>
              <a:buSzTx/>
              <a:buFont typeface="Arial" panose="020B0604020202020204" pitchFamily="34" charset="0"/>
              <a:buChar char="•"/>
            </a:pPr>
            <a:r>
              <a:rPr lang="en-US" altLang="nl-BE" sz="2000">
                <a:solidFill>
                  <a:srgbClr val="000000"/>
                </a:solidFill>
              </a:rPr>
              <a:t> Cough</a:t>
            </a:r>
          </a:p>
          <a:p>
            <a:pPr>
              <a:spcBef>
                <a:spcPct val="0"/>
              </a:spcBef>
              <a:buClrTx/>
              <a:buSzTx/>
              <a:buFont typeface="Arial" panose="020B0604020202020204" pitchFamily="34" charset="0"/>
              <a:buChar char="•"/>
            </a:pPr>
            <a:r>
              <a:rPr lang="en-US" altLang="nl-BE" sz="2000">
                <a:solidFill>
                  <a:srgbClr val="000000"/>
                </a:solidFill>
              </a:rPr>
              <a:t> Shortness of breath or difficulty breathing;</a:t>
            </a:r>
          </a:p>
          <a:p>
            <a:pPr>
              <a:spcBef>
                <a:spcPct val="0"/>
              </a:spcBef>
              <a:buClrTx/>
              <a:buSzTx/>
              <a:buFont typeface="Arial" panose="020B0604020202020204" pitchFamily="34" charset="0"/>
              <a:buChar char="•"/>
            </a:pPr>
            <a:r>
              <a:rPr lang="en-US" altLang="nl-BE" sz="2000">
                <a:solidFill>
                  <a:srgbClr val="000000"/>
                </a:solidFill>
              </a:rPr>
              <a:t> Chills</a:t>
            </a:r>
          </a:p>
          <a:p>
            <a:pPr>
              <a:spcBef>
                <a:spcPct val="0"/>
              </a:spcBef>
              <a:buClrTx/>
              <a:buSzTx/>
              <a:buFont typeface="Arial" panose="020B0604020202020204" pitchFamily="34" charset="0"/>
              <a:buChar char="•"/>
            </a:pPr>
            <a:r>
              <a:rPr lang="en-US" altLang="nl-BE" sz="2000">
                <a:solidFill>
                  <a:srgbClr val="000000"/>
                </a:solidFill>
              </a:rPr>
              <a:t> Repeated shaking with chills;</a:t>
            </a:r>
          </a:p>
          <a:p>
            <a:pPr>
              <a:spcBef>
                <a:spcPct val="0"/>
              </a:spcBef>
              <a:buClrTx/>
              <a:buSzTx/>
              <a:buFont typeface="Arial" panose="020B0604020202020204" pitchFamily="34" charset="0"/>
              <a:buChar char="•"/>
            </a:pPr>
            <a:r>
              <a:rPr lang="en-US" altLang="nl-BE" sz="2000">
                <a:solidFill>
                  <a:srgbClr val="000000"/>
                </a:solidFill>
              </a:rPr>
              <a:t> Muscle pain</a:t>
            </a:r>
          </a:p>
          <a:p>
            <a:pPr>
              <a:spcBef>
                <a:spcPct val="0"/>
              </a:spcBef>
              <a:buClrTx/>
              <a:buSzTx/>
              <a:buFont typeface="Arial" panose="020B0604020202020204" pitchFamily="34" charset="0"/>
              <a:buChar char="•"/>
            </a:pPr>
            <a:r>
              <a:rPr lang="en-US" altLang="nl-BE" sz="2000">
                <a:solidFill>
                  <a:srgbClr val="000000"/>
                </a:solidFill>
              </a:rPr>
              <a:t> Headache</a:t>
            </a:r>
          </a:p>
          <a:p>
            <a:pPr>
              <a:spcBef>
                <a:spcPct val="0"/>
              </a:spcBef>
              <a:buClrTx/>
              <a:buSzTx/>
              <a:buFont typeface="Arial" panose="020B0604020202020204" pitchFamily="34" charset="0"/>
              <a:buChar char="•"/>
            </a:pPr>
            <a:r>
              <a:rPr lang="en-US" altLang="nl-BE" sz="2000">
                <a:solidFill>
                  <a:srgbClr val="000000"/>
                </a:solidFill>
              </a:rPr>
              <a:t> Sore throat</a:t>
            </a:r>
          </a:p>
          <a:p>
            <a:pPr>
              <a:spcBef>
                <a:spcPct val="0"/>
              </a:spcBef>
              <a:buClrTx/>
              <a:buSzTx/>
              <a:buFont typeface="Arial" panose="020B0604020202020204" pitchFamily="34" charset="0"/>
              <a:buChar char="•"/>
            </a:pPr>
            <a:r>
              <a:rPr lang="en-US" altLang="nl-BE" sz="2000">
                <a:solidFill>
                  <a:srgbClr val="000000"/>
                </a:solidFill>
              </a:rPr>
              <a:t> New loss of taste or smell.</a:t>
            </a:r>
          </a:p>
        </p:txBody>
      </p:sp>
      <p:pic>
        <p:nvPicPr>
          <p:cNvPr id="25604" name="Afbeelding 3">
            <a:extLst>
              <a:ext uri="{FF2B5EF4-FFF2-40B4-BE49-F238E27FC236}">
                <a16:creationId xmlns:a16="http://schemas.microsoft.com/office/drawing/2014/main" id="{458B9D47-49A2-4D4B-8868-5567BB2846A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6272213"/>
            <a:ext cx="41275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Immagine 4">
            <a:extLst>
              <a:ext uri="{FF2B5EF4-FFF2-40B4-BE49-F238E27FC236}">
                <a16:creationId xmlns:a16="http://schemas.microsoft.com/office/drawing/2014/main" id="{A8CA7712-1F1E-457B-AF89-F7BF74EEAD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260350"/>
            <a:ext cx="3436938"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a:extLst>
              <a:ext uri="{FF2B5EF4-FFF2-40B4-BE49-F238E27FC236}">
                <a16:creationId xmlns:a16="http://schemas.microsoft.com/office/drawing/2014/main" id="{D9F00D76-619F-4E01-ACDA-69AF2E2EDEDB}"/>
              </a:ext>
            </a:extLst>
          </p:cNvPr>
          <p:cNvSpPr txBox="1"/>
          <p:nvPr/>
        </p:nvSpPr>
        <p:spPr>
          <a:xfrm>
            <a:off x="179388" y="2205038"/>
            <a:ext cx="9020175" cy="3786187"/>
          </a:xfrm>
          <a:prstGeom prst="rect">
            <a:avLst/>
          </a:prstGeom>
          <a:noFill/>
        </p:spPr>
        <p:txBody>
          <a:bodyPr>
            <a:spAutoFit/>
          </a:bodyPr>
          <a:lstStyle/>
          <a:p>
            <a:pPr algn="ctr" defTabSz="685800" eaLnBrk="1" fontAlgn="auto" hangingPunct="1">
              <a:spcBef>
                <a:spcPts val="0"/>
              </a:spcBef>
              <a:spcAft>
                <a:spcPts val="0"/>
              </a:spcAft>
              <a:defRPr/>
            </a:pPr>
            <a:r>
              <a:rPr lang="it-IT" sz="2400" b="1" dirty="0" err="1">
                <a:solidFill>
                  <a:srgbClr val="FF0000"/>
                </a:solidFill>
                <a:latin typeface="Garamond" panose="02020404030301010803" pitchFamily="18" charset="0"/>
              </a:rPr>
              <a:t>Minimise</a:t>
            </a:r>
            <a:r>
              <a:rPr lang="it-IT" sz="2400" b="1" dirty="0">
                <a:solidFill>
                  <a:srgbClr val="FF0000"/>
                </a:solidFill>
                <a:latin typeface="Garamond" panose="02020404030301010803" pitchFamily="18" charset="0"/>
              </a:rPr>
              <a:t> face-to-face </a:t>
            </a:r>
            <a:r>
              <a:rPr lang="it-IT" sz="2400" b="1" dirty="0" err="1">
                <a:solidFill>
                  <a:srgbClr val="FF0000"/>
                </a:solidFill>
                <a:latin typeface="Garamond" panose="02020404030301010803" pitchFamily="18" charset="0"/>
              </a:rPr>
              <a:t>contact</a:t>
            </a:r>
            <a:endParaRPr lang="it-IT" sz="2400" b="1" dirty="0">
              <a:solidFill>
                <a:srgbClr val="E7E6E6">
                  <a:lumMod val="10000"/>
                </a:srgbClr>
              </a:solidFill>
              <a:latin typeface="Garamond" panose="02020404030301010803" pitchFamily="18" charset="0"/>
            </a:endParaRPr>
          </a:p>
          <a:p>
            <a:pPr algn="ctr" defTabSz="685800" eaLnBrk="1" fontAlgn="auto" hangingPunct="1">
              <a:spcBef>
                <a:spcPts val="0"/>
              </a:spcBef>
              <a:spcAft>
                <a:spcPts val="0"/>
              </a:spcAft>
              <a:defRPr/>
            </a:pPr>
            <a:endParaRPr lang="it-IT" sz="2400" b="1" dirty="0">
              <a:solidFill>
                <a:srgbClr val="E7E6E6">
                  <a:lumMod val="10000"/>
                </a:srgbClr>
              </a:solidFill>
              <a:latin typeface="Garamond" panose="02020404030301010803" pitchFamily="18" charset="0"/>
            </a:endParaRPr>
          </a:p>
          <a:p>
            <a:pPr algn="ctr" defTabSz="685800" eaLnBrk="1" fontAlgn="auto" hangingPunct="1">
              <a:spcBef>
                <a:spcPts val="0"/>
              </a:spcBef>
              <a:spcAft>
                <a:spcPts val="0"/>
              </a:spcAft>
              <a:defRPr/>
            </a:pPr>
            <a:r>
              <a:rPr lang="it-IT" sz="2400" b="1" dirty="0" err="1">
                <a:solidFill>
                  <a:srgbClr val="E7E6E6">
                    <a:lumMod val="10000"/>
                  </a:srgbClr>
                </a:solidFill>
                <a:latin typeface="Garamond" panose="02020404030301010803" pitchFamily="18" charset="0"/>
              </a:rPr>
              <a:t>If</a:t>
            </a:r>
            <a:r>
              <a:rPr lang="it-IT" sz="2400" b="1" dirty="0">
                <a:solidFill>
                  <a:srgbClr val="E7E6E6">
                    <a:lumMod val="10000"/>
                  </a:srgbClr>
                </a:solidFill>
                <a:latin typeface="Garamond" panose="02020404030301010803" pitchFamily="18" charset="0"/>
              </a:rPr>
              <a:t> </a:t>
            </a:r>
            <a:r>
              <a:rPr lang="it-IT" sz="2400" b="1" dirty="0" err="1">
                <a:solidFill>
                  <a:srgbClr val="E7E6E6">
                    <a:lumMod val="10000"/>
                  </a:srgbClr>
                </a:solidFill>
                <a:latin typeface="Garamond" panose="02020404030301010803" pitchFamily="18" charset="0"/>
              </a:rPr>
              <a:t>patients</a:t>
            </a:r>
            <a:r>
              <a:rPr lang="it-IT" sz="2400" b="1" dirty="0">
                <a:solidFill>
                  <a:srgbClr val="E7E6E6">
                    <a:lumMod val="10000"/>
                  </a:srgbClr>
                </a:solidFill>
                <a:latin typeface="Garamond" panose="02020404030301010803" pitchFamily="18" charset="0"/>
              </a:rPr>
              <a:t> are </a:t>
            </a:r>
            <a:r>
              <a:rPr lang="it-IT" sz="2400" b="1" dirty="0" err="1">
                <a:solidFill>
                  <a:srgbClr val="E7E6E6">
                    <a:lumMod val="10000"/>
                  </a:srgbClr>
                </a:solidFill>
                <a:latin typeface="Garamond" panose="02020404030301010803" pitchFamily="18" charset="0"/>
              </a:rPr>
              <a:t>having</a:t>
            </a:r>
            <a:r>
              <a:rPr lang="it-IT" sz="2400" b="1" dirty="0">
                <a:solidFill>
                  <a:srgbClr val="E7E6E6">
                    <a:lumMod val="10000"/>
                  </a:srgbClr>
                </a:solidFill>
                <a:latin typeface="Garamond" panose="02020404030301010803" pitchFamily="18" charset="0"/>
              </a:rPr>
              <a:t> a face-to-face </a:t>
            </a:r>
            <a:r>
              <a:rPr lang="it-IT" sz="2400" b="1" dirty="0" err="1">
                <a:solidFill>
                  <a:srgbClr val="E7E6E6">
                    <a:lumMod val="10000"/>
                  </a:srgbClr>
                </a:solidFill>
                <a:latin typeface="Garamond" panose="02020404030301010803" pitchFamily="18" charset="0"/>
              </a:rPr>
              <a:t>appointment</a:t>
            </a:r>
            <a:r>
              <a:rPr lang="it-IT" sz="2400" b="1" dirty="0">
                <a:solidFill>
                  <a:srgbClr val="E7E6E6">
                    <a:lumMod val="10000"/>
                  </a:srgbClr>
                </a:solidFill>
                <a:latin typeface="Garamond" panose="02020404030301010803" pitchFamily="18" charset="0"/>
              </a:rPr>
              <a:t>, on the </a:t>
            </a:r>
            <a:r>
              <a:rPr lang="it-IT" sz="2400" b="1" dirty="0" err="1">
                <a:solidFill>
                  <a:srgbClr val="E7E6E6">
                    <a:lumMod val="10000"/>
                  </a:srgbClr>
                </a:solidFill>
                <a:latin typeface="Garamond" panose="02020404030301010803" pitchFamily="18" charset="0"/>
              </a:rPr>
              <a:t>day</a:t>
            </a:r>
            <a:r>
              <a:rPr lang="it-IT" sz="2400" b="1" dirty="0">
                <a:solidFill>
                  <a:srgbClr val="E7E6E6">
                    <a:lumMod val="10000"/>
                  </a:srgbClr>
                </a:solidFill>
                <a:latin typeface="Garamond" panose="02020404030301010803" pitchFamily="18" charset="0"/>
              </a:rPr>
              <a:t> of the </a:t>
            </a:r>
            <a:r>
              <a:rPr lang="it-IT" sz="2400" b="1" dirty="0" err="1">
                <a:solidFill>
                  <a:srgbClr val="E7E6E6">
                    <a:lumMod val="10000"/>
                  </a:srgbClr>
                </a:solidFill>
                <a:latin typeface="Garamond" panose="02020404030301010803" pitchFamily="18" charset="0"/>
              </a:rPr>
              <a:t>appointment</a:t>
            </a:r>
            <a:r>
              <a:rPr lang="it-IT" sz="2400" b="1" dirty="0">
                <a:solidFill>
                  <a:srgbClr val="E7E6E6">
                    <a:lumMod val="10000"/>
                  </a:srgbClr>
                </a:solidFill>
                <a:latin typeface="Garamond" panose="02020404030301010803" pitchFamily="18" charset="0"/>
              </a:rPr>
              <a:t> </a:t>
            </a:r>
            <a:r>
              <a:rPr lang="it-IT" sz="2400" b="1" dirty="0">
                <a:solidFill>
                  <a:srgbClr val="FF0000"/>
                </a:solidFill>
                <a:latin typeface="Garamond" panose="02020404030301010803" pitchFamily="18" charset="0"/>
              </a:rPr>
              <a:t>first screen </a:t>
            </a:r>
            <a:r>
              <a:rPr lang="it-IT" sz="2400" b="1" dirty="0" err="1">
                <a:solidFill>
                  <a:srgbClr val="FF0000"/>
                </a:solidFill>
                <a:latin typeface="Garamond" panose="02020404030301010803" pitchFamily="18" charset="0"/>
              </a:rPr>
              <a:t>them</a:t>
            </a:r>
            <a:r>
              <a:rPr lang="it-IT" sz="2400" b="1" dirty="0">
                <a:solidFill>
                  <a:srgbClr val="FF0000"/>
                </a:solidFill>
                <a:latin typeface="Garamond" panose="02020404030301010803" pitchFamily="18" charset="0"/>
              </a:rPr>
              <a:t> by </a:t>
            </a:r>
            <a:r>
              <a:rPr lang="it-IT" sz="2400" b="1" dirty="0" err="1">
                <a:solidFill>
                  <a:srgbClr val="FF0000"/>
                </a:solidFill>
                <a:latin typeface="Garamond" panose="02020404030301010803" pitchFamily="18" charset="0"/>
              </a:rPr>
              <a:t>telephone</a:t>
            </a:r>
            <a:r>
              <a:rPr lang="it-IT" sz="2400" b="1" dirty="0">
                <a:solidFill>
                  <a:srgbClr val="FF0000"/>
                </a:solidFill>
                <a:latin typeface="Garamond" panose="02020404030301010803" pitchFamily="18" charset="0"/>
              </a:rPr>
              <a:t> </a:t>
            </a:r>
            <a:r>
              <a:rPr lang="it-IT" sz="2400" b="1" dirty="0">
                <a:solidFill>
                  <a:srgbClr val="E7E6E6">
                    <a:lumMod val="10000"/>
                  </a:srgbClr>
                </a:solidFill>
                <a:latin typeface="Garamond" panose="02020404030301010803" pitchFamily="18" charset="0"/>
              </a:rPr>
              <a:t>to </a:t>
            </a:r>
            <a:r>
              <a:rPr lang="it-IT" sz="2400" b="1" dirty="0" err="1">
                <a:solidFill>
                  <a:srgbClr val="E7E6E6">
                    <a:lumMod val="10000"/>
                  </a:srgbClr>
                </a:solidFill>
                <a:latin typeface="Garamond" panose="02020404030301010803" pitchFamily="18" charset="0"/>
              </a:rPr>
              <a:t>make</a:t>
            </a:r>
            <a:r>
              <a:rPr lang="it-IT" sz="2400" b="1" dirty="0">
                <a:solidFill>
                  <a:srgbClr val="E7E6E6">
                    <a:lumMod val="10000"/>
                  </a:srgbClr>
                </a:solidFill>
                <a:latin typeface="Garamond" panose="02020404030301010803" pitchFamily="18" charset="0"/>
              </a:rPr>
              <a:t> </a:t>
            </a:r>
            <a:r>
              <a:rPr lang="it-IT" sz="2400" b="1" dirty="0" err="1">
                <a:solidFill>
                  <a:srgbClr val="E7E6E6">
                    <a:lumMod val="10000"/>
                  </a:srgbClr>
                </a:solidFill>
                <a:latin typeface="Garamond" panose="02020404030301010803" pitchFamily="18" charset="0"/>
              </a:rPr>
              <a:t>sure</a:t>
            </a:r>
            <a:r>
              <a:rPr lang="it-IT" sz="2400" b="1" dirty="0">
                <a:solidFill>
                  <a:srgbClr val="E7E6E6">
                    <a:lumMod val="10000"/>
                  </a:srgbClr>
                </a:solidFill>
                <a:latin typeface="Garamond" panose="02020404030301010803" pitchFamily="18" charset="0"/>
              </a:rPr>
              <a:t> </a:t>
            </a:r>
            <a:r>
              <a:rPr lang="it-IT" sz="2400" b="1" dirty="0" err="1">
                <a:solidFill>
                  <a:srgbClr val="E7E6E6">
                    <a:lumMod val="10000"/>
                  </a:srgbClr>
                </a:solidFill>
                <a:latin typeface="Garamond" panose="02020404030301010803" pitchFamily="18" charset="0"/>
              </a:rPr>
              <a:t>they</a:t>
            </a:r>
            <a:r>
              <a:rPr lang="it-IT" sz="2400" b="1" dirty="0">
                <a:solidFill>
                  <a:srgbClr val="E7E6E6">
                    <a:lumMod val="10000"/>
                  </a:srgbClr>
                </a:solidFill>
                <a:latin typeface="Garamond" panose="02020404030301010803" pitchFamily="18" charset="0"/>
              </a:rPr>
              <a:t> </a:t>
            </a:r>
            <a:r>
              <a:rPr lang="it-IT" sz="2400" b="1" dirty="0" err="1">
                <a:solidFill>
                  <a:srgbClr val="E7E6E6">
                    <a:lumMod val="10000"/>
                  </a:srgbClr>
                </a:solidFill>
                <a:latin typeface="Garamond" panose="02020404030301010803" pitchFamily="18" charset="0"/>
              </a:rPr>
              <a:t>have</a:t>
            </a:r>
            <a:r>
              <a:rPr lang="it-IT" sz="2400" b="1" dirty="0">
                <a:solidFill>
                  <a:srgbClr val="E7E6E6">
                    <a:lumMod val="10000"/>
                  </a:srgbClr>
                </a:solidFill>
                <a:latin typeface="Garamond" panose="02020404030301010803" pitchFamily="18" charset="0"/>
              </a:rPr>
              <a:t> </a:t>
            </a:r>
            <a:r>
              <a:rPr lang="it-IT" sz="2400" b="1" dirty="0" err="1">
                <a:solidFill>
                  <a:srgbClr val="E7E6E6">
                    <a:lumMod val="10000"/>
                  </a:srgbClr>
                </a:solidFill>
                <a:latin typeface="Garamond" panose="02020404030301010803" pitchFamily="18" charset="0"/>
              </a:rPr>
              <a:t>not</a:t>
            </a:r>
            <a:r>
              <a:rPr lang="it-IT" sz="2400" b="1" dirty="0">
                <a:solidFill>
                  <a:srgbClr val="E7E6E6">
                    <a:lumMod val="10000"/>
                  </a:srgbClr>
                </a:solidFill>
                <a:latin typeface="Garamond" panose="02020404030301010803" pitchFamily="18" charset="0"/>
              </a:rPr>
              <a:t> </a:t>
            </a:r>
            <a:r>
              <a:rPr lang="it-IT" sz="2400" b="1" dirty="0" err="1">
                <a:solidFill>
                  <a:srgbClr val="E7E6E6">
                    <a:lumMod val="10000"/>
                  </a:srgbClr>
                </a:solidFill>
                <a:latin typeface="Garamond" panose="02020404030301010803" pitchFamily="18" charset="0"/>
              </a:rPr>
              <a:t>developed</a:t>
            </a:r>
            <a:r>
              <a:rPr lang="it-IT" sz="2400" b="1" dirty="0">
                <a:solidFill>
                  <a:srgbClr val="E7E6E6">
                    <a:lumMod val="10000"/>
                  </a:srgbClr>
                </a:solidFill>
                <a:latin typeface="Garamond" panose="02020404030301010803" pitchFamily="18" charset="0"/>
              </a:rPr>
              <a:t> </a:t>
            </a:r>
            <a:r>
              <a:rPr lang="it-IT" sz="2400" b="1" dirty="0" err="1">
                <a:solidFill>
                  <a:srgbClr val="E7E6E6">
                    <a:lumMod val="10000"/>
                  </a:srgbClr>
                </a:solidFill>
                <a:latin typeface="Garamond" panose="02020404030301010803" pitchFamily="18" charset="0"/>
              </a:rPr>
              <a:t>symptons</a:t>
            </a:r>
            <a:r>
              <a:rPr lang="it-IT" sz="2400" b="1" dirty="0">
                <a:solidFill>
                  <a:srgbClr val="E7E6E6">
                    <a:lumMod val="10000"/>
                  </a:srgbClr>
                </a:solidFill>
                <a:latin typeface="Garamond" panose="02020404030301010803" pitchFamily="18" charset="0"/>
              </a:rPr>
              <a:t> of COVID-19</a:t>
            </a:r>
          </a:p>
          <a:p>
            <a:pPr marL="257175" indent="-257175" algn="ctr" defTabSz="685800" eaLnBrk="1" fontAlgn="auto" hangingPunct="1">
              <a:spcBef>
                <a:spcPts val="0"/>
              </a:spcBef>
              <a:spcAft>
                <a:spcPts val="0"/>
              </a:spcAft>
              <a:buFont typeface="+mj-lt"/>
              <a:buAutoNum type="arabicPeriod" startAt="5"/>
              <a:defRPr/>
            </a:pPr>
            <a:endParaRPr lang="it-IT" sz="2400" b="1" dirty="0">
              <a:solidFill>
                <a:srgbClr val="E7E6E6">
                  <a:lumMod val="10000"/>
                </a:srgbClr>
              </a:solidFill>
              <a:latin typeface="Garamond" panose="02020404030301010803" pitchFamily="18" charset="0"/>
            </a:endParaRPr>
          </a:p>
          <a:p>
            <a:pPr algn="ctr" defTabSz="685800" eaLnBrk="1" fontAlgn="auto" hangingPunct="1">
              <a:spcBef>
                <a:spcPts val="0"/>
              </a:spcBef>
              <a:spcAft>
                <a:spcPts val="0"/>
              </a:spcAft>
              <a:defRPr/>
            </a:pPr>
            <a:r>
              <a:rPr lang="it-IT" sz="2400" b="1" dirty="0" err="1">
                <a:solidFill>
                  <a:srgbClr val="E7E6E6">
                    <a:lumMod val="10000"/>
                  </a:srgbClr>
                </a:solidFill>
                <a:latin typeface="Garamond" panose="02020404030301010803" pitchFamily="18" charset="0"/>
              </a:rPr>
              <a:t>Ask</a:t>
            </a:r>
            <a:r>
              <a:rPr lang="it-IT" sz="2400" b="1" dirty="0">
                <a:solidFill>
                  <a:srgbClr val="E7E6E6">
                    <a:lumMod val="10000"/>
                  </a:srgbClr>
                </a:solidFill>
                <a:latin typeface="Garamond" panose="02020404030301010803" pitchFamily="18" charset="0"/>
              </a:rPr>
              <a:t> </a:t>
            </a:r>
            <a:r>
              <a:rPr lang="it-IT" sz="2400" b="1" dirty="0" err="1">
                <a:solidFill>
                  <a:srgbClr val="E7E6E6">
                    <a:lumMod val="10000"/>
                  </a:srgbClr>
                </a:solidFill>
                <a:latin typeface="Garamond" panose="02020404030301010803" pitchFamily="18" charset="0"/>
              </a:rPr>
              <a:t>patients</a:t>
            </a:r>
            <a:r>
              <a:rPr lang="it-IT" sz="2400" b="1" dirty="0">
                <a:solidFill>
                  <a:srgbClr val="E7E6E6">
                    <a:lumMod val="10000"/>
                  </a:srgbClr>
                </a:solidFill>
                <a:latin typeface="Garamond" panose="02020404030301010803" pitchFamily="18" charset="0"/>
              </a:rPr>
              <a:t> to </a:t>
            </a:r>
            <a:r>
              <a:rPr lang="it-IT" sz="2400" b="1" dirty="0" err="1">
                <a:solidFill>
                  <a:srgbClr val="FF0000"/>
                </a:solidFill>
                <a:latin typeface="Garamond" panose="02020404030301010803" pitchFamily="18" charset="0"/>
              </a:rPr>
              <a:t>attend</a:t>
            </a:r>
            <a:r>
              <a:rPr lang="it-IT" sz="2400" b="1" dirty="0">
                <a:solidFill>
                  <a:srgbClr val="FF0000"/>
                </a:solidFill>
                <a:latin typeface="Garamond" panose="02020404030301010803" pitchFamily="18" charset="0"/>
              </a:rPr>
              <a:t> </a:t>
            </a:r>
            <a:r>
              <a:rPr lang="it-IT" sz="2400" b="1" dirty="0" err="1">
                <a:solidFill>
                  <a:srgbClr val="FF0000"/>
                </a:solidFill>
                <a:latin typeface="Garamond" panose="02020404030301010803" pitchFamily="18" charset="0"/>
              </a:rPr>
              <a:t>appointments</a:t>
            </a:r>
            <a:r>
              <a:rPr lang="it-IT" sz="2400" b="1" dirty="0">
                <a:solidFill>
                  <a:srgbClr val="FF0000"/>
                </a:solidFill>
                <a:latin typeface="Garamond" panose="02020404030301010803" pitchFamily="18" charset="0"/>
              </a:rPr>
              <a:t> </a:t>
            </a:r>
            <a:r>
              <a:rPr lang="it-IT" sz="2400" b="1" dirty="0">
                <a:solidFill>
                  <a:srgbClr val="E7E6E6">
                    <a:lumMod val="10000"/>
                  </a:srgbClr>
                </a:solidFill>
                <a:latin typeface="Garamond" panose="02020404030301010803" pitchFamily="18" charset="0"/>
              </a:rPr>
              <a:t>with no more </a:t>
            </a:r>
            <a:r>
              <a:rPr lang="it-IT" sz="2400" b="1" dirty="0" err="1">
                <a:solidFill>
                  <a:srgbClr val="E7E6E6">
                    <a:lumMod val="10000"/>
                  </a:srgbClr>
                </a:solidFill>
                <a:latin typeface="Garamond" panose="02020404030301010803" pitchFamily="18" charset="0"/>
              </a:rPr>
              <a:t>than</a:t>
            </a:r>
            <a:r>
              <a:rPr lang="it-IT" sz="2400" b="1" dirty="0">
                <a:solidFill>
                  <a:srgbClr val="E7E6E6">
                    <a:lumMod val="10000"/>
                  </a:srgbClr>
                </a:solidFill>
                <a:latin typeface="Garamond" panose="02020404030301010803" pitchFamily="18" charset="0"/>
              </a:rPr>
              <a:t> 1 family </a:t>
            </a:r>
            <a:r>
              <a:rPr lang="it-IT" sz="2400" b="1" dirty="0" err="1">
                <a:solidFill>
                  <a:srgbClr val="E7E6E6">
                    <a:lumMod val="10000"/>
                  </a:srgbClr>
                </a:solidFill>
                <a:latin typeface="Garamond" panose="02020404030301010803" pitchFamily="18" charset="0"/>
              </a:rPr>
              <a:t>member</a:t>
            </a:r>
            <a:endParaRPr lang="it-IT" sz="2400" b="1" dirty="0">
              <a:solidFill>
                <a:srgbClr val="E7E6E6">
                  <a:lumMod val="10000"/>
                </a:srgbClr>
              </a:solidFill>
              <a:latin typeface="Garamond" panose="02020404030301010803" pitchFamily="18" charset="0"/>
            </a:endParaRPr>
          </a:p>
          <a:p>
            <a:pPr marL="257175" indent="-257175" algn="ctr" defTabSz="685800" eaLnBrk="1" fontAlgn="auto" hangingPunct="1">
              <a:spcBef>
                <a:spcPts val="0"/>
              </a:spcBef>
              <a:spcAft>
                <a:spcPts val="0"/>
              </a:spcAft>
              <a:buFont typeface="+mj-lt"/>
              <a:buAutoNum type="arabicPeriod" startAt="5"/>
              <a:defRPr/>
            </a:pPr>
            <a:endParaRPr lang="it-IT" sz="2400" b="1" dirty="0">
              <a:solidFill>
                <a:srgbClr val="E7E6E6">
                  <a:lumMod val="10000"/>
                </a:srgbClr>
              </a:solidFill>
              <a:latin typeface="Garamond" panose="02020404030301010803" pitchFamily="18" charset="0"/>
            </a:endParaRPr>
          </a:p>
          <a:p>
            <a:pPr algn="ctr" defTabSz="685800" eaLnBrk="1" fontAlgn="auto" hangingPunct="1">
              <a:spcBef>
                <a:spcPts val="0"/>
              </a:spcBef>
              <a:spcAft>
                <a:spcPts val="0"/>
              </a:spcAft>
              <a:defRPr/>
            </a:pPr>
            <a:r>
              <a:rPr lang="it-IT" sz="2400" b="1" dirty="0" err="1">
                <a:solidFill>
                  <a:srgbClr val="FF0000"/>
                </a:solidFill>
                <a:latin typeface="Garamond" panose="02020404030301010803" pitchFamily="18" charset="0"/>
              </a:rPr>
              <a:t>Minimise</a:t>
            </a:r>
            <a:r>
              <a:rPr lang="it-IT" sz="2400" b="1" dirty="0">
                <a:solidFill>
                  <a:srgbClr val="FF0000"/>
                </a:solidFill>
                <a:latin typeface="Garamond" panose="02020404030301010803" pitchFamily="18" charset="0"/>
              </a:rPr>
              <a:t> time in the </a:t>
            </a:r>
            <a:r>
              <a:rPr lang="it-IT" sz="2400" b="1" dirty="0" err="1">
                <a:solidFill>
                  <a:srgbClr val="FF0000"/>
                </a:solidFill>
                <a:latin typeface="Garamond" panose="02020404030301010803" pitchFamily="18" charset="0"/>
              </a:rPr>
              <a:t>waiting</a:t>
            </a:r>
            <a:r>
              <a:rPr lang="it-IT" sz="2400" b="1" dirty="0">
                <a:solidFill>
                  <a:srgbClr val="FF0000"/>
                </a:solidFill>
                <a:latin typeface="Garamond" panose="02020404030301010803" pitchFamily="18" charset="0"/>
              </a:rPr>
              <a:t> area</a:t>
            </a:r>
          </a:p>
        </p:txBody>
      </p:sp>
    </p:spTree>
    <p:custDataLst>
      <p:tags r:id="rId1"/>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CC8ED21-B467-4E91-96DE-7AE7BC624367}"/>
              </a:ext>
            </a:extLst>
          </p:cNvPr>
          <p:cNvSpPr txBox="1"/>
          <p:nvPr/>
        </p:nvSpPr>
        <p:spPr>
          <a:xfrm>
            <a:off x="158750" y="68263"/>
            <a:ext cx="8661400" cy="1131887"/>
          </a:xfrm>
          <a:prstGeom prst="rect">
            <a:avLst/>
          </a:prstGeom>
          <a:noFill/>
        </p:spPr>
        <p:txBody>
          <a:bodyPr>
            <a:spAutoFit/>
          </a:bodyPr>
          <a:lstStyle/>
          <a:p>
            <a:pPr algn="ctr" defTabSz="685800" eaLnBrk="1" fontAlgn="auto" hangingPunct="1">
              <a:spcBef>
                <a:spcPts val="0"/>
              </a:spcBef>
              <a:spcAft>
                <a:spcPts val="0"/>
              </a:spcAft>
              <a:defRPr/>
            </a:pPr>
            <a:r>
              <a:rPr lang="it-IT" sz="1350" b="1" dirty="0">
                <a:solidFill>
                  <a:prstClr val="black"/>
                </a:solidFill>
                <a:latin typeface="Garamond" panose="02020404030301010803" pitchFamily="18" charset="0"/>
              </a:rPr>
              <a:t>GLOBAL STRATEGY FOR ASTHMA MANAGEMENT AND PREVENTION</a:t>
            </a:r>
          </a:p>
          <a:p>
            <a:pPr algn="ctr" defTabSz="685800" eaLnBrk="1" fontAlgn="auto" hangingPunct="1">
              <a:spcBef>
                <a:spcPts val="0"/>
              </a:spcBef>
              <a:spcAft>
                <a:spcPts val="0"/>
              </a:spcAft>
              <a:defRPr/>
            </a:pPr>
            <a:endParaRPr lang="it-IT" sz="1350" b="1" dirty="0">
              <a:solidFill>
                <a:prstClr val="black"/>
              </a:solidFill>
              <a:latin typeface="Garamond" panose="02020404030301010803" pitchFamily="18" charset="0"/>
            </a:endParaRPr>
          </a:p>
          <a:p>
            <a:pPr algn="ctr" defTabSz="685800" eaLnBrk="1" fontAlgn="auto" hangingPunct="1">
              <a:spcBef>
                <a:spcPts val="0"/>
              </a:spcBef>
              <a:spcAft>
                <a:spcPts val="0"/>
              </a:spcAft>
              <a:defRPr/>
            </a:pPr>
            <a:r>
              <a:rPr lang="it-IT" sz="1350" b="1" dirty="0">
                <a:solidFill>
                  <a:prstClr val="black"/>
                </a:solidFill>
                <a:latin typeface="Garamond" panose="02020404030301010803" pitchFamily="18" charset="0"/>
              </a:rPr>
              <a:t>(2020 Update) </a:t>
            </a:r>
            <a:r>
              <a:rPr lang="it-IT" sz="1350" b="1" dirty="0" err="1">
                <a:solidFill>
                  <a:prstClr val="black"/>
                </a:solidFill>
                <a:latin typeface="Garamond" panose="02020404030301010803" pitchFamily="18" charset="0"/>
              </a:rPr>
              <a:t>pages</a:t>
            </a:r>
            <a:r>
              <a:rPr lang="it-IT" sz="1350" b="1" dirty="0">
                <a:solidFill>
                  <a:prstClr val="black"/>
                </a:solidFill>
                <a:latin typeface="Garamond" panose="02020404030301010803" pitchFamily="18" charset="0"/>
              </a:rPr>
              <a:t> 17-18</a:t>
            </a:r>
          </a:p>
          <a:p>
            <a:pPr algn="ctr" defTabSz="685800" eaLnBrk="1" fontAlgn="auto" hangingPunct="1">
              <a:spcBef>
                <a:spcPts val="0"/>
              </a:spcBef>
              <a:spcAft>
                <a:spcPts val="0"/>
              </a:spcAft>
              <a:defRPr/>
            </a:pPr>
            <a:endParaRPr lang="it-IT" sz="1350" b="1" dirty="0">
              <a:solidFill>
                <a:prstClr val="black"/>
              </a:solidFill>
              <a:latin typeface="Garamond" panose="02020404030301010803" pitchFamily="18" charset="0"/>
            </a:endParaRPr>
          </a:p>
          <a:p>
            <a:pPr algn="ctr" defTabSz="685800" eaLnBrk="1" fontAlgn="auto" hangingPunct="1">
              <a:spcBef>
                <a:spcPts val="0"/>
              </a:spcBef>
              <a:spcAft>
                <a:spcPts val="0"/>
              </a:spcAft>
              <a:defRPr/>
            </a:pPr>
            <a:r>
              <a:rPr lang="it-IT" sz="1350" b="1" dirty="0" err="1">
                <a:solidFill>
                  <a:prstClr val="black"/>
                </a:solidFill>
                <a:latin typeface="Garamond" panose="02020404030301010803" pitchFamily="18" charset="0"/>
              </a:rPr>
              <a:t>Available</a:t>
            </a:r>
            <a:r>
              <a:rPr lang="it-IT" sz="1350" b="1" dirty="0">
                <a:solidFill>
                  <a:prstClr val="black"/>
                </a:solidFill>
                <a:latin typeface="Garamond" panose="02020404030301010803" pitchFamily="18" charset="0"/>
              </a:rPr>
              <a:t> from: </a:t>
            </a:r>
            <a:r>
              <a:rPr lang="it-IT" sz="1350" b="1" dirty="0">
                <a:solidFill>
                  <a:srgbClr val="5B9BD5"/>
                </a:solidFill>
                <a:latin typeface="Garamond" panose="02020404030301010803" pitchFamily="18" charset="0"/>
              </a:rPr>
              <a:t>www.ginasthma.com</a:t>
            </a:r>
          </a:p>
        </p:txBody>
      </p:sp>
      <p:sp>
        <p:nvSpPr>
          <p:cNvPr id="91139" name="CasellaDiTesto 3">
            <a:extLst>
              <a:ext uri="{FF2B5EF4-FFF2-40B4-BE49-F238E27FC236}">
                <a16:creationId xmlns:a16="http://schemas.microsoft.com/office/drawing/2014/main" id="{F845DB44-9CFF-4769-9313-C12FD468E8FF}"/>
              </a:ext>
            </a:extLst>
          </p:cNvPr>
          <p:cNvSpPr txBox="1">
            <a:spLocks noChangeArrowheads="1"/>
          </p:cNvSpPr>
          <p:nvPr/>
        </p:nvSpPr>
        <p:spPr bwMode="auto">
          <a:xfrm>
            <a:off x="158750" y="1477963"/>
            <a:ext cx="88407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800" b="1">
                <a:latin typeface="Garamond" panose="02020404030301010803" pitchFamily="18" charset="0"/>
              </a:rPr>
              <a:t>Interim guidance on asthma management during the COVID – 19 pandemic</a:t>
            </a:r>
          </a:p>
        </p:txBody>
      </p:sp>
      <p:sp>
        <p:nvSpPr>
          <p:cNvPr id="91140" name="CasellaDiTesto 4">
            <a:extLst>
              <a:ext uri="{FF2B5EF4-FFF2-40B4-BE49-F238E27FC236}">
                <a16:creationId xmlns:a16="http://schemas.microsoft.com/office/drawing/2014/main" id="{9FA36616-60D1-446B-86D4-EA9B5E0197FD}"/>
              </a:ext>
            </a:extLst>
          </p:cNvPr>
          <p:cNvSpPr txBox="1">
            <a:spLocks noChangeArrowheads="1"/>
          </p:cNvSpPr>
          <p:nvPr/>
        </p:nvSpPr>
        <p:spPr bwMode="auto">
          <a:xfrm>
            <a:off x="261938" y="3063875"/>
            <a:ext cx="8737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400" b="1">
                <a:latin typeface="Garamond" panose="02020404030301010803" pitchFamily="18" charset="0"/>
              </a:rPr>
              <a:t>Advice patient with asthma to </a:t>
            </a:r>
            <a:r>
              <a:rPr lang="it-IT" altLang="it-IT" sz="2400" b="1">
                <a:solidFill>
                  <a:srgbClr val="FF0000"/>
                </a:solidFill>
                <a:latin typeface="Garamond" panose="02020404030301010803" pitchFamily="18" charset="0"/>
              </a:rPr>
              <a:t>continue taking their prescribed asthma medications</a:t>
            </a:r>
            <a:r>
              <a:rPr lang="it-IT" altLang="it-IT" sz="2400" b="1">
                <a:latin typeface="Garamond" panose="02020404030301010803" pitchFamily="18" charset="0"/>
              </a:rPr>
              <a:t>, particurarly ICS (alone or in combination with LABA), and OCS if prescribed</a:t>
            </a:r>
          </a:p>
          <a:p>
            <a:pPr algn="ctr" eaLnBrk="1" hangingPunct="1">
              <a:spcBef>
                <a:spcPct val="0"/>
              </a:spcBef>
              <a:buClrTx/>
              <a:buSzTx/>
              <a:buFontTx/>
              <a:buNone/>
            </a:pPr>
            <a:endParaRPr lang="it-IT" altLang="it-IT" sz="2400" b="1">
              <a:latin typeface="Garamond" panose="02020404030301010803" pitchFamily="18" charset="0"/>
            </a:endParaRPr>
          </a:p>
          <a:p>
            <a:pPr algn="ctr" eaLnBrk="1" hangingPunct="1">
              <a:spcBef>
                <a:spcPct val="0"/>
              </a:spcBef>
              <a:buClrTx/>
              <a:buSzTx/>
              <a:buFontTx/>
              <a:buNone/>
            </a:pPr>
            <a:r>
              <a:rPr lang="it-IT" altLang="it-IT" sz="2400" b="1">
                <a:latin typeface="Garamond" panose="02020404030301010803" pitchFamily="18" charset="0"/>
              </a:rPr>
              <a:t>Make sure that all patients have a </a:t>
            </a:r>
            <a:r>
              <a:rPr lang="it-IT" altLang="it-IT" sz="2400" b="1">
                <a:solidFill>
                  <a:srgbClr val="FF0000"/>
                </a:solidFill>
                <a:latin typeface="Garamond" panose="02020404030301010803" pitchFamily="18" charset="0"/>
              </a:rPr>
              <a:t>written asthma action plan</a:t>
            </a:r>
          </a:p>
          <a:p>
            <a:pPr algn="ctr" eaLnBrk="1" hangingPunct="1">
              <a:spcBef>
                <a:spcPct val="0"/>
              </a:spcBef>
              <a:buClrTx/>
              <a:buSzTx/>
              <a:buFontTx/>
              <a:buNone/>
            </a:pPr>
            <a:endParaRPr lang="it-IT" altLang="it-IT" sz="2400" b="1">
              <a:solidFill>
                <a:srgbClr val="FF0000"/>
              </a:solidFill>
              <a:latin typeface="Garamond" panose="02020404030301010803" pitchFamily="18" charset="0"/>
            </a:endParaRPr>
          </a:p>
          <a:p>
            <a:pPr algn="ctr" eaLnBrk="1" hangingPunct="1">
              <a:spcBef>
                <a:spcPct val="0"/>
              </a:spcBef>
              <a:buClrTx/>
              <a:buSzTx/>
              <a:buFontTx/>
              <a:buNone/>
            </a:pPr>
            <a:r>
              <a:rPr lang="it-IT" altLang="it-IT" sz="2400" b="1">
                <a:latin typeface="Garamond" panose="02020404030301010803" pitchFamily="18" charset="0"/>
              </a:rPr>
              <a:t>Where possible,</a:t>
            </a:r>
            <a:r>
              <a:rPr lang="it-IT" altLang="it-IT" sz="2400" b="1">
                <a:solidFill>
                  <a:srgbClr val="2E75B6"/>
                </a:solidFill>
                <a:latin typeface="Garamond" panose="02020404030301010803" pitchFamily="18" charset="0"/>
              </a:rPr>
              <a:t> </a:t>
            </a:r>
            <a:r>
              <a:rPr lang="it-IT" altLang="it-IT" sz="2400" b="1">
                <a:solidFill>
                  <a:srgbClr val="FF0000"/>
                </a:solidFill>
                <a:latin typeface="Garamond" panose="02020404030301010803" pitchFamily="18" charset="0"/>
              </a:rPr>
              <a:t>avoid use of nebulizers </a:t>
            </a:r>
            <a:r>
              <a:rPr lang="it-IT" altLang="it-IT" sz="2400" b="1">
                <a:latin typeface="Garamond" panose="02020404030301010803" pitchFamily="18" charset="0"/>
              </a:rPr>
              <a:t>due to the risk of trasmitting infection to other patients and to healthcare workers</a:t>
            </a:r>
          </a:p>
          <a:p>
            <a:pPr algn="ctr" eaLnBrk="1" hangingPunct="1">
              <a:spcBef>
                <a:spcPct val="0"/>
              </a:spcBef>
              <a:buClrTx/>
              <a:buSzTx/>
              <a:buFontTx/>
              <a:buNone/>
            </a:pPr>
            <a:endParaRPr lang="it-IT" altLang="it-IT" sz="2400" b="1">
              <a:latin typeface="Garamond" panose="02020404030301010803" pitchFamily="18" charset="0"/>
            </a:endParaRPr>
          </a:p>
        </p:txBody>
      </p:sp>
      <p:pic>
        <p:nvPicPr>
          <p:cNvPr id="91141" name="Picture 3">
            <a:extLst>
              <a:ext uri="{FF2B5EF4-FFF2-40B4-BE49-F238E27FC236}">
                <a16:creationId xmlns:a16="http://schemas.microsoft.com/office/drawing/2014/main" id="{3854D5EE-B62B-49C8-8A2C-1BF714C5FE7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43913" y="80963"/>
            <a:ext cx="5032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a:extLst>
              <a:ext uri="{FF2B5EF4-FFF2-40B4-BE49-F238E27FC236}">
                <a16:creationId xmlns:a16="http://schemas.microsoft.com/office/drawing/2014/main" id="{B28E2429-3120-4DD6-8902-E05B4C32D385}"/>
              </a:ext>
            </a:extLst>
          </p:cNvPr>
          <p:cNvSpPr/>
          <p:nvPr/>
        </p:nvSpPr>
        <p:spPr>
          <a:xfrm>
            <a:off x="323850" y="1341438"/>
            <a:ext cx="8623300" cy="1223962"/>
          </a:xfrm>
          <a:prstGeom prst="rect">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ustDataLst>
      <p:tags r:id="rId1"/>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5708CC5-891D-4DC7-A79B-9E9173904D70}"/>
              </a:ext>
            </a:extLst>
          </p:cNvPr>
          <p:cNvSpPr txBox="1"/>
          <p:nvPr/>
        </p:nvSpPr>
        <p:spPr>
          <a:xfrm>
            <a:off x="158750" y="68263"/>
            <a:ext cx="8661400" cy="1131887"/>
          </a:xfrm>
          <a:prstGeom prst="rect">
            <a:avLst/>
          </a:prstGeom>
          <a:noFill/>
        </p:spPr>
        <p:txBody>
          <a:bodyPr>
            <a:spAutoFit/>
          </a:bodyPr>
          <a:lstStyle/>
          <a:p>
            <a:pPr algn="ctr" defTabSz="685800" eaLnBrk="1" fontAlgn="auto" hangingPunct="1">
              <a:spcBef>
                <a:spcPts val="0"/>
              </a:spcBef>
              <a:spcAft>
                <a:spcPts val="0"/>
              </a:spcAft>
              <a:defRPr/>
            </a:pPr>
            <a:r>
              <a:rPr lang="it-IT" sz="1350" b="1" dirty="0">
                <a:solidFill>
                  <a:prstClr val="black"/>
                </a:solidFill>
                <a:latin typeface="Garamond" panose="02020404030301010803" pitchFamily="18" charset="0"/>
              </a:rPr>
              <a:t>GLOBAL STRATEGY FOR ASTHMA MANAGEMENT AND PREVENTION</a:t>
            </a:r>
          </a:p>
          <a:p>
            <a:pPr algn="ctr" defTabSz="685800" eaLnBrk="1" fontAlgn="auto" hangingPunct="1">
              <a:spcBef>
                <a:spcPts val="0"/>
              </a:spcBef>
              <a:spcAft>
                <a:spcPts val="0"/>
              </a:spcAft>
              <a:defRPr/>
            </a:pPr>
            <a:endParaRPr lang="it-IT" sz="1350" b="1" dirty="0">
              <a:solidFill>
                <a:prstClr val="black"/>
              </a:solidFill>
              <a:latin typeface="Garamond" panose="02020404030301010803" pitchFamily="18" charset="0"/>
            </a:endParaRPr>
          </a:p>
          <a:p>
            <a:pPr algn="ctr" defTabSz="685800" eaLnBrk="1" fontAlgn="auto" hangingPunct="1">
              <a:spcBef>
                <a:spcPts val="0"/>
              </a:spcBef>
              <a:spcAft>
                <a:spcPts val="0"/>
              </a:spcAft>
              <a:defRPr/>
            </a:pPr>
            <a:r>
              <a:rPr lang="it-IT" sz="1350" b="1" dirty="0">
                <a:solidFill>
                  <a:prstClr val="black"/>
                </a:solidFill>
                <a:latin typeface="Garamond" panose="02020404030301010803" pitchFamily="18" charset="0"/>
              </a:rPr>
              <a:t>(2020 Update) </a:t>
            </a:r>
            <a:r>
              <a:rPr lang="it-IT" sz="1350" b="1" dirty="0" err="1">
                <a:solidFill>
                  <a:prstClr val="black"/>
                </a:solidFill>
                <a:latin typeface="Garamond" panose="02020404030301010803" pitchFamily="18" charset="0"/>
              </a:rPr>
              <a:t>pages</a:t>
            </a:r>
            <a:r>
              <a:rPr lang="it-IT" sz="1350" b="1" dirty="0">
                <a:solidFill>
                  <a:prstClr val="black"/>
                </a:solidFill>
                <a:latin typeface="Garamond" panose="02020404030301010803" pitchFamily="18" charset="0"/>
              </a:rPr>
              <a:t> 17-18</a:t>
            </a:r>
          </a:p>
          <a:p>
            <a:pPr algn="ctr" defTabSz="685800" eaLnBrk="1" fontAlgn="auto" hangingPunct="1">
              <a:spcBef>
                <a:spcPts val="0"/>
              </a:spcBef>
              <a:spcAft>
                <a:spcPts val="0"/>
              </a:spcAft>
              <a:defRPr/>
            </a:pPr>
            <a:endParaRPr lang="it-IT" sz="1350" b="1" dirty="0">
              <a:solidFill>
                <a:prstClr val="black"/>
              </a:solidFill>
              <a:latin typeface="Garamond" panose="02020404030301010803" pitchFamily="18" charset="0"/>
            </a:endParaRPr>
          </a:p>
          <a:p>
            <a:pPr algn="ctr" defTabSz="685800" eaLnBrk="1" fontAlgn="auto" hangingPunct="1">
              <a:spcBef>
                <a:spcPts val="0"/>
              </a:spcBef>
              <a:spcAft>
                <a:spcPts val="0"/>
              </a:spcAft>
              <a:defRPr/>
            </a:pPr>
            <a:r>
              <a:rPr lang="it-IT" sz="1350" b="1" dirty="0" err="1">
                <a:solidFill>
                  <a:prstClr val="black"/>
                </a:solidFill>
                <a:latin typeface="Garamond" panose="02020404030301010803" pitchFamily="18" charset="0"/>
              </a:rPr>
              <a:t>Available</a:t>
            </a:r>
            <a:r>
              <a:rPr lang="it-IT" sz="1350" b="1" dirty="0">
                <a:solidFill>
                  <a:prstClr val="black"/>
                </a:solidFill>
                <a:latin typeface="Garamond" panose="02020404030301010803" pitchFamily="18" charset="0"/>
              </a:rPr>
              <a:t> from: </a:t>
            </a:r>
            <a:r>
              <a:rPr lang="it-IT" sz="1350" b="1" dirty="0">
                <a:solidFill>
                  <a:srgbClr val="5B9BD5"/>
                </a:solidFill>
                <a:latin typeface="Garamond" panose="02020404030301010803" pitchFamily="18" charset="0"/>
              </a:rPr>
              <a:t>www.ginasthma.com</a:t>
            </a:r>
          </a:p>
        </p:txBody>
      </p:sp>
      <p:sp>
        <p:nvSpPr>
          <p:cNvPr id="92163" name="CasellaDiTesto 3">
            <a:extLst>
              <a:ext uri="{FF2B5EF4-FFF2-40B4-BE49-F238E27FC236}">
                <a16:creationId xmlns:a16="http://schemas.microsoft.com/office/drawing/2014/main" id="{B22DF2B9-A280-4A1D-8F4B-7F8025E37FD0}"/>
              </a:ext>
            </a:extLst>
          </p:cNvPr>
          <p:cNvSpPr txBox="1">
            <a:spLocks noChangeArrowheads="1"/>
          </p:cNvSpPr>
          <p:nvPr/>
        </p:nvSpPr>
        <p:spPr bwMode="auto">
          <a:xfrm>
            <a:off x="158750" y="1477963"/>
            <a:ext cx="88407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800" b="1">
                <a:latin typeface="Garamond" panose="02020404030301010803" pitchFamily="18" charset="0"/>
              </a:rPr>
              <a:t>Interim guidance on asthma management during the COVID – 19 pandemic</a:t>
            </a:r>
          </a:p>
        </p:txBody>
      </p:sp>
      <p:pic>
        <p:nvPicPr>
          <p:cNvPr id="92164" name="Picture 3">
            <a:extLst>
              <a:ext uri="{FF2B5EF4-FFF2-40B4-BE49-F238E27FC236}">
                <a16:creationId xmlns:a16="http://schemas.microsoft.com/office/drawing/2014/main" id="{8D3103B3-23B0-4987-AF2F-DD4405E2D90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43913" y="80963"/>
            <a:ext cx="5032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a:extLst>
              <a:ext uri="{FF2B5EF4-FFF2-40B4-BE49-F238E27FC236}">
                <a16:creationId xmlns:a16="http://schemas.microsoft.com/office/drawing/2014/main" id="{E765FC81-BF7F-4359-A731-07E19A3B1AA1}"/>
              </a:ext>
            </a:extLst>
          </p:cNvPr>
          <p:cNvSpPr/>
          <p:nvPr/>
        </p:nvSpPr>
        <p:spPr>
          <a:xfrm>
            <a:off x="323850" y="1341438"/>
            <a:ext cx="8623300" cy="1223962"/>
          </a:xfrm>
          <a:prstGeom prst="rect">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92166" name="CasellaDiTesto 6">
            <a:extLst>
              <a:ext uri="{FF2B5EF4-FFF2-40B4-BE49-F238E27FC236}">
                <a16:creationId xmlns:a16="http://schemas.microsoft.com/office/drawing/2014/main" id="{5E2406C0-598A-4DB4-A9BE-ABF2F98EC182}"/>
              </a:ext>
            </a:extLst>
          </p:cNvPr>
          <p:cNvSpPr txBox="1">
            <a:spLocks noChangeArrowheads="1"/>
          </p:cNvSpPr>
          <p:nvPr/>
        </p:nvSpPr>
        <p:spPr bwMode="auto">
          <a:xfrm>
            <a:off x="323850" y="2843213"/>
            <a:ext cx="882015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400" b="1">
                <a:latin typeface="Garamond" panose="02020404030301010803" pitchFamily="18" charset="0"/>
              </a:rPr>
              <a:t>Avoid</a:t>
            </a:r>
            <a:r>
              <a:rPr lang="it-IT" altLang="it-IT" sz="2400" b="1">
                <a:solidFill>
                  <a:srgbClr val="2E75B6"/>
                </a:solidFill>
                <a:latin typeface="Garamond" panose="02020404030301010803" pitchFamily="18" charset="0"/>
              </a:rPr>
              <a:t> </a:t>
            </a:r>
            <a:r>
              <a:rPr lang="it-IT" altLang="it-IT" sz="2400" b="1">
                <a:solidFill>
                  <a:srgbClr val="FF0000"/>
                </a:solidFill>
                <a:latin typeface="Garamond" panose="02020404030301010803" pitchFamily="18" charset="0"/>
              </a:rPr>
              <a:t>spirometry </a:t>
            </a:r>
            <a:r>
              <a:rPr lang="it-IT" altLang="it-IT" sz="2400" b="1">
                <a:latin typeface="Garamond" panose="02020404030301010803" pitchFamily="18" charset="0"/>
              </a:rPr>
              <a:t>in patients with confirmed or suspected COVID </a:t>
            </a:r>
          </a:p>
          <a:p>
            <a:pPr algn="ctr" eaLnBrk="1" hangingPunct="1">
              <a:spcBef>
                <a:spcPct val="0"/>
              </a:spcBef>
              <a:buClrTx/>
              <a:buSzTx/>
              <a:buFontTx/>
              <a:buNone/>
            </a:pPr>
            <a:endParaRPr lang="it-IT" altLang="it-IT" sz="2400" b="1">
              <a:solidFill>
                <a:srgbClr val="2E75B6"/>
              </a:solidFill>
              <a:latin typeface="Garamond" panose="02020404030301010803" pitchFamily="18" charset="0"/>
            </a:endParaRPr>
          </a:p>
          <a:p>
            <a:pPr algn="ctr" eaLnBrk="1" hangingPunct="1">
              <a:spcBef>
                <a:spcPct val="0"/>
              </a:spcBef>
              <a:buClrTx/>
              <a:buSzTx/>
              <a:buFontTx/>
              <a:buNone/>
            </a:pPr>
            <a:r>
              <a:rPr lang="it-IT" altLang="it-IT" sz="2400" b="1">
                <a:latin typeface="Garamond" panose="02020404030301010803" pitchFamily="18" charset="0"/>
              </a:rPr>
              <a:t>Follow</a:t>
            </a:r>
            <a:r>
              <a:rPr lang="it-IT" altLang="it-IT" sz="2400" b="1">
                <a:solidFill>
                  <a:srgbClr val="2E75B6"/>
                </a:solidFill>
                <a:latin typeface="Garamond" panose="02020404030301010803" pitchFamily="18" charset="0"/>
              </a:rPr>
              <a:t> </a:t>
            </a:r>
            <a:r>
              <a:rPr lang="it-IT" altLang="it-IT" sz="2400" b="1">
                <a:solidFill>
                  <a:srgbClr val="FF0000"/>
                </a:solidFill>
                <a:latin typeface="Garamond" panose="02020404030301010803" pitchFamily="18" charset="0"/>
              </a:rPr>
              <a:t>infection control recommendations </a:t>
            </a:r>
            <a:r>
              <a:rPr lang="it-IT" altLang="it-IT" sz="2400" b="1">
                <a:latin typeface="Garamond" panose="02020404030301010803" pitchFamily="18" charset="0"/>
              </a:rPr>
              <a:t>if other aerosol-generating procedures are needed (oxygen therapy, sputum induction, NIV, Intubation)</a:t>
            </a:r>
          </a:p>
          <a:p>
            <a:pPr algn="ctr" eaLnBrk="1" hangingPunct="1">
              <a:spcBef>
                <a:spcPct val="0"/>
              </a:spcBef>
              <a:buClrTx/>
              <a:buSzTx/>
              <a:buFontTx/>
              <a:buNone/>
            </a:pPr>
            <a:endParaRPr lang="it-IT" altLang="it-IT" sz="2400" b="1">
              <a:solidFill>
                <a:srgbClr val="2E75B6"/>
              </a:solidFill>
              <a:latin typeface="Garamond" panose="02020404030301010803" pitchFamily="18" charset="0"/>
            </a:endParaRPr>
          </a:p>
          <a:p>
            <a:pPr algn="ctr" eaLnBrk="1" hangingPunct="1">
              <a:spcBef>
                <a:spcPct val="0"/>
              </a:spcBef>
              <a:buClrTx/>
              <a:buSzTx/>
              <a:buFontTx/>
              <a:buNone/>
            </a:pPr>
            <a:r>
              <a:rPr lang="it-IT" altLang="it-IT" sz="2400" b="1">
                <a:latin typeface="Garamond" panose="02020404030301010803" pitchFamily="18" charset="0"/>
              </a:rPr>
              <a:t>Follow local healthadvice about </a:t>
            </a:r>
            <a:r>
              <a:rPr lang="it-IT" altLang="it-IT" sz="2400" b="1">
                <a:solidFill>
                  <a:srgbClr val="FF0000"/>
                </a:solidFill>
                <a:latin typeface="Garamond" panose="02020404030301010803" pitchFamily="18" charset="0"/>
              </a:rPr>
              <a:t>hygiene strategies </a:t>
            </a:r>
            <a:r>
              <a:rPr lang="it-IT" altLang="it-IT" sz="2400" b="1">
                <a:latin typeface="Garamond" panose="02020404030301010803" pitchFamily="18" charset="0"/>
              </a:rPr>
              <a:t>and use of personal protective equipment, as new information becomes available in your country or region</a:t>
            </a:r>
          </a:p>
          <a:p>
            <a:pPr>
              <a:spcBef>
                <a:spcPct val="0"/>
              </a:spcBef>
              <a:buClrTx/>
              <a:buSzTx/>
              <a:buFontTx/>
              <a:buNone/>
            </a:pPr>
            <a:endParaRPr lang="it-IT" altLang="it-IT" sz="2400"/>
          </a:p>
        </p:txBody>
      </p:sp>
    </p:spTree>
    <p:custDataLst>
      <p:tags r:id="rId1"/>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Immagine 4">
            <a:extLst>
              <a:ext uri="{FF2B5EF4-FFF2-40B4-BE49-F238E27FC236}">
                <a16:creationId xmlns:a16="http://schemas.microsoft.com/office/drawing/2014/main" id="{D23287AA-D608-4CDF-BC7D-B630A7542D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260350"/>
            <a:ext cx="4752975" cy="578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7" name="Immagine 5">
            <a:extLst>
              <a:ext uri="{FF2B5EF4-FFF2-40B4-BE49-F238E27FC236}">
                <a16:creationId xmlns:a16="http://schemas.microsoft.com/office/drawing/2014/main" id="{37D4A6D0-AF63-4792-98C2-0B01EC22087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6308725"/>
            <a:ext cx="6450012"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el 1">
            <a:extLst>
              <a:ext uri="{FF2B5EF4-FFF2-40B4-BE49-F238E27FC236}">
                <a16:creationId xmlns:a16="http://schemas.microsoft.com/office/drawing/2014/main" id="{006D8438-66E1-4553-92DF-1C0EFF6BB5A6}"/>
              </a:ext>
            </a:extLst>
          </p:cNvPr>
          <p:cNvSpPr>
            <a:spLocks noGrp="1" noChangeArrowheads="1"/>
          </p:cNvSpPr>
          <p:nvPr>
            <p:ph type="title"/>
          </p:nvPr>
        </p:nvSpPr>
        <p:spPr>
          <a:xfrm>
            <a:off x="468313" y="61913"/>
            <a:ext cx="8229600" cy="919162"/>
          </a:xfrm>
        </p:spPr>
        <p:txBody>
          <a:bodyPr/>
          <a:lstStyle/>
          <a:p>
            <a:r>
              <a:rPr lang="nl-BE" altLang="nl-BE" sz="3600" b="1" u="sng">
                <a:solidFill>
                  <a:srgbClr val="000000"/>
                </a:solidFill>
                <a:effectLst/>
              </a:rPr>
              <a:t>COVID-19 and Asthma: overview</a:t>
            </a:r>
            <a:endParaRPr lang="nl-NL" altLang="nl-BE" sz="3600" b="1" u="sng">
              <a:solidFill>
                <a:srgbClr val="000000"/>
              </a:solidFill>
              <a:effectLst/>
            </a:endParaRPr>
          </a:p>
        </p:txBody>
      </p:sp>
      <p:sp>
        <p:nvSpPr>
          <p:cNvPr id="24579" name="Tijdelijke aanduiding voor inhoud 2">
            <a:extLst>
              <a:ext uri="{FF2B5EF4-FFF2-40B4-BE49-F238E27FC236}">
                <a16:creationId xmlns:a16="http://schemas.microsoft.com/office/drawing/2014/main" id="{3A864B18-F17F-4F37-ADA3-2526B5389A5C}"/>
              </a:ext>
            </a:extLst>
          </p:cNvPr>
          <p:cNvSpPr>
            <a:spLocks noGrp="1"/>
          </p:cNvSpPr>
          <p:nvPr>
            <p:ph idx="1"/>
          </p:nvPr>
        </p:nvSpPr>
        <p:spPr>
          <a:xfrm>
            <a:off x="611188" y="836613"/>
            <a:ext cx="8424862" cy="4530725"/>
          </a:xfrm>
        </p:spPr>
        <p:txBody>
          <a:bodyPr/>
          <a:lstStyle/>
          <a:p>
            <a:pPr>
              <a:lnSpc>
                <a:spcPct val="150000"/>
              </a:lnSpc>
              <a:defRPr/>
            </a:pPr>
            <a:r>
              <a:rPr lang="nl-BE" altLang="nl-BE" sz="2400" dirty="0">
                <a:solidFill>
                  <a:srgbClr val="000000"/>
                </a:solidFill>
                <a:effectLst/>
              </a:rPr>
              <a:t>COVID-19: </a:t>
            </a:r>
            <a:r>
              <a:rPr lang="nl-BE" altLang="nl-BE" sz="2400" dirty="0" err="1">
                <a:solidFill>
                  <a:srgbClr val="000000"/>
                </a:solidFill>
                <a:effectLst/>
              </a:rPr>
              <a:t>clinical</a:t>
            </a:r>
            <a:r>
              <a:rPr lang="nl-BE" altLang="nl-BE" sz="2400" dirty="0">
                <a:solidFill>
                  <a:srgbClr val="000000"/>
                </a:solidFill>
                <a:effectLst/>
              </a:rPr>
              <a:t> </a:t>
            </a:r>
            <a:r>
              <a:rPr lang="nl-BE" altLang="nl-BE" sz="2400" dirty="0" err="1">
                <a:solidFill>
                  <a:srgbClr val="000000"/>
                </a:solidFill>
                <a:effectLst/>
              </a:rPr>
              <a:t>presentation</a:t>
            </a:r>
            <a:endParaRPr lang="nl-BE" altLang="nl-BE" sz="2400" dirty="0">
              <a:solidFill>
                <a:srgbClr val="000000"/>
              </a:solidFill>
              <a:effectLst/>
            </a:endParaRPr>
          </a:p>
          <a:p>
            <a:pPr>
              <a:lnSpc>
                <a:spcPct val="150000"/>
              </a:lnSpc>
              <a:defRPr/>
            </a:pPr>
            <a:r>
              <a:rPr lang="nl-BE" altLang="nl-BE" sz="2400" dirty="0" err="1">
                <a:solidFill>
                  <a:srgbClr val="000000"/>
                </a:solidFill>
                <a:effectLst/>
              </a:rPr>
              <a:t>Asthma</a:t>
            </a:r>
            <a:r>
              <a:rPr lang="nl-BE" altLang="nl-BE" sz="2400" dirty="0">
                <a:solidFill>
                  <a:srgbClr val="000000"/>
                </a:solidFill>
                <a:effectLst/>
              </a:rPr>
              <a:t>: management in 2020</a:t>
            </a:r>
          </a:p>
          <a:p>
            <a:pPr>
              <a:lnSpc>
                <a:spcPct val="150000"/>
              </a:lnSpc>
              <a:defRPr/>
            </a:pPr>
            <a:r>
              <a:rPr lang="nl-BE" altLang="nl-BE" sz="2400" dirty="0">
                <a:solidFill>
                  <a:srgbClr val="000000"/>
                </a:solidFill>
                <a:effectLst/>
              </a:rPr>
              <a:t>Are </a:t>
            </a:r>
            <a:r>
              <a:rPr lang="nl-BE" altLang="nl-BE" sz="2400" dirty="0" err="1">
                <a:solidFill>
                  <a:srgbClr val="000000"/>
                </a:solidFill>
                <a:effectLst/>
              </a:rPr>
              <a:t>asthma</a:t>
            </a:r>
            <a:r>
              <a:rPr lang="nl-BE" altLang="nl-BE" sz="2400" dirty="0">
                <a:solidFill>
                  <a:srgbClr val="000000"/>
                </a:solidFill>
                <a:effectLst/>
              </a:rPr>
              <a:t> </a:t>
            </a:r>
            <a:r>
              <a:rPr lang="nl-BE" altLang="nl-BE" sz="2400" dirty="0" err="1">
                <a:solidFill>
                  <a:srgbClr val="000000"/>
                </a:solidFill>
                <a:effectLst/>
              </a:rPr>
              <a:t>patients</a:t>
            </a:r>
            <a:r>
              <a:rPr lang="nl-BE" altLang="nl-BE" sz="2400" dirty="0">
                <a:solidFill>
                  <a:srgbClr val="000000"/>
                </a:solidFill>
                <a:effectLst/>
              </a:rPr>
              <a:t> at </a:t>
            </a:r>
            <a:r>
              <a:rPr lang="nl-BE" altLang="nl-BE" sz="2400" dirty="0" err="1">
                <a:solidFill>
                  <a:srgbClr val="000000"/>
                </a:solidFill>
                <a:effectLst/>
              </a:rPr>
              <a:t>increased</a:t>
            </a:r>
            <a:r>
              <a:rPr lang="nl-BE" altLang="nl-BE" sz="2400" dirty="0">
                <a:solidFill>
                  <a:srgbClr val="000000"/>
                </a:solidFill>
                <a:effectLst/>
              </a:rPr>
              <a:t> risk of COVID-19?</a:t>
            </a:r>
          </a:p>
          <a:p>
            <a:pPr>
              <a:lnSpc>
                <a:spcPct val="150000"/>
              </a:lnSpc>
              <a:defRPr/>
            </a:pPr>
            <a:r>
              <a:rPr lang="nl-BE" altLang="nl-BE" sz="2400" dirty="0">
                <a:solidFill>
                  <a:srgbClr val="000000"/>
                </a:solidFill>
                <a:effectLst/>
              </a:rPr>
              <a:t>Treatment: </a:t>
            </a:r>
            <a:r>
              <a:rPr lang="nl-BE" altLang="nl-BE" sz="2400" dirty="0" err="1">
                <a:solidFill>
                  <a:srgbClr val="000000"/>
                </a:solidFill>
                <a:effectLst/>
              </a:rPr>
              <a:t>asthma</a:t>
            </a:r>
            <a:r>
              <a:rPr lang="nl-BE" altLang="nl-BE" sz="2400" dirty="0">
                <a:solidFill>
                  <a:srgbClr val="000000"/>
                </a:solidFill>
                <a:effectLst/>
              </a:rPr>
              <a:t>; COVID-19</a:t>
            </a:r>
          </a:p>
          <a:p>
            <a:pPr>
              <a:lnSpc>
                <a:spcPct val="150000"/>
              </a:lnSpc>
              <a:defRPr/>
            </a:pPr>
            <a:r>
              <a:rPr lang="nl-BE" altLang="nl-BE" sz="2400" dirty="0" err="1">
                <a:solidFill>
                  <a:srgbClr val="000000"/>
                </a:solidFill>
                <a:effectLst/>
              </a:rPr>
              <a:t>Epidemiology</a:t>
            </a:r>
            <a:endParaRPr lang="nl-BE" altLang="nl-BE" sz="2400" dirty="0">
              <a:solidFill>
                <a:srgbClr val="000000"/>
              </a:solidFill>
              <a:effectLst/>
            </a:endParaRPr>
          </a:p>
          <a:p>
            <a:pPr>
              <a:lnSpc>
                <a:spcPct val="150000"/>
              </a:lnSpc>
              <a:defRPr/>
            </a:pPr>
            <a:r>
              <a:rPr lang="nl-BE" altLang="nl-BE" sz="2400" dirty="0" err="1">
                <a:solidFill>
                  <a:srgbClr val="000000"/>
                </a:solidFill>
                <a:effectLst/>
              </a:rPr>
              <a:t>Eosinophilic</a:t>
            </a:r>
            <a:r>
              <a:rPr lang="nl-BE" altLang="nl-BE" sz="2400" dirty="0">
                <a:solidFill>
                  <a:srgbClr val="000000"/>
                </a:solidFill>
                <a:effectLst/>
              </a:rPr>
              <a:t> </a:t>
            </a:r>
            <a:r>
              <a:rPr lang="nl-BE" altLang="nl-BE" sz="2400" dirty="0" err="1">
                <a:solidFill>
                  <a:srgbClr val="000000"/>
                </a:solidFill>
                <a:effectLst/>
              </a:rPr>
              <a:t>inflammation</a:t>
            </a:r>
            <a:r>
              <a:rPr lang="nl-BE" altLang="nl-BE" sz="2400" dirty="0">
                <a:solidFill>
                  <a:srgbClr val="000000"/>
                </a:solidFill>
                <a:effectLst/>
              </a:rPr>
              <a:t> in </a:t>
            </a:r>
            <a:r>
              <a:rPr lang="nl-BE" altLang="nl-BE" sz="2400" dirty="0" err="1">
                <a:solidFill>
                  <a:srgbClr val="000000"/>
                </a:solidFill>
                <a:effectLst/>
              </a:rPr>
              <a:t>asthma</a:t>
            </a:r>
            <a:r>
              <a:rPr lang="nl-BE" altLang="nl-BE" sz="2400" dirty="0">
                <a:solidFill>
                  <a:srgbClr val="000000"/>
                </a:solidFill>
                <a:effectLst/>
              </a:rPr>
              <a:t> </a:t>
            </a:r>
            <a:r>
              <a:rPr lang="nl-BE" altLang="nl-BE" sz="2400" dirty="0" err="1">
                <a:solidFill>
                  <a:srgbClr val="000000"/>
                </a:solidFill>
                <a:effectLst/>
              </a:rPr>
              <a:t>and</a:t>
            </a:r>
            <a:r>
              <a:rPr lang="nl-BE" altLang="nl-BE" sz="2400" dirty="0">
                <a:solidFill>
                  <a:srgbClr val="000000"/>
                </a:solidFill>
                <a:effectLst/>
              </a:rPr>
              <a:t> COVID-19</a:t>
            </a:r>
          </a:p>
          <a:p>
            <a:pPr>
              <a:lnSpc>
                <a:spcPct val="150000"/>
              </a:lnSpc>
              <a:defRPr/>
            </a:pPr>
            <a:r>
              <a:rPr lang="nl-BE" altLang="nl-BE" sz="2400" dirty="0" err="1">
                <a:solidFill>
                  <a:srgbClr val="000000"/>
                </a:solidFill>
                <a:effectLst/>
              </a:rPr>
              <a:t>Guidelines</a:t>
            </a:r>
            <a:r>
              <a:rPr lang="nl-BE" altLang="nl-BE" sz="2400" dirty="0">
                <a:solidFill>
                  <a:srgbClr val="000000"/>
                </a:solidFill>
                <a:effectLst/>
              </a:rPr>
              <a:t> on COVID-19 </a:t>
            </a:r>
            <a:r>
              <a:rPr lang="nl-BE" altLang="nl-BE" sz="2400" dirty="0" err="1">
                <a:solidFill>
                  <a:srgbClr val="000000"/>
                </a:solidFill>
                <a:effectLst/>
              </a:rPr>
              <a:t>and</a:t>
            </a:r>
            <a:r>
              <a:rPr lang="nl-BE" altLang="nl-BE" sz="2400" dirty="0">
                <a:solidFill>
                  <a:srgbClr val="000000"/>
                </a:solidFill>
                <a:effectLst/>
              </a:rPr>
              <a:t> severe </a:t>
            </a:r>
            <a:r>
              <a:rPr lang="nl-BE" altLang="nl-BE" sz="2400" dirty="0" err="1">
                <a:solidFill>
                  <a:srgbClr val="000000"/>
                </a:solidFill>
                <a:effectLst/>
              </a:rPr>
              <a:t>asthma</a:t>
            </a:r>
            <a:endParaRPr lang="nl-BE" altLang="nl-BE" sz="2400" dirty="0">
              <a:solidFill>
                <a:srgbClr val="000000"/>
              </a:solidFill>
              <a:effectLst/>
            </a:endParaRPr>
          </a:p>
          <a:p>
            <a:pPr>
              <a:lnSpc>
                <a:spcPct val="150000"/>
              </a:lnSpc>
              <a:defRPr/>
            </a:pPr>
            <a:r>
              <a:rPr lang="nl-BE" altLang="nl-BE" sz="2800" b="1" u="sng" dirty="0" err="1">
                <a:solidFill>
                  <a:srgbClr val="000000"/>
                </a:solidFill>
                <a:effectLst/>
              </a:rPr>
              <a:t>Patients</a:t>
            </a:r>
            <a:r>
              <a:rPr lang="nl-BE" altLang="nl-BE" sz="2800" b="1" u="sng" dirty="0">
                <a:solidFill>
                  <a:srgbClr val="000000"/>
                </a:solidFill>
                <a:effectLst/>
              </a:rPr>
              <a:t> </a:t>
            </a:r>
            <a:r>
              <a:rPr lang="nl-BE" altLang="nl-BE" sz="2800" b="1" u="sng" dirty="0" err="1">
                <a:solidFill>
                  <a:srgbClr val="000000"/>
                </a:solidFill>
                <a:effectLst/>
              </a:rPr>
              <a:t>perspectives</a:t>
            </a:r>
            <a:endParaRPr lang="nl-BE" altLang="nl-BE" sz="2800" b="1" u="sng" dirty="0">
              <a:solidFill>
                <a:srgbClr val="000000"/>
              </a:solidFill>
              <a:effectLst/>
            </a:endParaRPr>
          </a:p>
          <a:p>
            <a:pPr>
              <a:lnSpc>
                <a:spcPct val="150000"/>
              </a:lnSpc>
              <a:defRPr/>
            </a:pPr>
            <a:r>
              <a:rPr lang="nl-BE" altLang="nl-BE" sz="2400" dirty="0">
                <a:solidFill>
                  <a:schemeClr val="bg1">
                    <a:lumMod val="65000"/>
                  </a:schemeClr>
                </a:solidFill>
                <a:effectLst/>
              </a:rPr>
              <a:t>Q &amp; A </a:t>
            </a:r>
            <a:r>
              <a:rPr lang="nl-BE" altLang="nl-BE" sz="2400" dirty="0" err="1">
                <a:solidFill>
                  <a:schemeClr val="bg1">
                    <a:lumMod val="65000"/>
                  </a:schemeClr>
                </a:solidFill>
                <a:effectLst/>
              </a:rPr>
              <a:t>session</a:t>
            </a:r>
            <a:endParaRPr lang="nl-BE" altLang="nl-BE" sz="2400" dirty="0">
              <a:solidFill>
                <a:schemeClr val="bg1">
                  <a:lumMod val="65000"/>
                </a:schemeClr>
              </a:solidFill>
              <a:effectLst/>
            </a:endParaRPr>
          </a:p>
          <a:p>
            <a:pPr>
              <a:defRPr/>
            </a:pPr>
            <a:endParaRPr lang="nl-NL" altLang="nl-BE" dirty="0">
              <a:solidFill>
                <a:srgbClr val="000000"/>
              </a:solidFill>
              <a:effectLst/>
            </a:endParaRPr>
          </a:p>
        </p:txBody>
      </p:sp>
      <p:pic>
        <p:nvPicPr>
          <p:cNvPr id="94212" name="Picture 6" descr="ERS/ELF | Healthy Lungs for Life">
            <a:extLst>
              <a:ext uri="{FF2B5EF4-FFF2-40B4-BE49-F238E27FC236}">
                <a16:creationId xmlns:a16="http://schemas.microsoft.com/office/drawing/2014/main" id="{9333F9A4-BC87-4336-A517-75237ED20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5338763"/>
            <a:ext cx="2497137"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el 1">
            <a:extLst>
              <a:ext uri="{FF2B5EF4-FFF2-40B4-BE49-F238E27FC236}">
                <a16:creationId xmlns:a16="http://schemas.microsoft.com/office/drawing/2014/main" id="{233E0920-400E-4E87-9211-3F1EA2641CE4}"/>
              </a:ext>
            </a:extLst>
          </p:cNvPr>
          <p:cNvSpPr>
            <a:spLocks noGrp="1" noChangeArrowheads="1"/>
          </p:cNvSpPr>
          <p:nvPr>
            <p:ph type="title"/>
          </p:nvPr>
        </p:nvSpPr>
        <p:spPr/>
        <p:txBody>
          <a:bodyPr/>
          <a:lstStyle/>
          <a:p>
            <a:r>
              <a:rPr lang="nl-BE" altLang="fr-FR" sz="3600" b="1" u="sng">
                <a:solidFill>
                  <a:srgbClr val="000000"/>
                </a:solidFill>
                <a:effectLst/>
              </a:rPr>
              <a:t>Questions from patients with asthma </a:t>
            </a:r>
          </a:p>
        </p:txBody>
      </p:sp>
      <p:sp>
        <p:nvSpPr>
          <p:cNvPr id="3" name="Tijdelijke aanduiding voor inhoud 2">
            <a:extLst>
              <a:ext uri="{FF2B5EF4-FFF2-40B4-BE49-F238E27FC236}">
                <a16:creationId xmlns:a16="http://schemas.microsoft.com/office/drawing/2014/main" id="{45FF3735-F84D-49EF-9EB4-622A6C63CF3C}"/>
              </a:ext>
            </a:extLst>
          </p:cNvPr>
          <p:cNvSpPr>
            <a:spLocks noGrp="1"/>
          </p:cNvSpPr>
          <p:nvPr>
            <p:ph idx="1"/>
          </p:nvPr>
        </p:nvSpPr>
        <p:spPr/>
        <p:txBody>
          <a:bodyPr/>
          <a:lstStyle/>
          <a:p>
            <a:pPr>
              <a:defRPr/>
            </a:pPr>
            <a:r>
              <a:rPr lang="en-US" sz="2800" dirty="0">
                <a:solidFill>
                  <a:srgbClr val="000000"/>
                </a:solidFill>
                <a:effectLst/>
              </a:rPr>
              <a:t>How can I tell if it is my asthma or COVID-19? How do I know when to take prednisolone if I can't tell the difference?</a:t>
            </a:r>
          </a:p>
          <a:p>
            <a:pPr>
              <a:defRPr/>
            </a:pPr>
            <a:r>
              <a:rPr lang="en-US" sz="2800" dirty="0">
                <a:solidFill>
                  <a:srgbClr val="000000"/>
                </a:solidFill>
                <a:effectLst/>
              </a:rPr>
              <a:t>I have had COVID-19 and I am experiencing breathing difficulties afterwards. What should I do? </a:t>
            </a:r>
            <a:endParaRPr lang="nl-BE" sz="2800" dirty="0">
              <a:solidFill>
                <a:srgbClr val="000000"/>
              </a:solidFill>
              <a:effectLst/>
            </a:endParaRPr>
          </a:p>
          <a:p>
            <a:pPr>
              <a:defRPr/>
            </a:pPr>
            <a:r>
              <a:rPr lang="en-US" sz="2800" dirty="0">
                <a:solidFill>
                  <a:srgbClr val="000000"/>
                </a:solidFill>
                <a:effectLst/>
              </a:rPr>
              <a:t>Does COVID-19 cause permanent lung damage and breathlessness? Will it reduce my lifespan if I recover?</a:t>
            </a:r>
            <a:endParaRPr lang="nl-BE" sz="2800" dirty="0">
              <a:solidFill>
                <a:srgbClr val="000000"/>
              </a:solidFill>
              <a:effectLst/>
            </a:endParaRPr>
          </a:p>
          <a:p>
            <a:pPr>
              <a:defRPr/>
            </a:pPr>
            <a:endParaRPr lang="en-US" dirty="0">
              <a:solidFill>
                <a:srgbClr val="000000"/>
              </a:solidFill>
              <a:effectLst/>
            </a:endParaRPr>
          </a:p>
          <a:p>
            <a:pPr>
              <a:defRPr/>
            </a:pPr>
            <a:endParaRPr lang="nl-BE" dirty="0">
              <a:solidFill>
                <a:srgbClr val="000000"/>
              </a:solidFill>
              <a:effectLst/>
            </a:endParaRPr>
          </a:p>
          <a:p>
            <a:pPr>
              <a:defRPr/>
            </a:pPr>
            <a:endParaRPr lang="nl-BE" dirty="0">
              <a:solidFill>
                <a:srgbClr val="000000"/>
              </a:solidFill>
              <a:effectLst/>
            </a:endParaRPr>
          </a:p>
          <a:p>
            <a:pPr>
              <a:defRPr/>
            </a:pPr>
            <a:endParaRPr lang="nl-BE" dirty="0"/>
          </a:p>
        </p:txBody>
      </p:sp>
      <p:pic>
        <p:nvPicPr>
          <p:cNvPr id="95236" name="Picture 2" descr="ERS/ELF | Healthy Lungs for Life">
            <a:extLst>
              <a:ext uri="{FF2B5EF4-FFF2-40B4-BE49-F238E27FC236}">
                <a16:creationId xmlns:a16="http://schemas.microsoft.com/office/drawing/2014/main" id="{18966724-0B47-4EE8-9D44-C489F89456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214938"/>
            <a:ext cx="2755900"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el 1">
            <a:extLst>
              <a:ext uri="{FF2B5EF4-FFF2-40B4-BE49-F238E27FC236}">
                <a16:creationId xmlns:a16="http://schemas.microsoft.com/office/drawing/2014/main" id="{401F3DA0-4CA1-41A4-BAC9-5850BBCB78B6}"/>
              </a:ext>
            </a:extLst>
          </p:cNvPr>
          <p:cNvSpPr>
            <a:spLocks noGrp="1" noChangeArrowheads="1"/>
          </p:cNvSpPr>
          <p:nvPr>
            <p:ph type="title"/>
          </p:nvPr>
        </p:nvSpPr>
        <p:spPr/>
        <p:txBody>
          <a:bodyPr/>
          <a:lstStyle/>
          <a:p>
            <a:r>
              <a:rPr lang="nl-BE" altLang="fr-FR" sz="3600" b="1" u="sng">
                <a:solidFill>
                  <a:srgbClr val="000000"/>
                </a:solidFill>
                <a:effectLst/>
              </a:rPr>
              <a:t>Questions from patients with asthma </a:t>
            </a:r>
          </a:p>
        </p:txBody>
      </p:sp>
      <p:sp>
        <p:nvSpPr>
          <p:cNvPr id="3" name="Tijdelijke aanduiding voor inhoud 2">
            <a:extLst>
              <a:ext uri="{FF2B5EF4-FFF2-40B4-BE49-F238E27FC236}">
                <a16:creationId xmlns:a16="http://schemas.microsoft.com/office/drawing/2014/main" id="{C9793859-1569-4815-938D-66759C8B59D5}"/>
              </a:ext>
            </a:extLst>
          </p:cNvPr>
          <p:cNvSpPr>
            <a:spLocks noGrp="1"/>
          </p:cNvSpPr>
          <p:nvPr>
            <p:ph idx="1"/>
          </p:nvPr>
        </p:nvSpPr>
        <p:spPr/>
        <p:txBody>
          <a:bodyPr/>
          <a:lstStyle/>
          <a:p>
            <a:pPr>
              <a:defRPr/>
            </a:pPr>
            <a:r>
              <a:rPr lang="en-US" dirty="0">
                <a:solidFill>
                  <a:srgbClr val="000000"/>
                </a:solidFill>
                <a:effectLst/>
              </a:rPr>
              <a:t>I have 'severe' asthma; do I have a greater risk for (severe) COVID than someone with 'moderate' or 'mild' asthma?</a:t>
            </a:r>
            <a:endParaRPr lang="nl-BE" dirty="0">
              <a:solidFill>
                <a:srgbClr val="000000"/>
              </a:solidFill>
              <a:effectLst/>
            </a:endParaRPr>
          </a:p>
          <a:p>
            <a:pPr>
              <a:defRPr/>
            </a:pPr>
            <a:endParaRPr lang="en-US" dirty="0">
              <a:solidFill>
                <a:srgbClr val="000000"/>
              </a:solidFill>
              <a:effectLst/>
            </a:endParaRPr>
          </a:p>
          <a:p>
            <a:pPr>
              <a:defRPr/>
            </a:pPr>
            <a:r>
              <a:rPr lang="en-US" dirty="0">
                <a:solidFill>
                  <a:srgbClr val="000000"/>
                </a:solidFill>
                <a:effectLst/>
              </a:rPr>
              <a:t>Am I more at risk because I am on biologic treatment?</a:t>
            </a:r>
          </a:p>
          <a:p>
            <a:pPr>
              <a:defRPr/>
            </a:pPr>
            <a:endParaRPr lang="nl-BE" dirty="0">
              <a:solidFill>
                <a:srgbClr val="000000"/>
              </a:solidFill>
              <a:effectLst/>
            </a:endParaRPr>
          </a:p>
          <a:p>
            <a:pPr>
              <a:defRPr/>
            </a:pPr>
            <a:endParaRPr lang="nl-BE" dirty="0"/>
          </a:p>
        </p:txBody>
      </p:sp>
      <p:pic>
        <p:nvPicPr>
          <p:cNvPr id="96260" name="Picture 4" descr="ERS/ELF | Healthy Lungs for Life">
            <a:extLst>
              <a:ext uri="{FF2B5EF4-FFF2-40B4-BE49-F238E27FC236}">
                <a16:creationId xmlns:a16="http://schemas.microsoft.com/office/drawing/2014/main" id="{FDBCD3F4-FFB3-411C-A605-5200A2B516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4881563"/>
            <a:ext cx="28479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1" name="Picture 4" descr="ERS/ELF | Healthy Lungs for Life">
            <a:extLst>
              <a:ext uri="{FF2B5EF4-FFF2-40B4-BE49-F238E27FC236}">
                <a16:creationId xmlns:a16="http://schemas.microsoft.com/office/drawing/2014/main" id="{ACE0AC36-43B2-4967-AAEC-24E1202868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4868863"/>
            <a:ext cx="28479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el 1">
            <a:extLst>
              <a:ext uri="{FF2B5EF4-FFF2-40B4-BE49-F238E27FC236}">
                <a16:creationId xmlns:a16="http://schemas.microsoft.com/office/drawing/2014/main" id="{CB1728BF-ECE3-40BC-8753-E28F31791347}"/>
              </a:ext>
            </a:extLst>
          </p:cNvPr>
          <p:cNvSpPr>
            <a:spLocks noGrp="1" noChangeArrowheads="1"/>
          </p:cNvSpPr>
          <p:nvPr>
            <p:ph type="title"/>
          </p:nvPr>
        </p:nvSpPr>
        <p:spPr>
          <a:xfrm>
            <a:off x="468313" y="61913"/>
            <a:ext cx="8229600" cy="919162"/>
          </a:xfrm>
        </p:spPr>
        <p:txBody>
          <a:bodyPr/>
          <a:lstStyle/>
          <a:p>
            <a:r>
              <a:rPr lang="nl-BE" altLang="nl-BE" sz="3600" b="1" u="sng">
                <a:solidFill>
                  <a:srgbClr val="000000"/>
                </a:solidFill>
                <a:effectLst/>
              </a:rPr>
              <a:t>COVID-19 and Asthma: overview</a:t>
            </a:r>
            <a:endParaRPr lang="nl-NL" altLang="nl-BE" sz="3600" b="1" u="sng">
              <a:solidFill>
                <a:srgbClr val="000000"/>
              </a:solidFill>
              <a:effectLst/>
            </a:endParaRPr>
          </a:p>
        </p:txBody>
      </p:sp>
      <p:sp>
        <p:nvSpPr>
          <p:cNvPr id="97283" name="Tijdelijke aanduiding voor inhoud 2">
            <a:extLst>
              <a:ext uri="{FF2B5EF4-FFF2-40B4-BE49-F238E27FC236}">
                <a16:creationId xmlns:a16="http://schemas.microsoft.com/office/drawing/2014/main" id="{0D659038-D0D1-407E-BAAF-1CC871C090D7}"/>
              </a:ext>
            </a:extLst>
          </p:cNvPr>
          <p:cNvSpPr>
            <a:spLocks noGrp="1" noChangeArrowheads="1"/>
          </p:cNvSpPr>
          <p:nvPr>
            <p:ph idx="1"/>
          </p:nvPr>
        </p:nvSpPr>
        <p:spPr>
          <a:xfrm>
            <a:off x="611188" y="836613"/>
            <a:ext cx="8424862" cy="4530725"/>
          </a:xfrm>
        </p:spPr>
        <p:txBody>
          <a:bodyPr/>
          <a:lstStyle/>
          <a:p>
            <a:pPr>
              <a:lnSpc>
                <a:spcPct val="150000"/>
              </a:lnSpc>
            </a:pPr>
            <a:r>
              <a:rPr lang="nl-BE" altLang="nl-BE" sz="2400">
                <a:solidFill>
                  <a:srgbClr val="000000"/>
                </a:solidFill>
                <a:effectLst/>
              </a:rPr>
              <a:t>COVID-19: clinical presentation</a:t>
            </a:r>
          </a:p>
          <a:p>
            <a:pPr>
              <a:lnSpc>
                <a:spcPct val="150000"/>
              </a:lnSpc>
            </a:pPr>
            <a:r>
              <a:rPr lang="nl-BE" altLang="nl-BE" sz="2400">
                <a:solidFill>
                  <a:srgbClr val="000000"/>
                </a:solidFill>
                <a:effectLst/>
              </a:rPr>
              <a:t>Asthma: management in 2020</a:t>
            </a:r>
          </a:p>
          <a:p>
            <a:pPr>
              <a:lnSpc>
                <a:spcPct val="150000"/>
              </a:lnSpc>
            </a:pPr>
            <a:r>
              <a:rPr lang="nl-BE" altLang="nl-BE" sz="2400">
                <a:solidFill>
                  <a:srgbClr val="000000"/>
                </a:solidFill>
                <a:effectLst/>
              </a:rPr>
              <a:t>Are asthma patients at increased risk of COVID-19?</a:t>
            </a:r>
          </a:p>
          <a:p>
            <a:pPr>
              <a:lnSpc>
                <a:spcPct val="150000"/>
              </a:lnSpc>
            </a:pPr>
            <a:r>
              <a:rPr lang="nl-BE" altLang="nl-BE" sz="2400">
                <a:solidFill>
                  <a:srgbClr val="000000"/>
                </a:solidFill>
                <a:effectLst/>
              </a:rPr>
              <a:t>Treatment: asthma; COVID-19</a:t>
            </a:r>
          </a:p>
          <a:p>
            <a:pPr>
              <a:lnSpc>
                <a:spcPct val="150000"/>
              </a:lnSpc>
            </a:pPr>
            <a:r>
              <a:rPr lang="nl-BE" altLang="nl-BE" sz="2400">
                <a:solidFill>
                  <a:srgbClr val="000000"/>
                </a:solidFill>
                <a:effectLst/>
              </a:rPr>
              <a:t>Epidemiology</a:t>
            </a:r>
          </a:p>
          <a:p>
            <a:pPr>
              <a:lnSpc>
                <a:spcPct val="150000"/>
              </a:lnSpc>
            </a:pPr>
            <a:r>
              <a:rPr lang="nl-BE" altLang="nl-BE" sz="2400">
                <a:solidFill>
                  <a:srgbClr val="000000"/>
                </a:solidFill>
                <a:effectLst/>
              </a:rPr>
              <a:t>Eosinophilic inflammation in asthma and COVID-19</a:t>
            </a:r>
          </a:p>
          <a:p>
            <a:pPr>
              <a:lnSpc>
                <a:spcPct val="150000"/>
              </a:lnSpc>
            </a:pPr>
            <a:r>
              <a:rPr lang="nl-BE" altLang="nl-BE" sz="2400">
                <a:solidFill>
                  <a:srgbClr val="000000"/>
                </a:solidFill>
                <a:effectLst/>
              </a:rPr>
              <a:t>Guidelines on COVID-19 and severe asthma</a:t>
            </a:r>
          </a:p>
          <a:p>
            <a:pPr>
              <a:lnSpc>
                <a:spcPct val="150000"/>
              </a:lnSpc>
            </a:pPr>
            <a:r>
              <a:rPr lang="nl-BE" altLang="nl-BE" sz="2400">
                <a:solidFill>
                  <a:srgbClr val="000000"/>
                </a:solidFill>
                <a:effectLst/>
              </a:rPr>
              <a:t>Patients perspectives</a:t>
            </a:r>
          </a:p>
          <a:p>
            <a:pPr>
              <a:lnSpc>
                <a:spcPct val="150000"/>
              </a:lnSpc>
            </a:pPr>
            <a:r>
              <a:rPr lang="nl-BE" altLang="nl-BE" sz="2800" b="1" u="sng">
                <a:solidFill>
                  <a:srgbClr val="000000"/>
                </a:solidFill>
                <a:effectLst/>
              </a:rPr>
              <a:t>Q &amp; A session</a:t>
            </a:r>
          </a:p>
          <a:p>
            <a:endParaRPr lang="nl-NL" altLang="nl-BE">
              <a:solidFill>
                <a:srgbClr val="000000"/>
              </a:solidFill>
              <a:effectLst/>
            </a:endParaRPr>
          </a:p>
        </p:txBody>
      </p:sp>
      <p:pic>
        <p:nvPicPr>
          <p:cNvPr id="97284" name="Picture 5" descr="My Pneumologia - ERS divulga novas guidelines para utilização de ...">
            <a:extLst>
              <a:ext uri="{FF2B5EF4-FFF2-40B4-BE49-F238E27FC236}">
                <a16:creationId xmlns:a16="http://schemas.microsoft.com/office/drawing/2014/main" id="{B42CD5E8-2BB9-42B8-8477-135AA4D4D3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5732463"/>
            <a:ext cx="202723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el 1">
            <a:extLst>
              <a:ext uri="{FF2B5EF4-FFF2-40B4-BE49-F238E27FC236}">
                <a16:creationId xmlns:a16="http://schemas.microsoft.com/office/drawing/2014/main" id="{D402B0C0-E920-4C4D-9F4C-78B62210347B}"/>
              </a:ext>
            </a:extLst>
          </p:cNvPr>
          <p:cNvSpPr>
            <a:spLocks noGrp="1" noChangeArrowheads="1"/>
          </p:cNvSpPr>
          <p:nvPr>
            <p:ph type="title"/>
          </p:nvPr>
        </p:nvSpPr>
        <p:spPr>
          <a:xfrm>
            <a:off x="0" y="188913"/>
            <a:ext cx="9001125" cy="1143000"/>
          </a:xfrm>
        </p:spPr>
        <p:txBody>
          <a:bodyPr/>
          <a:lstStyle/>
          <a:p>
            <a:r>
              <a:rPr lang="nl-BE" altLang="nl-BE" sz="3200" b="1" u="sng">
                <a:solidFill>
                  <a:srgbClr val="000000"/>
                </a:solidFill>
                <a:effectLst/>
              </a:rPr>
              <a:t>COVID-19 and asthma: take home messages</a:t>
            </a:r>
          </a:p>
        </p:txBody>
      </p:sp>
      <p:sp>
        <p:nvSpPr>
          <p:cNvPr id="98307" name="Tijdelijke aanduiding voor inhoud 1">
            <a:extLst>
              <a:ext uri="{FF2B5EF4-FFF2-40B4-BE49-F238E27FC236}">
                <a16:creationId xmlns:a16="http://schemas.microsoft.com/office/drawing/2014/main" id="{47B2C296-BE41-4409-93C4-A59270ED9ECF}"/>
              </a:ext>
            </a:extLst>
          </p:cNvPr>
          <p:cNvSpPr>
            <a:spLocks noGrp="1" noChangeArrowheads="1"/>
          </p:cNvSpPr>
          <p:nvPr>
            <p:ph idx="1"/>
          </p:nvPr>
        </p:nvSpPr>
        <p:spPr>
          <a:xfrm>
            <a:off x="468313" y="1331913"/>
            <a:ext cx="8434387" cy="4530725"/>
          </a:xfrm>
        </p:spPr>
        <p:txBody>
          <a:bodyPr/>
          <a:lstStyle/>
          <a:p>
            <a:r>
              <a:rPr lang="nl-BE" altLang="nl-BE" sz="2400" b="1">
                <a:solidFill>
                  <a:srgbClr val="000000"/>
                </a:solidFill>
                <a:effectLst/>
              </a:rPr>
              <a:t>Well-controlled asthma </a:t>
            </a:r>
            <a:r>
              <a:rPr lang="nl-BE" altLang="nl-BE" sz="2400">
                <a:solidFill>
                  <a:srgbClr val="000000"/>
                </a:solidFill>
                <a:effectLst/>
              </a:rPr>
              <a:t>is not associated with an increased risk of (severe) COVID-19.</a:t>
            </a:r>
          </a:p>
          <a:p>
            <a:r>
              <a:rPr lang="nl-BE" altLang="nl-BE" sz="2400">
                <a:solidFill>
                  <a:srgbClr val="000000"/>
                </a:solidFill>
                <a:effectLst/>
              </a:rPr>
              <a:t>Use of </a:t>
            </a:r>
            <a:r>
              <a:rPr lang="nl-BE" altLang="nl-BE" sz="2400" b="1">
                <a:solidFill>
                  <a:srgbClr val="000000"/>
                </a:solidFill>
                <a:effectLst/>
              </a:rPr>
              <a:t>inhaled corticosteroids (ICS) </a:t>
            </a:r>
            <a:r>
              <a:rPr lang="nl-BE" altLang="nl-BE" sz="2400">
                <a:solidFill>
                  <a:srgbClr val="000000"/>
                </a:solidFill>
                <a:effectLst/>
              </a:rPr>
              <a:t>in subjects with asthma prevents exacerbations, is associated with reduced expression of ACE2 in sputum, and should be continued during the COVID pandemic.</a:t>
            </a:r>
          </a:p>
          <a:p>
            <a:r>
              <a:rPr lang="nl-BE" altLang="nl-BE" sz="2400" b="1">
                <a:solidFill>
                  <a:srgbClr val="000000"/>
                </a:solidFill>
                <a:effectLst/>
              </a:rPr>
              <a:t>Smoking</a:t>
            </a:r>
            <a:r>
              <a:rPr lang="nl-BE" altLang="nl-BE" sz="2400">
                <a:solidFill>
                  <a:srgbClr val="000000"/>
                </a:solidFill>
                <a:effectLst/>
              </a:rPr>
              <a:t> increases the risk of severe COVID-19, and is associated with increased expression of ACE2 in airways and lungs.</a:t>
            </a:r>
          </a:p>
          <a:p>
            <a:r>
              <a:rPr lang="nl-BE" altLang="nl-BE" sz="2400">
                <a:solidFill>
                  <a:srgbClr val="000000"/>
                </a:solidFill>
                <a:effectLst/>
              </a:rPr>
              <a:t>The COVID-19 pandemic impacts </a:t>
            </a:r>
            <a:r>
              <a:rPr lang="nl-BE" altLang="nl-BE" sz="2400" b="1">
                <a:solidFill>
                  <a:srgbClr val="000000"/>
                </a:solidFill>
                <a:effectLst/>
              </a:rPr>
              <a:t>(severe) asthma care</a:t>
            </a:r>
            <a:r>
              <a:rPr lang="nl-BE" altLang="nl-BE" sz="2400">
                <a:solidFill>
                  <a:srgbClr val="000000"/>
                </a:solidFill>
                <a:effectLst/>
              </a:rPr>
              <a:t>.</a:t>
            </a:r>
          </a:p>
          <a:p>
            <a:r>
              <a:rPr lang="nl-BE" altLang="nl-BE" sz="2400">
                <a:solidFill>
                  <a:srgbClr val="000000"/>
                </a:solidFill>
                <a:effectLst/>
              </a:rPr>
              <a:t>Antiviral drugs and immunomodulatory treatments need to be tested in </a:t>
            </a:r>
            <a:r>
              <a:rPr lang="nl-BE" altLang="nl-BE" sz="2400" b="1">
                <a:solidFill>
                  <a:srgbClr val="000000"/>
                </a:solidFill>
                <a:effectLst/>
              </a:rPr>
              <a:t>randomized controlled trials (RCT).</a:t>
            </a:r>
          </a:p>
        </p:txBody>
      </p:sp>
      <p:pic>
        <p:nvPicPr>
          <p:cNvPr id="98308" name="Picture 5" descr="My Pneumologia - ERS divulga novas guidelines para utilização de ...">
            <a:extLst>
              <a:ext uri="{FF2B5EF4-FFF2-40B4-BE49-F238E27FC236}">
                <a16:creationId xmlns:a16="http://schemas.microsoft.com/office/drawing/2014/main" id="{933BCEE7-59AB-4CF0-A422-9BC8E05979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6092825"/>
            <a:ext cx="130651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D3D8D-2000-4839-8870-EF4CDC9257E9}"/>
              </a:ext>
            </a:extLst>
          </p:cNvPr>
          <p:cNvSpPr>
            <a:spLocks noGrp="1"/>
          </p:cNvSpPr>
          <p:nvPr>
            <p:ph type="title"/>
          </p:nvPr>
        </p:nvSpPr>
        <p:spPr>
          <a:xfrm>
            <a:off x="285750" y="0"/>
            <a:ext cx="8678863" cy="1143000"/>
          </a:xfrm>
        </p:spPr>
        <p:txBody>
          <a:bodyPr>
            <a:normAutofit/>
          </a:bodyPr>
          <a:lstStyle/>
          <a:p>
            <a:pPr algn="l">
              <a:defRPr/>
            </a:pPr>
            <a:r>
              <a:rPr lang="nl-BE" sz="2400" b="1" u="sng" dirty="0" err="1">
                <a:solidFill>
                  <a:srgbClr val="000000"/>
                </a:solidFill>
                <a:effectLst/>
                <a:latin typeface="+mn-lt"/>
              </a:rPr>
              <a:t>Acknowledgements</a:t>
            </a:r>
            <a:r>
              <a:rPr lang="nl-BE" sz="2400" b="1" u="sng" dirty="0">
                <a:solidFill>
                  <a:srgbClr val="000000"/>
                </a:solidFill>
                <a:effectLst/>
                <a:latin typeface="+mn-lt"/>
              </a:rPr>
              <a:t>: </a:t>
            </a:r>
            <a:r>
              <a:rPr lang="nl-BE" sz="2400" b="1" u="sng" dirty="0" err="1">
                <a:solidFill>
                  <a:srgbClr val="000000"/>
                </a:solidFill>
                <a:effectLst/>
                <a:latin typeface="+mn-lt"/>
              </a:rPr>
              <a:t>Department</a:t>
            </a:r>
            <a:r>
              <a:rPr lang="nl-BE" sz="2400" b="1" u="sng" dirty="0">
                <a:solidFill>
                  <a:srgbClr val="000000"/>
                </a:solidFill>
                <a:effectLst/>
                <a:latin typeface="+mn-lt"/>
              </a:rPr>
              <a:t> of Respiratory </a:t>
            </a:r>
            <a:r>
              <a:rPr lang="nl-BE" sz="2400" b="1" u="sng" dirty="0" err="1">
                <a:solidFill>
                  <a:srgbClr val="000000"/>
                </a:solidFill>
                <a:effectLst/>
                <a:latin typeface="+mn-lt"/>
              </a:rPr>
              <a:t>Medicine</a:t>
            </a:r>
            <a:endParaRPr lang="nl-NL" sz="2400" b="1" u="sng" dirty="0">
              <a:solidFill>
                <a:srgbClr val="000000"/>
              </a:solidFill>
              <a:effectLst/>
              <a:latin typeface="+mn-lt"/>
            </a:endParaRPr>
          </a:p>
        </p:txBody>
      </p:sp>
      <p:sp>
        <p:nvSpPr>
          <p:cNvPr id="3" name="Tijdelijke aanduiding voor inhoud 2">
            <a:extLst>
              <a:ext uri="{FF2B5EF4-FFF2-40B4-BE49-F238E27FC236}">
                <a16:creationId xmlns:a16="http://schemas.microsoft.com/office/drawing/2014/main" id="{9B35E589-16AD-4939-8DEF-A5564D2A8E80}"/>
              </a:ext>
            </a:extLst>
          </p:cNvPr>
          <p:cNvSpPr txBox="1">
            <a:spLocks/>
          </p:cNvSpPr>
          <p:nvPr/>
        </p:nvSpPr>
        <p:spPr>
          <a:xfrm>
            <a:off x="323850" y="1628775"/>
            <a:ext cx="6543675" cy="4216400"/>
          </a:xfrm>
          <a:prstGeom prst="rect">
            <a:avLst/>
          </a:prstGeom>
          <a:noFill/>
          <a:ln w="19050" cap="flat" cmpd="sng" algn="ctr">
            <a:noFill/>
            <a:prstDash val="solid"/>
          </a:ln>
        </p:spPr>
        <p:style>
          <a:lnRef idx="2">
            <a:schemeClr val="accent2"/>
          </a:lnRef>
          <a:fillRef idx="1">
            <a:schemeClr val="lt1"/>
          </a:fillRef>
          <a:effectRef idx="0">
            <a:schemeClr val="accent2"/>
          </a:effectRef>
          <a:fontRef idx="minor">
            <a:schemeClr val="dk1"/>
          </a:fontRef>
        </p:style>
        <p:txBody>
          <a:bodyPr>
            <a:normAutofit lnSpcReduction="10000"/>
          </a:bodyPr>
          <a:lstStyle/>
          <a:p>
            <a:pPr marL="274320" indent="-274320" eaLnBrk="1" fontAlgn="auto" hangingPunct="1">
              <a:lnSpc>
                <a:spcPct val="150000"/>
              </a:lnSpc>
              <a:spcBef>
                <a:spcPts val="600"/>
              </a:spcBef>
              <a:spcAft>
                <a:spcPts val="0"/>
              </a:spcAft>
              <a:buClr>
                <a:schemeClr val="accent1"/>
              </a:buClr>
              <a:buSzPct val="76000"/>
              <a:defRPr/>
            </a:pPr>
            <a:r>
              <a:rPr lang="nl-BE" sz="2000" dirty="0">
                <a:solidFill>
                  <a:schemeClr val="tx2"/>
                </a:solidFill>
              </a:rPr>
              <a:t>Guy Brusselle</a:t>
            </a:r>
          </a:p>
          <a:p>
            <a:pPr marL="274320" indent="-274320" eaLnBrk="1" fontAlgn="auto" hangingPunct="1">
              <a:lnSpc>
                <a:spcPct val="150000"/>
              </a:lnSpc>
              <a:spcBef>
                <a:spcPts val="600"/>
              </a:spcBef>
              <a:spcAft>
                <a:spcPts val="0"/>
              </a:spcAft>
              <a:buClr>
                <a:schemeClr val="accent1"/>
              </a:buClr>
              <a:buSzPct val="76000"/>
              <a:defRPr/>
            </a:pPr>
            <a:r>
              <a:rPr lang="en-GB" sz="2000" dirty="0">
                <a:solidFill>
                  <a:schemeClr val="tx2"/>
                </a:solidFill>
              </a:rPr>
              <a:t>Guy Joos</a:t>
            </a:r>
          </a:p>
          <a:p>
            <a:pPr marL="274320" indent="-274320" eaLnBrk="1" fontAlgn="auto" hangingPunct="1">
              <a:lnSpc>
                <a:spcPct val="150000"/>
              </a:lnSpc>
              <a:spcBef>
                <a:spcPts val="600"/>
              </a:spcBef>
              <a:spcAft>
                <a:spcPts val="0"/>
              </a:spcAft>
              <a:buClr>
                <a:schemeClr val="accent1"/>
              </a:buClr>
              <a:buSzPct val="76000"/>
              <a:defRPr/>
            </a:pPr>
            <a:r>
              <a:rPr lang="en-GB" sz="2000" dirty="0">
                <a:solidFill>
                  <a:schemeClr val="tx2"/>
                </a:solidFill>
              </a:rPr>
              <a:t>Ken Bracke</a:t>
            </a:r>
          </a:p>
          <a:p>
            <a:pPr marL="274320" indent="-274320" eaLnBrk="1" fontAlgn="auto" hangingPunct="1">
              <a:lnSpc>
                <a:spcPct val="150000"/>
              </a:lnSpc>
              <a:spcBef>
                <a:spcPts val="600"/>
              </a:spcBef>
              <a:spcAft>
                <a:spcPts val="0"/>
              </a:spcAft>
              <a:buClr>
                <a:schemeClr val="accent1"/>
              </a:buClr>
              <a:buSzPct val="76000"/>
              <a:defRPr/>
            </a:pPr>
            <a:r>
              <a:rPr lang="en-GB" sz="2000" dirty="0">
                <a:solidFill>
                  <a:schemeClr val="tx2"/>
                </a:solidFill>
              </a:rPr>
              <a:t>Tania Maes</a:t>
            </a:r>
          </a:p>
          <a:p>
            <a:pPr marL="274320" indent="-274320" eaLnBrk="1" fontAlgn="auto" hangingPunct="1">
              <a:lnSpc>
                <a:spcPct val="150000"/>
              </a:lnSpc>
              <a:spcBef>
                <a:spcPts val="600"/>
              </a:spcBef>
              <a:spcAft>
                <a:spcPts val="0"/>
              </a:spcAft>
              <a:buClr>
                <a:schemeClr val="accent1"/>
              </a:buClr>
              <a:buSzPct val="76000"/>
              <a:defRPr/>
            </a:pPr>
            <a:r>
              <a:rPr lang="en-GB" sz="2000" dirty="0">
                <a:solidFill>
                  <a:schemeClr val="tx2"/>
                </a:solidFill>
              </a:rPr>
              <a:t>Evy Blomme</a:t>
            </a:r>
          </a:p>
          <a:p>
            <a:pPr marL="274320" indent="-274320" eaLnBrk="1" fontAlgn="auto" hangingPunct="1">
              <a:lnSpc>
                <a:spcPct val="150000"/>
              </a:lnSpc>
              <a:spcBef>
                <a:spcPts val="600"/>
              </a:spcBef>
              <a:spcAft>
                <a:spcPts val="0"/>
              </a:spcAft>
              <a:buClr>
                <a:schemeClr val="accent1"/>
              </a:buClr>
              <a:buSzPct val="76000"/>
              <a:defRPr/>
            </a:pPr>
            <a:r>
              <a:rPr lang="en-GB" sz="2000" dirty="0">
                <a:solidFill>
                  <a:schemeClr val="tx2"/>
                </a:solidFill>
              </a:rPr>
              <a:t>Merel Jacobs</a:t>
            </a:r>
          </a:p>
          <a:p>
            <a:pPr marL="274320" indent="-274320" eaLnBrk="1" fontAlgn="auto" hangingPunct="1">
              <a:lnSpc>
                <a:spcPct val="150000"/>
              </a:lnSpc>
              <a:spcBef>
                <a:spcPts val="600"/>
              </a:spcBef>
              <a:spcAft>
                <a:spcPts val="0"/>
              </a:spcAft>
              <a:buClr>
                <a:schemeClr val="accent1"/>
              </a:buClr>
              <a:buSzPct val="76000"/>
              <a:defRPr/>
            </a:pPr>
            <a:r>
              <a:rPr lang="en-GB" sz="2000" dirty="0">
                <a:solidFill>
                  <a:schemeClr val="tx2"/>
                </a:solidFill>
              </a:rPr>
              <a:t>Sara Wijnant</a:t>
            </a:r>
          </a:p>
          <a:p>
            <a:pPr marL="274320" indent="-274320" eaLnBrk="1" fontAlgn="auto" hangingPunct="1">
              <a:lnSpc>
                <a:spcPct val="150000"/>
              </a:lnSpc>
              <a:spcBef>
                <a:spcPts val="600"/>
              </a:spcBef>
              <a:spcAft>
                <a:spcPts val="0"/>
              </a:spcAft>
              <a:buClr>
                <a:schemeClr val="accent1"/>
              </a:buClr>
              <a:buSzPct val="76000"/>
              <a:defRPr/>
            </a:pPr>
            <a:r>
              <a:rPr lang="en-GB" sz="2000" dirty="0">
                <a:solidFill>
                  <a:schemeClr val="tx2"/>
                </a:solidFill>
              </a:rPr>
              <a:t>Hannelore Van Eeckhoutte</a:t>
            </a:r>
          </a:p>
          <a:p>
            <a:pPr marL="274320" indent="-274320" eaLnBrk="1" fontAlgn="auto" hangingPunct="1">
              <a:spcBef>
                <a:spcPts val="600"/>
              </a:spcBef>
              <a:spcAft>
                <a:spcPts val="0"/>
              </a:spcAft>
              <a:buClr>
                <a:schemeClr val="accent1"/>
              </a:buClr>
              <a:buSzPct val="76000"/>
              <a:buFont typeface="Wingdings 3"/>
              <a:buNone/>
              <a:defRPr/>
            </a:pPr>
            <a:endParaRPr lang="nl-NL" sz="2600" dirty="0"/>
          </a:p>
        </p:txBody>
      </p:sp>
      <p:sp>
        <p:nvSpPr>
          <p:cNvPr id="99332" name="Tekstvak 3">
            <a:extLst>
              <a:ext uri="{FF2B5EF4-FFF2-40B4-BE49-F238E27FC236}">
                <a16:creationId xmlns:a16="http://schemas.microsoft.com/office/drawing/2014/main" id="{9E00E3DD-E8BC-4EE0-BA68-86E73E4EEDE4}"/>
              </a:ext>
            </a:extLst>
          </p:cNvPr>
          <p:cNvSpPr txBox="1">
            <a:spLocks noChangeArrowheads="1"/>
          </p:cNvSpPr>
          <p:nvPr/>
        </p:nvSpPr>
        <p:spPr bwMode="auto">
          <a:xfrm>
            <a:off x="2700338" y="2627313"/>
            <a:ext cx="3567112"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255588">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lnSpc>
                <a:spcPct val="150000"/>
              </a:lnSpc>
              <a:spcBef>
                <a:spcPts val="300"/>
              </a:spcBef>
              <a:buClr>
                <a:srgbClr val="1B587C"/>
              </a:buClr>
              <a:buSzTx/>
              <a:buFontTx/>
              <a:buNone/>
            </a:pPr>
            <a:r>
              <a:rPr lang="en-GB" altLang="nl-BE" sz="2000">
                <a:solidFill>
                  <a:schemeClr val="tx2"/>
                </a:solidFill>
              </a:rPr>
              <a:t>Greet Barbier</a:t>
            </a:r>
          </a:p>
          <a:p>
            <a:pPr>
              <a:lnSpc>
                <a:spcPct val="150000"/>
              </a:lnSpc>
              <a:spcBef>
                <a:spcPts val="300"/>
              </a:spcBef>
              <a:buClr>
                <a:srgbClr val="1B587C"/>
              </a:buClr>
              <a:buSzTx/>
              <a:buFontTx/>
              <a:buNone/>
            </a:pPr>
            <a:r>
              <a:rPr lang="en-GB" altLang="nl-BE" sz="2000">
                <a:solidFill>
                  <a:schemeClr val="tx2"/>
                </a:solidFill>
              </a:rPr>
              <a:t>Indra De Borle</a:t>
            </a:r>
          </a:p>
          <a:p>
            <a:pPr>
              <a:lnSpc>
                <a:spcPct val="150000"/>
              </a:lnSpc>
              <a:spcBef>
                <a:spcPts val="300"/>
              </a:spcBef>
              <a:buClr>
                <a:srgbClr val="1B587C"/>
              </a:buClr>
              <a:buSzTx/>
              <a:buFontTx/>
              <a:buNone/>
            </a:pPr>
            <a:r>
              <a:rPr lang="en-GB" altLang="nl-BE" sz="2000">
                <a:solidFill>
                  <a:schemeClr val="tx2"/>
                </a:solidFill>
              </a:rPr>
              <a:t>Katleen De Saedeleer</a:t>
            </a:r>
          </a:p>
          <a:p>
            <a:pPr>
              <a:lnSpc>
                <a:spcPct val="150000"/>
              </a:lnSpc>
              <a:spcBef>
                <a:spcPts val="300"/>
              </a:spcBef>
              <a:buClr>
                <a:srgbClr val="1B587C"/>
              </a:buClr>
              <a:buSzTx/>
              <a:buFontTx/>
              <a:buNone/>
            </a:pPr>
            <a:r>
              <a:rPr lang="en-GB" altLang="nl-BE" sz="2000">
                <a:solidFill>
                  <a:schemeClr val="tx2"/>
                </a:solidFill>
              </a:rPr>
              <a:t>Anouck Goethals</a:t>
            </a:r>
          </a:p>
          <a:p>
            <a:pPr>
              <a:lnSpc>
                <a:spcPct val="150000"/>
              </a:lnSpc>
              <a:spcBef>
                <a:spcPts val="300"/>
              </a:spcBef>
              <a:buClr>
                <a:srgbClr val="1B587C"/>
              </a:buClr>
              <a:buSzTx/>
              <a:buFontTx/>
              <a:buNone/>
            </a:pPr>
            <a:r>
              <a:rPr lang="en-GB" altLang="nl-BE" sz="2000">
                <a:solidFill>
                  <a:schemeClr val="tx2"/>
                </a:solidFill>
              </a:rPr>
              <a:t>Ann Neesen</a:t>
            </a:r>
          </a:p>
        </p:txBody>
      </p:sp>
      <p:sp>
        <p:nvSpPr>
          <p:cNvPr id="99333" name="Text Box 11">
            <a:extLst>
              <a:ext uri="{FF2B5EF4-FFF2-40B4-BE49-F238E27FC236}">
                <a16:creationId xmlns:a16="http://schemas.microsoft.com/office/drawing/2014/main" id="{BDE78135-6202-4281-915A-20E951E58819}"/>
              </a:ext>
            </a:extLst>
          </p:cNvPr>
          <p:cNvSpPr txBox="1">
            <a:spLocks noChangeArrowheads="1"/>
          </p:cNvSpPr>
          <p:nvPr/>
        </p:nvSpPr>
        <p:spPr bwMode="auto">
          <a:xfrm>
            <a:off x="323850" y="908050"/>
            <a:ext cx="4265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50000"/>
              </a:spcBef>
              <a:buClrTx/>
              <a:buSzTx/>
              <a:buFontTx/>
              <a:buNone/>
            </a:pPr>
            <a:r>
              <a:rPr lang="nl-BE" altLang="nl-BE" sz="2000" b="1">
                <a:solidFill>
                  <a:srgbClr val="000000"/>
                </a:solidFill>
                <a:latin typeface="Calibri" panose="020F0502020204030204" pitchFamily="34" charset="0"/>
              </a:rPr>
              <a:t>‘Laboratory for Translational Research in Obstructive Pulmonary Diseases’</a:t>
            </a:r>
            <a:endParaRPr lang="nl-NL" altLang="nl-BE" sz="2000" b="1">
              <a:solidFill>
                <a:srgbClr val="000000"/>
              </a:solidFill>
              <a:latin typeface="Calibri" panose="020F0502020204030204" pitchFamily="34" charset="0"/>
            </a:endParaRPr>
          </a:p>
        </p:txBody>
      </p:sp>
      <p:grpSp>
        <p:nvGrpSpPr>
          <p:cNvPr id="99334" name="Group 8">
            <a:extLst>
              <a:ext uri="{FF2B5EF4-FFF2-40B4-BE49-F238E27FC236}">
                <a16:creationId xmlns:a16="http://schemas.microsoft.com/office/drawing/2014/main" id="{EF515DC4-886D-402E-8594-86A6FCEE94A4}"/>
              </a:ext>
            </a:extLst>
          </p:cNvPr>
          <p:cNvGrpSpPr>
            <a:grpSpLocks/>
          </p:cNvGrpSpPr>
          <p:nvPr/>
        </p:nvGrpSpPr>
        <p:grpSpPr bwMode="auto">
          <a:xfrm>
            <a:off x="-685800" y="5838825"/>
            <a:ext cx="1941513" cy="725488"/>
            <a:chOff x="990" y="917"/>
            <a:chExt cx="1223" cy="457"/>
          </a:xfrm>
        </p:grpSpPr>
        <p:pic>
          <p:nvPicPr>
            <p:cNvPr id="99337" name="Picture 9" descr="logoneg">
              <a:extLst>
                <a:ext uri="{FF2B5EF4-FFF2-40B4-BE49-F238E27FC236}">
                  <a16:creationId xmlns:a16="http://schemas.microsoft.com/office/drawing/2014/main" id="{E66C6F29-933D-49DD-A5F1-4D77CD30C8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0" y="917"/>
              <a:ext cx="633" cy="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8" name="Picture 10" descr="uz">
              <a:extLst>
                <a:ext uri="{FF2B5EF4-FFF2-40B4-BE49-F238E27FC236}">
                  <a16:creationId xmlns:a16="http://schemas.microsoft.com/office/drawing/2014/main" id="{905265DA-85A4-4548-9176-277D0E3523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 y="962"/>
              <a:ext cx="49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9335" name="Tekstvak 11">
            <a:extLst>
              <a:ext uri="{FF2B5EF4-FFF2-40B4-BE49-F238E27FC236}">
                <a16:creationId xmlns:a16="http://schemas.microsoft.com/office/drawing/2014/main" id="{054CA1F5-30CF-40B9-A639-FE4D95802F52}"/>
              </a:ext>
            </a:extLst>
          </p:cNvPr>
          <p:cNvSpPr txBox="1">
            <a:spLocks noChangeArrowheads="1"/>
          </p:cNvSpPr>
          <p:nvPr/>
        </p:nvSpPr>
        <p:spPr bwMode="auto">
          <a:xfrm>
            <a:off x="5662613" y="1166813"/>
            <a:ext cx="3008312"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nl-BE" altLang="nl-BE" sz="2000" b="1">
                <a:solidFill>
                  <a:srgbClr val="000000"/>
                </a:solidFill>
              </a:rPr>
              <a:t>‘Clinical Research Unit’</a:t>
            </a:r>
          </a:p>
          <a:p>
            <a:pPr eaLnBrk="1" hangingPunct="1">
              <a:lnSpc>
                <a:spcPct val="150000"/>
              </a:lnSpc>
              <a:spcBef>
                <a:spcPct val="0"/>
              </a:spcBef>
              <a:buClrTx/>
              <a:buSzTx/>
              <a:buFontTx/>
              <a:buNone/>
            </a:pPr>
            <a:r>
              <a:rPr lang="nl-BE" altLang="nl-BE" sz="2000"/>
              <a:t>Guy Joos</a:t>
            </a:r>
          </a:p>
          <a:p>
            <a:pPr eaLnBrk="1" hangingPunct="1">
              <a:lnSpc>
                <a:spcPct val="150000"/>
              </a:lnSpc>
              <a:spcBef>
                <a:spcPct val="0"/>
              </a:spcBef>
              <a:buClrTx/>
              <a:buSzTx/>
              <a:buFontTx/>
              <a:buNone/>
            </a:pPr>
            <a:r>
              <a:rPr lang="nl-BE" altLang="nl-BE" sz="2000"/>
              <a:t>Eric Derom</a:t>
            </a:r>
          </a:p>
          <a:p>
            <a:pPr eaLnBrk="1" hangingPunct="1">
              <a:lnSpc>
                <a:spcPct val="150000"/>
              </a:lnSpc>
              <a:spcBef>
                <a:spcPct val="0"/>
              </a:spcBef>
              <a:buClrTx/>
              <a:buSzTx/>
              <a:buFontTx/>
              <a:buNone/>
            </a:pPr>
            <a:r>
              <a:rPr lang="nl-BE" altLang="nl-BE" sz="2000"/>
              <a:t>Bart Lambrecht</a:t>
            </a:r>
          </a:p>
          <a:p>
            <a:pPr eaLnBrk="1" hangingPunct="1">
              <a:lnSpc>
                <a:spcPct val="150000"/>
              </a:lnSpc>
              <a:spcBef>
                <a:spcPct val="0"/>
              </a:spcBef>
              <a:buClrTx/>
              <a:buSzTx/>
              <a:buFontTx/>
              <a:buNone/>
            </a:pPr>
            <a:r>
              <a:rPr lang="nl-BE" altLang="nl-BE" sz="2000"/>
              <a:t>Eva Van Braeckel</a:t>
            </a:r>
          </a:p>
          <a:p>
            <a:pPr eaLnBrk="1" hangingPunct="1">
              <a:lnSpc>
                <a:spcPct val="150000"/>
              </a:lnSpc>
              <a:spcBef>
                <a:spcPct val="0"/>
              </a:spcBef>
              <a:buClrTx/>
              <a:buSzTx/>
              <a:buFontTx/>
              <a:buNone/>
            </a:pPr>
            <a:r>
              <a:rPr lang="nl-BE" altLang="nl-BE" sz="2000"/>
              <a:t>Sven Verschraegen</a:t>
            </a:r>
          </a:p>
          <a:p>
            <a:pPr eaLnBrk="1" hangingPunct="1">
              <a:lnSpc>
                <a:spcPct val="150000"/>
              </a:lnSpc>
              <a:spcBef>
                <a:spcPct val="0"/>
              </a:spcBef>
              <a:buClrTx/>
              <a:buSzTx/>
              <a:buFontTx/>
              <a:buNone/>
            </a:pPr>
            <a:r>
              <a:rPr lang="nl-BE" altLang="nl-BE" sz="2000"/>
              <a:t>Benedicte Demeyere</a:t>
            </a:r>
          </a:p>
          <a:p>
            <a:pPr eaLnBrk="1" hangingPunct="1">
              <a:lnSpc>
                <a:spcPct val="150000"/>
              </a:lnSpc>
              <a:spcBef>
                <a:spcPct val="0"/>
              </a:spcBef>
              <a:buClrTx/>
              <a:buSzTx/>
              <a:buFontTx/>
              <a:buNone/>
            </a:pPr>
            <a:r>
              <a:rPr lang="nl-BE" altLang="nl-BE" sz="2000"/>
              <a:t>Anja Delporte</a:t>
            </a:r>
          </a:p>
          <a:p>
            <a:pPr eaLnBrk="1" hangingPunct="1">
              <a:lnSpc>
                <a:spcPct val="150000"/>
              </a:lnSpc>
              <a:spcBef>
                <a:spcPct val="0"/>
              </a:spcBef>
              <a:buClrTx/>
              <a:buSzTx/>
              <a:buFontTx/>
              <a:buNone/>
            </a:pPr>
            <a:r>
              <a:rPr lang="nl-BE" altLang="nl-BE" sz="2000"/>
              <a:t>Stefanie Vermeersch</a:t>
            </a:r>
          </a:p>
        </p:txBody>
      </p:sp>
      <p:pic>
        <p:nvPicPr>
          <p:cNvPr id="99336" name="Picture 2" descr="Homepage - Centrum Medische Genetica">
            <a:extLst>
              <a:ext uri="{FF2B5EF4-FFF2-40B4-BE49-F238E27FC236}">
                <a16:creationId xmlns:a16="http://schemas.microsoft.com/office/drawing/2014/main" id="{D0F27CB6-F1CF-459D-930C-2CEAB4C618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4525" y="5722938"/>
            <a:ext cx="27305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EA22DE9E-0B28-4189-A7F9-58302391CDE3}"/>
              </a:ext>
            </a:extLst>
          </p:cNvPr>
          <p:cNvSpPr>
            <a:spLocks noGrp="1" noChangeArrowheads="1"/>
          </p:cNvSpPr>
          <p:nvPr>
            <p:ph type="title"/>
          </p:nvPr>
        </p:nvSpPr>
        <p:spPr/>
        <p:txBody>
          <a:bodyPr/>
          <a:lstStyle/>
          <a:p>
            <a:r>
              <a:rPr lang="nl-BE" altLang="nl-BE" sz="3600" b="1" u="sng">
                <a:solidFill>
                  <a:srgbClr val="000000"/>
                </a:solidFill>
                <a:effectLst/>
              </a:rPr>
              <a:t>COVID-19: emergency warning signs</a:t>
            </a:r>
          </a:p>
        </p:txBody>
      </p:sp>
      <p:sp>
        <p:nvSpPr>
          <p:cNvPr id="26627" name="Rechthoek 2">
            <a:extLst>
              <a:ext uri="{FF2B5EF4-FFF2-40B4-BE49-F238E27FC236}">
                <a16:creationId xmlns:a16="http://schemas.microsoft.com/office/drawing/2014/main" id="{2CBB5D9E-57B3-4E06-92E1-2E5C9F00B2FD}"/>
              </a:ext>
            </a:extLst>
          </p:cNvPr>
          <p:cNvSpPr>
            <a:spLocks noChangeArrowheads="1"/>
          </p:cNvSpPr>
          <p:nvPr/>
        </p:nvSpPr>
        <p:spPr bwMode="auto">
          <a:xfrm>
            <a:off x="611188" y="1720850"/>
            <a:ext cx="79216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nl-BE" sz="1800"/>
              <a:t>When to Seek Medical Attention?</a:t>
            </a:r>
          </a:p>
          <a:p>
            <a:pPr>
              <a:spcBef>
                <a:spcPct val="0"/>
              </a:spcBef>
              <a:buClrTx/>
              <a:buSzTx/>
              <a:buFontTx/>
              <a:buNone/>
            </a:pPr>
            <a:endParaRPr lang="en-US" altLang="nl-BE" sz="1800"/>
          </a:p>
          <a:p>
            <a:pPr>
              <a:spcBef>
                <a:spcPct val="0"/>
              </a:spcBef>
              <a:buClrTx/>
              <a:buSzTx/>
              <a:buFontTx/>
              <a:buNone/>
            </a:pPr>
            <a:r>
              <a:rPr lang="en-US" altLang="nl-BE" sz="1800"/>
              <a:t>If you have any of these </a:t>
            </a:r>
            <a:r>
              <a:rPr lang="en-US" altLang="nl-BE" sz="1800" b="1"/>
              <a:t>emergency warning signs*</a:t>
            </a:r>
            <a:r>
              <a:rPr lang="en-US" altLang="nl-BE" sz="1800"/>
              <a:t> for COVID-19 get </a:t>
            </a:r>
            <a:r>
              <a:rPr lang="en-US" altLang="nl-BE" sz="1800" b="1"/>
              <a:t>medical attention immediately:</a:t>
            </a:r>
            <a:endParaRPr lang="en-US" altLang="nl-BE" sz="1800"/>
          </a:p>
          <a:p>
            <a:pPr>
              <a:spcBef>
                <a:spcPct val="0"/>
              </a:spcBef>
              <a:buClrTx/>
              <a:buSzTx/>
              <a:buFont typeface="Arial" panose="020B0604020202020204" pitchFamily="34" charset="0"/>
              <a:buChar char="•"/>
            </a:pPr>
            <a:r>
              <a:rPr lang="en-US" altLang="nl-BE" sz="1800"/>
              <a:t> Trouble breathing</a:t>
            </a:r>
          </a:p>
          <a:p>
            <a:pPr>
              <a:spcBef>
                <a:spcPct val="0"/>
              </a:spcBef>
              <a:buClrTx/>
              <a:buSzTx/>
              <a:buFont typeface="Arial" panose="020B0604020202020204" pitchFamily="34" charset="0"/>
              <a:buChar char="•"/>
            </a:pPr>
            <a:r>
              <a:rPr lang="en-US" altLang="nl-BE" sz="1800"/>
              <a:t> Persistent pain or pressure in the chest</a:t>
            </a:r>
          </a:p>
          <a:p>
            <a:pPr>
              <a:spcBef>
                <a:spcPct val="0"/>
              </a:spcBef>
              <a:buClrTx/>
              <a:buSzTx/>
              <a:buFont typeface="Arial" panose="020B0604020202020204" pitchFamily="34" charset="0"/>
              <a:buChar char="•"/>
            </a:pPr>
            <a:r>
              <a:rPr lang="en-US" altLang="nl-BE" sz="1800"/>
              <a:t> New confusion or inability to arouse</a:t>
            </a:r>
          </a:p>
          <a:p>
            <a:pPr>
              <a:spcBef>
                <a:spcPct val="0"/>
              </a:spcBef>
              <a:buClrTx/>
              <a:buSzTx/>
              <a:buFont typeface="Arial" panose="020B0604020202020204" pitchFamily="34" charset="0"/>
              <a:buChar char="•"/>
            </a:pPr>
            <a:r>
              <a:rPr lang="en-US" altLang="nl-BE" sz="1800"/>
              <a:t> Bluish lips or face</a:t>
            </a:r>
          </a:p>
          <a:p>
            <a:pPr>
              <a:spcBef>
                <a:spcPct val="0"/>
              </a:spcBef>
              <a:buClrTx/>
              <a:buSzTx/>
              <a:buFontTx/>
              <a:buNone/>
            </a:pPr>
            <a:endParaRPr lang="en-US" altLang="nl-BE" sz="1800"/>
          </a:p>
          <a:p>
            <a:pPr>
              <a:spcBef>
                <a:spcPct val="0"/>
              </a:spcBef>
              <a:buClrTx/>
              <a:buSzTx/>
              <a:buFontTx/>
              <a:buNone/>
            </a:pPr>
            <a:r>
              <a:rPr lang="en-US" altLang="nl-BE" sz="1800"/>
              <a:t>*This list is not all inclusive. Please consult your medical provider for any other symptoms that are severe or concerning to you.</a:t>
            </a:r>
          </a:p>
        </p:txBody>
      </p:sp>
      <p:pic>
        <p:nvPicPr>
          <p:cNvPr id="26628" name="Afbeelding 3">
            <a:extLst>
              <a:ext uri="{FF2B5EF4-FFF2-40B4-BE49-F238E27FC236}">
                <a16:creationId xmlns:a16="http://schemas.microsoft.com/office/drawing/2014/main" id="{F6E18448-E8ED-4D94-8FBA-6CA18C8B16F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6272213"/>
            <a:ext cx="41275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DB52AD-CF58-4384-9F5B-9D1A49CC5F05}"/>
              </a:ext>
            </a:extLst>
          </p:cNvPr>
          <p:cNvSpPr>
            <a:spLocks noGrp="1"/>
          </p:cNvSpPr>
          <p:nvPr>
            <p:ph type="ctrTitle" sz="quarter"/>
          </p:nvPr>
        </p:nvSpPr>
        <p:spPr/>
        <p:txBody>
          <a:bodyPr/>
          <a:lstStyle/>
          <a:p>
            <a:pPr>
              <a:defRPr/>
            </a:pPr>
            <a:r>
              <a:rPr lang="en-US" altLang="nl-BE" sz="3600" b="1" u="sng" dirty="0">
                <a:solidFill>
                  <a:srgbClr val="000000"/>
                </a:solidFill>
                <a:effectLst/>
              </a:rPr>
              <a:t>COVID-19: potential impact on asthma patients</a:t>
            </a:r>
            <a:endParaRPr lang="nl-BE" sz="3600" dirty="0"/>
          </a:p>
        </p:txBody>
      </p:sp>
      <p:sp>
        <p:nvSpPr>
          <p:cNvPr id="100355" name="Ondertitel 2">
            <a:extLst>
              <a:ext uri="{FF2B5EF4-FFF2-40B4-BE49-F238E27FC236}">
                <a16:creationId xmlns:a16="http://schemas.microsoft.com/office/drawing/2014/main" id="{03A67E8D-02D9-40BA-824C-62F9CC9D9826}"/>
              </a:ext>
            </a:extLst>
          </p:cNvPr>
          <p:cNvSpPr>
            <a:spLocks noGrp="1" noChangeArrowheads="1"/>
          </p:cNvSpPr>
          <p:nvPr>
            <p:ph type="subTitle" sz="quarter" idx="1"/>
          </p:nvPr>
        </p:nvSpPr>
        <p:spPr/>
        <p:txBody>
          <a:bodyPr/>
          <a:lstStyle/>
          <a:p>
            <a:r>
              <a:rPr lang="nl-BE" altLang="nl-BE" sz="4400">
                <a:solidFill>
                  <a:srgbClr val="000000"/>
                </a:solidFill>
                <a:effectLst/>
              </a:rPr>
              <a:t>Back-up slides</a:t>
            </a:r>
          </a:p>
        </p:txBody>
      </p:sp>
      <p:pic>
        <p:nvPicPr>
          <p:cNvPr id="100356" name="Picture 5" descr="My Pneumologia - ERS divulga novas guidelines para utilização de ...">
            <a:extLst>
              <a:ext uri="{FF2B5EF4-FFF2-40B4-BE49-F238E27FC236}">
                <a16:creationId xmlns:a16="http://schemas.microsoft.com/office/drawing/2014/main" id="{2594DACC-D402-44ED-A9C8-4F97CCEDA4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5732463"/>
            <a:ext cx="202723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Afbeelding 1">
            <a:extLst>
              <a:ext uri="{FF2B5EF4-FFF2-40B4-BE49-F238E27FC236}">
                <a16:creationId xmlns:a16="http://schemas.microsoft.com/office/drawing/2014/main" id="{DFCFFD89-A29C-445B-8E4E-00416FA475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92150"/>
            <a:ext cx="8929687" cy="543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Tekstvak 2">
            <a:extLst>
              <a:ext uri="{FF2B5EF4-FFF2-40B4-BE49-F238E27FC236}">
                <a16:creationId xmlns:a16="http://schemas.microsoft.com/office/drawing/2014/main" id="{1AEC9029-8327-4840-BE3B-7AB6A00A6ED6}"/>
              </a:ext>
            </a:extLst>
          </p:cNvPr>
          <p:cNvSpPr txBox="1">
            <a:spLocks noChangeArrowheads="1"/>
          </p:cNvSpPr>
          <p:nvPr/>
        </p:nvSpPr>
        <p:spPr bwMode="auto">
          <a:xfrm>
            <a:off x="7308850" y="6308725"/>
            <a:ext cx="1287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0"/>
              </a:spcBef>
              <a:buClrTx/>
              <a:buSzTx/>
              <a:buFontTx/>
              <a:buNone/>
            </a:pPr>
            <a:r>
              <a:rPr lang="nl-BE" altLang="nl-BE" sz="1800">
                <a:solidFill>
                  <a:srgbClr val="000000"/>
                </a:solidFill>
              </a:rPr>
              <a:t>BMJ 2020.</a:t>
            </a:r>
          </a:p>
        </p:txBody>
      </p:sp>
    </p:spTree>
    <p:custDataLst>
      <p:tags r:id="rId1"/>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484BB1-0833-4908-BEF4-3D21D7F69AF7}"/>
              </a:ext>
            </a:extLst>
          </p:cNvPr>
          <p:cNvSpPr>
            <a:spLocks noGrp="1"/>
          </p:cNvSpPr>
          <p:nvPr>
            <p:ph idx="1"/>
          </p:nvPr>
        </p:nvSpPr>
        <p:spPr>
          <a:xfrm>
            <a:off x="457200" y="1268413"/>
            <a:ext cx="8229600" cy="4530725"/>
          </a:xfrm>
        </p:spPr>
        <p:txBody>
          <a:bodyPr/>
          <a:lstStyle/>
          <a:p>
            <a:pPr>
              <a:defRPr/>
            </a:pPr>
            <a:r>
              <a:rPr lang="en-US" sz="2000" dirty="0">
                <a:effectLst/>
              </a:rPr>
              <a:t>Information for health professionals</a:t>
            </a:r>
          </a:p>
          <a:p>
            <a:pPr lvl="1">
              <a:defRPr/>
            </a:pPr>
            <a:r>
              <a:rPr lang="en-US" sz="1800" dirty="0">
                <a:effectLst/>
              </a:rPr>
              <a:t>World Health Organization (WHO) recommendations for infection control</a:t>
            </a:r>
            <a:br>
              <a:rPr lang="en-US" sz="1800" dirty="0">
                <a:effectLst/>
              </a:rPr>
            </a:br>
            <a:r>
              <a:rPr lang="en-US" sz="1800" dirty="0">
                <a:effectLst/>
                <a:hlinkClick r:id="rId3"/>
              </a:rPr>
              <a:t>www.who.int/publications-detail/infection-prevention-and-control-during-health-care-when-novel-coronavirus-(ncov)-infection-is-suspected-20200125</a:t>
            </a:r>
            <a:r>
              <a:rPr lang="en-US" sz="1800" dirty="0">
                <a:effectLst/>
              </a:rPr>
              <a:t> </a:t>
            </a:r>
            <a:endParaRPr lang="en-US" sz="1800" u="sng" dirty="0">
              <a:effectLst/>
            </a:endParaRPr>
          </a:p>
          <a:p>
            <a:pPr lvl="1">
              <a:defRPr/>
            </a:pPr>
            <a:r>
              <a:rPr lang="en-US" sz="1800" dirty="0">
                <a:effectLst/>
              </a:rPr>
              <a:t>Centers for Disease Control and Prevention (CDC) </a:t>
            </a:r>
            <a:br>
              <a:rPr lang="en-US" sz="1800" dirty="0">
                <a:effectLst/>
              </a:rPr>
            </a:br>
            <a:r>
              <a:rPr lang="en-AU" sz="1800" u="sng" dirty="0">
                <a:effectLst/>
                <a:hlinkClick r:id="rId4"/>
              </a:rPr>
              <a:t>www.cdc.gov/coronavirus/2019-nCoV/hcp/index.html</a:t>
            </a:r>
            <a:endParaRPr lang="en-AU" sz="1800" dirty="0">
              <a:effectLst/>
            </a:endParaRPr>
          </a:p>
          <a:p>
            <a:pPr lvl="1">
              <a:defRPr/>
            </a:pPr>
            <a:r>
              <a:rPr lang="en-AU" sz="1800" dirty="0">
                <a:effectLst/>
              </a:rPr>
              <a:t>European Respiratory Society (ERS)</a:t>
            </a:r>
            <a:br>
              <a:rPr lang="en-AU" sz="1800" dirty="0">
                <a:effectLst/>
              </a:rPr>
            </a:br>
            <a:r>
              <a:rPr lang="en-AU" sz="1800" dirty="0">
                <a:effectLst/>
                <a:hlinkClick r:id="rId5"/>
              </a:rPr>
              <a:t>https://www.ersnet.org/the-society/news/novel-coronavirus-outbreak--update-and-information-for-healthcare-professionals</a:t>
            </a:r>
            <a:endParaRPr lang="en-AU" sz="1800" dirty="0">
              <a:effectLst/>
            </a:endParaRPr>
          </a:p>
          <a:p>
            <a:pPr lvl="1">
              <a:defRPr/>
            </a:pPr>
            <a:endParaRPr lang="en-US" u="sng" dirty="0"/>
          </a:p>
          <a:p>
            <a:pPr marL="0" indent="0">
              <a:buFont typeface="Wingdings" panose="05000000000000000000" pitchFamily="2" charset="2"/>
              <a:buNone/>
              <a:defRPr/>
            </a:pPr>
            <a:endParaRPr lang="en-AU" dirty="0"/>
          </a:p>
        </p:txBody>
      </p:sp>
      <p:sp>
        <p:nvSpPr>
          <p:cNvPr id="102403" name="Title 2">
            <a:extLst>
              <a:ext uri="{FF2B5EF4-FFF2-40B4-BE49-F238E27FC236}">
                <a16:creationId xmlns:a16="http://schemas.microsoft.com/office/drawing/2014/main" id="{5E9A9178-82A1-4448-B2E0-5487F45B8778}"/>
              </a:ext>
            </a:extLst>
          </p:cNvPr>
          <p:cNvSpPr>
            <a:spLocks noGrp="1" noChangeArrowheads="1"/>
          </p:cNvSpPr>
          <p:nvPr>
            <p:ph type="title"/>
          </p:nvPr>
        </p:nvSpPr>
        <p:spPr/>
        <p:txBody>
          <a:bodyPr/>
          <a:lstStyle/>
          <a:p>
            <a:r>
              <a:rPr lang="en-AU" altLang="nl-BE" sz="4000">
                <a:effectLst/>
              </a:rPr>
              <a:t>Resources for COVID-19</a:t>
            </a:r>
            <a:endParaRPr lang="en-AU" altLang="nl-BE" sz="4000" i="1">
              <a:effectLst/>
            </a:endParaRPr>
          </a:p>
        </p:txBody>
      </p:sp>
      <p:pic>
        <p:nvPicPr>
          <p:cNvPr id="102404" name="Picture 5" descr="My Pneumologia - ERS divulga novas guidelines para utilização de ...">
            <a:extLst>
              <a:ext uri="{FF2B5EF4-FFF2-40B4-BE49-F238E27FC236}">
                <a16:creationId xmlns:a16="http://schemas.microsoft.com/office/drawing/2014/main" id="{60E70954-1067-449C-9883-5708E17100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025" y="5732463"/>
            <a:ext cx="202723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63DEE2-6BAD-477A-A897-EFA5C5928422}"/>
              </a:ext>
            </a:extLst>
          </p:cNvPr>
          <p:cNvSpPr>
            <a:spLocks noGrp="1"/>
          </p:cNvSpPr>
          <p:nvPr>
            <p:ph idx="1"/>
          </p:nvPr>
        </p:nvSpPr>
        <p:spPr>
          <a:xfrm>
            <a:off x="457200" y="1268413"/>
            <a:ext cx="8229600" cy="4530725"/>
          </a:xfrm>
        </p:spPr>
        <p:txBody>
          <a:bodyPr/>
          <a:lstStyle/>
          <a:p>
            <a:pPr>
              <a:defRPr/>
            </a:pPr>
            <a:r>
              <a:rPr lang="en-AU" sz="2000" dirty="0">
                <a:effectLst/>
              </a:rPr>
              <a:t>Information for patients</a:t>
            </a:r>
          </a:p>
          <a:p>
            <a:pPr lvl="1">
              <a:defRPr/>
            </a:pPr>
            <a:r>
              <a:rPr lang="en-AU" sz="1800" dirty="0">
                <a:effectLst/>
              </a:rPr>
              <a:t>CDC: </a:t>
            </a:r>
            <a:r>
              <a:rPr lang="en-AU" sz="1800" u="sng" dirty="0">
                <a:effectLst/>
                <a:hlinkClick r:id="rId3"/>
              </a:rPr>
              <a:t>https://www.cdc.gov/coronavirus/2019-ncov/index.html</a:t>
            </a:r>
            <a:r>
              <a:rPr lang="en-AU" sz="1800" dirty="0">
                <a:effectLst/>
              </a:rPr>
              <a:t>.</a:t>
            </a:r>
          </a:p>
          <a:p>
            <a:pPr>
              <a:defRPr/>
            </a:pPr>
            <a:r>
              <a:rPr lang="en-AU" sz="2000" dirty="0">
                <a:effectLst/>
              </a:rPr>
              <a:t>Information for health systems</a:t>
            </a:r>
          </a:p>
          <a:p>
            <a:pPr lvl="1">
              <a:defRPr/>
            </a:pPr>
            <a:r>
              <a:rPr lang="en-AU" sz="1800" u="sng" dirty="0">
                <a:effectLst/>
                <a:hlinkClick r:id="rId4"/>
              </a:rPr>
              <a:t>www.who.int/emergencies/diseases/novel-coronavirus-2019/technical-guidance</a:t>
            </a:r>
            <a:endParaRPr lang="en-AU" sz="1800" u="sng" dirty="0">
              <a:effectLst/>
            </a:endParaRPr>
          </a:p>
          <a:p>
            <a:pPr>
              <a:defRPr/>
            </a:pPr>
            <a:r>
              <a:rPr lang="en-AU" sz="2000" dirty="0">
                <a:effectLst/>
              </a:rPr>
              <a:t>Follow local health advice about hygiene strategies and use of personal protective equipment as new information becomes available in your country or region </a:t>
            </a:r>
            <a:endParaRPr lang="en-US" sz="2000" dirty="0">
              <a:effectLst/>
            </a:endParaRPr>
          </a:p>
          <a:p>
            <a:pPr lvl="1">
              <a:defRPr/>
            </a:pPr>
            <a:endParaRPr lang="en-US" u="sng" dirty="0"/>
          </a:p>
          <a:p>
            <a:pPr>
              <a:defRPr/>
            </a:pPr>
            <a:endParaRPr lang="en-AU" dirty="0"/>
          </a:p>
        </p:txBody>
      </p:sp>
      <p:sp>
        <p:nvSpPr>
          <p:cNvPr id="103427" name="Title 2">
            <a:extLst>
              <a:ext uri="{FF2B5EF4-FFF2-40B4-BE49-F238E27FC236}">
                <a16:creationId xmlns:a16="http://schemas.microsoft.com/office/drawing/2014/main" id="{4ED54895-1B51-4A73-8316-8078A814D947}"/>
              </a:ext>
            </a:extLst>
          </p:cNvPr>
          <p:cNvSpPr>
            <a:spLocks noGrp="1" noChangeArrowheads="1"/>
          </p:cNvSpPr>
          <p:nvPr>
            <p:ph type="title"/>
          </p:nvPr>
        </p:nvSpPr>
        <p:spPr/>
        <p:txBody>
          <a:bodyPr/>
          <a:lstStyle/>
          <a:p>
            <a:r>
              <a:rPr lang="en-AU" altLang="nl-BE" sz="4000">
                <a:effectLst/>
              </a:rPr>
              <a:t>Resources for COVID-19</a:t>
            </a:r>
            <a:endParaRPr lang="en-AU" altLang="nl-BE" sz="4000" i="1">
              <a:effectLst/>
            </a:endParaRPr>
          </a:p>
        </p:txBody>
      </p:sp>
      <p:pic>
        <p:nvPicPr>
          <p:cNvPr id="103428" name="Picture 5" descr="My Pneumologia - ERS divulga novas guidelines para utilização de ...">
            <a:extLst>
              <a:ext uri="{FF2B5EF4-FFF2-40B4-BE49-F238E27FC236}">
                <a16:creationId xmlns:a16="http://schemas.microsoft.com/office/drawing/2014/main" id="{4CDAE6F1-CA5E-4282-8573-C283795FBA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5732463"/>
            <a:ext cx="202723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Afbeelding 1">
            <a:extLst>
              <a:ext uri="{FF2B5EF4-FFF2-40B4-BE49-F238E27FC236}">
                <a16:creationId xmlns:a16="http://schemas.microsoft.com/office/drawing/2014/main" id="{C70F449E-E558-422D-AB14-9BE75737B4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8" y="981075"/>
            <a:ext cx="9132887"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el 2">
            <a:extLst>
              <a:ext uri="{FF2B5EF4-FFF2-40B4-BE49-F238E27FC236}">
                <a16:creationId xmlns:a16="http://schemas.microsoft.com/office/drawing/2014/main" id="{A086EEA0-F5E3-4981-B4C4-A3C2CCA70C19}"/>
              </a:ext>
            </a:extLst>
          </p:cNvPr>
          <p:cNvSpPr>
            <a:spLocks noGrp="1" noChangeArrowheads="1"/>
          </p:cNvSpPr>
          <p:nvPr>
            <p:ph type="title"/>
          </p:nvPr>
        </p:nvSpPr>
        <p:spPr>
          <a:xfrm>
            <a:off x="468313" y="31750"/>
            <a:ext cx="8229600" cy="631825"/>
          </a:xfrm>
        </p:spPr>
        <p:txBody>
          <a:bodyPr/>
          <a:lstStyle/>
          <a:p>
            <a:r>
              <a:rPr lang="nl-BE" altLang="nl-BE" sz="4000" b="1" u="sng">
                <a:solidFill>
                  <a:srgbClr val="000000"/>
                </a:solidFill>
                <a:effectLst/>
              </a:rPr>
              <a:t>COVID-19: 3 disease stages</a:t>
            </a:r>
          </a:p>
        </p:txBody>
      </p:sp>
      <p:sp>
        <p:nvSpPr>
          <p:cNvPr id="27652" name="Tekstvak 4">
            <a:extLst>
              <a:ext uri="{FF2B5EF4-FFF2-40B4-BE49-F238E27FC236}">
                <a16:creationId xmlns:a16="http://schemas.microsoft.com/office/drawing/2014/main" id="{98709B1D-CE15-48A4-BF99-874984FCC16F}"/>
              </a:ext>
            </a:extLst>
          </p:cNvPr>
          <p:cNvSpPr txBox="1">
            <a:spLocks noChangeArrowheads="1"/>
          </p:cNvSpPr>
          <p:nvPr/>
        </p:nvSpPr>
        <p:spPr bwMode="auto">
          <a:xfrm>
            <a:off x="3419475" y="6524625"/>
            <a:ext cx="54070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nl-BE" altLang="nl-BE" sz="1200">
                <a:solidFill>
                  <a:srgbClr val="000000"/>
                </a:solidFill>
              </a:rPr>
              <a:t>H. Siddiqi and M. Mehra, J. of Heart and Lung Transplantation 2020 in press.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a:extLst>
              <a:ext uri="{FF2B5EF4-FFF2-40B4-BE49-F238E27FC236}">
                <a16:creationId xmlns:a16="http://schemas.microsoft.com/office/drawing/2014/main" id="{9743F81B-7819-4F1C-A63B-252F3CF53A59}"/>
              </a:ext>
            </a:extLst>
          </p:cNvPr>
          <p:cNvSpPr>
            <a:spLocks noGrp="1" noChangeArrowheads="1"/>
          </p:cNvSpPr>
          <p:nvPr>
            <p:ph type="title"/>
          </p:nvPr>
        </p:nvSpPr>
        <p:spPr/>
        <p:txBody>
          <a:bodyPr/>
          <a:lstStyle/>
          <a:p>
            <a:r>
              <a:rPr lang="nl-NL" altLang="nl-BE" sz="3600" b="1" u="sng">
                <a:solidFill>
                  <a:srgbClr val="000000"/>
                </a:solidFill>
                <a:effectLst/>
              </a:rPr>
              <a:t>Early stage COVID-19 pneumonia</a:t>
            </a:r>
            <a:endParaRPr lang="nl-BE" altLang="nl-BE" sz="3600" b="1" u="sng">
              <a:solidFill>
                <a:srgbClr val="000000"/>
              </a:solidFill>
              <a:effectLst/>
            </a:endParaRPr>
          </a:p>
        </p:txBody>
      </p:sp>
      <p:sp>
        <p:nvSpPr>
          <p:cNvPr id="28675" name="Tijdelijke aanduiding voor inhoud 2">
            <a:extLst>
              <a:ext uri="{FF2B5EF4-FFF2-40B4-BE49-F238E27FC236}">
                <a16:creationId xmlns:a16="http://schemas.microsoft.com/office/drawing/2014/main" id="{2D5D5868-9541-47CC-BFCD-4E1AE2FE6E70}"/>
              </a:ext>
            </a:extLst>
          </p:cNvPr>
          <p:cNvSpPr>
            <a:spLocks noGrp="1" noChangeArrowheads="1"/>
          </p:cNvSpPr>
          <p:nvPr>
            <p:ph idx="1"/>
          </p:nvPr>
        </p:nvSpPr>
        <p:spPr>
          <a:xfrm>
            <a:off x="2681288" y="5211763"/>
            <a:ext cx="1620837" cy="430212"/>
          </a:xfrm>
        </p:spPr>
        <p:txBody>
          <a:bodyPr/>
          <a:lstStyle/>
          <a:p>
            <a:pPr marL="0" indent="0" algn="ctr">
              <a:buFont typeface="Wingdings" panose="05000000000000000000" pitchFamily="2" charset="2"/>
              <a:buNone/>
            </a:pPr>
            <a:r>
              <a:rPr lang="nl-BE" altLang="nl-BE" sz="1800">
                <a:solidFill>
                  <a:srgbClr val="000000"/>
                </a:solidFill>
                <a:effectLst/>
              </a:rPr>
              <a:t>Day 2 - GGO</a:t>
            </a:r>
          </a:p>
        </p:txBody>
      </p:sp>
      <p:pic>
        <p:nvPicPr>
          <p:cNvPr id="28676" name="Afbeelding 3">
            <a:extLst>
              <a:ext uri="{FF2B5EF4-FFF2-40B4-BE49-F238E27FC236}">
                <a16:creationId xmlns:a16="http://schemas.microsoft.com/office/drawing/2014/main" id="{A0913DAC-4480-470E-B39D-6D24C33AD8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4575" y="2136775"/>
            <a:ext cx="218440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Afbeelding 6">
            <a:extLst>
              <a:ext uri="{FF2B5EF4-FFF2-40B4-BE49-F238E27FC236}">
                <a16:creationId xmlns:a16="http://schemas.microsoft.com/office/drawing/2014/main" id="{07D7D99D-EA76-44F2-960D-F6770F0E1A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136775"/>
            <a:ext cx="1998663"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ijdelijke aanduiding voor inhoud 2">
            <a:extLst>
              <a:ext uri="{FF2B5EF4-FFF2-40B4-BE49-F238E27FC236}">
                <a16:creationId xmlns:a16="http://schemas.microsoft.com/office/drawing/2014/main" id="{4EBCEF28-DAF6-4624-BF75-A42DCF3DEAFB}"/>
              </a:ext>
            </a:extLst>
          </p:cNvPr>
          <p:cNvSpPr txBox="1">
            <a:spLocks/>
          </p:cNvSpPr>
          <p:nvPr/>
        </p:nvSpPr>
        <p:spPr bwMode="auto">
          <a:xfrm>
            <a:off x="4800600" y="5211763"/>
            <a:ext cx="25082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8" tIns="45724" rIns="91448" bIns="45724"/>
          <a:lstStyle>
            <a:lvl1pPr defTabSz="1217613">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608013" indent="-230188" defTabSz="1217613">
              <a:spcBef>
                <a:spcPct val="20000"/>
              </a:spcBef>
              <a:buChar char="–"/>
              <a:defRPr sz="2800">
                <a:solidFill>
                  <a:schemeClr val="tx1"/>
                </a:solidFill>
                <a:latin typeface="Arial" panose="020B0604020202020204" pitchFamily="34" charset="0"/>
              </a:defRPr>
            </a:lvl2pPr>
            <a:lvl3pPr marL="912813" indent="-230188" defTabSz="1217613">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217613" indent="-230188" defTabSz="1217613">
              <a:spcBef>
                <a:spcPct val="20000"/>
              </a:spcBef>
              <a:buChar char="–"/>
              <a:defRPr sz="2000">
                <a:solidFill>
                  <a:schemeClr val="tx1"/>
                </a:solidFill>
                <a:latin typeface="Arial" panose="020B0604020202020204" pitchFamily="34" charset="0"/>
              </a:defRPr>
            </a:lvl4pPr>
            <a:lvl5pPr marL="1522413" indent="-230188" defTabSz="1217613">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1979613" indent="-230188" defTabSz="1217613"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436813" indent="-230188" defTabSz="1217613"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2894013" indent="-230188" defTabSz="1217613"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351213" indent="-230188" defTabSz="1217613"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lnSpc>
                <a:spcPct val="90000"/>
              </a:lnSpc>
              <a:spcBef>
                <a:spcPts val="1600"/>
              </a:spcBef>
              <a:buClr>
                <a:schemeClr val="accent1"/>
              </a:buClr>
              <a:buSzPct val="100000"/>
              <a:buFont typeface="Arial" panose="020B0604020202020204" pitchFamily="34" charset="0"/>
              <a:buNone/>
            </a:pPr>
            <a:r>
              <a:rPr lang="nl-BE" altLang="nl-BE" sz="1800">
                <a:solidFill>
                  <a:srgbClr val="000000"/>
                </a:solidFill>
              </a:rPr>
              <a:t>Day 5 – “crazy paving”</a:t>
            </a:r>
          </a:p>
        </p:txBody>
      </p:sp>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ARTICULATE_SLIDE_COUNT" val="7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2447</TotalTime>
  <Words>4264</Words>
  <Application>Microsoft Office PowerPoint</Application>
  <PresentationFormat>On-screen Show (4:3)</PresentationFormat>
  <Paragraphs>554</Paragraphs>
  <Slides>73</Slides>
  <Notes>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73</vt:i4>
      </vt:variant>
    </vt:vector>
  </HeadingPairs>
  <TitlesOfParts>
    <vt:vector size="87" baseType="lpstr">
      <vt:lpstr>Arial</vt:lpstr>
      <vt:lpstr>Wingdings</vt:lpstr>
      <vt:lpstr>MS PGothic</vt:lpstr>
      <vt:lpstr>Arial Bold</vt:lpstr>
      <vt:lpstr>Times</vt:lpstr>
      <vt:lpstr>Tahoma</vt:lpstr>
      <vt:lpstr>Open Sans</vt:lpstr>
      <vt:lpstr>Garamond</vt:lpstr>
      <vt:lpstr>Calibri</vt:lpstr>
      <vt:lpstr>Times New Roman</vt:lpstr>
      <vt:lpstr>Merriweather</vt:lpstr>
      <vt:lpstr>BlinkMacSystemFont</vt:lpstr>
      <vt:lpstr>Wingdings 3</vt:lpstr>
      <vt:lpstr>Beam</vt:lpstr>
      <vt:lpstr>   ERS Webinar COVID-19: potential impact  on asthma patients</vt:lpstr>
      <vt:lpstr>COVID-19 and asthma: take home messages</vt:lpstr>
      <vt:lpstr>COVID-19 and Asthma: overview</vt:lpstr>
      <vt:lpstr>PowerPoint Presentation</vt:lpstr>
      <vt:lpstr>COVID-19 and Asthma: overview</vt:lpstr>
      <vt:lpstr>COVID-19: clinical presentation</vt:lpstr>
      <vt:lpstr>COVID-19: emergency warning signs</vt:lpstr>
      <vt:lpstr>COVID-19: 3 disease stages</vt:lpstr>
      <vt:lpstr>Early stage COVID-19 pneumonia</vt:lpstr>
      <vt:lpstr>Advanced stage COVID-19 pneumonia</vt:lpstr>
      <vt:lpstr>COVID-19 and Asthma: overview</vt:lpstr>
      <vt:lpstr>PowerPoint Presentation</vt:lpstr>
      <vt:lpstr>PowerPoint Presentation</vt:lpstr>
      <vt:lpstr>PowerPoint Presentation</vt:lpstr>
      <vt:lpstr>COVID-19 and Asthma: overview</vt:lpstr>
      <vt:lpstr>Potential steps in the development and evolution of SARS-CoV-2 infection; effects of asthma and ICS</vt:lpstr>
      <vt:lpstr>PowerPoint Presentation</vt:lpstr>
      <vt:lpstr>PowerPoint Presentation</vt:lpstr>
      <vt:lpstr>SARS-CoV-2 binds to ACE2</vt:lpstr>
      <vt:lpstr>Sputum gene expression of ACE2, TMPRSS2 and ICAM1 in asthma and healthy subjects</vt:lpstr>
      <vt:lpstr>Effect of ICS use on sputum gene expression in subjects with asthma</vt:lpstr>
      <vt:lpstr>ACE2 expression in single-cell transcriptomics of  bronchial epithelial cells from never and current smokers</vt:lpstr>
      <vt:lpstr>Smoking, COPD and ACE2 expression in lung</vt:lpstr>
      <vt:lpstr>Smoking and COPD are associated with increased expression of ACE2 in lung</vt:lpstr>
      <vt:lpstr>COVID-19 and Asthma: overview</vt:lpstr>
      <vt:lpstr>COVID-19 and asthma treatment</vt:lpstr>
      <vt:lpstr>Long-term use of OCS in uncontrolled severe asthma and COVID-19</vt:lpstr>
      <vt:lpstr>COVID-19 and asthma action plans</vt:lpstr>
      <vt:lpstr>COVID-19 and asthma inhalers</vt:lpstr>
      <vt:lpstr>COVID-19: targeted therapies ~ disease stage</vt:lpstr>
      <vt:lpstr>COVID-19: targeted therapies ~ disease stage</vt:lpstr>
      <vt:lpstr>COVID-19 and Asthma: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COVID-19 and Asthma: overview</vt:lpstr>
      <vt:lpstr>PowerPoint Presentation</vt:lpstr>
      <vt:lpstr>Some virus (RV) induce increase of blood eosinophils.   </vt:lpstr>
      <vt:lpstr>PowerPoint Presentation</vt:lpstr>
      <vt:lpstr>PowerPoint Presentation</vt:lpstr>
      <vt:lpstr>PowerPoint Presentation</vt:lpstr>
      <vt:lpstr>PowerPoint Presentation</vt:lpstr>
      <vt:lpstr>PowerPoint Presentation</vt:lpstr>
      <vt:lpstr>COVID-19 and Asthma: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COVID-19 and Asthma: overview</vt:lpstr>
      <vt:lpstr>Questions from patients with asthma </vt:lpstr>
      <vt:lpstr>Questions from patients with asthma </vt:lpstr>
      <vt:lpstr>COVID-19 and Asthma: overview</vt:lpstr>
      <vt:lpstr>COVID-19 and asthma: take home messages</vt:lpstr>
      <vt:lpstr>Acknowledgements: Department of Respiratory Medicine</vt:lpstr>
      <vt:lpstr>COVID-19: potential impact on asthma patients</vt:lpstr>
      <vt:lpstr>PowerPoint Presentation</vt:lpstr>
      <vt:lpstr>Resources for COVID-19</vt:lpstr>
      <vt:lpstr>Resources for COVID-19</vt:lpstr>
    </vt:vector>
  </TitlesOfParts>
  <Company>Pneumologie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ASTMA en COPD: diagnose en behandeling</dc:title>
  <dc:creator>gbrussel</dc:creator>
  <cp:lastModifiedBy>Ali Merzouk</cp:lastModifiedBy>
  <cp:revision>269</cp:revision>
  <cp:lastPrinted>1601-01-01T00:00:00Z</cp:lastPrinted>
  <dcterms:created xsi:type="dcterms:W3CDTF">2004-10-20T05:51:16Z</dcterms:created>
  <dcterms:modified xsi:type="dcterms:W3CDTF">2020-05-04T10:21:56Z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y fmtid="{D5CDD505-2E9C-101B-9397-08002B2CF9AE}" pid="3" name="ArticulateGUID">
    <vt:lpwstr>38A1B06E-9AC4-4CCF-B4CA-9C04C24EC9C2</vt:lpwstr>
  </property>
  <property fmtid="{D5CDD505-2E9C-101B-9397-08002B2CF9AE}" pid="4" name="ArticulatePath">
    <vt:lpwstr>ERS Webinar COVID-19 and ASTHMA GB 05052020_V4</vt:lpwstr>
  </property>
</Properties>
</file>