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8" r:id="rId4"/>
    <p:sldId id="260" r:id="rId5"/>
    <p:sldId id="259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21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600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8700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8058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543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686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15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073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39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632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282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EE6E-01D3-9740-95DB-D2AC2422DFEC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661E-9F4F-E244-8CA2-537447475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22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884238" y="1296988"/>
            <a:ext cx="7377112" cy="426402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lIns="91402" tIns="45701" rIns="91402" bIns="45701">
            <a:spAutoFit/>
          </a:bodyPr>
          <a:lstStyle/>
          <a:p>
            <a:pPr algn="ctr">
              <a:spcAft>
                <a:spcPct val="50000"/>
              </a:spcAft>
            </a:pPr>
            <a:r>
              <a:rPr lang="en-US" sz="3200">
                <a:solidFill>
                  <a:srgbClr val="FFFFFF"/>
                </a:solidFill>
              </a:rPr>
              <a:t>Thank you for viewing this presentation.</a:t>
            </a:r>
          </a:p>
          <a:p>
            <a:pPr algn="ctr">
              <a:spcAft>
                <a:spcPct val="50000"/>
              </a:spcAft>
            </a:pPr>
            <a:r>
              <a:rPr lang="fr-FR" sz="3200">
                <a:solidFill>
                  <a:srgbClr val="FFFFFF"/>
                </a:solidFill>
              </a:rPr>
              <a:t>We would like to remind you that this material is the property of the author.</a:t>
            </a:r>
            <a:br>
              <a:rPr lang="fr-FR" sz="3200">
                <a:solidFill>
                  <a:srgbClr val="FFFFFF"/>
                </a:solidFill>
              </a:rPr>
            </a:br>
            <a:r>
              <a:rPr lang="fr-FR" sz="3200">
                <a:solidFill>
                  <a:srgbClr val="FFFFFF"/>
                </a:solidFill>
              </a:rPr>
              <a:t>It is provided to you by the ERS for your personal use only, as submitted by the author. </a:t>
            </a:r>
          </a:p>
          <a:p>
            <a:pPr algn="ctr">
              <a:spcAft>
                <a:spcPct val="50000"/>
              </a:spcAft>
            </a:pPr>
            <a:endParaRPr lang="fr-CH" sz="1000">
              <a:solidFill>
                <a:srgbClr val="FFFFFF"/>
              </a:solidFill>
              <a:sym typeface="Symbol" pitchFamily="18" charset="2"/>
            </a:endParaRPr>
          </a:p>
          <a:p>
            <a:pPr algn="ctr">
              <a:spcAft>
                <a:spcPct val="50000"/>
              </a:spcAft>
              <a:buFont typeface="Symbol" pitchFamily="18" charset="2"/>
              <a:buChar char="Ó"/>
            </a:pPr>
            <a:r>
              <a:rPr lang="fr-FR" sz="3200">
                <a:solidFill>
                  <a:srgbClr val="FFFFFF"/>
                </a:solidFill>
              </a:rPr>
              <a:t> 2013 by the author</a:t>
            </a:r>
          </a:p>
        </p:txBody>
      </p:sp>
      <p:pic>
        <p:nvPicPr>
          <p:cNvPr id="27651" name="Picture 4" descr="L:\Learning Resources\20131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70364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COUNTRY B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241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Epidemic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Incidence rate from 1995 </a:t>
            </a:r>
            <a:r>
              <a:rPr lang="en-US" dirty="0"/>
              <a:t>to 2008: decreasing from 55-</a:t>
            </a:r>
            <a:r>
              <a:rPr lang="en-US" dirty="0" smtClean="0"/>
              <a:t>30/100.000</a:t>
            </a:r>
            <a:endParaRPr lang="en-US" dirty="0"/>
          </a:p>
          <a:p>
            <a:pPr lvl="0"/>
            <a:r>
              <a:rPr lang="en-US" dirty="0"/>
              <a:t>Ratio notification children </a:t>
            </a:r>
            <a:r>
              <a:rPr lang="en-US" dirty="0" err="1"/>
              <a:t>vs</a:t>
            </a:r>
            <a:r>
              <a:rPr lang="en-US" dirty="0"/>
              <a:t> adults (markers of transmission control): going down, but </a:t>
            </a:r>
            <a:r>
              <a:rPr lang="en-US" dirty="0" smtClean="0"/>
              <a:t>there are some </a:t>
            </a:r>
            <a:r>
              <a:rPr lang="en-US" dirty="0"/>
              <a:t>increasing points</a:t>
            </a:r>
          </a:p>
          <a:p>
            <a:pPr lvl="0"/>
            <a:r>
              <a:rPr lang="en-US" dirty="0"/>
              <a:t>Average age: slightly increasing</a:t>
            </a:r>
          </a:p>
          <a:p>
            <a:pPr lvl="0"/>
            <a:r>
              <a:rPr lang="en-US" dirty="0" smtClean="0"/>
              <a:t>Treatment </a:t>
            </a:r>
            <a:r>
              <a:rPr lang="en-US" dirty="0"/>
              <a:t>outcome: 84% (WHO standard: 85%), death to TB: 7%</a:t>
            </a:r>
          </a:p>
          <a:p>
            <a:pPr lvl="0"/>
            <a:r>
              <a:rPr lang="en-US" dirty="0"/>
              <a:t>XDR TB rate: high, from 2 sources</a:t>
            </a:r>
          </a:p>
          <a:p>
            <a:pPr lvl="0"/>
            <a:r>
              <a:rPr lang="en-US" dirty="0"/>
              <a:t>MDRTB rate: high </a:t>
            </a:r>
            <a:endParaRPr lang="en-US" dirty="0" smtClean="0"/>
          </a:p>
          <a:p>
            <a:pPr lvl="0"/>
            <a:r>
              <a:rPr lang="en-US" dirty="0" smtClean="0"/>
              <a:t>Outbreak cases among school children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79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MDRTB is high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possible cause: bad management cases (DOT strategy), poor treatment adherence, foreign-born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most of the cases are foreign</a:t>
            </a:r>
          </a:p>
          <a:p>
            <a:pPr lvl="0"/>
            <a:r>
              <a:rPr lang="en-US" dirty="0" smtClean="0"/>
              <a:t>Transmission among school children</a:t>
            </a:r>
          </a:p>
          <a:p>
            <a:r>
              <a:rPr lang="en-US" dirty="0" smtClean="0"/>
              <a:t>High </a:t>
            </a:r>
            <a:r>
              <a:rPr lang="en-US" dirty="0" err="1" smtClean="0"/>
              <a:t>coinfection</a:t>
            </a:r>
            <a:r>
              <a:rPr lang="en-US" dirty="0" smtClean="0"/>
              <a:t> TB-HIV (7%) from 64% tested for HIV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everyone should be tested for TB-HIV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outcome: 7% death</a:t>
            </a:r>
          </a:p>
          <a:p>
            <a:pPr lvl="0"/>
            <a:r>
              <a:rPr lang="en-US" dirty="0" smtClean="0"/>
              <a:t>Case finding, personal training (health key resources), drug supply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50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TB is existing. Although the overall trends is going down, the TB incidence among foreign-born people is stabile, MDRTB/XDRTB is high (maybe from migrant)</a:t>
            </a:r>
          </a:p>
          <a:p>
            <a:pPr lvl="1"/>
            <a:r>
              <a:rPr lang="en-US" dirty="0"/>
              <a:t>The TB program </a:t>
            </a:r>
            <a:r>
              <a:rPr lang="en-US" dirty="0" smtClean="0"/>
              <a:t>should work for everyone, also for </a:t>
            </a:r>
            <a:r>
              <a:rPr lang="en-US" dirty="0"/>
              <a:t>the foreigners </a:t>
            </a:r>
            <a:endParaRPr lang="en-US" dirty="0" smtClean="0"/>
          </a:p>
          <a:p>
            <a:pPr lvl="1"/>
            <a:r>
              <a:rPr lang="en-US" dirty="0" smtClean="0"/>
              <a:t>Screening for migrants</a:t>
            </a:r>
          </a:p>
          <a:p>
            <a:pPr lvl="1"/>
            <a:r>
              <a:rPr lang="en-US" dirty="0" smtClean="0"/>
              <a:t>Centralized MDRTB management</a:t>
            </a:r>
          </a:p>
          <a:p>
            <a:pPr lvl="1"/>
            <a:r>
              <a:rPr lang="en-US" dirty="0" smtClean="0"/>
              <a:t>Drug control supplies should be centralized (restricted prescription of TB drugs)</a:t>
            </a:r>
          </a:p>
          <a:p>
            <a:pPr lvl="1"/>
            <a:r>
              <a:rPr lang="en-US" dirty="0" smtClean="0"/>
              <a:t>HIV screening should be conducted in every TB case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78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HIV screening for every TB case, and in the other way around</a:t>
            </a:r>
          </a:p>
          <a:p>
            <a:r>
              <a:rPr lang="en-US" dirty="0" smtClean="0"/>
              <a:t>Continue BCG for children, media campaign</a:t>
            </a:r>
          </a:p>
          <a:p>
            <a:r>
              <a:rPr lang="en-US" dirty="0"/>
              <a:t>C</a:t>
            </a:r>
            <a:r>
              <a:rPr lang="en-US" dirty="0" smtClean="0"/>
              <a:t>ontact tracing</a:t>
            </a:r>
          </a:p>
          <a:p>
            <a:r>
              <a:rPr lang="en-US" dirty="0"/>
              <a:t>I</a:t>
            </a:r>
            <a:r>
              <a:rPr lang="en-US" dirty="0" smtClean="0"/>
              <a:t>mproving diagnosis and case management in immigrant population</a:t>
            </a:r>
          </a:p>
          <a:p>
            <a:r>
              <a:rPr lang="en-US" dirty="0" smtClean="0"/>
              <a:t>Management of MDRTB </a:t>
            </a:r>
          </a:p>
          <a:p>
            <a:pPr lvl="1"/>
            <a:r>
              <a:rPr lang="en-US" dirty="0" smtClean="0"/>
              <a:t>Reference center</a:t>
            </a:r>
          </a:p>
          <a:p>
            <a:pPr lvl="1"/>
            <a:r>
              <a:rPr lang="en-US" dirty="0" smtClean="0"/>
              <a:t>Primary health center training</a:t>
            </a:r>
          </a:p>
          <a:p>
            <a:pPr lvl="1"/>
            <a:r>
              <a:rPr lang="en-US" dirty="0" smtClean="0"/>
              <a:t>Molecular testing (Gene </a:t>
            </a:r>
            <a:r>
              <a:rPr lang="en-US" dirty="0" err="1" smtClean="0"/>
              <a:t>Xpert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Secure availability of drugs</a:t>
            </a:r>
          </a:p>
        </p:txBody>
      </p:sp>
    </p:spTree>
    <p:extLst>
      <p:ext uri="{BB962C8B-B14F-4D97-AF65-F5344CB8AC3E}">
        <p14:creationId xmlns="" xmlns:p14="http://schemas.microsoft.com/office/powerpoint/2010/main" val="15295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a62a55d48b2614cf7a3c38f42fcb1eb4a2e6f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Epidemic situation</vt:lpstr>
      <vt:lpstr>Interpretation</vt:lpstr>
      <vt:lpstr>Key messages</vt:lpstr>
      <vt:lpstr>Recommendations</vt:lpstr>
    </vt:vector>
  </TitlesOfParts>
  <Company>a.morita_iswari@yahoo.com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Antonia Morita Saktiawati</dc:creator>
  <cp:lastModifiedBy>amerzouk</cp:lastModifiedBy>
  <cp:revision>9</cp:revision>
  <dcterms:created xsi:type="dcterms:W3CDTF">2013-05-30T12:55:55Z</dcterms:created>
  <dcterms:modified xsi:type="dcterms:W3CDTF">2013-07-12T13:24:57Z</dcterms:modified>
</cp:coreProperties>
</file>