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96" r:id="rId2"/>
    <p:sldId id="278" r:id="rId3"/>
    <p:sldId id="280" r:id="rId4"/>
    <p:sldId id="385" r:id="rId5"/>
    <p:sldId id="386" r:id="rId6"/>
    <p:sldId id="387" r:id="rId7"/>
    <p:sldId id="388" r:id="rId8"/>
    <p:sldId id="395" r:id="rId9"/>
    <p:sldId id="391" r:id="rId10"/>
    <p:sldId id="390" r:id="rId11"/>
    <p:sldId id="373" r:id="rId12"/>
    <p:sldId id="374" r:id="rId13"/>
    <p:sldId id="363" r:id="rId14"/>
    <p:sldId id="289" r:id="rId15"/>
    <p:sldId id="379" r:id="rId16"/>
    <p:sldId id="393" r:id="rId17"/>
    <p:sldId id="384" r:id="rId18"/>
    <p:sldId id="392" r:id="rId19"/>
    <p:sldId id="376" r:id="rId20"/>
    <p:sldId id="315" r:id="rId21"/>
    <p:sldId id="297" r:id="rId22"/>
    <p:sldId id="298" r:id="rId23"/>
    <p:sldId id="316" r:id="rId24"/>
    <p:sldId id="318" r:id="rId25"/>
    <p:sldId id="322" r:id="rId26"/>
    <p:sldId id="380" r:id="rId27"/>
    <p:sldId id="381" r:id="rId28"/>
    <p:sldId id="394" r:id="rId29"/>
    <p:sldId id="382" r:id="rId30"/>
  </p:sldIdLst>
  <p:sldSz cx="9144000" cy="6858000" type="screen4x3"/>
  <p:notesSz cx="6858000" cy="9144000"/>
  <p:custDataLst>
    <p:tags r:id="rId33"/>
  </p:custDataLst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0533"/>
    <a:srgbClr val="005291"/>
    <a:srgbClr val="00396C"/>
    <a:srgbClr val="4C4C4C"/>
    <a:srgbClr val="CE0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44" autoAdjust="0"/>
  </p:normalViewPr>
  <p:slideViewPr>
    <p:cSldViewPr snapToObjects="1">
      <p:cViewPr varScale="1">
        <p:scale>
          <a:sx n="108" d="100"/>
          <a:sy n="108" d="100"/>
        </p:scale>
        <p:origin x="1098" y="108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6" d="100"/>
          <a:sy n="76" d="100"/>
        </p:scale>
        <p:origin x="-3056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470368D-432D-42F5-98E1-6985B7A0240E}" type="datetime1">
              <a:rPr lang="fr-FR"/>
              <a:pPr>
                <a:defRPr/>
              </a:pPr>
              <a:t>24/05/2016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818A206-14AC-4E45-90E5-A3B65255510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292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55818C5-A25B-4FC0-A822-07AFE8211331}" type="datetime1">
              <a:rPr lang="fr-FR"/>
              <a:pPr>
                <a:defRPr/>
              </a:pPr>
              <a:t>24/05/2016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FC30B71-1293-467D-908C-B8757731B9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280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0B71-1293-467D-908C-B8757731B916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495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0C3E8-B1A5-4D9D-88F2-89C4D4E47E9C}" type="slidenum">
              <a:rPr lang="de-DE"/>
              <a:pPr/>
              <a:t>5</a:t>
            </a:fld>
            <a:endParaRPr lang="de-DE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de-CH"/>
              <a:t>Schema 2</a:t>
            </a:r>
          </a:p>
          <a:p>
            <a:pPr marL="228600" indent="-228600">
              <a:buFontTx/>
              <a:buAutoNum type="arabicParenR"/>
            </a:pPr>
            <a:r>
              <a:rPr lang="de-CH"/>
              <a:t>Inhalative Noxen führen zu epithelialer Schädigung</a:t>
            </a:r>
          </a:p>
          <a:p>
            <a:pPr marL="228600" indent="-228600">
              <a:buFontTx/>
              <a:buAutoNum type="arabicParenR"/>
            </a:pPr>
            <a:r>
              <a:rPr lang="de-CH"/>
              <a:t>Apoptose des Alveolarepithels, va type I Alveolarepithelzellen</a:t>
            </a:r>
          </a:p>
          <a:p>
            <a:pPr marL="228600" indent="-228600">
              <a:buFontTx/>
              <a:buAutoNum type="arabicParenR"/>
            </a:pPr>
            <a:r>
              <a:rPr lang="de-CH"/>
              <a:t> Destruktion der Basalmembran</a:t>
            </a:r>
          </a:p>
          <a:p>
            <a:pPr marL="228600" indent="-228600">
              <a:buFontTx/>
              <a:buAutoNum type="arabicParenR"/>
            </a:pPr>
            <a:r>
              <a:rPr lang="de-CH"/>
              <a:t>Gerinnungsaktivierung, eigene Daten mit tissue factor</a:t>
            </a:r>
          </a:p>
          <a:p>
            <a:pPr marL="228600" indent="-228600">
              <a:buFontTx/>
              <a:buAutoNum type="arabicParenR"/>
            </a:pPr>
            <a:r>
              <a:rPr lang="de-CH"/>
              <a:t>Fibroblastenaktivierung, Sekretion von Wachstumsfaktoren für Fibroblasten (Platelet derived growth factor, transforming growth factor b, endothelin-1 und viele andere ), Differenzierung von in (Myo)fibroblasten, welche in die provisorische fibrinöse Matrix einwandern.</a:t>
            </a:r>
          </a:p>
          <a:p>
            <a:pPr marL="228600" indent="-228600">
              <a:buFontTx/>
              <a:buAutoNum type="arabicParenR"/>
            </a:pPr>
            <a:endParaRPr lang="de-CH"/>
          </a:p>
          <a:p>
            <a:pPr marL="228600" indent="-228600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904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AAF8F0-9DD6-4F9E-B293-A1544277929C}" type="slidenum">
              <a:rPr lang="de-DE"/>
              <a:pPr/>
              <a:t>6</a:t>
            </a:fld>
            <a:endParaRPr lang="de-DE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123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B621C-7EBB-48F8-B311-B9686F7718A0}" type="slidenum">
              <a:rPr lang="de-DE"/>
              <a:pPr/>
              <a:t>7</a:t>
            </a:fld>
            <a:endParaRPr lang="de-DE"/>
          </a:p>
        </p:txBody>
      </p:sp>
      <p:sp>
        <p:nvSpPr>
          <p:cNvPr id="1013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09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D03A-983A-4435-B6EA-9455C07AE54C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79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ERS_CORP_1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124200" y="59594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61EFF47-0C1D-48BE-BC3D-269A20F3CBFA}" type="datetime1">
              <a:rPr lang="fr-FR"/>
              <a:pPr>
                <a:defRPr/>
              </a:pPr>
              <a:t>24/05/2016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10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302626" cy="1362075"/>
          </a:xfrm>
        </p:spPr>
        <p:txBody>
          <a:bodyPr anchor="t"/>
          <a:lstStyle>
            <a:lvl1pPr algn="ctr">
              <a:defRPr sz="2800" b="0" i="0" cap="all" baseline="0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302626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005291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326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8350"/>
            <a:ext cx="8229600" cy="83185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62475"/>
          </a:xfrm>
        </p:spPr>
        <p:txBody>
          <a:bodyPr/>
          <a:lstStyle>
            <a:lvl1pPr>
              <a:defRPr sz="2000">
                <a:latin typeface="Arial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62475"/>
          </a:xfrm>
        </p:spPr>
        <p:txBody>
          <a:bodyPr/>
          <a:lstStyle>
            <a:lvl1pPr>
              <a:defRPr sz="2000">
                <a:latin typeface="Arial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167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8350"/>
            <a:ext cx="8229600" cy="766762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619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865563"/>
          </a:xfrm>
        </p:spPr>
        <p:txBody>
          <a:bodyPr/>
          <a:lstStyle>
            <a:lvl1pPr>
              <a:defRPr sz="2000" b="0" i="0">
                <a:latin typeface="Arial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619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865563"/>
          </a:xfrm>
        </p:spPr>
        <p:txBody>
          <a:bodyPr/>
          <a:lstStyle>
            <a:lvl1pPr>
              <a:defRPr sz="2000" b="0" i="0">
                <a:latin typeface="Arial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803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8350"/>
            <a:ext cx="3008313" cy="666750"/>
          </a:xfrm>
        </p:spPr>
        <p:txBody>
          <a:bodyPr anchor="b"/>
          <a:lstStyle>
            <a:lvl1pPr algn="l">
              <a:defRPr sz="2000" b="0" i="0" cap="all" baseline="0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768350"/>
            <a:ext cx="5111750" cy="53943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727575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3112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 cap="all" baseline="0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768349"/>
            <a:ext cx="5486400" cy="3959225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CH" noProof="0" dirty="0" smtClean="0"/>
              <a:t>Cliquez sur l'icône pour ajouter une image</a:t>
            </a:r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79533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0401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5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RS_CORP_2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457200" y="3581400"/>
            <a:ext cx="8229600" cy="9525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28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457200" y="2095500"/>
            <a:ext cx="8229600" cy="952500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52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768350"/>
            <a:ext cx="8229600" cy="984250"/>
          </a:xfrm>
        </p:spPr>
        <p:txBody>
          <a:bodyPr/>
          <a:lstStyle>
            <a:lvl1pPr>
              <a:defRPr sz="2800" cap="all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3048000"/>
            <a:ext cx="8253984" cy="2362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half" idx="10"/>
          </p:nvPr>
        </p:nvSpPr>
        <p:spPr>
          <a:xfrm>
            <a:off x="457200" y="5410200"/>
            <a:ext cx="8229600" cy="752475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9095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600200"/>
          </a:xfrm>
        </p:spPr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457200" y="3124200"/>
            <a:ext cx="8229600" cy="1143000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0052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267200"/>
            <a:ext cx="8229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0433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ERS_CORP_6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39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768350"/>
            <a:ext cx="8229600" cy="984250"/>
          </a:xfrm>
        </p:spPr>
        <p:txBody>
          <a:bodyPr/>
          <a:lstStyle>
            <a:lvl1pPr>
              <a:defRPr sz="2800" cap="all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915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1254125"/>
            <a:ext cx="82296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2724150"/>
            <a:ext cx="8229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96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 dirty="0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476750"/>
            <a:ext cx="8229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half" idx="11"/>
          </p:nvPr>
        </p:nvSpPr>
        <p:spPr>
          <a:xfrm>
            <a:off x="457200" y="5314950"/>
            <a:ext cx="8229600" cy="847725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967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229600" cy="9525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96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705100"/>
            <a:ext cx="8229600" cy="2609850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57200" y="768350"/>
            <a:ext cx="8229600" cy="984250"/>
          </a:xfrm>
        </p:spPr>
        <p:txBody>
          <a:bodyPr/>
          <a:lstStyle>
            <a:lvl1pPr>
              <a:defRPr sz="2800" cap="all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11"/>
          </p:nvPr>
        </p:nvSpPr>
        <p:spPr>
          <a:xfrm>
            <a:off x="457200" y="5314949"/>
            <a:ext cx="8229600" cy="847725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 baseline="0">
                <a:solidFill>
                  <a:schemeClr val="tx1"/>
                </a:solidFill>
                <a:latin typeface="Times"/>
                <a:cs typeface="Time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3868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RS_CORP_3B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1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Barcelone_3B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162675"/>
            <a:ext cx="45481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8349"/>
            <a:ext cx="8229600" cy="9826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1013"/>
            <a:ext cx="8229600" cy="4411662"/>
          </a:xfrm>
        </p:spPr>
        <p:txBody>
          <a:bodyPr/>
          <a:lstStyle>
            <a:lvl1pPr>
              <a:defRPr>
                <a:solidFill>
                  <a:srgbClr val="005291"/>
                </a:solidFill>
              </a:defRPr>
            </a:lvl1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01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add a TITLE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751013"/>
            <a:ext cx="8229600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Click to add a sub-title</a:t>
            </a:r>
          </a:p>
          <a:p>
            <a:pPr lvl="1"/>
            <a:r>
              <a:rPr lang="fr-FR" altLang="fr-FR" smtClean="0"/>
              <a:t>Second level</a:t>
            </a:r>
          </a:p>
          <a:p>
            <a:pPr lvl="2"/>
            <a:r>
              <a:rPr lang="fr-FR" altLang="fr-FR" smtClean="0"/>
              <a:t>Third level</a:t>
            </a:r>
          </a:p>
          <a:p>
            <a:pPr lvl="3"/>
            <a:r>
              <a:rPr lang="fr-CH" altLang="fr-FR" smtClean="0"/>
              <a:t>Fourth level</a:t>
            </a:r>
            <a:endParaRPr lang="fr-FR" altLang="fr-FR" smtClean="0"/>
          </a:p>
          <a:p>
            <a:pPr lvl="4"/>
            <a:r>
              <a:rPr lang="fr-FR" altLang="fr-F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  <p:sldLayoutId id="2147484484" r:id="rId12"/>
    <p:sldLayoutId id="2147484485" r:id="rId13"/>
    <p:sldLayoutId id="2147484486" r:id="rId14"/>
    <p:sldLayoutId id="2147484472" r:id="rId15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rgbClr val="CE003C"/>
          </a:solidFill>
          <a:latin typeface="Arial"/>
          <a:ea typeface="MS PGothic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MS PGothic" pitchFamily="34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MS PGothic" pitchFamily="34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MS PGothic" pitchFamily="34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MS PGothic" pitchFamily="34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>
          <a:solidFill>
            <a:srgbClr val="CE003C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>
          <a:solidFill>
            <a:srgbClr val="005291"/>
          </a:solidFill>
          <a:latin typeface="Arial"/>
          <a:ea typeface="MS PGothic" pitchFamily="34" charset="-128"/>
          <a:cs typeface="Arial Bol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Times"/>
          <a:ea typeface="Times" pitchFamily="-65" charset="0"/>
          <a:cs typeface="Time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Times"/>
          <a:ea typeface="Times" pitchFamily="-65" charset="0"/>
          <a:cs typeface="Time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Times"/>
          <a:ea typeface="Times" pitchFamily="-65" charset="0"/>
          <a:cs typeface="Time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Times"/>
          <a:ea typeface="Times" pitchFamily="-65" charset="0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1268760"/>
            <a:ext cx="33330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Endogenous</a:t>
            </a:r>
            <a:r>
              <a:rPr lang="de-DE" sz="2400" dirty="0" smtClean="0"/>
              <a:t> </a:t>
            </a:r>
            <a:r>
              <a:rPr lang="de-DE" sz="2400" dirty="0" err="1" smtClean="0"/>
              <a:t>lung</a:t>
            </a:r>
            <a:r>
              <a:rPr lang="de-DE" sz="2400" dirty="0" smtClean="0"/>
              <a:t> </a:t>
            </a:r>
            <a:r>
              <a:rPr lang="de-DE" sz="2400" dirty="0" err="1" smtClean="0"/>
              <a:t>stem</a:t>
            </a:r>
            <a:endParaRPr lang="de-DE" sz="2400" dirty="0" smtClean="0"/>
          </a:p>
          <a:p>
            <a:r>
              <a:rPr lang="de-DE" sz="2400" dirty="0" err="1"/>
              <a:t>a</a:t>
            </a:r>
            <a:r>
              <a:rPr lang="de-DE" sz="2400" dirty="0" err="1" smtClean="0"/>
              <a:t>nd</a:t>
            </a:r>
            <a:r>
              <a:rPr lang="de-DE" sz="2400" dirty="0" smtClean="0"/>
              <a:t> </a:t>
            </a:r>
            <a:r>
              <a:rPr lang="de-DE" sz="2400" dirty="0" err="1" smtClean="0"/>
              <a:t>progenitor</a:t>
            </a:r>
            <a:r>
              <a:rPr lang="de-DE" sz="2400" dirty="0" smtClean="0"/>
              <a:t> </a:t>
            </a:r>
            <a:r>
              <a:rPr lang="de-DE" sz="2400" dirty="0" err="1" smtClean="0"/>
              <a:t>cells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5057094" y="1314062"/>
            <a:ext cx="4051410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Circulating</a:t>
            </a:r>
            <a:r>
              <a:rPr lang="de-DE" sz="2400" dirty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exogenously</a:t>
            </a:r>
            <a:endParaRPr lang="de-DE" sz="2400" dirty="0" smtClean="0"/>
          </a:p>
          <a:p>
            <a:r>
              <a:rPr lang="de-DE" sz="2400" dirty="0" err="1" smtClean="0"/>
              <a:t>administered</a:t>
            </a:r>
            <a:r>
              <a:rPr lang="de-DE" sz="2400" dirty="0" smtClean="0"/>
              <a:t> </a:t>
            </a:r>
          </a:p>
          <a:p>
            <a:r>
              <a:rPr lang="de-DE" sz="2400" dirty="0" err="1" smtClean="0"/>
              <a:t>stem</a:t>
            </a:r>
            <a:r>
              <a:rPr lang="de-DE" sz="2400" dirty="0"/>
              <a:t>/</a:t>
            </a:r>
            <a:r>
              <a:rPr lang="de-DE" sz="2400" dirty="0" err="1" smtClean="0"/>
              <a:t>progenitor</a:t>
            </a:r>
            <a:r>
              <a:rPr lang="de-DE" sz="2400" dirty="0" smtClean="0"/>
              <a:t> </a:t>
            </a:r>
            <a:r>
              <a:rPr lang="de-DE" sz="2400" dirty="0" err="1" smtClean="0"/>
              <a:t>cells</a:t>
            </a:r>
            <a:endParaRPr lang="de-DE" sz="2400" dirty="0" smtClean="0"/>
          </a:p>
        </p:txBody>
      </p:sp>
      <p:sp>
        <p:nvSpPr>
          <p:cNvPr id="4" name="TextBox 7"/>
          <p:cNvSpPr txBox="1"/>
          <p:nvPr/>
        </p:nvSpPr>
        <p:spPr>
          <a:xfrm>
            <a:off x="1619672" y="340024"/>
            <a:ext cx="5908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LUNG STEM AND PROGENITOR CELLS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62030" y="2828835"/>
            <a:ext cx="35189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dirty="0" err="1"/>
              <a:t>Endothelial</a:t>
            </a:r>
            <a:r>
              <a:rPr lang="de-DE" dirty="0"/>
              <a:t> </a:t>
            </a:r>
            <a:r>
              <a:rPr lang="de-DE" dirty="0" err="1"/>
              <a:t>progenitor</a:t>
            </a:r>
            <a:r>
              <a:rPr lang="de-DE" dirty="0"/>
              <a:t> </a:t>
            </a:r>
            <a:r>
              <a:rPr lang="de-DE" dirty="0" err="1"/>
              <a:t>cells</a:t>
            </a:r>
            <a:endParaRPr lang="de-DE" dirty="0"/>
          </a:p>
          <a:p>
            <a:pPr marL="342900" indent="-342900">
              <a:buFont typeface="Arial"/>
              <a:buChar char="•"/>
            </a:pPr>
            <a:r>
              <a:rPr lang="de-DE" dirty="0"/>
              <a:t>(</a:t>
            </a:r>
            <a:r>
              <a:rPr lang="de-DE" dirty="0" err="1"/>
              <a:t>Bone</a:t>
            </a:r>
            <a:r>
              <a:rPr lang="de-DE" dirty="0"/>
              <a:t> </a:t>
            </a:r>
            <a:r>
              <a:rPr lang="de-DE" dirty="0" err="1"/>
              <a:t>marrow-derived</a:t>
            </a:r>
            <a:r>
              <a:rPr lang="de-DE" dirty="0"/>
              <a:t>)</a:t>
            </a:r>
          </a:p>
          <a:p>
            <a:r>
              <a:rPr lang="de-DE" dirty="0"/>
              <a:t>	</a:t>
            </a:r>
            <a:r>
              <a:rPr lang="de-DE" dirty="0" err="1"/>
              <a:t>mesenchymal</a:t>
            </a:r>
            <a:r>
              <a:rPr lang="de-DE" dirty="0"/>
              <a:t> </a:t>
            </a:r>
            <a:r>
              <a:rPr lang="de-DE" dirty="0" err="1"/>
              <a:t>stem</a:t>
            </a:r>
            <a:r>
              <a:rPr lang="de-DE" dirty="0"/>
              <a:t> </a:t>
            </a:r>
            <a:r>
              <a:rPr lang="de-DE" dirty="0" err="1" smtClean="0"/>
              <a:t>cells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Embryonic</a:t>
            </a:r>
            <a:r>
              <a:rPr lang="de-DE" dirty="0" smtClean="0"/>
              <a:t> </a:t>
            </a:r>
            <a:r>
              <a:rPr lang="de-DE" dirty="0" err="1" smtClean="0"/>
              <a:t>stem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pluripotent</a:t>
            </a:r>
            <a:r>
              <a:rPr lang="de-DE" dirty="0" smtClean="0"/>
              <a:t> </a:t>
            </a:r>
            <a:r>
              <a:rPr lang="de-DE" dirty="0" err="1" smtClean="0"/>
              <a:t>stem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/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63216" y="2381070"/>
            <a:ext cx="4110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Resident </a:t>
            </a:r>
            <a:r>
              <a:rPr lang="de-DE" dirty="0" err="1" smtClean="0"/>
              <a:t>lung</a:t>
            </a:r>
            <a:r>
              <a:rPr lang="de-DE" dirty="0" smtClean="0"/>
              <a:t> </a:t>
            </a:r>
            <a:r>
              <a:rPr lang="de-DE" dirty="0" err="1" smtClean="0"/>
              <a:t>progenitor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err="1" smtClean="0"/>
              <a:t>located</a:t>
            </a:r>
            <a:r>
              <a:rPr lang="de-DE" dirty="0" smtClean="0"/>
              <a:t> in </a:t>
            </a:r>
            <a:r>
              <a:rPr lang="de-DE" dirty="0" err="1" smtClean="0"/>
              <a:t>niches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airway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tract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17302"/>
            <a:ext cx="4949590" cy="32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860032" y="6439672"/>
            <a:ext cx="2145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Weiss et al, </a:t>
            </a:r>
            <a:r>
              <a:rPr lang="de-CH" sz="1200" dirty="0" err="1" smtClean="0"/>
              <a:t>Stem</a:t>
            </a:r>
            <a:r>
              <a:rPr lang="de-CH" sz="1200" dirty="0" smtClean="0"/>
              <a:t> Cells 2014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3665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76872"/>
            <a:ext cx="7493000" cy="3086100"/>
          </a:xfrm>
          <a:prstGeom prst="rect">
            <a:avLst/>
          </a:prstGeom>
        </p:spPr>
      </p:pic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457200" y="69269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BMSC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engraft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interact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injured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alveolar </a:t>
            </a:r>
            <a:r>
              <a:rPr lang="de-CH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epithelium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de-CH" sz="2800" b="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CH" sz="2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animal</a:t>
            </a:r>
            <a:r>
              <a:rPr lang="de-CH" sz="2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800" b="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en-GB" sz="2800" b="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14876" y="6248345"/>
            <a:ext cx="2477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dirty="0" err="1" smtClean="0">
                <a:solidFill>
                  <a:srgbClr val="000000"/>
                </a:solidFill>
              </a:rPr>
              <a:t>Gazdhar</a:t>
            </a:r>
            <a:r>
              <a:rPr lang="de-DE" sz="1200" b="0" dirty="0" smtClean="0">
                <a:solidFill>
                  <a:srgbClr val="000000"/>
                </a:solidFill>
              </a:rPr>
              <a:t>, Geiser et al PLOS 2013</a:t>
            </a:r>
            <a:endParaRPr lang="de-DE" sz="1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084168" y="6525344"/>
            <a:ext cx="2519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dirty="0" err="1" smtClean="0">
                <a:solidFill>
                  <a:srgbClr val="000000"/>
                </a:solidFill>
              </a:rPr>
              <a:t>Gazdhar</a:t>
            </a:r>
            <a:r>
              <a:rPr lang="de-DE" sz="1200" b="0" dirty="0" smtClean="0">
                <a:solidFill>
                  <a:srgbClr val="000000"/>
                </a:solidFill>
              </a:rPr>
              <a:t>, Geiser et al, PLOS 2013</a:t>
            </a:r>
            <a:endParaRPr lang="de-DE" sz="1200" b="0" dirty="0">
              <a:solidFill>
                <a:srgbClr val="00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151"/>
            <a:ext cx="9144000" cy="4782153"/>
          </a:xfrm>
          <a:prstGeom prst="rect">
            <a:avLst/>
          </a:prstGeom>
        </p:spPr>
      </p:pic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GB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Intratracheally</a:t>
            </a:r>
            <a:r>
              <a:rPr lang="en-GB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administered bone marrow derived </a:t>
            </a:r>
            <a:r>
              <a:rPr lang="en-GB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mesenchymal</a:t>
            </a:r>
            <a:r>
              <a:rPr lang="en-GB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stem cells (BMSC) are </a:t>
            </a:r>
            <a:r>
              <a:rPr lang="en-GB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antiinflammatory</a:t>
            </a:r>
            <a:r>
              <a:rPr lang="en-GB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28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antifibrotic</a:t>
            </a:r>
            <a:endParaRPr lang="en-GB" sz="28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04048" y="2564904"/>
            <a:ext cx="576064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932040" y="4869160"/>
            <a:ext cx="576064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7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6036"/>
            <a:ext cx="6720377" cy="323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457200" y="4046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93D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SECRETED PRODUCTS (SECRETOME) OF BMSC ARE ANTIFIBROTIC</a:t>
            </a:r>
            <a:endParaRPr lang="en-GB" sz="2800" b="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3995936" y="3933056"/>
            <a:ext cx="1707169" cy="1984866"/>
            <a:chOff x="3995936" y="3933056"/>
            <a:chExt cx="1707169" cy="1984866"/>
          </a:xfrm>
        </p:grpSpPr>
        <p:cxnSp>
          <p:nvCxnSpPr>
            <p:cNvPr id="4" name="Gerade Verbindung mit Pfeil 3"/>
            <p:cNvCxnSpPr/>
            <p:nvPr/>
          </p:nvCxnSpPr>
          <p:spPr>
            <a:xfrm>
              <a:off x="3995936" y="3933056"/>
              <a:ext cx="216024" cy="18002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4427984" y="5548590"/>
              <a:ext cx="1275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FF0000"/>
                  </a:solidFill>
                </a:rPr>
                <a:t>Antifibrotic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7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2487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6356349"/>
            <a:ext cx="411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adapted </a:t>
            </a:r>
            <a:r>
              <a:rPr lang="en-US" sz="1200" dirty="0"/>
              <a:t>from clinicaltrials.gov and George et al., </a:t>
            </a:r>
            <a:r>
              <a:rPr lang="en-US" sz="1200" dirty="0" smtClean="0"/>
              <a:t>2016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1793285" y="1140416"/>
            <a:ext cx="457198" cy="1148168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5941" y="273644"/>
            <a:ext cx="693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ONGOING CLINICAL TRIALS IN IPF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83820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Clinical </a:t>
            </a:r>
            <a:r>
              <a:rPr lang="de-DE" dirty="0" err="1" smtClean="0"/>
              <a:t>stem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trials</a:t>
            </a:r>
            <a:r>
              <a:rPr lang="de-DE" dirty="0" smtClean="0"/>
              <a:t> in IPF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5721945" cy="323547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645024"/>
            <a:ext cx="59817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982663"/>
          </a:xfrm>
        </p:spPr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protocol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29" y="1305668"/>
            <a:ext cx="6498555" cy="49316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7200" y="6464369"/>
            <a:ext cx="2643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err="1" smtClean="0"/>
              <a:t>Tzouvelekis</a:t>
            </a:r>
            <a:r>
              <a:rPr lang="de-CH" sz="1200" dirty="0" smtClean="0"/>
              <a:t> et al, J Trans Med 2013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144526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Stem</a:t>
            </a:r>
            <a:r>
              <a:rPr lang="de-CH" dirty="0" smtClean="0"/>
              <a:t> </a:t>
            </a:r>
            <a:r>
              <a:rPr lang="de-CH" dirty="0" err="1" smtClean="0"/>
              <a:t>cells</a:t>
            </a:r>
            <a:r>
              <a:rPr lang="de-CH" dirty="0" smtClean="0"/>
              <a:t> in </a:t>
            </a:r>
            <a:r>
              <a:rPr lang="de-CH" dirty="0" err="1" smtClean="0"/>
              <a:t>ipf</a:t>
            </a:r>
            <a:r>
              <a:rPr lang="de-CH" dirty="0" smtClean="0"/>
              <a:t> </a:t>
            </a:r>
            <a:r>
              <a:rPr lang="de-CH" dirty="0" err="1" smtClean="0"/>
              <a:t>patients</a:t>
            </a:r>
            <a:endParaRPr lang="de-CH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76847"/>
            <a:ext cx="469973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57200" y="6186983"/>
            <a:ext cx="2643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err="1" smtClean="0"/>
              <a:t>Tzouvelekis</a:t>
            </a:r>
            <a:r>
              <a:rPr lang="de-CH" sz="1200" dirty="0" smtClean="0"/>
              <a:t> et al, J Trans Med 2013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5185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82663"/>
          </a:xfrm>
        </p:spPr>
        <p:txBody>
          <a:bodyPr/>
          <a:lstStyle/>
          <a:p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6832600" cy="4927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520" y="6463982"/>
            <a:ext cx="2643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err="1" smtClean="0"/>
              <a:t>Tzouvelekis</a:t>
            </a:r>
            <a:r>
              <a:rPr lang="de-CH" sz="1200" dirty="0" smtClean="0"/>
              <a:t> et al, J Trans Med 2013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6215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9850" y="286172"/>
            <a:ext cx="7552630" cy="694556"/>
          </a:xfrm>
        </p:spPr>
        <p:txBody>
          <a:bodyPr>
            <a:normAutofit fontScale="90000"/>
          </a:bodyPr>
          <a:lstStyle/>
          <a:p>
            <a:pPr algn="ctr"/>
            <a:r>
              <a:rPr lang="de-CH" dirty="0" err="1"/>
              <a:t>I</a:t>
            </a:r>
            <a:r>
              <a:rPr lang="de-CH" dirty="0" err="1" smtClean="0"/>
              <a:t>nduced</a:t>
            </a:r>
            <a:r>
              <a:rPr lang="de-CH" dirty="0" smtClean="0"/>
              <a:t> </a:t>
            </a:r>
            <a:r>
              <a:rPr lang="de-CH" dirty="0" err="1" smtClean="0"/>
              <a:t>pluripotent</a:t>
            </a:r>
            <a:r>
              <a:rPr lang="de-CH" dirty="0" smtClean="0"/>
              <a:t> </a:t>
            </a:r>
            <a:r>
              <a:rPr lang="de-CH" dirty="0" err="1" smtClean="0"/>
              <a:t>stem</a:t>
            </a:r>
            <a:r>
              <a:rPr lang="de-CH" dirty="0" smtClean="0"/>
              <a:t> </a:t>
            </a:r>
            <a:r>
              <a:rPr lang="de-CH" dirty="0" err="1" smtClean="0"/>
              <a:t>cells</a:t>
            </a:r>
            <a:r>
              <a:rPr lang="de-CH" dirty="0" smtClean="0"/>
              <a:t> (</a:t>
            </a:r>
            <a:r>
              <a:rPr lang="de-CH" dirty="0" err="1" smtClean="0"/>
              <a:t>iPSC</a:t>
            </a:r>
            <a:r>
              <a:rPr lang="de-CH" dirty="0" smtClean="0"/>
              <a:t>) </a:t>
            </a:r>
            <a:r>
              <a:rPr lang="de-CH" dirty="0" err="1" smtClean="0"/>
              <a:t>as</a:t>
            </a:r>
            <a:r>
              <a:rPr lang="de-CH" dirty="0" smtClean="0"/>
              <a:t> a </a:t>
            </a:r>
            <a:r>
              <a:rPr lang="de-CH" dirty="0" err="1" smtClean="0"/>
              <a:t>novel</a:t>
            </a:r>
            <a:r>
              <a:rPr lang="de-CH" dirty="0" smtClean="0"/>
              <a:t> </a:t>
            </a:r>
            <a:r>
              <a:rPr lang="de-CH" dirty="0" err="1" smtClean="0"/>
              <a:t>therapeutic</a:t>
            </a:r>
            <a:r>
              <a:rPr lang="de-CH" dirty="0" smtClean="0"/>
              <a:t> </a:t>
            </a:r>
            <a:r>
              <a:rPr lang="de-CH" dirty="0" err="1" smtClean="0"/>
              <a:t>approach</a:t>
            </a:r>
            <a:r>
              <a:rPr lang="de-CH" dirty="0" smtClean="0"/>
              <a:t> in IPF ?</a:t>
            </a:r>
            <a:endParaRPr lang="de-CH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583780"/>
            <a:ext cx="61880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10"/>
          <p:cNvCxnSpPr/>
          <p:nvPr/>
        </p:nvCxnSpPr>
        <p:spPr>
          <a:xfrm>
            <a:off x="2411413" y="1556792"/>
            <a:ext cx="0" cy="5683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13"/>
          <p:cNvCxnSpPr/>
          <p:nvPr/>
        </p:nvCxnSpPr>
        <p:spPr>
          <a:xfrm flipV="1">
            <a:off x="4211638" y="4212680"/>
            <a:ext cx="0" cy="638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3644900" y="4941168"/>
            <a:ext cx="19423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CH" sz="1800" dirty="0" err="1"/>
              <a:t>iPS</a:t>
            </a:r>
            <a:r>
              <a:rPr lang="de-CH" sz="1800" dirty="0"/>
              <a:t> </a:t>
            </a:r>
            <a:r>
              <a:rPr lang="de-CH" sz="1800" dirty="0" err="1" smtClean="0"/>
              <a:t>cells</a:t>
            </a:r>
            <a:endParaRPr lang="de-CH" sz="1800" dirty="0" smtClean="0"/>
          </a:p>
          <a:p>
            <a:pPr eaLnBrk="1" hangingPunct="1"/>
            <a:endParaRPr lang="de-CH" sz="1800" dirty="0"/>
          </a:p>
          <a:p>
            <a:pPr eaLnBrk="1" hangingPunct="1"/>
            <a:r>
              <a:rPr lang="de-CH" sz="1800" dirty="0" err="1" smtClean="0"/>
              <a:t>iPSC</a:t>
            </a:r>
            <a:r>
              <a:rPr lang="de-CH" sz="1800" dirty="0" smtClean="0"/>
              <a:t> </a:t>
            </a:r>
            <a:r>
              <a:rPr lang="de-CH" sz="1800" dirty="0" err="1" smtClean="0"/>
              <a:t>secretome</a:t>
            </a:r>
            <a:r>
              <a:rPr lang="de-CH" sz="1800" dirty="0" smtClean="0"/>
              <a:t> </a:t>
            </a:r>
            <a:endParaRPr lang="en-US" sz="1800" dirty="0"/>
          </a:p>
        </p:txBody>
      </p:sp>
      <p:sp>
        <p:nvSpPr>
          <p:cNvPr id="8" name="TextBox 18"/>
          <p:cNvSpPr txBox="1"/>
          <p:nvPr/>
        </p:nvSpPr>
        <p:spPr>
          <a:xfrm>
            <a:off x="1104900" y="4904000"/>
            <a:ext cx="172354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800" dirty="0"/>
              <a:t>Somatic cells </a:t>
            </a:r>
          </a:p>
          <a:p>
            <a:pPr>
              <a:defRPr/>
            </a:pPr>
            <a:r>
              <a:rPr lang="de-CH" sz="1800" dirty="0" smtClean="0"/>
              <a:t>(</a:t>
            </a:r>
            <a:r>
              <a:rPr lang="de-CH" sz="1800" dirty="0"/>
              <a:t>Fibroblasts, </a:t>
            </a:r>
            <a:endParaRPr lang="de-CH" sz="1800" dirty="0" smtClean="0"/>
          </a:p>
          <a:p>
            <a:pPr>
              <a:defRPr/>
            </a:pPr>
            <a:r>
              <a:rPr lang="de-CH" sz="1800" dirty="0" err="1" smtClean="0"/>
              <a:t>muscle</a:t>
            </a:r>
            <a:r>
              <a:rPr lang="de-CH" sz="1800" dirty="0" smtClean="0"/>
              <a:t> </a:t>
            </a:r>
            <a:r>
              <a:rPr lang="de-CH" sz="1800" dirty="0"/>
              <a:t>cells, </a:t>
            </a:r>
            <a:endParaRPr lang="de-CH" sz="1800" dirty="0" smtClean="0"/>
          </a:p>
          <a:p>
            <a:pPr>
              <a:defRPr/>
            </a:pPr>
            <a:r>
              <a:rPr lang="de-CH" sz="1800" dirty="0" err="1" smtClean="0"/>
              <a:t>fat</a:t>
            </a:r>
            <a:r>
              <a:rPr lang="de-CH" sz="1800" dirty="0" smtClean="0"/>
              <a:t> </a:t>
            </a:r>
            <a:r>
              <a:rPr lang="de-CH" sz="1800" dirty="0"/>
              <a:t>cells) </a:t>
            </a:r>
            <a:endParaRPr lang="en-US" sz="1800" dirty="0"/>
          </a:p>
        </p:txBody>
      </p:sp>
      <p:cxnSp>
        <p:nvCxnSpPr>
          <p:cNvPr id="9" name="Straight Arrow Connector 22"/>
          <p:cNvCxnSpPr/>
          <p:nvPr/>
        </p:nvCxnSpPr>
        <p:spPr>
          <a:xfrm flipV="1">
            <a:off x="2124075" y="4150767"/>
            <a:ext cx="0" cy="638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5076825" y="4933405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CH" sz="1800"/>
              <a:t>Differentiated cells to any cell type  </a:t>
            </a:r>
            <a:endParaRPr lang="en-US" sz="1800"/>
          </a:p>
        </p:txBody>
      </p:sp>
      <p:cxnSp>
        <p:nvCxnSpPr>
          <p:cNvPr id="11" name="Straight Arrow Connector 24"/>
          <p:cNvCxnSpPr/>
          <p:nvPr/>
        </p:nvCxnSpPr>
        <p:spPr>
          <a:xfrm flipV="1">
            <a:off x="6443663" y="4212680"/>
            <a:ext cx="0" cy="638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29"/>
          <p:cNvCxnSpPr/>
          <p:nvPr/>
        </p:nvCxnSpPr>
        <p:spPr>
          <a:xfrm>
            <a:off x="1108075" y="2917280"/>
            <a:ext cx="7207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555776" y="1291159"/>
            <a:ext cx="30353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1200" dirty="0" err="1"/>
              <a:t>polycystronic</a:t>
            </a:r>
            <a:r>
              <a:rPr lang="en-US" sz="1200" dirty="0"/>
              <a:t> </a:t>
            </a:r>
            <a:r>
              <a:rPr lang="en-US" sz="1200" dirty="0" err="1"/>
              <a:t>lentiviral</a:t>
            </a:r>
            <a:r>
              <a:rPr lang="en-US" sz="1200" dirty="0"/>
              <a:t> vector encoding 4 </a:t>
            </a:r>
          </a:p>
          <a:p>
            <a:pPr algn="ctr" eaLnBrk="1" hangingPunct="1"/>
            <a:r>
              <a:rPr lang="en-US" sz="1200" dirty="0"/>
              <a:t>reprogramming factors </a:t>
            </a:r>
          </a:p>
          <a:p>
            <a:pPr algn="ctr" eaLnBrk="1" hangingPunct="1"/>
            <a:endParaRPr lang="en-US" dirty="0"/>
          </a:p>
          <a:p>
            <a:pPr algn="ctr" eaLnBrk="1" hangingPunct="1"/>
            <a:r>
              <a:rPr lang="en-US" sz="1200" b="1" dirty="0"/>
              <a:t>(OCT4, SOX2, KLF4, and c-MYC)</a:t>
            </a:r>
          </a:p>
          <a:p>
            <a:pPr algn="ctr" eaLnBrk="1" hangingPunct="1"/>
            <a:endParaRPr lang="en-US" sz="1200" b="1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988840"/>
            <a:ext cx="1325563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5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altLang="fr-FR" cap="none" dirty="0" smtClean="0">
                <a:latin typeface="Arial" pitchFamily="34" charset="0"/>
                <a:cs typeface="Arial" pitchFamily="34" charset="0"/>
              </a:rPr>
              <a:t>CELL THERAPY IN ILD</a:t>
            </a:r>
          </a:p>
        </p:txBody>
      </p:sp>
      <p:sp>
        <p:nvSpPr>
          <p:cNvPr id="17411" name="Subtitle 3"/>
          <p:cNvSpPr>
            <a:spLocks noGrp="1"/>
          </p:cNvSpPr>
          <p:nvPr>
            <p:ph type="subTitle" idx="1"/>
          </p:nvPr>
        </p:nvSpPr>
        <p:spPr>
          <a:xfrm>
            <a:off x="457200" y="3116263"/>
            <a:ext cx="8229600" cy="1143000"/>
          </a:xfrm>
        </p:spPr>
        <p:txBody>
          <a:bodyPr/>
          <a:lstStyle/>
          <a:p>
            <a:r>
              <a:rPr lang="en-GB" altLang="fr-FR" dirty="0" smtClean="0">
                <a:latin typeface="Arial" pitchFamily="34" charset="0"/>
              </a:rPr>
              <a:t>Thomas Geiser</a:t>
            </a:r>
          </a:p>
          <a:p>
            <a:r>
              <a:rPr lang="en-GB" altLang="fr-FR" dirty="0" smtClean="0">
                <a:latin typeface="Arial" pitchFamily="34" charset="0"/>
              </a:rPr>
              <a:t>Bern, Switzerland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://www.chemicalsinfomart.com/wp-content/uploads/2012/10/FDA-Clears-Life-Technologies-OpTmizer-T-Cell-Growth-Medium-for-Use-in-Clinical-Tri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78" y="4004505"/>
            <a:ext cx="2244683" cy="1494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9401" y="188640"/>
            <a:ext cx="8218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solidFill>
                  <a:srgbClr val="FF0000"/>
                </a:solidFill>
              </a:rPr>
              <a:t>THERAPEUTIC APPROACHES USING IPS CELLS OR THEIR SECRETOME</a:t>
            </a:r>
            <a:endParaRPr lang="de-CH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7" y="999350"/>
            <a:ext cx="646063" cy="16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143000" y="1828800"/>
            <a:ext cx="1447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33950"/>
            <a:ext cx="1219200" cy="38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8944" y="1434860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Skin biopsy</a:t>
            </a:r>
            <a:endParaRPr lang="de-CH" dirty="0"/>
          </a:p>
        </p:txBody>
      </p:sp>
      <p:cxnSp>
        <p:nvCxnSpPr>
          <p:cNvPr id="12" name="Straight Arrow Connector 11"/>
          <p:cNvCxnSpPr>
            <a:endCxn id="4100" idx="0"/>
          </p:cNvCxnSpPr>
          <p:nvPr/>
        </p:nvCxnSpPr>
        <p:spPr>
          <a:xfrm>
            <a:off x="3269411" y="2108595"/>
            <a:ext cx="0" cy="5584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61" y="2667000"/>
            <a:ext cx="876300" cy="63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05174" y="1681041"/>
            <a:ext cx="172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 fibroblasts</a:t>
            </a:r>
            <a:endParaRPr lang="de-CH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2528" y="2112165"/>
            <a:ext cx="438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Reprogramming factors: </a:t>
            </a:r>
            <a:r>
              <a:rPr lang="de-CH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OCT4</a:t>
            </a:r>
            <a:r>
              <a:rPr lang="de-CH" sz="1600" dirty="0" smtClean="0"/>
              <a:t>, </a:t>
            </a:r>
            <a:r>
              <a:rPr lang="de-CH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SOX2</a:t>
            </a:r>
            <a:r>
              <a:rPr lang="de-CH" sz="1600" dirty="0" smtClean="0"/>
              <a:t>, </a:t>
            </a:r>
            <a:r>
              <a:rPr lang="de-CH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KLF4</a:t>
            </a:r>
            <a:r>
              <a:rPr lang="de-CH" sz="1600" dirty="0" smtClean="0"/>
              <a:t> and </a:t>
            </a:r>
            <a:r>
              <a:rPr lang="de-CH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c-MYC</a:t>
            </a:r>
            <a:endParaRPr lang="de-CH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1595" y="2911981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iPSC</a:t>
            </a:r>
            <a:endParaRPr lang="de-CH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519694" y="3352800"/>
            <a:ext cx="1756906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76600" y="3352800"/>
            <a:ext cx="2519536" cy="6517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4930"/>
            <a:ext cx="616093" cy="15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1317" y="5517232"/>
            <a:ext cx="2036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Autologous</a:t>
            </a:r>
            <a:r>
              <a:rPr lang="de-C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CH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transplantation</a:t>
            </a:r>
            <a:endParaRPr lang="de-CH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73678" y="5533582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Secretome</a:t>
            </a:r>
            <a:endParaRPr lang="de-C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rved Left Arrow 15"/>
          <p:cNvSpPr/>
          <p:nvPr/>
        </p:nvSpPr>
        <p:spPr>
          <a:xfrm rot="10082057">
            <a:off x="149868" y="1893519"/>
            <a:ext cx="646063" cy="3068850"/>
          </a:xfrm>
          <a:prstGeom prst="curvedLeftArrow">
            <a:avLst>
              <a:gd name="adj1" fmla="val 22144"/>
              <a:gd name="adj2" fmla="val 5307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23" name="Straight Arrow Connector 29"/>
          <p:cNvCxnSpPr/>
          <p:nvPr/>
        </p:nvCxnSpPr>
        <p:spPr>
          <a:xfrm>
            <a:off x="3294112" y="3364979"/>
            <a:ext cx="611062" cy="13870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7"/>
          <p:cNvSpPr txBox="1"/>
          <p:nvPr/>
        </p:nvSpPr>
        <p:spPr>
          <a:xfrm>
            <a:off x="3045535" y="4844303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Differentiation</a:t>
            </a:r>
          </a:p>
        </p:txBody>
      </p:sp>
      <p:sp>
        <p:nvSpPr>
          <p:cNvPr id="31" name="Curved Left Arrow 15"/>
          <p:cNvSpPr/>
          <p:nvPr/>
        </p:nvSpPr>
        <p:spPr>
          <a:xfrm rot="3364704">
            <a:off x="3162549" y="5084735"/>
            <a:ext cx="438756" cy="2077725"/>
          </a:xfrm>
          <a:prstGeom prst="curvedLeftArrow">
            <a:avLst>
              <a:gd name="adj1" fmla="val 22144"/>
              <a:gd name="adj2" fmla="val 5307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10" y="5094119"/>
            <a:ext cx="616093" cy="15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urved Left Arrow 15"/>
          <p:cNvSpPr/>
          <p:nvPr/>
        </p:nvSpPr>
        <p:spPr>
          <a:xfrm rot="3671955">
            <a:off x="6338328" y="5883626"/>
            <a:ext cx="380723" cy="1056702"/>
          </a:xfrm>
          <a:prstGeom prst="curvedLeftArrow">
            <a:avLst>
              <a:gd name="adj1" fmla="val 22144"/>
              <a:gd name="adj2" fmla="val 5307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F1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F1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6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6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6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0" grpId="0"/>
      <p:bldP spid="13" grpId="0"/>
      <p:bldP spid="28" grpId="0"/>
      <p:bldP spid="28" grpId="1"/>
      <p:bldP spid="40" grpId="0"/>
      <p:bldP spid="40" grpId="1"/>
      <p:bldP spid="40" grpId="2"/>
      <p:bldP spid="16" grpId="0" animBg="1"/>
      <p:bldP spid="16" grpId="1" animBg="1"/>
      <p:bldP spid="29" grpId="0"/>
      <p:bldP spid="29" grpId="1"/>
      <p:bldP spid="31" grpId="0" animBg="1"/>
      <p:bldP spid="31" grpId="1" animBg="1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9CF99-8E70-4C6E-9049-E683B756950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1" y="482025"/>
            <a:ext cx="8369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srgbClr val="FF0000"/>
                </a:solidFill>
              </a:rPr>
              <a:t>iPSC </a:t>
            </a:r>
            <a:r>
              <a:rPr lang="de-CH" sz="3200" dirty="0">
                <a:solidFill>
                  <a:srgbClr val="FF0000"/>
                </a:solidFill>
              </a:rPr>
              <a:t>c</a:t>
            </a:r>
            <a:r>
              <a:rPr lang="de-CH" sz="3200" dirty="0" smtClean="0">
                <a:solidFill>
                  <a:srgbClr val="FF0000"/>
                </a:solidFill>
              </a:rPr>
              <a:t>haracterization</a:t>
            </a:r>
            <a:endParaRPr lang="de-CH" sz="3200" dirty="0">
              <a:solidFill>
                <a:srgbClr val="FF0000"/>
              </a:solidFill>
            </a:endParaRPr>
          </a:p>
        </p:txBody>
      </p:sp>
      <p:pic>
        <p:nvPicPr>
          <p:cNvPr id="7" name="Picture 3" descr="C:\Users\ltamo\Desktop\nanog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64" y="1202342"/>
            <a:ext cx="2369526" cy="23695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ltamo\Desktop\tra1-6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14" y="3725524"/>
            <a:ext cx="2370476" cy="2370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:\LucaLSM710\ips\SSEA1_C1_Z000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711087"/>
            <a:ext cx="2376264" cy="2370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1" y="3716942"/>
            <a:ext cx="683200" cy="40011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Oct4</a:t>
            </a:r>
            <a:endParaRPr lang="de-C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0464" y="1209070"/>
            <a:ext cx="877163" cy="40011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Nanog</a:t>
            </a:r>
            <a:endParaRPr lang="de-C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9514" y="3725524"/>
            <a:ext cx="978601" cy="40011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Tra1-60</a:t>
            </a:r>
            <a:endParaRPr lang="de-C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C:\Users\ltamo\Documents\PhD\[pictures]\LightMicroscopy\250414 SABM BEMBM\ips colony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/>
          <a:stretch/>
        </p:blipFill>
        <p:spPr bwMode="auto">
          <a:xfrm>
            <a:off x="304800" y="1202342"/>
            <a:ext cx="2363399" cy="23695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334000" y="2722866"/>
            <a:ext cx="3702567" cy="1849134"/>
            <a:chOff x="86173" y="4179335"/>
            <a:chExt cx="4485827" cy="2221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3" descr="C:\Users\DKF\Desktop\New folder1\iPS manuscript\Submission plos\Figure 1b-2.t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86173" y="4179335"/>
              <a:ext cx="4485827" cy="22214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1143000" y="6096000"/>
              <a:ext cx="344966" cy="200419"/>
              <a:chOff x="5029200" y="3352800"/>
              <a:chExt cx="344966" cy="200419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5029200" y="335280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029200" y="3383942"/>
                <a:ext cx="344966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50</a:t>
                </a:r>
                <a:r>
                  <a:rPr lang="el-GR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μ</a:t>
                </a:r>
                <a:r>
                  <a:rPr lang="de-CH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</a:t>
                </a:r>
                <a:endParaRPr lang="en-US" sz="5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133316" y="6127584"/>
              <a:ext cx="344966" cy="200419"/>
              <a:chOff x="5029200" y="3352800"/>
              <a:chExt cx="344966" cy="200419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029200" y="335280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5029200" y="3383942"/>
                <a:ext cx="344966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50</a:t>
                </a:r>
                <a:r>
                  <a:rPr lang="el-GR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μ</a:t>
                </a:r>
                <a:r>
                  <a:rPr lang="de-CH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</a:t>
                </a:r>
                <a:endParaRPr lang="en-US" sz="5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667000" y="6127584"/>
              <a:ext cx="344966" cy="200419"/>
              <a:chOff x="5029200" y="3352800"/>
              <a:chExt cx="344966" cy="20041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5029200" y="3352800"/>
                <a:ext cx="304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5029200" y="3383942"/>
                <a:ext cx="344966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50</a:t>
                </a:r>
                <a:r>
                  <a:rPr lang="el-GR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μ</a:t>
                </a:r>
                <a:r>
                  <a:rPr lang="de-CH" sz="5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</a:t>
                </a:r>
                <a:endParaRPr lang="en-US" sz="5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97489" y="6447651"/>
            <a:ext cx="3451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(</a:t>
            </a:r>
            <a:r>
              <a:rPr lang="de-CH" sz="1200" dirty="0" err="1" smtClean="0"/>
              <a:t>Tamo</a:t>
            </a:r>
            <a:r>
              <a:rPr lang="de-CH" sz="1200" dirty="0" smtClean="0"/>
              <a:t>, </a:t>
            </a:r>
            <a:r>
              <a:rPr lang="de-CH" sz="1200" dirty="0" err="1" smtClean="0"/>
              <a:t>Gazdhar</a:t>
            </a:r>
            <a:r>
              <a:rPr lang="de-CH" sz="1200" dirty="0" smtClean="0"/>
              <a:t>, Geiser al., under submission)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19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03" y="1135086"/>
            <a:ext cx="6034088" cy="488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476672"/>
            <a:ext cx="8349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err="1" smtClean="0">
                <a:solidFill>
                  <a:srgbClr val="FF0000"/>
                </a:solidFill>
              </a:rPr>
              <a:t>Differentiated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alveoalar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epithelial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cells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originating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from</a:t>
            </a:r>
            <a:r>
              <a:rPr lang="de-CH" sz="2400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</a:rPr>
              <a:t>iPSC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438400" y="5051351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953000" y="4724400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172200" y="4419600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- Generation of a new cell line -</a:t>
            </a:r>
            <a:endParaRPr lang="de-CH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033" y="6396703"/>
            <a:ext cx="1962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(Tamò L. </a:t>
            </a:r>
            <a:r>
              <a:rPr lang="de-CH" sz="1200" dirty="0"/>
              <a:t>e</a:t>
            </a:r>
            <a:r>
              <a:rPr lang="de-CH" sz="1200" dirty="0" smtClean="0"/>
              <a:t>t al., </a:t>
            </a:r>
            <a:r>
              <a:rPr lang="de-CH" sz="1200" dirty="0" err="1" smtClean="0"/>
              <a:t>submitted</a:t>
            </a:r>
            <a:r>
              <a:rPr lang="de-CH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44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09CF99-8E70-4C6E-9049-E683B7569506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6200" y="6324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</a:rPr>
              <a:t>PhD Defense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dirty="0" smtClean="0"/>
              <a:t>- The </a:t>
            </a:r>
            <a:r>
              <a:rPr lang="de-CH" sz="1600" dirty="0"/>
              <a:t>role of </a:t>
            </a:r>
            <a:r>
              <a:rPr lang="de-CH" sz="1600" dirty="0" smtClean="0"/>
              <a:t>iPSC in </a:t>
            </a:r>
            <a:r>
              <a:rPr lang="de-CH" sz="1600" dirty="0"/>
              <a:t>lung repair and </a:t>
            </a:r>
            <a:r>
              <a:rPr lang="de-CH" sz="1600" dirty="0" smtClean="0"/>
              <a:t>regeneration -</a:t>
            </a:r>
            <a:endParaRPr lang="de-CH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3" y="338554"/>
            <a:ext cx="7620000" cy="15950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9" y="2133600"/>
            <a:ext cx="7658100" cy="1772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3" y="4114800"/>
            <a:ext cx="7620000" cy="2232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6" y="109876"/>
            <a:ext cx="6283368" cy="2455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53" y="620688"/>
            <a:ext cx="1151659" cy="26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693291"/>
            <a:ext cx="7074532" cy="42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ring905.embl.de/newstring_userdata/net_image_e_hSlO282vJ4Jv_d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9420"/>
            <a:ext cx="7924800" cy="57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5452" y="332656"/>
            <a:ext cx="73530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IPSC SECRETOME : A BIG SECRET 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60032" y="6472348"/>
            <a:ext cx="4136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Presented</a:t>
            </a:r>
            <a:r>
              <a:rPr lang="de-DE" sz="1200" dirty="0" smtClean="0"/>
              <a:t> </a:t>
            </a:r>
            <a:r>
              <a:rPr lang="de-DE" sz="1200" dirty="0" err="1"/>
              <a:t>a</a:t>
            </a:r>
            <a:r>
              <a:rPr lang="de-DE" sz="1200" dirty="0" err="1" smtClean="0"/>
              <a:t>t</a:t>
            </a:r>
            <a:r>
              <a:rPr lang="de-DE" sz="1200" dirty="0" smtClean="0"/>
              <a:t> ERS Lung Science Conference, </a:t>
            </a:r>
            <a:r>
              <a:rPr lang="de-DE" sz="1200" dirty="0" err="1" smtClean="0"/>
              <a:t>Estoril</a:t>
            </a:r>
            <a:r>
              <a:rPr lang="de-DE" sz="1200" dirty="0" smtClean="0"/>
              <a:t> 2016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665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45987"/>
            <a:ext cx="8229600" cy="982663"/>
          </a:xfrm>
        </p:spPr>
        <p:txBody>
          <a:bodyPr/>
          <a:lstStyle/>
          <a:p>
            <a:r>
              <a:rPr lang="de-DE" dirty="0" smtClean="0"/>
              <a:t>PRO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therapies</a:t>
            </a:r>
            <a:r>
              <a:rPr lang="de-DE" dirty="0" smtClean="0"/>
              <a:t> in </a:t>
            </a:r>
            <a:r>
              <a:rPr lang="de-DE" dirty="0" err="1" smtClean="0"/>
              <a:t>ild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8050" y="1844824"/>
            <a:ext cx="8382000" cy="295232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sz="2400" b="0" dirty="0" smtClean="0"/>
              <a:t>Biological rationale</a:t>
            </a:r>
          </a:p>
          <a:p>
            <a:pPr>
              <a:lnSpc>
                <a:spcPct val="130000"/>
              </a:lnSpc>
            </a:pPr>
            <a:r>
              <a:rPr lang="de-DE" sz="2400" b="0" dirty="0" smtClean="0"/>
              <a:t>Positive </a:t>
            </a:r>
            <a:r>
              <a:rPr lang="de-DE" sz="2400" b="0" dirty="0" err="1"/>
              <a:t>a</a:t>
            </a:r>
            <a:r>
              <a:rPr lang="de-DE" sz="2400" b="0" dirty="0" err="1" smtClean="0"/>
              <a:t>nimal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studies</a:t>
            </a:r>
            <a:endParaRPr lang="de-DE" sz="2400" b="0" dirty="0" smtClean="0"/>
          </a:p>
          <a:p>
            <a:pPr>
              <a:lnSpc>
                <a:spcPct val="130000"/>
              </a:lnSpc>
            </a:pPr>
            <a:r>
              <a:rPr lang="de-DE" sz="2400" b="0" dirty="0" err="1" smtClean="0"/>
              <a:t>Disease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with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poor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prognosis</a:t>
            </a:r>
            <a:endParaRPr lang="de-DE" sz="2400" b="0" dirty="0" smtClean="0"/>
          </a:p>
          <a:p>
            <a:pPr>
              <a:lnSpc>
                <a:spcPct val="130000"/>
              </a:lnSpc>
            </a:pPr>
            <a:r>
              <a:rPr lang="de-DE" sz="2400" b="0" dirty="0" smtClean="0"/>
              <a:t>Lack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effective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treatment</a:t>
            </a:r>
            <a:endParaRPr lang="de-DE" sz="2400" b="0" dirty="0" smtClean="0"/>
          </a:p>
          <a:p>
            <a:pPr>
              <a:lnSpc>
                <a:spcPct val="130000"/>
              </a:lnSpc>
            </a:pPr>
            <a:r>
              <a:rPr lang="de-DE" sz="2400" b="0" dirty="0" err="1" smtClean="0"/>
              <a:t>Complex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disease</a:t>
            </a:r>
            <a:r>
              <a:rPr lang="de-DE" sz="2400" b="0" dirty="0" smtClean="0"/>
              <a:t> (</a:t>
            </a:r>
            <a:r>
              <a:rPr lang="de-DE" sz="2400" b="0" dirty="0" err="1" smtClean="0"/>
              <a:t>single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target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approach</a:t>
            </a:r>
            <a:r>
              <a:rPr lang="de-DE" sz="2400" b="0" dirty="0" smtClean="0"/>
              <a:t> will </a:t>
            </a:r>
            <a:r>
              <a:rPr lang="de-DE" sz="2400" b="0" dirty="0" err="1" smtClean="0"/>
              <a:t>probably</a:t>
            </a:r>
            <a:r>
              <a:rPr lang="de-DE" sz="2400" b="0" dirty="0" smtClean="0"/>
              <a:t> not </a:t>
            </a:r>
            <a:r>
              <a:rPr lang="de-DE" sz="2400" b="0" dirty="0" err="1" smtClean="0"/>
              <a:t>be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successful</a:t>
            </a:r>
            <a:r>
              <a:rPr lang="de-DE" sz="2400" b="0" dirty="0" smtClean="0"/>
              <a:t>)</a:t>
            </a:r>
          </a:p>
          <a:p>
            <a:pPr>
              <a:lnSpc>
                <a:spcPct val="130000"/>
              </a:lnSpc>
            </a:pPr>
            <a:endParaRPr lang="de-DE" sz="2400" b="0" dirty="0"/>
          </a:p>
        </p:txBody>
      </p:sp>
    </p:spTree>
    <p:extLst>
      <p:ext uri="{BB962C8B-B14F-4D97-AF65-F5344CB8AC3E}">
        <p14:creationId xmlns:p14="http://schemas.microsoft.com/office/powerpoint/2010/main" val="15583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982663"/>
          </a:xfrm>
        </p:spPr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regarding</a:t>
            </a:r>
            <a:r>
              <a:rPr lang="de-DE" dirty="0" smtClean="0"/>
              <a:t> </a:t>
            </a:r>
            <a:r>
              <a:rPr lang="de-DE" dirty="0" err="1" smtClean="0"/>
              <a:t>stem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therapies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9563" y="1988840"/>
            <a:ext cx="8382000" cy="352839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400" b="0" dirty="0" err="1" smtClean="0"/>
              <a:t>Which</a:t>
            </a:r>
            <a:r>
              <a:rPr lang="de-DE" sz="2400" b="0" dirty="0" smtClean="0"/>
              <a:t> type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stem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cells</a:t>
            </a:r>
            <a:r>
              <a:rPr lang="de-DE" sz="2400" b="0" dirty="0" smtClean="0"/>
              <a:t> ?</a:t>
            </a:r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How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prepare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before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use</a:t>
            </a:r>
            <a:endParaRPr lang="de-DE" sz="2400" b="0" dirty="0" smtClean="0"/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How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apply</a:t>
            </a:r>
            <a:r>
              <a:rPr lang="de-DE" sz="2400" b="0" dirty="0" smtClean="0"/>
              <a:t> (route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application</a:t>
            </a:r>
            <a:r>
              <a:rPr lang="de-DE" sz="2400" b="0" dirty="0" smtClean="0"/>
              <a:t> ?)</a:t>
            </a:r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Dosage</a:t>
            </a:r>
            <a:r>
              <a:rPr lang="de-DE" sz="2400" b="0" dirty="0" smtClean="0"/>
              <a:t> (</a:t>
            </a:r>
            <a:r>
              <a:rPr lang="de-DE" sz="2400" b="0" dirty="0" err="1" smtClean="0"/>
              <a:t>Cell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numbers</a:t>
            </a:r>
            <a:r>
              <a:rPr lang="de-DE" sz="2400" b="0" dirty="0" smtClean="0"/>
              <a:t>, </a:t>
            </a:r>
            <a:r>
              <a:rPr lang="de-DE" sz="2400" b="0" dirty="0" err="1" smtClean="0"/>
              <a:t>single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vs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repeatedly</a:t>
            </a:r>
            <a:r>
              <a:rPr lang="de-DE" sz="2400" b="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When</a:t>
            </a:r>
            <a:r>
              <a:rPr lang="de-DE" sz="2400" b="0" dirty="0" smtClean="0"/>
              <a:t> ? (</a:t>
            </a:r>
            <a:r>
              <a:rPr lang="de-DE" sz="2400" b="0" dirty="0" err="1" smtClean="0"/>
              <a:t>within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course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of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the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disease</a:t>
            </a:r>
            <a:r>
              <a:rPr lang="de-DE" sz="2400" b="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Adverse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effects</a:t>
            </a:r>
            <a:r>
              <a:rPr lang="de-DE" sz="2400" b="0" dirty="0" smtClean="0"/>
              <a:t> ? (</a:t>
            </a:r>
            <a:r>
              <a:rPr lang="de-DE" sz="2400" b="0" dirty="0" err="1" smtClean="0"/>
              <a:t>short</a:t>
            </a:r>
            <a:r>
              <a:rPr lang="de-DE" sz="2400" b="0" dirty="0" smtClean="0"/>
              <a:t> – </a:t>
            </a:r>
            <a:r>
              <a:rPr lang="de-DE" sz="2400" b="0" dirty="0" err="1" smtClean="0"/>
              <a:t>long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term</a:t>
            </a:r>
            <a:r>
              <a:rPr lang="de-DE" sz="2400" b="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Which</a:t>
            </a:r>
            <a:r>
              <a:rPr lang="de-DE" sz="2400" b="0" dirty="0" smtClean="0"/>
              <a:t> ILD </a:t>
            </a:r>
            <a:r>
              <a:rPr lang="de-DE" sz="2400" b="0" dirty="0" err="1" smtClean="0"/>
              <a:t>to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be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treated</a:t>
            </a:r>
            <a:r>
              <a:rPr lang="de-DE" sz="2400" b="0" dirty="0" smtClean="0"/>
              <a:t> ?</a:t>
            </a:r>
          </a:p>
          <a:p>
            <a:pPr>
              <a:lnSpc>
                <a:spcPct val="120000"/>
              </a:lnSpc>
            </a:pPr>
            <a:r>
              <a:rPr lang="de-DE" sz="2400" b="0" dirty="0" err="1" smtClean="0"/>
              <a:t>Mechanisms</a:t>
            </a:r>
            <a:r>
              <a:rPr lang="de-DE" sz="2400" b="0" dirty="0" smtClean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833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624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6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Are </a:t>
            </a:r>
            <a:r>
              <a:rPr lang="de-DE" dirty="0" err="1" smtClean="0"/>
              <a:t>stem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/>
              <a:t>cure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IPF ?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400" b="0" dirty="0" smtClean="0"/>
          </a:p>
          <a:p>
            <a:r>
              <a:rPr lang="de-DE" sz="2400" dirty="0" smtClean="0"/>
              <a:t>Yes, </a:t>
            </a:r>
            <a:r>
              <a:rPr lang="de-DE" sz="2400" dirty="0" err="1" smtClean="0"/>
              <a:t>hopefully</a:t>
            </a:r>
            <a:r>
              <a:rPr lang="de-DE" sz="2400" dirty="0" smtClean="0"/>
              <a:t>, but...</a:t>
            </a:r>
          </a:p>
          <a:p>
            <a:pPr marL="0" indent="0">
              <a:buNone/>
            </a:pPr>
            <a:endParaRPr lang="de-DE" sz="2400" b="0" dirty="0" smtClean="0"/>
          </a:p>
          <a:p>
            <a:pPr marL="0" indent="0">
              <a:buNone/>
            </a:pPr>
            <a:r>
              <a:rPr lang="de-DE" sz="2400" b="0" dirty="0"/>
              <a:t>	</a:t>
            </a:r>
            <a:r>
              <a:rPr lang="de-DE" sz="2400" b="0" dirty="0" smtClean="0"/>
              <a:t>- </a:t>
            </a:r>
            <a:r>
              <a:rPr lang="de-DE" sz="2400" b="0" dirty="0" err="1" smtClean="0"/>
              <a:t>we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need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more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research</a:t>
            </a:r>
            <a:r>
              <a:rPr lang="de-DE" sz="2400" b="0" dirty="0" smtClean="0"/>
              <a:t> on </a:t>
            </a:r>
            <a:r>
              <a:rPr lang="de-DE" sz="2400" b="0" dirty="0" err="1" smtClean="0"/>
              <a:t>stem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cell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biology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and</a:t>
            </a:r>
            <a:r>
              <a:rPr lang="de-DE" sz="2400" b="0" dirty="0" smtClean="0"/>
              <a:t> 				</a:t>
            </a:r>
            <a:r>
              <a:rPr lang="de-DE" sz="2400" b="0" dirty="0" err="1" smtClean="0"/>
              <a:t>their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role</a:t>
            </a:r>
            <a:r>
              <a:rPr lang="de-DE" sz="2400" b="0" dirty="0" smtClean="0"/>
              <a:t> in </a:t>
            </a:r>
            <a:r>
              <a:rPr lang="de-DE" sz="2400" b="0" dirty="0" err="1" smtClean="0"/>
              <a:t>disease</a:t>
            </a:r>
            <a:endParaRPr lang="de-DE" sz="2400" b="0" dirty="0" smtClean="0"/>
          </a:p>
          <a:p>
            <a:pPr marL="0" indent="0">
              <a:buNone/>
            </a:pPr>
            <a:endParaRPr lang="de-DE" sz="2400" b="0" dirty="0" smtClean="0"/>
          </a:p>
          <a:p>
            <a:pPr marL="0" indent="0">
              <a:buNone/>
            </a:pPr>
            <a:r>
              <a:rPr lang="de-DE" sz="2400" b="0" dirty="0" smtClean="0"/>
              <a:t>	- </a:t>
            </a:r>
            <a:r>
              <a:rPr lang="de-DE" sz="2400" b="0" dirty="0" err="1" smtClean="0"/>
              <a:t>we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need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well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designed</a:t>
            </a:r>
            <a:r>
              <a:rPr lang="de-DE" sz="2400" b="0" dirty="0" smtClean="0"/>
              <a:t>, high </a:t>
            </a:r>
            <a:r>
              <a:rPr lang="de-DE" sz="2400" b="0" dirty="0" err="1" smtClean="0"/>
              <a:t>quality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clinical</a:t>
            </a:r>
            <a:r>
              <a:rPr lang="de-DE" sz="2400" b="0" dirty="0" smtClean="0"/>
              <a:t> </a:t>
            </a:r>
            <a:r>
              <a:rPr lang="de-DE" sz="2400" b="0" dirty="0" err="1" smtClean="0"/>
              <a:t>trials</a:t>
            </a:r>
            <a:endParaRPr lang="de-DE" sz="2400" b="0" dirty="0" smtClean="0"/>
          </a:p>
          <a:p>
            <a:pPr marL="0" indent="0">
              <a:buNone/>
            </a:pPr>
            <a:endParaRPr lang="de-DE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23734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5"/>
          <p:cNvSpPr>
            <a:spLocks noGrp="1"/>
          </p:cNvSpPr>
          <p:nvPr>
            <p:ph type="title"/>
          </p:nvPr>
        </p:nvSpPr>
        <p:spPr bwMode="auto">
          <a:xfrm>
            <a:off x="457200" y="768350"/>
            <a:ext cx="8229600" cy="982663"/>
          </a:xfrm>
        </p:spPr>
        <p:txBody>
          <a:bodyPr/>
          <a:lstStyle/>
          <a:p>
            <a:r>
              <a:rPr lang="en-US" altLang="fr-FR" cap="none" dirty="0" smtClean="0"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19459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fr-CH" altLang="fr-FR" dirty="0" smtClean="0">
                <a:latin typeface="Arial" pitchFamily="34" charset="0"/>
              </a:rPr>
              <a:t>AIMS</a:t>
            </a:r>
            <a:br>
              <a:rPr lang="fr-CH" altLang="fr-FR" dirty="0" smtClean="0">
                <a:latin typeface="Arial" pitchFamily="34" charset="0"/>
              </a:rPr>
            </a:br>
            <a:endParaRPr lang="fr-CH" altLang="fr-FR" dirty="0" smtClean="0">
              <a:latin typeface="Arial" pitchFamily="34" charset="0"/>
            </a:endParaRPr>
          </a:p>
          <a:p>
            <a:r>
              <a:rPr lang="fr-CH" altLang="fr-FR" b="0" dirty="0" err="1" smtClean="0">
                <a:latin typeface="Arial" pitchFamily="34" charset="0"/>
              </a:rPr>
              <a:t>What</a:t>
            </a:r>
            <a:r>
              <a:rPr lang="fr-CH" altLang="fr-FR" b="0" dirty="0" smtClean="0">
                <a:latin typeface="Arial" pitchFamily="34" charset="0"/>
              </a:rPr>
              <a:t> </a:t>
            </a:r>
            <a:r>
              <a:rPr lang="fr-CH" altLang="fr-FR" b="0" dirty="0" err="1" smtClean="0">
                <a:latin typeface="Arial" pitchFamily="34" charset="0"/>
              </a:rPr>
              <a:t>is</a:t>
            </a:r>
            <a:r>
              <a:rPr lang="fr-CH" altLang="fr-FR" b="0" dirty="0" smtClean="0">
                <a:latin typeface="Arial" pitchFamily="34" charset="0"/>
              </a:rPr>
              <a:t> the rational </a:t>
            </a:r>
            <a:r>
              <a:rPr lang="fr-CH" altLang="fr-FR" b="0" dirty="0" err="1" smtClean="0">
                <a:latin typeface="Arial" pitchFamily="34" charset="0"/>
              </a:rPr>
              <a:t>using</a:t>
            </a:r>
            <a:r>
              <a:rPr lang="fr-CH" altLang="fr-FR" b="0" dirty="0" smtClean="0">
                <a:latin typeface="Arial" pitchFamily="34" charset="0"/>
              </a:rPr>
              <a:t> (stem) </a:t>
            </a:r>
            <a:r>
              <a:rPr lang="fr-CH" altLang="fr-FR" b="0" dirty="0" err="1" smtClean="0">
                <a:latin typeface="Arial" pitchFamily="34" charset="0"/>
              </a:rPr>
              <a:t>cells</a:t>
            </a:r>
            <a:r>
              <a:rPr lang="fr-CH" altLang="fr-FR" b="0" dirty="0" smtClean="0">
                <a:latin typeface="Arial" pitchFamily="34" charset="0"/>
              </a:rPr>
              <a:t> as a </a:t>
            </a:r>
            <a:r>
              <a:rPr lang="fr-CH" altLang="fr-FR" b="0" dirty="0" err="1" smtClean="0">
                <a:latin typeface="Arial" pitchFamily="34" charset="0"/>
              </a:rPr>
              <a:t>novel</a:t>
            </a:r>
            <a:r>
              <a:rPr lang="fr-CH" altLang="fr-FR" b="0" dirty="0" smtClean="0">
                <a:latin typeface="Arial" pitchFamily="34" charset="0"/>
              </a:rPr>
              <a:t> </a:t>
            </a:r>
            <a:r>
              <a:rPr lang="fr-CH" altLang="fr-FR" b="0" dirty="0" err="1" smtClean="0">
                <a:latin typeface="Arial" pitchFamily="34" charset="0"/>
              </a:rPr>
              <a:t>therapy</a:t>
            </a:r>
            <a:r>
              <a:rPr lang="fr-CH" altLang="fr-FR" b="0" dirty="0" smtClean="0">
                <a:latin typeface="Arial" pitchFamily="34" charset="0"/>
              </a:rPr>
              <a:t> in IPF ?</a:t>
            </a:r>
          </a:p>
          <a:p>
            <a:endParaRPr lang="fr-CH" altLang="fr-FR" b="0" dirty="0">
              <a:latin typeface="Arial" pitchFamily="34" charset="0"/>
            </a:endParaRPr>
          </a:p>
          <a:p>
            <a:r>
              <a:rPr lang="fr-CH" altLang="fr-FR" b="0" dirty="0" err="1" smtClean="0">
                <a:latin typeface="Arial" pitchFamily="34" charset="0"/>
              </a:rPr>
              <a:t>Methodological</a:t>
            </a:r>
            <a:r>
              <a:rPr lang="fr-CH" altLang="fr-FR" b="0" dirty="0" smtClean="0">
                <a:latin typeface="Arial" pitchFamily="34" charset="0"/>
              </a:rPr>
              <a:t> issues</a:t>
            </a:r>
          </a:p>
          <a:p>
            <a:endParaRPr lang="fr-CH" altLang="fr-FR" dirty="0" smtClean="0">
              <a:latin typeface="Arial" pitchFamily="34" charset="0"/>
            </a:endParaRPr>
          </a:p>
          <a:p>
            <a:r>
              <a:rPr lang="fr-CH" altLang="fr-FR" b="0" dirty="0" err="1" smtClean="0">
                <a:latin typeface="Arial" pitchFamily="34" charset="0"/>
              </a:rPr>
              <a:t>Which</a:t>
            </a:r>
            <a:r>
              <a:rPr lang="fr-CH" altLang="fr-FR" b="0" dirty="0" smtClean="0">
                <a:latin typeface="Arial" pitchFamily="34" charset="0"/>
              </a:rPr>
              <a:t> </a:t>
            </a:r>
            <a:r>
              <a:rPr lang="fr-CH" altLang="fr-FR" b="0" dirty="0" err="1" smtClean="0">
                <a:latin typeface="Arial" pitchFamily="34" charset="0"/>
              </a:rPr>
              <a:t>cells</a:t>
            </a:r>
            <a:r>
              <a:rPr lang="fr-CH" altLang="fr-FR" b="0" dirty="0" smtClean="0">
                <a:latin typeface="Arial" pitchFamily="34" charset="0"/>
              </a:rPr>
              <a:t> to </a:t>
            </a:r>
            <a:r>
              <a:rPr lang="fr-CH" altLang="fr-FR" b="0" dirty="0" err="1" smtClean="0">
                <a:latin typeface="Arial" pitchFamily="34" charset="0"/>
              </a:rPr>
              <a:t>be</a:t>
            </a:r>
            <a:r>
              <a:rPr lang="fr-CH" altLang="fr-FR" b="0" dirty="0" smtClean="0">
                <a:latin typeface="Arial" pitchFamily="34" charset="0"/>
              </a:rPr>
              <a:t> </a:t>
            </a:r>
            <a:r>
              <a:rPr lang="fr-CH" altLang="fr-FR" b="0" dirty="0" err="1" smtClean="0">
                <a:latin typeface="Arial" pitchFamily="34" charset="0"/>
              </a:rPr>
              <a:t>used</a:t>
            </a:r>
            <a:r>
              <a:rPr lang="fr-CH" altLang="fr-FR" b="0" dirty="0" smtClean="0">
                <a:latin typeface="Arial" pitchFamily="34" charset="0"/>
              </a:rPr>
              <a:t> ? </a:t>
            </a:r>
          </a:p>
          <a:p>
            <a:endParaRPr lang="fr-CH" altLang="fr-FR" dirty="0" smtClean="0">
              <a:latin typeface="Arial" pitchFamily="34" charset="0"/>
            </a:endParaRPr>
          </a:p>
          <a:p>
            <a:endParaRPr lang="fr-CH" altLang="fr-FR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611188" y="620688"/>
            <a:ext cx="3849688" cy="6151587"/>
            <a:chOff x="611188" y="620688"/>
            <a:chExt cx="3849688" cy="6151587"/>
          </a:xfrm>
        </p:grpSpPr>
        <p:sp>
          <p:nvSpPr>
            <p:cNvPr id="5122" name="Text Box 2"/>
            <p:cNvSpPr txBox="1">
              <a:spLocks noChangeArrowheads="1"/>
            </p:cNvSpPr>
            <p:nvPr/>
          </p:nvSpPr>
          <p:spPr bwMode="auto">
            <a:xfrm>
              <a:off x="2892426" y="6253162"/>
              <a:ext cx="15684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CH" sz="2800" b="1" dirty="0" err="1"/>
                <a:t>Fibrosis</a:t>
              </a:r>
              <a:endParaRPr lang="de-CH" sz="2800" b="1" dirty="0"/>
            </a:p>
          </p:txBody>
        </p:sp>
        <p:sp>
          <p:nvSpPr>
            <p:cNvPr id="5143" name="Text Box 4"/>
            <p:cNvSpPr txBox="1">
              <a:spLocks noChangeArrowheads="1"/>
            </p:cNvSpPr>
            <p:nvPr/>
          </p:nvSpPr>
          <p:spPr bwMode="auto">
            <a:xfrm>
              <a:off x="611188" y="620688"/>
              <a:ext cx="2819400" cy="5763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CH" sz="2800" b="1"/>
                <a:t>Old Hypothesis</a:t>
              </a:r>
            </a:p>
          </p:txBody>
        </p:sp>
        <p:sp>
          <p:nvSpPr>
            <p:cNvPr id="5144" name="Text Box 5"/>
            <p:cNvSpPr txBox="1">
              <a:spLocks noChangeArrowheads="1"/>
            </p:cNvSpPr>
            <p:nvPr/>
          </p:nvSpPr>
          <p:spPr bwMode="auto">
            <a:xfrm>
              <a:off x="1206501" y="1340768"/>
              <a:ext cx="1685925" cy="56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CH" sz="2800" b="1" dirty="0"/>
                <a:t>Stimulus</a:t>
              </a:r>
            </a:p>
          </p:txBody>
        </p:sp>
        <p:sp>
          <p:nvSpPr>
            <p:cNvPr id="5145" name="Text Box 6"/>
            <p:cNvSpPr txBox="1">
              <a:spLocks noChangeArrowheads="1"/>
            </p:cNvSpPr>
            <p:nvPr/>
          </p:nvSpPr>
          <p:spPr bwMode="auto">
            <a:xfrm>
              <a:off x="827088" y="2732769"/>
              <a:ext cx="2398713" cy="103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CH" sz="2800" b="1"/>
                <a:t>Chronic </a:t>
              </a:r>
            </a:p>
            <a:p>
              <a:pPr algn="ctr"/>
              <a:r>
                <a:rPr lang="de-CH" sz="2800" b="1"/>
                <a:t>inflammation</a:t>
              </a:r>
            </a:p>
          </p:txBody>
        </p:sp>
        <p:sp>
          <p:nvSpPr>
            <p:cNvPr id="5146" name="Text Box 7"/>
            <p:cNvSpPr txBox="1">
              <a:spLocks noChangeArrowheads="1"/>
            </p:cNvSpPr>
            <p:nvPr/>
          </p:nvSpPr>
          <p:spPr bwMode="auto">
            <a:xfrm>
              <a:off x="1331913" y="4617616"/>
              <a:ext cx="1152525" cy="56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CH" sz="2800" b="1"/>
                <a:t>Injury</a:t>
              </a:r>
            </a:p>
          </p:txBody>
        </p:sp>
        <p:sp>
          <p:nvSpPr>
            <p:cNvPr id="5147" name="AutoShape 8"/>
            <p:cNvSpPr>
              <a:spLocks noChangeArrowheads="1"/>
            </p:cNvSpPr>
            <p:nvPr/>
          </p:nvSpPr>
          <p:spPr bwMode="auto">
            <a:xfrm>
              <a:off x="1692276" y="1948714"/>
              <a:ext cx="609600" cy="747708"/>
            </a:xfrm>
            <a:prstGeom prst="downArrow">
              <a:avLst>
                <a:gd name="adj1" fmla="val 50000"/>
                <a:gd name="adj2" fmla="val 28125"/>
              </a:avLst>
            </a:prstGeom>
            <a:gradFill rotWithShape="0">
              <a:gsLst>
                <a:gs pos="0">
                  <a:srgbClr val="009900"/>
                </a:gs>
                <a:gs pos="100000">
                  <a:srgbClr val="00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AutoShape 9"/>
            <p:cNvSpPr>
              <a:spLocks noChangeArrowheads="1"/>
            </p:cNvSpPr>
            <p:nvPr/>
          </p:nvSpPr>
          <p:spPr bwMode="auto">
            <a:xfrm>
              <a:off x="1619251" y="3753944"/>
              <a:ext cx="609600" cy="747708"/>
            </a:xfrm>
            <a:prstGeom prst="downArrow">
              <a:avLst>
                <a:gd name="adj1" fmla="val 50000"/>
                <a:gd name="adj2" fmla="val 28125"/>
              </a:avLst>
            </a:prstGeom>
            <a:gradFill rotWithShape="0">
              <a:gsLst>
                <a:gs pos="0">
                  <a:srgbClr val="009900"/>
                </a:gs>
                <a:gs pos="100000">
                  <a:srgbClr val="00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AutoShape 10"/>
            <p:cNvSpPr>
              <a:spLocks noChangeArrowheads="1"/>
            </p:cNvSpPr>
            <p:nvPr/>
          </p:nvSpPr>
          <p:spPr bwMode="auto">
            <a:xfrm rot="19629540">
              <a:off x="2071595" y="5292441"/>
              <a:ext cx="609600" cy="987241"/>
            </a:xfrm>
            <a:prstGeom prst="downArrow">
              <a:avLst>
                <a:gd name="adj1" fmla="val 50000"/>
                <a:gd name="adj2" fmla="val 28125"/>
              </a:avLst>
            </a:prstGeom>
            <a:gradFill rotWithShape="0">
              <a:gsLst>
                <a:gs pos="0">
                  <a:srgbClr val="009900"/>
                </a:gs>
                <a:gs pos="100000">
                  <a:srgbClr val="00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8" name="Line 15"/>
          <p:cNvSpPr>
            <a:spLocks noChangeShapeType="1"/>
          </p:cNvSpPr>
          <p:nvPr/>
        </p:nvSpPr>
        <p:spPr bwMode="auto">
          <a:xfrm flipH="1">
            <a:off x="3708400" y="549275"/>
            <a:ext cx="0" cy="55435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3779838" y="692150"/>
            <a:ext cx="5246689" cy="5566498"/>
            <a:chOff x="3779838" y="692150"/>
            <a:chExt cx="5246689" cy="5566498"/>
          </a:xfrm>
        </p:grpSpPr>
        <p:sp>
          <p:nvSpPr>
            <p:cNvPr id="5124" name="Text Box 11"/>
            <p:cNvSpPr txBox="1">
              <a:spLocks noChangeArrowheads="1"/>
            </p:cNvSpPr>
            <p:nvPr/>
          </p:nvSpPr>
          <p:spPr bwMode="auto">
            <a:xfrm>
              <a:off x="3779838" y="4482951"/>
              <a:ext cx="4010025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CH" sz="2800" b="1" dirty="0" err="1"/>
                <a:t>Aberrant</a:t>
              </a:r>
              <a:r>
                <a:rPr lang="de-CH" sz="2800" b="1" dirty="0"/>
                <a:t> </a:t>
              </a:r>
              <a:r>
                <a:rPr lang="de-CH" sz="2800" b="1" dirty="0" err="1"/>
                <a:t>wound</a:t>
              </a:r>
              <a:r>
                <a:rPr lang="de-CH" sz="2800" b="1" dirty="0"/>
                <a:t> </a:t>
              </a:r>
              <a:r>
                <a:rPr lang="de-CH" sz="2800" b="1" dirty="0" err="1"/>
                <a:t>repair</a:t>
              </a:r>
              <a:endParaRPr lang="de-CH" sz="2800" b="1" dirty="0"/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3805238" y="692150"/>
              <a:ext cx="5221289" cy="5566498"/>
              <a:chOff x="3805238" y="692150"/>
              <a:chExt cx="5221289" cy="5566498"/>
            </a:xfrm>
          </p:grpSpPr>
          <p:sp>
            <p:nvSpPr>
              <p:cNvPr id="5125" name="Text Box 12"/>
              <p:cNvSpPr txBox="1">
                <a:spLocks noChangeArrowheads="1"/>
              </p:cNvSpPr>
              <p:nvPr/>
            </p:nvSpPr>
            <p:spPr bwMode="auto">
              <a:xfrm>
                <a:off x="3805238" y="2837880"/>
                <a:ext cx="3900487" cy="519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CH" sz="2800" b="1" dirty="0" err="1"/>
                  <a:t>Sequential</a:t>
                </a:r>
                <a:r>
                  <a:rPr lang="de-CH" sz="2800" b="1" dirty="0"/>
                  <a:t> </a:t>
                </a:r>
                <a:r>
                  <a:rPr lang="de-CH" sz="2800" b="1" dirty="0" err="1"/>
                  <a:t>lung</a:t>
                </a:r>
                <a:r>
                  <a:rPr lang="de-CH" sz="2800" b="1" dirty="0"/>
                  <a:t> </a:t>
                </a:r>
                <a:r>
                  <a:rPr lang="de-CH" sz="2800" b="1" dirty="0" err="1"/>
                  <a:t>injury</a:t>
                </a:r>
                <a:endParaRPr lang="de-CH" sz="2800" b="1" dirty="0"/>
              </a:p>
            </p:txBody>
          </p:sp>
          <p:sp>
            <p:nvSpPr>
              <p:cNvPr id="5130" name="Text Box 17"/>
              <p:cNvSpPr txBox="1">
                <a:spLocks noChangeArrowheads="1"/>
              </p:cNvSpPr>
              <p:nvPr/>
            </p:nvSpPr>
            <p:spPr bwMode="auto">
              <a:xfrm>
                <a:off x="4067176" y="692150"/>
                <a:ext cx="3516313" cy="523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CH" sz="2800" b="1" dirty="0" err="1" smtClean="0"/>
                  <a:t>Current</a:t>
                </a:r>
                <a:r>
                  <a:rPr lang="de-CH" sz="2800" b="1" dirty="0" smtClean="0"/>
                  <a:t> </a:t>
                </a:r>
                <a:r>
                  <a:rPr lang="de-CH" sz="2800" b="1" dirty="0"/>
                  <a:t>Hypothesis</a:t>
                </a:r>
              </a:p>
            </p:txBody>
          </p:sp>
          <p:sp>
            <p:nvSpPr>
              <p:cNvPr id="5131" name="Text Box 18"/>
              <p:cNvSpPr txBox="1">
                <a:spLocks noChangeArrowheads="1"/>
              </p:cNvSpPr>
              <p:nvPr/>
            </p:nvSpPr>
            <p:spPr bwMode="auto">
              <a:xfrm>
                <a:off x="3851276" y="1399498"/>
                <a:ext cx="3057525" cy="523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CH" sz="2800" b="1" dirty="0" err="1"/>
                  <a:t>Repeated</a:t>
                </a:r>
                <a:r>
                  <a:rPr lang="de-CH" sz="2800" b="1" dirty="0"/>
                  <a:t> </a:t>
                </a:r>
                <a:r>
                  <a:rPr lang="de-CH" sz="2800" b="1" dirty="0" err="1" smtClean="0"/>
                  <a:t>stimuli</a:t>
                </a:r>
                <a:endParaRPr lang="de-CH" sz="2800" b="1" dirty="0"/>
              </a:p>
            </p:txBody>
          </p:sp>
          <p:sp>
            <p:nvSpPr>
              <p:cNvPr id="5132" name="AutoShape 19"/>
              <p:cNvSpPr>
                <a:spLocks noChangeArrowheads="1"/>
              </p:cNvSpPr>
              <p:nvPr/>
            </p:nvSpPr>
            <p:spPr bwMode="auto">
              <a:xfrm>
                <a:off x="4327526" y="2028830"/>
                <a:ext cx="609600" cy="768028"/>
              </a:xfrm>
              <a:prstGeom prst="downArrow">
                <a:avLst>
                  <a:gd name="adj1" fmla="val 50000"/>
                  <a:gd name="adj2" fmla="val 28841"/>
                </a:avLst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" name="AutoShape 20"/>
              <p:cNvSpPr>
                <a:spLocks noChangeArrowheads="1"/>
              </p:cNvSpPr>
              <p:nvPr/>
            </p:nvSpPr>
            <p:spPr bwMode="auto">
              <a:xfrm>
                <a:off x="5003801" y="2028830"/>
                <a:ext cx="609600" cy="768028"/>
              </a:xfrm>
              <a:prstGeom prst="downArrow">
                <a:avLst>
                  <a:gd name="adj1" fmla="val 50000"/>
                  <a:gd name="adj2" fmla="val 28841"/>
                </a:avLst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" name="AutoShape 21"/>
              <p:cNvSpPr>
                <a:spLocks noChangeArrowheads="1"/>
              </p:cNvSpPr>
              <p:nvPr/>
            </p:nvSpPr>
            <p:spPr bwMode="auto">
              <a:xfrm>
                <a:off x="5651501" y="2028830"/>
                <a:ext cx="609600" cy="768028"/>
              </a:xfrm>
              <a:prstGeom prst="downArrow">
                <a:avLst>
                  <a:gd name="adj1" fmla="val 50000"/>
                  <a:gd name="adj2" fmla="val 28841"/>
                </a:avLst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auto">
              <a:xfrm>
                <a:off x="6299201" y="2028830"/>
                <a:ext cx="609600" cy="768028"/>
              </a:xfrm>
              <a:prstGeom prst="downArrow">
                <a:avLst>
                  <a:gd name="adj1" fmla="val 50000"/>
                  <a:gd name="adj2" fmla="val 28841"/>
                </a:avLst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6" name="AutoShape 23"/>
              <p:cNvSpPr>
                <a:spLocks noChangeArrowheads="1"/>
              </p:cNvSpPr>
              <p:nvPr/>
            </p:nvSpPr>
            <p:spPr bwMode="auto">
              <a:xfrm>
                <a:off x="5364164" y="3509526"/>
                <a:ext cx="609600" cy="999594"/>
              </a:xfrm>
              <a:prstGeom prst="downArrow">
                <a:avLst>
                  <a:gd name="adj1" fmla="val 50000"/>
                  <a:gd name="adj2" fmla="val 28841"/>
                </a:avLst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7" name="AutoShape 24"/>
              <p:cNvSpPr>
                <a:spLocks noChangeArrowheads="1"/>
              </p:cNvSpPr>
              <p:nvPr/>
            </p:nvSpPr>
            <p:spPr bwMode="auto">
              <a:xfrm rot="1961381">
                <a:off x="4827738" y="5269903"/>
                <a:ext cx="609600" cy="988745"/>
              </a:xfrm>
              <a:prstGeom prst="downArrow">
                <a:avLst>
                  <a:gd name="adj1" fmla="val 50000"/>
                  <a:gd name="adj2" fmla="val 28776"/>
                </a:avLst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8" name="Text Box 25"/>
              <p:cNvSpPr txBox="1">
                <a:spLocks noChangeArrowheads="1"/>
              </p:cNvSpPr>
              <p:nvPr/>
            </p:nvSpPr>
            <p:spPr bwMode="auto">
              <a:xfrm>
                <a:off x="7380289" y="3668907"/>
                <a:ext cx="1646238" cy="443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CH" sz="2000" dirty="0"/>
                  <a:t>Inflammation</a:t>
                </a:r>
              </a:p>
            </p:txBody>
          </p:sp>
          <p:sp>
            <p:nvSpPr>
              <p:cNvPr id="5139" name="Line 26"/>
              <p:cNvSpPr>
                <a:spLocks noChangeShapeType="1"/>
              </p:cNvSpPr>
              <p:nvPr/>
            </p:nvSpPr>
            <p:spPr bwMode="auto">
              <a:xfrm>
                <a:off x="8532440" y="3046510"/>
                <a:ext cx="0" cy="596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Line 27"/>
              <p:cNvSpPr>
                <a:spLocks noChangeShapeType="1"/>
              </p:cNvSpPr>
              <p:nvPr/>
            </p:nvSpPr>
            <p:spPr bwMode="auto">
              <a:xfrm>
                <a:off x="8521327" y="4239293"/>
                <a:ext cx="11113" cy="542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Line 28"/>
              <p:cNvSpPr>
                <a:spLocks noChangeShapeType="1"/>
              </p:cNvSpPr>
              <p:nvPr/>
            </p:nvSpPr>
            <p:spPr bwMode="auto">
              <a:xfrm flipH="1">
                <a:off x="7813302" y="3051711"/>
                <a:ext cx="7191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2" name="Line 29"/>
              <p:cNvSpPr>
                <a:spLocks noChangeShapeType="1"/>
              </p:cNvSpPr>
              <p:nvPr/>
            </p:nvSpPr>
            <p:spPr bwMode="auto">
              <a:xfrm flipH="1">
                <a:off x="7957765" y="4781941"/>
                <a:ext cx="5746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62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78" name="Freeform 182"/>
          <p:cNvSpPr>
            <a:spLocks/>
          </p:cNvSpPr>
          <p:nvPr/>
        </p:nvSpPr>
        <p:spPr bwMode="auto">
          <a:xfrm>
            <a:off x="2006600" y="685800"/>
            <a:ext cx="1296988" cy="3254375"/>
          </a:xfrm>
          <a:custGeom>
            <a:avLst/>
            <a:gdLst/>
            <a:ahLst/>
            <a:cxnLst>
              <a:cxn ang="0">
                <a:pos x="86" y="2401"/>
              </a:cxn>
              <a:cxn ang="0">
                <a:pos x="46" y="2249"/>
              </a:cxn>
              <a:cxn ang="0">
                <a:pos x="6" y="2037"/>
              </a:cxn>
              <a:cxn ang="0">
                <a:pos x="6" y="1949"/>
              </a:cxn>
              <a:cxn ang="0">
                <a:pos x="0" y="1807"/>
              </a:cxn>
              <a:cxn ang="0">
                <a:pos x="3" y="1635"/>
              </a:cxn>
              <a:cxn ang="0">
                <a:pos x="17" y="1491"/>
              </a:cxn>
              <a:cxn ang="0">
                <a:pos x="52" y="1364"/>
              </a:cxn>
              <a:cxn ang="0">
                <a:pos x="105" y="1322"/>
              </a:cxn>
              <a:cxn ang="0">
                <a:pos x="136" y="1230"/>
              </a:cxn>
              <a:cxn ang="0">
                <a:pos x="144" y="1144"/>
              </a:cxn>
              <a:cxn ang="0">
                <a:pos x="145" y="1106"/>
              </a:cxn>
              <a:cxn ang="0">
                <a:pos x="165" y="1030"/>
              </a:cxn>
              <a:cxn ang="0">
                <a:pos x="216" y="927"/>
              </a:cxn>
              <a:cxn ang="0">
                <a:pos x="295" y="797"/>
              </a:cxn>
              <a:cxn ang="0">
                <a:pos x="422" y="621"/>
              </a:cxn>
              <a:cxn ang="0">
                <a:pos x="488" y="538"/>
              </a:cxn>
              <a:cxn ang="0">
                <a:pos x="541" y="486"/>
              </a:cxn>
              <a:cxn ang="0">
                <a:pos x="633" y="396"/>
              </a:cxn>
              <a:cxn ang="0">
                <a:pos x="731" y="315"/>
              </a:cxn>
              <a:cxn ang="0">
                <a:pos x="801" y="269"/>
              </a:cxn>
              <a:cxn ang="0">
                <a:pos x="859" y="214"/>
              </a:cxn>
              <a:cxn ang="0">
                <a:pos x="877" y="174"/>
              </a:cxn>
              <a:cxn ang="0">
                <a:pos x="862" y="138"/>
              </a:cxn>
              <a:cxn ang="0">
                <a:pos x="844" y="111"/>
              </a:cxn>
              <a:cxn ang="0">
                <a:pos x="802" y="95"/>
              </a:cxn>
              <a:cxn ang="0">
                <a:pos x="732" y="75"/>
              </a:cxn>
              <a:cxn ang="0">
                <a:pos x="649" y="56"/>
              </a:cxn>
              <a:cxn ang="0">
                <a:pos x="553" y="37"/>
              </a:cxn>
              <a:cxn ang="0">
                <a:pos x="444" y="37"/>
              </a:cxn>
              <a:cxn ang="0">
                <a:pos x="220" y="0"/>
              </a:cxn>
            </a:cxnLst>
            <a:rect l="0" t="0" r="r" b="b"/>
            <a:pathLst>
              <a:path w="877" h="2401">
                <a:moveTo>
                  <a:pt x="86" y="2401"/>
                </a:moveTo>
                <a:lnTo>
                  <a:pt x="46" y="2249"/>
                </a:lnTo>
                <a:lnTo>
                  <a:pt x="6" y="2037"/>
                </a:lnTo>
                <a:lnTo>
                  <a:pt x="6" y="1949"/>
                </a:lnTo>
                <a:lnTo>
                  <a:pt x="0" y="1807"/>
                </a:lnTo>
                <a:lnTo>
                  <a:pt x="3" y="1635"/>
                </a:lnTo>
                <a:lnTo>
                  <a:pt x="17" y="1491"/>
                </a:lnTo>
                <a:lnTo>
                  <a:pt x="52" y="1364"/>
                </a:lnTo>
                <a:lnTo>
                  <a:pt x="105" y="1322"/>
                </a:lnTo>
                <a:lnTo>
                  <a:pt x="136" y="1230"/>
                </a:lnTo>
                <a:lnTo>
                  <a:pt x="144" y="1144"/>
                </a:lnTo>
                <a:lnTo>
                  <a:pt x="145" y="1106"/>
                </a:lnTo>
                <a:lnTo>
                  <a:pt x="165" y="1030"/>
                </a:lnTo>
                <a:lnTo>
                  <a:pt x="216" y="927"/>
                </a:lnTo>
                <a:lnTo>
                  <a:pt x="295" y="797"/>
                </a:lnTo>
                <a:lnTo>
                  <a:pt x="422" y="621"/>
                </a:lnTo>
                <a:lnTo>
                  <a:pt x="488" y="538"/>
                </a:lnTo>
                <a:lnTo>
                  <a:pt x="541" y="486"/>
                </a:lnTo>
                <a:lnTo>
                  <a:pt x="633" y="396"/>
                </a:lnTo>
                <a:lnTo>
                  <a:pt x="731" y="315"/>
                </a:lnTo>
                <a:lnTo>
                  <a:pt x="801" y="269"/>
                </a:lnTo>
                <a:lnTo>
                  <a:pt x="859" y="214"/>
                </a:lnTo>
                <a:lnTo>
                  <a:pt x="877" y="174"/>
                </a:lnTo>
                <a:lnTo>
                  <a:pt x="862" y="138"/>
                </a:lnTo>
                <a:lnTo>
                  <a:pt x="844" y="111"/>
                </a:lnTo>
                <a:lnTo>
                  <a:pt x="802" y="95"/>
                </a:lnTo>
                <a:lnTo>
                  <a:pt x="732" y="75"/>
                </a:lnTo>
                <a:lnTo>
                  <a:pt x="649" y="56"/>
                </a:lnTo>
                <a:lnTo>
                  <a:pt x="553" y="37"/>
                </a:lnTo>
                <a:lnTo>
                  <a:pt x="444" y="37"/>
                </a:lnTo>
                <a:lnTo>
                  <a:pt x="220" y="0"/>
                </a:lnTo>
              </a:path>
            </a:pathLst>
          </a:custGeom>
          <a:noFill/>
          <a:ln w="76200" cmpd="sng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79" name="Freeform 183"/>
          <p:cNvSpPr>
            <a:spLocks/>
          </p:cNvSpPr>
          <p:nvPr/>
        </p:nvSpPr>
        <p:spPr bwMode="auto">
          <a:xfrm>
            <a:off x="2547938" y="692150"/>
            <a:ext cx="928687" cy="538163"/>
          </a:xfrm>
          <a:custGeom>
            <a:avLst/>
            <a:gdLst/>
            <a:ahLst/>
            <a:cxnLst>
              <a:cxn ang="0">
                <a:pos x="328" y="371"/>
              </a:cxn>
              <a:cxn ang="0">
                <a:pos x="323" y="385"/>
              </a:cxn>
              <a:cxn ang="0">
                <a:pos x="339" y="394"/>
              </a:cxn>
              <a:cxn ang="0">
                <a:pos x="362" y="397"/>
              </a:cxn>
              <a:cxn ang="0">
                <a:pos x="388" y="391"/>
              </a:cxn>
              <a:cxn ang="0">
                <a:pos x="408" y="377"/>
              </a:cxn>
              <a:cxn ang="0">
                <a:pos x="442" y="341"/>
              </a:cxn>
              <a:cxn ang="0">
                <a:pos x="500" y="302"/>
              </a:cxn>
              <a:cxn ang="0">
                <a:pos x="562" y="281"/>
              </a:cxn>
              <a:cxn ang="0">
                <a:pos x="614" y="237"/>
              </a:cxn>
              <a:cxn ang="0">
                <a:pos x="627" y="179"/>
              </a:cxn>
              <a:cxn ang="0">
                <a:pos x="621" y="109"/>
              </a:cxn>
              <a:cxn ang="0">
                <a:pos x="550" y="58"/>
              </a:cxn>
              <a:cxn ang="0">
                <a:pos x="425" y="1"/>
              </a:cxn>
              <a:cxn ang="0">
                <a:pos x="0" y="0"/>
              </a:cxn>
              <a:cxn ang="0">
                <a:pos x="105" y="14"/>
              </a:cxn>
              <a:cxn ang="0">
                <a:pos x="190" y="16"/>
              </a:cxn>
              <a:cxn ang="0">
                <a:pos x="246" y="19"/>
              </a:cxn>
              <a:cxn ang="0">
                <a:pos x="326" y="42"/>
              </a:cxn>
              <a:cxn ang="0">
                <a:pos x="398" y="56"/>
              </a:cxn>
              <a:cxn ang="0">
                <a:pos x="447" y="74"/>
              </a:cxn>
              <a:cxn ang="0">
                <a:pos x="499" y="102"/>
              </a:cxn>
              <a:cxn ang="0">
                <a:pos x="531" y="154"/>
              </a:cxn>
              <a:cxn ang="0">
                <a:pos x="514" y="226"/>
              </a:cxn>
              <a:cxn ang="0">
                <a:pos x="452" y="266"/>
              </a:cxn>
              <a:cxn ang="0">
                <a:pos x="380" y="319"/>
              </a:cxn>
              <a:cxn ang="0">
                <a:pos x="348" y="346"/>
              </a:cxn>
              <a:cxn ang="0">
                <a:pos x="328" y="371"/>
              </a:cxn>
            </a:cxnLst>
            <a:rect l="0" t="0" r="r" b="b"/>
            <a:pathLst>
              <a:path w="627" h="397">
                <a:moveTo>
                  <a:pt x="328" y="371"/>
                </a:moveTo>
                <a:lnTo>
                  <a:pt x="323" y="385"/>
                </a:lnTo>
                <a:lnTo>
                  <a:pt x="339" y="394"/>
                </a:lnTo>
                <a:lnTo>
                  <a:pt x="362" y="397"/>
                </a:lnTo>
                <a:lnTo>
                  <a:pt x="388" y="391"/>
                </a:lnTo>
                <a:lnTo>
                  <a:pt x="408" y="377"/>
                </a:lnTo>
                <a:lnTo>
                  <a:pt x="442" y="341"/>
                </a:lnTo>
                <a:lnTo>
                  <a:pt x="500" y="302"/>
                </a:lnTo>
                <a:lnTo>
                  <a:pt x="562" y="281"/>
                </a:lnTo>
                <a:lnTo>
                  <a:pt x="614" y="237"/>
                </a:lnTo>
                <a:lnTo>
                  <a:pt x="627" y="179"/>
                </a:lnTo>
                <a:lnTo>
                  <a:pt x="621" y="109"/>
                </a:lnTo>
                <a:lnTo>
                  <a:pt x="550" y="58"/>
                </a:lnTo>
                <a:lnTo>
                  <a:pt x="425" y="1"/>
                </a:lnTo>
                <a:lnTo>
                  <a:pt x="0" y="0"/>
                </a:lnTo>
                <a:lnTo>
                  <a:pt x="105" y="14"/>
                </a:lnTo>
                <a:lnTo>
                  <a:pt x="190" y="16"/>
                </a:lnTo>
                <a:lnTo>
                  <a:pt x="246" y="19"/>
                </a:lnTo>
                <a:lnTo>
                  <a:pt x="326" y="42"/>
                </a:lnTo>
                <a:lnTo>
                  <a:pt x="398" y="56"/>
                </a:lnTo>
                <a:lnTo>
                  <a:pt x="447" y="74"/>
                </a:lnTo>
                <a:lnTo>
                  <a:pt x="499" y="102"/>
                </a:lnTo>
                <a:lnTo>
                  <a:pt x="531" y="154"/>
                </a:lnTo>
                <a:lnTo>
                  <a:pt x="514" y="226"/>
                </a:lnTo>
                <a:lnTo>
                  <a:pt x="452" y="266"/>
                </a:lnTo>
                <a:lnTo>
                  <a:pt x="380" y="319"/>
                </a:lnTo>
                <a:lnTo>
                  <a:pt x="348" y="346"/>
                </a:lnTo>
                <a:lnTo>
                  <a:pt x="328" y="371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80" name="Freeform 184"/>
          <p:cNvSpPr>
            <a:spLocks/>
          </p:cNvSpPr>
          <p:nvPr/>
        </p:nvSpPr>
        <p:spPr bwMode="auto">
          <a:xfrm>
            <a:off x="2078038" y="1411288"/>
            <a:ext cx="742950" cy="1270000"/>
          </a:xfrm>
          <a:custGeom>
            <a:avLst/>
            <a:gdLst/>
            <a:ahLst/>
            <a:cxnLst>
              <a:cxn ang="0">
                <a:pos x="440" y="21"/>
              </a:cxn>
              <a:cxn ang="0">
                <a:pos x="375" y="93"/>
              </a:cxn>
              <a:cxn ang="0">
                <a:pos x="325" y="153"/>
              </a:cxn>
              <a:cxn ang="0">
                <a:pos x="268" y="230"/>
              </a:cxn>
              <a:cxn ang="0">
                <a:pos x="217" y="324"/>
              </a:cxn>
              <a:cxn ang="0">
                <a:pos x="157" y="428"/>
              </a:cxn>
              <a:cxn ang="0">
                <a:pos x="108" y="553"/>
              </a:cxn>
              <a:cxn ang="0">
                <a:pos x="111" y="617"/>
              </a:cxn>
              <a:cxn ang="0">
                <a:pos x="105" y="696"/>
              </a:cxn>
              <a:cxn ang="0">
                <a:pos x="95" y="749"/>
              </a:cxn>
              <a:cxn ang="0">
                <a:pos x="68" y="809"/>
              </a:cxn>
              <a:cxn ang="0">
                <a:pos x="26" y="839"/>
              </a:cxn>
              <a:cxn ang="0">
                <a:pos x="9" y="892"/>
              </a:cxn>
              <a:cxn ang="0">
                <a:pos x="0" y="953"/>
              </a:cxn>
              <a:cxn ang="0">
                <a:pos x="2" y="993"/>
              </a:cxn>
              <a:cxn ang="0">
                <a:pos x="16" y="1001"/>
              </a:cxn>
              <a:cxn ang="0">
                <a:pos x="35" y="979"/>
              </a:cxn>
              <a:cxn ang="0">
                <a:pos x="65" y="902"/>
              </a:cxn>
              <a:cxn ang="0">
                <a:pos x="102" y="830"/>
              </a:cxn>
              <a:cxn ang="0">
                <a:pos x="139" y="753"/>
              </a:cxn>
              <a:cxn ang="0">
                <a:pos x="159" y="676"/>
              </a:cxn>
              <a:cxn ang="0">
                <a:pos x="161" y="624"/>
              </a:cxn>
              <a:cxn ang="0">
                <a:pos x="164" y="563"/>
              </a:cxn>
              <a:cxn ang="0">
                <a:pos x="196" y="486"/>
              </a:cxn>
              <a:cxn ang="0">
                <a:pos x="216" y="451"/>
              </a:cxn>
              <a:cxn ang="0">
                <a:pos x="262" y="421"/>
              </a:cxn>
              <a:cxn ang="0">
                <a:pos x="307" y="390"/>
              </a:cxn>
              <a:cxn ang="0">
                <a:pos x="344" y="350"/>
              </a:cxn>
              <a:cxn ang="0">
                <a:pos x="372" y="319"/>
              </a:cxn>
              <a:cxn ang="0">
                <a:pos x="391" y="261"/>
              </a:cxn>
              <a:cxn ang="0">
                <a:pos x="398" y="189"/>
              </a:cxn>
              <a:cxn ang="0">
                <a:pos x="409" y="139"/>
              </a:cxn>
              <a:cxn ang="0">
                <a:pos x="439" y="93"/>
              </a:cxn>
              <a:cxn ang="0">
                <a:pos x="480" y="60"/>
              </a:cxn>
              <a:cxn ang="0">
                <a:pos x="502" y="30"/>
              </a:cxn>
              <a:cxn ang="0">
                <a:pos x="496" y="5"/>
              </a:cxn>
              <a:cxn ang="0">
                <a:pos x="479" y="0"/>
              </a:cxn>
              <a:cxn ang="0">
                <a:pos x="440" y="21"/>
              </a:cxn>
            </a:cxnLst>
            <a:rect l="0" t="0" r="r" b="b"/>
            <a:pathLst>
              <a:path w="502" h="1001">
                <a:moveTo>
                  <a:pt x="440" y="21"/>
                </a:moveTo>
                <a:lnTo>
                  <a:pt x="375" y="93"/>
                </a:lnTo>
                <a:lnTo>
                  <a:pt x="325" y="153"/>
                </a:lnTo>
                <a:lnTo>
                  <a:pt x="268" y="230"/>
                </a:lnTo>
                <a:lnTo>
                  <a:pt x="217" y="324"/>
                </a:lnTo>
                <a:lnTo>
                  <a:pt x="157" y="428"/>
                </a:lnTo>
                <a:lnTo>
                  <a:pt x="108" y="553"/>
                </a:lnTo>
                <a:lnTo>
                  <a:pt x="111" y="617"/>
                </a:lnTo>
                <a:lnTo>
                  <a:pt x="105" y="696"/>
                </a:lnTo>
                <a:lnTo>
                  <a:pt x="95" y="749"/>
                </a:lnTo>
                <a:lnTo>
                  <a:pt x="68" y="809"/>
                </a:lnTo>
                <a:lnTo>
                  <a:pt x="26" y="839"/>
                </a:lnTo>
                <a:lnTo>
                  <a:pt x="9" y="892"/>
                </a:lnTo>
                <a:lnTo>
                  <a:pt x="0" y="953"/>
                </a:lnTo>
                <a:lnTo>
                  <a:pt x="2" y="993"/>
                </a:lnTo>
                <a:lnTo>
                  <a:pt x="16" y="1001"/>
                </a:lnTo>
                <a:lnTo>
                  <a:pt x="35" y="979"/>
                </a:lnTo>
                <a:lnTo>
                  <a:pt x="65" y="902"/>
                </a:lnTo>
                <a:lnTo>
                  <a:pt x="102" y="830"/>
                </a:lnTo>
                <a:lnTo>
                  <a:pt x="139" y="753"/>
                </a:lnTo>
                <a:lnTo>
                  <a:pt x="159" y="676"/>
                </a:lnTo>
                <a:lnTo>
                  <a:pt x="161" y="624"/>
                </a:lnTo>
                <a:lnTo>
                  <a:pt x="164" y="563"/>
                </a:lnTo>
                <a:lnTo>
                  <a:pt x="196" y="486"/>
                </a:lnTo>
                <a:lnTo>
                  <a:pt x="216" y="451"/>
                </a:lnTo>
                <a:lnTo>
                  <a:pt x="262" y="421"/>
                </a:lnTo>
                <a:lnTo>
                  <a:pt x="307" y="390"/>
                </a:lnTo>
                <a:lnTo>
                  <a:pt x="344" y="350"/>
                </a:lnTo>
                <a:lnTo>
                  <a:pt x="372" y="319"/>
                </a:lnTo>
                <a:lnTo>
                  <a:pt x="391" y="261"/>
                </a:lnTo>
                <a:lnTo>
                  <a:pt x="398" y="189"/>
                </a:lnTo>
                <a:lnTo>
                  <a:pt x="409" y="139"/>
                </a:lnTo>
                <a:lnTo>
                  <a:pt x="439" y="93"/>
                </a:lnTo>
                <a:lnTo>
                  <a:pt x="480" y="60"/>
                </a:lnTo>
                <a:lnTo>
                  <a:pt x="502" y="30"/>
                </a:lnTo>
                <a:lnTo>
                  <a:pt x="496" y="5"/>
                </a:lnTo>
                <a:lnTo>
                  <a:pt x="479" y="0"/>
                </a:lnTo>
                <a:lnTo>
                  <a:pt x="440" y="21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81" name="Freeform 185"/>
          <p:cNvSpPr>
            <a:spLocks/>
          </p:cNvSpPr>
          <p:nvPr/>
        </p:nvSpPr>
        <p:spPr bwMode="auto">
          <a:xfrm rot="-206989">
            <a:off x="2797175" y="1204913"/>
            <a:ext cx="525463" cy="45085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82" name="Freeform 186"/>
          <p:cNvSpPr>
            <a:spLocks/>
          </p:cNvSpPr>
          <p:nvPr/>
        </p:nvSpPr>
        <p:spPr bwMode="auto">
          <a:xfrm rot="-206989">
            <a:off x="2894013" y="1306513"/>
            <a:ext cx="123825" cy="115887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83" name="Freeform 187"/>
          <p:cNvSpPr>
            <a:spLocks/>
          </p:cNvSpPr>
          <p:nvPr/>
        </p:nvSpPr>
        <p:spPr bwMode="auto">
          <a:xfrm rot="-725850">
            <a:off x="2397125" y="1733550"/>
            <a:ext cx="207963" cy="187325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82" y="17"/>
              </a:cxn>
              <a:cxn ang="0">
                <a:pos x="39" y="58"/>
              </a:cxn>
              <a:cxn ang="0">
                <a:pos x="10" y="86"/>
              </a:cxn>
              <a:cxn ang="0">
                <a:pos x="0" y="107"/>
              </a:cxn>
              <a:cxn ang="0">
                <a:pos x="6" y="118"/>
              </a:cxn>
              <a:cxn ang="0">
                <a:pos x="25" y="113"/>
              </a:cxn>
              <a:cxn ang="0">
                <a:pos x="44" y="89"/>
              </a:cxn>
              <a:cxn ang="0">
                <a:pos x="62" y="79"/>
              </a:cxn>
              <a:cxn ang="0">
                <a:pos x="85" y="65"/>
              </a:cxn>
              <a:cxn ang="0">
                <a:pos x="114" y="36"/>
              </a:cxn>
              <a:cxn ang="0">
                <a:pos x="123" y="19"/>
              </a:cxn>
              <a:cxn ang="0">
                <a:pos x="116" y="0"/>
              </a:cxn>
            </a:cxnLst>
            <a:rect l="0" t="0" r="r" b="b"/>
            <a:pathLst>
              <a:path w="123" h="118">
                <a:moveTo>
                  <a:pt x="116" y="0"/>
                </a:moveTo>
                <a:lnTo>
                  <a:pt x="82" y="17"/>
                </a:lnTo>
                <a:lnTo>
                  <a:pt x="39" y="58"/>
                </a:lnTo>
                <a:lnTo>
                  <a:pt x="10" y="86"/>
                </a:lnTo>
                <a:lnTo>
                  <a:pt x="0" y="107"/>
                </a:lnTo>
                <a:lnTo>
                  <a:pt x="6" y="118"/>
                </a:lnTo>
                <a:lnTo>
                  <a:pt x="25" y="113"/>
                </a:lnTo>
                <a:lnTo>
                  <a:pt x="44" y="89"/>
                </a:lnTo>
                <a:lnTo>
                  <a:pt x="62" y="79"/>
                </a:lnTo>
                <a:lnTo>
                  <a:pt x="85" y="65"/>
                </a:lnTo>
                <a:lnTo>
                  <a:pt x="114" y="36"/>
                </a:lnTo>
                <a:lnTo>
                  <a:pt x="123" y="19"/>
                </a:lnTo>
                <a:lnTo>
                  <a:pt x="11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84" name="Freeform 188"/>
          <p:cNvSpPr>
            <a:spLocks/>
          </p:cNvSpPr>
          <p:nvPr/>
        </p:nvSpPr>
        <p:spPr bwMode="auto">
          <a:xfrm>
            <a:off x="2033588" y="2676525"/>
            <a:ext cx="212725" cy="1025525"/>
          </a:xfrm>
          <a:custGeom>
            <a:avLst/>
            <a:gdLst/>
            <a:ahLst/>
            <a:cxnLst>
              <a:cxn ang="0">
                <a:pos x="30" y="0"/>
              </a:cxn>
              <a:cxn ang="0">
                <a:pos x="13" y="11"/>
              </a:cxn>
              <a:cxn ang="0">
                <a:pos x="10" y="44"/>
              </a:cxn>
              <a:cxn ang="0">
                <a:pos x="8" y="82"/>
              </a:cxn>
              <a:cxn ang="0">
                <a:pos x="3" y="112"/>
              </a:cxn>
              <a:cxn ang="0">
                <a:pos x="0" y="148"/>
              </a:cxn>
              <a:cxn ang="0">
                <a:pos x="3" y="199"/>
              </a:cxn>
              <a:cxn ang="0">
                <a:pos x="2" y="256"/>
              </a:cxn>
              <a:cxn ang="0">
                <a:pos x="2" y="318"/>
              </a:cxn>
              <a:cxn ang="0">
                <a:pos x="3" y="364"/>
              </a:cxn>
              <a:cxn ang="0">
                <a:pos x="8" y="399"/>
              </a:cxn>
              <a:cxn ang="0">
                <a:pos x="13" y="441"/>
              </a:cxn>
              <a:cxn ang="0">
                <a:pos x="13" y="515"/>
              </a:cxn>
              <a:cxn ang="0">
                <a:pos x="16" y="560"/>
              </a:cxn>
              <a:cxn ang="0">
                <a:pos x="19" y="626"/>
              </a:cxn>
              <a:cxn ang="0">
                <a:pos x="19" y="674"/>
              </a:cxn>
              <a:cxn ang="0">
                <a:pos x="34" y="707"/>
              </a:cxn>
              <a:cxn ang="0">
                <a:pos x="36" y="731"/>
              </a:cxn>
              <a:cxn ang="0">
                <a:pos x="51" y="756"/>
              </a:cxn>
              <a:cxn ang="0">
                <a:pos x="61" y="725"/>
              </a:cxn>
              <a:cxn ang="0">
                <a:pos x="55" y="666"/>
              </a:cxn>
              <a:cxn ang="0">
                <a:pos x="52" y="644"/>
              </a:cxn>
              <a:cxn ang="0">
                <a:pos x="48" y="623"/>
              </a:cxn>
              <a:cxn ang="0">
                <a:pos x="51" y="594"/>
              </a:cxn>
              <a:cxn ang="0">
                <a:pos x="54" y="584"/>
              </a:cxn>
              <a:cxn ang="0">
                <a:pos x="61" y="549"/>
              </a:cxn>
              <a:cxn ang="0">
                <a:pos x="82" y="521"/>
              </a:cxn>
              <a:cxn ang="0">
                <a:pos x="121" y="491"/>
              </a:cxn>
              <a:cxn ang="0">
                <a:pos x="144" y="455"/>
              </a:cxn>
              <a:cxn ang="0">
                <a:pos x="130" y="402"/>
              </a:cxn>
              <a:cxn ang="0">
                <a:pos x="110" y="377"/>
              </a:cxn>
              <a:cxn ang="0">
                <a:pos x="68" y="320"/>
              </a:cxn>
              <a:cxn ang="0">
                <a:pos x="48" y="267"/>
              </a:cxn>
              <a:cxn ang="0">
                <a:pos x="54" y="197"/>
              </a:cxn>
              <a:cxn ang="0">
                <a:pos x="60" y="153"/>
              </a:cxn>
              <a:cxn ang="0">
                <a:pos x="58" y="84"/>
              </a:cxn>
              <a:cxn ang="0">
                <a:pos x="60" y="40"/>
              </a:cxn>
              <a:cxn ang="0">
                <a:pos x="52" y="5"/>
              </a:cxn>
              <a:cxn ang="0">
                <a:pos x="30" y="0"/>
              </a:cxn>
            </a:cxnLst>
            <a:rect l="0" t="0" r="r" b="b"/>
            <a:pathLst>
              <a:path w="144" h="756">
                <a:moveTo>
                  <a:pt x="30" y="0"/>
                </a:moveTo>
                <a:lnTo>
                  <a:pt x="13" y="11"/>
                </a:lnTo>
                <a:lnTo>
                  <a:pt x="10" y="44"/>
                </a:lnTo>
                <a:lnTo>
                  <a:pt x="8" y="82"/>
                </a:lnTo>
                <a:lnTo>
                  <a:pt x="3" y="112"/>
                </a:lnTo>
                <a:lnTo>
                  <a:pt x="0" y="148"/>
                </a:lnTo>
                <a:lnTo>
                  <a:pt x="3" y="199"/>
                </a:lnTo>
                <a:lnTo>
                  <a:pt x="2" y="256"/>
                </a:lnTo>
                <a:lnTo>
                  <a:pt x="2" y="318"/>
                </a:lnTo>
                <a:lnTo>
                  <a:pt x="3" y="364"/>
                </a:lnTo>
                <a:lnTo>
                  <a:pt x="8" y="399"/>
                </a:lnTo>
                <a:lnTo>
                  <a:pt x="13" y="441"/>
                </a:lnTo>
                <a:lnTo>
                  <a:pt x="13" y="515"/>
                </a:lnTo>
                <a:lnTo>
                  <a:pt x="16" y="560"/>
                </a:lnTo>
                <a:lnTo>
                  <a:pt x="19" y="626"/>
                </a:lnTo>
                <a:lnTo>
                  <a:pt x="19" y="674"/>
                </a:lnTo>
                <a:lnTo>
                  <a:pt x="34" y="707"/>
                </a:lnTo>
                <a:lnTo>
                  <a:pt x="36" y="731"/>
                </a:lnTo>
                <a:lnTo>
                  <a:pt x="51" y="756"/>
                </a:lnTo>
                <a:lnTo>
                  <a:pt x="61" y="725"/>
                </a:lnTo>
                <a:lnTo>
                  <a:pt x="55" y="666"/>
                </a:lnTo>
                <a:lnTo>
                  <a:pt x="52" y="644"/>
                </a:lnTo>
                <a:lnTo>
                  <a:pt x="48" y="623"/>
                </a:lnTo>
                <a:lnTo>
                  <a:pt x="51" y="594"/>
                </a:lnTo>
                <a:lnTo>
                  <a:pt x="54" y="584"/>
                </a:lnTo>
                <a:lnTo>
                  <a:pt x="61" y="549"/>
                </a:lnTo>
                <a:lnTo>
                  <a:pt x="82" y="521"/>
                </a:lnTo>
                <a:lnTo>
                  <a:pt x="121" y="491"/>
                </a:lnTo>
                <a:lnTo>
                  <a:pt x="144" y="455"/>
                </a:lnTo>
                <a:lnTo>
                  <a:pt x="130" y="402"/>
                </a:lnTo>
                <a:lnTo>
                  <a:pt x="110" y="377"/>
                </a:lnTo>
                <a:lnTo>
                  <a:pt x="68" y="320"/>
                </a:lnTo>
                <a:lnTo>
                  <a:pt x="48" y="267"/>
                </a:lnTo>
                <a:lnTo>
                  <a:pt x="54" y="197"/>
                </a:lnTo>
                <a:lnTo>
                  <a:pt x="60" y="153"/>
                </a:lnTo>
                <a:lnTo>
                  <a:pt x="58" y="84"/>
                </a:lnTo>
                <a:lnTo>
                  <a:pt x="60" y="40"/>
                </a:lnTo>
                <a:lnTo>
                  <a:pt x="52" y="5"/>
                </a:lnTo>
                <a:lnTo>
                  <a:pt x="30" y="0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085" name="Freeform 189"/>
          <p:cNvSpPr>
            <a:spLocks/>
          </p:cNvSpPr>
          <p:nvPr/>
        </p:nvSpPr>
        <p:spPr bwMode="auto">
          <a:xfrm>
            <a:off x="2085975" y="3238500"/>
            <a:ext cx="107950" cy="9525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5" y="61"/>
              </a:cxn>
              <a:cxn ang="0">
                <a:pos x="37" y="70"/>
              </a:cxn>
              <a:cxn ang="0">
                <a:pos x="63" y="62"/>
              </a:cxn>
              <a:cxn ang="0">
                <a:pos x="73" y="41"/>
              </a:cxn>
              <a:cxn ang="0">
                <a:pos x="61" y="16"/>
              </a:cxn>
              <a:cxn ang="0">
                <a:pos x="44" y="0"/>
              </a:cxn>
              <a:cxn ang="0">
                <a:pos x="21" y="2"/>
              </a:cxn>
              <a:cxn ang="0">
                <a:pos x="12" y="20"/>
              </a:cxn>
              <a:cxn ang="0">
                <a:pos x="0" y="42"/>
              </a:cxn>
            </a:cxnLst>
            <a:rect l="0" t="0" r="r" b="b"/>
            <a:pathLst>
              <a:path w="73" h="70">
                <a:moveTo>
                  <a:pt x="0" y="42"/>
                </a:moveTo>
                <a:lnTo>
                  <a:pt x="15" y="61"/>
                </a:lnTo>
                <a:lnTo>
                  <a:pt x="37" y="70"/>
                </a:lnTo>
                <a:lnTo>
                  <a:pt x="63" y="62"/>
                </a:lnTo>
                <a:lnTo>
                  <a:pt x="73" y="41"/>
                </a:lnTo>
                <a:lnTo>
                  <a:pt x="61" y="16"/>
                </a:lnTo>
                <a:lnTo>
                  <a:pt x="44" y="0"/>
                </a:lnTo>
                <a:lnTo>
                  <a:pt x="21" y="2"/>
                </a:lnTo>
                <a:lnTo>
                  <a:pt x="12" y="20"/>
                </a:lnTo>
                <a:lnTo>
                  <a:pt x="0" y="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117" name="Freeform 221"/>
          <p:cNvSpPr>
            <a:spLocks/>
          </p:cNvSpPr>
          <p:nvPr/>
        </p:nvSpPr>
        <p:spPr bwMode="auto">
          <a:xfrm rot="-355228">
            <a:off x="1743075" y="1974850"/>
            <a:ext cx="446088" cy="550863"/>
          </a:xfrm>
          <a:custGeom>
            <a:avLst/>
            <a:gdLst/>
            <a:ahLst/>
            <a:cxnLst>
              <a:cxn ang="0">
                <a:pos x="173" y="106"/>
              </a:cxn>
              <a:cxn ang="0">
                <a:pos x="122" y="163"/>
              </a:cxn>
              <a:cxn ang="0">
                <a:pos x="83" y="224"/>
              </a:cxn>
              <a:cxn ang="0">
                <a:pos x="58" y="304"/>
              </a:cxn>
              <a:cxn ang="0">
                <a:pos x="54" y="429"/>
              </a:cxn>
              <a:cxn ang="0">
                <a:pos x="0" y="525"/>
              </a:cxn>
              <a:cxn ang="0">
                <a:pos x="0" y="656"/>
              </a:cxn>
              <a:cxn ang="0">
                <a:pos x="61" y="803"/>
              </a:cxn>
              <a:cxn ang="0">
                <a:pos x="157" y="864"/>
              </a:cxn>
              <a:cxn ang="0">
                <a:pos x="288" y="893"/>
              </a:cxn>
              <a:cxn ang="0">
                <a:pos x="448" y="893"/>
              </a:cxn>
              <a:cxn ang="0">
                <a:pos x="547" y="864"/>
              </a:cxn>
              <a:cxn ang="0">
                <a:pos x="646" y="781"/>
              </a:cxn>
              <a:cxn ang="0">
                <a:pos x="698" y="682"/>
              </a:cxn>
              <a:cxn ang="0">
                <a:pos x="714" y="608"/>
              </a:cxn>
              <a:cxn ang="0">
                <a:pos x="736" y="522"/>
              </a:cxn>
              <a:cxn ang="0">
                <a:pos x="739" y="422"/>
              </a:cxn>
              <a:cxn ang="0">
                <a:pos x="723" y="304"/>
              </a:cxn>
              <a:cxn ang="0">
                <a:pos x="685" y="214"/>
              </a:cxn>
              <a:cxn ang="0">
                <a:pos x="630" y="160"/>
              </a:cxn>
              <a:cxn ang="0">
                <a:pos x="579" y="93"/>
              </a:cxn>
              <a:cxn ang="0">
                <a:pos x="477" y="13"/>
              </a:cxn>
              <a:cxn ang="0">
                <a:pos x="419" y="0"/>
              </a:cxn>
              <a:cxn ang="0">
                <a:pos x="349" y="3"/>
              </a:cxn>
              <a:cxn ang="0">
                <a:pos x="288" y="22"/>
              </a:cxn>
              <a:cxn ang="0">
                <a:pos x="234" y="54"/>
              </a:cxn>
              <a:cxn ang="0">
                <a:pos x="173" y="106"/>
              </a:cxn>
            </a:cxnLst>
            <a:rect l="0" t="0" r="r" b="b"/>
            <a:pathLst>
              <a:path w="739" h="893">
                <a:moveTo>
                  <a:pt x="173" y="106"/>
                </a:moveTo>
                <a:lnTo>
                  <a:pt x="122" y="163"/>
                </a:lnTo>
                <a:lnTo>
                  <a:pt x="83" y="224"/>
                </a:lnTo>
                <a:lnTo>
                  <a:pt x="58" y="304"/>
                </a:lnTo>
                <a:lnTo>
                  <a:pt x="54" y="429"/>
                </a:lnTo>
                <a:lnTo>
                  <a:pt x="0" y="525"/>
                </a:lnTo>
                <a:lnTo>
                  <a:pt x="0" y="656"/>
                </a:lnTo>
                <a:lnTo>
                  <a:pt x="61" y="803"/>
                </a:lnTo>
                <a:lnTo>
                  <a:pt x="157" y="864"/>
                </a:lnTo>
                <a:lnTo>
                  <a:pt x="288" y="893"/>
                </a:lnTo>
                <a:lnTo>
                  <a:pt x="448" y="893"/>
                </a:lnTo>
                <a:lnTo>
                  <a:pt x="547" y="864"/>
                </a:lnTo>
                <a:lnTo>
                  <a:pt x="646" y="781"/>
                </a:lnTo>
                <a:lnTo>
                  <a:pt x="698" y="682"/>
                </a:lnTo>
                <a:lnTo>
                  <a:pt x="714" y="608"/>
                </a:lnTo>
                <a:lnTo>
                  <a:pt x="736" y="522"/>
                </a:lnTo>
                <a:lnTo>
                  <a:pt x="739" y="422"/>
                </a:lnTo>
                <a:lnTo>
                  <a:pt x="723" y="304"/>
                </a:lnTo>
                <a:lnTo>
                  <a:pt x="685" y="214"/>
                </a:lnTo>
                <a:lnTo>
                  <a:pt x="630" y="160"/>
                </a:lnTo>
                <a:lnTo>
                  <a:pt x="579" y="93"/>
                </a:lnTo>
                <a:lnTo>
                  <a:pt x="477" y="13"/>
                </a:lnTo>
                <a:lnTo>
                  <a:pt x="419" y="0"/>
                </a:lnTo>
                <a:lnTo>
                  <a:pt x="349" y="3"/>
                </a:lnTo>
                <a:lnTo>
                  <a:pt x="288" y="22"/>
                </a:lnTo>
                <a:lnTo>
                  <a:pt x="234" y="54"/>
                </a:lnTo>
                <a:lnTo>
                  <a:pt x="173" y="106"/>
                </a:lnTo>
                <a:close/>
              </a:path>
            </a:pathLst>
          </a:custGeom>
          <a:gradFill rotWithShape="0">
            <a:gsLst>
              <a:gs pos="0">
                <a:srgbClr val="FF7373">
                  <a:gamma/>
                  <a:tint val="89020"/>
                  <a:invGamma/>
                </a:srgbClr>
              </a:gs>
              <a:gs pos="50000">
                <a:srgbClr val="FF7373"/>
              </a:gs>
              <a:gs pos="100000">
                <a:srgbClr val="FF7373">
                  <a:gamma/>
                  <a:tint val="89020"/>
                  <a:invGamma/>
                </a:srgbClr>
              </a:gs>
            </a:gsLst>
            <a:lin ang="2700000" scaled="1"/>
          </a:gra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118" name="Freeform 222"/>
          <p:cNvSpPr>
            <a:spLocks/>
          </p:cNvSpPr>
          <p:nvPr/>
        </p:nvSpPr>
        <p:spPr bwMode="auto">
          <a:xfrm rot="-355228">
            <a:off x="1763713" y="2085975"/>
            <a:ext cx="415925" cy="420688"/>
          </a:xfrm>
          <a:custGeom>
            <a:avLst/>
            <a:gdLst/>
            <a:ahLst/>
            <a:cxnLst>
              <a:cxn ang="0">
                <a:pos x="112" y="39"/>
              </a:cxn>
              <a:cxn ang="0">
                <a:pos x="67" y="99"/>
              </a:cxn>
              <a:cxn ang="0">
                <a:pos x="61" y="163"/>
              </a:cxn>
              <a:cxn ang="0">
                <a:pos x="58" y="256"/>
              </a:cxn>
              <a:cxn ang="0">
                <a:pos x="26" y="298"/>
              </a:cxn>
              <a:cxn ang="0">
                <a:pos x="7" y="355"/>
              </a:cxn>
              <a:cxn ang="0">
                <a:pos x="0" y="426"/>
              </a:cxn>
              <a:cxn ang="0">
                <a:pos x="29" y="531"/>
              </a:cxn>
              <a:cxn ang="0">
                <a:pos x="71" y="602"/>
              </a:cxn>
              <a:cxn ang="0">
                <a:pos x="138" y="647"/>
              </a:cxn>
              <a:cxn ang="0">
                <a:pos x="205" y="663"/>
              </a:cxn>
              <a:cxn ang="0">
                <a:pos x="327" y="682"/>
              </a:cxn>
              <a:cxn ang="0">
                <a:pos x="445" y="669"/>
              </a:cxn>
              <a:cxn ang="0">
                <a:pos x="531" y="637"/>
              </a:cxn>
              <a:cxn ang="0">
                <a:pos x="624" y="560"/>
              </a:cxn>
              <a:cxn ang="0">
                <a:pos x="659" y="458"/>
              </a:cxn>
              <a:cxn ang="0">
                <a:pos x="679" y="378"/>
              </a:cxn>
              <a:cxn ang="0">
                <a:pos x="691" y="266"/>
              </a:cxn>
              <a:cxn ang="0">
                <a:pos x="682" y="183"/>
              </a:cxn>
              <a:cxn ang="0">
                <a:pos x="663" y="112"/>
              </a:cxn>
              <a:cxn ang="0">
                <a:pos x="634" y="67"/>
              </a:cxn>
              <a:cxn ang="0">
                <a:pos x="567" y="39"/>
              </a:cxn>
              <a:cxn ang="0">
                <a:pos x="499" y="7"/>
              </a:cxn>
              <a:cxn ang="0">
                <a:pos x="352" y="0"/>
              </a:cxn>
              <a:cxn ang="0">
                <a:pos x="263" y="0"/>
              </a:cxn>
              <a:cxn ang="0">
                <a:pos x="186" y="7"/>
              </a:cxn>
              <a:cxn ang="0">
                <a:pos x="112" y="39"/>
              </a:cxn>
            </a:cxnLst>
            <a:rect l="0" t="0" r="r" b="b"/>
            <a:pathLst>
              <a:path w="691" h="682">
                <a:moveTo>
                  <a:pt x="112" y="39"/>
                </a:moveTo>
                <a:lnTo>
                  <a:pt x="67" y="99"/>
                </a:lnTo>
                <a:lnTo>
                  <a:pt x="61" y="163"/>
                </a:lnTo>
                <a:lnTo>
                  <a:pt x="58" y="256"/>
                </a:lnTo>
                <a:lnTo>
                  <a:pt x="26" y="298"/>
                </a:lnTo>
                <a:lnTo>
                  <a:pt x="7" y="355"/>
                </a:lnTo>
                <a:lnTo>
                  <a:pt x="0" y="426"/>
                </a:lnTo>
                <a:lnTo>
                  <a:pt x="29" y="531"/>
                </a:lnTo>
                <a:lnTo>
                  <a:pt x="71" y="602"/>
                </a:lnTo>
                <a:lnTo>
                  <a:pt x="138" y="647"/>
                </a:lnTo>
                <a:lnTo>
                  <a:pt x="205" y="663"/>
                </a:lnTo>
                <a:lnTo>
                  <a:pt x="327" y="682"/>
                </a:lnTo>
                <a:lnTo>
                  <a:pt x="445" y="669"/>
                </a:lnTo>
                <a:lnTo>
                  <a:pt x="531" y="637"/>
                </a:lnTo>
                <a:lnTo>
                  <a:pt x="624" y="560"/>
                </a:lnTo>
                <a:lnTo>
                  <a:pt x="659" y="458"/>
                </a:lnTo>
                <a:lnTo>
                  <a:pt x="679" y="378"/>
                </a:lnTo>
                <a:lnTo>
                  <a:pt x="691" y="266"/>
                </a:lnTo>
                <a:lnTo>
                  <a:pt x="682" y="183"/>
                </a:lnTo>
                <a:lnTo>
                  <a:pt x="663" y="112"/>
                </a:lnTo>
                <a:lnTo>
                  <a:pt x="634" y="67"/>
                </a:lnTo>
                <a:lnTo>
                  <a:pt x="567" y="39"/>
                </a:lnTo>
                <a:lnTo>
                  <a:pt x="499" y="7"/>
                </a:lnTo>
                <a:lnTo>
                  <a:pt x="352" y="0"/>
                </a:lnTo>
                <a:lnTo>
                  <a:pt x="263" y="0"/>
                </a:lnTo>
                <a:lnTo>
                  <a:pt x="186" y="7"/>
                </a:lnTo>
                <a:lnTo>
                  <a:pt x="112" y="39"/>
                </a:lnTo>
                <a:close/>
              </a:path>
            </a:pathLst>
          </a:custGeom>
          <a:gradFill rotWithShape="0">
            <a:gsLst>
              <a:gs pos="0">
                <a:srgbClr val="FFFF99"/>
              </a:gs>
              <a:gs pos="50000">
                <a:srgbClr val="FFFF99">
                  <a:gamma/>
                  <a:tint val="33725"/>
                  <a:invGamma/>
                </a:srgbClr>
              </a:gs>
              <a:gs pos="100000">
                <a:srgbClr val="FFFF99"/>
              </a:gs>
            </a:gsLst>
            <a:lin ang="2700000" scaled="1"/>
          </a:gra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2" name="Group 223"/>
          <p:cNvGrpSpPr>
            <a:grpSpLocks/>
          </p:cNvGrpSpPr>
          <p:nvPr/>
        </p:nvGrpSpPr>
        <p:grpSpPr bwMode="auto">
          <a:xfrm rot="1207550">
            <a:off x="1889125" y="2155825"/>
            <a:ext cx="198438" cy="292100"/>
            <a:chOff x="4559" y="2433"/>
            <a:chExt cx="120" cy="227"/>
          </a:xfrm>
        </p:grpSpPr>
        <p:sp>
          <p:nvSpPr>
            <p:cNvPr id="81120" name="Freeform 224"/>
            <p:cNvSpPr>
              <a:spLocks/>
            </p:cNvSpPr>
            <p:nvPr/>
          </p:nvSpPr>
          <p:spPr bwMode="auto">
            <a:xfrm rot="-1562779">
              <a:off x="4559" y="2433"/>
              <a:ext cx="116" cy="227"/>
            </a:xfrm>
            <a:custGeom>
              <a:avLst/>
              <a:gdLst/>
              <a:ahLst/>
              <a:cxnLst>
                <a:cxn ang="0">
                  <a:pos x="179" y="6"/>
                </a:cxn>
                <a:cxn ang="0">
                  <a:pos x="93" y="35"/>
                </a:cxn>
                <a:cxn ang="0">
                  <a:pos x="54" y="70"/>
                </a:cxn>
                <a:cxn ang="0">
                  <a:pos x="9" y="176"/>
                </a:cxn>
                <a:cxn ang="0">
                  <a:pos x="0" y="256"/>
                </a:cxn>
                <a:cxn ang="0">
                  <a:pos x="13" y="336"/>
                </a:cxn>
                <a:cxn ang="0">
                  <a:pos x="41" y="432"/>
                </a:cxn>
                <a:cxn ang="0">
                  <a:pos x="86" y="505"/>
                </a:cxn>
                <a:cxn ang="0">
                  <a:pos x="163" y="540"/>
                </a:cxn>
                <a:cxn ang="0">
                  <a:pos x="221" y="553"/>
                </a:cxn>
                <a:cxn ang="0">
                  <a:pos x="285" y="553"/>
                </a:cxn>
                <a:cxn ang="0">
                  <a:pos x="365" y="518"/>
                </a:cxn>
                <a:cxn ang="0">
                  <a:pos x="416" y="441"/>
                </a:cxn>
                <a:cxn ang="0">
                  <a:pos x="425" y="374"/>
                </a:cxn>
                <a:cxn ang="0">
                  <a:pos x="403" y="281"/>
                </a:cxn>
                <a:cxn ang="0">
                  <a:pos x="387" y="192"/>
                </a:cxn>
                <a:cxn ang="0">
                  <a:pos x="371" y="131"/>
                </a:cxn>
                <a:cxn ang="0">
                  <a:pos x="349" y="67"/>
                </a:cxn>
                <a:cxn ang="0">
                  <a:pos x="294" y="9"/>
                </a:cxn>
                <a:cxn ang="0">
                  <a:pos x="233" y="0"/>
                </a:cxn>
                <a:cxn ang="0">
                  <a:pos x="179" y="6"/>
                </a:cxn>
              </a:cxnLst>
              <a:rect l="0" t="0" r="r" b="b"/>
              <a:pathLst>
                <a:path w="425" h="553">
                  <a:moveTo>
                    <a:pt x="179" y="6"/>
                  </a:moveTo>
                  <a:lnTo>
                    <a:pt x="93" y="35"/>
                  </a:lnTo>
                  <a:lnTo>
                    <a:pt x="54" y="70"/>
                  </a:lnTo>
                  <a:lnTo>
                    <a:pt x="9" y="176"/>
                  </a:lnTo>
                  <a:lnTo>
                    <a:pt x="0" y="256"/>
                  </a:lnTo>
                  <a:lnTo>
                    <a:pt x="13" y="336"/>
                  </a:lnTo>
                  <a:lnTo>
                    <a:pt x="41" y="432"/>
                  </a:lnTo>
                  <a:lnTo>
                    <a:pt x="86" y="505"/>
                  </a:lnTo>
                  <a:lnTo>
                    <a:pt x="163" y="540"/>
                  </a:lnTo>
                  <a:lnTo>
                    <a:pt x="221" y="553"/>
                  </a:lnTo>
                  <a:lnTo>
                    <a:pt x="285" y="553"/>
                  </a:lnTo>
                  <a:lnTo>
                    <a:pt x="365" y="518"/>
                  </a:lnTo>
                  <a:lnTo>
                    <a:pt x="416" y="441"/>
                  </a:lnTo>
                  <a:lnTo>
                    <a:pt x="425" y="374"/>
                  </a:lnTo>
                  <a:lnTo>
                    <a:pt x="403" y="281"/>
                  </a:lnTo>
                  <a:lnTo>
                    <a:pt x="387" y="192"/>
                  </a:lnTo>
                  <a:lnTo>
                    <a:pt x="371" y="131"/>
                  </a:lnTo>
                  <a:lnTo>
                    <a:pt x="349" y="67"/>
                  </a:lnTo>
                  <a:lnTo>
                    <a:pt x="294" y="9"/>
                  </a:lnTo>
                  <a:lnTo>
                    <a:pt x="233" y="0"/>
                  </a:lnTo>
                  <a:lnTo>
                    <a:pt x="179" y="6"/>
                  </a:lnTo>
                  <a:close/>
                </a:path>
              </a:pathLst>
            </a:custGeom>
            <a:solidFill>
              <a:srgbClr val="FF7C80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121" name="Freeform 225"/>
            <p:cNvSpPr>
              <a:spLocks/>
            </p:cNvSpPr>
            <p:nvPr/>
          </p:nvSpPr>
          <p:spPr bwMode="auto">
            <a:xfrm rot="-1562779">
              <a:off x="4601" y="2448"/>
              <a:ext cx="52" cy="179"/>
            </a:xfrm>
            <a:custGeom>
              <a:avLst/>
              <a:gdLst/>
              <a:ahLst/>
              <a:cxnLst>
                <a:cxn ang="0">
                  <a:pos x="71" y="3"/>
                </a:cxn>
                <a:cxn ang="0">
                  <a:pos x="23" y="0"/>
                </a:cxn>
                <a:cxn ang="0">
                  <a:pos x="10" y="19"/>
                </a:cxn>
                <a:cxn ang="0">
                  <a:pos x="4" y="51"/>
                </a:cxn>
                <a:cxn ang="0">
                  <a:pos x="0" y="109"/>
                </a:cxn>
                <a:cxn ang="0">
                  <a:pos x="7" y="179"/>
                </a:cxn>
                <a:cxn ang="0">
                  <a:pos x="23" y="256"/>
                </a:cxn>
                <a:cxn ang="0">
                  <a:pos x="48" y="307"/>
                </a:cxn>
                <a:cxn ang="0">
                  <a:pos x="93" y="352"/>
                </a:cxn>
                <a:cxn ang="0">
                  <a:pos x="132" y="384"/>
                </a:cxn>
                <a:cxn ang="0">
                  <a:pos x="157" y="327"/>
                </a:cxn>
                <a:cxn ang="0">
                  <a:pos x="141" y="256"/>
                </a:cxn>
                <a:cxn ang="0">
                  <a:pos x="116" y="176"/>
                </a:cxn>
                <a:cxn ang="0">
                  <a:pos x="100" y="112"/>
                </a:cxn>
                <a:cxn ang="0">
                  <a:pos x="93" y="48"/>
                </a:cxn>
                <a:cxn ang="0">
                  <a:pos x="71" y="3"/>
                </a:cxn>
              </a:cxnLst>
              <a:rect l="0" t="0" r="r" b="b"/>
              <a:pathLst>
                <a:path w="157" h="384">
                  <a:moveTo>
                    <a:pt x="71" y="3"/>
                  </a:moveTo>
                  <a:lnTo>
                    <a:pt x="23" y="0"/>
                  </a:lnTo>
                  <a:lnTo>
                    <a:pt x="10" y="19"/>
                  </a:lnTo>
                  <a:lnTo>
                    <a:pt x="4" y="51"/>
                  </a:lnTo>
                  <a:lnTo>
                    <a:pt x="0" y="109"/>
                  </a:lnTo>
                  <a:lnTo>
                    <a:pt x="7" y="179"/>
                  </a:lnTo>
                  <a:lnTo>
                    <a:pt x="23" y="256"/>
                  </a:lnTo>
                  <a:lnTo>
                    <a:pt x="48" y="307"/>
                  </a:lnTo>
                  <a:lnTo>
                    <a:pt x="93" y="352"/>
                  </a:lnTo>
                  <a:lnTo>
                    <a:pt x="132" y="384"/>
                  </a:lnTo>
                  <a:lnTo>
                    <a:pt x="157" y="327"/>
                  </a:lnTo>
                  <a:lnTo>
                    <a:pt x="141" y="256"/>
                  </a:lnTo>
                  <a:lnTo>
                    <a:pt x="116" y="176"/>
                  </a:lnTo>
                  <a:lnTo>
                    <a:pt x="100" y="112"/>
                  </a:lnTo>
                  <a:lnTo>
                    <a:pt x="93" y="48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7C8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122" name="Freeform 226"/>
            <p:cNvSpPr>
              <a:spLocks/>
            </p:cNvSpPr>
            <p:nvPr/>
          </p:nvSpPr>
          <p:spPr bwMode="auto">
            <a:xfrm>
              <a:off x="4572" y="2463"/>
              <a:ext cx="107" cy="139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0" y="0"/>
                </a:cxn>
                <a:cxn ang="0">
                  <a:pos x="0" y="11"/>
                </a:cxn>
                <a:cxn ang="0">
                  <a:pos x="2" y="28"/>
                </a:cxn>
                <a:cxn ang="0">
                  <a:pos x="12" y="44"/>
                </a:cxn>
                <a:cxn ang="0">
                  <a:pos x="21" y="59"/>
                </a:cxn>
                <a:cxn ang="0">
                  <a:pos x="33" y="74"/>
                </a:cxn>
                <a:cxn ang="0">
                  <a:pos x="46" y="101"/>
                </a:cxn>
                <a:cxn ang="0">
                  <a:pos x="63" y="125"/>
                </a:cxn>
                <a:cxn ang="0">
                  <a:pos x="87" y="137"/>
                </a:cxn>
                <a:cxn ang="0">
                  <a:pos x="99" y="139"/>
                </a:cxn>
                <a:cxn ang="0">
                  <a:pos x="107" y="132"/>
                </a:cxn>
                <a:cxn ang="0">
                  <a:pos x="99" y="113"/>
                </a:cxn>
              </a:cxnLst>
              <a:rect l="0" t="0" r="r" b="b"/>
              <a:pathLst>
                <a:path w="107" h="139">
                  <a:moveTo>
                    <a:pt x="17" y="3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2" y="28"/>
                  </a:lnTo>
                  <a:lnTo>
                    <a:pt x="12" y="44"/>
                  </a:lnTo>
                  <a:lnTo>
                    <a:pt x="21" y="59"/>
                  </a:lnTo>
                  <a:lnTo>
                    <a:pt x="33" y="74"/>
                  </a:lnTo>
                  <a:lnTo>
                    <a:pt x="46" y="101"/>
                  </a:lnTo>
                  <a:lnTo>
                    <a:pt x="63" y="125"/>
                  </a:lnTo>
                  <a:lnTo>
                    <a:pt x="87" y="137"/>
                  </a:lnTo>
                  <a:lnTo>
                    <a:pt x="99" y="139"/>
                  </a:lnTo>
                  <a:lnTo>
                    <a:pt x="107" y="132"/>
                  </a:lnTo>
                  <a:lnTo>
                    <a:pt x="99" y="113"/>
                  </a:lnTo>
                </a:path>
              </a:pathLst>
            </a:custGeom>
            <a:solidFill>
              <a:srgbClr val="FF7C80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1123" name="Freeform 227"/>
          <p:cNvSpPr>
            <a:spLocks/>
          </p:cNvSpPr>
          <p:nvPr/>
        </p:nvSpPr>
        <p:spPr bwMode="auto">
          <a:xfrm rot="-355228">
            <a:off x="1816100" y="1990725"/>
            <a:ext cx="206375" cy="74613"/>
          </a:xfrm>
          <a:custGeom>
            <a:avLst/>
            <a:gdLst/>
            <a:ahLst/>
            <a:cxnLst>
              <a:cxn ang="0">
                <a:pos x="0" y="75"/>
              </a:cxn>
              <a:cxn ang="0">
                <a:pos x="22" y="53"/>
              </a:cxn>
              <a:cxn ang="0">
                <a:pos x="61" y="26"/>
              </a:cxn>
              <a:cxn ang="0">
                <a:pos x="114" y="15"/>
              </a:cxn>
              <a:cxn ang="0">
                <a:pos x="172" y="0"/>
              </a:cxn>
              <a:cxn ang="0">
                <a:pos x="232" y="10"/>
              </a:cxn>
              <a:cxn ang="0">
                <a:pos x="281" y="21"/>
              </a:cxn>
              <a:cxn ang="0">
                <a:pos x="323" y="48"/>
              </a:cxn>
              <a:cxn ang="0">
                <a:pos x="339" y="89"/>
              </a:cxn>
              <a:cxn ang="0">
                <a:pos x="323" y="112"/>
              </a:cxn>
              <a:cxn ang="0">
                <a:pos x="284" y="120"/>
              </a:cxn>
              <a:cxn ang="0">
                <a:pos x="204" y="115"/>
              </a:cxn>
              <a:cxn ang="0">
                <a:pos x="101" y="102"/>
              </a:cxn>
              <a:cxn ang="0">
                <a:pos x="29" y="113"/>
              </a:cxn>
              <a:cxn ang="0">
                <a:pos x="9" y="109"/>
              </a:cxn>
              <a:cxn ang="0">
                <a:pos x="0" y="75"/>
              </a:cxn>
            </a:cxnLst>
            <a:rect l="0" t="0" r="r" b="b"/>
            <a:pathLst>
              <a:path w="339" h="120">
                <a:moveTo>
                  <a:pt x="0" y="75"/>
                </a:moveTo>
                <a:lnTo>
                  <a:pt x="22" y="53"/>
                </a:lnTo>
                <a:lnTo>
                  <a:pt x="61" y="26"/>
                </a:lnTo>
                <a:lnTo>
                  <a:pt x="114" y="15"/>
                </a:lnTo>
                <a:lnTo>
                  <a:pt x="172" y="0"/>
                </a:lnTo>
                <a:lnTo>
                  <a:pt x="232" y="10"/>
                </a:lnTo>
                <a:lnTo>
                  <a:pt x="281" y="21"/>
                </a:lnTo>
                <a:lnTo>
                  <a:pt x="323" y="48"/>
                </a:lnTo>
                <a:lnTo>
                  <a:pt x="339" y="89"/>
                </a:lnTo>
                <a:lnTo>
                  <a:pt x="323" y="112"/>
                </a:lnTo>
                <a:lnTo>
                  <a:pt x="284" y="120"/>
                </a:lnTo>
                <a:lnTo>
                  <a:pt x="204" y="115"/>
                </a:lnTo>
                <a:lnTo>
                  <a:pt x="101" y="102"/>
                </a:lnTo>
                <a:lnTo>
                  <a:pt x="29" y="113"/>
                </a:lnTo>
                <a:lnTo>
                  <a:pt x="9" y="109"/>
                </a:lnTo>
                <a:lnTo>
                  <a:pt x="0" y="75"/>
                </a:lnTo>
                <a:close/>
              </a:path>
            </a:pathLst>
          </a:custGeom>
          <a:solidFill>
            <a:srgbClr val="0000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141" name="Text Box 245"/>
          <p:cNvSpPr txBox="1">
            <a:spLocks noChangeArrowheads="1"/>
          </p:cNvSpPr>
          <p:nvPr/>
        </p:nvSpPr>
        <p:spPr bwMode="auto">
          <a:xfrm>
            <a:off x="357158" y="1000108"/>
            <a:ext cx="167640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dirty="0" smtClean="0">
                <a:solidFill>
                  <a:srgbClr val="000000"/>
                </a:solidFill>
                <a:latin typeface="Univers" pitchFamily="34" charset="0"/>
              </a:rPr>
              <a:t>Alveolar epithelium</a:t>
            </a:r>
            <a:endParaRPr lang="en-GB" sz="1400" dirty="0">
              <a:solidFill>
                <a:srgbClr val="000000"/>
              </a:solidFill>
              <a:latin typeface="Univers" pitchFamily="34" charset="0"/>
            </a:endParaRPr>
          </a:p>
        </p:txBody>
      </p:sp>
      <p:sp>
        <p:nvSpPr>
          <p:cNvPr id="81142" name="Text Box 246"/>
          <p:cNvSpPr txBox="1">
            <a:spLocks noChangeArrowheads="1"/>
          </p:cNvSpPr>
          <p:nvPr/>
        </p:nvSpPr>
        <p:spPr bwMode="auto">
          <a:xfrm>
            <a:off x="2133600" y="838200"/>
            <a:ext cx="533400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Univers" pitchFamily="34" charset="0"/>
              </a:rPr>
              <a:t>Typ I</a:t>
            </a:r>
          </a:p>
        </p:txBody>
      </p:sp>
      <p:sp>
        <p:nvSpPr>
          <p:cNvPr id="81143" name="Text Box 247"/>
          <p:cNvSpPr txBox="1">
            <a:spLocks noChangeArrowheads="1"/>
          </p:cNvSpPr>
          <p:nvPr/>
        </p:nvSpPr>
        <p:spPr bwMode="auto">
          <a:xfrm>
            <a:off x="2133600" y="1219200"/>
            <a:ext cx="533400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  <a:latin typeface="Univers" pitchFamily="34" charset="0"/>
              </a:rPr>
              <a:t>Typ II</a:t>
            </a:r>
          </a:p>
        </p:txBody>
      </p:sp>
      <p:grpSp>
        <p:nvGrpSpPr>
          <p:cNvPr id="3" name="Group 250"/>
          <p:cNvGrpSpPr>
            <a:grpSpLocks/>
          </p:cNvGrpSpPr>
          <p:nvPr/>
        </p:nvGrpSpPr>
        <p:grpSpPr bwMode="auto">
          <a:xfrm>
            <a:off x="2819400" y="1371600"/>
            <a:ext cx="1600200" cy="1447800"/>
            <a:chOff x="1776" y="864"/>
            <a:chExt cx="1008" cy="912"/>
          </a:xfrm>
        </p:grpSpPr>
        <p:sp>
          <p:nvSpPr>
            <p:cNvPr id="81144" name="AutoShape 248"/>
            <p:cNvSpPr>
              <a:spLocks noChangeArrowheads="1"/>
            </p:cNvSpPr>
            <p:nvPr/>
          </p:nvSpPr>
          <p:spPr bwMode="auto">
            <a:xfrm rot="4870532">
              <a:off x="2256" y="720"/>
              <a:ext cx="384" cy="672"/>
            </a:xfrm>
            <a:prstGeom prst="lightningBol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CH"/>
            </a:p>
          </p:txBody>
        </p:sp>
        <p:sp>
          <p:nvSpPr>
            <p:cNvPr id="81145" name="AutoShape 249"/>
            <p:cNvSpPr>
              <a:spLocks noChangeArrowheads="1"/>
            </p:cNvSpPr>
            <p:nvPr/>
          </p:nvSpPr>
          <p:spPr bwMode="auto">
            <a:xfrm rot="4870532">
              <a:off x="1920" y="1248"/>
              <a:ext cx="384" cy="672"/>
            </a:xfrm>
            <a:prstGeom prst="lightningBol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CH"/>
            </a:p>
          </p:txBody>
        </p:sp>
      </p:grpSp>
      <p:grpSp>
        <p:nvGrpSpPr>
          <p:cNvPr id="4" name="Group 266"/>
          <p:cNvGrpSpPr>
            <a:grpSpLocks/>
          </p:cNvGrpSpPr>
          <p:nvPr/>
        </p:nvGrpSpPr>
        <p:grpSpPr bwMode="auto">
          <a:xfrm>
            <a:off x="2271713" y="3371850"/>
            <a:ext cx="2681287" cy="2243138"/>
            <a:chOff x="1431" y="2124"/>
            <a:chExt cx="1689" cy="1413"/>
          </a:xfrm>
        </p:grpSpPr>
        <p:sp>
          <p:nvSpPr>
            <p:cNvPr id="80925" name="Freeform 29"/>
            <p:cNvSpPr>
              <a:spLocks/>
            </p:cNvSpPr>
            <p:nvPr/>
          </p:nvSpPr>
          <p:spPr bwMode="auto">
            <a:xfrm rot="-1704219">
              <a:off x="1635" y="2495"/>
              <a:ext cx="972" cy="1042"/>
            </a:xfrm>
            <a:custGeom>
              <a:avLst/>
              <a:gdLst/>
              <a:ahLst/>
              <a:cxnLst>
                <a:cxn ang="0">
                  <a:pos x="69" y="581"/>
                </a:cxn>
                <a:cxn ang="0">
                  <a:pos x="296" y="546"/>
                </a:cxn>
                <a:cxn ang="0">
                  <a:pos x="466" y="572"/>
                </a:cxn>
                <a:cxn ang="0">
                  <a:pos x="415" y="723"/>
                </a:cxn>
                <a:cxn ang="0">
                  <a:pos x="453" y="857"/>
                </a:cxn>
                <a:cxn ang="0">
                  <a:pos x="556" y="921"/>
                </a:cxn>
                <a:cxn ang="0">
                  <a:pos x="607" y="1043"/>
                </a:cxn>
                <a:cxn ang="0">
                  <a:pos x="665" y="1017"/>
                </a:cxn>
                <a:cxn ang="0">
                  <a:pos x="684" y="889"/>
                </a:cxn>
                <a:cxn ang="0">
                  <a:pos x="818" y="922"/>
                </a:cxn>
                <a:cxn ang="0">
                  <a:pos x="860" y="821"/>
                </a:cxn>
                <a:cxn ang="0">
                  <a:pos x="808" y="636"/>
                </a:cxn>
                <a:cxn ang="0">
                  <a:pos x="908" y="537"/>
                </a:cxn>
                <a:cxn ang="0">
                  <a:pos x="908" y="304"/>
                </a:cxn>
                <a:cxn ang="0">
                  <a:pos x="908" y="150"/>
                </a:cxn>
                <a:cxn ang="0">
                  <a:pos x="748" y="121"/>
                </a:cxn>
                <a:cxn ang="0">
                  <a:pos x="633" y="0"/>
                </a:cxn>
                <a:cxn ang="0">
                  <a:pos x="546" y="43"/>
                </a:cxn>
                <a:cxn ang="0">
                  <a:pos x="433" y="277"/>
                </a:cxn>
                <a:cxn ang="0">
                  <a:pos x="306" y="150"/>
                </a:cxn>
                <a:cxn ang="0">
                  <a:pos x="137" y="187"/>
                </a:cxn>
                <a:cxn ang="0">
                  <a:pos x="137" y="286"/>
                </a:cxn>
                <a:cxn ang="0">
                  <a:pos x="113" y="428"/>
                </a:cxn>
                <a:cxn ang="0">
                  <a:pos x="0" y="537"/>
                </a:cxn>
                <a:cxn ang="0">
                  <a:pos x="69" y="581"/>
                </a:cxn>
              </a:cxnLst>
              <a:rect l="0" t="0" r="r" b="b"/>
              <a:pathLst>
                <a:path w="908" h="1043">
                  <a:moveTo>
                    <a:pt x="69" y="581"/>
                  </a:moveTo>
                  <a:lnTo>
                    <a:pt x="296" y="546"/>
                  </a:lnTo>
                  <a:lnTo>
                    <a:pt x="466" y="572"/>
                  </a:lnTo>
                  <a:lnTo>
                    <a:pt x="415" y="723"/>
                  </a:lnTo>
                  <a:lnTo>
                    <a:pt x="453" y="857"/>
                  </a:lnTo>
                  <a:lnTo>
                    <a:pt x="556" y="921"/>
                  </a:lnTo>
                  <a:lnTo>
                    <a:pt x="607" y="1043"/>
                  </a:lnTo>
                  <a:lnTo>
                    <a:pt x="665" y="1017"/>
                  </a:lnTo>
                  <a:lnTo>
                    <a:pt x="684" y="889"/>
                  </a:lnTo>
                  <a:lnTo>
                    <a:pt x="818" y="922"/>
                  </a:lnTo>
                  <a:lnTo>
                    <a:pt x="860" y="821"/>
                  </a:lnTo>
                  <a:lnTo>
                    <a:pt x="808" y="636"/>
                  </a:lnTo>
                  <a:lnTo>
                    <a:pt x="908" y="537"/>
                  </a:lnTo>
                  <a:lnTo>
                    <a:pt x="908" y="304"/>
                  </a:lnTo>
                  <a:lnTo>
                    <a:pt x="908" y="150"/>
                  </a:lnTo>
                  <a:lnTo>
                    <a:pt x="748" y="121"/>
                  </a:lnTo>
                  <a:lnTo>
                    <a:pt x="633" y="0"/>
                  </a:lnTo>
                  <a:lnTo>
                    <a:pt x="546" y="43"/>
                  </a:lnTo>
                  <a:lnTo>
                    <a:pt x="433" y="277"/>
                  </a:lnTo>
                  <a:lnTo>
                    <a:pt x="306" y="150"/>
                  </a:lnTo>
                  <a:lnTo>
                    <a:pt x="137" y="187"/>
                  </a:lnTo>
                  <a:lnTo>
                    <a:pt x="137" y="286"/>
                  </a:lnTo>
                  <a:lnTo>
                    <a:pt x="113" y="428"/>
                  </a:lnTo>
                  <a:lnTo>
                    <a:pt x="0" y="537"/>
                  </a:lnTo>
                  <a:lnTo>
                    <a:pt x="69" y="581"/>
                  </a:lnTo>
                  <a:close/>
                </a:path>
              </a:pathLst>
            </a:custGeom>
            <a:solidFill>
              <a:srgbClr val="DF8DAC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0948" name="Freeform 52"/>
            <p:cNvSpPr>
              <a:spLocks/>
            </p:cNvSpPr>
            <p:nvPr/>
          </p:nvSpPr>
          <p:spPr bwMode="auto">
            <a:xfrm>
              <a:off x="1587" y="2124"/>
              <a:ext cx="626" cy="292"/>
            </a:xfrm>
            <a:custGeom>
              <a:avLst/>
              <a:gdLst/>
              <a:ahLst/>
              <a:cxnLst>
                <a:cxn ang="0">
                  <a:pos x="0" y="342"/>
                </a:cxn>
                <a:cxn ang="0">
                  <a:pos x="518" y="35"/>
                </a:cxn>
                <a:cxn ang="0">
                  <a:pos x="671" y="130"/>
                </a:cxn>
              </a:cxnLst>
              <a:rect l="0" t="0" r="r" b="b"/>
              <a:pathLst>
                <a:path w="671" h="342">
                  <a:moveTo>
                    <a:pt x="0" y="342"/>
                  </a:moveTo>
                  <a:cubicBezTo>
                    <a:pt x="86" y="289"/>
                    <a:pt x="406" y="70"/>
                    <a:pt x="518" y="35"/>
                  </a:cubicBezTo>
                  <a:cubicBezTo>
                    <a:pt x="630" y="0"/>
                    <a:pt x="639" y="110"/>
                    <a:pt x="671" y="13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089" name="Freeform 193"/>
            <p:cNvSpPr>
              <a:spLocks/>
            </p:cNvSpPr>
            <p:nvPr/>
          </p:nvSpPr>
          <p:spPr bwMode="auto">
            <a:xfrm>
              <a:off x="2496" y="2544"/>
              <a:ext cx="281" cy="342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69" y="197"/>
                </a:cxn>
                <a:cxn ang="0">
                  <a:pos x="0" y="401"/>
                </a:cxn>
              </a:cxnLst>
              <a:rect l="0" t="0" r="r" b="b"/>
              <a:pathLst>
                <a:path w="302" h="401">
                  <a:moveTo>
                    <a:pt x="196" y="0"/>
                  </a:moveTo>
                  <a:cubicBezTo>
                    <a:pt x="208" y="33"/>
                    <a:pt x="302" y="130"/>
                    <a:pt x="269" y="197"/>
                  </a:cubicBezTo>
                  <a:cubicBezTo>
                    <a:pt x="236" y="264"/>
                    <a:pt x="56" y="359"/>
                    <a:pt x="0" y="401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096" name="Rectangle 200"/>
            <p:cNvSpPr>
              <a:spLocks noChangeArrowheads="1"/>
            </p:cNvSpPr>
            <p:nvPr/>
          </p:nvSpPr>
          <p:spPr bwMode="auto">
            <a:xfrm>
              <a:off x="1872" y="2736"/>
              <a:ext cx="772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1400" b="1" dirty="0" err="1" smtClean="0">
                  <a:solidFill>
                    <a:srgbClr val="000000"/>
                  </a:solidFill>
                  <a:latin typeface="Univers" pitchFamily="34" charset="0"/>
                </a:rPr>
                <a:t>Fibrinous</a:t>
              </a:r>
              <a:r>
                <a:rPr lang="es-MX" sz="1400" b="1" dirty="0" smtClean="0">
                  <a:solidFill>
                    <a:srgbClr val="000000"/>
                  </a:solidFill>
                  <a:latin typeface="Univers" pitchFamily="34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s-MX" sz="1400" dirty="0" err="1" smtClean="0">
                  <a:solidFill>
                    <a:srgbClr val="000000"/>
                  </a:solidFill>
                  <a:latin typeface="Univers" pitchFamily="34" charset="0"/>
                </a:rPr>
                <a:t>matrix</a:t>
              </a:r>
              <a:endParaRPr lang="es-ES" sz="1400" b="1" dirty="0">
                <a:solidFill>
                  <a:srgbClr val="000000"/>
                </a:solidFill>
                <a:latin typeface="Univers" pitchFamily="34" charset="0"/>
              </a:endParaRPr>
            </a:p>
          </p:txBody>
        </p:sp>
        <p:sp>
          <p:nvSpPr>
            <p:cNvPr id="81098" name="Rectangle 202"/>
            <p:cNvSpPr>
              <a:spLocks noChangeArrowheads="1"/>
            </p:cNvSpPr>
            <p:nvPr/>
          </p:nvSpPr>
          <p:spPr bwMode="auto">
            <a:xfrm>
              <a:off x="1953" y="2219"/>
              <a:ext cx="11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1400" dirty="0" err="1" smtClean="0">
                  <a:solidFill>
                    <a:srgbClr val="000000"/>
                  </a:solidFill>
                  <a:latin typeface="Univers" pitchFamily="34" charset="0"/>
                </a:rPr>
                <a:t>Coagulation</a:t>
              </a:r>
              <a:r>
                <a:rPr lang="es-MX" sz="1400" dirty="0" smtClean="0">
                  <a:solidFill>
                    <a:srgbClr val="000000"/>
                  </a:solidFill>
                  <a:latin typeface="Univers" pitchFamily="34" charset="0"/>
                </a:rPr>
                <a:t> </a:t>
              </a:r>
              <a:r>
                <a:rPr lang="es-MX" sz="1400" dirty="0" err="1" smtClean="0">
                  <a:solidFill>
                    <a:srgbClr val="000000"/>
                  </a:solidFill>
                  <a:latin typeface="Univers" pitchFamily="34" charset="0"/>
                </a:rPr>
                <a:t>activation</a:t>
              </a:r>
              <a:endParaRPr lang="es-ES" sz="1400" dirty="0">
                <a:solidFill>
                  <a:srgbClr val="000000"/>
                </a:solidFill>
                <a:latin typeface="Univers" pitchFamily="34" charset="0"/>
              </a:endParaRPr>
            </a:p>
          </p:txBody>
        </p:sp>
        <p:grpSp>
          <p:nvGrpSpPr>
            <p:cNvPr id="5" name="Group 265"/>
            <p:cNvGrpSpPr>
              <a:grpSpLocks/>
            </p:cNvGrpSpPr>
            <p:nvPr/>
          </p:nvGrpSpPr>
          <p:grpSpPr bwMode="auto">
            <a:xfrm>
              <a:off x="1431" y="2926"/>
              <a:ext cx="306" cy="386"/>
              <a:chOff x="1431" y="2970"/>
              <a:chExt cx="306" cy="386"/>
            </a:xfrm>
          </p:grpSpPr>
          <p:sp>
            <p:nvSpPr>
              <p:cNvPr id="81124" name="Freeform 228"/>
              <p:cNvSpPr>
                <a:spLocks/>
              </p:cNvSpPr>
              <p:nvPr/>
            </p:nvSpPr>
            <p:spPr bwMode="auto">
              <a:xfrm rot="-1956638">
                <a:off x="1431" y="2970"/>
                <a:ext cx="295" cy="386"/>
              </a:xfrm>
              <a:custGeom>
                <a:avLst/>
                <a:gdLst/>
                <a:ahLst/>
                <a:cxnLst>
                  <a:cxn ang="0">
                    <a:pos x="173" y="106"/>
                  </a:cxn>
                  <a:cxn ang="0">
                    <a:pos x="122" y="163"/>
                  </a:cxn>
                  <a:cxn ang="0">
                    <a:pos x="83" y="224"/>
                  </a:cxn>
                  <a:cxn ang="0">
                    <a:pos x="58" y="304"/>
                  </a:cxn>
                  <a:cxn ang="0">
                    <a:pos x="54" y="429"/>
                  </a:cxn>
                  <a:cxn ang="0">
                    <a:pos x="0" y="525"/>
                  </a:cxn>
                  <a:cxn ang="0">
                    <a:pos x="0" y="656"/>
                  </a:cxn>
                  <a:cxn ang="0">
                    <a:pos x="61" y="803"/>
                  </a:cxn>
                  <a:cxn ang="0">
                    <a:pos x="157" y="864"/>
                  </a:cxn>
                  <a:cxn ang="0">
                    <a:pos x="288" y="893"/>
                  </a:cxn>
                  <a:cxn ang="0">
                    <a:pos x="448" y="893"/>
                  </a:cxn>
                  <a:cxn ang="0">
                    <a:pos x="547" y="864"/>
                  </a:cxn>
                  <a:cxn ang="0">
                    <a:pos x="646" y="781"/>
                  </a:cxn>
                  <a:cxn ang="0">
                    <a:pos x="698" y="682"/>
                  </a:cxn>
                  <a:cxn ang="0">
                    <a:pos x="714" y="608"/>
                  </a:cxn>
                  <a:cxn ang="0">
                    <a:pos x="736" y="522"/>
                  </a:cxn>
                  <a:cxn ang="0">
                    <a:pos x="739" y="422"/>
                  </a:cxn>
                  <a:cxn ang="0">
                    <a:pos x="723" y="304"/>
                  </a:cxn>
                  <a:cxn ang="0">
                    <a:pos x="685" y="214"/>
                  </a:cxn>
                  <a:cxn ang="0">
                    <a:pos x="630" y="160"/>
                  </a:cxn>
                  <a:cxn ang="0">
                    <a:pos x="579" y="93"/>
                  </a:cxn>
                  <a:cxn ang="0">
                    <a:pos x="477" y="13"/>
                  </a:cxn>
                  <a:cxn ang="0">
                    <a:pos x="419" y="0"/>
                  </a:cxn>
                  <a:cxn ang="0">
                    <a:pos x="349" y="3"/>
                  </a:cxn>
                  <a:cxn ang="0">
                    <a:pos x="288" y="22"/>
                  </a:cxn>
                  <a:cxn ang="0">
                    <a:pos x="234" y="54"/>
                  </a:cxn>
                  <a:cxn ang="0">
                    <a:pos x="173" y="106"/>
                  </a:cxn>
                </a:cxnLst>
                <a:rect l="0" t="0" r="r" b="b"/>
                <a:pathLst>
                  <a:path w="739" h="893">
                    <a:moveTo>
                      <a:pt x="173" y="106"/>
                    </a:moveTo>
                    <a:lnTo>
                      <a:pt x="122" y="163"/>
                    </a:lnTo>
                    <a:lnTo>
                      <a:pt x="83" y="224"/>
                    </a:lnTo>
                    <a:lnTo>
                      <a:pt x="58" y="304"/>
                    </a:lnTo>
                    <a:lnTo>
                      <a:pt x="54" y="429"/>
                    </a:lnTo>
                    <a:lnTo>
                      <a:pt x="0" y="525"/>
                    </a:lnTo>
                    <a:lnTo>
                      <a:pt x="0" y="656"/>
                    </a:lnTo>
                    <a:lnTo>
                      <a:pt x="61" y="803"/>
                    </a:lnTo>
                    <a:lnTo>
                      <a:pt x="157" y="864"/>
                    </a:lnTo>
                    <a:lnTo>
                      <a:pt x="288" y="893"/>
                    </a:lnTo>
                    <a:lnTo>
                      <a:pt x="448" y="893"/>
                    </a:lnTo>
                    <a:lnTo>
                      <a:pt x="547" y="864"/>
                    </a:lnTo>
                    <a:lnTo>
                      <a:pt x="646" y="781"/>
                    </a:lnTo>
                    <a:lnTo>
                      <a:pt x="698" y="682"/>
                    </a:lnTo>
                    <a:lnTo>
                      <a:pt x="714" y="608"/>
                    </a:lnTo>
                    <a:lnTo>
                      <a:pt x="736" y="522"/>
                    </a:lnTo>
                    <a:lnTo>
                      <a:pt x="739" y="422"/>
                    </a:lnTo>
                    <a:lnTo>
                      <a:pt x="723" y="304"/>
                    </a:lnTo>
                    <a:lnTo>
                      <a:pt x="685" y="214"/>
                    </a:lnTo>
                    <a:lnTo>
                      <a:pt x="630" y="160"/>
                    </a:lnTo>
                    <a:lnTo>
                      <a:pt x="579" y="93"/>
                    </a:lnTo>
                    <a:lnTo>
                      <a:pt x="477" y="13"/>
                    </a:lnTo>
                    <a:lnTo>
                      <a:pt x="419" y="0"/>
                    </a:lnTo>
                    <a:lnTo>
                      <a:pt x="349" y="3"/>
                    </a:lnTo>
                    <a:lnTo>
                      <a:pt x="288" y="22"/>
                    </a:lnTo>
                    <a:lnTo>
                      <a:pt x="234" y="54"/>
                    </a:lnTo>
                    <a:lnTo>
                      <a:pt x="173" y="10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7373">
                      <a:gamma/>
                      <a:tint val="89020"/>
                      <a:invGamma/>
                    </a:srgbClr>
                  </a:gs>
                  <a:gs pos="50000">
                    <a:srgbClr val="FF7373"/>
                  </a:gs>
                  <a:gs pos="100000">
                    <a:srgbClr val="FF7373">
                      <a:gamma/>
                      <a:tint val="89020"/>
                      <a:invGamma/>
                    </a:srgbClr>
                  </a:gs>
                </a:gsLst>
                <a:lin ang="2700000" scaled="1"/>
              </a:gra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grpSp>
            <p:nvGrpSpPr>
              <p:cNvPr id="6" name="Group 264"/>
              <p:cNvGrpSpPr>
                <a:grpSpLocks/>
              </p:cNvGrpSpPr>
              <p:nvPr/>
            </p:nvGrpSpPr>
            <p:grpSpPr bwMode="auto">
              <a:xfrm>
                <a:off x="1434" y="3012"/>
                <a:ext cx="303" cy="292"/>
                <a:chOff x="1406" y="3006"/>
                <a:chExt cx="303" cy="292"/>
              </a:xfrm>
            </p:grpSpPr>
            <p:sp>
              <p:nvSpPr>
                <p:cNvPr id="81127" name="Freeform 231"/>
                <p:cNvSpPr>
                  <a:spLocks/>
                </p:cNvSpPr>
                <p:nvPr/>
              </p:nvSpPr>
              <p:spPr bwMode="auto">
                <a:xfrm rot="-1956638">
                  <a:off x="1598" y="3119"/>
                  <a:ext cx="53" cy="146"/>
                </a:xfrm>
                <a:custGeom>
                  <a:avLst/>
                  <a:gdLst/>
                  <a:ahLst/>
                  <a:cxnLst>
                    <a:cxn ang="0">
                      <a:pos x="71" y="3"/>
                    </a:cxn>
                    <a:cxn ang="0">
                      <a:pos x="23" y="0"/>
                    </a:cxn>
                    <a:cxn ang="0">
                      <a:pos x="10" y="19"/>
                    </a:cxn>
                    <a:cxn ang="0">
                      <a:pos x="4" y="51"/>
                    </a:cxn>
                    <a:cxn ang="0">
                      <a:pos x="0" y="109"/>
                    </a:cxn>
                    <a:cxn ang="0">
                      <a:pos x="7" y="179"/>
                    </a:cxn>
                    <a:cxn ang="0">
                      <a:pos x="23" y="256"/>
                    </a:cxn>
                    <a:cxn ang="0">
                      <a:pos x="48" y="307"/>
                    </a:cxn>
                    <a:cxn ang="0">
                      <a:pos x="93" y="352"/>
                    </a:cxn>
                    <a:cxn ang="0">
                      <a:pos x="132" y="384"/>
                    </a:cxn>
                    <a:cxn ang="0">
                      <a:pos x="157" y="327"/>
                    </a:cxn>
                    <a:cxn ang="0">
                      <a:pos x="141" y="256"/>
                    </a:cxn>
                    <a:cxn ang="0">
                      <a:pos x="116" y="176"/>
                    </a:cxn>
                    <a:cxn ang="0">
                      <a:pos x="100" y="112"/>
                    </a:cxn>
                    <a:cxn ang="0">
                      <a:pos x="93" y="48"/>
                    </a:cxn>
                    <a:cxn ang="0">
                      <a:pos x="71" y="3"/>
                    </a:cxn>
                  </a:cxnLst>
                  <a:rect l="0" t="0" r="r" b="b"/>
                  <a:pathLst>
                    <a:path w="157" h="384">
                      <a:moveTo>
                        <a:pt x="71" y="3"/>
                      </a:moveTo>
                      <a:lnTo>
                        <a:pt x="23" y="0"/>
                      </a:lnTo>
                      <a:lnTo>
                        <a:pt x="10" y="19"/>
                      </a:lnTo>
                      <a:lnTo>
                        <a:pt x="4" y="51"/>
                      </a:lnTo>
                      <a:lnTo>
                        <a:pt x="0" y="109"/>
                      </a:lnTo>
                      <a:lnTo>
                        <a:pt x="7" y="179"/>
                      </a:lnTo>
                      <a:lnTo>
                        <a:pt x="23" y="256"/>
                      </a:lnTo>
                      <a:lnTo>
                        <a:pt x="48" y="307"/>
                      </a:lnTo>
                      <a:lnTo>
                        <a:pt x="93" y="352"/>
                      </a:lnTo>
                      <a:lnTo>
                        <a:pt x="132" y="384"/>
                      </a:lnTo>
                      <a:lnTo>
                        <a:pt x="157" y="327"/>
                      </a:lnTo>
                      <a:lnTo>
                        <a:pt x="141" y="256"/>
                      </a:lnTo>
                      <a:lnTo>
                        <a:pt x="116" y="176"/>
                      </a:lnTo>
                      <a:lnTo>
                        <a:pt x="100" y="112"/>
                      </a:lnTo>
                      <a:lnTo>
                        <a:pt x="93" y="48"/>
                      </a:lnTo>
                      <a:lnTo>
                        <a:pt x="71" y="3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81128" name="Freeform 232"/>
                <p:cNvSpPr>
                  <a:spLocks/>
                </p:cNvSpPr>
                <p:nvPr/>
              </p:nvSpPr>
              <p:spPr bwMode="auto">
                <a:xfrm rot="-393859">
                  <a:off x="1567" y="3132"/>
                  <a:ext cx="111" cy="114"/>
                </a:xfrm>
                <a:custGeom>
                  <a:avLst/>
                  <a:gdLst/>
                  <a:ahLst/>
                  <a:cxnLst>
                    <a:cxn ang="0">
                      <a:pos x="17" y="3"/>
                    </a:cxn>
                    <a:cxn ang="0">
                      <a:pos x="10" y="0"/>
                    </a:cxn>
                    <a:cxn ang="0">
                      <a:pos x="0" y="11"/>
                    </a:cxn>
                    <a:cxn ang="0">
                      <a:pos x="2" y="28"/>
                    </a:cxn>
                    <a:cxn ang="0">
                      <a:pos x="12" y="44"/>
                    </a:cxn>
                    <a:cxn ang="0">
                      <a:pos x="21" y="59"/>
                    </a:cxn>
                    <a:cxn ang="0">
                      <a:pos x="33" y="74"/>
                    </a:cxn>
                    <a:cxn ang="0">
                      <a:pos x="46" y="101"/>
                    </a:cxn>
                    <a:cxn ang="0">
                      <a:pos x="63" y="125"/>
                    </a:cxn>
                    <a:cxn ang="0">
                      <a:pos x="87" y="137"/>
                    </a:cxn>
                    <a:cxn ang="0">
                      <a:pos x="99" y="139"/>
                    </a:cxn>
                    <a:cxn ang="0">
                      <a:pos x="107" y="132"/>
                    </a:cxn>
                    <a:cxn ang="0">
                      <a:pos x="99" y="113"/>
                    </a:cxn>
                  </a:cxnLst>
                  <a:rect l="0" t="0" r="r" b="b"/>
                  <a:pathLst>
                    <a:path w="107" h="139">
                      <a:moveTo>
                        <a:pt x="17" y="3"/>
                      </a:moveTo>
                      <a:lnTo>
                        <a:pt x="10" y="0"/>
                      </a:lnTo>
                      <a:lnTo>
                        <a:pt x="0" y="11"/>
                      </a:lnTo>
                      <a:lnTo>
                        <a:pt x="2" y="28"/>
                      </a:lnTo>
                      <a:lnTo>
                        <a:pt x="12" y="44"/>
                      </a:lnTo>
                      <a:lnTo>
                        <a:pt x="21" y="59"/>
                      </a:lnTo>
                      <a:lnTo>
                        <a:pt x="33" y="74"/>
                      </a:lnTo>
                      <a:lnTo>
                        <a:pt x="46" y="101"/>
                      </a:lnTo>
                      <a:lnTo>
                        <a:pt x="63" y="125"/>
                      </a:lnTo>
                      <a:lnTo>
                        <a:pt x="87" y="137"/>
                      </a:lnTo>
                      <a:lnTo>
                        <a:pt x="99" y="139"/>
                      </a:lnTo>
                      <a:lnTo>
                        <a:pt x="107" y="132"/>
                      </a:lnTo>
                      <a:lnTo>
                        <a:pt x="99" y="113"/>
                      </a:lnTo>
                    </a:path>
                  </a:pathLst>
                </a:custGeom>
                <a:solidFill>
                  <a:schemeClr val="hlink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81125" name="Freeform 229"/>
                <p:cNvSpPr>
                  <a:spLocks/>
                </p:cNvSpPr>
                <p:nvPr/>
              </p:nvSpPr>
              <p:spPr bwMode="auto">
                <a:xfrm rot="-1956638">
                  <a:off x="1447" y="3033"/>
                  <a:ext cx="262" cy="265"/>
                </a:xfrm>
                <a:custGeom>
                  <a:avLst/>
                  <a:gdLst/>
                  <a:ahLst/>
                  <a:cxnLst>
                    <a:cxn ang="0">
                      <a:pos x="112" y="39"/>
                    </a:cxn>
                    <a:cxn ang="0">
                      <a:pos x="67" y="99"/>
                    </a:cxn>
                    <a:cxn ang="0">
                      <a:pos x="61" y="163"/>
                    </a:cxn>
                    <a:cxn ang="0">
                      <a:pos x="58" y="256"/>
                    </a:cxn>
                    <a:cxn ang="0">
                      <a:pos x="26" y="298"/>
                    </a:cxn>
                    <a:cxn ang="0">
                      <a:pos x="7" y="355"/>
                    </a:cxn>
                    <a:cxn ang="0">
                      <a:pos x="0" y="426"/>
                    </a:cxn>
                    <a:cxn ang="0">
                      <a:pos x="29" y="531"/>
                    </a:cxn>
                    <a:cxn ang="0">
                      <a:pos x="71" y="602"/>
                    </a:cxn>
                    <a:cxn ang="0">
                      <a:pos x="138" y="647"/>
                    </a:cxn>
                    <a:cxn ang="0">
                      <a:pos x="205" y="663"/>
                    </a:cxn>
                    <a:cxn ang="0">
                      <a:pos x="327" y="682"/>
                    </a:cxn>
                    <a:cxn ang="0">
                      <a:pos x="445" y="669"/>
                    </a:cxn>
                    <a:cxn ang="0">
                      <a:pos x="531" y="637"/>
                    </a:cxn>
                    <a:cxn ang="0">
                      <a:pos x="624" y="560"/>
                    </a:cxn>
                    <a:cxn ang="0">
                      <a:pos x="659" y="458"/>
                    </a:cxn>
                    <a:cxn ang="0">
                      <a:pos x="679" y="378"/>
                    </a:cxn>
                    <a:cxn ang="0">
                      <a:pos x="691" y="266"/>
                    </a:cxn>
                    <a:cxn ang="0">
                      <a:pos x="682" y="183"/>
                    </a:cxn>
                    <a:cxn ang="0">
                      <a:pos x="663" y="112"/>
                    </a:cxn>
                    <a:cxn ang="0">
                      <a:pos x="634" y="67"/>
                    </a:cxn>
                    <a:cxn ang="0">
                      <a:pos x="567" y="39"/>
                    </a:cxn>
                    <a:cxn ang="0">
                      <a:pos x="499" y="7"/>
                    </a:cxn>
                    <a:cxn ang="0">
                      <a:pos x="352" y="0"/>
                    </a:cxn>
                    <a:cxn ang="0">
                      <a:pos x="263" y="0"/>
                    </a:cxn>
                    <a:cxn ang="0">
                      <a:pos x="186" y="7"/>
                    </a:cxn>
                    <a:cxn ang="0">
                      <a:pos x="112" y="39"/>
                    </a:cxn>
                  </a:cxnLst>
                  <a:rect l="0" t="0" r="r" b="b"/>
                  <a:pathLst>
                    <a:path w="691" h="682">
                      <a:moveTo>
                        <a:pt x="112" y="39"/>
                      </a:moveTo>
                      <a:lnTo>
                        <a:pt x="67" y="99"/>
                      </a:lnTo>
                      <a:lnTo>
                        <a:pt x="61" y="163"/>
                      </a:lnTo>
                      <a:lnTo>
                        <a:pt x="58" y="256"/>
                      </a:lnTo>
                      <a:lnTo>
                        <a:pt x="26" y="298"/>
                      </a:lnTo>
                      <a:lnTo>
                        <a:pt x="7" y="355"/>
                      </a:lnTo>
                      <a:lnTo>
                        <a:pt x="0" y="426"/>
                      </a:lnTo>
                      <a:lnTo>
                        <a:pt x="29" y="531"/>
                      </a:lnTo>
                      <a:lnTo>
                        <a:pt x="71" y="602"/>
                      </a:lnTo>
                      <a:lnTo>
                        <a:pt x="138" y="647"/>
                      </a:lnTo>
                      <a:lnTo>
                        <a:pt x="205" y="663"/>
                      </a:lnTo>
                      <a:lnTo>
                        <a:pt x="327" y="682"/>
                      </a:lnTo>
                      <a:lnTo>
                        <a:pt x="445" y="669"/>
                      </a:lnTo>
                      <a:lnTo>
                        <a:pt x="531" y="637"/>
                      </a:lnTo>
                      <a:lnTo>
                        <a:pt x="624" y="560"/>
                      </a:lnTo>
                      <a:lnTo>
                        <a:pt x="659" y="458"/>
                      </a:lnTo>
                      <a:lnTo>
                        <a:pt x="679" y="378"/>
                      </a:lnTo>
                      <a:lnTo>
                        <a:pt x="691" y="266"/>
                      </a:lnTo>
                      <a:lnTo>
                        <a:pt x="682" y="183"/>
                      </a:lnTo>
                      <a:lnTo>
                        <a:pt x="663" y="112"/>
                      </a:lnTo>
                      <a:lnTo>
                        <a:pt x="634" y="67"/>
                      </a:lnTo>
                      <a:lnTo>
                        <a:pt x="567" y="39"/>
                      </a:lnTo>
                      <a:lnTo>
                        <a:pt x="499" y="7"/>
                      </a:lnTo>
                      <a:lnTo>
                        <a:pt x="352" y="0"/>
                      </a:lnTo>
                      <a:lnTo>
                        <a:pt x="263" y="0"/>
                      </a:lnTo>
                      <a:lnTo>
                        <a:pt x="186" y="7"/>
                      </a:lnTo>
                      <a:lnTo>
                        <a:pt x="112" y="3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50000">
                      <a:srgbClr val="FFFF99">
                        <a:gamma/>
                        <a:tint val="33725"/>
                        <a:invGamma/>
                      </a:srgbClr>
                    </a:gs>
                    <a:gs pos="100000">
                      <a:srgbClr val="FFFF99"/>
                    </a:gs>
                  </a:gsLst>
                  <a:lin ang="2700000" scaled="1"/>
                </a:gra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81126" name="Freeform 230"/>
                <p:cNvSpPr>
                  <a:spLocks/>
                </p:cNvSpPr>
                <p:nvPr/>
              </p:nvSpPr>
              <p:spPr bwMode="auto">
                <a:xfrm rot="-1956638">
                  <a:off x="1527" y="3071"/>
                  <a:ext cx="120" cy="186"/>
                </a:xfrm>
                <a:custGeom>
                  <a:avLst/>
                  <a:gdLst/>
                  <a:ahLst/>
                  <a:cxnLst>
                    <a:cxn ang="0">
                      <a:pos x="179" y="6"/>
                    </a:cxn>
                    <a:cxn ang="0">
                      <a:pos x="93" y="35"/>
                    </a:cxn>
                    <a:cxn ang="0">
                      <a:pos x="54" y="70"/>
                    </a:cxn>
                    <a:cxn ang="0">
                      <a:pos x="9" y="176"/>
                    </a:cxn>
                    <a:cxn ang="0">
                      <a:pos x="0" y="256"/>
                    </a:cxn>
                    <a:cxn ang="0">
                      <a:pos x="13" y="336"/>
                    </a:cxn>
                    <a:cxn ang="0">
                      <a:pos x="41" y="432"/>
                    </a:cxn>
                    <a:cxn ang="0">
                      <a:pos x="86" y="505"/>
                    </a:cxn>
                    <a:cxn ang="0">
                      <a:pos x="163" y="540"/>
                    </a:cxn>
                    <a:cxn ang="0">
                      <a:pos x="221" y="553"/>
                    </a:cxn>
                    <a:cxn ang="0">
                      <a:pos x="285" y="553"/>
                    </a:cxn>
                    <a:cxn ang="0">
                      <a:pos x="365" y="518"/>
                    </a:cxn>
                    <a:cxn ang="0">
                      <a:pos x="416" y="441"/>
                    </a:cxn>
                    <a:cxn ang="0">
                      <a:pos x="425" y="374"/>
                    </a:cxn>
                    <a:cxn ang="0">
                      <a:pos x="403" y="281"/>
                    </a:cxn>
                    <a:cxn ang="0">
                      <a:pos x="387" y="192"/>
                    </a:cxn>
                    <a:cxn ang="0">
                      <a:pos x="371" y="131"/>
                    </a:cxn>
                    <a:cxn ang="0">
                      <a:pos x="349" y="67"/>
                    </a:cxn>
                    <a:cxn ang="0">
                      <a:pos x="294" y="9"/>
                    </a:cxn>
                    <a:cxn ang="0">
                      <a:pos x="233" y="0"/>
                    </a:cxn>
                    <a:cxn ang="0">
                      <a:pos x="179" y="6"/>
                    </a:cxn>
                  </a:cxnLst>
                  <a:rect l="0" t="0" r="r" b="b"/>
                  <a:pathLst>
                    <a:path w="425" h="553">
                      <a:moveTo>
                        <a:pt x="179" y="6"/>
                      </a:moveTo>
                      <a:lnTo>
                        <a:pt x="93" y="35"/>
                      </a:lnTo>
                      <a:lnTo>
                        <a:pt x="54" y="70"/>
                      </a:lnTo>
                      <a:lnTo>
                        <a:pt x="9" y="176"/>
                      </a:lnTo>
                      <a:lnTo>
                        <a:pt x="0" y="256"/>
                      </a:lnTo>
                      <a:lnTo>
                        <a:pt x="13" y="336"/>
                      </a:lnTo>
                      <a:lnTo>
                        <a:pt x="41" y="432"/>
                      </a:lnTo>
                      <a:lnTo>
                        <a:pt x="86" y="505"/>
                      </a:lnTo>
                      <a:lnTo>
                        <a:pt x="163" y="540"/>
                      </a:lnTo>
                      <a:lnTo>
                        <a:pt x="221" y="553"/>
                      </a:lnTo>
                      <a:lnTo>
                        <a:pt x="285" y="553"/>
                      </a:lnTo>
                      <a:lnTo>
                        <a:pt x="365" y="518"/>
                      </a:lnTo>
                      <a:lnTo>
                        <a:pt x="416" y="441"/>
                      </a:lnTo>
                      <a:lnTo>
                        <a:pt x="425" y="374"/>
                      </a:lnTo>
                      <a:lnTo>
                        <a:pt x="403" y="281"/>
                      </a:lnTo>
                      <a:lnTo>
                        <a:pt x="387" y="192"/>
                      </a:lnTo>
                      <a:lnTo>
                        <a:pt x="371" y="131"/>
                      </a:lnTo>
                      <a:lnTo>
                        <a:pt x="349" y="67"/>
                      </a:lnTo>
                      <a:lnTo>
                        <a:pt x="294" y="9"/>
                      </a:lnTo>
                      <a:lnTo>
                        <a:pt x="233" y="0"/>
                      </a:lnTo>
                      <a:lnTo>
                        <a:pt x="179" y="6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81129" name="Freeform 233"/>
                <p:cNvSpPr>
                  <a:spLocks/>
                </p:cNvSpPr>
                <p:nvPr/>
              </p:nvSpPr>
              <p:spPr bwMode="auto">
                <a:xfrm rot="-1956638">
                  <a:off x="1406" y="3006"/>
                  <a:ext cx="130" cy="46"/>
                </a:xfrm>
                <a:custGeom>
                  <a:avLst/>
                  <a:gdLst/>
                  <a:ahLst/>
                  <a:cxnLst>
                    <a:cxn ang="0">
                      <a:pos x="0" y="75"/>
                    </a:cxn>
                    <a:cxn ang="0">
                      <a:pos x="22" y="53"/>
                    </a:cxn>
                    <a:cxn ang="0">
                      <a:pos x="61" y="26"/>
                    </a:cxn>
                    <a:cxn ang="0">
                      <a:pos x="114" y="15"/>
                    </a:cxn>
                    <a:cxn ang="0">
                      <a:pos x="172" y="0"/>
                    </a:cxn>
                    <a:cxn ang="0">
                      <a:pos x="232" y="10"/>
                    </a:cxn>
                    <a:cxn ang="0">
                      <a:pos x="281" y="21"/>
                    </a:cxn>
                    <a:cxn ang="0">
                      <a:pos x="323" y="48"/>
                    </a:cxn>
                    <a:cxn ang="0">
                      <a:pos x="339" y="89"/>
                    </a:cxn>
                    <a:cxn ang="0">
                      <a:pos x="323" y="112"/>
                    </a:cxn>
                    <a:cxn ang="0">
                      <a:pos x="284" y="120"/>
                    </a:cxn>
                    <a:cxn ang="0">
                      <a:pos x="204" y="115"/>
                    </a:cxn>
                    <a:cxn ang="0">
                      <a:pos x="101" y="102"/>
                    </a:cxn>
                    <a:cxn ang="0">
                      <a:pos x="29" y="113"/>
                    </a:cxn>
                    <a:cxn ang="0">
                      <a:pos x="9" y="109"/>
                    </a:cxn>
                    <a:cxn ang="0">
                      <a:pos x="0" y="75"/>
                    </a:cxn>
                  </a:cxnLst>
                  <a:rect l="0" t="0" r="r" b="b"/>
                  <a:pathLst>
                    <a:path w="339" h="120">
                      <a:moveTo>
                        <a:pt x="0" y="75"/>
                      </a:moveTo>
                      <a:lnTo>
                        <a:pt x="22" y="53"/>
                      </a:lnTo>
                      <a:lnTo>
                        <a:pt x="61" y="26"/>
                      </a:lnTo>
                      <a:lnTo>
                        <a:pt x="114" y="15"/>
                      </a:lnTo>
                      <a:lnTo>
                        <a:pt x="172" y="0"/>
                      </a:lnTo>
                      <a:lnTo>
                        <a:pt x="232" y="10"/>
                      </a:lnTo>
                      <a:lnTo>
                        <a:pt x="281" y="21"/>
                      </a:lnTo>
                      <a:lnTo>
                        <a:pt x="323" y="48"/>
                      </a:lnTo>
                      <a:lnTo>
                        <a:pt x="339" y="89"/>
                      </a:lnTo>
                      <a:lnTo>
                        <a:pt x="323" y="112"/>
                      </a:lnTo>
                      <a:lnTo>
                        <a:pt x="284" y="120"/>
                      </a:lnTo>
                      <a:lnTo>
                        <a:pt x="204" y="115"/>
                      </a:lnTo>
                      <a:lnTo>
                        <a:pt x="101" y="102"/>
                      </a:lnTo>
                      <a:lnTo>
                        <a:pt x="29" y="113"/>
                      </a:lnTo>
                      <a:lnTo>
                        <a:pt x="9" y="109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</p:grpSp>
        </p:grpSp>
      </p:grpSp>
      <p:grpSp>
        <p:nvGrpSpPr>
          <p:cNvPr id="7" name="Group 282"/>
          <p:cNvGrpSpPr>
            <a:grpSpLocks/>
          </p:cNvGrpSpPr>
          <p:nvPr/>
        </p:nvGrpSpPr>
        <p:grpSpPr bwMode="auto">
          <a:xfrm>
            <a:off x="152400" y="3581400"/>
            <a:ext cx="2193925" cy="1501775"/>
            <a:chOff x="96" y="2256"/>
            <a:chExt cx="1382" cy="946"/>
          </a:xfrm>
        </p:grpSpPr>
        <p:sp>
          <p:nvSpPr>
            <p:cNvPr id="80926" name="Freeform 30"/>
            <p:cNvSpPr>
              <a:spLocks/>
            </p:cNvSpPr>
            <p:nvPr/>
          </p:nvSpPr>
          <p:spPr bwMode="auto">
            <a:xfrm rot="-1704219">
              <a:off x="784" y="2632"/>
              <a:ext cx="694" cy="178"/>
            </a:xfrm>
            <a:custGeom>
              <a:avLst/>
              <a:gdLst/>
              <a:ahLst/>
              <a:cxnLst>
                <a:cxn ang="0">
                  <a:pos x="646" y="178"/>
                </a:cxn>
                <a:cxn ang="0">
                  <a:pos x="262" y="12"/>
                </a:cxn>
                <a:cxn ang="0">
                  <a:pos x="0" y="108"/>
                </a:cxn>
              </a:cxnLst>
              <a:rect l="0" t="0" r="r" b="b"/>
              <a:pathLst>
                <a:path w="646" h="178">
                  <a:moveTo>
                    <a:pt x="646" y="178"/>
                  </a:moveTo>
                  <a:cubicBezTo>
                    <a:pt x="582" y="150"/>
                    <a:pt x="370" y="24"/>
                    <a:pt x="262" y="12"/>
                  </a:cubicBezTo>
                  <a:cubicBezTo>
                    <a:pt x="154" y="0"/>
                    <a:pt x="55" y="88"/>
                    <a:pt x="0" y="108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8" name="Group 40"/>
            <p:cNvGrpSpPr>
              <a:grpSpLocks/>
            </p:cNvGrpSpPr>
            <p:nvPr/>
          </p:nvGrpSpPr>
          <p:grpSpPr bwMode="auto">
            <a:xfrm rot="-17470111">
              <a:off x="602" y="2509"/>
              <a:ext cx="187" cy="1199"/>
              <a:chOff x="600" y="2178"/>
              <a:chExt cx="190" cy="1287"/>
            </a:xfrm>
          </p:grpSpPr>
          <p:sp>
            <p:nvSpPr>
              <p:cNvPr id="80937" name="Freeform 41"/>
              <p:cNvSpPr>
                <a:spLocks/>
              </p:cNvSpPr>
              <p:nvPr/>
            </p:nvSpPr>
            <p:spPr bwMode="auto">
              <a:xfrm rot="-557381" flipH="1" flipV="1">
                <a:off x="600" y="2178"/>
                <a:ext cx="190" cy="1287"/>
              </a:xfrm>
              <a:custGeom>
                <a:avLst/>
                <a:gdLst/>
                <a:ahLst/>
                <a:cxnLst>
                  <a:cxn ang="0">
                    <a:pos x="76" y="160"/>
                  </a:cxn>
                  <a:cxn ang="0">
                    <a:pos x="96" y="249"/>
                  </a:cxn>
                  <a:cxn ang="0">
                    <a:pos x="76" y="332"/>
                  </a:cxn>
                  <a:cxn ang="0">
                    <a:pos x="51" y="512"/>
                  </a:cxn>
                  <a:cxn ang="0">
                    <a:pos x="76" y="672"/>
                  </a:cxn>
                  <a:cxn ang="0">
                    <a:pos x="83" y="844"/>
                  </a:cxn>
                  <a:cxn ang="0">
                    <a:pos x="44" y="928"/>
                  </a:cxn>
                  <a:cxn ang="0">
                    <a:pos x="0" y="1004"/>
                  </a:cxn>
                  <a:cxn ang="0">
                    <a:pos x="64" y="934"/>
                  </a:cxn>
                  <a:cxn ang="0">
                    <a:pos x="64" y="992"/>
                  </a:cxn>
                  <a:cxn ang="0">
                    <a:pos x="89" y="883"/>
                  </a:cxn>
                  <a:cxn ang="0">
                    <a:pos x="153" y="1100"/>
                  </a:cxn>
                  <a:cxn ang="0">
                    <a:pos x="121" y="883"/>
                  </a:cxn>
                  <a:cxn ang="0">
                    <a:pos x="102" y="768"/>
                  </a:cxn>
                  <a:cxn ang="0">
                    <a:pos x="121" y="691"/>
                  </a:cxn>
                  <a:cxn ang="0">
                    <a:pos x="121" y="569"/>
                  </a:cxn>
                  <a:cxn ang="0">
                    <a:pos x="140" y="358"/>
                  </a:cxn>
                  <a:cxn ang="0">
                    <a:pos x="121" y="224"/>
                  </a:cxn>
                  <a:cxn ang="0">
                    <a:pos x="128" y="96"/>
                  </a:cxn>
                  <a:cxn ang="0">
                    <a:pos x="166" y="0"/>
                  </a:cxn>
                  <a:cxn ang="0">
                    <a:pos x="115" y="102"/>
                  </a:cxn>
                  <a:cxn ang="0">
                    <a:pos x="96" y="32"/>
                  </a:cxn>
                  <a:cxn ang="0">
                    <a:pos x="108" y="179"/>
                  </a:cxn>
                  <a:cxn ang="0">
                    <a:pos x="64" y="121"/>
                  </a:cxn>
                  <a:cxn ang="0">
                    <a:pos x="76" y="160"/>
                  </a:cxn>
                </a:cxnLst>
                <a:rect l="0" t="0" r="r" b="b"/>
                <a:pathLst>
                  <a:path w="166" h="1100">
                    <a:moveTo>
                      <a:pt x="76" y="160"/>
                    </a:moveTo>
                    <a:lnTo>
                      <a:pt x="96" y="249"/>
                    </a:lnTo>
                    <a:lnTo>
                      <a:pt x="76" y="332"/>
                    </a:lnTo>
                    <a:lnTo>
                      <a:pt x="51" y="512"/>
                    </a:lnTo>
                    <a:lnTo>
                      <a:pt x="76" y="672"/>
                    </a:lnTo>
                    <a:lnTo>
                      <a:pt x="83" y="844"/>
                    </a:lnTo>
                    <a:lnTo>
                      <a:pt x="44" y="928"/>
                    </a:lnTo>
                    <a:lnTo>
                      <a:pt x="0" y="1004"/>
                    </a:lnTo>
                    <a:lnTo>
                      <a:pt x="64" y="934"/>
                    </a:lnTo>
                    <a:lnTo>
                      <a:pt x="64" y="992"/>
                    </a:lnTo>
                    <a:lnTo>
                      <a:pt x="89" y="883"/>
                    </a:lnTo>
                    <a:lnTo>
                      <a:pt x="153" y="1100"/>
                    </a:lnTo>
                    <a:lnTo>
                      <a:pt x="121" y="883"/>
                    </a:lnTo>
                    <a:lnTo>
                      <a:pt x="102" y="768"/>
                    </a:lnTo>
                    <a:lnTo>
                      <a:pt x="121" y="691"/>
                    </a:lnTo>
                    <a:lnTo>
                      <a:pt x="121" y="569"/>
                    </a:lnTo>
                    <a:lnTo>
                      <a:pt x="140" y="358"/>
                    </a:lnTo>
                    <a:lnTo>
                      <a:pt x="121" y="224"/>
                    </a:lnTo>
                    <a:lnTo>
                      <a:pt x="128" y="96"/>
                    </a:lnTo>
                    <a:lnTo>
                      <a:pt x="166" y="0"/>
                    </a:lnTo>
                    <a:lnTo>
                      <a:pt x="115" y="102"/>
                    </a:lnTo>
                    <a:lnTo>
                      <a:pt x="96" y="32"/>
                    </a:lnTo>
                    <a:lnTo>
                      <a:pt x="108" y="179"/>
                    </a:lnTo>
                    <a:lnTo>
                      <a:pt x="64" y="121"/>
                    </a:lnTo>
                    <a:lnTo>
                      <a:pt x="76" y="160"/>
                    </a:lnTo>
                    <a:close/>
                  </a:path>
                </a:pathLst>
              </a:custGeom>
              <a:solidFill>
                <a:srgbClr val="005F9A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8" name="Freeform 42"/>
              <p:cNvSpPr>
                <a:spLocks/>
              </p:cNvSpPr>
              <p:nvPr/>
            </p:nvSpPr>
            <p:spPr bwMode="auto">
              <a:xfrm rot="-1704219">
                <a:off x="663" y="2800"/>
                <a:ext cx="58" cy="120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2" y="35"/>
                  </a:cxn>
                  <a:cxn ang="0">
                    <a:pos x="0" y="64"/>
                  </a:cxn>
                  <a:cxn ang="0">
                    <a:pos x="0" y="93"/>
                  </a:cxn>
                  <a:cxn ang="0">
                    <a:pos x="22" y="103"/>
                  </a:cxn>
                  <a:cxn ang="0">
                    <a:pos x="35" y="80"/>
                  </a:cxn>
                  <a:cxn ang="0">
                    <a:pos x="38" y="51"/>
                  </a:cxn>
                  <a:cxn ang="0">
                    <a:pos x="51" y="29"/>
                  </a:cxn>
                  <a:cxn ang="0">
                    <a:pos x="51" y="0"/>
                  </a:cxn>
                  <a:cxn ang="0">
                    <a:pos x="28" y="0"/>
                  </a:cxn>
                </a:cxnLst>
                <a:rect l="0" t="0" r="r" b="b"/>
                <a:pathLst>
                  <a:path w="51" h="103">
                    <a:moveTo>
                      <a:pt x="28" y="0"/>
                    </a:moveTo>
                    <a:lnTo>
                      <a:pt x="22" y="35"/>
                    </a:lnTo>
                    <a:lnTo>
                      <a:pt x="0" y="64"/>
                    </a:lnTo>
                    <a:lnTo>
                      <a:pt x="0" y="93"/>
                    </a:lnTo>
                    <a:lnTo>
                      <a:pt x="22" y="103"/>
                    </a:lnTo>
                    <a:lnTo>
                      <a:pt x="35" y="80"/>
                    </a:lnTo>
                    <a:lnTo>
                      <a:pt x="38" y="51"/>
                    </a:lnTo>
                    <a:lnTo>
                      <a:pt x="51" y="29"/>
                    </a:lnTo>
                    <a:lnTo>
                      <a:pt x="51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81147" name="Text Box 251"/>
            <p:cNvSpPr txBox="1">
              <a:spLocks noChangeArrowheads="1"/>
            </p:cNvSpPr>
            <p:nvPr/>
          </p:nvSpPr>
          <p:spPr bwMode="auto">
            <a:xfrm>
              <a:off x="96" y="2256"/>
              <a:ext cx="110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GB" sz="1400" dirty="0" smtClean="0">
                  <a:solidFill>
                    <a:srgbClr val="000000"/>
                  </a:solidFill>
                  <a:latin typeface="Univers" pitchFamily="34" charset="0"/>
                </a:rPr>
                <a:t>Growth factors</a:t>
              </a:r>
              <a:endParaRPr lang="en-GB" sz="1400" dirty="0">
                <a:solidFill>
                  <a:srgbClr val="000000"/>
                </a:solidFill>
                <a:latin typeface="Univers" pitchFamily="34" charset="0"/>
              </a:endParaRPr>
            </a:p>
            <a:p>
              <a:pPr eaLnBrk="1" hangingPunct="1"/>
              <a:r>
                <a:rPr lang="en-GB" sz="1400" dirty="0">
                  <a:solidFill>
                    <a:srgbClr val="000000"/>
                  </a:solidFill>
                  <a:latin typeface="Univers" pitchFamily="34" charset="0"/>
                </a:rPr>
                <a:t>PDGF, TGF-</a:t>
              </a:r>
              <a:r>
                <a:rPr lang="en-GB" sz="1400" dirty="0">
                  <a:solidFill>
                    <a:srgbClr val="000000"/>
                  </a:solidFill>
                  <a:latin typeface="Symbol" pitchFamily="18" charset="2"/>
                </a:rPr>
                <a:t>b</a:t>
              </a:r>
            </a:p>
            <a:p>
              <a:pPr eaLnBrk="1" hangingPunct="1"/>
              <a:r>
                <a:rPr lang="en-GB" sz="1400" dirty="0">
                  <a:solidFill>
                    <a:srgbClr val="000000"/>
                  </a:solidFill>
                  <a:latin typeface="Univers" pitchFamily="34" charset="0"/>
                </a:rPr>
                <a:t>Endothelin-1</a:t>
              </a:r>
            </a:p>
          </p:txBody>
        </p:sp>
      </p:grpSp>
      <p:grpSp>
        <p:nvGrpSpPr>
          <p:cNvPr id="9" name="Group 271"/>
          <p:cNvGrpSpPr>
            <a:grpSpLocks/>
          </p:cNvGrpSpPr>
          <p:nvPr/>
        </p:nvGrpSpPr>
        <p:grpSpPr bwMode="auto">
          <a:xfrm>
            <a:off x="1236663" y="5026025"/>
            <a:ext cx="3620744" cy="1360488"/>
            <a:chOff x="779" y="3166"/>
            <a:chExt cx="2205" cy="857"/>
          </a:xfrm>
        </p:grpSpPr>
        <p:grpSp>
          <p:nvGrpSpPr>
            <p:cNvPr id="10" name="Group 46"/>
            <p:cNvGrpSpPr>
              <a:grpSpLocks/>
            </p:cNvGrpSpPr>
            <p:nvPr/>
          </p:nvGrpSpPr>
          <p:grpSpPr bwMode="auto">
            <a:xfrm rot="-309754">
              <a:off x="1403" y="3434"/>
              <a:ext cx="1178" cy="165"/>
              <a:chOff x="648" y="3640"/>
              <a:chExt cx="1264" cy="194"/>
            </a:xfrm>
          </p:grpSpPr>
          <p:sp>
            <p:nvSpPr>
              <p:cNvPr id="80943" name="Freeform 47"/>
              <p:cNvSpPr>
                <a:spLocks/>
              </p:cNvSpPr>
              <p:nvPr/>
            </p:nvSpPr>
            <p:spPr bwMode="auto">
              <a:xfrm rot="-28009226" flipH="1" flipV="1">
                <a:off x="1183" y="3105"/>
                <a:ext cx="194" cy="1264"/>
              </a:xfrm>
              <a:custGeom>
                <a:avLst/>
                <a:gdLst/>
                <a:ahLst/>
                <a:cxnLst>
                  <a:cxn ang="0">
                    <a:pos x="76" y="160"/>
                  </a:cxn>
                  <a:cxn ang="0">
                    <a:pos x="96" y="249"/>
                  </a:cxn>
                  <a:cxn ang="0">
                    <a:pos x="76" y="332"/>
                  </a:cxn>
                  <a:cxn ang="0">
                    <a:pos x="51" y="512"/>
                  </a:cxn>
                  <a:cxn ang="0">
                    <a:pos x="76" y="672"/>
                  </a:cxn>
                  <a:cxn ang="0">
                    <a:pos x="83" y="844"/>
                  </a:cxn>
                  <a:cxn ang="0">
                    <a:pos x="44" y="928"/>
                  </a:cxn>
                  <a:cxn ang="0">
                    <a:pos x="0" y="1004"/>
                  </a:cxn>
                  <a:cxn ang="0">
                    <a:pos x="64" y="934"/>
                  </a:cxn>
                  <a:cxn ang="0">
                    <a:pos x="64" y="992"/>
                  </a:cxn>
                  <a:cxn ang="0">
                    <a:pos x="89" y="883"/>
                  </a:cxn>
                  <a:cxn ang="0">
                    <a:pos x="153" y="1100"/>
                  </a:cxn>
                  <a:cxn ang="0">
                    <a:pos x="121" y="883"/>
                  </a:cxn>
                  <a:cxn ang="0">
                    <a:pos x="102" y="768"/>
                  </a:cxn>
                  <a:cxn ang="0">
                    <a:pos x="121" y="691"/>
                  </a:cxn>
                  <a:cxn ang="0">
                    <a:pos x="121" y="569"/>
                  </a:cxn>
                  <a:cxn ang="0">
                    <a:pos x="140" y="358"/>
                  </a:cxn>
                  <a:cxn ang="0">
                    <a:pos x="121" y="224"/>
                  </a:cxn>
                  <a:cxn ang="0">
                    <a:pos x="128" y="96"/>
                  </a:cxn>
                  <a:cxn ang="0">
                    <a:pos x="166" y="0"/>
                  </a:cxn>
                  <a:cxn ang="0">
                    <a:pos x="115" y="102"/>
                  </a:cxn>
                  <a:cxn ang="0">
                    <a:pos x="96" y="32"/>
                  </a:cxn>
                  <a:cxn ang="0">
                    <a:pos x="108" y="179"/>
                  </a:cxn>
                  <a:cxn ang="0">
                    <a:pos x="64" y="121"/>
                  </a:cxn>
                  <a:cxn ang="0">
                    <a:pos x="76" y="160"/>
                  </a:cxn>
                </a:cxnLst>
                <a:rect l="0" t="0" r="r" b="b"/>
                <a:pathLst>
                  <a:path w="166" h="1100">
                    <a:moveTo>
                      <a:pt x="76" y="160"/>
                    </a:moveTo>
                    <a:lnTo>
                      <a:pt x="96" y="249"/>
                    </a:lnTo>
                    <a:lnTo>
                      <a:pt x="76" y="332"/>
                    </a:lnTo>
                    <a:lnTo>
                      <a:pt x="51" y="512"/>
                    </a:lnTo>
                    <a:lnTo>
                      <a:pt x="76" y="672"/>
                    </a:lnTo>
                    <a:lnTo>
                      <a:pt x="83" y="844"/>
                    </a:lnTo>
                    <a:lnTo>
                      <a:pt x="44" y="928"/>
                    </a:lnTo>
                    <a:lnTo>
                      <a:pt x="0" y="1004"/>
                    </a:lnTo>
                    <a:lnTo>
                      <a:pt x="64" y="934"/>
                    </a:lnTo>
                    <a:lnTo>
                      <a:pt x="64" y="992"/>
                    </a:lnTo>
                    <a:lnTo>
                      <a:pt x="89" y="883"/>
                    </a:lnTo>
                    <a:lnTo>
                      <a:pt x="153" y="1100"/>
                    </a:lnTo>
                    <a:lnTo>
                      <a:pt x="121" y="883"/>
                    </a:lnTo>
                    <a:lnTo>
                      <a:pt x="102" y="768"/>
                    </a:lnTo>
                    <a:lnTo>
                      <a:pt x="121" y="691"/>
                    </a:lnTo>
                    <a:lnTo>
                      <a:pt x="121" y="569"/>
                    </a:lnTo>
                    <a:lnTo>
                      <a:pt x="140" y="358"/>
                    </a:lnTo>
                    <a:lnTo>
                      <a:pt x="121" y="224"/>
                    </a:lnTo>
                    <a:lnTo>
                      <a:pt x="128" y="96"/>
                    </a:lnTo>
                    <a:lnTo>
                      <a:pt x="166" y="0"/>
                    </a:lnTo>
                    <a:lnTo>
                      <a:pt x="115" y="102"/>
                    </a:lnTo>
                    <a:lnTo>
                      <a:pt x="96" y="32"/>
                    </a:lnTo>
                    <a:lnTo>
                      <a:pt x="108" y="179"/>
                    </a:lnTo>
                    <a:lnTo>
                      <a:pt x="64" y="121"/>
                    </a:lnTo>
                    <a:lnTo>
                      <a:pt x="76" y="160"/>
                    </a:lnTo>
                    <a:close/>
                  </a:path>
                </a:pathLst>
              </a:custGeom>
              <a:solidFill>
                <a:srgbClr val="CCEC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44" name="Freeform 48"/>
              <p:cNvSpPr>
                <a:spLocks/>
              </p:cNvSpPr>
              <p:nvPr/>
            </p:nvSpPr>
            <p:spPr bwMode="auto">
              <a:xfrm rot="-1704219">
                <a:off x="1325" y="3701"/>
                <a:ext cx="89" cy="5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0"/>
                  </a:cxn>
                  <a:cxn ang="0">
                    <a:pos x="19" y="32"/>
                  </a:cxn>
                  <a:cxn ang="0">
                    <a:pos x="51" y="42"/>
                  </a:cxn>
                  <a:cxn ang="0">
                    <a:pos x="77" y="45"/>
                  </a:cxn>
                  <a:cxn ang="0">
                    <a:pos x="77" y="23"/>
                  </a:cxn>
                  <a:cxn ang="0">
                    <a:pos x="57" y="7"/>
                  </a:cxn>
                  <a:cxn ang="0">
                    <a:pos x="3" y="0"/>
                  </a:cxn>
                </a:cxnLst>
                <a:rect l="0" t="0" r="r" b="b"/>
                <a:pathLst>
                  <a:path w="77" h="45">
                    <a:moveTo>
                      <a:pt x="3" y="0"/>
                    </a:moveTo>
                    <a:lnTo>
                      <a:pt x="0" y="20"/>
                    </a:lnTo>
                    <a:lnTo>
                      <a:pt x="19" y="32"/>
                    </a:lnTo>
                    <a:lnTo>
                      <a:pt x="51" y="42"/>
                    </a:lnTo>
                    <a:lnTo>
                      <a:pt x="77" y="45"/>
                    </a:lnTo>
                    <a:lnTo>
                      <a:pt x="77" y="23"/>
                    </a:lnTo>
                    <a:lnTo>
                      <a:pt x="57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 rot="-2378792">
              <a:off x="1691" y="3166"/>
              <a:ext cx="367" cy="857"/>
              <a:chOff x="990" y="2254"/>
              <a:chExt cx="342" cy="858"/>
            </a:xfrm>
          </p:grpSpPr>
          <p:sp>
            <p:nvSpPr>
              <p:cNvPr id="80946" name="Freeform 50"/>
              <p:cNvSpPr>
                <a:spLocks/>
              </p:cNvSpPr>
              <p:nvPr/>
            </p:nvSpPr>
            <p:spPr bwMode="auto">
              <a:xfrm rot="-413924">
                <a:off x="990" y="2254"/>
                <a:ext cx="342" cy="858"/>
              </a:xfrm>
              <a:custGeom>
                <a:avLst/>
                <a:gdLst/>
                <a:ahLst/>
                <a:cxnLst>
                  <a:cxn ang="0">
                    <a:pos x="41" y="118"/>
                  </a:cxn>
                  <a:cxn ang="0">
                    <a:pos x="70" y="144"/>
                  </a:cxn>
                  <a:cxn ang="0">
                    <a:pos x="102" y="240"/>
                  </a:cxn>
                  <a:cxn ang="0">
                    <a:pos x="144" y="371"/>
                  </a:cxn>
                  <a:cxn ang="0">
                    <a:pos x="173" y="483"/>
                  </a:cxn>
                  <a:cxn ang="0">
                    <a:pos x="208" y="563"/>
                  </a:cxn>
                  <a:cxn ang="0">
                    <a:pos x="272" y="656"/>
                  </a:cxn>
                  <a:cxn ang="0">
                    <a:pos x="301" y="730"/>
                  </a:cxn>
                  <a:cxn ang="0">
                    <a:pos x="307" y="829"/>
                  </a:cxn>
                  <a:cxn ang="0">
                    <a:pos x="304" y="858"/>
                  </a:cxn>
                  <a:cxn ang="0">
                    <a:pos x="313" y="771"/>
                  </a:cxn>
                  <a:cxn ang="0">
                    <a:pos x="336" y="803"/>
                  </a:cxn>
                  <a:cxn ang="0">
                    <a:pos x="320" y="742"/>
                  </a:cxn>
                  <a:cxn ang="0">
                    <a:pos x="342" y="749"/>
                  </a:cxn>
                  <a:cxn ang="0">
                    <a:pos x="291" y="656"/>
                  </a:cxn>
                  <a:cxn ang="0">
                    <a:pos x="285" y="589"/>
                  </a:cxn>
                  <a:cxn ang="0">
                    <a:pos x="269" y="509"/>
                  </a:cxn>
                  <a:cxn ang="0">
                    <a:pos x="246" y="426"/>
                  </a:cxn>
                  <a:cxn ang="0">
                    <a:pos x="185" y="307"/>
                  </a:cxn>
                  <a:cxn ang="0">
                    <a:pos x="128" y="195"/>
                  </a:cxn>
                  <a:cxn ang="0">
                    <a:pos x="93" y="86"/>
                  </a:cxn>
                  <a:cxn ang="0">
                    <a:pos x="83" y="0"/>
                  </a:cxn>
                  <a:cxn ang="0">
                    <a:pos x="83" y="112"/>
                  </a:cxn>
                  <a:cxn ang="0">
                    <a:pos x="57" y="96"/>
                  </a:cxn>
                  <a:cxn ang="0">
                    <a:pos x="93" y="147"/>
                  </a:cxn>
                  <a:cxn ang="0">
                    <a:pos x="0" y="83"/>
                  </a:cxn>
                  <a:cxn ang="0">
                    <a:pos x="41" y="118"/>
                  </a:cxn>
                </a:cxnLst>
                <a:rect l="0" t="0" r="r" b="b"/>
                <a:pathLst>
                  <a:path w="342" h="858">
                    <a:moveTo>
                      <a:pt x="41" y="118"/>
                    </a:moveTo>
                    <a:lnTo>
                      <a:pt x="70" y="144"/>
                    </a:lnTo>
                    <a:lnTo>
                      <a:pt x="102" y="240"/>
                    </a:lnTo>
                    <a:lnTo>
                      <a:pt x="144" y="371"/>
                    </a:lnTo>
                    <a:lnTo>
                      <a:pt x="173" y="483"/>
                    </a:lnTo>
                    <a:lnTo>
                      <a:pt x="208" y="563"/>
                    </a:lnTo>
                    <a:lnTo>
                      <a:pt x="272" y="656"/>
                    </a:lnTo>
                    <a:lnTo>
                      <a:pt x="301" y="730"/>
                    </a:lnTo>
                    <a:lnTo>
                      <a:pt x="307" y="829"/>
                    </a:lnTo>
                    <a:lnTo>
                      <a:pt x="304" y="858"/>
                    </a:lnTo>
                    <a:lnTo>
                      <a:pt x="313" y="771"/>
                    </a:lnTo>
                    <a:lnTo>
                      <a:pt x="336" y="803"/>
                    </a:lnTo>
                    <a:lnTo>
                      <a:pt x="320" y="742"/>
                    </a:lnTo>
                    <a:lnTo>
                      <a:pt x="342" y="749"/>
                    </a:lnTo>
                    <a:lnTo>
                      <a:pt x="291" y="656"/>
                    </a:lnTo>
                    <a:lnTo>
                      <a:pt x="285" y="589"/>
                    </a:lnTo>
                    <a:lnTo>
                      <a:pt x="269" y="509"/>
                    </a:lnTo>
                    <a:lnTo>
                      <a:pt x="246" y="426"/>
                    </a:lnTo>
                    <a:lnTo>
                      <a:pt x="185" y="307"/>
                    </a:lnTo>
                    <a:lnTo>
                      <a:pt x="128" y="195"/>
                    </a:lnTo>
                    <a:lnTo>
                      <a:pt x="93" y="86"/>
                    </a:lnTo>
                    <a:lnTo>
                      <a:pt x="83" y="0"/>
                    </a:lnTo>
                    <a:lnTo>
                      <a:pt x="83" y="112"/>
                    </a:lnTo>
                    <a:lnTo>
                      <a:pt x="57" y="96"/>
                    </a:lnTo>
                    <a:lnTo>
                      <a:pt x="93" y="147"/>
                    </a:lnTo>
                    <a:lnTo>
                      <a:pt x="0" y="83"/>
                    </a:lnTo>
                    <a:lnTo>
                      <a:pt x="41" y="118"/>
                    </a:lnTo>
                    <a:close/>
                  </a:path>
                </a:pathLst>
              </a:custGeom>
              <a:solidFill>
                <a:srgbClr val="CCECFF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47" name="Freeform 51"/>
              <p:cNvSpPr>
                <a:spLocks/>
              </p:cNvSpPr>
              <p:nvPr/>
            </p:nvSpPr>
            <p:spPr bwMode="auto">
              <a:xfrm>
                <a:off x="1162" y="2646"/>
                <a:ext cx="67" cy="9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29"/>
                  </a:cxn>
                  <a:cxn ang="0">
                    <a:pos x="19" y="55"/>
                  </a:cxn>
                  <a:cxn ang="0">
                    <a:pos x="35" y="84"/>
                  </a:cxn>
                  <a:cxn ang="0">
                    <a:pos x="60" y="93"/>
                  </a:cxn>
                  <a:cxn ang="0">
                    <a:pos x="67" y="71"/>
                  </a:cxn>
                  <a:cxn ang="0">
                    <a:pos x="51" y="42"/>
                  </a:cxn>
                  <a:cxn ang="0">
                    <a:pos x="38" y="0"/>
                  </a:cxn>
                  <a:cxn ang="0">
                    <a:pos x="6" y="0"/>
                  </a:cxn>
                </a:cxnLst>
                <a:rect l="0" t="0" r="r" b="b"/>
                <a:pathLst>
                  <a:path w="67" h="93">
                    <a:moveTo>
                      <a:pt x="6" y="0"/>
                    </a:moveTo>
                    <a:lnTo>
                      <a:pt x="0" y="29"/>
                    </a:lnTo>
                    <a:lnTo>
                      <a:pt x="19" y="55"/>
                    </a:lnTo>
                    <a:lnTo>
                      <a:pt x="35" y="84"/>
                    </a:lnTo>
                    <a:lnTo>
                      <a:pt x="60" y="93"/>
                    </a:lnTo>
                    <a:lnTo>
                      <a:pt x="67" y="71"/>
                    </a:lnTo>
                    <a:lnTo>
                      <a:pt x="51" y="42"/>
                    </a:lnTo>
                    <a:lnTo>
                      <a:pt x="3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2" name="Group 270"/>
            <p:cNvGrpSpPr>
              <a:grpSpLocks/>
            </p:cNvGrpSpPr>
            <p:nvPr/>
          </p:nvGrpSpPr>
          <p:grpSpPr bwMode="auto">
            <a:xfrm>
              <a:off x="779" y="3196"/>
              <a:ext cx="2205" cy="780"/>
              <a:chOff x="779" y="3196"/>
              <a:chExt cx="2205" cy="780"/>
            </a:xfrm>
          </p:grpSpPr>
          <p:sp>
            <p:nvSpPr>
              <p:cNvPr id="81137" name="Freeform 241"/>
              <p:cNvSpPr>
                <a:spLocks/>
              </p:cNvSpPr>
              <p:nvPr/>
            </p:nvSpPr>
            <p:spPr bwMode="auto">
              <a:xfrm rot="3983318" flipV="1">
                <a:off x="2178" y="3596"/>
                <a:ext cx="210" cy="34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59" y="15"/>
                  </a:cxn>
                  <a:cxn ang="0">
                    <a:pos x="241" y="102"/>
                  </a:cxn>
                  <a:cxn ang="0">
                    <a:pos x="88" y="365"/>
                  </a:cxn>
                </a:cxnLst>
                <a:rect l="0" t="0" r="r" b="b"/>
                <a:pathLst>
                  <a:path w="246" h="365">
                    <a:moveTo>
                      <a:pt x="0" y="15"/>
                    </a:moveTo>
                    <a:cubicBezTo>
                      <a:pt x="9" y="7"/>
                      <a:pt x="19" y="0"/>
                      <a:pt x="59" y="15"/>
                    </a:cubicBezTo>
                    <a:cubicBezTo>
                      <a:pt x="99" y="30"/>
                      <a:pt x="236" y="44"/>
                      <a:pt x="241" y="102"/>
                    </a:cubicBezTo>
                    <a:cubicBezTo>
                      <a:pt x="246" y="160"/>
                      <a:pt x="167" y="262"/>
                      <a:pt x="88" y="365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27" name="Freeform 31"/>
              <p:cNvSpPr>
                <a:spLocks/>
              </p:cNvSpPr>
              <p:nvPr/>
            </p:nvSpPr>
            <p:spPr bwMode="auto">
              <a:xfrm rot="-2531109">
                <a:off x="779" y="3223"/>
                <a:ext cx="130" cy="47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5" y="263"/>
                  </a:cxn>
                  <a:cxn ang="0">
                    <a:pos x="123" y="474"/>
                  </a:cxn>
                </a:cxnLst>
                <a:rect l="0" t="0" r="r" b="b"/>
                <a:pathLst>
                  <a:path w="123" h="474">
                    <a:moveTo>
                      <a:pt x="34" y="0"/>
                    </a:moveTo>
                    <a:cubicBezTo>
                      <a:pt x="17" y="92"/>
                      <a:pt x="0" y="184"/>
                      <a:pt x="15" y="263"/>
                    </a:cubicBezTo>
                    <a:cubicBezTo>
                      <a:pt x="30" y="342"/>
                      <a:pt x="76" y="408"/>
                      <a:pt x="123" y="474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 rot="-1704219">
                <a:off x="1727" y="3196"/>
                <a:ext cx="820" cy="259"/>
                <a:chOff x="1375" y="2252"/>
                <a:chExt cx="765" cy="259"/>
              </a:xfrm>
            </p:grpSpPr>
            <p:sp>
              <p:nvSpPr>
                <p:cNvPr id="80940" name="Freeform 44"/>
                <p:cNvSpPr>
                  <a:spLocks/>
                </p:cNvSpPr>
                <p:nvPr/>
              </p:nvSpPr>
              <p:spPr bwMode="auto">
                <a:xfrm>
                  <a:off x="1375" y="2252"/>
                  <a:ext cx="765" cy="259"/>
                </a:xfrm>
                <a:custGeom>
                  <a:avLst/>
                  <a:gdLst/>
                  <a:ahLst/>
                  <a:cxnLst>
                    <a:cxn ang="0">
                      <a:pos x="146" y="84"/>
                    </a:cxn>
                    <a:cxn ang="0">
                      <a:pos x="219" y="121"/>
                    </a:cxn>
                    <a:cxn ang="0">
                      <a:pos x="353" y="144"/>
                    </a:cxn>
                    <a:cxn ang="0">
                      <a:pos x="415" y="165"/>
                    </a:cxn>
                    <a:cxn ang="0">
                      <a:pos x="439" y="157"/>
                    </a:cxn>
                    <a:cxn ang="0">
                      <a:pos x="518" y="194"/>
                    </a:cxn>
                    <a:cxn ang="0">
                      <a:pos x="641" y="172"/>
                    </a:cxn>
                    <a:cxn ang="0">
                      <a:pos x="765" y="70"/>
                    </a:cxn>
                    <a:cxn ang="0">
                      <a:pos x="707" y="150"/>
                    </a:cxn>
                    <a:cxn ang="0">
                      <a:pos x="765" y="143"/>
                    </a:cxn>
                    <a:cxn ang="0">
                      <a:pos x="693" y="172"/>
                    </a:cxn>
                    <a:cxn ang="0">
                      <a:pos x="620" y="216"/>
                    </a:cxn>
                    <a:cxn ang="0">
                      <a:pos x="547" y="245"/>
                    </a:cxn>
                    <a:cxn ang="0">
                      <a:pos x="467" y="259"/>
                    </a:cxn>
                    <a:cxn ang="0">
                      <a:pos x="407" y="240"/>
                    </a:cxn>
                    <a:cxn ang="0">
                      <a:pos x="330" y="224"/>
                    </a:cxn>
                    <a:cxn ang="0">
                      <a:pos x="248" y="187"/>
                    </a:cxn>
                    <a:cxn ang="0">
                      <a:pos x="182" y="143"/>
                    </a:cxn>
                    <a:cxn ang="0">
                      <a:pos x="87" y="128"/>
                    </a:cxn>
                    <a:cxn ang="0">
                      <a:pos x="0" y="128"/>
                    </a:cxn>
                    <a:cxn ang="0">
                      <a:pos x="117" y="121"/>
                    </a:cxn>
                    <a:cxn ang="0">
                      <a:pos x="73" y="84"/>
                    </a:cxn>
                    <a:cxn ang="0">
                      <a:pos x="116" y="93"/>
                    </a:cxn>
                    <a:cxn ang="0">
                      <a:pos x="49" y="0"/>
                    </a:cxn>
                    <a:cxn ang="0">
                      <a:pos x="146" y="84"/>
                    </a:cxn>
                  </a:cxnLst>
                  <a:rect l="0" t="0" r="r" b="b"/>
                  <a:pathLst>
                    <a:path w="765" h="259">
                      <a:moveTo>
                        <a:pt x="146" y="84"/>
                      </a:moveTo>
                      <a:lnTo>
                        <a:pt x="219" y="121"/>
                      </a:lnTo>
                      <a:lnTo>
                        <a:pt x="353" y="144"/>
                      </a:lnTo>
                      <a:lnTo>
                        <a:pt x="415" y="165"/>
                      </a:lnTo>
                      <a:lnTo>
                        <a:pt x="439" y="157"/>
                      </a:lnTo>
                      <a:lnTo>
                        <a:pt x="518" y="194"/>
                      </a:lnTo>
                      <a:lnTo>
                        <a:pt x="641" y="172"/>
                      </a:lnTo>
                      <a:lnTo>
                        <a:pt x="765" y="70"/>
                      </a:lnTo>
                      <a:lnTo>
                        <a:pt x="707" y="150"/>
                      </a:lnTo>
                      <a:lnTo>
                        <a:pt x="765" y="143"/>
                      </a:lnTo>
                      <a:lnTo>
                        <a:pt x="693" y="172"/>
                      </a:lnTo>
                      <a:lnTo>
                        <a:pt x="620" y="216"/>
                      </a:lnTo>
                      <a:lnTo>
                        <a:pt x="547" y="245"/>
                      </a:lnTo>
                      <a:lnTo>
                        <a:pt x="467" y="259"/>
                      </a:lnTo>
                      <a:lnTo>
                        <a:pt x="407" y="240"/>
                      </a:lnTo>
                      <a:lnTo>
                        <a:pt x="330" y="224"/>
                      </a:lnTo>
                      <a:lnTo>
                        <a:pt x="248" y="187"/>
                      </a:lnTo>
                      <a:lnTo>
                        <a:pt x="182" y="143"/>
                      </a:lnTo>
                      <a:lnTo>
                        <a:pt x="87" y="128"/>
                      </a:lnTo>
                      <a:lnTo>
                        <a:pt x="0" y="128"/>
                      </a:lnTo>
                      <a:lnTo>
                        <a:pt x="117" y="121"/>
                      </a:lnTo>
                      <a:lnTo>
                        <a:pt x="73" y="84"/>
                      </a:lnTo>
                      <a:lnTo>
                        <a:pt x="116" y="93"/>
                      </a:lnTo>
                      <a:lnTo>
                        <a:pt x="49" y="0"/>
                      </a:lnTo>
                      <a:lnTo>
                        <a:pt x="146" y="84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80941" name="Freeform 45"/>
                <p:cNvSpPr>
                  <a:spLocks/>
                </p:cNvSpPr>
                <p:nvPr/>
              </p:nvSpPr>
              <p:spPr bwMode="auto">
                <a:xfrm rot="-2703082">
                  <a:off x="1766" y="2416"/>
                  <a:ext cx="67" cy="93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29"/>
                    </a:cxn>
                    <a:cxn ang="0">
                      <a:pos x="19" y="55"/>
                    </a:cxn>
                    <a:cxn ang="0">
                      <a:pos x="35" y="84"/>
                    </a:cxn>
                    <a:cxn ang="0">
                      <a:pos x="60" y="93"/>
                    </a:cxn>
                    <a:cxn ang="0">
                      <a:pos x="67" y="71"/>
                    </a:cxn>
                    <a:cxn ang="0">
                      <a:pos x="51" y="42"/>
                    </a:cxn>
                    <a:cxn ang="0">
                      <a:pos x="38" y="0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7" h="93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19" y="55"/>
                      </a:lnTo>
                      <a:lnTo>
                        <a:pt x="35" y="84"/>
                      </a:lnTo>
                      <a:lnTo>
                        <a:pt x="60" y="93"/>
                      </a:lnTo>
                      <a:lnTo>
                        <a:pt x="67" y="71"/>
                      </a:lnTo>
                      <a:lnTo>
                        <a:pt x="51" y="42"/>
                      </a:lnTo>
                      <a:lnTo>
                        <a:pt x="38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grpSp>
            <p:nvGrpSpPr>
              <p:cNvPr id="14" name="Group 234"/>
              <p:cNvGrpSpPr>
                <a:grpSpLocks/>
              </p:cNvGrpSpPr>
              <p:nvPr/>
            </p:nvGrpSpPr>
            <p:grpSpPr bwMode="auto">
              <a:xfrm rot="-2721427">
                <a:off x="1283" y="3127"/>
                <a:ext cx="336" cy="936"/>
                <a:chOff x="990" y="2254"/>
                <a:chExt cx="342" cy="858"/>
              </a:xfrm>
            </p:grpSpPr>
            <p:sp>
              <p:nvSpPr>
                <p:cNvPr id="81131" name="Freeform 235"/>
                <p:cNvSpPr>
                  <a:spLocks/>
                </p:cNvSpPr>
                <p:nvPr/>
              </p:nvSpPr>
              <p:spPr bwMode="auto">
                <a:xfrm rot="-413924">
                  <a:off x="990" y="2254"/>
                  <a:ext cx="342" cy="858"/>
                </a:xfrm>
                <a:custGeom>
                  <a:avLst/>
                  <a:gdLst/>
                  <a:ahLst/>
                  <a:cxnLst>
                    <a:cxn ang="0">
                      <a:pos x="41" y="118"/>
                    </a:cxn>
                    <a:cxn ang="0">
                      <a:pos x="70" y="144"/>
                    </a:cxn>
                    <a:cxn ang="0">
                      <a:pos x="102" y="240"/>
                    </a:cxn>
                    <a:cxn ang="0">
                      <a:pos x="144" y="371"/>
                    </a:cxn>
                    <a:cxn ang="0">
                      <a:pos x="173" y="483"/>
                    </a:cxn>
                    <a:cxn ang="0">
                      <a:pos x="208" y="563"/>
                    </a:cxn>
                    <a:cxn ang="0">
                      <a:pos x="272" y="656"/>
                    </a:cxn>
                    <a:cxn ang="0">
                      <a:pos x="301" y="730"/>
                    </a:cxn>
                    <a:cxn ang="0">
                      <a:pos x="307" y="829"/>
                    </a:cxn>
                    <a:cxn ang="0">
                      <a:pos x="304" y="858"/>
                    </a:cxn>
                    <a:cxn ang="0">
                      <a:pos x="313" y="771"/>
                    </a:cxn>
                    <a:cxn ang="0">
                      <a:pos x="336" y="803"/>
                    </a:cxn>
                    <a:cxn ang="0">
                      <a:pos x="320" y="742"/>
                    </a:cxn>
                    <a:cxn ang="0">
                      <a:pos x="342" y="749"/>
                    </a:cxn>
                    <a:cxn ang="0">
                      <a:pos x="291" y="656"/>
                    </a:cxn>
                    <a:cxn ang="0">
                      <a:pos x="285" y="589"/>
                    </a:cxn>
                    <a:cxn ang="0">
                      <a:pos x="269" y="509"/>
                    </a:cxn>
                    <a:cxn ang="0">
                      <a:pos x="246" y="426"/>
                    </a:cxn>
                    <a:cxn ang="0">
                      <a:pos x="185" y="307"/>
                    </a:cxn>
                    <a:cxn ang="0">
                      <a:pos x="128" y="195"/>
                    </a:cxn>
                    <a:cxn ang="0">
                      <a:pos x="93" y="86"/>
                    </a:cxn>
                    <a:cxn ang="0">
                      <a:pos x="83" y="0"/>
                    </a:cxn>
                    <a:cxn ang="0">
                      <a:pos x="83" y="112"/>
                    </a:cxn>
                    <a:cxn ang="0">
                      <a:pos x="57" y="96"/>
                    </a:cxn>
                    <a:cxn ang="0">
                      <a:pos x="93" y="147"/>
                    </a:cxn>
                    <a:cxn ang="0">
                      <a:pos x="0" y="83"/>
                    </a:cxn>
                    <a:cxn ang="0">
                      <a:pos x="41" y="118"/>
                    </a:cxn>
                  </a:cxnLst>
                  <a:rect l="0" t="0" r="r" b="b"/>
                  <a:pathLst>
                    <a:path w="342" h="858">
                      <a:moveTo>
                        <a:pt x="41" y="118"/>
                      </a:moveTo>
                      <a:lnTo>
                        <a:pt x="70" y="144"/>
                      </a:lnTo>
                      <a:lnTo>
                        <a:pt x="102" y="240"/>
                      </a:lnTo>
                      <a:lnTo>
                        <a:pt x="144" y="371"/>
                      </a:lnTo>
                      <a:lnTo>
                        <a:pt x="173" y="483"/>
                      </a:lnTo>
                      <a:lnTo>
                        <a:pt x="208" y="563"/>
                      </a:lnTo>
                      <a:lnTo>
                        <a:pt x="272" y="656"/>
                      </a:lnTo>
                      <a:lnTo>
                        <a:pt x="301" y="730"/>
                      </a:lnTo>
                      <a:lnTo>
                        <a:pt x="307" y="829"/>
                      </a:lnTo>
                      <a:lnTo>
                        <a:pt x="304" y="858"/>
                      </a:lnTo>
                      <a:lnTo>
                        <a:pt x="313" y="771"/>
                      </a:lnTo>
                      <a:lnTo>
                        <a:pt x="336" y="803"/>
                      </a:lnTo>
                      <a:lnTo>
                        <a:pt x="320" y="742"/>
                      </a:lnTo>
                      <a:lnTo>
                        <a:pt x="342" y="749"/>
                      </a:lnTo>
                      <a:lnTo>
                        <a:pt x="291" y="656"/>
                      </a:lnTo>
                      <a:lnTo>
                        <a:pt x="285" y="589"/>
                      </a:lnTo>
                      <a:lnTo>
                        <a:pt x="269" y="509"/>
                      </a:lnTo>
                      <a:lnTo>
                        <a:pt x="246" y="426"/>
                      </a:lnTo>
                      <a:lnTo>
                        <a:pt x="185" y="307"/>
                      </a:lnTo>
                      <a:lnTo>
                        <a:pt x="128" y="195"/>
                      </a:lnTo>
                      <a:lnTo>
                        <a:pt x="93" y="86"/>
                      </a:lnTo>
                      <a:lnTo>
                        <a:pt x="83" y="0"/>
                      </a:lnTo>
                      <a:lnTo>
                        <a:pt x="83" y="112"/>
                      </a:lnTo>
                      <a:lnTo>
                        <a:pt x="57" y="96"/>
                      </a:lnTo>
                      <a:lnTo>
                        <a:pt x="93" y="147"/>
                      </a:lnTo>
                      <a:lnTo>
                        <a:pt x="0" y="83"/>
                      </a:lnTo>
                      <a:lnTo>
                        <a:pt x="41" y="118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81132" name="Freeform 236"/>
                <p:cNvSpPr>
                  <a:spLocks/>
                </p:cNvSpPr>
                <p:nvPr/>
              </p:nvSpPr>
              <p:spPr bwMode="auto">
                <a:xfrm>
                  <a:off x="1162" y="2646"/>
                  <a:ext cx="67" cy="93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29"/>
                    </a:cxn>
                    <a:cxn ang="0">
                      <a:pos x="19" y="55"/>
                    </a:cxn>
                    <a:cxn ang="0">
                      <a:pos x="35" y="84"/>
                    </a:cxn>
                    <a:cxn ang="0">
                      <a:pos x="60" y="93"/>
                    </a:cxn>
                    <a:cxn ang="0">
                      <a:pos x="67" y="71"/>
                    </a:cxn>
                    <a:cxn ang="0">
                      <a:pos x="51" y="42"/>
                    </a:cxn>
                    <a:cxn ang="0">
                      <a:pos x="38" y="0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7" h="93">
                      <a:moveTo>
                        <a:pt x="6" y="0"/>
                      </a:moveTo>
                      <a:lnTo>
                        <a:pt x="0" y="29"/>
                      </a:lnTo>
                      <a:lnTo>
                        <a:pt x="19" y="55"/>
                      </a:lnTo>
                      <a:lnTo>
                        <a:pt x="35" y="84"/>
                      </a:lnTo>
                      <a:lnTo>
                        <a:pt x="60" y="93"/>
                      </a:lnTo>
                      <a:lnTo>
                        <a:pt x="67" y="71"/>
                      </a:lnTo>
                      <a:lnTo>
                        <a:pt x="51" y="42"/>
                      </a:lnTo>
                      <a:lnTo>
                        <a:pt x="38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sp>
            <p:nvSpPr>
              <p:cNvPr id="81136" name="Rectangle 240"/>
              <p:cNvSpPr>
                <a:spLocks noChangeArrowheads="1"/>
              </p:cNvSpPr>
              <p:nvPr/>
            </p:nvSpPr>
            <p:spPr bwMode="auto">
              <a:xfrm>
                <a:off x="2220" y="3423"/>
                <a:ext cx="764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MX" sz="1200" dirty="0" err="1" smtClean="0">
                    <a:solidFill>
                      <a:srgbClr val="000000"/>
                    </a:solidFill>
                    <a:latin typeface="Univers" pitchFamily="34" charset="0"/>
                  </a:rPr>
                  <a:t>Proteases</a:t>
                </a:r>
                <a:endParaRPr lang="es-MX" sz="1200" dirty="0">
                  <a:solidFill>
                    <a:srgbClr val="000000"/>
                  </a:solidFill>
                  <a:latin typeface="Univers" pitchFamily="34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s-MX" sz="1200" dirty="0" err="1" smtClean="0">
                    <a:solidFill>
                      <a:srgbClr val="000000"/>
                    </a:solidFill>
                    <a:latin typeface="Univers" pitchFamily="34" charset="0"/>
                  </a:rPr>
                  <a:t>Antiproteases</a:t>
                </a:r>
                <a:endParaRPr lang="es-MX" sz="1200" dirty="0">
                  <a:solidFill>
                    <a:srgbClr val="000000"/>
                  </a:solidFill>
                  <a:latin typeface="Univers" pitchFamily="34" charset="0"/>
                </a:endParaRPr>
              </a:p>
            </p:txBody>
          </p:sp>
          <p:sp>
            <p:nvSpPr>
              <p:cNvPr id="81148" name="Text Box 252"/>
              <p:cNvSpPr txBox="1">
                <a:spLocks noChangeArrowheads="1"/>
              </p:cNvSpPr>
              <p:nvPr/>
            </p:nvSpPr>
            <p:spPr bwMode="auto">
              <a:xfrm>
                <a:off x="1104" y="3840"/>
                <a:ext cx="864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GB" sz="1400" dirty="0" err="1" smtClean="0">
                    <a:solidFill>
                      <a:srgbClr val="000000"/>
                    </a:solidFill>
                    <a:latin typeface="Univers" pitchFamily="34" charset="0"/>
                  </a:rPr>
                  <a:t>Myofibroblasts</a:t>
                </a:r>
                <a:endParaRPr lang="en-GB" sz="1400" dirty="0">
                  <a:solidFill>
                    <a:srgbClr val="000000"/>
                  </a:solidFill>
                  <a:latin typeface="Univers" pitchFamily="34" charset="0"/>
                </a:endParaRPr>
              </a:p>
            </p:txBody>
          </p:sp>
        </p:grpSp>
      </p:grp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133600" y="3657600"/>
            <a:ext cx="1527175" cy="1811338"/>
            <a:chOff x="1344" y="2304"/>
            <a:chExt cx="962" cy="1141"/>
          </a:xfrm>
        </p:grpSpPr>
        <p:grpSp>
          <p:nvGrpSpPr>
            <p:cNvPr id="17" name="Group 267"/>
            <p:cNvGrpSpPr>
              <a:grpSpLocks/>
            </p:cNvGrpSpPr>
            <p:nvPr/>
          </p:nvGrpSpPr>
          <p:grpSpPr bwMode="auto">
            <a:xfrm>
              <a:off x="1344" y="2304"/>
              <a:ext cx="962" cy="1141"/>
              <a:chOff x="1344" y="2304"/>
              <a:chExt cx="962" cy="1141"/>
            </a:xfrm>
          </p:grpSpPr>
          <p:sp>
            <p:nvSpPr>
              <p:cNvPr id="80928" name="Freeform 32"/>
              <p:cNvSpPr>
                <a:spLocks/>
              </p:cNvSpPr>
              <p:nvPr/>
            </p:nvSpPr>
            <p:spPr bwMode="auto">
              <a:xfrm rot="-1704219">
                <a:off x="1427" y="2387"/>
                <a:ext cx="27" cy="56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164"/>
                  </a:cxn>
                  <a:cxn ang="0">
                    <a:pos x="0" y="284"/>
                  </a:cxn>
                  <a:cxn ang="0">
                    <a:pos x="4" y="415"/>
                  </a:cxn>
                  <a:cxn ang="0">
                    <a:pos x="22" y="564"/>
                  </a:cxn>
                </a:cxnLst>
                <a:rect l="0" t="0" r="r" b="b"/>
                <a:pathLst>
                  <a:path w="25" h="564">
                    <a:moveTo>
                      <a:pt x="25" y="0"/>
                    </a:moveTo>
                    <a:lnTo>
                      <a:pt x="3" y="164"/>
                    </a:lnTo>
                    <a:lnTo>
                      <a:pt x="0" y="284"/>
                    </a:lnTo>
                    <a:lnTo>
                      <a:pt x="4" y="415"/>
                    </a:lnTo>
                    <a:lnTo>
                      <a:pt x="22" y="564"/>
                    </a:lnTo>
                  </a:path>
                </a:pathLst>
              </a:custGeom>
              <a:noFill/>
              <a:ln w="762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29" name="Freeform 33"/>
              <p:cNvSpPr>
                <a:spLocks/>
              </p:cNvSpPr>
              <p:nvPr/>
            </p:nvSpPr>
            <p:spPr bwMode="auto">
              <a:xfrm rot="-1704219">
                <a:off x="1871" y="3109"/>
                <a:ext cx="72" cy="1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56"/>
                  </a:cxn>
                  <a:cxn ang="0">
                    <a:pos x="57" y="128"/>
                  </a:cxn>
                  <a:cxn ang="0">
                    <a:pos x="67" y="149"/>
                  </a:cxn>
                </a:cxnLst>
                <a:rect l="0" t="0" r="r" b="b"/>
                <a:pathLst>
                  <a:path w="67" h="149">
                    <a:moveTo>
                      <a:pt x="0" y="0"/>
                    </a:moveTo>
                    <a:lnTo>
                      <a:pt x="22" y="56"/>
                    </a:lnTo>
                    <a:lnTo>
                      <a:pt x="57" y="128"/>
                    </a:lnTo>
                    <a:lnTo>
                      <a:pt x="67" y="149"/>
                    </a:lnTo>
                  </a:path>
                </a:pathLst>
              </a:custGeom>
              <a:noFill/>
              <a:ln w="762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0" name="Line 34"/>
              <p:cNvSpPr>
                <a:spLocks noChangeShapeType="1"/>
              </p:cNvSpPr>
              <p:nvPr/>
            </p:nvSpPr>
            <p:spPr bwMode="auto">
              <a:xfrm rot="-1704219">
                <a:off x="2025" y="3249"/>
                <a:ext cx="31" cy="48"/>
              </a:xfrm>
              <a:prstGeom prst="line">
                <a:avLst/>
              </a:prstGeom>
              <a:noFill/>
              <a:ln w="762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1" name="Freeform 35"/>
              <p:cNvSpPr>
                <a:spLocks/>
              </p:cNvSpPr>
              <p:nvPr/>
            </p:nvSpPr>
            <p:spPr bwMode="auto">
              <a:xfrm rot="-1704219">
                <a:off x="2173" y="3287"/>
                <a:ext cx="133" cy="1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" y="51"/>
                  </a:cxn>
                  <a:cxn ang="0">
                    <a:pos x="104" y="138"/>
                  </a:cxn>
                  <a:cxn ang="0">
                    <a:pos x="124" y="159"/>
                  </a:cxn>
                </a:cxnLst>
                <a:rect l="0" t="0" r="r" b="b"/>
                <a:pathLst>
                  <a:path w="124" h="159">
                    <a:moveTo>
                      <a:pt x="0" y="0"/>
                    </a:moveTo>
                    <a:lnTo>
                      <a:pt x="37" y="51"/>
                    </a:lnTo>
                    <a:lnTo>
                      <a:pt x="104" y="138"/>
                    </a:lnTo>
                    <a:lnTo>
                      <a:pt x="124" y="159"/>
                    </a:lnTo>
                  </a:path>
                </a:pathLst>
              </a:custGeom>
              <a:noFill/>
              <a:ln w="762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2" name="Freeform 36"/>
              <p:cNvSpPr>
                <a:spLocks/>
              </p:cNvSpPr>
              <p:nvPr/>
            </p:nvSpPr>
            <p:spPr bwMode="auto">
              <a:xfrm rot="-4651483">
                <a:off x="1420" y="2465"/>
                <a:ext cx="308" cy="306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5" y="125"/>
                  </a:cxn>
                  <a:cxn ang="0">
                    <a:pos x="38" y="165"/>
                  </a:cxn>
                  <a:cxn ang="0">
                    <a:pos x="69" y="194"/>
                  </a:cxn>
                  <a:cxn ang="0">
                    <a:pos x="99" y="232"/>
                  </a:cxn>
                  <a:cxn ang="0">
                    <a:pos x="138" y="263"/>
                  </a:cxn>
                  <a:cxn ang="0">
                    <a:pos x="160" y="285"/>
                  </a:cxn>
                  <a:cxn ang="0">
                    <a:pos x="170" y="276"/>
                  </a:cxn>
                  <a:cxn ang="0">
                    <a:pos x="165" y="260"/>
                  </a:cxn>
                  <a:cxn ang="0">
                    <a:pos x="176" y="248"/>
                  </a:cxn>
                  <a:cxn ang="0">
                    <a:pos x="192" y="263"/>
                  </a:cxn>
                  <a:cxn ang="0">
                    <a:pos x="208" y="263"/>
                  </a:cxn>
                  <a:cxn ang="0">
                    <a:pos x="208" y="252"/>
                  </a:cxn>
                  <a:cxn ang="0">
                    <a:pos x="200" y="237"/>
                  </a:cxn>
                  <a:cxn ang="0">
                    <a:pos x="219" y="237"/>
                  </a:cxn>
                  <a:cxn ang="0">
                    <a:pos x="235" y="245"/>
                  </a:cxn>
                  <a:cxn ang="0">
                    <a:pos x="240" y="237"/>
                  </a:cxn>
                  <a:cxn ang="0">
                    <a:pos x="234" y="221"/>
                  </a:cxn>
                  <a:cxn ang="0">
                    <a:pos x="243" y="215"/>
                  </a:cxn>
                  <a:cxn ang="0">
                    <a:pos x="262" y="226"/>
                  </a:cxn>
                  <a:cxn ang="0">
                    <a:pos x="267" y="213"/>
                  </a:cxn>
                  <a:cxn ang="0">
                    <a:pos x="262" y="199"/>
                  </a:cxn>
                  <a:cxn ang="0">
                    <a:pos x="286" y="202"/>
                  </a:cxn>
                  <a:cxn ang="0">
                    <a:pos x="291" y="191"/>
                  </a:cxn>
                  <a:cxn ang="0">
                    <a:pos x="272" y="176"/>
                  </a:cxn>
                  <a:cxn ang="0">
                    <a:pos x="282" y="165"/>
                  </a:cxn>
                  <a:cxn ang="0">
                    <a:pos x="304" y="176"/>
                  </a:cxn>
                  <a:cxn ang="0">
                    <a:pos x="309" y="167"/>
                  </a:cxn>
                  <a:cxn ang="0">
                    <a:pos x="288" y="136"/>
                  </a:cxn>
                  <a:cxn ang="0">
                    <a:pos x="264" y="103"/>
                  </a:cxn>
                  <a:cxn ang="0">
                    <a:pos x="235" y="72"/>
                  </a:cxn>
                  <a:cxn ang="0">
                    <a:pos x="179" y="29"/>
                  </a:cxn>
                  <a:cxn ang="0">
                    <a:pos x="155" y="12"/>
                  </a:cxn>
                  <a:cxn ang="0">
                    <a:pos x="128" y="0"/>
                  </a:cxn>
                  <a:cxn ang="0">
                    <a:pos x="102" y="15"/>
                  </a:cxn>
                  <a:cxn ang="0">
                    <a:pos x="60" y="43"/>
                  </a:cxn>
                  <a:cxn ang="0">
                    <a:pos x="24" y="72"/>
                  </a:cxn>
                  <a:cxn ang="0">
                    <a:pos x="0" y="100"/>
                  </a:cxn>
                </a:cxnLst>
                <a:rect l="0" t="0" r="r" b="b"/>
                <a:pathLst>
                  <a:path w="309" h="285">
                    <a:moveTo>
                      <a:pt x="0" y="100"/>
                    </a:moveTo>
                    <a:lnTo>
                      <a:pt x="5" y="125"/>
                    </a:lnTo>
                    <a:lnTo>
                      <a:pt x="38" y="165"/>
                    </a:lnTo>
                    <a:lnTo>
                      <a:pt x="69" y="194"/>
                    </a:lnTo>
                    <a:lnTo>
                      <a:pt x="99" y="232"/>
                    </a:lnTo>
                    <a:lnTo>
                      <a:pt x="138" y="263"/>
                    </a:lnTo>
                    <a:lnTo>
                      <a:pt x="160" y="285"/>
                    </a:lnTo>
                    <a:lnTo>
                      <a:pt x="170" y="276"/>
                    </a:lnTo>
                    <a:lnTo>
                      <a:pt x="165" y="260"/>
                    </a:lnTo>
                    <a:lnTo>
                      <a:pt x="176" y="248"/>
                    </a:lnTo>
                    <a:lnTo>
                      <a:pt x="192" y="263"/>
                    </a:lnTo>
                    <a:lnTo>
                      <a:pt x="208" y="263"/>
                    </a:lnTo>
                    <a:lnTo>
                      <a:pt x="208" y="252"/>
                    </a:lnTo>
                    <a:lnTo>
                      <a:pt x="200" y="237"/>
                    </a:lnTo>
                    <a:lnTo>
                      <a:pt x="219" y="237"/>
                    </a:lnTo>
                    <a:lnTo>
                      <a:pt x="235" y="245"/>
                    </a:lnTo>
                    <a:lnTo>
                      <a:pt x="240" y="237"/>
                    </a:lnTo>
                    <a:lnTo>
                      <a:pt x="234" y="221"/>
                    </a:lnTo>
                    <a:lnTo>
                      <a:pt x="243" y="215"/>
                    </a:lnTo>
                    <a:lnTo>
                      <a:pt x="262" y="226"/>
                    </a:lnTo>
                    <a:lnTo>
                      <a:pt x="267" y="213"/>
                    </a:lnTo>
                    <a:lnTo>
                      <a:pt x="262" y="199"/>
                    </a:lnTo>
                    <a:lnTo>
                      <a:pt x="286" y="202"/>
                    </a:lnTo>
                    <a:lnTo>
                      <a:pt x="291" y="191"/>
                    </a:lnTo>
                    <a:lnTo>
                      <a:pt x="272" y="176"/>
                    </a:lnTo>
                    <a:lnTo>
                      <a:pt x="282" y="165"/>
                    </a:lnTo>
                    <a:lnTo>
                      <a:pt x="304" y="176"/>
                    </a:lnTo>
                    <a:lnTo>
                      <a:pt x="309" y="167"/>
                    </a:lnTo>
                    <a:lnTo>
                      <a:pt x="288" y="136"/>
                    </a:lnTo>
                    <a:lnTo>
                      <a:pt x="264" y="103"/>
                    </a:lnTo>
                    <a:lnTo>
                      <a:pt x="235" y="72"/>
                    </a:lnTo>
                    <a:lnTo>
                      <a:pt x="179" y="29"/>
                    </a:lnTo>
                    <a:lnTo>
                      <a:pt x="155" y="12"/>
                    </a:lnTo>
                    <a:lnTo>
                      <a:pt x="128" y="0"/>
                    </a:lnTo>
                    <a:lnTo>
                      <a:pt x="102" y="15"/>
                    </a:lnTo>
                    <a:lnTo>
                      <a:pt x="60" y="43"/>
                    </a:lnTo>
                    <a:cubicBezTo>
                      <a:pt x="47" y="51"/>
                      <a:pt x="35" y="62"/>
                      <a:pt x="24" y="72"/>
                    </a:cubicBezTo>
                    <a:cubicBezTo>
                      <a:pt x="15" y="80"/>
                      <a:pt x="11" y="89"/>
                      <a:pt x="0" y="1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E1A5">
                      <a:gamma/>
                      <a:shade val="98431"/>
                      <a:invGamma/>
                    </a:srgbClr>
                  </a:gs>
                  <a:gs pos="50000">
                    <a:srgbClr val="FFE1A5"/>
                  </a:gs>
                  <a:gs pos="100000">
                    <a:srgbClr val="FFE1A5">
                      <a:gamma/>
                      <a:shade val="98431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3" name="Freeform 37"/>
              <p:cNvSpPr>
                <a:spLocks/>
              </p:cNvSpPr>
              <p:nvPr/>
            </p:nvSpPr>
            <p:spPr bwMode="auto">
              <a:xfrm rot="-4651483">
                <a:off x="1489" y="2626"/>
                <a:ext cx="72" cy="77"/>
              </a:xfrm>
              <a:custGeom>
                <a:avLst/>
                <a:gdLst/>
                <a:ahLst/>
                <a:cxnLst>
                  <a:cxn ang="0">
                    <a:pos x="47" y="3"/>
                  </a:cxn>
                  <a:cxn ang="0">
                    <a:pos x="29" y="0"/>
                  </a:cxn>
                  <a:cxn ang="0">
                    <a:pos x="12" y="9"/>
                  </a:cxn>
                  <a:cxn ang="0">
                    <a:pos x="5" y="30"/>
                  </a:cxn>
                  <a:cxn ang="0">
                    <a:pos x="0" y="48"/>
                  </a:cxn>
                  <a:cxn ang="0">
                    <a:pos x="7" y="67"/>
                  </a:cxn>
                  <a:cxn ang="0">
                    <a:pos x="26" y="73"/>
                  </a:cxn>
                  <a:cxn ang="0">
                    <a:pos x="39" y="69"/>
                  </a:cxn>
                  <a:cxn ang="0">
                    <a:pos x="50" y="61"/>
                  </a:cxn>
                  <a:cxn ang="0">
                    <a:pos x="69" y="49"/>
                  </a:cxn>
                  <a:cxn ang="0">
                    <a:pos x="71" y="30"/>
                  </a:cxn>
                  <a:cxn ang="0">
                    <a:pos x="72" y="17"/>
                  </a:cxn>
                  <a:cxn ang="0">
                    <a:pos x="66" y="6"/>
                  </a:cxn>
                  <a:cxn ang="0">
                    <a:pos x="47" y="3"/>
                  </a:cxn>
                </a:cxnLst>
                <a:rect l="0" t="0" r="r" b="b"/>
                <a:pathLst>
                  <a:path w="72" h="73">
                    <a:moveTo>
                      <a:pt x="47" y="3"/>
                    </a:moveTo>
                    <a:lnTo>
                      <a:pt x="29" y="0"/>
                    </a:lnTo>
                    <a:lnTo>
                      <a:pt x="12" y="9"/>
                    </a:lnTo>
                    <a:lnTo>
                      <a:pt x="5" y="30"/>
                    </a:lnTo>
                    <a:lnTo>
                      <a:pt x="0" y="48"/>
                    </a:lnTo>
                    <a:lnTo>
                      <a:pt x="7" y="67"/>
                    </a:lnTo>
                    <a:lnTo>
                      <a:pt x="26" y="73"/>
                    </a:lnTo>
                    <a:lnTo>
                      <a:pt x="39" y="69"/>
                    </a:lnTo>
                    <a:lnTo>
                      <a:pt x="50" y="61"/>
                    </a:lnTo>
                    <a:lnTo>
                      <a:pt x="69" y="49"/>
                    </a:lnTo>
                    <a:lnTo>
                      <a:pt x="71" y="30"/>
                    </a:lnTo>
                    <a:lnTo>
                      <a:pt x="72" y="17"/>
                    </a:lnTo>
                    <a:lnTo>
                      <a:pt x="66" y="6"/>
                    </a:lnTo>
                    <a:lnTo>
                      <a:pt x="47" y="3"/>
                    </a:lnTo>
                    <a:close/>
                  </a:path>
                </a:pathLst>
              </a:custGeom>
              <a:solidFill>
                <a:schemeClr val="tx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4" name="Freeform 38"/>
              <p:cNvSpPr>
                <a:spLocks/>
              </p:cNvSpPr>
              <p:nvPr/>
            </p:nvSpPr>
            <p:spPr bwMode="auto">
              <a:xfrm rot="-4494597">
                <a:off x="1342" y="2306"/>
                <a:ext cx="308" cy="304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5" y="125"/>
                  </a:cxn>
                  <a:cxn ang="0">
                    <a:pos x="38" y="165"/>
                  </a:cxn>
                  <a:cxn ang="0">
                    <a:pos x="69" y="194"/>
                  </a:cxn>
                  <a:cxn ang="0">
                    <a:pos x="99" y="232"/>
                  </a:cxn>
                  <a:cxn ang="0">
                    <a:pos x="138" y="263"/>
                  </a:cxn>
                  <a:cxn ang="0">
                    <a:pos x="160" y="285"/>
                  </a:cxn>
                  <a:cxn ang="0">
                    <a:pos x="170" y="276"/>
                  </a:cxn>
                  <a:cxn ang="0">
                    <a:pos x="165" y="260"/>
                  </a:cxn>
                  <a:cxn ang="0">
                    <a:pos x="176" y="248"/>
                  </a:cxn>
                  <a:cxn ang="0">
                    <a:pos x="192" y="263"/>
                  </a:cxn>
                  <a:cxn ang="0">
                    <a:pos x="208" y="263"/>
                  </a:cxn>
                  <a:cxn ang="0">
                    <a:pos x="208" y="252"/>
                  </a:cxn>
                  <a:cxn ang="0">
                    <a:pos x="200" y="237"/>
                  </a:cxn>
                  <a:cxn ang="0">
                    <a:pos x="219" y="237"/>
                  </a:cxn>
                  <a:cxn ang="0">
                    <a:pos x="235" y="245"/>
                  </a:cxn>
                  <a:cxn ang="0">
                    <a:pos x="240" y="237"/>
                  </a:cxn>
                  <a:cxn ang="0">
                    <a:pos x="234" y="221"/>
                  </a:cxn>
                  <a:cxn ang="0">
                    <a:pos x="243" y="215"/>
                  </a:cxn>
                  <a:cxn ang="0">
                    <a:pos x="262" y="226"/>
                  </a:cxn>
                  <a:cxn ang="0">
                    <a:pos x="267" y="213"/>
                  </a:cxn>
                  <a:cxn ang="0">
                    <a:pos x="262" y="199"/>
                  </a:cxn>
                  <a:cxn ang="0">
                    <a:pos x="286" y="202"/>
                  </a:cxn>
                  <a:cxn ang="0">
                    <a:pos x="291" y="191"/>
                  </a:cxn>
                  <a:cxn ang="0">
                    <a:pos x="272" y="176"/>
                  </a:cxn>
                  <a:cxn ang="0">
                    <a:pos x="282" y="165"/>
                  </a:cxn>
                  <a:cxn ang="0">
                    <a:pos x="304" y="176"/>
                  </a:cxn>
                  <a:cxn ang="0">
                    <a:pos x="309" y="167"/>
                  </a:cxn>
                  <a:cxn ang="0">
                    <a:pos x="288" y="136"/>
                  </a:cxn>
                  <a:cxn ang="0">
                    <a:pos x="264" y="103"/>
                  </a:cxn>
                  <a:cxn ang="0">
                    <a:pos x="235" y="72"/>
                  </a:cxn>
                  <a:cxn ang="0">
                    <a:pos x="179" y="29"/>
                  </a:cxn>
                  <a:cxn ang="0">
                    <a:pos x="155" y="12"/>
                  </a:cxn>
                  <a:cxn ang="0">
                    <a:pos x="128" y="0"/>
                  </a:cxn>
                  <a:cxn ang="0">
                    <a:pos x="102" y="15"/>
                  </a:cxn>
                  <a:cxn ang="0">
                    <a:pos x="60" y="43"/>
                  </a:cxn>
                  <a:cxn ang="0">
                    <a:pos x="24" y="72"/>
                  </a:cxn>
                  <a:cxn ang="0">
                    <a:pos x="0" y="100"/>
                  </a:cxn>
                </a:cxnLst>
                <a:rect l="0" t="0" r="r" b="b"/>
                <a:pathLst>
                  <a:path w="309" h="285">
                    <a:moveTo>
                      <a:pt x="0" y="100"/>
                    </a:moveTo>
                    <a:lnTo>
                      <a:pt x="5" y="125"/>
                    </a:lnTo>
                    <a:lnTo>
                      <a:pt x="38" y="165"/>
                    </a:lnTo>
                    <a:lnTo>
                      <a:pt x="69" y="194"/>
                    </a:lnTo>
                    <a:lnTo>
                      <a:pt x="99" y="232"/>
                    </a:lnTo>
                    <a:lnTo>
                      <a:pt x="138" y="263"/>
                    </a:lnTo>
                    <a:lnTo>
                      <a:pt x="160" y="285"/>
                    </a:lnTo>
                    <a:lnTo>
                      <a:pt x="170" y="276"/>
                    </a:lnTo>
                    <a:lnTo>
                      <a:pt x="165" y="260"/>
                    </a:lnTo>
                    <a:lnTo>
                      <a:pt x="176" y="248"/>
                    </a:lnTo>
                    <a:lnTo>
                      <a:pt x="192" y="263"/>
                    </a:lnTo>
                    <a:lnTo>
                      <a:pt x="208" y="263"/>
                    </a:lnTo>
                    <a:lnTo>
                      <a:pt x="208" y="252"/>
                    </a:lnTo>
                    <a:lnTo>
                      <a:pt x="200" y="237"/>
                    </a:lnTo>
                    <a:lnTo>
                      <a:pt x="219" y="237"/>
                    </a:lnTo>
                    <a:lnTo>
                      <a:pt x="235" y="245"/>
                    </a:lnTo>
                    <a:lnTo>
                      <a:pt x="240" y="237"/>
                    </a:lnTo>
                    <a:lnTo>
                      <a:pt x="234" y="221"/>
                    </a:lnTo>
                    <a:lnTo>
                      <a:pt x="243" y="215"/>
                    </a:lnTo>
                    <a:lnTo>
                      <a:pt x="262" y="226"/>
                    </a:lnTo>
                    <a:lnTo>
                      <a:pt x="267" y="213"/>
                    </a:lnTo>
                    <a:lnTo>
                      <a:pt x="262" y="199"/>
                    </a:lnTo>
                    <a:lnTo>
                      <a:pt x="286" y="202"/>
                    </a:lnTo>
                    <a:lnTo>
                      <a:pt x="291" y="191"/>
                    </a:lnTo>
                    <a:lnTo>
                      <a:pt x="272" y="176"/>
                    </a:lnTo>
                    <a:lnTo>
                      <a:pt x="282" y="165"/>
                    </a:lnTo>
                    <a:lnTo>
                      <a:pt x="304" y="176"/>
                    </a:lnTo>
                    <a:lnTo>
                      <a:pt x="309" y="167"/>
                    </a:lnTo>
                    <a:lnTo>
                      <a:pt x="288" y="136"/>
                    </a:lnTo>
                    <a:lnTo>
                      <a:pt x="264" y="103"/>
                    </a:lnTo>
                    <a:lnTo>
                      <a:pt x="235" y="72"/>
                    </a:lnTo>
                    <a:lnTo>
                      <a:pt x="179" y="29"/>
                    </a:lnTo>
                    <a:lnTo>
                      <a:pt x="155" y="12"/>
                    </a:lnTo>
                    <a:lnTo>
                      <a:pt x="128" y="0"/>
                    </a:lnTo>
                    <a:lnTo>
                      <a:pt x="102" y="15"/>
                    </a:lnTo>
                    <a:lnTo>
                      <a:pt x="60" y="43"/>
                    </a:lnTo>
                    <a:cubicBezTo>
                      <a:pt x="47" y="51"/>
                      <a:pt x="35" y="62"/>
                      <a:pt x="24" y="72"/>
                    </a:cubicBezTo>
                    <a:cubicBezTo>
                      <a:pt x="15" y="80"/>
                      <a:pt x="11" y="89"/>
                      <a:pt x="0" y="1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E1A5">
                      <a:gamma/>
                      <a:shade val="98431"/>
                      <a:invGamma/>
                    </a:srgbClr>
                  </a:gs>
                  <a:gs pos="50000">
                    <a:srgbClr val="FFE1A5"/>
                  </a:gs>
                  <a:gs pos="100000">
                    <a:srgbClr val="FFE1A5">
                      <a:gamma/>
                      <a:shade val="98431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0935" name="Freeform 39"/>
              <p:cNvSpPr>
                <a:spLocks/>
              </p:cNvSpPr>
              <p:nvPr/>
            </p:nvSpPr>
            <p:spPr bwMode="auto">
              <a:xfrm rot="-4494597">
                <a:off x="1402" y="2465"/>
                <a:ext cx="72" cy="77"/>
              </a:xfrm>
              <a:custGeom>
                <a:avLst/>
                <a:gdLst/>
                <a:ahLst/>
                <a:cxnLst>
                  <a:cxn ang="0">
                    <a:pos x="47" y="3"/>
                  </a:cxn>
                  <a:cxn ang="0">
                    <a:pos x="29" y="0"/>
                  </a:cxn>
                  <a:cxn ang="0">
                    <a:pos x="12" y="9"/>
                  </a:cxn>
                  <a:cxn ang="0">
                    <a:pos x="5" y="30"/>
                  </a:cxn>
                  <a:cxn ang="0">
                    <a:pos x="0" y="48"/>
                  </a:cxn>
                  <a:cxn ang="0">
                    <a:pos x="7" y="67"/>
                  </a:cxn>
                  <a:cxn ang="0">
                    <a:pos x="26" y="73"/>
                  </a:cxn>
                  <a:cxn ang="0">
                    <a:pos x="39" y="69"/>
                  </a:cxn>
                  <a:cxn ang="0">
                    <a:pos x="50" y="61"/>
                  </a:cxn>
                  <a:cxn ang="0">
                    <a:pos x="69" y="49"/>
                  </a:cxn>
                  <a:cxn ang="0">
                    <a:pos x="71" y="30"/>
                  </a:cxn>
                  <a:cxn ang="0">
                    <a:pos x="72" y="17"/>
                  </a:cxn>
                  <a:cxn ang="0">
                    <a:pos x="66" y="6"/>
                  </a:cxn>
                  <a:cxn ang="0">
                    <a:pos x="47" y="3"/>
                  </a:cxn>
                </a:cxnLst>
                <a:rect l="0" t="0" r="r" b="b"/>
                <a:pathLst>
                  <a:path w="72" h="73">
                    <a:moveTo>
                      <a:pt x="47" y="3"/>
                    </a:moveTo>
                    <a:lnTo>
                      <a:pt x="29" y="0"/>
                    </a:lnTo>
                    <a:lnTo>
                      <a:pt x="12" y="9"/>
                    </a:lnTo>
                    <a:lnTo>
                      <a:pt x="5" y="30"/>
                    </a:lnTo>
                    <a:lnTo>
                      <a:pt x="0" y="48"/>
                    </a:lnTo>
                    <a:lnTo>
                      <a:pt x="7" y="67"/>
                    </a:lnTo>
                    <a:lnTo>
                      <a:pt x="26" y="73"/>
                    </a:lnTo>
                    <a:lnTo>
                      <a:pt x="39" y="69"/>
                    </a:lnTo>
                    <a:lnTo>
                      <a:pt x="50" y="61"/>
                    </a:lnTo>
                    <a:lnTo>
                      <a:pt x="69" y="49"/>
                    </a:lnTo>
                    <a:lnTo>
                      <a:pt x="71" y="30"/>
                    </a:lnTo>
                    <a:lnTo>
                      <a:pt x="72" y="17"/>
                    </a:lnTo>
                    <a:lnTo>
                      <a:pt x="66" y="6"/>
                    </a:lnTo>
                    <a:lnTo>
                      <a:pt x="47" y="3"/>
                    </a:lnTo>
                    <a:close/>
                  </a:path>
                </a:pathLst>
              </a:custGeom>
              <a:solidFill>
                <a:schemeClr val="tx1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8" name="Group 280"/>
            <p:cNvGrpSpPr>
              <a:grpSpLocks/>
            </p:cNvGrpSpPr>
            <p:nvPr/>
          </p:nvGrpSpPr>
          <p:grpSpPr bwMode="auto">
            <a:xfrm>
              <a:off x="1525" y="2736"/>
              <a:ext cx="206" cy="303"/>
              <a:chOff x="1525" y="2736"/>
              <a:chExt cx="206" cy="303"/>
            </a:xfrm>
          </p:grpSpPr>
          <p:sp>
            <p:nvSpPr>
              <p:cNvPr id="81168" name="Freeform 272"/>
              <p:cNvSpPr>
                <a:spLocks/>
              </p:cNvSpPr>
              <p:nvPr/>
            </p:nvSpPr>
            <p:spPr bwMode="auto">
              <a:xfrm>
                <a:off x="1632" y="2832"/>
                <a:ext cx="48" cy="60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5" y="61"/>
                  </a:cxn>
                  <a:cxn ang="0">
                    <a:pos x="37" y="70"/>
                  </a:cxn>
                  <a:cxn ang="0">
                    <a:pos x="63" y="62"/>
                  </a:cxn>
                  <a:cxn ang="0">
                    <a:pos x="73" y="41"/>
                  </a:cxn>
                  <a:cxn ang="0">
                    <a:pos x="61" y="16"/>
                  </a:cxn>
                  <a:cxn ang="0">
                    <a:pos x="44" y="0"/>
                  </a:cxn>
                  <a:cxn ang="0">
                    <a:pos x="21" y="2"/>
                  </a:cxn>
                  <a:cxn ang="0">
                    <a:pos x="12" y="20"/>
                  </a:cxn>
                  <a:cxn ang="0">
                    <a:pos x="0" y="42"/>
                  </a:cxn>
                </a:cxnLst>
                <a:rect l="0" t="0" r="r" b="b"/>
                <a:pathLst>
                  <a:path w="73" h="70">
                    <a:moveTo>
                      <a:pt x="0" y="42"/>
                    </a:moveTo>
                    <a:lnTo>
                      <a:pt x="15" y="61"/>
                    </a:lnTo>
                    <a:lnTo>
                      <a:pt x="37" y="70"/>
                    </a:lnTo>
                    <a:lnTo>
                      <a:pt x="63" y="62"/>
                    </a:lnTo>
                    <a:lnTo>
                      <a:pt x="73" y="41"/>
                    </a:lnTo>
                    <a:lnTo>
                      <a:pt x="61" y="16"/>
                    </a:lnTo>
                    <a:lnTo>
                      <a:pt x="44" y="0"/>
                    </a:lnTo>
                    <a:lnTo>
                      <a:pt x="21" y="2"/>
                    </a:lnTo>
                    <a:lnTo>
                      <a:pt x="12" y="2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169" name="Freeform 273"/>
              <p:cNvSpPr>
                <a:spLocks/>
              </p:cNvSpPr>
              <p:nvPr/>
            </p:nvSpPr>
            <p:spPr bwMode="auto">
              <a:xfrm>
                <a:off x="1584" y="2784"/>
                <a:ext cx="48" cy="60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5" y="61"/>
                  </a:cxn>
                  <a:cxn ang="0">
                    <a:pos x="37" y="70"/>
                  </a:cxn>
                  <a:cxn ang="0">
                    <a:pos x="63" y="62"/>
                  </a:cxn>
                  <a:cxn ang="0">
                    <a:pos x="73" y="41"/>
                  </a:cxn>
                  <a:cxn ang="0">
                    <a:pos x="61" y="16"/>
                  </a:cxn>
                  <a:cxn ang="0">
                    <a:pos x="44" y="0"/>
                  </a:cxn>
                  <a:cxn ang="0">
                    <a:pos x="21" y="2"/>
                  </a:cxn>
                  <a:cxn ang="0">
                    <a:pos x="12" y="20"/>
                  </a:cxn>
                  <a:cxn ang="0">
                    <a:pos x="0" y="42"/>
                  </a:cxn>
                </a:cxnLst>
                <a:rect l="0" t="0" r="r" b="b"/>
                <a:pathLst>
                  <a:path w="73" h="70">
                    <a:moveTo>
                      <a:pt x="0" y="42"/>
                    </a:moveTo>
                    <a:lnTo>
                      <a:pt x="15" y="61"/>
                    </a:lnTo>
                    <a:lnTo>
                      <a:pt x="37" y="70"/>
                    </a:lnTo>
                    <a:lnTo>
                      <a:pt x="63" y="62"/>
                    </a:lnTo>
                    <a:lnTo>
                      <a:pt x="73" y="41"/>
                    </a:lnTo>
                    <a:lnTo>
                      <a:pt x="61" y="16"/>
                    </a:lnTo>
                    <a:lnTo>
                      <a:pt x="44" y="0"/>
                    </a:lnTo>
                    <a:lnTo>
                      <a:pt x="21" y="2"/>
                    </a:lnTo>
                    <a:lnTo>
                      <a:pt x="12" y="2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172" name="Freeform 276"/>
              <p:cNvSpPr>
                <a:spLocks/>
              </p:cNvSpPr>
              <p:nvPr/>
            </p:nvSpPr>
            <p:spPr bwMode="auto">
              <a:xfrm>
                <a:off x="1525" y="2763"/>
                <a:ext cx="97" cy="135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20" y="18"/>
                  </a:cxn>
                  <a:cxn ang="0">
                    <a:pos x="5" y="36"/>
                  </a:cxn>
                  <a:cxn ang="0">
                    <a:pos x="29" y="66"/>
                  </a:cxn>
                  <a:cxn ang="0">
                    <a:pos x="68" y="117"/>
                  </a:cxn>
                  <a:cxn ang="0">
                    <a:pos x="92" y="135"/>
                  </a:cxn>
                  <a:cxn ang="0">
                    <a:pos x="80" y="108"/>
                  </a:cxn>
                  <a:cxn ang="0">
                    <a:pos x="68" y="93"/>
                  </a:cxn>
                  <a:cxn ang="0">
                    <a:pos x="56" y="66"/>
                  </a:cxn>
                  <a:cxn ang="0">
                    <a:pos x="53" y="0"/>
                  </a:cxn>
                </a:cxnLst>
                <a:rect l="0" t="0" r="r" b="b"/>
                <a:pathLst>
                  <a:path w="97" h="135">
                    <a:moveTo>
                      <a:pt x="53" y="0"/>
                    </a:moveTo>
                    <a:cubicBezTo>
                      <a:pt x="36" y="3"/>
                      <a:pt x="33" y="9"/>
                      <a:pt x="20" y="18"/>
                    </a:cubicBezTo>
                    <a:cubicBezTo>
                      <a:pt x="16" y="24"/>
                      <a:pt x="7" y="28"/>
                      <a:pt x="5" y="36"/>
                    </a:cubicBezTo>
                    <a:cubicBezTo>
                      <a:pt x="0" y="52"/>
                      <a:pt x="18" y="62"/>
                      <a:pt x="29" y="66"/>
                    </a:cubicBezTo>
                    <a:cubicBezTo>
                      <a:pt x="41" y="84"/>
                      <a:pt x="50" y="105"/>
                      <a:pt x="68" y="117"/>
                    </a:cubicBezTo>
                    <a:cubicBezTo>
                      <a:pt x="75" y="127"/>
                      <a:pt x="80" y="131"/>
                      <a:pt x="92" y="135"/>
                    </a:cubicBezTo>
                    <a:cubicBezTo>
                      <a:pt x="97" y="121"/>
                      <a:pt x="90" y="118"/>
                      <a:pt x="80" y="108"/>
                    </a:cubicBezTo>
                    <a:cubicBezTo>
                      <a:pt x="72" y="85"/>
                      <a:pt x="84" y="112"/>
                      <a:pt x="68" y="93"/>
                    </a:cubicBezTo>
                    <a:cubicBezTo>
                      <a:pt x="63" y="87"/>
                      <a:pt x="59" y="74"/>
                      <a:pt x="56" y="66"/>
                    </a:cubicBezTo>
                    <a:cubicBezTo>
                      <a:pt x="52" y="33"/>
                      <a:pt x="41" y="28"/>
                      <a:pt x="53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de-CH"/>
              </a:p>
            </p:txBody>
          </p:sp>
          <p:sp>
            <p:nvSpPr>
              <p:cNvPr id="81173" name="Freeform 277"/>
              <p:cNvSpPr>
                <a:spLocks/>
              </p:cNvSpPr>
              <p:nvPr/>
            </p:nvSpPr>
            <p:spPr bwMode="auto">
              <a:xfrm>
                <a:off x="1635" y="2912"/>
                <a:ext cx="96" cy="12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4" y="22"/>
                  </a:cxn>
                  <a:cxn ang="0">
                    <a:pos x="57" y="79"/>
                  </a:cxn>
                  <a:cxn ang="0">
                    <a:pos x="96" y="127"/>
                  </a:cxn>
                  <a:cxn ang="0">
                    <a:pos x="75" y="70"/>
                  </a:cxn>
                  <a:cxn ang="0">
                    <a:pos x="57" y="61"/>
                  </a:cxn>
                  <a:cxn ang="0">
                    <a:pos x="15" y="4"/>
                  </a:cxn>
                  <a:cxn ang="0">
                    <a:pos x="0" y="4"/>
                  </a:cxn>
                </a:cxnLst>
                <a:rect l="0" t="0" r="r" b="b"/>
                <a:pathLst>
                  <a:path w="96" h="127">
                    <a:moveTo>
                      <a:pt x="0" y="4"/>
                    </a:moveTo>
                    <a:cubicBezTo>
                      <a:pt x="7" y="14"/>
                      <a:pt x="12" y="18"/>
                      <a:pt x="24" y="22"/>
                    </a:cubicBezTo>
                    <a:cubicBezTo>
                      <a:pt x="37" y="41"/>
                      <a:pt x="38" y="66"/>
                      <a:pt x="57" y="79"/>
                    </a:cubicBezTo>
                    <a:cubicBezTo>
                      <a:pt x="62" y="94"/>
                      <a:pt x="80" y="122"/>
                      <a:pt x="96" y="127"/>
                    </a:cubicBezTo>
                    <a:cubicBezTo>
                      <a:pt x="92" y="113"/>
                      <a:pt x="88" y="81"/>
                      <a:pt x="75" y="70"/>
                    </a:cubicBezTo>
                    <a:cubicBezTo>
                      <a:pt x="70" y="66"/>
                      <a:pt x="63" y="65"/>
                      <a:pt x="57" y="61"/>
                    </a:cubicBezTo>
                    <a:cubicBezTo>
                      <a:pt x="35" y="28"/>
                      <a:pt x="65" y="11"/>
                      <a:pt x="15" y="4"/>
                    </a:cubicBezTo>
                    <a:cubicBezTo>
                      <a:pt x="4" y="0"/>
                      <a:pt x="9" y="0"/>
                      <a:pt x="0" y="4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de-CH"/>
              </a:p>
            </p:txBody>
          </p:sp>
          <p:sp>
            <p:nvSpPr>
              <p:cNvPr id="81174" name="Freeform 278"/>
              <p:cNvSpPr>
                <a:spLocks/>
              </p:cNvSpPr>
              <p:nvPr/>
            </p:nvSpPr>
            <p:spPr bwMode="auto">
              <a:xfrm>
                <a:off x="1662" y="2777"/>
                <a:ext cx="46" cy="6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0" y="13"/>
                  </a:cxn>
                  <a:cxn ang="0">
                    <a:pos x="18" y="37"/>
                  </a:cxn>
                  <a:cxn ang="0">
                    <a:pos x="30" y="64"/>
                  </a:cxn>
                  <a:cxn ang="0">
                    <a:pos x="30" y="31"/>
                  </a:cxn>
                  <a:cxn ang="0">
                    <a:pos x="21" y="4"/>
                  </a:cxn>
                </a:cxnLst>
                <a:rect l="0" t="0" r="r" b="b"/>
                <a:pathLst>
                  <a:path w="46" h="64">
                    <a:moveTo>
                      <a:pt x="21" y="4"/>
                    </a:moveTo>
                    <a:cubicBezTo>
                      <a:pt x="9" y="0"/>
                      <a:pt x="4" y="0"/>
                      <a:pt x="0" y="13"/>
                    </a:cubicBezTo>
                    <a:cubicBezTo>
                      <a:pt x="3" y="27"/>
                      <a:pt x="4" y="32"/>
                      <a:pt x="18" y="37"/>
                    </a:cubicBezTo>
                    <a:cubicBezTo>
                      <a:pt x="23" y="45"/>
                      <a:pt x="30" y="64"/>
                      <a:pt x="30" y="64"/>
                    </a:cubicBezTo>
                    <a:cubicBezTo>
                      <a:pt x="45" y="54"/>
                      <a:pt x="46" y="41"/>
                      <a:pt x="30" y="31"/>
                    </a:cubicBezTo>
                    <a:cubicBezTo>
                      <a:pt x="23" y="21"/>
                      <a:pt x="21" y="16"/>
                      <a:pt x="21" y="4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de-CH"/>
              </a:p>
            </p:txBody>
          </p:sp>
          <p:sp>
            <p:nvSpPr>
              <p:cNvPr id="81175" name="Freeform 279"/>
              <p:cNvSpPr>
                <a:spLocks/>
              </p:cNvSpPr>
              <p:nvPr/>
            </p:nvSpPr>
            <p:spPr bwMode="auto">
              <a:xfrm>
                <a:off x="1599" y="2736"/>
                <a:ext cx="67" cy="63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0" y="21"/>
                  </a:cxn>
                  <a:cxn ang="0">
                    <a:pos x="36" y="42"/>
                  </a:cxn>
                  <a:cxn ang="0">
                    <a:pos x="51" y="57"/>
                  </a:cxn>
                  <a:cxn ang="0">
                    <a:pos x="57" y="15"/>
                  </a:cxn>
                  <a:cxn ang="0">
                    <a:pos x="30" y="0"/>
                  </a:cxn>
                </a:cxnLst>
                <a:rect l="0" t="0" r="r" b="b"/>
                <a:pathLst>
                  <a:path w="67" h="63">
                    <a:moveTo>
                      <a:pt x="30" y="0"/>
                    </a:moveTo>
                    <a:cubicBezTo>
                      <a:pt x="18" y="6"/>
                      <a:pt x="10" y="11"/>
                      <a:pt x="0" y="21"/>
                    </a:cubicBezTo>
                    <a:cubicBezTo>
                      <a:pt x="12" y="29"/>
                      <a:pt x="24" y="34"/>
                      <a:pt x="36" y="42"/>
                    </a:cubicBezTo>
                    <a:cubicBezTo>
                      <a:pt x="43" y="63"/>
                      <a:pt x="36" y="62"/>
                      <a:pt x="51" y="57"/>
                    </a:cubicBezTo>
                    <a:cubicBezTo>
                      <a:pt x="62" y="46"/>
                      <a:pt x="67" y="30"/>
                      <a:pt x="57" y="15"/>
                    </a:cubicBezTo>
                    <a:cubicBezTo>
                      <a:pt x="48" y="2"/>
                      <a:pt x="22" y="24"/>
                      <a:pt x="3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de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6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 rot="6050841">
            <a:off x="7746207" y="4410868"/>
            <a:ext cx="298450" cy="506413"/>
            <a:chOff x="4504" y="2352"/>
            <a:chExt cx="220" cy="342"/>
          </a:xfrm>
        </p:grpSpPr>
        <p:sp>
          <p:nvSpPr>
            <p:cNvPr id="81931" name="Freeform 11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32" name="Freeform 12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33" name="Freeform 13"/>
            <p:cNvSpPr>
              <a:spLocks/>
            </p:cNvSpPr>
            <p:nvPr/>
          </p:nvSpPr>
          <p:spPr bwMode="auto">
            <a:xfrm rot="-1562779">
              <a:off x="4559" y="2433"/>
              <a:ext cx="116" cy="227"/>
            </a:xfrm>
            <a:custGeom>
              <a:avLst/>
              <a:gdLst/>
              <a:ahLst/>
              <a:cxnLst>
                <a:cxn ang="0">
                  <a:pos x="179" y="6"/>
                </a:cxn>
                <a:cxn ang="0">
                  <a:pos x="93" y="35"/>
                </a:cxn>
                <a:cxn ang="0">
                  <a:pos x="54" y="70"/>
                </a:cxn>
                <a:cxn ang="0">
                  <a:pos x="9" y="176"/>
                </a:cxn>
                <a:cxn ang="0">
                  <a:pos x="0" y="256"/>
                </a:cxn>
                <a:cxn ang="0">
                  <a:pos x="13" y="336"/>
                </a:cxn>
                <a:cxn ang="0">
                  <a:pos x="41" y="432"/>
                </a:cxn>
                <a:cxn ang="0">
                  <a:pos x="86" y="505"/>
                </a:cxn>
                <a:cxn ang="0">
                  <a:pos x="163" y="540"/>
                </a:cxn>
                <a:cxn ang="0">
                  <a:pos x="221" y="553"/>
                </a:cxn>
                <a:cxn ang="0">
                  <a:pos x="285" y="553"/>
                </a:cxn>
                <a:cxn ang="0">
                  <a:pos x="365" y="518"/>
                </a:cxn>
                <a:cxn ang="0">
                  <a:pos x="416" y="441"/>
                </a:cxn>
                <a:cxn ang="0">
                  <a:pos x="425" y="374"/>
                </a:cxn>
                <a:cxn ang="0">
                  <a:pos x="403" y="281"/>
                </a:cxn>
                <a:cxn ang="0">
                  <a:pos x="387" y="192"/>
                </a:cxn>
                <a:cxn ang="0">
                  <a:pos x="371" y="131"/>
                </a:cxn>
                <a:cxn ang="0">
                  <a:pos x="349" y="67"/>
                </a:cxn>
                <a:cxn ang="0">
                  <a:pos x="294" y="9"/>
                </a:cxn>
                <a:cxn ang="0">
                  <a:pos x="233" y="0"/>
                </a:cxn>
                <a:cxn ang="0">
                  <a:pos x="179" y="6"/>
                </a:cxn>
              </a:cxnLst>
              <a:rect l="0" t="0" r="r" b="b"/>
              <a:pathLst>
                <a:path w="425" h="553">
                  <a:moveTo>
                    <a:pt x="179" y="6"/>
                  </a:moveTo>
                  <a:lnTo>
                    <a:pt x="93" y="35"/>
                  </a:lnTo>
                  <a:lnTo>
                    <a:pt x="54" y="70"/>
                  </a:lnTo>
                  <a:lnTo>
                    <a:pt x="9" y="176"/>
                  </a:lnTo>
                  <a:lnTo>
                    <a:pt x="0" y="256"/>
                  </a:lnTo>
                  <a:lnTo>
                    <a:pt x="13" y="336"/>
                  </a:lnTo>
                  <a:lnTo>
                    <a:pt x="41" y="432"/>
                  </a:lnTo>
                  <a:lnTo>
                    <a:pt x="86" y="505"/>
                  </a:lnTo>
                  <a:lnTo>
                    <a:pt x="163" y="540"/>
                  </a:lnTo>
                  <a:lnTo>
                    <a:pt x="221" y="553"/>
                  </a:lnTo>
                  <a:lnTo>
                    <a:pt x="285" y="553"/>
                  </a:lnTo>
                  <a:lnTo>
                    <a:pt x="365" y="518"/>
                  </a:lnTo>
                  <a:lnTo>
                    <a:pt x="416" y="441"/>
                  </a:lnTo>
                  <a:lnTo>
                    <a:pt x="425" y="374"/>
                  </a:lnTo>
                  <a:lnTo>
                    <a:pt x="403" y="281"/>
                  </a:lnTo>
                  <a:lnTo>
                    <a:pt x="387" y="192"/>
                  </a:lnTo>
                  <a:lnTo>
                    <a:pt x="371" y="131"/>
                  </a:lnTo>
                  <a:lnTo>
                    <a:pt x="349" y="67"/>
                  </a:lnTo>
                  <a:lnTo>
                    <a:pt x="294" y="9"/>
                  </a:lnTo>
                  <a:lnTo>
                    <a:pt x="233" y="0"/>
                  </a:lnTo>
                  <a:lnTo>
                    <a:pt x="179" y="6"/>
                  </a:lnTo>
                  <a:close/>
                </a:path>
              </a:pathLst>
            </a:custGeom>
            <a:solidFill>
              <a:srgbClr val="CCFFFF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34" name="Freeform 14"/>
            <p:cNvSpPr>
              <a:spLocks/>
            </p:cNvSpPr>
            <p:nvPr/>
          </p:nvSpPr>
          <p:spPr bwMode="auto">
            <a:xfrm rot="-1562779">
              <a:off x="4601" y="2448"/>
              <a:ext cx="52" cy="179"/>
            </a:xfrm>
            <a:custGeom>
              <a:avLst/>
              <a:gdLst/>
              <a:ahLst/>
              <a:cxnLst>
                <a:cxn ang="0">
                  <a:pos x="71" y="3"/>
                </a:cxn>
                <a:cxn ang="0">
                  <a:pos x="23" y="0"/>
                </a:cxn>
                <a:cxn ang="0">
                  <a:pos x="10" y="19"/>
                </a:cxn>
                <a:cxn ang="0">
                  <a:pos x="4" y="51"/>
                </a:cxn>
                <a:cxn ang="0">
                  <a:pos x="0" y="109"/>
                </a:cxn>
                <a:cxn ang="0">
                  <a:pos x="7" y="179"/>
                </a:cxn>
                <a:cxn ang="0">
                  <a:pos x="23" y="256"/>
                </a:cxn>
                <a:cxn ang="0">
                  <a:pos x="48" y="307"/>
                </a:cxn>
                <a:cxn ang="0">
                  <a:pos x="93" y="352"/>
                </a:cxn>
                <a:cxn ang="0">
                  <a:pos x="132" y="384"/>
                </a:cxn>
                <a:cxn ang="0">
                  <a:pos x="157" y="327"/>
                </a:cxn>
                <a:cxn ang="0">
                  <a:pos x="141" y="256"/>
                </a:cxn>
                <a:cxn ang="0">
                  <a:pos x="116" y="176"/>
                </a:cxn>
                <a:cxn ang="0">
                  <a:pos x="100" y="112"/>
                </a:cxn>
                <a:cxn ang="0">
                  <a:pos x="93" y="48"/>
                </a:cxn>
                <a:cxn ang="0">
                  <a:pos x="71" y="3"/>
                </a:cxn>
              </a:cxnLst>
              <a:rect l="0" t="0" r="r" b="b"/>
              <a:pathLst>
                <a:path w="157" h="384">
                  <a:moveTo>
                    <a:pt x="71" y="3"/>
                  </a:moveTo>
                  <a:lnTo>
                    <a:pt x="23" y="0"/>
                  </a:lnTo>
                  <a:lnTo>
                    <a:pt x="10" y="19"/>
                  </a:lnTo>
                  <a:lnTo>
                    <a:pt x="4" y="51"/>
                  </a:lnTo>
                  <a:lnTo>
                    <a:pt x="0" y="109"/>
                  </a:lnTo>
                  <a:lnTo>
                    <a:pt x="7" y="179"/>
                  </a:lnTo>
                  <a:lnTo>
                    <a:pt x="23" y="256"/>
                  </a:lnTo>
                  <a:lnTo>
                    <a:pt x="48" y="307"/>
                  </a:lnTo>
                  <a:lnTo>
                    <a:pt x="93" y="352"/>
                  </a:lnTo>
                  <a:lnTo>
                    <a:pt x="132" y="384"/>
                  </a:lnTo>
                  <a:lnTo>
                    <a:pt x="157" y="327"/>
                  </a:lnTo>
                  <a:lnTo>
                    <a:pt x="141" y="256"/>
                  </a:lnTo>
                  <a:lnTo>
                    <a:pt x="116" y="176"/>
                  </a:lnTo>
                  <a:lnTo>
                    <a:pt x="100" y="112"/>
                  </a:lnTo>
                  <a:lnTo>
                    <a:pt x="93" y="48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00A6A2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35" name="Freeform 15"/>
            <p:cNvSpPr>
              <a:spLocks/>
            </p:cNvSpPr>
            <p:nvPr/>
          </p:nvSpPr>
          <p:spPr bwMode="auto">
            <a:xfrm rot="-1562779">
              <a:off x="4602" y="2452"/>
              <a:ext cx="47" cy="165"/>
            </a:xfrm>
            <a:custGeom>
              <a:avLst/>
              <a:gdLst/>
              <a:ahLst/>
              <a:cxnLst>
                <a:cxn ang="0">
                  <a:pos x="70" y="12"/>
                </a:cxn>
                <a:cxn ang="0">
                  <a:pos x="54" y="0"/>
                </a:cxn>
                <a:cxn ang="0">
                  <a:pos x="13" y="12"/>
                </a:cxn>
                <a:cxn ang="0">
                  <a:pos x="0" y="48"/>
                </a:cxn>
                <a:cxn ang="0">
                  <a:pos x="6" y="89"/>
                </a:cxn>
                <a:cxn ang="0">
                  <a:pos x="9" y="124"/>
                </a:cxn>
                <a:cxn ang="0">
                  <a:pos x="19" y="166"/>
                </a:cxn>
                <a:cxn ang="0">
                  <a:pos x="19" y="230"/>
                </a:cxn>
                <a:cxn ang="0">
                  <a:pos x="25" y="288"/>
                </a:cxn>
                <a:cxn ang="0">
                  <a:pos x="67" y="336"/>
                </a:cxn>
                <a:cxn ang="0">
                  <a:pos x="109" y="355"/>
                </a:cxn>
                <a:cxn ang="0">
                  <a:pos x="137" y="348"/>
                </a:cxn>
                <a:cxn ang="0">
                  <a:pos x="144" y="304"/>
                </a:cxn>
              </a:cxnLst>
              <a:rect l="0" t="0" r="r" b="b"/>
              <a:pathLst>
                <a:path w="144" h="355">
                  <a:moveTo>
                    <a:pt x="70" y="12"/>
                  </a:moveTo>
                  <a:lnTo>
                    <a:pt x="54" y="0"/>
                  </a:lnTo>
                  <a:lnTo>
                    <a:pt x="13" y="12"/>
                  </a:lnTo>
                  <a:lnTo>
                    <a:pt x="0" y="48"/>
                  </a:lnTo>
                  <a:lnTo>
                    <a:pt x="6" y="89"/>
                  </a:lnTo>
                  <a:lnTo>
                    <a:pt x="9" y="124"/>
                  </a:lnTo>
                  <a:lnTo>
                    <a:pt x="19" y="166"/>
                  </a:lnTo>
                  <a:lnTo>
                    <a:pt x="19" y="230"/>
                  </a:lnTo>
                  <a:lnTo>
                    <a:pt x="25" y="288"/>
                  </a:lnTo>
                  <a:lnTo>
                    <a:pt x="67" y="336"/>
                  </a:lnTo>
                  <a:lnTo>
                    <a:pt x="109" y="355"/>
                  </a:lnTo>
                  <a:lnTo>
                    <a:pt x="137" y="348"/>
                  </a:lnTo>
                  <a:lnTo>
                    <a:pt x="144" y="304"/>
                  </a:lnTo>
                </a:path>
              </a:pathLst>
            </a:custGeom>
            <a:noFill/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36" name="Freeform 16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1937" name="Freeform 17"/>
          <p:cNvSpPr>
            <a:spLocks/>
          </p:cNvSpPr>
          <p:nvPr/>
        </p:nvSpPr>
        <p:spPr bwMode="auto">
          <a:xfrm rot="-2203186">
            <a:off x="4364038" y="3705225"/>
            <a:ext cx="2530475" cy="1417638"/>
          </a:xfrm>
          <a:custGeom>
            <a:avLst/>
            <a:gdLst/>
            <a:ahLst/>
            <a:cxnLst>
              <a:cxn ang="0">
                <a:pos x="133" y="795"/>
              </a:cxn>
              <a:cxn ang="0">
                <a:pos x="125" y="939"/>
              </a:cxn>
              <a:cxn ang="0">
                <a:pos x="216" y="973"/>
              </a:cxn>
              <a:cxn ang="0">
                <a:pos x="365" y="1018"/>
              </a:cxn>
              <a:cxn ang="0">
                <a:pos x="432" y="979"/>
              </a:cxn>
              <a:cxn ang="0">
                <a:pos x="394" y="878"/>
              </a:cxn>
              <a:cxn ang="0">
                <a:pos x="494" y="826"/>
              </a:cxn>
              <a:cxn ang="0">
                <a:pos x="595" y="883"/>
              </a:cxn>
              <a:cxn ang="0">
                <a:pos x="531" y="961"/>
              </a:cxn>
              <a:cxn ang="0">
                <a:pos x="600" y="1027"/>
              </a:cxn>
              <a:cxn ang="0">
                <a:pos x="758" y="994"/>
              </a:cxn>
              <a:cxn ang="0">
                <a:pos x="893" y="1046"/>
              </a:cxn>
              <a:cxn ang="0">
                <a:pos x="1181" y="979"/>
              </a:cxn>
              <a:cxn ang="0">
                <a:pos x="1147" y="874"/>
              </a:cxn>
              <a:cxn ang="0">
                <a:pos x="1162" y="821"/>
              </a:cxn>
              <a:cxn ang="0">
                <a:pos x="1210" y="816"/>
              </a:cxn>
              <a:cxn ang="0">
                <a:pos x="1267" y="898"/>
              </a:cxn>
              <a:cxn ang="0">
                <a:pos x="1363" y="883"/>
              </a:cxn>
              <a:cxn ang="0">
                <a:pos x="1392" y="826"/>
              </a:cxn>
              <a:cxn ang="0">
                <a:pos x="1421" y="782"/>
              </a:cxn>
              <a:cxn ang="0">
                <a:pos x="1507" y="787"/>
              </a:cxn>
              <a:cxn ang="0">
                <a:pos x="1555" y="734"/>
              </a:cxn>
              <a:cxn ang="0">
                <a:pos x="1560" y="672"/>
              </a:cxn>
              <a:cxn ang="0">
                <a:pos x="1608" y="605"/>
              </a:cxn>
              <a:cxn ang="0">
                <a:pos x="1685" y="514"/>
              </a:cxn>
              <a:cxn ang="0">
                <a:pos x="1709" y="461"/>
              </a:cxn>
              <a:cxn ang="0">
                <a:pos x="1661" y="427"/>
              </a:cxn>
              <a:cxn ang="0">
                <a:pos x="1512" y="456"/>
              </a:cxn>
              <a:cxn ang="0">
                <a:pos x="1344" y="442"/>
              </a:cxn>
              <a:cxn ang="0">
                <a:pos x="1243" y="298"/>
              </a:cxn>
              <a:cxn ang="0">
                <a:pos x="1097" y="290"/>
              </a:cxn>
              <a:cxn ang="0">
                <a:pos x="1061" y="173"/>
              </a:cxn>
              <a:cxn ang="0">
                <a:pos x="979" y="110"/>
              </a:cxn>
              <a:cxn ang="0">
                <a:pos x="830" y="158"/>
              </a:cxn>
              <a:cxn ang="0">
                <a:pos x="681" y="165"/>
              </a:cxn>
              <a:cxn ang="0">
                <a:pos x="701" y="77"/>
              </a:cxn>
              <a:cxn ang="0">
                <a:pos x="653" y="10"/>
              </a:cxn>
              <a:cxn ang="0">
                <a:pos x="595" y="0"/>
              </a:cxn>
              <a:cxn ang="0">
                <a:pos x="523" y="38"/>
              </a:cxn>
              <a:cxn ang="0">
                <a:pos x="485" y="101"/>
              </a:cxn>
              <a:cxn ang="0">
                <a:pos x="405" y="290"/>
              </a:cxn>
              <a:cxn ang="0">
                <a:pos x="350" y="240"/>
              </a:cxn>
              <a:cxn ang="0">
                <a:pos x="384" y="173"/>
              </a:cxn>
              <a:cxn ang="0">
                <a:pos x="331" y="139"/>
              </a:cxn>
              <a:cxn ang="0">
                <a:pos x="245" y="187"/>
              </a:cxn>
              <a:cxn ang="0">
                <a:pos x="163" y="250"/>
              </a:cxn>
              <a:cxn ang="0">
                <a:pos x="149" y="182"/>
              </a:cxn>
              <a:cxn ang="0">
                <a:pos x="82" y="178"/>
              </a:cxn>
              <a:cxn ang="0">
                <a:pos x="48" y="245"/>
              </a:cxn>
              <a:cxn ang="0">
                <a:pos x="0" y="341"/>
              </a:cxn>
              <a:cxn ang="0">
                <a:pos x="48" y="418"/>
              </a:cxn>
              <a:cxn ang="0">
                <a:pos x="173" y="494"/>
              </a:cxn>
              <a:cxn ang="0">
                <a:pos x="184" y="616"/>
              </a:cxn>
              <a:cxn ang="0">
                <a:pos x="54" y="743"/>
              </a:cxn>
              <a:cxn ang="0">
                <a:pos x="133" y="795"/>
              </a:cxn>
            </a:cxnLst>
            <a:rect l="0" t="0" r="r" b="b"/>
            <a:pathLst>
              <a:path w="1709" h="1046">
                <a:moveTo>
                  <a:pt x="133" y="795"/>
                </a:moveTo>
                <a:lnTo>
                  <a:pt x="125" y="939"/>
                </a:lnTo>
                <a:lnTo>
                  <a:pt x="216" y="973"/>
                </a:lnTo>
                <a:lnTo>
                  <a:pt x="365" y="1018"/>
                </a:lnTo>
                <a:lnTo>
                  <a:pt x="432" y="979"/>
                </a:lnTo>
                <a:lnTo>
                  <a:pt x="394" y="878"/>
                </a:lnTo>
                <a:lnTo>
                  <a:pt x="494" y="826"/>
                </a:lnTo>
                <a:lnTo>
                  <a:pt x="595" y="883"/>
                </a:lnTo>
                <a:lnTo>
                  <a:pt x="531" y="961"/>
                </a:lnTo>
                <a:lnTo>
                  <a:pt x="600" y="1027"/>
                </a:lnTo>
                <a:lnTo>
                  <a:pt x="758" y="994"/>
                </a:lnTo>
                <a:lnTo>
                  <a:pt x="893" y="1046"/>
                </a:lnTo>
                <a:lnTo>
                  <a:pt x="1181" y="979"/>
                </a:lnTo>
                <a:lnTo>
                  <a:pt x="1147" y="874"/>
                </a:lnTo>
                <a:lnTo>
                  <a:pt x="1162" y="821"/>
                </a:lnTo>
                <a:lnTo>
                  <a:pt x="1210" y="816"/>
                </a:lnTo>
                <a:lnTo>
                  <a:pt x="1267" y="898"/>
                </a:lnTo>
                <a:lnTo>
                  <a:pt x="1363" y="883"/>
                </a:lnTo>
                <a:lnTo>
                  <a:pt x="1392" y="826"/>
                </a:lnTo>
                <a:lnTo>
                  <a:pt x="1421" y="782"/>
                </a:lnTo>
                <a:lnTo>
                  <a:pt x="1507" y="787"/>
                </a:lnTo>
                <a:lnTo>
                  <a:pt x="1555" y="734"/>
                </a:lnTo>
                <a:lnTo>
                  <a:pt x="1560" y="672"/>
                </a:lnTo>
                <a:lnTo>
                  <a:pt x="1608" y="605"/>
                </a:lnTo>
                <a:lnTo>
                  <a:pt x="1685" y="514"/>
                </a:lnTo>
                <a:lnTo>
                  <a:pt x="1709" y="461"/>
                </a:lnTo>
                <a:lnTo>
                  <a:pt x="1661" y="427"/>
                </a:lnTo>
                <a:lnTo>
                  <a:pt x="1512" y="456"/>
                </a:lnTo>
                <a:lnTo>
                  <a:pt x="1344" y="442"/>
                </a:lnTo>
                <a:lnTo>
                  <a:pt x="1243" y="298"/>
                </a:lnTo>
                <a:lnTo>
                  <a:pt x="1097" y="290"/>
                </a:lnTo>
                <a:lnTo>
                  <a:pt x="1061" y="173"/>
                </a:lnTo>
                <a:lnTo>
                  <a:pt x="979" y="110"/>
                </a:lnTo>
                <a:lnTo>
                  <a:pt x="830" y="158"/>
                </a:lnTo>
                <a:lnTo>
                  <a:pt x="681" y="165"/>
                </a:lnTo>
                <a:lnTo>
                  <a:pt x="701" y="77"/>
                </a:lnTo>
                <a:lnTo>
                  <a:pt x="653" y="10"/>
                </a:lnTo>
                <a:lnTo>
                  <a:pt x="595" y="0"/>
                </a:lnTo>
                <a:lnTo>
                  <a:pt x="523" y="38"/>
                </a:lnTo>
                <a:lnTo>
                  <a:pt x="485" y="101"/>
                </a:lnTo>
                <a:lnTo>
                  <a:pt x="405" y="290"/>
                </a:lnTo>
                <a:lnTo>
                  <a:pt x="350" y="240"/>
                </a:lnTo>
                <a:lnTo>
                  <a:pt x="384" y="173"/>
                </a:lnTo>
                <a:lnTo>
                  <a:pt x="331" y="139"/>
                </a:lnTo>
                <a:lnTo>
                  <a:pt x="245" y="187"/>
                </a:lnTo>
                <a:lnTo>
                  <a:pt x="163" y="250"/>
                </a:lnTo>
                <a:lnTo>
                  <a:pt x="149" y="182"/>
                </a:lnTo>
                <a:lnTo>
                  <a:pt x="82" y="178"/>
                </a:lnTo>
                <a:lnTo>
                  <a:pt x="48" y="245"/>
                </a:lnTo>
                <a:lnTo>
                  <a:pt x="0" y="341"/>
                </a:lnTo>
                <a:lnTo>
                  <a:pt x="48" y="418"/>
                </a:lnTo>
                <a:lnTo>
                  <a:pt x="173" y="494"/>
                </a:lnTo>
                <a:lnTo>
                  <a:pt x="184" y="616"/>
                </a:lnTo>
                <a:lnTo>
                  <a:pt x="54" y="743"/>
                </a:lnTo>
                <a:lnTo>
                  <a:pt x="133" y="795"/>
                </a:lnTo>
                <a:close/>
              </a:path>
            </a:pathLst>
          </a:custGeom>
          <a:solidFill>
            <a:srgbClr val="DF8DAC">
              <a:alpha val="5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47" name="Freeform 27"/>
          <p:cNvSpPr>
            <a:spLocks/>
          </p:cNvSpPr>
          <p:nvPr/>
        </p:nvSpPr>
        <p:spPr bwMode="auto">
          <a:xfrm rot="-2617110">
            <a:off x="5230813" y="3865563"/>
            <a:ext cx="581025" cy="1360487"/>
          </a:xfrm>
          <a:custGeom>
            <a:avLst/>
            <a:gdLst/>
            <a:ahLst/>
            <a:cxnLst>
              <a:cxn ang="0">
                <a:pos x="41" y="118"/>
              </a:cxn>
              <a:cxn ang="0">
                <a:pos x="70" y="144"/>
              </a:cxn>
              <a:cxn ang="0">
                <a:pos x="102" y="240"/>
              </a:cxn>
              <a:cxn ang="0">
                <a:pos x="144" y="371"/>
              </a:cxn>
              <a:cxn ang="0">
                <a:pos x="173" y="483"/>
              </a:cxn>
              <a:cxn ang="0">
                <a:pos x="208" y="563"/>
              </a:cxn>
              <a:cxn ang="0">
                <a:pos x="272" y="656"/>
              </a:cxn>
              <a:cxn ang="0">
                <a:pos x="301" y="730"/>
              </a:cxn>
              <a:cxn ang="0">
                <a:pos x="307" y="829"/>
              </a:cxn>
              <a:cxn ang="0">
                <a:pos x="304" y="858"/>
              </a:cxn>
              <a:cxn ang="0">
                <a:pos x="313" y="771"/>
              </a:cxn>
              <a:cxn ang="0">
                <a:pos x="336" y="803"/>
              </a:cxn>
              <a:cxn ang="0">
                <a:pos x="320" y="742"/>
              </a:cxn>
              <a:cxn ang="0">
                <a:pos x="342" y="749"/>
              </a:cxn>
              <a:cxn ang="0">
                <a:pos x="291" y="656"/>
              </a:cxn>
              <a:cxn ang="0">
                <a:pos x="285" y="589"/>
              </a:cxn>
              <a:cxn ang="0">
                <a:pos x="269" y="509"/>
              </a:cxn>
              <a:cxn ang="0">
                <a:pos x="246" y="426"/>
              </a:cxn>
              <a:cxn ang="0">
                <a:pos x="185" y="307"/>
              </a:cxn>
              <a:cxn ang="0">
                <a:pos x="128" y="195"/>
              </a:cxn>
              <a:cxn ang="0">
                <a:pos x="93" y="86"/>
              </a:cxn>
              <a:cxn ang="0">
                <a:pos x="83" y="0"/>
              </a:cxn>
              <a:cxn ang="0">
                <a:pos x="83" y="112"/>
              </a:cxn>
              <a:cxn ang="0">
                <a:pos x="57" y="96"/>
              </a:cxn>
              <a:cxn ang="0">
                <a:pos x="93" y="147"/>
              </a:cxn>
              <a:cxn ang="0">
                <a:pos x="0" y="83"/>
              </a:cxn>
              <a:cxn ang="0">
                <a:pos x="41" y="118"/>
              </a:cxn>
            </a:cxnLst>
            <a:rect l="0" t="0" r="r" b="b"/>
            <a:pathLst>
              <a:path w="342" h="858">
                <a:moveTo>
                  <a:pt x="41" y="118"/>
                </a:moveTo>
                <a:lnTo>
                  <a:pt x="70" y="144"/>
                </a:lnTo>
                <a:lnTo>
                  <a:pt x="102" y="240"/>
                </a:lnTo>
                <a:lnTo>
                  <a:pt x="144" y="371"/>
                </a:lnTo>
                <a:lnTo>
                  <a:pt x="173" y="483"/>
                </a:lnTo>
                <a:lnTo>
                  <a:pt x="208" y="563"/>
                </a:lnTo>
                <a:lnTo>
                  <a:pt x="272" y="656"/>
                </a:lnTo>
                <a:lnTo>
                  <a:pt x="301" y="730"/>
                </a:lnTo>
                <a:lnTo>
                  <a:pt x="307" y="829"/>
                </a:lnTo>
                <a:lnTo>
                  <a:pt x="304" y="858"/>
                </a:lnTo>
                <a:lnTo>
                  <a:pt x="313" y="771"/>
                </a:lnTo>
                <a:lnTo>
                  <a:pt x="336" y="803"/>
                </a:lnTo>
                <a:lnTo>
                  <a:pt x="320" y="742"/>
                </a:lnTo>
                <a:lnTo>
                  <a:pt x="342" y="749"/>
                </a:lnTo>
                <a:lnTo>
                  <a:pt x="291" y="656"/>
                </a:lnTo>
                <a:lnTo>
                  <a:pt x="285" y="589"/>
                </a:lnTo>
                <a:lnTo>
                  <a:pt x="269" y="509"/>
                </a:lnTo>
                <a:lnTo>
                  <a:pt x="246" y="426"/>
                </a:lnTo>
                <a:lnTo>
                  <a:pt x="185" y="307"/>
                </a:lnTo>
                <a:lnTo>
                  <a:pt x="128" y="195"/>
                </a:lnTo>
                <a:lnTo>
                  <a:pt x="93" y="86"/>
                </a:lnTo>
                <a:lnTo>
                  <a:pt x="83" y="0"/>
                </a:lnTo>
                <a:lnTo>
                  <a:pt x="83" y="112"/>
                </a:lnTo>
                <a:lnTo>
                  <a:pt x="57" y="96"/>
                </a:lnTo>
                <a:lnTo>
                  <a:pt x="93" y="147"/>
                </a:lnTo>
                <a:lnTo>
                  <a:pt x="0" y="83"/>
                </a:lnTo>
                <a:lnTo>
                  <a:pt x="41" y="118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48" name="Freeform 28"/>
          <p:cNvSpPr>
            <a:spLocks/>
          </p:cNvSpPr>
          <p:nvPr/>
        </p:nvSpPr>
        <p:spPr bwMode="auto">
          <a:xfrm rot="-2203186">
            <a:off x="5522913" y="4451350"/>
            <a:ext cx="114300" cy="1476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29"/>
              </a:cxn>
              <a:cxn ang="0">
                <a:pos x="19" y="55"/>
              </a:cxn>
              <a:cxn ang="0">
                <a:pos x="35" y="84"/>
              </a:cxn>
              <a:cxn ang="0">
                <a:pos x="60" y="93"/>
              </a:cxn>
              <a:cxn ang="0">
                <a:pos x="67" y="71"/>
              </a:cxn>
              <a:cxn ang="0">
                <a:pos x="51" y="42"/>
              </a:cxn>
              <a:cxn ang="0">
                <a:pos x="38" y="0"/>
              </a:cxn>
              <a:cxn ang="0">
                <a:pos x="6" y="0"/>
              </a:cxn>
            </a:cxnLst>
            <a:rect l="0" t="0" r="r" b="b"/>
            <a:pathLst>
              <a:path w="67" h="93">
                <a:moveTo>
                  <a:pt x="6" y="0"/>
                </a:moveTo>
                <a:lnTo>
                  <a:pt x="0" y="29"/>
                </a:lnTo>
                <a:lnTo>
                  <a:pt x="19" y="55"/>
                </a:lnTo>
                <a:lnTo>
                  <a:pt x="35" y="84"/>
                </a:lnTo>
                <a:lnTo>
                  <a:pt x="60" y="93"/>
                </a:lnTo>
                <a:lnTo>
                  <a:pt x="67" y="71"/>
                </a:lnTo>
                <a:lnTo>
                  <a:pt x="51" y="42"/>
                </a:lnTo>
                <a:lnTo>
                  <a:pt x="3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49" name="Freeform 29"/>
          <p:cNvSpPr>
            <a:spLocks/>
          </p:cNvSpPr>
          <p:nvPr/>
        </p:nvSpPr>
        <p:spPr bwMode="auto">
          <a:xfrm rot="-1704219">
            <a:off x="2595563" y="3960813"/>
            <a:ext cx="1543050" cy="1654175"/>
          </a:xfrm>
          <a:custGeom>
            <a:avLst/>
            <a:gdLst/>
            <a:ahLst/>
            <a:cxnLst>
              <a:cxn ang="0">
                <a:pos x="69" y="581"/>
              </a:cxn>
              <a:cxn ang="0">
                <a:pos x="296" y="546"/>
              </a:cxn>
              <a:cxn ang="0">
                <a:pos x="466" y="572"/>
              </a:cxn>
              <a:cxn ang="0">
                <a:pos x="415" y="723"/>
              </a:cxn>
              <a:cxn ang="0">
                <a:pos x="453" y="857"/>
              </a:cxn>
              <a:cxn ang="0">
                <a:pos x="556" y="921"/>
              </a:cxn>
              <a:cxn ang="0">
                <a:pos x="607" y="1043"/>
              </a:cxn>
              <a:cxn ang="0">
                <a:pos x="665" y="1017"/>
              </a:cxn>
              <a:cxn ang="0">
                <a:pos x="684" y="889"/>
              </a:cxn>
              <a:cxn ang="0">
                <a:pos x="818" y="922"/>
              </a:cxn>
              <a:cxn ang="0">
                <a:pos x="860" y="821"/>
              </a:cxn>
              <a:cxn ang="0">
                <a:pos x="808" y="636"/>
              </a:cxn>
              <a:cxn ang="0">
                <a:pos x="908" y="537"/>
              </a:cxn>
              <a:cxn ang="0">
                <a:pos x="908" y="304"/>
              </a:cxn>
              <a:cxn ang="0">
                <a:pos x="908" y="150"/>
              </a:cxn>
              <a:cxn ang="0">
                <a:pos x="748" y="121"/>
              </a:cxn>
              <a:cxn ang="0">
                <a:pos x="633" y="0"/>
              </a:cxn>
              <a:cxn ang="0">
                <a:pos x="546" y="43"/>
              </a:cxn>
              <a:cxn ang="0">
                <a:pos x="433" y="277"/>
              </a:cxn>
              <a:cxn ang="0">
                <a:pos x="306" y="150"/>
              </a:cxn>
              <a:cxn ang="0">
                <a:pos x="137" y="187"/>
              </a:cxn>
              <a:cxn ang="0">
                <a:pos x="137" y="286"/>
              </a:cxn>
              <a:cxn ang="0">
                <a:pos x="113" y="428"/>
              </a:cxn>
              <a:cxn ang="0">
                <a:pos x="0" y="537"/>
              </a:cxn>
              <a:cxn ang="0">
                <a:pos x="69" y="581"/>
              </a:cxn>
            </a:cxnLst>
            <a:rect l="0" t="0" r="r" b="b"/>
            <a:pathLst>
              <a:path w="908" h="1043">
                <a:moveTo>
                  <a:pt x="69" y="581"/>
                </a:moveTo>
                <a:lnTo>
                  <a:pt x="296" y="546"/>
                </a:lnTo>
                <a:lnTo>
                  <a:pt x="466" y="572"/>
                </a:lnTo>
                <a:lnTo>
                  <a:pt x="415" y="723"/>
                </a:lnTo>
                <a:lnTo>
                  <a:pt x="453" y="857"/>
                </a:lnTo>
                <a:lnTo>
                  <a:pt x="556" y="921"/>
                </a:lnTo>
                <a:lnTo>
                  <a:pt x="607" y="1043"/>
                </a:lnTo>
                <a:lnTo>
                  <a:pt x="665" y="1017"/>
                </a:lnTo>
                <a:lnTo>
                  <a:pt x="684" y="889"/>
                </a:lnTo>
                <a:lnTo>
                  <a:pt x="818" y="922"/>
                </a:lnTo>
                <a:lnTo>
                  <a:pt x="860" y="821"/>
                </a:lnTo>
                <a:lnTo>
                  <a:pt x="808" y="636"/>
                </a:lnTo>
                <a:lnTo>
                  <a:pt x="908" y="537"/>
                </a:lnTo>
                <a:lnTo>
                  <a:pt x="908" y="304"/>
                </a:lnTo>
                <a:lnTo>
                  <a:pt x="908" y="150"/>
                </a:lnTo>
                <a:lnTo>
                  <a:pt x="748" y="121"/>
                </a:lnTo>
                <a:lnTo>
                  <a:pt x="633" y="0"/>
                </a:lnTo>
                <a:lnTo>
                  <a:pt x="546" y="43"/>
                </a:lnTo>
                <a:lnTo>
                  <a:pt x="433" y="277"/>
                </a:lnTo>
                <a:lnTo>
                  <a:pt x="306" y="150"/>
                </a:lnTo>
                <a:lnTo>
                  <a:pt x="137" y="187"/>
                </a:lnTo>
                <a:lnTo>
                  <a:pt x="137" y="286"/>
                </a:lnTo>
                <a:lnTo>
                  <a:pt x="113" y="428"/>
                </a:lnTo>
                <a:lnTo>
                  <a:pt x="0" y="537"/>
                </a:lnTo>
                <a:lnTo>
                  <a:pt x="69" y="581"/>
                </a:lnTo>
                <a:close/>
              </a:path>
            </a:pathLst>
          </a:custGeom>
          <a:solidFill>
            <a:srgbClr val="DF8DAC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0" name="Freeform 30"/>
          <p:cNvSpPr>
            <a:spLocks/>
          </p:cNvSpPr>
          <p:nvPr/>
        </p:nvSpPr>
        <p:spPr bwMode="auto">
          <a:xfrm rot="-1704219">
            <a:off x="1320800" y="4178300"/>
            <a:ext cx="1101725" cy="282575"/>
          </a:xfrm>
          <a:custGeom>
            <a:avLst/>
            <a:gdLst/>
            <a:ahLst/>
            <a:cxnLst>
              <a:cxn ang="0">
                <a:pos x="646" y="178"/>
              </a:cxn>
              <a:cxn ang="0">
                <a:pos x="262" y="12"/>
              </a:cxn>
              <a:cxn ang="0">
                <a:pos x="0" y="108"/>
              </a:cxn>
            </a:cxnLst>
            <a:rect l="0" t="0" r="r" b="b"/>
            <a:pathLst>
              <a:path w="646" h="178">
                <a:moveTo>
                  <a:pt x="646" y="178"/>
                </a:moveTo>
                <a:cubicBezTo>
                  <a:pt x="582" y="150"/>
                  <a:pt x="370" y="24"/>
                  <a:pt x="262" y="12"/>
                </a:cubicBezTo>
                <a:cubicBezTo>
                  <a:pt x="154" y="0"/>
                  <a:pt x="55" y="88"/>
                  <a:pt x="0" y="108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1" name="Freeform 31"/>
          <p:cNvSpPr>
            <a:spLocks/>
          </p:cNvSpPr>
          <p:nvPr/>
        </p:nvSpPr>
        <p:spPr bwMode="auto">
          <a:xfrm rot="-2531109">
            <a:off x="1236663" y="5116513"/>
            <a:ext cx="206375" cy="7508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15" y="263"/>
              </a:cxn>
              <a:cxn ang="0">
                <a:pos x="123" y="474"/>
              </a:cxn>
            </a:cxnLst>
            <a:rect l="0" t="0" r="r" b="b"/>
            <a:pathLst>
              <a:path w="123" h="474">
                <a:moveTo>
                  <a:pt x="34" y="0"/>
                </a:moveTo>
                <a:cubicBezTo>
                  <a:pt x="17" y="92"/>
                  <a:pt x="0" y="184"/>
                  <a:pt x="15" y="263"/>
                </a:cubicBezTo>
                <a:cubicBezTo>
                  <a:pt x="30" y="342"/>
                  <a:pt x="76" y="408"/>
                  <a:pt x="123" y="474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2" name="Freeform 32"/>
          <p:cNvSpPr>
            <a:spLocks/>
          </p:cNvSpPr>
          <p:nvPr/>
        </p:nvSpPr>
        <p:spPr bwMode="auto">
          <a:xfrm rot="-1704219">
            <a:off x="2311400" y="3848100"/>
            <a:ext cx="42863" cy="893763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3" y="164"/>
              </a:cxn>
              <a:cxn ang="0">
                <a:pos x="0" y="284"/>
              </a:cxn>
              <a:cxn ang="0">
                <a:pos x="4" y="415"/>
              </a:cxn>
              <a:cxn ang="0">
                <a:pos x="22" y="564"/>
              </a:cxn>
            </a:cxnLst>
            <a:rect l="0" t="0" r="r" b="b"/>
            <a:pathLst>
              <a:path w="25" h="564">
                <a:moveTo>
                  <a:pt x="25" y="0"/>
                </a:moveTo>
                <a:lnTo>
                  <a:pt x="3" y="164"/>
                </a:lnTo>
                <a:lnTo>
                  <a:pt x="0" y="284"/>
                </a:lnTo>
                <a:lnTo>
                  <a:pt x="4" y="415"/>
                </a:lnTo>
                <a:lnTo>
                  <a:pt x="22" y="564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3" name="Freeform 33"/>
          <p:cNvSpPr>
            <a:spLocks/>
          </p:cNvSpPr>
          <p:nvPr/>
        </p:nvSpPr>
        <p:spPr bwMode="auto">
          <a:xfrm rot="-1704219">
            <a:off x="3016250" y="4994275"/>
            <a:ext cx="114300" cy="236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56"/>
              </a:cxn>
              <a:cxn ang="0">
                <a:pos x="57" y="128"/>
              </a:cxn>
              <a:cxn ang="0">
                <a:pos x="67" y="149"/>
              </a:cxn>
            </a:cxnLst>
            <a:rect l="0" t="0" r="r" b="b"/>
            <a:pathLst>
              <a:path w="67" h="149">
                <a:moveTo>
                  <a:pt x="0" y="0"/>
                </a:moveTo>
                <a:lnTo>
                  <a:pt x="22" y="56"/>
                </a:lnTo>
                <a:lnTo>
                  <a:pt x="57" y="128"/>
                </a:lnTo>
                <a:lnTo>
                  <a:pt x="67" y="149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4" name="Line 34"/>
          <p:cNvSpPr>
            <a:spLocks noChangeShapeType="1"/>
          </p:cNvSpPr>
          <p:nvPr/>
        </p:nvSpPr>
        <p:spPr bwMode="auto">
          <a:xfrm rot="-1704219">
            <a:off x="3260725" y="5216525"/>
            <a:ext cx="49213" cy="76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5" name="Freeform 35"/>
          <p:cNvSpPr>
            <a:spLocks/>
          </p:cNvSpPr>
          <p:nvPr/>
        </p:nvSpPr>
        <p:spPr bwMode="auto">
          <a:xfrm rot="-1704219">
            <a:off x="3495675" y="5276850"/>
            <a:ext cx="211138" cy="250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51"/>
              </a:cxn>
              <a:cxn ang="0">
                <a:pos x="104" y="138"/>
              </a:cxn>
              <a:cxn ang="0">
                <a:pos x="124" y="159"/>
              </a:cxn>
            </a:cxnLst>
            <a:rect l="0" t="0" r="r" b="b"/>
            <a:pathLst>
              <a:path w="124" h="159">
                <a:moveTo>
                  <a:pt x="0" y="0"/>
                </a:moveTo>
                <a:lnTo>
                  <a:pt x="37" y="51"/>
                </a:lnTo>
                <a:lnTo>
                  <a:pt x="104" y="138"/>
                </a:lnTo>
                <a:lnTo>
                  <a:pt x="124" y="159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6" name="Freeform 36"/>
          <p:cNvSpPr>
            <a:spLocks/>
          </p:cNvSpPr>
          <p:nvPr/>
        </p:nvSpPr>
        <p:spPr bwMode="auto">
          <a:xfrm rot="-4651483">
            <a:off x="2300288" y="3971925"/>
            <a:ext cx="488950" cy="485775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7" name="Freeform 37"/>
          <p:cNvSpPr>
            <a:spLocks/>
          </p:cNvSpPr>
          <p:nvPr/>
        </p:nvSpPr>
        <p:spPr bwMode="auto">
          <a:xfrm rot="-4651483">
            <a:off x="2409032" y="4228306"/>
            <a:ext cx="114300" cy="122237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8" name="Freeform 38"/>
          <p:cNvSpPr>
            <a:spLocks/>
          </p:cNvSpPr>
          <p:nvPr/>
        </p:nvSpPr>
        <p:spPr bwMode="auto">
          <a:xfrm rot="-4494597">
            <a:off x="2176463" y="3719513"/>
            <a:ext cx="488950" cy="4826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59" name="Freeform 39"/>
          <p:cNvSpPr>
            <a:spLocks/>
          </p:cNvSpPr>
          <p:nvPr/>
        </p:nvSpPr>
        <p:spPr bwMode="auto">
          <a:xfrm rot="-4494597">
            <a:off x="2270919" y="3972719"/>
            <a:ext cx="114300" cy="122238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 rot="-17470111">
            <a:off x="1031876" y="3983037"/>
            <a:ext cx="296862" cy="1903413"/>
            <a:chOff x="600" y="2178"/>
            <a:chExt cx="190" cy="1287"/>
          </a:xfrm>
        </p:grpSpPr>
        <p:sp>
          <p:nvSpPr>
            <p:cNvPr id="81961" name="Freeform 41"/>
            <p:cNvSpPr>
              <a:spLocks/>
            </p:cNvSpPr>
            <p:nvPr/>
          </p:nvSpPr>
          <p:spPr bwMode="auto">
            <a:xfrm rot="-557381" flipH="1" flipV="1">
              <a:off x="600" y="2178"/>
              <a:ext cx="190" cy="1287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5F9A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62" name="Freeform 42"/>
            <p:cNvSpPr>
              <a:spLocks/>
            </p:cNvSpPr>
            <p:nvPr/>
          </p:nvSpPr>
          <p:spPr bwMode="auto">
            <a:xfrm rot="-1704219">
              <a:off x="663" y="2800"/>
              <a:ext cx="58" cy="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2" y="35"/>
                </a:cxn>
                <a:cxn ang="0">
                  <a:pos x="0" y="64"/>
                </a:cxn>
                <a:cxn ang="0">
                  <a:pos x="0" y="93"/>
                </a:cxn>
                <a:cxn ang="0">
                  <a:pos x="22" y="103"/>
                </a:cxn>
                <a:cxn ang="0">
                  <a:pos x="35" y="80"/>
                </a:cxn>
                <a:cxn ang="0">
                  <a:pos x="38" y="51"/>
                </a:cxn>
                <a:cxn ang="0">
                  <a:pos x="51" y="29"/>
                </a:cxn>
                <a:cxn ang="0">
                  <a:pos x="51" y="0"/>
                </a:cxn>
                <a:cxn ang="0">
                  <a:pos x="28" y="0"/>
                </a:cxn>
              </a:cxnLst>
              <a:rect l="0" t="0" r="r" b="b"/>
              <a:pathLst>
                <a:path w="51" h="103">
                  <a:moveTo>
                    <a:pt x="28" y="0"/>
                  </a:moveTo>
                  <a:lnTo>
                    <a:pt x="22" y="35"/>
                  </a:lnTo>
                  <a:lnTo>
                    <a:pt x="0" y="64"/>
                  </a:lnTo>
                  <a:lnTo>
                    <a:pt x="0" y="93"/>
                  </a:lnTo>
                  <a:lnTo>
                    <a:pt x="22" y="103"/>
                  </a:lnTo>
                  <a:lnTo>
                    <a:pt x="35" y="80"/>
                  </a:lnTo>
                  <a:lnTo>
                    <a:pt x="38" y="51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 rot="-1704219">
            <a:off x="2741613" y="5073650"/>
            <a:ext cx="1301750" cy="411163"/>
            <a:chOff x="1375" y="2252"/>
            <a:chExt cx="765" cy="259"/>
          </a:xfrm>
        </p:grpSpPr>
        <p:sp>
          <p:nvSpPr>
            <p:cNvPr id="81964" name="Freeform 44"/>
            <p:cNvSpPr>
              <a:spLocks/>
            </p:cNvSpPr>
            <p:nvPr/>
          </p:nvSpPr>
          <p:spPr bwMode="auto">
            <a:xfrm>
              <a:off x="1375" y="2252"/>
              <a:ext cx="765" cy="259"/>
            </a:xfrm>
            <a:custGeom>
              <a:avLst/>
              <a:gdLst/>
              <a:ahLst/>
              <a:cxnLst>
                <a:cxn ang="0">
                  <a:pos x="146" y="84"/>
                </a:cxn>
                <a:cxn ang="0">
                  <a:pos x="219" y="121"/>
                </a:cxn>
                <a:cxn ang="0">
                  <a:pos x="353" y="144"/>
                </a:cxn>
                <a:cxn ang="0">
                  <a:pos x="415" y="165"/>
                </a:cxn>
                <a:cxn ang="0">
                  <a:pos x="439" y="157"/>
                </a:cxn>
                <a:cxn ang="0">
                  <a:pos x="518" y="194"/>
                </a:cxn>
                <a:cxn ang="0">
                  <a:pos x="641" y="172"/>
                </a:cxn>
                <a:cxn ang="0">
                  <a:pos x="765" y="70"/>
                </a:cxn>
                <a:cxn ang="0">
                  <a:pos x="707" y="150"/>
                </a:cxn>
                <a:cxn ang="0">
                  <a:pos x="765" y="143"/>
                </a:cxn>
                <a:cxn ang="0">
                  <a:pos x="693" y="172"/>
                </a:cxn>
                <a:cxn ang="0">
                  <a:pos x="620" y="216"/>
                </a:cxn>
                <a:cxn ang="0">
                  <a:pos x="547" y="245"/>
                </a:cxn>
                <a:cxn ang="0">
                  <a:pos x="467" y="259"/>
                </a:cxn>
                <a:cxn ang="0">
                  <a:pos x="407" y="240"/>
                </a:cxn>
                <a:cxn ang="0">
                  <a:pos x="330" y="224"/>
                </a:cxn>
                <a:cxn ang="0">
                  <a:pos x="248" y="187"/>
                </a:cxn>
                <a:cxn ang="0">
                  <a:pos x="182" y="143"/>
                </a:cxn>
                <a:cxn ang="0">
                  <a:pos x="87" y="128"/>
                </a:cxn>
                <a:cxn ang="0">
                  <a:pos x="0" y="128"/>
                </a:cxn>
                <a:cxn ang="0">
                  <a:pos x="117" y="121"/>
                </a:cxn>
                <a:cxn ang="0">
                  <a:pos x="73" y="84"/>
                </a:cxn>
                <a:cxn ang="0">
                  <a:pos x="116" y="93"/>
                </a:cxn>
                <a:cxn ang="0">
                  <a:pos x="49" y="0"/>
                </a:cxn>
                <a:cxn ang="0">
                  <a:pos x="146" y="84"/>
                </a:cxn>
              </a:cxnLst>
              <a:rect l="0" t="0" r="r" b="b"/>
              <a:pathLst>
                <a:path w="765" h="259">
                  <a:moveTo>
                    <a:pt x="146" y="84"/>
                  </a:moveTo>
                  <a:lnTo>
                    <a:pt x="219" y="121"/>
                  </a:lnTo>
                  <a:lnTo>
                    <a:pt x="353" y="144"/>
                  </a:lnTo>
                  <a:lnTo>
                    <a:pt x="415" y="165"/>
                  </a:lnTo>
                  <a:lnTo>
                    <a:pt x="439" y="157"/>
                  </a:lnTo>
                  <a:lnTo>
                    <a:pt x="518" y="194"/>
                  </a:lnTo>
                  <a:lnTo>
                    <a:pt x="641" y="172"/>
                  </a:lnTo>
                  <a:lnTo>
                    <a:pt x="765" y="70"/>
                  </a:lnTo>
                  <a:lnTo>
                    <a:pt x="707" y="150"/>
                  </a:lnTo>
                  <a:lnTo>
                    <a:pt x="765" y="143"/>
                  </a:lnTo>
                  <a:lnTo>
                    <a:pt x="693" y="172"/>
                  </a:lnTo>
                  <a:lnTo>
                    <a:pt x="620" y="216"/>
                  </a:lnTo>
                  <a:lnTo>
                    <a:pt x="547" y="245"/>
                  </a:lnTo>
                  <a:lnTo>
                    <a:pt x="467" y="259"/>
                  </a:lnTo>
                  <a:lnTo>
                    <a:pt x="407" y="240"/>
                  </a:lnTo>
                  <a:lnTo>
                    <a:pt x="330" y="224"/>
                  </a:lnTo>
                  <a:lnTo>
                    <a:pt x="248" y="187"/>
                  </a:lnTo>
                  <a:lnTo>
                    <a:pt x="182" y="143"/>
                  </a:lnTo>
                  <a:lnTo>
                    <a:pt x="87" y="128"/>
                  </a:lnTo>
                  <a:lnTo>
                    <a:pt x="0" y="128"/>
                  </a:lnTo>
                  <a:lnTo>
                    <a:pt x="117" y="121"/>
                  </a:lnTo>
                  <a:lnTo>
                    <a:pt x="73" y="84"/>
                  </a:lnTo>
                  <a:lnTo>
                    <a:pt x="116" y="93"/>
                  </a:lnTo>
                  <a:lnTo>
                    <a:pt x="49" y="0"/>
                  </a:lnTo>
                  <a:lnTo>
                    <a:pt x="146" y="84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65" name="Freeform 45"/>
            <p:cNvSpPr>
              <a:spLocks/>
            </p:cNvSpPr>
            <p:nvPr/>
          </p:nvSpPr>
          <p:spPr bwMode="auto">
            <a:xfrm rot="-2703082">
              <a:off x="1766" y="2416"/>
              <a:ext cx="67" cy="9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 rot="-309754">
            <a:off x="2227263" y="5451475"/>
            <a:ext cx="1870075" cy="261938"/>
            <a:chOff x="648" y="3640"/>
            <a:chExt cx="1264" cy="194"/>
          </a:xfrm>
        </p:grpSpPr>
        <p:sp>
          <p:nvSpPr>
            <p:cNvPr id="81967" name="Freeform 47"/>
            <p:cNvSpPr>
              <a:spLocks/>
            </p:cNvSpPr>
            <p:nvPr/>
          </p:nvSpPr>
          <p:spPr bwMode="auto">
            <a:xfrm rot="-28009226" flipH="1" flipV="1">
              <a:off x="1183" y="3105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68" name="Freeform 48"/>
            <p:cNvSpPr>
              <a:spLocks/>
            </p:cNvSpPr>
            <p:nvPr/>
          </p:nvSpPr>
          <p:spPr bwMode="auto">
            <a:xfrm rot="-1704219">
              <a:off x="1325" y="3701"/>
              <a:ext cx="89" cy="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0"/>
                </a:cxn>
                <a:cxn ang="0">
                  <a:pos x="19" y="32"/>
                </a:cxn>
                <a:cxn ang="0">
                  <a:pos x="51" y="42"/>
                </a:cxn>
                <a:cxn ang="0">
                  <a:pos x="77" y="45"/>
                </a:cxn>
                <a:cxn ang="0">
                  <a:pos x="77" y="23"/>
                </a:cxn>
                <a:cxn ang="0">
                  <a:pos x="57" y="7"/>
                </a:cxn>
                <a:cxn ang="0">
                  <a:pos x="3" y="0"/>
                </a:cxn>
              </a:cxnLst>
              <a:rect l="0" t="0" r="r" b="b"/>
              <a:pathLst>
                <a:path w="77" h="45">
                  <a:moveTo>
                    <a:pt x="3" y="0"/>
                  </a:moveTo>
                  <a:lnTo>
                    <a:pt x="0" y="20"/>
                  </a:lnTo>
                  <a:lnTo>
                    <a:pt x="19" y="32"/>
                  </a:lnTo>
                  <a:lnTo>
                    <a:pt x="51" y="42"/>
                  </a:lnTo>
                  <a:lnTo>
                    <a:pt x="77" y="45"/>
                  </a:lnTo>
                  <a:lnTo>
                    <a:pt x="77" y="23"/>
                  </a:lnTo>
                  <a:lnTo>
                    <a:pt x="57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 rot="-2378792">
            <a:off x="2684463" y="5026025"/>
            <a:ext cx="582612" cy="1360488"/>
            <a:chOff x="990" y="2254"/>
            <a:chExt cx="342" cy="858"/>
          </a:xfrm>
        </p:grpSpPr>
        <p:sp>
          <p:nvSpPr>
            <p:cNvPr id="81970" name="Freeform 50"/>
            <p:cNvSpPr>
              <a:spLocks/>
            </p:cNvSpPr>
            <p:nvPr/>
          </p:nvSpPr>
          <p:spPr bwMode="auto">
            <a:xfrm rot="-413924">
              <a:off x="990" y="2254"/>
              <a:ext cx="342" cy="858"/>
            </a:xfrm>
            <a:custGeom>
              <a:avLst/>
              <a:gdLst/>
              <a:ahLst/>
              <a:cxnLst>
                <a:cxn ang="0">
                  <a:pos x="41" y="118"/>
                </a:cxn>
                <a:cxn ang="0">
                  <a:pos x="70" y="144"/>
                </a:cxn>
                <a:cxn ang="0">
                  <a:pos x="102" y="240"/>
                </a:cxn>
                <a:cxn ang="0">
                  <a:pos x="144" y="371"/>
                </a:cxn>
                <a:cxn ang="0">
                  <a:pos x="173" y="483"/>
                </a:cxn>
                <a:cxn ang="0">
                  <a:pos x="208" y="563"/>
                </a:cxn>
                <a:cxn ang="0">
                  <a:pos x="272" y="656"/>
                </a:cxn>
                <a:cxn ang="0">
                  <a:pos x="301" y="730"/>
                </a:cxn>
                <a:cxn ang="0">
                  <a:pos x="307" y="829"/>
                </a:cxn>
                <a:cxn ang="0">
                  <a:pos x="304" y="858"/>
                </a:cxn>
                <a:cxn ang="0">
                  <a:pos x="313" y="771"/>
                </a:cxn>
                <a:cxn ang="0">
                  <a:pos x="336" y="803"/>
                </a:cxn>
                <a:cxn ang="0">
                  <a:pos x="320" y="742"/>
                </a:cxn>
                <a:cxn ang="0">
                  <a:pos x="342" y="749"/>
                </a:cxn>
                <a:cxn ang="0">
                  <a:pos x="291" y="656"/>
                </a:cxn>
                <a:cxn ang="0">
                  <a:pos x="285" y="589"/>
                </a:cxn>
                <a:cxn ang="0">
                  <a:pos x="269" y="509"/>
                </a:cxn>
                <a:cxn ang="0">
                  <a:pos x="246" y="426"/>
                </a:cxn>
                <a:cxn ang="0">
                  <a:pos x="185" y="307"/>
                </a:cxn>
                <a:cxn ang="0">
                  <a:pos x="128" y="195"/>
                </a:cxn>
                <a:cxn ang="0">
                  <a:pos x="93" y="86"/>
                </a:cxn>
                <a:cxn ang="0">
                  <a:pos x="83" y="0"/>
                </a:cxn>
                <a:cxn ang="0">
                  <a:pos x="83" y="112"/>
                </a:cxn>
                <a:cxn ang="0">
                  <a:pos x="57" y="96"/>
                </a:cxn>
                <a:cxn ang="0">
                  <a:pos x="93" y="147"/>
                </a:cxn>
                <a:cxn ang="0">
                  <a:pos x="0" y="83"/>
                </a:cxn>
                <a:cxn ang="0">
                  <a:pos x="41" y="118"/>
                </a:cxn>
              </a:cxnLst>
              <a:rect l="0" t="0" r="r" b="b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71" name="Freeform 51"/>
            <p:cNvSpPr>
              <a:spLocks/>
            </p:cNvSpPr>
            <p:nvPr/>
          </p:nvSpPr>
          <p:spPr bwMode="auto">
            <a:xfrm>
              <a:off x="1162" y="2646"/>
              <a:ext cx="67" cy="9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1973" name="Freeform 53"/>
          <p:cNvSpPr>
            <a:spLocks/>
          </p:cNvSpPr>
          <p:nvPr/>
        </p:nvSpPr>
        <p:spPr bwMode="auto">
          <a:xfrm>
            <a:off x="6850063" y="3733800"/>
            <a:ext cx="82550" cy="250825"/>
          </a:xfrm>
          <a:custGeom>
            <a:avLst/>
            <a:gdLst/>
            <a:ahLst/>
            <a:cxnLst>
              <a:cxn ang="0">
                <a:pos x="0" y="185"/>
              </a:cxn>
              <a:cxn ang="0">
                <a:pos x="54" y="0"/>
              </a:cxn>
            </a:cxnLst>
            <a:rect l="0" t="0" r="r" b="b"/>
            <a:pathLst>
              <a:path w="54" h="185">
                <a:moveTo>
                  <a:pt x="0" y="185"/>
                </a:moveTo>
                <a:lnTo>
                  <a:pt x="54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74" name="Freeform 54"/>
          <p:cNvSpPr>
            <a:spLocks/>
          </p:cNvSpPr>
          <p:nvPr/>
        </p:nvSpPr>
        <p:spPr bwMode="auto">
          <a:xfrm rot="5679431">
            <a:off x="6715125" y="4316413"/>
            <a:ext cx="531813" cy="1487487"/>
          </a:xfrm>
          <a:custGeom>
            <a:avLst/>
            <a:gdLst/>
            <a:ahLst/>
            <a:cxnLst>
              <a:cxn ang="0">
                <a:pos x="41" y="118"/>
              </a:cxn>
              <a:cxn ang="0">
                <a:pos x="70" y="144"/>
              </a:cxn>
              <a:cxn ang="0">
                <a:pos x="102" y="240"/>
              </a:cxn>
              <a:cxn ang="0">
                <a:pos x="144" y="371"/>
              </a:cxn>
              <a:cxn ang="0">
                <a:pos x="173" y="483"/>
              </a:cxn>
              <a:cxn ang="0">
                <a:pos x="208" y="563"/>
              </a:cxn>
              <a:cxn ang="0">
                <a:pos x="272" y="656"/>
              </a:cxn>
              <a:cxn ang="0">
                <a:pos x="301" y="730"/>
              </a:cxn>
              <a:cxn ang="0">
                <a:pos x="307" y="829"/>
              </a:cxn>
              <a:cxn ang="0">
                <a:pos x="304" y="858"/>
              </a:cxn>
              <a:cxn ang="0">
                <a:pos x="313" y="771"/>
              </a:cxn>
              <a:cxn ang="0">
                <a:pos x="336" y="803"/>
              </a:cxn>
              <a:cxn ang="0">
                <a:pos x="320" y="742"/>
              </a:cxn>
              <a:cxn ang="0">
                <a:pos x="342" y="749"/>
              </a:cxn>
              <a:cxn ang="0">
                <a:pos x="291" y="656"/>
              </a:cxn>
              <a:cxn ang="0">
                <a:pos x="285" y="589"/>
              </a:cxn>
              <a:cxn ang="0">
                <a:pos x="269" y="509"/>
              </a:cxn>
              <a:cxn ang="0">
                <a:pos x="246" y="426"/>
              </a:cxn>
              <a:cxn ang="0">
                <a:pos x="185" y="307"/>
              </a:cxn>
              <a:cxn ang="0">
                <a:pos x="128" y="195"/>
              </a:cxn>
              <a:cxn ang="0">
                <a:pos x="93" y="86"/>
              </a:cxn>
              <a:cxn ang="0">
                <a:pos x="83" y="0"/>
              </a:cxn>
              <a:cxn ang="0">
                <a:pos x="83" y="112"/>
              </a:cxn>
              <a:cxn ang="0">
                <a:pos x="57" y="96"/>
              </a:cxn>
              <a:cxn ang="0">
                <a:pos x="93" y="147"/>
              </a:cxn>
              <a:cxn ang="0">
                <a:pos x="0" y="83"/>
              </a:cxn>
              <a:cxn ang="0">
                <a:pos x="41" y="118"/>
              </a:cxn>
            </a:cxnLst>
            <a:rect l="0" t="0" r="r" b="b"/>
            <a:pathLst>
              <a:path w="342" h="858">
                <a:moveTo>
                  <a:pt x="41" y="118"/>
                </a:moveTo>
                <a:lnTo>
                  <a:pt x="70" y="144"/>
                </a:lnTo>
                <a:lnTo>
                  <a:pt x="102" y="240"/>
                </a:lnTo>
                <a:lnTo>
                  <a:pt x="144" y="371"/>
                </a:lnTo>
                <a:lnTo>
                  <a:pt x="173" y="483"/>
                </a:lnTo>
                <a:lnTo>
                  <a:pt x="208" y="563"/>
                </a:lnTo>
                <a:lnTo>
                  <a:pt x="272" y="656"/>
                </a:lnTo>
                <a:lnTo>
                  <a:pt x="301" y="730"/>
                </a:lnTo>
                <a:lnTo>
                  <a:pt x="307" y="829"/>
                </a:lnTo>
                <a:lnTo>
                  <a:pt x="304" y="858"/>
                </a:lnTo>
                <a:lnTo>
                  <a:pt x="313" y="771"/>
                </a:lnTo>
                <a:lnTo>
                  <a:pt x="336" y="803"/>
                </a:lnTo>
                <a:lnTo>
                  <a:pt x="320" y="742"/>
                </a:lnTo>
                <a:lnTo>
                  <a:pt x="342" y="749"/>
                </a:lnTo>
                <a:lnTo>
                  <a:pt x="291" y="656"/>
                </a:lnTo>
                <a:lnTo>
                  <a:pt x="285" y="589"/>
                </a:lnTo>
                <a:lnTo>
                  <a:pt x="269" y="509"/>
                </a:lnTo>
                <a:lnTo>
                  <a:pt x="246" y="426"/>
                </a:lnTo>
                <a:lnTo>
                  <a:pt x="185" y="307"/>
                </a:lnTo>
                <a:lnTo>
                  <a:pt x="128" y="195"/>
                </a:lnTo>
                <a:lnTo>
                  <a:pt x="93" y="86"/>
                </a:lnTo>
                <a:lnTo>
                  <a:pt x="83" y="0"/>
                </a:lnTo>
                <a:lnTo>
                  <a:pt x="83" y="112"/>
                </a:lnTo>
                <a:lnTo>
                  <a:pt x="57" y="96"/>
                </a:lnTo>
                <a:lnTo>
                  <a:pt x="93" y="147"/>
                </a:lnTo>
                <a:lnTo>
                  <a:pt x="0" y="83"/>
                </a:lnTo>
                <a:lnTo>
                  <a:pt x="41" y="118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75" name="Freeform 55"/>
          <p:cNvSpPr>
            <a:spLocks/>
          </p:cNvSpPr>
          <p:nvPr/>
        </p:nvSpPr>
        <p:spPr bwMode="auto">
          <a:xfrm rot="6093354">
            <a:off x="6898481" y="5028407"/>
            <a:ext cx="104775" cy="1603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29"/>
              </a:cxn>
              <a:cxn ang="0">
                <a:pos x="19" y="55"/>
              </a:cxn>
              <a:cxn ang="0">
                <a:pos x="35" y="84"/>
              </a:cxn>
              <a:cxn ang="0">
                <a:pos x="60" y="93"/>
              </a:cxn>
              <a:cxn ang="0">
                <a:pos x="67" y="71"/>
              </a:cxn>
              <a:cxn ang="0">
                <a:pos x="51" y="42"/>
              </a:cxn>
              <a:cxn ang="0">
                <a:pos x="38" y="0"/>
              </a:cxn>
              <a:cxn ang="0">
                <a:pos x="6" y="0"/>
              </a:cxn>
            </a:cxnLst>
            <a:rect l="0" t="0" r="r" b="b"/>
            <a:pathLst>
              <a:path w="67" h="93">
                <a:moveTo>
                  <a:pt x="6" y="0"/>
                </a:moveTo>
                <a:lnTo>
                  <a:pt x="0" y="29"/>
                </a:lnTo>
                <a:lnTo>
                  <a:pt x="19" y="55"/>
                </a:lnTo>
                <a:lnTo>
                  <a:pt x="35" y="84"/>
                </a:lnTo>
                <a:lnTo>
                  <a:pt x="60" y="93"/>
                </a:lnTo>
                <a:lnTo>
                  <a:pt x="67" y="71"/>
                </a:lnTo>
                <a:lnTo>
                  <a:pt x="51" y="42"/>
                </a:lnTo>
                <a:lnTo>
                  <a:pt x="3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 rot="-1562779">
            <a:off x="6715125" y="5094288"/>
            <a:ext cx="117475" cy="153987"/>
            <a:chOff x="3973" y="3606"/>
            <a:chExt cx="80" cy="114"/>
          </a:xfrm>
        </p:grpSpPr>
        <p:sp>
          <p:nvSpPr>
            <p:cNvPr id="81977" name="Line 57"/>
            <p:cNvSpPr>
              <a:spLocks noChangeShapeType="1"/>
            </p:cNvSpPr>
            <p:nvPr/>
          </p:nvSpPr>
          <p:spPr bwMode="auto">
            <a:xfrm rot="8500272" flipH="1" flipV="1">
              <a:off x="3973" y="3614"/>
              <a:ext cx="80" cy="10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78" name="Line 58"/>
            <p:cNvSpPr>
              <a:spLocks noChangeShapeType="1"/>
            </p:cNvSpPr>
            <p:nvPr/>
          </p:nvSpPr>
          <p:spPr bwMode="auto">
            <a:xfrm rot="8500272" flipH="1" flipV="1">
              <a:off x="3985" y="3606"/>
              <a:ext cx="65" cy="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79" name="Line 59"/>
            <p:cNvSpPr>
              <a:spLocks noChangeShapeType="1"/>
            </p:cNvSpPr>
            <p:nvPr/>
          </p:nvSpPr>
          <p:spPr bwMode="auto">
            <a:xfrm rot="8500272" flipH="1" flipV="1">
              <a:off x="3997" y="3611"/>
              <a:ext cx="26" cy="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1980" name="Freeform 60"/>
          <p:cNvSpPr>
            <a:spLocks/>
          </p:cNvSpPr>
          <p:nvPr/>
        </p:nvSpPr>
        <p:spPr bwMode="auto">
          <a:xfrm rot="8109758">
            <a:off x="6708775" y="4938713"/>
            <a:ext cx="131763" cy="71437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1" name="Line 61"/>
          <p:cNvSpPr>
            <a:spLocks noChangeShapeType="1"/>
          </p:cNvSpPr>
          <p:nvPr/>
        </p:nvSpPr>
        <p:spPr bwMode="auto">
          <a:xfrm rot="5387645">
            <a:off x="6915944" y="4750594"/>
            <a:ext cx="114300" cy="1635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2" name="Line 62"/>
          <p:cNvSpPr>
            <a:spLocks noChangeShapeType="1"/>
          </p:cNvSpPr>
          <p:nvPr/>
        </p:nvSpPr>
        <p:spPr bwMode="auto">
          <a:xfrm rot="5387645">
            <a:off x="6888163" y="4821238"/>
            <a:ext cx="93662" cy="131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3" name="Line 63"/>
          <p:cNvSpPr>
            <a:spLocks noChangeShapeType="1"/>
          </p:cNvSpPr>
          <p:nvPr/>
        </p:nvSpPr>
        <p:spPr bwMode="auto">
          <a:xfrm rot="5602995">
            <a:off x="6550025" y="4983163"/>
            <a:ext cx="109538" cy="157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4" name="Line 64"/>
          <p:cNvSpPr>
            <a:spLocks noChangeShapeType="1"/>
          </p:cNvSpPr>
          <p:nvPr/>
        </p:nvSpPr>
        <p:spPr bwMode="auto">
          <a:xfrm rot="5602995">
            <a:off x="6574632" y="5018881"/>
            <a:ext cx="87312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5" name="Line 65"/>
          <p:cNvSpPr>
            <a:spLocks noChangeShapeType="1"/>
          </p:cNvSpPr>
          <p:nvPr/>
        </p:nvSpPr>
        <p:spPr bwMode="auto">
          <a:xfrm rot="5602995">
            <a:off x="6631781" y="5064920"/>
            <a:ext cx="34925" cy="555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6" name="Freeform 66"/>
          <p:cNvSpPr>
            <a:spLocks/>
          </p:cNvSpPr>
          <p:nvPr/>
        </p:nvSpPr>
        <p:spPr bwMode="auto">
          <a:xfrm rot="-9070878" flipH="1" flipV="1">
            <a:off x="6840538" y="4084638"/>
            <a:ext cx="287337" cy="1712912"/>
          </a:xfrm>
          <a:custGeom>
            <a:avLst/>
            <a:gdLst/>
            <a:ahLst/>
            <a:cxnLst>
              <a:cxn ang="0">
                <a:pos x="76" y="160"/>
              </a:cxn>
              <a:cxn ang="0">
                <a:pos x="96" y="249"/>
              </a:cxn>
              <a:cxn ang="0">
                <a:pos x="76" y="332"/>
              </a:cxn>
              <a:cxn ang="0">
                <a:pos x="51" y="512"/>
              </a:cxn>
              <a:cxn ang="0">
                <a:pos x="76" y="672"/>
              </a:cxn>
              <a:cxn ang="0">
                <a:pos x="83" y="844"/>
              </a:cxn>
              <a:cxn ang="0">
                <a:pos x="44" y="928"/>
              </a:cxn>
              <a:cxn ang="0">
                <a:pos x="0" y="1004"/>
              </a:cxn>
              <a:cxn ang="0">
                <a:pos x="64" y="934"/>
              </a:cxn>
              <a:cxn ang="0">
                <a:pos x="64" y="992"/>
              </a:cxn>
              <a:cxn ang="0">
                <a:pos x="89" y="883"/>
              </a:cxn>
              <a:cxn ang="0">
                <a:pos x="153" y="1100"/>
              </a:cxn>
              <a:cxn ang="0">
                <a:pos x="121" y="883"/>
              </a:cxn>
              <a:cxn ang="0">
                <a:pos x="102" y="768"/>
              </a:cxn>
              <a:cxn ang="0">
                <a:pos x="121" y="691"/>
              </a:cxn>
              <a:cxn ang="0">
                <a:pos x="121" y="569"/>
              </a:cxn>
              <a:cxn ang="0">
                <a:pos x="140" y="358"/>
              </a:cxn>
              <a:cxn ang="0">
                <a:pos x="121" y="224"/>
              </a:cxn>
              <a:cxn ang="0">
                <a:pos x="128" y="96"/>
              </a:cxn>
              <a:cxn ang="0">
                <a:pos x="166" y="0"/>
              </a:cxn>
              <a:cxn ang="0">
                <a:pos x="115" y="102"/>
              </a:cxn>
              <a:cxn ang="0">
                <a:pos x="96" y="32"/>
              </a:cxn>
              <a:cxn ang="0">
                <a:pos x="108" y="179"/>
              </a:cxn>
              <a:cxn ang="0">
                <a:pos x="64" y="121"/>
              </a:cxn>
              <a:cxn ang="0">
                <a:pos x="76" y="160"/>
              </a:cxn>
            </a:cxnLst>
            <a:rect l="0" t="0" r="r" b="b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7" name="Freeform 67"/>
          <p:cNvSpPr>
            <a:spLocks/>
          </p:cNvSpPr>
          <p:nvPr/>
        </p:nvSpPr>
        <p:spPr bwMode="auto">
          <a:xfrm rot="17497533">
            <a:off x="7023894" y="4788694"/>
            <a:ext cx="120650" cy="7778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8" name="Line 68"/>
          <p:cNvSpPr>
            <a:spLocks noChangeShapeType="1"/>
          </p:cNvSpPr>
          <p:nvPr/>
        </p:nvSpPr>
        <p:spPr bwMode="auto">
          <a:xfrm rot="14775420">
            <a:off x="6906419" y="4949032"/>
            <a:ext cx="115887" cy="165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89" name="Line 69"/>
          <p:cNvSpPr>
            <a:spLocks noChangeShapeType="1"/>
          </p:cNvSpPr>
          <p:nvPr/>
        </p:nvSpPr>
        <p:spPr bwMode="auto">
          <a:xfrm rot="14775420">
            <a:off x="6929438" y="4900613"/>
            <a:ext cx="92075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90" name="Line 70"/>
          <p:cNvSpPr>
            <a:spLocks noChangeShapeType="1"/>
          </p:cNvSpPr>
          <p:nvPr/>
        </p:nvSpPr>
        <p:spPr bwMode="auto">
          <a:xfrm rot="14990771">
            <a:off x="7147719" y="4607719"/>
            <a:ext cx="107950" cy="157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91" name="Line 71"/>
          <p:cNvSpPr>
            <a:spLocks noChangeShapeType="1"/>
          </p:cNvSpPr>
          <p:nvPr/>
        </p:nvSpPr>
        <p:spPr bwMode="auto">
          <a:xfrm rot="14990771">
            <a:off x="7135019" y="4604544"/>
            <a:ext cx="87313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1992" name="Line 72"/>
          <p:cNvSpPr>
            <a:spLocks noChangeShapeType="1"/>
          </p:cNvSpPr>
          <p:nvPr/>
        </p:nvSpPr>
        <p:spPr bwMode="auto">
          <a:xfrm rot="14990771">
            <a:off x="7131050" y="4645026"/>
            <a:ext cx="34925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6894513" y="3879850"/>
            <a:ext cx="325437" cy="463550"/>
            <a:chOff x="4504" y="2352"/>
            <a:chExt cx="220" cy="342"/>
          </a:xfrm>
        </p:grpSpPr>
        <p:sp>
          <p:nvSpPr>
            <p:cNvPr id="81994" name="Freeform 74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1995" name="Freeform 75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81997" name="Freeform 77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998" name="Freeform 78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1999" name="Freeform 79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82000" name="Freeform 80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0" name="Group 81"/>
          <p:cNvGrpSpPr>
            <a:grpSpLocks/>
          </p:cNvGrpSpPr>
          <p:nvPr/>
        </p:nvGrpSpPr>
        <p:grpSpPr bwMode="auto">
          <a:xfrm rot="-2131854">
            <a:off x="7089775" y="5003800"/>
            <a:ext cx="117475" cy="153988"/>
            <a:chOff x="3973" y="3606"/>
            <a:chExt cx="80" cy="114"/>
          </a:xfrm>
        </p:grpSpPr>
        <p:sp>
          <p:nvSpPr>
            <p:cNvPr id="82002" name="Line 82"/>
            <p:cNvSpPr>
              <a:spLocks noChangeShapeType="1"/>
            </p:cNvSpPr>
            <p:nvPr/>
          </p:nvSpPr>
          <p:spPr bwMode="auto">
            <a:xfrm rot="8500272" flipH="1" flipV="1">
              <a:off x="3973" y="3614"/>
              <a:ext cx="80" cy="10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2003" name="Line 83"/>
            <p:cNvSpPr>
              <a:spLocks noChangeShapeType="1"/>
            </p:cNvSpPr>
            <p:nvPr/>
          </p:nvSpPr>
          <p:spPr bwMode="auto">
            <a:xfrm rot="8500272" flipH="1" flipV="1">
              <a:off x="3985" y="3606"/>
              <a:ext cx="65" cy="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2004" name="Line 84"/>
            <p:cNvSpPr>
              <a:spLocks noChangeShapeType="1"/>
            </p:cNvSpPr>
            <p:nvPr/>
          </p:nvSpPr>
          <p:spPr bwMode="auto">
            <a:xfrm rot="8500272" flipH="1" flipV="1">
              <a:off x="3997" y="3611"/>
              <a:ext cx="26" cy="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1" name="Group 85"/>
          <p:cNvGrpSpPr>
            <a:grpSpLocks/>
          </p:cNvGrpSpPr>
          <p:nvPr/>
        </p:nvGrpSpPr>
        <p:grpSpPr bwMode="auto">
          <a:xfrm rot="-1562779">
            <a:off x="5981700" y="4776788"/>
            <a:ext cx="1871663" cy="263525"/>
            <a:chOff x="3552" y="3435"/>
            <a:chExt cx="1264" cy="194"/>
          </a:xfrm>
        </p:grpSpPr>
        <p:sp>
          <p:nvSpPr>
            <p:cNvPr id="82006" name="Freeform 86"/>
            <p:cNvSpPr>
              <a:spLocks/>
            </p:cNvSpPr>
            <p:nvPr/>
          </p:nvSpPr>
          <p:spPr bwMode="auto">
            <a:xfrm rot="-16895874" flipH="1" flipV="1">
              <a:off x="4087" y="2900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2007" name="Freeform 87"/>
            <p:cNvSpPr>
              <a:spLocks/>
            </p:cNvSpPr>
            <p:nvPr/>
          </p:nvSpPr>
          <p:spPr bwMode="auto">
            <a:xfrm>
              <a:off x="4025" y="3518"/>
              <a:ext cx="147" cy="43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82" y="0"/>
                </a:cxn>
                <a:cxn ang="0">
                  <a:pos x="29" y="0"/>
                </a:cxn>
                <a:cxn ang="0">
                  <a:pos x="5" y="12"/>
                </a:cxn>
                <a:cxn ang="0">
                  <a:pos x="7" y="36"/>
                </a:cxn>
                <a:cxn ang="0">
                  <a:pos x="15" y="40"/>
                </a:cxn>
                <a:cxn ang="0">
                  <a:pos x="53" y="43"/>
                </a:cxn>
                <a:cxn ang="0">
                  <a:pos x="91" y="40"/>
                </a:cxn>
                <a:cxn ang="0">
                  <a:pos x="147" y="31"/>
                </a:cxn>
                <a:cxn ang="0">
                  <a:pos x="142" y="7"/>
                </a:cxn>
                <a:cxn ang="0">
                  <a:pos x="118" y="0"/>
                </a:cxn>
              </a:cxnLst>
              <a:rect l="0" t="0" r="r" b="b"/>
              <a:pathLst>
                <a:path w="147" h="43">
                  <a:moveTo>
                    <a:pt x="118" y="0"/>
                  </a:moveTo>
                  <a:lnTo>
                    <a:pt x="82" y="0"/>
                  </a:lnTo>
                  <a:lnTo>
                    <a:pt x="29" y="0"/>
                  </a:lnTo>
                  <a:lnTo>
                    <a:pt x="5" y="12"/>
                  </a:lnTo>
                  <a:cubicBezTo>
                    <a:pt x="2" y="21"/>
                    <a:pt x="0" y="24"/>
                    <a:pt x="7" y="36"/>
                  </a:cubicBezTo>
                  <a:cubicBezTo>
                    <a:pt x="8" y="39"/>
                    <a:pt x="15" y="40"/>
                    <a:pt x="15" y="40"/>
                  </a:cubicBezTo>
                  <a:lnTo>
                    <a:pt x="53" y="43"/>
                  </a:lnTo>
                  <a:lnTo>
                    <a:pt x="91" y="40"/>
                  </a:lnTo>
                  <a:lnTo>
                    <a:pt x="147" y="31"/>
                  </a:lnTo>
                  <a:lnTo>
                    <a:pt x="142" y="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2" name="Group 88"/>
            <p:cNvGrpSpPr>
              <a:grpSpLocks/>
            </p:cNvGrpSpPr>
            <p:nvPr/>
          </p:nvGrpSpPr>
          <p:grpSpPr bwMode="auto">
            <a:xfrm rot="-1969867">
              <a:off x="4210" y="3465"/>
              <a:ext cx="80" cy="114"/>
              <a:chOff x="3973" y="3606"/>
              <a:chExt cx="80" cy="114"/>
            </a:xfrm>
          </p:grpSpPr>
          <p:sp>
            <p:nvSpPr>
              <p:cNvPr id="82009" name="Line 89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010" name="Line 90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011" name="Line 91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3" name="Group 92"/>
            <p:cNvGrpSpPr>
              <a:grpSpLocks/>
            </p:cNvGrpSpPr>
            <p:nvPr/>
          </p:nvGrpSpPr>
          <p:grpSpPr bwMode="auto">
            <a:xfrm rot="762250" flipV="1">
              <a:off x="3921" y="3487"/>
              <a:ext cx="62" cy="114"/>
              <a:chOff x="3973" y="3606"/>
              <a:chExt cx="80" cy="114"/>
            </a:xfrm>
          </p:grpSpPr>
          <p:sp>
            <p:nvSpPr>
              <p:cNvPr id="82013" name="Line 93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014" name="Line 94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015" name="Line 95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82016" name="Line 96"/>
          <p:cNvSpPr>
            <a:spLocks noChangeShapeType="1"/>
          </p:cNvSpPr>
          <p:nvPr/>
        </p:nvSpPr>
        <p:spPr bwMode="auto">
          <a:xfrm rot="-1359047" flipH="1" flipV="1">
            <a:off x="5695950" y="4508500"/>
            <a:ext cx="119063" cy="1444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17" name="Line 97"/>
          <p:cNvSpPr>
            <a:spLocks noChangeShapeType="1"/>
          </p:cNvSpPr>
          <p:nvPr/>
        </p:nvSpPr>
        <p:spPr bwMode="auto">
          <a:xfrm rot="-1359047" flipH="1" flipV="1">
            <a:off x="5691188" y="4541838"/>
            <a:ext cx="96837" cy="1190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18" name="Line 98"/>
          <p:cNvSpPr>
            <a:spLocks noChangeShapeType="1"/>
          </p:cNvSpPr>
          <p:nvPr/>
        </p:nvSpPr>
        <p:spPr bwMode="auto">
          <a:xfrm rot="-1359047" flipH="1" flipV="1">
            <a:off x="5724525" y="4603750"/>
            <a:ext cx="38100" cy="523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19" name="Freeform 99"/>
          <p:cNvSpPr>
            <a:spLocks/>
          </p:cNvSpPr>
          <p:nvPr/>
        </p:nvSpPr>
        <p:spPr bwMode="auto">
          <a:xfrm rot="-26755195" flipH="1" flipV="1">
            <a:off x="5323681" y="3759995"/>
            <a:ext cx="263525" cy="1871662"/>
          </a:xfrm>
          <a:custGeom>
            <a:avLst/>
            <a:gdLst/>
            <a:ahLst/>
            <a:cxnLst>
              <a:cxn ang="0">
                <a:pos x="76" y="160"/>
              </a:cxn>
              <a:cxn ang="0">
                <a:pos x="96" y="249"/>
              </a:cxn>
              <a:cxn ang="0">
                <a:pos x="76" y="332"/>
              </a:cxn>
              <a:cxn ang="0">
                <a:pos x="51" y="512"/>
              </a:cxn>
              <a:cxn ang="0">
                <a:pos x="76" y="672"/>
              </a:cxn>
              <a:cxn ang="0">
                <a:pos x="83" y="844"/>
              </a:cxn>
              <a:cxn ang="0">
                <a:pos x="44" y="928"/>
              </a:cxn>
              <a:cxn ang="0">
                <a:pos x="0" y="1004"/>
              </a:cxn>
              <a:cxn ang="0">
                <a:pos x="64" y="934"/>
              </a:cxn>
              <a:cxn ang="0">
                <a:pos x="64" y="992"/>
              </a:cxn>
              <a:cxn ang="0">
                <a:pos x="89" y="883"/>
              </a:cxn>
              <a:cxn ang="0">
                <a:pos x="153" y="1100"/>
              </a:cxn>
              <a:cxn ang="0">
                <a:pos x="121" y="883"/>
              </a:cxn>
              <a:cxn ang="0">
                <a:pos x="102" y="768"/>
              </a:cxn>
              <a:cxn ang="0">
                <a:pos x="121" y="691"/>
              </a:cxn>
              <a:cxn ang="0">
                <a:pos x="121" y="569"/>
              </a:cxn>
              <a:cxn ang="0">
                <a:pos x="140" y="358"/>
              </a:cxn>
              <a:cxn ang="0">
                <a:pos x="121" y="224"/>
              </a:cxn>
              <a:cxn ang="0">
                <a:pos x="128" y="96"/>
              </a:cxn>
              <a:cxn ang="0">
                <a:pos x="166" y="0"/>
              </a:cxn>
              <a:cxn ang="0">
                <a:pos x="115" y="102"/>
              </a:cxn>
              <a:cxn ang="0">
                <a:pos x="96" y="32"/>
              </a:cxn>
              <a:cxn ang="0">
                <a:pos x="108" y="179"/>
              </a:cxn>
              <a:cxn ang="0">
                <a:pos x="64" y="121"/>
              </a:cxn>
              <a:cxn ang="0">
                <a:pos x="76" y="160"/>
              </a:cxn>
            </a:cxnLst>
            <a:rect l="0" t="0" r="r" b="b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0" name="Freeform 100"/>
          <p:cNvSpPr>
            <a:spLocks/>
          </p:cNvSpPr>
          <p:nvPr/>
        </p:nvSpPr>
        <p:spPr bwMode="auto">
          <a:xfrm rot="-186783">
            <a:off x="5541963" y="4695825"/>
            <a:ext cx="130175" cy="714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1" name="Line 101"/>
          <p:cNvSpPr>
            <a:spLocks noChangeShapeType="1"/>
          </p:cNvSpPr>
          <p:nvPr/>
        </p:nvSpPr>
        <p:spPr bwMode="auto">
          <a:xfrm rot="-2908896">
            <a:off x="5299075" y="4633913"/>
            <a:ext cx="115887" cy="1666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2" name="Line 102"/>
          <p:cNvSpPr>
            <a:spLocks noChangeShapeType="1"/>
          </p:cNvSpPr>
          <p:nvPr/>
        </p:nvSpPr>
        <p:spPr bwMode="auto">
          <a:xfrm rot="-2908896">
            <a:off x="5380038" y="4633913"/>
            <a:ext cx="92075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3" name="Line 103"/>
          <p:cNvSpPr>
            <a:spLocks noChangeShapeType="1"/>
          </p:cNvSpPr>
          <p:nvPr/>
        </p:nvSpPr>
        <p:spPr bwMode="auto">
          <a:xfrm rot="-2693546">
            <a:off x="5738813" y="4697413"/>
            <a:ext cx="119062" cy="1428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4" name="Line 104"/>
          <p:cNvSpPr>
            <a:spLocks noChangeShapeType="1"/>
          </p:cNvSpPr>
          <p:nvPr/>
        </p:nvSpPr>
        <p:spPr bwMode="auto">
          <a:xfrm rot="-2693546">
            <a:off x="5756275" y="4684713"/>
            <a:ext cx="98425" cy="1190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5" name="Line 105"/>
          <p:cNvSpPr>
            <a:spLocks noChangeShapeType="1"/>
          </p:cNvSpPr>
          <p:nvPr/>
        </p:nvSpPr>
        <p:spPr bwMode="auto">
          <a:xfrm rot="-2693546">
            <a:off x="5772150" y="4694238"/>
            <a:ext cx="36513" cy="523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6" name="Freeform 106"/>
          <p:cNvSpPr>
            <a:spLocks/>
          </p:cNvSpPr>
          <p:nvPr/>
        </p:nvSpPr>
        <p:spPr bwMode="auto">
          <a:xfrm rot="-17367418" flipH="1" flipV="1">
            <a:off x="5298281" y="3694907"/>
            <a:ext cx="263525" cy="1871662"/>
          </a:xfrm>
          <a:custGeom>
            <a:avLst/>
            <a:gdLst/>
            <a:ahLst/>
            <a:cxnLst>
              <a:cxn ang="0">
                <a:pos x="76" y="160"/>
              </a:cxn>
              <a:cxn ang="0">
                <a:pos x="96" y="249"/>
              </a:cxn>
              <a:cxn ang="0">
                <a:pos x="76" y="332"/>
              </a:cxn>
              <a:cxn ang="0">
                <a:pos x="51" y="512"/>
              </a:cxn>
              <a:cxn ang="0">
                <a:pos x="76" y="672"/>
              </a:cxn>
              <a:cxn ang="0">
                <a:pos x="83" y="844"/>
              </a:cxn>
              <a:cxn ang="0">
                <a:pos x="44" y="928"/>
              </a:cxn>
              <a:cxn ang="0">
                <a:pos x="0" y="1004"/>
              </a:cxn>
              <a:cxn ang="0">
                <a:pos x="64" y="934"/>
              </a:cxn>
              <a:cxn ang="0">
                <a:pos x="64" y="992"/>
              </a:cxn>
              <a:cxn ang="0">
                <a:pos x="89" y="883"/>
              </a:cxn>
              <a:cxn ang="0">
                <a:pos x="153" y="1100"/>
              </a:cxn>
              <a:cxn ang="0">
                <a:pos x="121" y="883"/>
              </a:cxn>
              <a:cxn ang="0">
                <a:pos x="102" y="768"/>
              </a:cxn>
              <a:cxn ang="0">
                <a:pos x="121" y="691"/>
              </a:cxn>
              <a:cxn ang="0">
                <a:pos x="121" y="569"/>
              </a:cxn>
              <a:cxn ang="0">
                <a:pos x="140" y="358"/>
              </a:cxn>
              <a:cxn ang="0">
                <a:pos x="121" y="224"/>
              </a:cxn>
              <a:cxn ang="0">
                <a:pos x="128" y="96"/>
              </a:cxn>
              <a:cxn ang="0">
                <a:pos x="166" y="0"/>
              </a:cxn>
              <a:cxn ang="0">
                <a:pos x="115" y="102"/>
              </a:cxn>
              <a:cxn ang="0">
                <a:pos x="96" y="32"/>
              </a:cxn>
              <a:cxn ang="0">
                <a:pos x="108" y="179"/>
              </a:cxn>
              <a:cxn ang="0">
                <a:pos x="64" y="121"/>
              </a:cxn>
              <a:cxn ang="0">
                <a:pos x="76" y="160"/>
              </a:cxn>
            </a:cxnLst>
            <a:rect l="0" t="0" r="r" b="b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7" name="Freeform 107"/>
          <p:cNvSpPr>
            <a:spLocks/>
          </p:cNvSpPr>
          <p:nvPr/>
        </p:nvSpPr>
        <p:spPr bwMode="auto">
          <a:xfrm rot="9200992">
            <a:off x="5208588" y="4616450"/>
            <a:ext cx="131762" cy="714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8" name="Line 108"/>
          <p:cNvSpPr>
            <a:spLocks noChangeShapeType="1"/>
          </p:cNvSpPr>
          <p:nvPr/>
        </p:nvSpPr>
        <p:spPr bwMode="auto">
          <a:xfrm rot="6478879">
            <a:off x="5452269" y="4491832"/>
            <a:ext cx="114300" cy="1635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29" name="Line 109"/>
          <p:cNvSpPr>
            <a:spLocks noChangeShapeType="1"/>
          </p:cNvSpPr>
          <p:nvPr/>
        </p:nvSpPr>
        <p:spPr bwMode="auto">
          <a:xfrm rot="6478879">
            <a:off x="5408613" y="4551363"/>
            <a:ext cx="92075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30" name="Line 110"/>
          <p:cNvSpPr>
            <a:spLocks noChangeShapeType="1"/>
          </p:cNvSpPr>
          <p:nvPr/>
        </p:nvSpPr>
        <p:spPr bwMode="auto">
          <a:xfrm rot="6694230">
            <a:off x="5028407" y="4609306"/>
            <a:ext cx="107950" cy="1571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31" name="Line 111"/>
          <p:cNvSpPr>
            <a:spLocks noChangeShapeType="1"/>
          </p:cNvSpPr>
          <p:nvPr/>
        </p:nvSpPr>
        <p:spPr bwMode="auto">
          <a:xfrm rot="6694230">
            <a:off x="5041901" y="4648200"/>
            <a:ext cx="88900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32" name="Line 112"/>
          <p:cNvSpPr>
            <a:spLocks noChangeShapeType="1"/>
          </p:cNvSpPr>
          <p:nvPr/>
        </p:nvSpPr>
        <p:spPr bwMode="auto">
          <a:xfrm rot="6694230">
            <a:off x="5095081" y="4701382"/>
            <a:ext cx="36513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33" name="Freeform 113"/>
          <p:cNvSpPr>
            <a:spLocks/>
          </p:cNvSpPr>
          <p:nvPr/>
        </p:nvSpPr>
        <p:spPr bwMode="auto">
          <a:xfrm rot="-2203186">
            <a:off x="6157913" y="4725988"/>
            <a:ext cx="427037" cy="104775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168" y="43"/>
              </a:cxn>
              <a:cxn ang="0">
                <a:pos x="288" y="0"/>
              </a:cxn>
            </a:cxnLst>
            <a:rect l="0" t="0" r="r" b="b"/>
            <a:pathLst>
              <a:path w="288" h="77">
                <a:moveTo>
                  <a:pt x="0" y="77"/>
                </a:moveTo>
                <a:lnTo>
                  <a:pt x="168" y="43"/>
                </a:lnTo>
                <a:lnTo>
                  <a:pt x="288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034" name="Line 114"/>
          <p:cNvSpPr>
            <a:spLocks noChangeShapeType="1"/>
          </p:cNvSpPr>
          <p:nvPr/>
        </p:nvSpPr>
        <p:spPr bwMode="auto">
          <a:xfrm rot="19396814" flipV="1">
            <a:off x="6542088" y="4398963"/>
            <a:ext cx="174625" cy="77787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2" name="Freeform 182"/>
          <p:cNvSpPr>
            <a:spLocks/>
          </p:cNvSpPr>
          <p:nvPr/>
        </p:nvSpPr>
        <p:spPr bwMode="auto">
          <a:xfrm>
            <a:off x="2006600" y="685800"/>
            <a:ext cx="1296988" cy="3254375"/>
          </a:xfrm>
          <a:custGeom>
            <a:avLst/>
            <a:gdLst/>
            <a:ahLst/>
            <a:cxnLst>
              <a:cxn ang="0">
                <a:pos x="86" y="2401"/>
              </a:cxn>
              <a:cxn ang="0">
                <a:pos x="46" y="2249"/>
              </a:cxn>
              <a:cxn ang="0">
                <a:pos x="6" y="2037"/>
              </a:cxn>
              <a:cxn ang="0">
                <a:pos x="6" y="1949"/>
              </a:cxn>
              <a:cxn ang="0">
                <a:pos x="0" y="1807"/>
              </a:cxn>
              <a:cxn ang="0">
                <a:pos x="3" y="1635"/>
              </a:cxn>
              <a:cxn ang="0">
                <a:pos x="17" y="1491"/>
              </a:cxn>
              <a:cxn ang="0">
                <a:pos x="52" y="1364"/>
              </a:cxn>
              <a:cxn ang="0">
                <a:pos x="105" y="1322"/>
              </a:cxn>
              <a:cxn ang="0">
                <a:pos x="136" y="1230"/>
              </a:cxn>
              <a:cxn ang="0">
                <a:pos x="144" y="1144"/>
              </a:cxn>
              <a:cxn ang="0">
                <a:pos x="145" y="1106"/>
              </a:cxn>
              <a:cxn ang="0">
                <a:pos x="165" y="1030"/>
              </a:cxn>
              <a:cxn ang="0">
                <a:pos x="216" y="927"/>
              </a:cxn>
              <a:cxn ang="0">
                <a:pos x="295" y="797"/>
              </a:cxn>
              <a:cxn ang="0">
                <a:pos x="422" y="621"/>
              </a:cxn>
              <a:cxn ang="0">
                <a:pos x="488" y="538"/>
              </a:cxn>
              <a:cxn ang="0">
                <a:pos x="541" y="486"/>
              </a:cxn>
              <a:cxn ang="0">
                <a:pos x="633" y="396"/>
              </a:cxn>
              <a:cxn ang="0">
                <a:pos x="731" y="315"/>
              </a:cxn>
              <a:cxn ang="0">
                <a:pos x="801" y="269"/>
              </a:cxn>
              <a:cxn ang="0">
                <a:pos x="859" y="214"/>
              </a:cxn>
              <a:cxn ang="0">
                <a:pos x="877" y="174"/>
              </a:cxn>
              <a:cxn ang="0">
                <a:pos x="862" y="138"/>
              </a:cxn>
              <a:cxn ang="0">
                <a:pos x="844" y="111"/>
              </a:cxn>
              <a:cxn ang="0">
                <a:pos x="802" y="95"/>
              </a:cxn>
              <a:cxn ang="0">
                <a:pos x="732" y="75"/>
              </a:cxn>
              <a:cxn ang="0">
                <a:pos x="649" y="56"/>
              </a:cxn>
              <a:cxn ang="0">
                <a:pos x="553" y="37"/>
              </a:cxn>
              <a:cxn ang="0">
                <a:pos x="444" y="37"/>
              </a:cxn>
              <a:cxn ang="0">
                <a:pos x="220" y="0"/>
              </a:cxn>
            </a:cxnLst>
            <a:rect l="0" t="0" r="r" b="b"/>
            <a:pathLst>
              <a:path w="877" h="2401">
                <a:moveTo>
                  <a:pt x="86" y="2401"/>
                </a:moveTo>
                <a:lnTo>
                  <a:pt x="46" y="2249"/>
                </a:lnTo>
                <a:lnTo>
                  <a:pt x="6" y="2037"/>
                </a:lnTo>
                <a:lnTo>
                  <a:pt x="6" y="1949"/>
                </a:lnTo>
                <a:lnTo>
                  <a:pt x="0" y="1807"/>
                </a:lnTo>
                <a:lnTo>
                  <a:pt x="3" y="1635"/>
                </a:lnTo>
                <a:lnTo>
                  <a:pt x="17" y="1491"/>
                </a:lnTo>
                <a:lnTo>
                  <a:pt x="52" y="1364"/>
                </a:lnTo>
                <a:lnTo>
                  <a:pt x="105" y="1322"/>
                </a:lnTo>
                <a:lnTo>
                  <a:pt x="136" y="1230"/>
                </a:lnTo>
                <a:lnTo>
                  <a:pt x="144" y="1144"/>
                </a:lnTo>
                <a:lnTo>
                  <a:pt x="145" y="1106"/>
                </a:lnTo>
                <a:lnTo>
                  <a:pt x="165" y="1030"/>
                </a:lnTo>
                <a:lnTo>
                  <a:pt x="216" y="927"/>
                </a:lnTo>
                <a:lnTo>
                  <a:pt x="295" y="797"/>
                </a:lnTo>
                <a:lnTo>
                  <a:pt x="422" y="621"/>
                </a:lnTo>
                <a:lnTo>
                  <a:pt x="488" y="538"/>
                </a:lnTo>
                <a:lnTo>
                  <a:pt x="541" y="486"/>
                </a:lnTo>
                <a:lnTo>
                  <a:pt x="633" y="396"/>
                </a:lnTo>
                <a:lnTo>
                  <a:pt x="731" y="315"/>
                </a:lnTo>
                <a:lnTo>
                  <a:pt x="801" y="269"/>
                </a:lnTo>
                <a:lnTo>
                  <a:pt x="859" y="214"/>
                </a:lnTo>
                <a:lnTo>
                  <a:pt x="877" y="174"/>
                </a:lnTo>
                <a:lnTo>
                  <a:pt x="862" y="138"/>
                </a:lnTo>
                <a:lnTo>
                  <a:pt x="844" y="111"/>
                </a:lnTo>
                <a:lnTo>
                  <a:pt x="802" y="95"/>
                </a:lnTo>
                <a:lnTo>
                  <a:pt x="732" y="75"/>
                </a:lnTo>
                <a:lnTo>
                  <a:pt x="649" y="56"/>
                </a:lnTo>
                <a:lnTo>
                  <a:pt x="553" y="37"/>
                </a:lnTo>
                <a:lnTo>
                  <a:pt x="444" y="37"/>
                </a:lnTo>
                <a:lnTo>
                  <a:pt x="220" y="0"/>
                </a:lnTo>
              </a:path>
            </a:pathLst>
          </a:custGeom>
          <a:noFill/>
          <a:ln w="76200" cmpd="sng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3" name="Freeform 183"/>
          <p:cNvSpPr>
            <a:spLocks/>
          </p:cNvSpPr>
          <p:nvPr/>
        </p:nvSpPr>
        <p:spPr bwMode="auto">
          <a:xfrm>
            <a:off x="2547938" y="692150"/>
            <a:ext cx="928687" cy="538163"/>
          </a:xfrm>
          <a:custGeom>
            <a:avLst/>
            <a:gdLst/>
            <a:ahLst/>
            <a:cxnLst>
              <a:cxn ang="0">
                <a:pos x="328" y="371"/>
              </a:cxn>
              <a:cxn ang="0">
                <a:pos x="323" y="385"/>
              </a:cxn>
              <a:cxn ang="0">
                <a:pos x="339" y="394"/>
              </a:cxn>
              <a:cxn ang="0">
                <a:pos x="362" y="397"/>
              </a:cxn>
              <a:cxn ang="0">
                <a:pos x="388" y="391"/>
              </a:cxn>
              <a:cxn ang="0">
                <a:pos x="408" y="377"/>
              </a:cxn>
              <a:cxn ang="0">
                <a:pos x="442" y="341"/>
              </a:cxn>
              <a:cxn ang="0">
                <a:pos x="500" y="302"/>
              </a:cxn>
              <a:cxn ang="0">
                <a:pos x="562" y="281"/>
              </a:cxn>
              <a:cxn ang="0">
                <a:pos x="614" y="237"/>
              </a:cxn>
              <a:cxn ang="0">
                <a:pos x="627" y="179"/>
              </a:cxn>
              <a:cxn ang="0">
                <a:pos x="621" y="109"/>
              </a:cxn>
              <a:cxn ang="0">
                <a:pos x="550" y="58"/>
              </a:cxn>
              <a:cxn ang="0">
                <a:pos x="425" y="1"/>
              </a:cxn>
              <a:cxn ang="0">
                <a:pos x="0" y="0"/>
              </a:cxn>
              <a:cxn ang="0">
                <a:pos x="105" y="14"/>
              </a:cxn>
              <a:cxn ang="0">
                <a:pos x="190" y="16"/>
              </a:cxn>
              <a:cxn ang="0">
                <a:pos x="246" y="19"/>
              </a:cxn>
              <a:cxn ang="0">
                <a:pos x="326" y="42"/>
              </a:cxn>
              <a:cxn ang="0">
                <a:pos x="398" y="56"/>
              </a:cxn>
              <a:cxn ang="0">
                <a:pos x="447" y="74"/>
              </a:cxn>
              <a:cxn ang="0">
                <a:pos x="499" y="102"/>
              </a:cxn>
              <a:cxn ang="0">
                <a:pos x="531" y="154"/>
              </a:cxn>
              <a:cxn ang="0">
                <a:pos x="514" y="226"/>
              </a:cxn>
              <a:cxn ang="0">
                <a:pos x="452" y="266"/>
              </a:cxn>
              <a:cxn ang="0">
                <a:pos x="380" y="319"/>
              </a:cxn>
              <a:cxn ang="0">
                <a:pos x="348" y="346"/>
              </a:cxn>
              <a:cxn ang="0">
                <a:pos x="328" y="371"/>
              </a:cxn>
            </a:cxnLst>
            <a:rect l="0" t="0" r="r" b="b"/>
            <a:pathLst>
              <a:path w="627" h="397">
                <a:moveTo>
                  <a:pt x="328" y="371"/>
                </a:moveTo>
                <a:lnTo>
                  <a:pt x="323" y="385"/>
                </a:lnTo>
                <a:lnTo>
                  <a:pt x="339" y="394"/>
                </a:lnTo>
                <a:lnTo>
                  <a:pt x="362" y="397"/>
                </a:lnTo>
                <a:lnTo>
                  <a:pt x="388" y="391"/>
                </a:lnTo>
                <a:lnTo>
                  <a:pt x="408" y="377"/>
                </a:lnTo>
                <a:lnTo>
                  <a:pt x="442" y="341"/>
                </a:lnTo>
                <a:lnTo>
                  <a:pt x="500" y="302"/>
                </a:lnTo>
                <a:lnTo>
                  <a:pt x="562" y="281"/>
                </a:lnTo>
                <a:lnTo>
                  <a:pt x="614" y="237"/>
                </a:lnTo>
                <a:lnTo>
                  <a:pt x="627" y="179"/>
                </a:lnTo>
                <a:lnTo>
                  <a:pt x="621" y="109"/>
                </a:lnTo>
                <a:lnTo>
                  <a:pt x="550" y="58"/>
                </a:lnTo>
                <a:lnTo>
                  <a:pt x="425" y="1"/>
                </a:lnTo>
                <a:lnTo>
                  <a:pt x="0" y="0"/>
                </a:lnTo>
                <a:lnTo>
                  <a:pt x="105" y="14"/>
                </a:lnTo>
                <a:lnTo>
                  <a:pt x="190" y="16"/>
                </a:lnTo>
                <a:lnTo>
                  <a:pt x="246" y="19"/>
                </a:lnTo>
                <a:lnTo>
                  <a:pt x="326" y="42"/>
                </a:lnTo>
                <a:lnTo>
                  <a:pt x="398" y="56"/>
                </a:lnTo>
                <a:lnTo>
                  <a:pt x="447" y="74"/>
                </a:lnTo>
                <a:lnTo>
                  <a:pt x="499" y="102"/>
                </a:lnTo>
                <a:lnTo>
                  <a:pt x="531" y="154"/>
                </a:lnTo>
                <a:lnTo>
                  <a:pt x="514" y="226"/>
                </a:lnTo>
                <a:lnTo>
                  <a:pt x="452" y="266"/>
                </a:lnTo>
                <a:lnTo>
                  <a:pt x="380" y="319"/>
                </a:lnTo>
                <a:lnTo>
                  <a:pt x="348" y="346"/>
                </a:lnTo>
                <a:lnTo>
                  <a:pt x="328" y="371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4" name="Freeform 184"/>
          <p:cNvSpPr>
            <a:spLocks/>
          </p:cNvSpPr>
          <p:nvPr/>
        </p:nvSpPr>
        <p:spPr bwMode="auto">
          <a:xfrm>
            <a:off x="2078038" y="1411288"/>
            <a:ext cx="742950" cy="1270000"/>
          </a:xfrm>
          <a:custGeom>
            <a:avLst/>
            <a:gdLst/>
            <a:ahLst/>
            <a:cxnLst>
              <a:cxn ang="0">
                <a:pos x="440" y="21"/>
              </a:cxn>
              <a:cxn ang="0">
                <a:pos x="375" y="93"/>
              </a:cxn>
              <a:cxn ang="0">
                <a:pos x="325" y="153"/>
              </a:cxn>
              <a:cxn ang="0">
                <a:pos x="268" y="230"/>
              </a:cxn>
              <a:cxn ang="0">
                <a:pos x="217" y="324"/>
              </a:cxn>
              <a:cxn ang="0">
                <a:pos x="157" y="428"/>
              </a:cxn>
              <a:cxn ang="0">
                <a:pos x="108" y="553"/>
              </a:cxn>
              <a:cxn ang="0">
                <a:pos x="111" y="617"/>
              </a:cxn>
              <a:cxn ang="0">
                <a:pos x="105" y="696"/>
              </a:cxn>
              <a:cxn ang="0">
                <a:pos x="95" y="749"/>
              </a:cxn>
              <a:cxn ang="0">
                <a:pos x="68" y="809"/>
              </a:cxn>
              <a:cxn ang="0">
                <a:pos x="26" y="839"/>
              </a:cxn>
              <a:cxn ang="0">
                <a:pos x="9" y="892"/>
              </a:cxn>
              <a:cxn ang="0">
                <a:pos x="0" y="953"/>
              </a:cxn>
              <a:cxn ang="0">
                <a:pos x="2" y="993"/>
              </a:cxn>
              <a:cxn ang="0">
                <a:pos x="16" y="1001"/>
              </a:cxn>
              <a:cxn ang="0">
                <a:pos x="35" y="979"/>
              </a:cxn>
              <a:cxn ang="0">
                <a:pos x="65" y="902"/>
              </a:cxn>
              <a:cxn ang="0">
                <a:pos x="102" y="830"/>
              </a:cxn>
              <a:cxn ang="0">
                <a:pos x="139" y="753"/>
              </a:cxn>
              <a:cxn ang="0">
                <a:pos x="159" y="676"/>
              </a:cxn>
              <a:cxn ang="0">
                <a:pos x="161" y="624"/>
              </a:cxn>
              <a:cxn ang="0">
                <a:pos x="164" y="563"/>
              </a:cxn>
              <a:cxn ang="0">
                <a:pos x="196" y="486"/>
              </a:cxn>
              <a:cxn ang="0">
                <a:pos x="216" y="451"/>
              </a:cxn>
              <a:cxn ang="0">
                <a:pos x="262" y="421"/>
              </a:cxn>
              <a:cxn ang="0">
                <a:pos x="307" y="390"/>
              </a:cxn>
              <a:cxn ang="0">
                <a:pos x="344" y="350"/>
              </a:cxn>
              <a:cxn ang="0">
                <a:pos x="372" y="319"/>
              </a:cxn>
              <a:cxn ang="0">
                <a:pos x="391" y="261"/>
              </a:cxn>
              <a:cxn ang="0">
                <a:pos x="398" y="189"/>
              </a:cxn>
              <a:cxn ang="0">
                <a:pos x="409" y="139"/>
              </a:cxn>
              <a:cxn ang="0">
                <a:pos x="439" y="93"/>
              </a:cxn>
              <a:cxn ang="0">
                <a:pos x="480" y="60"/>
              </a:cxn>
              <a:cxn ang="0">
                <a:pos x="502" y="30"/>
              </a:cxn>
              <a:cxn ang="0">
                <a:pos x="496" y="5"/>
              </a:cxn>
              <a:cxn ang="0">
                <a:pos x="479" y="0"/>
              </a:cxn>
              <a:cxn ang="0">
                <a:pos x="440" y="21"/>
              </a:cxn>
            </a:cxnLst>
            <a:rect l="0" t="0" r="r" b="b"/>
            <a:pathLst>
              <a:path w="502" h="1001">
                <a:moveTo>
                  <a:pt x="440" y="21"/>
                </a:moveTo>
                <a:lnTo>
                  <a:pt x="375" y="93"/>
                </a:lnTo>
                <a:lnTo>
                  <a:pt x="325" y="153"/>
                </a:lnTo>
                <a:lnTo>
                  <a:pt x="268" y="230"/>
                </a:lnTo>
                <a:lnTo>
                  <a:pt x="217" y="324"/>
                </a:lnTo>
                <a:lnTo>
                  <a:pt x="157" y="428"/>
                </a:lnTo>
                <a:lnTo>
                  <a:pt x="108" y="553"/>
                </a:lnTo>
                <a:lnTo>
                  <a:pt x="111" y="617"/>
                </a:lnTo>
                <a:lnTo>
                  <a:pt x="105" y="696"/>
                </a:lnTo>
                <a:lnTo>
                  <a:pt x="95" y="749"/>
                </a:lnTo>
                <a:lnTo>
                  <a:pt x="68" y="809"/>
                </a:lnTo>
                <a:lnTo>
                  <a:pt x="26" y="839"/>
                </a:lnTo>
                <a:lnTo>
                  <a:pt x="9" y="892"/>
                </a:lnTo>
                <a:lnTo>
                  <a:pt x="0" y="953"/>
                </a:lnTo>
                <a:lnTo>
                  <a:pt x="2" y="993"/>
                </a:lnTo>
                <a:lnTo>
                  <a:pt x="16" y="1001"/>
                </a:lnTo>
                <a:lnTo>
                  <a:pt x="35" y="979"/>
                </a:lnTo>
                <a:lnTo>
                  <a:pt x="65" y="902"/>
                </a:lnTo>
                <a:lnTo>
                  <a:pt x="102" y="830"/>
                </a:lnTo>
                <a:lnTo>
                  <a:pt x="139" y="753"/>
                </a:lnTo>
                <a:lnTo>
                  <a:pt x="159" y="676"/>
                </a:lnTo>
                <a:lnTo>
                  <a:pt x="161" y="624"/>
                </a:lnTo>
                <a:lnTo>
                  <a:pt x="164" y="563"/>
                </a:lnTo>
                <a:lnTo>
                  <a:pt x="196" y="486"/>
                </a:lnTo>
                <a:lnTo>
                  <a:pt x="216" y="451"/>
                </a:lnTo>
                <a:lnTo>
                  <a:pt x="262" y="421"/>
                </a:lnTo>
                <a:lnTo>
                  <a:pt x="307" y="390"/>
                </a:lnTo>
                <a:lnTo>
                  <a:pt x="344" y="350"/>
                </a:lnTo>
                <a:lnTo>
                  <a:pt x="372" y="319"/>
                </a:lnTo>
                <a:lnTo>
                  <a:pt x="391" y="261"/>
                </a:lnTo>
                <a:lnTo>
                  <a:pt x="398" y="189"/>
                </a:lnTo>
                <a:lnTo>
                  <a:pt x="409" y="139"/>
                </a:lnTo>
                <a:lnTo>
                  <a:pt x="439" y="93"/>
                </a:lnTo>
                <a:lnTo>
                  <a:pt x="480" y="60"/>
                </a:lnTo>
                <a:lnTo>
                  <a:pt x="502" y="30"/>
                </a:lnTo>
                <a:lnTo>
                  <a:pt x="496" y="5"/>
                </a:lnTo>
                <a:lnTo>
                  <a:pt x="479" y="0"/>
                </a:lnTo>
                <a:lnTo>
                  <a:pt x="440" y="21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5" name="Freeform 185"/>
          <p:cNvSpPr>
            <a:spLocks/>
          </p:cNvSpPr>
          <p:nvPr/>
        </p:nvSpPr>
        <p:spPr bwMode="auto">
          <a:xfrm rot="-206989">
            <a:off x="2797175" y="1204913"/>
            <a:ext cx="525463" cy="45085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6" name="Freeform 186"/>
          <p:cNvSpPr>
            <a:spLocks/>
          </p:cNvSpPr>
          <p:nvPr/>
        </p:nvSpPr>
        <p:spPr bwMode="auto">
          <a:xfrm rot="-206989">
            <a:off x="2894013" y="1306513"/>
            <a:ext cx="123825" cy="115887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7" name="Freeform 187"/>
          <p:cNvSpPr>
            <a:spLocks/>
          </p:cNvSpPr>
          <p:nvPr/>
        </p:nvSpPr>
        <p:spPr bwMode="auto">
          <a:xfrm rot="-725850">
            <a:off x="2397125" y="1733550"/>
            <a:ext cx="207963" cy="187325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82" y="17"/>
              </a:cxn>
              <a:cxn ang="0">
                <a:pos x="39" y="58"/>
              </a:cxn>
              <a:cxn ang="0">
                <a:pos x="10" y="86"/>
              </a:cxn>
              <a:cxn ang="0">
                <a:pos x="0" y="107"/>
              </a:cxn>
              <a:cxn ang="0">
                <a:pos x="6" y="118"/>
              </a:cxn>
              <a:cxn ang="0">
                <a:pos x="25" y="113"/>
              </a:cxn>
              <a:cxn ang="0">
                <a:pos x="44" y="89"/>
              </a:cxn>
              <a:cxn ang="0">
                <a:pos x="62" y="79"/>
              </a:cxn>
              <a:cxn ang="0">
                <a:pos x="85" y="65"/>
              </a:cxn>
              <a:cxn ang="0">
                <a:pos x="114" y="36"/>
              </a:cxn>
              <a:cxn ang="0">
                <a:pos x="123" y="19"/>
              </a:cxn>
              <a:cxn ang="0">
                <a:pos x="116" y="0"/>
              </a:cxn>
            </a:cxnLst>
            <a:rect l="0" t="0" r="r" b="b"/>
            <a:pathLst>
              <a:path w="123" h="118">
                <a:moveTo>
                  <a:pt x="116" y="0"/>
                </a:moveTo>
                <a:lnTo>
                  <a:pt x="82" y="17"/>
                </a:lnTo>
                <a:lnTo>
                  <a:pt x="39" y="58"/>
                </a:lnTo>
                <a:lnTo>
                  <a:pt x="10" y="86"/>
                </a:lnTo>
                <a:lnTo>
                  <a:pt x="0" y="107"/>
                </a:lnTo>
                <a:lnTo>
                  <a:pt x="6" y="118"/>
                </a:lnTo>
                <a:lnTo>
                  <a:pt x="25" y="113"/>
                </a:lnTo>
                <a:lnTo>
                  <a:pt x="44" y="89"/>
                </a:lnTo>
                <a:lnTo>
                  <a:pt x="62" y="79"/>
                </a:lnTo>
                <a:lnTo>
                  <a:pt x="85" y="65"/>
                </a:lnTo>
                <a:lnTo>
                  <a:pt x="114" y="36"/>
                </a:lnTo>
                <a:lnTo>
                  <a:pt x="123" y="19"/>
                </a:lnTo>
                <a:lnTo>
                  <a:pt x="11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8" name="Freeform 188"/>
          <p:cNvSpPr>
            <a:spLocks/>
          </p:cNvSpPr>
          <p:nvPr/>
        </p:nvSpPr>
        <p:spPr bwMode="auto">
          <a:xfrm>
            <a:off x="2033588" y="2676525"/>
            <a:ext cx="212725" cy="1025525"/>
          </a:xfrm>
          <a:custGeom>
            <a:avLst/>
            <a:gdLst/>
            <a:ahLst/>
            <a:cxnLst>
              <a:cxn ang="0">
                <a:pos x="30" y="0"/>
              </a:cxn>
              <a:cxn ang="0">
                <a:pos x="13" y="11"/>
              </a:cxn>
              <a:cxn ang="0">
                <a:pos x="10" y="44"/>
              </a:cxn>
              <a:cxn ang="0">
                <a:pos x="8" y="82"/>
              </a:cxn>
              <a:cxn ang="0">
                <a:pos x="3" y="112"/>
              </a:cxn>
              <a:cxn ang="0">
                <a:pos x="0" y="148"/>
              </a:cxn>
              <a:cxn ang="0">
                <a:pos x="3" y="199"/>
              </a:cxn>
              <a:cxn ang="0">
                <a:pos x="2" y="256"/>
              </a:cxn>
              <a:cxn ang="0">
                <a:pos x="2" y="318"/>
              </a:cxn>
              <a:cxn ang="0">
                <a:pos x="3" y="364"/>
              </a:cxn>
              <a:cxn ang="0">
                <a:pos x="8" y="399"/>
              </a:cxn>
              <a:cxn ang="0">
                <a:pos x="13" y="441"/>
              </a:cxn>
              <a:cxn ang="0">
                <a:pos x="13" y="515"/>
              </a:cxn>
              <a:cxn ang="0">
                <a:pos x="16" y="560"/>
              </a:cxn>
              <a:cxn ang="0">
                <a:pos x="19" y="626"/>
              </a:cxn>
              <a:cxn ang="0">
                <a:pos x="19" y="674"/>
              </a:cxn>
              <a:cxn ang="0">
                <a:pos x="34" y="707"/>
              </a:cxn>
              <a:cxn ang="0">
                <a:pos x="36" y="731"/>
              </a:cxn>
              <a:cxn ang="0">
                <a:pos x="51" y="756"/>
              </a:cxn>
              <a:cxn ang="0">
                <a:pos x="61" y="725"/>
              </a:cxn>
              <a:cxn ang="0">
                <a:pos x="55" y="666"/>
              </a:cxn>
              <a:cxn ang="0">
                <a:pos x="52" y="644"/>
              </a:cxn>
              <a:cxn ang="0">
                <a:pos x="48" y="623"/>
              </a:cxn>
              <a:cxn ang="0">
                <a:pos x="51" y="594"/>
              </a:cxn>
              <a:cxn ang="0">
                <a:pos x="54" y="584"/>
              </a:cxn>
              <a:cxn ang="0">
                <a:pos x="61" y="549"/>
              </a:cxn>
              <a:cxn ang="0">
                <a:pos x="82" y="521"/>
              </a:cxn>
              <a:cxn ang="0">
                <a:pos x="121" y="491"/>
              </a:cxn>
              <a:cxn ang="0">
                <a:pos x="144" y="455"/>
              </a:cxn>
              <a:cxn ang="0">
                <a:pos x="130" y="402"/>
              </a:cxn>
              <a:cxn ang="0">
                <a:pos x="110" y="377"/>
              </a:cxn>
              <a:cxn ang="0">
                <a:pos x="68" y="320"/>
              </a:cxn>
              <a:cxn ang="0">
                <a:pos x="48" y="267"/>
              </a:cxn>
              <a:cxn ang="0">
                <a:pos x="54" y="197"/>
              </a:cxn>
              <a:cxn ang="0">
                <a:pos x="60" y="153"/>
              </a:cxn>
              <a:cxn ang="0">
                <a:pos x="58" y="84"/>
              </a:cxn>
              <a:cxn ang="0">
                <a:pos x="60" y="40"/>
              </a:cxn>
              <a:cxn ang="0">
                <a:pos x="52" y="5"/>
              </a:cxn>
              <a:cxn ang="0">
                <a:pos x="30" y="0"/>
              </a:cxn>
            </a:cxnLst>
            <a:rect l="0" t="0" r="r" b="b"/>
            <a:pathLst>
              <a:path w="144" h="756">
                <a:moveTo>
                  <a:pt x="30" y="0"/>
                </a:moveTo>
                <a:lnTo>
                  <a:pt x="13" y="11"/>
                </a:lnTo>
                <a:lnTo>
                  <a:pt x="10" y="44"/>
                </a:lnTo>
                <a:lnTo>
                  <a:pt x="8" y="82"/>
                </a:lnTo>
                <a:lnTo>
                  <a:pt x="3" y="112"/>
                </a:lnTo>
                <a:lnTo>
                  <a:pt x="0" y="148"/>
                </a:lnTo>
                <a:lnTo>
                  <a:pt x="3" y="199"/>
                </a:lnTo>
                <a:lnTo>
                  <a:pt x="2" y="256"/>
                </a:lnTo>
                <a:lnTo>
                  <a:pt x="2" y="318"/>
                </a:lnTo>
                <a:lnTo>
                  <a:pt x="3" y="364"/>
                </a:lnTo>
                <a:lnTo>
                  <a:pt x="8" y="399"/>
                </a:lnTo>
                <a:lnTo>
                  <a:pt x="13" y="441"/>
                </a:lnTo>
                <a:lnTo>
                  <a:pt x="13" y="515"/>
                </a:lnTo>
                <a:lnTo>
                  <a:pt x="16" y="560"/>
                </a:lnTo>
                <a:lnTo>
                  <a:pt x="19" y="626"/>
                </a:lnTo>
                <a:lnTo>
                  <a:pt x="19" y="674"/>
                </a:lnTo>
                <a:lnTo>
                  <a:pt x="34" y="707"/>
                </a:lnTo>
                <a:lnTo>
                  <a:pt x="36" y="731"/>
                </a:lnTo>
                <a:lnTo>
                  <a:pt x="51" y="756"/>
                </a:lnTo>
                <a:lnTo>
                  <a:pt x="61" y="725"/>
                </a:lnTo>
                <a:lnTo>
                  <a:pt x="55" y="666"/>
                </a:lnTo>
                <a:lnTo>
                  <a:pt x="52" y="644"/>
                </a:lnTo>
                <a:lnTo>
                  <a:pt x="48" y="623"/>
                </a:lnTo>
                <a:lnTo>
                  <a:pt x="51" y="594"/>
                </a:lnTo>
                <a:lnTo>
                  <a:pt x="54" y="584"/>
                </a:lnTo>
                <a:lnTo>
                  <a:pt x="61" y="549"/>
                </a:lnTo>
                <a:lnTo>
                  <a:pt x="82" y="521"/>
                </a:lnTo>
                <a:lnTo>
                  <a:pt x="121" y="491"/>
                </a:lnTo>
                <a:lnTo>
                  <a:pt x="144" y="455"/>
                </a:lnTo>
                <a:lnTo>
                  <a:pt x="130" y="402"/>
                </a:lnTo>
                <a:lnTo>
                  <a:pt x="110" y="377"/>
                </a:lnTo>
                <a:lnTo>
                  <a:pt x="68" y="320"/>
                </a:lnTo>
                <a:lnTo>
                  <a:pt x="48" y="267"/>
                </a:lnTo>
                <a:lnTo>
                  <a:pt x="54" y="197"/>
                </a:lnTo>
                <a:lnTo>
                  <a:pt x="60" y="153"/>
                </a:lnTo>
                <a:lnTo>
                  <a:pt x="58" y="84"/>
                </a:lnTo>
                <a:lnTo>
                  <a:pt x="60" y="40"/>
                </a:lnTo>
                <a:lnTo>
                  <a:pt x="52" y="5"/>
                </a:lnTo>
                <a:lnTo>
                  <a:pt x="30" y="0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09" name="Freeform 189"/>
          <p:cNvSpPr>
            <a:spLocks/>
          </p:cNvSpPr>
          <p:nvPr/>
        </p:nvSpPr>
        <p:spPr bwMode="auto">
          <a:xfrm>
            <a:off x="2085975" y="3238500"/>
            <a:ext cx="107950" cy="9525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5" y="61"/>
              </a:cxn>
              <a:cxn ang="0">
                <a:pos x="37" y="70"/>
              </a:cxn>
              <a:cxn ang="0">
                <a:pos x="63" y="62"/>
              </a:cxn>
              <a:cxn ang="0">
                <a:pos x="73" y="41"/>
              </a:cxn>
              <a:cxn ang="0">
                <a:pos x="61" y="16"/>
              </a:cxn>
              <a:cxn ang="0">
                <a:pos x="44" y="0"/>
              </a:cxn>
              <a:cxn ang="0">
                <a:pos x="21" y="2"/>
              </a:cxn>
              <a:cxn ang="0">
                <a:pos x="12" y="20"/>
              </a:cxn>
              <a:cxn ang="0">
                <a:pos x="0" y="42"/>
              </a:cxn>
            </a:cxnLst>
            <a:rect l="0" t="0" r="r" b="b"/>
            <a:pathLst>
              <a:path w="73" h="70">
                <a:moveTo>
                  <a:pt x="0" y="42"/>
                </a:moveTo>
                <a:lnTo>
                  <a:pt x="15" y="61"/>
                </a:lnTo>
                <a:lnTo>
                  <a:pt x="37" y="70"/>
                </a:lnTo>
                <a:lnTo>
                  <a:pt x="63" y="62"/>
                </a:lnTo>
                <a:lnTo>
                  <a:pt x="73" y="41"/>
                </a:lnTo>
                <a:lnTo>
                  <a:pt x="61" y="16"/>
                </a:lnTo>
                <a:lnTo>
                  <a:pt x="44" y="0"/>
                </a:lnTo>
                <a:lnTo>
                  <a:pt x="21" y="2"/>
                </a:lnTo>
                <a:lnTo>
                  <a:pt x="12" y="20"/>
                </a:lnTo>
                <a:lnTo>
                  <a:pt x="0" y="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14" name="Freeform 194"/>
          <p:cNvSpPr>
            <a:spLocks/>
          </p:cNvSpPr>
          <p:nvPr/>
        </p:nvSpPr>
        <p:spPr bwMode="auto">
          <a:xfrm>
            <a:off x="4476750" y="5487988"/>
            <a:ext cx="766763" cy="100012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11" y="70"/>
              </a:cxn>
              <a:cxn ang="0">
                <a:pos x="204" y="65"/>
              </a:cxn>
              <a:cxn ang="0">
                <a:pos x="274" y="56"/>
              </a:cxn>
              <a:cxn ang="0">
                <a:pos x="346" y="41"/>
              </a:cxn>
              <a:cxn ang="0">
                <a:pos x="423" y="24"/>
              </a:cxn>
              <a:cxn ang="0">
                <a:pos x="519" y="0"/>
              </a:cxn>
            </a:cxnLst>
            <a:rect l="0" t="0" r="r" b="b"/>
            <a:pathLst>
              <a:path w="519" h="74">
                <a:moveTo>
                  <a:pt x="0" y="74"/>
                </a:moveTo>
                <a:lnTo>
                  <a:pt x="111" y="70"/>
                </a:lnTo>
                <a:lnTo>
                  <a:pt x="204" y="65"/>
                </a:lnTo>
                <a:lnTo>
                  <a:pt x="274" y="56"/>
                </a:lnTo>
                <a:lnTo>
                  <a:pt x="346" y="41"/>
                </a:lnTo>
                <a:lnTo>
                  <a:pt x="423" y="24"/>
                </a:lnTo>
                <a:lnTo>
                  <a:pt x="519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16" name="Freeform 196"/>
          <p:cNvSpPr>
            <a:spLocks/>
          </p:cNvSpPr>
          <p:nvPr/>
        </p:nvSpPr>
        <p:spPr bwMode="auto">
          <a:xfrm rot="8193285" flipH="1">
            <a:off x="4405313" y="5122863"/>
            <a:ext cx="534987" cy="4445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17" name="Freeform 197"/>
          <p:cNvSpPr>
            <a:spLocks/>
          </p:cNvSpPr>
          <p:nvPr/>
        </p:nvSpPr>
        <p:spPr bwMode="auto">
          <a:xfrm rot="8193285" flipH="1">
            <a:off x="4589463" y="5402263"/>
            <a:ext cx="123825" cy="114300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1270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18" name="Freeform 198"/>
          <p:cNvSpPr>
            <a:spLocks/>
          </p:cNvSpPr>
          <p:nvPr/>
        </p:nvSpPr>
        <p:spPr bwMode="auto">
          <a:xfrm rot="-9184005">
            <a:off x="4694238" y="5083175"/>
            <a:ext cx="533400" cy="4445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19" name="Freeform 199"/>
          <p:cNvSpPr>
            <a:spLocks/>
          </p:cNvSpPr>
          <p:nvPr/>
        </p:nvSpPr>
        <p:spPr bwMode="auto">
          <a:xfrm rot="-9184005">
            <a:off x="4954588" y="5353050"/>
            <a:ext cx="122237" cy="114300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20" name="Rectangle 200"/>
          <p:cNvSpPr>
            <a:spLocks noChangeArrowheads="1"/>
          </p:cNvSpPr>
          <p:nvPr/>
        </p:nvSpPr>
        <p:spPr bwMode="auto">
          <a:xfrm>
            <a:off x="3048000" y="4343400"/>
            <a:ext cx="122555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 b="1" dirty="0" err="1" smtClean="0">
                <a:solidFill>
                  <a:srgbClr val="000000"/>
                </a:solidFill>
                <a:latin typeface="Univers" pitchFamily="34" charset="0"/>
              </a:rPr>
              <a:t>Fibrinous</a:t>
            </a:r>
            <a:r>
              <a:rPr lang="es-MX" sz="1400" b="1" dirty="0" smtClean="0">
                <a:solidFill>
                  <a:srgbClr val="000000"/>
                </a:solidFill>
                <a:latin typeface="Univers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s-MX" sz="1400" dirty="0" err="1" smtClean="0">
                <a:solidFill>
                  <a:srgbClr val="000000"/>
                </a:solidFill>
                <a:latin typeface="Univers" pitchFamily="34" charset="0"/>
              </a:rPr>
              <a:t>Matrix</a:t>
            </a:r>
            <a:endParaRPr lang="es-ES" sz="1400" b="1" dirty="0">
              <a:solidFill>
                <a:srgbClr val="000000"/>
              </a:solidFill>
              <a:latin typeface="Univers" pitchFamily="34" charset="0"/>
            </a:endParaRPr>
          </a:p>
        </p:txBody>
      </p:sp>
      <p:grpSp>
        <p:nvGrpSpPr>
          <p:cNvPr id="14" name="Group 204"/>
          <p:cNvGrpSpPr>
            <a:grpSpLocks/>
          </p:cNvGrpSpPr>
          <p:nvPr/>
        </p:nvGrpSpPr>
        <p:grpSpPr bwMode="auto">
          <a:xfrm>
            <a:off x="7116763" y="5176838"/>
            <a:ext cx="325437" cy="463550"/>
            <a:chOff x="4504" y="2352"/>
            <a:chExt cx="220" cy="342"/>
          </a:xfrm>
        </p:grpSpPr>
        <p:sp>
          <p:nvSpPr>
            <p:cNvPr id="82125" name="Freeform 205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2126" name="Freeform 206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5" name="Group 207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82128" name="Freeform 208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129" name="Freeform 209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130" name="Freeform 210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82131" name="Freeform 211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6" name="Group 220"/>
          <p:cNvGrpSpPr>
            <a:grpSpLocks/>
          </p:cNvGrpSpPr>
          <p:nvPr/>
        </p:nvGrpSpPr>
        <p:grpSpPr bwMode="auto">
          <a:xfrm rot="1207550">
            <a:off x="1743075" y="1976438"/>
            <a:ext cx="452438" cy="550862"/>
            <a:chOff x="4504" y="2352"/>
            <a:chExt cx="220" cy="342"/>
          </a:xfrm>
        </p:grpSpPr>
        <p:sp>
          <p:nvSpPr>
            <p:cNvPr id="82141" name="Freeform 221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2142" name="Freeform 222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7" name="Group 223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82144" name="Freeform 224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145" name="Freeform 225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2146" name="Freeform 226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82147" name="Freeform 227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2148" name="Freeform 228"/>
          <p:cNvSpPr>
            <a:spLocks/>
          </p:cNvSpPr>
          <p:nvPr/>
        </p:nvSpPr>
        <p:spPr bwMode="auto">
          <a:xfrm rot="-1956638">
            <a:off x="2301875" y="4768850"/>
            <a:ext cx="447675" cy="552450"/>
          </a:xfrm>
          <a:custGeom>
            <a:avLst/>
            <a:gdLst/>
            <a:ahLst/>
            <a:cxnLst>
              <a:cxn ang="0">
                <a:pos x="173" y="106"/>
              </a:cxn>
              <a:cxn ang="0">
                <a:pos x="122" y="163"/>
              </a:cxn>
              <a:cxn ang="0">
                <a:pos x="83" y="224"/>
              </a:cxn>
              <a:cxn ang="0">
                <a:pos x="58" y="304"/>
              </a:cxn>
              <a:cxn ang="0">
                <a:pos x="54" y="429"/>
              </a:cxn>
              <a:cxn ang="0">
                <a:pos x="0" y="525"/>
              </a:cxn>
              <a:cxn ang="0">
                <a:pos x="0" y="656"/>
              </a:cxn>
              <a:cxn ang="0">
                <a:pos x="61" y="803"/>
              </a:cxn>
              <a:cxn ang="0">
                <a:pos x="157" y="864"/>
              </a:cxn>
              <a:cxn ang="0">
                <a:pos x="288" y="893"/>
              </a:cxn>
              <a:cxn ang="0">
                <a:pos x="448" y="893"/>
              </a:cxn>
              <a:cxn ang="0">
                <a:pos x="547" y="864"/>
              </a:cxn>
              <a:cxn ang="0">
                <a:pos x="646" y="781"/>
              </a:cxn>
              <a:cxn ang="0">
                <a:pos x="698" y="682"/>
              </a:cxn>
              <a:cxn ang="0">
                <a:pos x="714" y="608"/>
              </a:cxn>
              <a:cxn ang="0">
                <a:pos x="736" y="522"/>
              </a:cxn>
              <a:cxn ang="0">
                <a:pos x="739" y="422"/>
              </a:cxn>
              <a:cxn ang="0">
                <a:pos x="723" y="304"/>
              </a:cxn>
              <a:cxn ang="0">
                <a:pos x="685" y="214"/>
              </a:cxn>
              <a:cxn ang="0">
                <a:pos x="630" y="160"/>
              </a:cxn>
              <a:cxn ang="0">
                <a:pos x="579" y="93"/>
              </a:cxn>
              <a:cxn ang="0">
                <a:pos x="477" y="13"/>
              </a:cxn>
              <a:cxn ang="0">
                <a:pos x="419" y="0"/>
              </a:cxn>
              <a:cxn ang="0">
                <a:pos x="349" y="3"/>
              </a:cxn>
              <a:cxn ang="0">
                <a:pos x="288" y="22"/>
              </a:cxn>
              <a:cxn ang="0">
                <a:pos x="234" y="54"/>
              </a:cxn>
              <a:cxn ang="0">
                <a:pos x="173" y="106"/>
              </a:cxn>
            </a:cxnLst>
            <a:rect l="0" t="0" r="r" b="b"/>
            <a:pathLst>
              <a:path w="739" h="893">
                <a:moveTo>
                  <a:pt x="173" y="106"/>
                </a:moveTo>
                <a:lnTo>
                  <a:pt x="122" y="163"/>
                </a:lnTo>
                <a:lnTo>
                  <a:pt x="83" y="224"/>
                </a:lnTo>
                <a:lnTo>
                  <a:pt x="58" y="304"/>
                </a:lnTo>
                <a:lnTo>
                  <a:pt x="54" y="429"/>
                </a:lnTo>
                <a:lnTo>
                  <a:pt x="0" y="525"/>
                </a:lnTo>
                <a:lnTo>
                  <a:pt x="0" y="656"/>
                </a:lnTo>
                <a:lnTo>
                  <a:pt x="61" y="803"/>
                </a:lnTo>
                <a:lnTo>
                  <a:pt x="157" y="864"/>
                </a:lnTo>
                <a:lnTo>
                  <a:pt x="288" y="893"/>
                </a:lnTo>
                <a:lnTo>
                  <a:pt x="448" y="893"/>
                </a:lnTo>
                <a:lnTo>
                  <a:pt x="547" y="864"/>
                </a:lnTo>
                <a:lnTo>
                  <a:pt x="646" y="781"/>
                </a:lnTo>
                <a:lnTo>
                  <a:pt x="698" y="682"/>
                </a:lnTo>
                <a:lnTo>
                  <a:pt x="714" y="608"/>
                </a:lnTo>
                <a:lnTo>
                  <a:pt x="736" y="522"/>
                </a:lnTo>
                <a:lnTo>
                  <a:pt x="739" y="422"/>
                </a:lnTo>
                <a:lnTo>
                  <a:pt x="723" y="304"/>
                </a:lnTo>
                <a:lnTo>
                  <a:pt x="685" y="214"/>
                </a:lnTo>
                <a:lnTo>
                  <a:pt x="630" y="160"/>
                </a:lnTo>
                <a:lnTo>
                  <a:pt x="579" y="93"/>
                </a:lnTo>
                <a:lnTo>
                  <a:pt x="477" y="13"/>
                </a:lnTo>
                <a:lnTo>
                  <a:pt x="419" y="0"/>
                </a:lnTo>
                <a:lnTo>
                  <a:pt x="349" y="3"/>
                </a:lnTo>
                <a:lnTo>
                  <a:pt x="288" y="22"/>
                </a:lnTo>
                <a:lnTo>
                  <a:pt x="234" y="54"/>
                </a:lnTo>
                <a:lnTo>
                  <a:pt x="173" y="106"/>
                </a:lnTo>
                <a:close/>
              </a:path>
            </a:pathLst>
          </a:custGeom>
          <a:gradFill rotWithShape="0">
            <a:gsLst>
              <a:gs pos="0">
                <a:srgbClr val="FF7373">
                  <a:gamma/>
                  <a:tint val="89020"/>
                  <a:invGamma/>
                </a:srgbClr>
              </a:gs>
              <a:gs pos="50000">
                <a:srgbClr val="FF7373"/>
              </a:gs>
              <a:gs pos="100000">
                <a:srgbClr val="FF7373">
                  <a:gamma/>
                  <a:tint val="89020"/>
                  <a:invGamma/>
                </a:srgbClr>
              </a:gs>
            </a:gsLst>
            <a:lin ang="2700000" scaled="1"/>
          </a:gra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49" name="Freeform 229"/>
          <p:cNvSpPr>
            <a:spLocks/>
          </p:cNvSpPr>
          <p:nvPr/>
        </p:nvSpPr>
        <p:spPr bwMode="auto">
          <a:xfrm rot="-1956638">
            <a:off x="2343150" y="4873625"/>
            <a:ext cx="415925" cy="420688"/>
          </a:xfrm>
          <a:custGeom>
            <a:avLst/>
            <a:gdLst/>
            <a:ahLst/>
            <a:cxnLst>
              <a:cxn ang="0">
                <a:pos x="112" y="39"/>
              </a:cxn>
              <a:cxn ang="0">
                <a:pos x="67" y="99"/>
              </a:cxn>
              <a:cxn ang="0">
                <a:pos x="61" y="163"/>
              </a:cxn>
              <a:cxn ang="0">
                <a:pos x="58" y="256"/>
              </a:cxn>
              <a:cxn ang="0">
                <a:pos x="26" y="298"/>
              </a:cxn>
              <a:cxn ang="0">
                <a:pos x="7" y="355"/>
              </a:cxn>
              <a:cxn ang="0">
                <a:pos x="0" y="426"/>
              </a:cxn>
              <a:cxn ang="0">
                <a:pos x="29" y="531"/>
              </a:cxn>
              <a:cxn ang="0">
                <a:pos x="71" y="602"/>
              </a:cxn>
              <a:cxn ang="0">
                <a:pos x="138" y="647"/>
              </a:cxn>
              <a:cxn ang="0">
                <a:pos x="205" y="663"/>
              </a:cxn>
              <a:cxn ang="0">
                <a:pos x="327" y="682"/>
              </a:cxn>
              <a:cxn ang="0">
                <a:pos x="445" y="669"/>
              </a:cxn>
              <a:cxn ang="0">
                <a:pos x="531" y="637"/>
              </a:cxn>
              <a:cxn ang="0">
                <a:pos x="624" y="560"/>
              </a:cxn>
              <a:cxn ang="0">
                <a:pos x="659" y="458"/>
              </a:cxn>
              <a:cxn ang="0">
                <a:pos x="679" y="378"/>
              </a:cxn>
              <a:cxn ang="0">
                <a:pos x="691" y="266"/>
              </a:cxn>
              <a:cxn ang="0">
                <a:pos x="682" y="183"/>
              </a:cxn>
              <a:cxn ang="0">
                <a:pos x="663" y="112"/>
              </a:cxn>
              <a:cxn ang="0">
                <a:pos x="634" y="67"/>
              </a:cxn>
              <a:cxn ang="0">
                <a:pos x="567" y="39"/>
              </a:cxn>
              <a:cxn ang="0">
                <a:pos x="499" y="7"/>
              </a:cxn>
              <a:cxn ang="0">
                <a:pos x="352" y="0"/>
              </a:cxn>
              <a:cxn ang="0">
                <a:pos x="263" y="0"/>
              </a:cxn>
              <a:cxn ang="0">
                <a:pos x="186" y="7"/>
              </a:cxn>
              <a:cxn ang="0">
                <a:pos x="112" y="39"/>
              </a:cxn>
            </a:cxnLst>
            <a:rect l="0" t="0" r="r" b="b"/>
            <a:pathLst>
              <a:path w="691" h="682">
                <a:moveTo>
                  <a:pt x="112" y="39"/>
                </a:moveTo>
                <a:lnTo>
                  <a:pt x="67" y="99"/>
                </a:lnTo>
                <a:lnTo>
                  <a:pt x="61" y="163"/>
                </a:lnTo>
                <a:lnTo>
                  <a:pt x="58" y="256"/>
                </a:lnTo>
                <a:lnTo>
                  <a:pt x="26" y="298"/>
                </a:lnTo>
                <a:lnTo>
                  <a:pt x="7" y="355"/>
                </a:lnTo>
                <a:lnTo>
                  <a:pt x="0" y="426"/>
                </a:lnTo>
                <a:lnTo>
                  <a:pt x="29" y="531"/>
                </a:lnTo>
                <a:lnTo>
                  <a:pt x="71" y="602"/>
                </a:lnTo>
                <a:lnTo>
                  <a:pt x="138" y="647"/>
                </a:lnTo>
                <a:lnTo>
                  <a:pt x="205" y="663"/>
                </a:lnTo>
                <a:lnTo>
                  <a:pt x="327" y="682"/>
                </a:lnTo>
                <a:lnTo>
                  <a:pt x="445" y="669"/>
                </a:lnTo>
                <a:lnTo>
                  <a:pt x="531" y="637"/>
                </a:lnTo>
                <a:lnTo>
                  <a:pt x="624" y="560"/>
                </a:lnTo>
                <a:lnTo>
                  <a:pt x="659" y="458"/>
                </a:lnTo>
                <a:lnTo>
                  <a:pt x="679" y="378"/>
                </a:lnTo>
                <a:lnTo>
                  <a:pt x="691" y="266"/>
                </a:lnTo>
                <a:lnTo>
                  <a:pt x="682" y="183"/>
                </a:lnTo>
                <a:lnTo>
                  <a:pt x="663" y="112"/>
                </a:lnTo>
                <a:lnTo>
                  <a:pt x="634" y="67"/>
                </a:lnTo>
                <a:lnTo>
                  <a:pt x="567" y="39"/>
                </a:lnTo>
                <a:lnTo>
                  <a:pt x="499" y="7"/>
                </a:lnTo>
                <a:lnTo>
                  <a:pt x="352" y="0"/>
                </a:lnTo>
                <a:lnTo>
                  <a:pt x="263" y="0"/>
                </a:lnTo>
                <a:lnTo>
                  <a:pt x="186" y="7"/>
                </a:lnTo>
                <a:lnTo>
                  <a:pt x="112" y="39"/>
                </a:lnTo>
                <a:close/>
              </a:path>
            </a:pathLst>
          </a:custGeom>
          <a:gradFill rotWithShape="0">
            <a:gsLst>
              <a:gs pos="0">
                <a:srgbClr val="FFFF99"/>
              </a:gs>
              <a:gs pos="50000">
                <a:srgbClr val="FFFF99">
                  <a:gamma/>
                  <a:tint val="33725"/>
                  <a:invGamma/>
                </a:srgbClr>
              </a:gs>
              <a:gs pos="100000">
                <a:srgbClr val="FFFF99"/>
              </a:gs>
            </a:gsLst>
            <a:lin ang="2700000" scaled="1"/>
          </a:gra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50" name="Freeform 230"/>
          <p:cNvSpPr>
            <a:spLocks/>
          </p:cNvSpPr>
          <p:nvPr/>
        </p:nvSpPr>
        <p:spPr bwMode="auto">
          <a:xfrm rot="-1956638">
            <a:off x="2470150" y="4933950"/>
            <a:ext cx="190500" cy="295275"/>
          </a:xfrm>
          <a:custGeom>
            <a:avLst/>
            <a:gdLst/>
            <a:ahLst/>
            <a:cxnLst>
              <a:cxn ang="0">
                <a:pos x="179" y="6"/>
              </a:cxn>
              <a:cxn ang="0">
                <a:pos x="93" y="35"/>
              </a:cxn>
              <a:cxn ang="0">
                <a:pos x="54" y="70"/>
              </a:cxn>
              <a:cxn ang="0">
                <a:pos x="9" y="176"/>
              </a:cxn>
              <a:cxn ang="0">
                <a:pos x="0" y="256"/>
              </a:cxn>
              <a:cxn ang="0">
                <a:pos x="13" y="336"/>
              </a:cxn>
              <a:cxn ang="0">
                <a:pos x="41" y="432"/>
              </a:cxn>
              <a:cxn ang="0">
                <a:pos x="86" y="505"/>
              </a:cxn>
              <a:cxn ang="0">
                <a:pos x="163" y="540"/>
              </a:cxn>
              <a:cxn ang="0">
                <a:pos x="221" y="553"/>
              </a:cxn>
              <a:cxn ang="0">
                <a:pos x="285" y="553"/>
              </a:cxn>
              <a:cxn ang="0">
                <a:pos x="365" y="518"/>
              </a:cxn>
              <a:cxn ang="0">
                <a:pos x="416" y="441"/>
              </a:cxn>
              <a:cxn ang="0">
                <a:pos x="425" y="374"/>
              </a:cxn>
              <a:cxn ang="0">
                <a:pos x="403" y="281"/>
              </a:cxn>
              <a:cxn ang="0">
                <a:pos x="387" y="192"/>
              </a:cxn>
              <a:cxn ang="0">
                <a:pos x="371" y="131"/>
              </a:cxn>
              <a:cxn ang="0">
                <a:pos x="349" y="67"/>
              </a:cxn>
              <a:cxn ang="0">
                <a:pos x="294" y="9"/>
              </a:cxn>
              <a:cxn ang="0">
                <a:pos x="233" y="0"/>
              </a:cxn>
              <a:cxn ang="0">
                <a:pos x="179" y="6"/>
              </a:cxn>
            </a:cxnLst>
            <a:rect l="0" t="0" r="r" b="b"/>
            <a:pathLst>
              <a:path w="425" h="553">
                <a:moveTo>
                  <a:pt x="179" y="6"/>
                </a:moveTo>
                <a:lnTo>
                  <a:pt x="93" y="35"/>
                </a:lnTo>
                <a:lnTo>
                  <a:pt x="54" y="70"/>
                </a:lnTo>
                <a:lnTo>
                  <a:pt x="9" y="176"/>
                </a:lnTo>
                <a:lnTo>
                  <a:pt x="0" y="256"/>
                </a:lnTo>
                <a:lnTo>
                  <a:pt x="13" y="336"/>
                </a:lnTo>
                <a:lnTo>
                  <a:pt x="41" y="432"/>
                </a:lnTo>
                <a:lnTo>
                  <a:pt x="86" y="505"/>
                </a:lnTo>
                <a:lnTo>
                  <a:pt x="163" y="540"/>
                </a:lnTo>
                <a:lnTo>
                  <a:pt x="221" y="553"/>
                </a:lnTo>
                <a:lnTo>
                  <a:pt x="285" y="553"/>
                </a:lnTo>
                <a:lnTo>
                  <a:pt x="365" y="518"/>
                </a:lnTo>
                <a:lnTo>
                  <a:pt x="416" y="441"/>
                </a:lnTo>
                <a:lnTo>
                  <a:pt x="425" y="374"/>
                </a:lnTo>
                <a:lnTo>
                  <a:pt x="403" y="281"/>
                </a:lnTo>
                <a:lnTo>
                  <a:pt x="387" y="192"/>
                </a:lnTo>
                <a:lnTo>
                  <a:pt x="371" y="131"/>
                </a:lnTo>
                <a:lnTo>
                  <a:pt x="349" y="67"/>
                </a:lnTo>
                <a:lnTo>
                  <a:pt x="294" y="9"/>
                </a:lnTo>
                <a:lnTo>
                  <a:pt x="233" y="0"/>
                </a:lnTo>
                <a:lnTo>
                  <a:pt x="179" y="6"/>
                </a:lnTo>
                <a:close/>
              </a:path>
            </a:pathLst>
          </a:custGeom>
          <a:solidFill>
            <a:srgbClr val="CCFFFF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51" name="Freeform 231"/>
          <p:cNvSpPr>
            <a:spLocks/>
          </p:cNvSpPr>
          <p:nvPr/>
        </p:nvSpPr>
        <p:spPr bwMode="auto">
          <a:xfrm rot="-1956638">
            <a:off x="2536825" y="4951413"/>
            <a:ext cx="84138" cy="231775"/>
          </a:xfrm>
          <a:custGeom>
            <a:avLst/>
            <a:gdLst/>
            <a:ahLst/>
            <a:cxnLst>
              <a:cxn ang="0">
                <a:pos x="71" y="3"/>
              </a:cxn>
              <a:cxn ang="0">
                <a:pos x="23" y="0"/>
              </a:cxn>
              <a:cxn ang="0">
                <a:pos x="10" y="19"/>
              </a:cxn>
              <a:cxn ang="0">
                <a:pos x="4" y="51"/>
              </a:cxn>
              <a:cxn ang="0">
                <a:pos x="0" y="109"/>
              </a:cxn>
              <a:cxn ang="0">
                <a:pos x="7" y="179"/>
              </a:cxn>
              <a:cxn ang="0">
                <a:pos x="23" y="256"/>
              </a:cxn>
              <a:cxn ang="0">
                <a:pos x="48" y="307"/>
              </a:cxn>
              <a:cxn ang="0">
                <a:pos x="93" y="352"/>
              </a:cxn>
              <a:cxn ang="0">
                <a:pos x="132" y="384"/>
              </a:cxn>
              <a:cxn ang="0">
                <a:pos x="157" y="327"/>
              </a:cxn>
              <a:cxn ang="0">
                <a:pos x="141" y="256"/>
              </a:cxn>
              <a:cxn ang="0">
                <a:pos x="116" y="176"/>
              </a:cxn>
              <a:cxn ang="0">
                <a:pos x="100" y="112"/>
              </a:cxn>
              <a:cxn ang="0">
                <a:pos x="93" y="48"/>
              </a:cxn>
              <a:cxn ang="0">
                <a:pos x="71" y="3"/>
              </a:cxn>
            </a:cxnLst>
            <a:rect l="0" t="0" r="r" b="b"/>
            <a:pathLst>
              <a:path w="157" h="384">
                <a:moveTo>
                  <a:pt x="71" y="3"/>
                </a:moveTo>
                <a:lnTo>
                  <a:pt x="23" y="0"/>
                </a:lnTo>
                <a:lnTo>
                  <a:pt x="10" y="19"/>
                </a:lnTo>
                <a:lnTo>
                  <a:pt x="4" y="51"/>
                </a:lnTo>
                <a:lnTo>
                  <a:pt x="0" y="109"/>
                </a:lnTo>
                <a:lnTo>
                  <a:pt x="7" y="179"/>
                </a:lnTo>
                <a:lnTo>
                  <a:pt x="23" y="256"/>
                </a:lnTo>
                <a:lnTo>
                  <a:pt x="48" y="307"/>
                </a:lnTo>
                <a:lnTo>
                  <a:pt x="93" y="352"/>
                </a:lnTo>
                <a:lnTo>
                  <a:pt x="132" y="384"/>
                </a:lnTo>
                <a:lnTo>
                  <a:pt x="157" y="327"/>
                </a:lnTo>
                <a:lnTo>
                  <a:pt x="141" y="256"/>
                </a:lnTo>
                <a:lnTo>
                  <a:pt x="116" y="176"/>
                </a:lnTo>
                <a:lnTo>
                  <a:pt x="100" y="112"/>
                </a:lnTo>
                <a:lnTo>
                  <a:pt x="93" y="48"/>
                </a:lnTo>
                <a:lnTo>
                  <a:pt x="71" y="3"/>
                </a:lnTo>
                <a:close/>
              </a:path>
            </a:pathLst>
          </a:custGeom>
          <a:solidFill>
            <a:srgbClr val="00A6A2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52" name="Freeform 232"/>
          <p:cNvSpPr>
            <a:spLocks/>
          </p:cNvSpPr>
          <p:nvPr/>
        </p:nvSpPr>
        <p:spPr bwMode="auto">
          <a:xfrm rot="-393859">
            <a:off x="2487613" y="4972050"/>
            <a:ext cx="176212" cy="180975"/>
          </a:xfrm>
          <a:custGeom>
            <a:avLst/>
            <a:gdLst/>
            <a:ahLst/>
            <a:cxnLst>
              <a:cxn ang="0">
                <a:pos x="17" y="3"/>
              </a:cxn>
              <a:cxn ang="0">
                <a:pos x="10" y="0"/>
              </a:cxn>
              <a:cxn ang="0">
                <a:pos x="0" y="11"/>
              </a:cxn>
              <a:cxn ang="0">
                <a:pos x="2" y="28"/>
              </a:cxn>
              <a:cxn ang="0">
                <a:pos x="12" y="44"/>
              </a:cxn>
              <a:cxn ang="0">
                <a:pos x="21" y="59"/>
              </a:cxn>
              <a:cxn ang="0">
                <a:pos x="33" y="74"/>
              </a:cxn>
              <a:cxn ang="0">
                <a:pos x="46" y="101"/>
              </a:cxn>
              <a:cxn ang="0">
                <a:pos x="63" y="125"/>
              </a:cxn>
              <a:cxn ang="0">
                <a:pos x="87" y="137"/>
              </a:cxn>
              <a:cxn ang="0">
                <a:pos x="99" y="139"/>
              </a:cxn>
              <a:cxn ang="0">
                <a:pos x="107" y="132"/>
              </a:cxn>
              <a:cxn ang="0">
                <a:pos x="99" y="113"/>
              </a:cxn>
            </a:cxnLst>
            <a:rect l="0" t="0" r="r" b="b"/>
            <a:pathLst>
              <a:path w="107" h="139">
                <a:moveTo>
                  <a:pt x="17" y="3"/>
                </a:moveTo>
                <a:lnTo>
                  <a:pt x="10" y="0"/>
                </a:lnTo>
                <a:lnTo>
                  <a:pt x="0" y="11"/>
                </a:lnTo>
                <a:lnTo>
                  <a:pt x="2" y="28"/>
                </a:lnTo>
                <a:lnTo>
                  <a:pt x="12" y="44"/>
                </a:lnTo>
                <a:lnTo>
                  <a:pt x="21" y="59"/>
                </a:lnTo>
                <a:lnTo>
                  <a:pt x="33" y="74"/>
                </a:lnTo>
                <a:lnTo>
                  <a:pt x="46" y="101"/>
                </a:lnTo>
                <a:lnTo>
                  <a:pt x="63" y="125"/>
                </a:lnTo>
                <a:lnTo>
                  <a:pt x="87" y="137"/>
                </a:lnTo>
                <a:lnTo>
                  <a:pt x="99" y="139"/>
                </a:lnTo>
                <a:lnTo>
                  <a:pt x="107" y="132"/>
                </a:lnTo>
                <a:lnTo>
                  <a:pt x="99" y="113"/>
                </a:lnTo>
              </a:path>
            </a:pathLst>
          </a:custGeom>
          <a:noFill/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53" name="Freeform 233"/>
          <p:cNvSpPr>
            <a:spLocks/>
          </p:cNvSpPr>
          <p:nvPr/>
        </p:nvSpPr>
        <p:spPr bwMode="auto">
          <a:xfrm rot="-1956638">
            <a:off x="2278063" y="4830763"/>
            <a:ext cx="206375" cy="73025"/>
          </a:xfrm>
          <a:custGeom>
            <a:avLst/>
            <a:gdLst/>
            <a:ahLst/>
            <a:cxnLst>
              <a:cxn ang="0">
                <a:pos x="0" y="75"/>
              </a:cxn>
              <a:cxn ang="0">
                <a:pos x="22" y="53"/>
              </a:cxn>
              <a:cxn ang="0">
                <a:pos x="61" y="26"/>
              </a:cxn>
              <a:cxn ang="0">
                <a:pos x="114" y="15"/>
              </a:cxn>
              <a:cxn ang="0">
                <a:pos x="172" y="0"/>
              </a:cxn>
              <a:cxn ang="0">
                <a:pos x="232" y="10"/>
              </a:cxn>
              <a:cxn ang="0">
                <a:pos x="281" y="21"/>
              </a:cxn>
              <a:cxn ang="0">
                <a:pos x="323" y="48"/>
              </a:cxn>
              <a:cxn ang="0">
                <a:pos x="339" y="89"/>
              </a:cxn>
              <a:cxn ang="0">
                <a:pos x="323" y="112"/>
              </a:cxn>
              <a:cxn ang="0">
                <a:pos x="284" y="120"/>
              </a:cxn>
              <a:cxn ang="0">
                <a:pos x="204" y="115"/>
              </a:cxn>
              <a:cxn ang="0">
                <a:pos x="101" y="102"/>
              </a:cxn>
              <a:cxn ang="0">
                <a:pos x="29" y="113"/>
              </a:cxn>
              <a:cxn ang="0">
                <a:pos x="9" y="109"/>
              </a:cxn>
              <a:cxn ang="0">
                <a:pos x="0" y="75"/>
              </a:cxn>
            </a:cxnLst>
            <a:rect l="0" t="0" r="r" b="b"/>
            <a:pathLst>
              <a:path w="339" h="120">
                <a:moveTo>
                  <a:pt x="0" y="75"/>
                </a:moveTo>
                <a:lnTo>
                  <a:pt x="22" y="53"/>
                </a:lnTo>
                <a:lnTo>
                  <a:pt x="61" y="26"/>
                </a:lnTo>
                <a:lnTo>
                  <a:pt x="114" y="15"/>
                </a:lnTo>
                <a:lnTo>
                  <a:pt x="172" y="0"/>
                </a:lnTo>
                <a:lnTo>
                  <a:pt x="232" y="10"/>
                </a:lnTo>
                <a:lnTo>
                  <a:pt x="281" y="21"/>
                </a:lnTo>
                <a:lnTo>
                  <a:pt x="323" y="48"/>
                </a:lnTo>
                <a:lnTo>
                  <a:pt x="339" y="89"/>
                </a:lnTo>
                <a:lnTo>
                  <a:pt x="323" y="112"/>
                </a:lnTo>
                <a:lnTo>
                  <a:pt x="284" y="120"/>
                </a:lnTo>
                <a:lnTo>
                  <a:pt x="204" y="115"/>
                </a:lnTo>
                <a:lnTo>
                  <a:pt x="101" y="102"/>
                </a:lnTo>
                <a:lnTo>
                  <a:pt x="29" y="113"/>
                </a:lnTo>
                <a:lnTo>
                  <a:pt x="9" y="109"/>
                </a:lnTo>
                <a:lnTo>
                  <a:pt x="0" y="75"/>
                </a:lnTo>
                <a:close/>
              </a:path>
            </a:pathLst>
          </a:custGeom>
          <a:solidFill>
            <a:srgbClr val="0000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18" name="Group 234"/>
          <p:cNvGrpSpPr>
            <a:grpSpLocks/>
          </p:cNvGrpSpPr>
          <p:nvPr/>
        </p:nvGrpSpPr>
        <p:grpSpPr bwMode="auto">
          <a:xfrm rot="-2721427">
            <a:off x="2036763" y="4964113"/>
            <a:ext cx="533400" cy="1485900"/>
            <a:chOff x="990" y="2254"/>
            <a:chExt cx="342" cy="858"/>
          </a:xfrm>
        </p:grpSpPr>
        <p:sp>
          <p:nvSpPr>
            <p:cNvPr id="82155" name="Freeform 235"/>
            <p:cNvSpPr>
              <a:spLocks/>
            </p:cNvSpPr>
            <p:nvPr/>
          </p:nvSpPr>
          <p:spPr bwMode="auto">
            <a:xfrm rot="-413924">
              <a:off x="990" y="2254"/>
              <a:ext cx="342" cy="858"/>
            </a:xfrm>
            <a:custGeom>
              <a:avLst/>
              <a:gdLst/>
              <a:ahLst/>
              <a:cxnLst>
                <a:cxn ang="0">
                  <a:pos x="41" y="118"/>
                </a:cxn>
                <a:cxn ang="0">
                  <a:pos x="70" y="144"/>
                </a:cxn>
                <a:cxn ang="0">
                  <a:pos x="102" y="240"/>
                </a:cxn>
                <a:cxn ang="0">
                  <a:pos x="144" y="371"/>
                </a:cxn>
                <a:cxn ang="0">
                  <a:pos x="173" y="483"/>
                </a:cxn>
                <a:cxn ang="0">
                  <a:pos x="208" y="563"/>
                </a:cxn>
                <a:cxn ang="0">
                  <a:pos x="272" y="656"/>
                </a:cxn>
                <a:cxn ang="0">
                  <a:pos x="301" y="730"/>
                </a:cxn>
                <a:cxn ang="0">
                  <a:pos x="307" y="829"/>
                </a:cxn>
                <a:cxn ang="0">
                  <a:pos x="304" y="858"/>
                </a:cxn>
                <a:cxn ang="0">
                  <a:pos x="313" y="771"/>
                </a:cxn>
                <a:cxn ang="0">
                  <a:pos x="336" y="803"/>
                </a:cxn>
                <a:cxn ang="0">
                  <a:pos x="320" y="742"/>
                </a:cxn>
                <a:cxn ang="0">
                  <a:pos x="342" y="749"/>
                </a:cxn>
                <a:cxn ang="0">
                  <a:pos x="291" y="656"/>
                </a:cxn>
                <a:cxn ang="0">
                  <a:pos x="285" y="589"/>
                </a:cxn>
                <a:cxn ang="0">
                  <a:pos x="269" y="509"/>
                </a:cxn>
                <a:cxn ang="0">
                  <a:pos x="246" y="426"/>
                </a:cxn>
                <a:cxn ang="0">
                  <a:pos x="185" y="307"/>
                </a:cxn>
                <a:cxn ang="0">
                  <a:pos x="128" y="195"/>
                </a:cxn>
                <a:cxn ang="0">
                  <a:pos x="93" y="86"/>
                </a:cxn>
                <a:cxn ang="0">
                  <a:pos x="83" y="0"/>
                </a:cxn>
                <a:cxn ang="0">
                  <a:pos x="83" y="112"/>
                </a:cxn>
                <a:cxn ang="0">
                  <a:pos x="57" y="96"/>
                </a:cxn>
                <a:cxn ang="0">
                  <a:pos x="93" y="147"/>
                </a:cxn>
                <a:cxn ang="0">
                  <a:pos x="0" y="83"/>
                </a:cxn>
                <a:cxn ang="0">
                  <a:pos x="41" y="118"/>
                </a:cxn>
              </a:cxnLst>
              <a:rect l="0" t="0" r="r" b="b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82156" name="Freeform 236"/>
            <p:cNvSpPr>
              <a:spLocks/>
            </p:cNvSpPr>
            <p:nvPr/>
          </p:nvSpPr>
          <p:spPr bwMode="auto">
            <a:xfrm>
              <a:off x="1162" y="2646"/>
              <a:ext cx="67" cy="9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82161" name="Freeform 241"/>
          <p:cNvSpPr>
            <a:spLocks/>
          </p:cNvSpPr>
          <p:nvPr/>
        </p:nvSpPr>
        <p:spPr bwMode="auto">
          <a:xfrm rot="3983318" flipV="1">
            <a:off x="3643312" y="5272088"/>
            <a:ext cx="333375" cy="106680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59" y="15"/>
              </a:cxn>
              <a:cxn ang="0">
                <a:pos x="241" y="102"/>
              </a:cxn>
              <a:cxn ang="0">
                <a:pos x="88" y="365"/>
              </a:cxn>
            </a:cxnLst>
            <a:rect l="0" t="0" r="r" b="b"/>
            <a:pathLst>
              <a:path w="246" h="365">
                <a:moveTo>
                  <a:pt x="0" y="15"/>
                </a:moveTo>
                <a:cubicBezTo>
                  <a:pt x="9" y="7"/>
                  <a:pt x="19" y="0"/>
                  <a:pt x="59" y="15"/>
                </a:cubicBezTo>
                <a:cubicBezTo>
                  <a:pt x="99" y="30"/>
                  <a:pt x="236" y="44"/>
                  <a:pt x="241" y="102"/>
                </a:cubicBezTo>
                <a:cubicBezTo>
                  <a:pt x="246" y="160"/>
                  <a:pt x="167" y="262"/>
                  <a:pt x="88" y="365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68" name="Freeform 248"/>
          <p:cNvSpPr>
            <a:spLocks/>
          </p:cNvSpPr>
          <p:nvPr/>
        </p:nvSpPr>
        <p:spPr bwMode="auto">
          <a:xfrm rot="6056840">
            <a:off x="5937250" y="4730750"/>
            <a:ext cx="90488" cy="687388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59" y="15"/>
              </a:cxn>
              <a:cxn ang="0">
                <a:pos x="241" y="102"/>
              </a:cxn>
              <a:cxn ang="0">
                <a:pos x="88" y="365"/>
              </a:cxn>
            </a:cxnLst>
            <a:rect l="0" t="0" r="r" b="b"/>
            <a:pathLst>
              <a:path w="246" h="365">
                <a:moveTo>
                  <a:pt x="0" y="15"/>
                </a:moveTo>
                <a:cubicBezTo>
                  <a:pt x="9" y="7"/>
                  <a:pt x="19" y="0"/>
                  <a:pt x="59" y="15"/>
                </a:cubicBezTo>
                <a:cubicBezTo>
                  <a:pt x="99" y="30"/>
                  <a:pt x="236" y="44"/>
                  <a:pt x="241" y="102"/>
                </a:cubicBezTo>
                <a:cubicBezTo>
                  <a:pt x="246" y="160"/>
                  <a:pt x="167" y="262"/>
                  <a:pt x="88" y="365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82169" name="Text Box 249"/>
          <p:cNvSpPr txBox="1">
            <a:spLocks noChangeArrowheads="1"/>
          </p:cNvSpPr>
          <p:nvPr/>
        </p:nvSpPr>
        <p:spPr bwMode="auto">
          <a:xfrm>
            <a:off x="304755" y="3767778"/>
            <a:ext cx="14574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400" dirty="0" smtClean="0">
                <a:solidFill>
                  <a:srgbClr val="000000"/>
                </a:solidFill>
                <a:latin typeface="Univers" pitchFamily="34" charset="0"/>
              </a:rPr>
              <a:t>Growth factors</a:t>
            </a:r>
            <a:endParaRPr lang="de-CH" sz="1400" dirty="0">
              <a:solidFill>
                <a:srgbClr val="000000"/>
              </a:solidFill>
              <a:latin typeface="Univers" pitchFamily="34" charset="0"/>
            </a:endParaRPr>
          </a:p>
        </p:txBody>
      </p:sp>
      <p:sp>
        <p:nvSpPr>
          <p:cNvPr id="82170" name="Text Box 250"/>
          <p:cNvSpPr txBox="1">
            <a:spLocks noChangeArrowheads="1"/>
          </p:cNvSpPr>
          <p:nvPr/>
        </p:nvSpPr>
        <p:spPr bwMode="auto">
          <a:xfrm>
            <a:off x="5334000" y="5257800"/>
            <a:ext cx="9396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400" b="1" dirty="0" smtClean="0">
                <a:solidFill>
                  <a:srgbClr val="000000"/>
                </a:solidFill>
                <a:latin typeface="Univers" pitchFamily="34" charset="0"/>
              </a:rPr>
              <a:t>Collagen</a:t>
            </a:r>
            <a:endParaRPr lang="en-GB" sz="1400" b="1" dirty="0">
              <a:solidFill>
                <a:srgbClr val="000000"/>
              </a:solidFill>
              <a:latin typeface="Univers" pitchFamily="34" charset="0"/>
            </a:endParaRPr>
          </a:p>
        </p:txBody>
      </p:sp>
      <p:sp>
        <p:nvSpPr>
          <p:cNvPr id="82171" name="Text Box 251"/>
          <p:cNvSpPr txBox="1">
            <a:spLocks noChangeArrowheads="1"/>
          </p:cNvSpPr>
          <p:nvPr/>
        </p:nvSpPr>
        <p:spPr bwMode="auto">
          <a:xfrm>
            <a:off x="3810000" y="5867400"/>
            <a:ext cx="2908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sz="1400" dirty="0" err="1"/>
              <a:t>Keratinocyte</a:t>
            </a:r>
            <a:r>
              <a:rPr lang="de-CH" sz="1400" dirty="0"/>
              <a:t> Growth </a:t>
            </a:r>
            <a:r>
              <a:rPr lang="de-CH" sz="1400" dirty="0" err="1"/>
              <a:t>Factor</a:t>
            </a:r>
            <a:r>
              <a:rPr lang="de-CH" sz="1400" dirty="0"/>
              <a:t> (KGF)</a:t>
            </a:r>
            <a:r>
              <a:rPr lang="de-CH" sz="1400" dirty="0">
                <a:solidFill>
                  <a:srgbClr val="276422"/>
                </a:solidFill>
              </a:rPr>
              <a:t> </a:t>
            </a:r>
          </a:p>
          <a:p>
            <a:r>
              <a:rPr lang="de-CH" sz="1400" dirty="0" err="1"/>
              <a:t>Hepatocyte</a:t>
            </a:r>
            <a:r>
              <a:rPr lang="de-CH" sz="1400" dirty="0"/>
              <a:t> Growth </a:t>
            </a:r>
            <a:r>
              <a:rPr lang="de-CH" sz="1400" dirty="0" err="1"/>
              <a:t>Factor</a:t>
            </a:r>
            <a:r>
              <a:rPr lang="de-CH" sz="1400" dirty="0"/>
              <a:t> (HGF)</a:t>
            </a:r>
          </a:p>
        </p:txBody>
      </p:sp>
      <p:sp>
        <p:nvSpPr>
          <p:cNvPr id="82172" name="Text Box 252"/>
          <p:cNvSpPr txBox="1">
            <a:spLocks noChangeArrowheads="1"/>
          </p:cNvSpPr>
          <p:nvPr/>
        </p:nvSpPr>
        <p:spPr bwMode="auto">
          <a:xfrm>
            <a:off x="7543800" y="5105400"/>
            <a:ext cx="160020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400" dirty="0" err="1" smtClean="0">
                <a:solidFill>
                  <a:srgbClr val="000000"/>
                </a:solidFill>
                <a:latin typeface="Univers" pitchFamily="34" charset="0"/>
              </a:rPr>
              <a:t>Neoangiogenesis</a:t>
            </a:r>
            <a:endParaRPr lang="en-GB" sz="1400" dirty="0">
              <a:solidFill>
                <a:srgbClr val="000000"/>
              </a:solidFill>
              <a:latin typeface="Univers" pitchFamily="34" charset="0"/>
            </a:endParaRPr>
          </a:p>
        </p:txBody>
      </p:sp>
      <p:sp>
        <p:nvSpPr>
          <p:cNvPr id="82173" name="Text Box 253"/>
          <p:cNvSpPr txBox="1">
            <a:spLocks noChangeArrowheads="1"/>
          </p:cNvSpPr>
          <p:nvPr/>
        </p:nvSpPr>
        <p:spPr bwMode="auto">
          <a:xfrm>
            <a:off x="7783513" y="6096000"/>
            <a:ext cx="1360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sz="1200" b="1"/>
              <a:t>Am J  Physiol </a:t>
            </a:r>
          </a:p>
          <a:p>
            <a:r>
              <a:rPr lang="de-CH" sz="1200" b="1"/>
              <a:t>Lung 2004, 2007</a:t>
            </a:r>
          </a:p>
        </p:txBody>
      </p:sp>
    </p:spTree>
    <p:extLst>
      <p:ext uri="{BB962C8B-B14F-4D97-AF65-F5344CB8AC3E}">
        <p14:creationId xmlns:p14="http://schemas.microsoft.com/office/powerpoint/2010/main" val="42900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 rot="-3011666">
            <a:off x="5936457" y="959643"/>
            <a:ext cx="298450" cy="506413"/>
            <a:chOff x="4504" y="2352"/>
            <a:chExt cx="220" cy="342"/>
          </a:xfrm>
        </p:grpSpPr>
        <p:sp>
          <p:nvSpPr>
            <p:cNvPr id="93187" name="Freeform 1027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188" name="Freeform 1028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3" name="Group 1029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93190" name="Freeform 1030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191" name="Freeform 1031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192" name="Freeform 1032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93193" name="Freeform 1033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4" name="Group 1034"/>
          <p:cNvGrpSpPr>
            <a:grpSpLocks/>
          </p:cNvGrpSpPr>
          <p:nvPr/>
        </p:nvGrpSpPr>
        <p:grpSpPr bwMode="auto">
          <a:xfrm rot="6050841">
            <a:off x="7441407" y="4410868"/>
            <a:ext cx="298450" cy="506413"/>
            <a:chOff x="4504" y="2352"/>
            <a:chExt cx="220" cy="342"/>
          </a:xfrm>
        </p:grpSpPr>
        <p:sp>
          <p:nvSpPr>
            <p:cNvPr id="93195" name="Freeform 1035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196" name="Freeform 1036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197" name="Freeform 1037"/>
            <p:cNvSpPr>
              <a:spLocks/>
            </p:cNvSpPr>
            <p:nvPr/>
          </p:nvSpPr>
          <p:spPr bwMode="auto">
            <a:xfrm rot="-1562779">
              <a:off x="4559" y="2433"/>
              <a:ext cx="116" cy="227"/>
            </a:xfrm>
            <a:custGeom>
              <a:avLst/>
              <a:gdLst/>
              <a:ahLst/>
              <a:cxnLst>
                <a:cxn ang="0">
                  <a:pos x="179" y="6"/>
                </a:cxn>
                <a:cxn ang="0">
                  <a:pos x="93" y="35"/>
                </a:cxn>
                <a:cxn ang="0">
                  <a:pos x="54" y="70"/>
                </a:cxn>
                <a:cxn ang="0">
                  <a:pos x="9" y="176"/>
                </a:cxn>
                <a:cxn ang="0">
                  <a:pos x="0" y="256"/>
                </a:cxn>
                <a:cxn ang="0">
                  <a:pos x="13" y="336"/>
                </a:cxn>
                <a:cxn ang="0">
                  <a:pos x="41" y="432"/>
                </a:cxn>
                <a:cxn ang="0">
                  <a:pos x="86" y="505"/>
                </a:cxn>
                <a:cxn ang="0">
                  <a:pos x="163" y="540"/>
                </a:cxn>
                <a:cxn ang="0">
                  <a:pos x="221" y="553"/>
                </a:cxn>
                <a:cxn ang="0">
                  <a:pos x="285" y="553"/>
                </a:cxn>
                <a:cxn ang="0">
                  <a:pos x="365" y="518"/>
                </a:cxn>
                <a:cxn ang="0">
                  <a:pos x="416" y="441"/>
                </a:cxn>
                <a:cxn ang="0">
                  <a:pos x="425" y="374"/>
                </a:cxn>
                <a:cxn ang="0">
                  <a:pos x="403" y="281"/>
                </a:cxn>
                <a:cxn ang="0">
                  <a:pos x="387" y="192"/>
                </a:cxn>
                <a:cxn ang="0">
                  <a:pos x="371" y="131"/>
                </a:cxn>
                <a:cxn ang="0">
                  <a:pos x="349" y="67"/>
                </a:cxn>
                <a:cxn ang="0">
                  <a:pos x="294" y="9"/>
                </a:cxn>
                <a:cxn ang="0">
                  <a:pos x="233" y="0"/>
                </a:cxn>
                <a:cxn ang="0">
                  <a:pos x="179" y="6"/>
                </a:cxn>
              </a:cxnLst>
              <a:rect l="0" t="0" r="r" b="b"/>
              <a:pathLst>
                <a:path w="425" h="553">
                  <a:moveTo>
                    <a:pt x="179" y="6"/>
                  </a:moveTo>
                  <a:lnTo>
                    <a:pt x="93" y="35"/>
                  </a:lnTo>
                  <a:lnTo>
                    <a:pt x="54" y="70"/>
                  </a:lnTo>
                  <a:lnTo>
                    <a:pt x="9" y="176"/>
                  </a:lnTo>
                  <a:lnTo>
                    <a:pt x="0" y="256"/>
                  </a:lnTo>
                  <a:lnTo>
                    <a:pt x="13" y="336"/>
                  </a:lnTo>
                  <a:lnTo>
                    <a:pt x="41" y="432"/>
                  </a:lnTo>
                  <a:lnTo>
                    <a:pt x="86" y="505"/>
                  </a:lnTo>
                  <a:lnTo>
                    <a:pt x="163" y="540"/>
                  </a:lnTo>
                  <a:lnTo>
                    <a:pt x="221" y="553"/>
                  </a:lnTo>
                  <a:lnTo>
                    <a:pt x="285" y="553"/>
                  </a:lnTo>
                  <a:lnTo>
                    <a:pt x="365" y="518"/>
                  </a:lnTo>
                  <a:lnTo>
                    <a:pt x="416" y="441"/>
                  </a:lnTo>
                  <a:lnTo>
                    <a:pt x="425" y="374"/>
                  </a:lnTo>
                  <a:lnTo>
                    <a:pt x="403" y="281"/>
                  </a:lnTo>
                  <a:lnTo>
                    <a:pt x="387" y="192"/>
                  </a:lnTo>
                  <a:lnTo>
                    <a:pt x="371" y="131"/>
                  </a:lnTo>
                  <a:lnTo>
                    <a:pt x="349" y="67"/>
                  </a:lnTo>
                  <a:lnTo>
                    <a:pt x="294" y="9"/>
                  </a:lnTo>
                  <a:lnTo>
                    <a:pt x="233" y="0"/>
                  </a:lnTo>
                  <a:lnTo>
                    <a:pt x="179" y="6"/>
                  </a:lnTo>
                  <a:close/>
                </a:path>
              </a:pathLst>
            </a:custGeom>
            <a:solidFill>
              <a:srgbClr val="CCFFFF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198" name="Freeform 1038"/>
            <p:cNvSpPr>
              <a:spLocks/>
            </p:cNvSpPr>
            <p:nvPr/>
          </p:nvSpPr>
          <p:spPr bwMode="auto">
            <a:xfrm rot="-1562779">
              <a:off x="4601" y="2448"/>
              <a:ext cx="52" cy="179"/>
            </a:xfrm>
            <a:custGeom>
              <a:avLst/>
              <a:gdLst/>
              <a:ahLst/>
              <a:cxnLst>
                <a:cxn ang="0">
                  <a:pos x="71" y="3"/>
                </a:cxn>
                <a:cxn ang="0">
                  <a:pos x="23" y="0"/>
                </a:cxn>
                <a:cxn ang="0">
                  <a:pos x="10" y="19"/>
                </a:cxn>
                <a:cxn ang="0">
                  <a:pos x="4" y="51"/>
                </a:cxn>
                <a:cxn ang="0">
                  <a:pos x="0" y="109"/>
                </a:cxn>
                <a:cxn ang="0">
                  <a:pos x="7" y="179"/>
                </a:cxn>
                <a:cxn ang="0">
                  <a:pos x="23" y="256"/>
                </a:cxn>
                <a:cxn ang="0">
                  <a:pos x="48" y="307"/>
                </a:cxn>
                <a:cxn ang="0">
                  <a:pos x="93" y="352"/>
                </a:cxn>
                <a:cxn ang="0">
                  <a:pos x="132" y="384"/>
                </a:cxn>
                <a:cxn ang="0">
                  <a:pos x="157" y="327"/>
                </a:cxn>
                <a:cxn ang="0">
                  <a:pos x="141" y="256"/>
                </a:cxn>
                <a:cxn ang="0">
                  <a:pos x="116" y="176"/>
                </a:cxn>
                <a:cxn ang="0">
                  <a:pos x="100" y="112"/>
                </a:cxn>
                <a:cxn ang="0">
                  <a:pos x="93" y="48"/>
                </a:cxn>
                <a:cxn ang="0">
                  <a:pos x="71" y="3"/>
                </a:cxn>
              </a:cxnLst>
              <a:rect l="0" t="0" r="r" b="b"/>
              <a:pathLst>
                <a:path w="157" h="384">
                  <a:moveTo>
                    <a:pt x="71" y="3"/>
                  </a:moveTo>
                  <a:lnTo>
                    <a:pt x="23" y="0"/>
                  </a:lnTo>
                  <a:lnTo>
                    <a:pt x="10" y="19"/>
                  </a:lnTo>
                  <a:lnTo>
                    <a:pt x="4" y="51"/>
                  </a:lnTo>
                  <a:lnTo>
                    <a:pt x="0" y="109"/>
                  </a:lnTo>
                  <a:lnTo>
                    <a:pt x="7" y="179"/>
                  </a:lnTo>
                  <a:lnTo>
                    <a:pt x="23" y="256"/>
                  </a:lnTo>
                  <a:lnTo>
                    <a:pt x="48" y="307"/>
                  </a:lnTo>
                  <a:lnTo>
                    <a:pt x="93" y="352"/>
                  </a:lnTo>
                  <a:lnTo>
                    <a:pt x="132" y="384"/>
                  </a:lnTo>
                  <a:lnTo>
                    <a:pt x="157" y="327"/>
                  </a:lnTo>
                  <a:lnTo>
                    <a:pt x="141" y="256"/>
                  </a:lnTo>
                  <a:lnTo>
                    <a:pt x="116" y="176"/>
                  </a:lnTo>
                  <a:lnTo>
                    <a:pt x="100" y="112"/>
                  </a:lnTo>
                  <a:lnTo>
                    <a:pt x="93" y="48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00A6A2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199" name="Freeform 1039"/>
            <p:cNvSpPr>
              <a:spLocks/>
            </p:cNvSpPr>
            <p:nvPr/>
          </p:nvSpPr>
          <p:spPr bwMode="auto">
            <a:xfrm rot="-1562779">
              <a:off x="4602" y="2452"/>
              <a:ext cx="47" cy="165"/>
            </a:xfrm>
            <a:custGeom>
              <a:avLst/>
              <a:gdLst/>
              <a:ahLst/>
              <a:cxnLst>
                <a:cxn ang="0">
                  <a:pos x="70" y="12"/>
                </a:cxn>
                <a:cxn ang="0">
                  <a:pos x="54" y="0"/>
                </a:cxn>
                <a:cxn ang="0">
                  <a:pos x="13" y="12"/>
                </a:cxn>
                <a:cxn ang="0">
                  <a:pos x="0" y="48"/>
                </a:cxn>
                <a:cxn ang="0">
                  <a:pos x="6" y="89"/>
                </a:cxn>
                <a:cxn ang="0">
                  <a:pos x="9" y="124"/>
                </a:cxn>
                <a:cxn ang="0">
                  <a:pos x="19" y="166"/>
                </a:cxn>
                <a:cxn ang="0">
                  <a:pos x="19" y="230"/>
                </a:cxn>
                <a:cxn ang="0">
                  <a:pos x="25" y="288"/>
                </a:cxn>
                <a:cxn ang="0">
                  <a:pos x="67" y="336"/>
                </a:cxn>
                <a:cxn ang="0">
                  <a:pos x="109" y="355"/>
                </a:cxn>
                <a:cxn ang="0">
                  <a:pos x="137" y="348"/>
                </a:cxn>
                <a:cxn ang="0">
                  <a:pos x="144" y="304"/>
                </a:cxn>
              </a:cxnLst>
              <a:rect l="0" t="0" r="r" b="b"/>
              <a:pathLst>
                <a:path w="144" h="355">
                  <a:moveTo>
                    <a:pt x="70" y="12"/>
                  </a:moveTo>
                  <a:lnTo>
                    <a:pt x="54" y="0"/>
                  </a:lnTo>
                  <a:lnTo>
                    <a:pt x="13" y="12"/>
                  </a:lnTo>
                  <a:lnTo>
                    <a:pt x="0" y="48"/>
                  </a:lnTo>
                  <a:lnTo>
                    <a:pt x="6" y="89"/>
                  </a:lnTo>
                  <a:lnTo>
                    <a:pt x="9" y="124"/>
                  </a:lnTo>
                  <a:lnTo>
                    <a:pt x="19" y="166"/>
                  </a:lnTo>
                  <a:lnTo>
                    <a:pt x="19" y="230"/>
                  </a:lnTo>
                  <a:lnTo>
                    <a:pt x="25" y="288"/>
                  </a:lnTo>
                  <a:lnTo>
                    <a:pt x="67" y="336"/>
                  </a:lnTo>
                  <a:lnTo>
                    <a:pt x="109" y="355"/>
                  </a:lnTo>
                  <a:lnTo>
                    <a:pt x="137" y="348"/>
                  </a:lnTo>
                  <a:lnTo>
                    <a:pt x="144" y="304"/>
                  </a:lnTo>
                </a:path>
              </a:pathLst>
            </a:custGeom>
            <a:noFill/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00" name="Freeform 1040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201" name="Freeform 1041"/>
          <p:cNvSpPr>
            <a:spLocks/>
          </p:cNvSpPr>
          <p:nvPr/>
        </p:nvSpPr>
        <p:spPr bwMode="auto">
          <a:xfrm rot="-2203186">
            <a:off x="4059238" y="3705225"/>
            <a:ext cx="2530475" cy="1417638"/>
          </a:xfrm>
          <a:custGeom>
            <a:avLst/>
            <a:gdLst/>
            <a:ahLst/>
            <a:cxnLst>
              <a:cxn ang="0">
                <a:pos x="133" y="795"/>
              </a:cxn>
              <a:cxn ang="0">
                <a:pos x="125" y="939"/>
              </a:cxn>
              <a:cxn ang="0">
                <a:pos x="216" y="973"/>
              </a:cxn>
              <a:cxn ang="0">
                <a:pos x="365" y="1018"/>
              </a:cxn>
              <a:cxn ang="0">
                <a:pos x="432" y="979"/>
              </a:cxn>
              <a:cxn ang="0">
                <a:pos x="394" y="878"/>
              </a:cxn>
              <a:cxn ang="0">
                <a:pos x="494" y="826"/>
              </a:cxn>
              <a:cxn ang="0">
                <a:pos x="595" y="883"/>
              </a:cxn>
              <a:cxn ang="0">
                <a:pos x="531" y="961"/>
              </a:cxn>
              <a:cxn ang="0">
                <a:pos x="600" y="1027"/>
              </a:cxn>
              <a:cxn ang="0">
                <a:pos x="758" y="994"/>
              </a:cxn>
              <a:cxn ang="0">
                <a:pos x="893" y="1046"/>
              </a:cxn>
              <a:cxn ang="0">
                <a:pos x="1181" y="979"/>
              </a:cxn>
              <a:cxn ang="0">
                <a:pos x="1147" y="874"/>
              </a:cxn>
              <a:cxn ang="0">
                <a:pos x="1162" y="821"/>
              </a:cxn>
              <a:cxn ang="0">
                <a:pos x="1210" y="816"/>
              </a:cxn>
              <a:cxn ang="0">
                <a:pos x="1267" y="898"/>
              </a:cxn>
              <a:cxn ang="0">
                <a:pos x="1363" y="883"/>
              </a:cxn>
              <a:cxn ang="0">
                <a:pos x="1392" y="826"/>
              </a:cxn>
              <a:cxn ang="0">
                <a:pos x="1421" y="782"/>
              </a:cxn>
              <a:cxn ang="0">
                <a:pos x="1507" y="787"/>
              </a:cxn>
              <a:cxn ang="0">
                <a:pos x="1555" y="734"/>
              </a:cxn>
              <a:cxn ang="0">
                <a:pos x="1560" y="672"/>
              </a:cxn>
              <a:cxn ang="0">
                <a:pos x="1608" y="605"/>
              </a:cxn>
              <a:cxn ang="0">
                <a:pos x="1685" y="514"/>
              </a:cxn>
              <a:cxn ang="0">
                <a:pos x="1709" y="461"/>
              </a:cxn>
              <a:cxn ang="0">
                <a:pos x="1661" y="427"/>
              </a:cxn>
              <a:cxn ang="0">
                <a:pos x="1512" y="456"/>
              </a:cxn>
              <a:cxn ang="0">
                <a:pos x="1344" y="442"/>
              </a:cxn>
              <a:cxn ang="0">
                <a:pos x="1243" y="298"/>
              </a:cxn>
              <a:cxn ang="0">
                <a:pos x="1097" y="290"/>
              </a:cxn>
              <a:cxn ang="0">
                <a:pos x="1061" y="173"/>
              </a:cxn>
              <a:cxn ang="0">
                <a:pos x="979" y="110"/>
              </a:cxn>
              <a:cxn ang="0">
                <a:pos x="830" y="158"/>
              </a:cxn>
              <a:cxn ang="0">
                <a:pos x="681" y="165"/>
              </a:cxn>
              <a:cxn ang="0">
                <a:pos x="701" y="77"/>
              </a:cxn>
              <a:cxn ang="0">
                <a:pos x="653" y="10"/>
              </a:cxn>
              <a:cxn ang="0">
                <a:pos x="595" y="0"/>
              </a:cxn>
              <a:cxn ang="0">
                <a:pos x="523" y="38"/>
              </a:cxn>
              <a:cxn ang="0">
                <a:pos x="485" y="101"/>
              </a:cxn>
              <a:cxn ang="0">
                <a:pos x="405" y="290"/>
              </a:cxn>
              <a:cxn ang="0">
                <a:pos x="350" y="240"/>
              </a:cxn>
              <a:cxn ang="0">
                <a:pos x="384" y="173"/>
              </a:cxn>
              <a:cxn ang="0">
                <a:pos x="331" y="139"/>
              </a:cxn>
              <a:cxn ang="0">
                <a:pos x="245" y="187"/>
              </a:cxn>
              <a:cxn ang="0">
                <a:pos x="163" y="250"/>
              </a:cxn>
              <a:cxn ang="0">
                <a:pos x="149" y="182"/>
              </a:cxn>
              <a:cxn ang="0">
                <a:pos x="82" y="178"/>
              </a:cxn>
              <a:cxn ang="0">
                <a:pos x="48" y="245"/>
              </a:cxn>
              <a:cxn ang="0">
                <a:pos x="0" y="341"/>
              </a:cxn>
              <a:cxn ang="0">
                <a:pos x="48" y="418"/>
              </a:cxn>
              <a:cxn ang="0">
                <a:pos x="173" y="494"/>
              </a:cxn>
              <a:cxn ang="0">
                <a:pos x="184" y="616"/>
              </a:cxn>
              <a:cxn ang="0">
                <a:pos x="54" y="743"/>
              </a:cxn>
              <a:cxn ang="0">
                <a:pos x="133" y="795"/>
              </a:cxn>
            </a:cxnLst>
            <a:rect l="0" t="0" r="r" b="b"/>
            <a:pathLst>
              <a:path w="1709" h="1046">
                <a:moveTo>
                  <a:pt x="133" y="795"/>
                </a:moveTo>
                <a:lnTo>
                  <a:pt x="125" y="939"/>
                </a:lnTo>
                <a:lnTo>
                  <a:pt x="216" y="973"/>
                </a:lnTo>
                <a:lnTo>
                  <a:pt x="365" y="1018"/>
                </a:lnTo>
                <a:lnTo>
                  <a:pt x="432" y="979"/>
                </a:lnTo>
                <a:lnTo>
                  <a:pt x="394" y="878"/>
                </a:lnTo>
                <a:lnTo>
                  <a:pt x="494" y="826"/>
                </a:lnTo>
                <a:lnTo>
                  <a:pt x="595" y="883"/>
                </a:lnTo>
                <a:lnTo>
                  <a:pt x="531" y="961"/>
                </a:lnTo>
                <a:lnTo>
                  <a:pt x="600" y="1027"/>
                </a:lnTo>
                <a:lnTo>
                  <a:pt x="758" y="994"/>
                </a:lnTo>
                <a:lnTo>
                  <a:pt x="893" y="1046"/>
                </a:lnTo>
                <a:lnTo>
                  <a:pt x="1181" y="979"/>
                </a:lnTo>
                <a:lnTo>
                  <a:pt x="1147" y="874"/>
                </a:lnTo>
                <a:lnTo>
                  <a:pt x="1162" y="821"/>
                </a:lnTo>
                <a:lnTo>
                  <a:pt x="1210" y="816"/>
                </a:lnTo>
                <a:lnTo>
                  <a:pt x="1267" y="898"/>
                </a:lnTo>
                <a:lnTo>
                  <a:pt x="1363" y="883"/>
                </a:lnTo>
                <a:lnTo>
                  <a:pt x="1392" y="826"/>
                </a:lnTo>
                <a:lnTo>
                  <a:pt x="1421" y="782"/>
                </a:lnTo>
                <a:lnTo>
                  <a:pt x="1507" y="787"/>
                </a:lnTo>
                <a:lnTo>
                  <a:pt x="1555" y="734"/>
                </a:lnTo>
                <a:lnTo>
                  <a:pt x="1560" y="672"/>
                </a:lnTo>
                <a:lnTo>
                  <a:pt x="1608" y="605"/>
                </a:lnTo>
                <a:lnTo>
                  <a:pt x="1685" y="514"/>
                </a:lnTo>
                <a:lnTo>
                  <a:pt x="1709" y="461"/>
                </a:lnTo>
                <a:lnTo>
                  <a:pt x="1661" y="427"/>
                </a:lnTo>
                <a:lnTo>
                  <a:pt x="1512" y="456"/>
                </a:lnTo>
                <a:lnTo>
                  <a:pt x="1344" y="442"/>
                </a:lnTo>
                <a:lnTo>
                  <a:pt x="1243" y="298"/>
                </a:lnTo>
                <a:lnTo>
                  <a:pt x="1097" y="290"/>
                </a:lnTo>
                <a:lnTo>
                  <a:pt x="1061" y="173"/>
                </a:lnTo>
                <a:lnTo>
                  <a:pt x="979" y="110"/>
                </a:lnTo>
                <a:lnTo>
                  <a:pt x="830" y="158"/>
                </a:lnTo>
                <a:lnTo>
                  <a:pt x="681" y="165"/>
                </a:lnTo>
                <a:lnTo>
                  <a:pt x="701" y="77"/>
                </a:lnTo>
                <a:lnTo>
                  <a:pt x="653" y="10"/>
                </a:lnTo>
                <a:lnTo>
                  <a:pt x="595" y="0"/>
                </a:lnTo>
                <a:lnTo>
                  <a:pt x="523" y="38"/>
                </a:lnTo>
                <a:lnTo>
                  <a:pt x="485" y="101"/>
                </a:lnTo>
                <a:lnTo>
                  <a:pt x="405" y="290"/>
                </a:lnTo>
                <a:lnTo>
                  <a:pt x="350" y="240"/>
                </a:lnTo>
                <a:lnTo>
                  <a:pt x="384" y="173"/>
                </a:lnTo>
                <a:lnTo>
                  <a:pt x="331" y="139"/>
                </a:lnTo>
                <a:lnTo>
                  <a:pt x="245" y="187"/>
                </a:lnTo>
                <a:lnTo>
                  <a:pt x="163" y="250"/>
                </a:lnTo>
                <a:lnTo>
                  <a:pt x="149" y="182"/>
                </a:lnTo>
                <a:lnTo>
                  <a:pt x="82" y="178"/>
                </a:lnTo>
                <a:lnTo>
                  <a:pt x="48" y="245"/>
                </a:lnTo>
                <a:lnTo>
                  <a:pt x="0" y="341"/>
                </a:lnTo>
                <a:lnTo>
                  <a:pt x="48" y="418"/>
                </a:lnTo>
                <a:lnTo>
                  <a:pt x="173" y="494"/>
                </a:lnTo>
                <a:lnTo>
                  <a:pt x="184" y="616"/>
                </a:lnTo>
                <a:lnTo>
                  <a:pt x="54" y="743"/>
                </a:lnTo>
                <a:lnTo>
                  <a:pt x="133" y="795"/>
                </a:lnTo>
                <a:close/>
              </a:path>
            </a:pathLst>
          </a:custGeom>
          <a:solidFill>
            <a:srgbClr val="DF8DAC">
              <a:alpha val="5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02" name="Freeform 1042"/>
          <p:cNvSpPr>
            <a:spLocks/>
          </p:cNvSpPr>
          <p:nvPr/>
        </p:nvSpPr>
        <p:spPr bwMode="auto">
          <a:xfrm>
            <a:off x="4816475" y="754063"/>
            <a:ext cx="1895475" cy="2540000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2" y="33"/>
              </a:cxn>
              <a:cxn ang="0">
                <a:pos x="0" y="107"/>
              </a:cxn>
              <a:cxn ang="0">
                <a:pos x="82" y="219"/>
              </a:cxn>
              <a:cxn ang="0">
                <a:pos x="92" y="286"/>
              </a:cxn>
              <a:cxn ang="0">
                <a:pos x="181" y="496"/>
              </a:cxn>
              <a:cxn ang="0">
                <a:pos x="129" y="854"/>
              </a:cxn>
              <a:cxn ang="0">
                <a:pos x="339" y="1147"/>
              </a:cxn>
              <a:cxn ang="0">
                <a:pos x="534" y="1350"/>
              </a:cxn>
              <a:cxn ang="0">
                <a:pos x="692" y="1443"/>
              </a:cxn>
              <a:cxn ang="0">
                <a:pos x="843" y="1581"/>
              </a:cxn>
              <a:cxn ang="0">
                <a:pos x="924" y="1675"/>
              </a:cxn>
              <a:cxn ang="0">
                <a:pos x="1060" y="1750"/>
              </a:cxn>
              <a:cxn ang="0">
                <a:pos x="1183" y="1804"/>
              </a:cxn>
              <a:cxn ang="0">
                <a:pos x="1273" y="1875"/>
              </a:cxn>
              <a:cxn ang="0">
                <a:pos x="1281" y="1809"/>
              </a:cxn>
              <a:cxn ang="0">
                <a:pos x="1268" y="1538"/>
              </a:cxn>
              <a:cxn ang="0">
                <a:pos x="1224" y="1328"/>
              </a:cxn>
              <a:cxn ang="0">
                <a:pos x="1226" y="1268"/>
              </a:cxn>
              <a:cxn ang="0">
                <a:pos x="1185" y="1160"/>
              </a:cxn>
              <a:cxn ang="0">
                <a:pos x="1147" y="1080"/>
              </a:cxn>
              <a:cxn ang="0">
                <a:pos x="1113" y="971"/>
              </a:cxn>
              <a:cxn ang="0">
                <a:pos x="1064" y="870"/>
              </a:cxn>
              <a:cxn ang="0">
                <a:pos x="935" y="665"/>
              </a:cxn>
              <a:cxn ang="0">
                <a:pos x="839" y="543"/>
              </a:cxn>
              <a:cxn ang="0">
                <a:pos x="761" y="437"/>
              </a:cxn>
              <a:cxn ang="0">
                <a:pos x="684" y="380"/>
              </a:cxn>
              <a:cxn ang="0">
                <a:pos x="584" y="306"/>
              </a:cxn>
              <a:cxn ang="0">
                <a:pos x="570" y="268"/>
              </a:cxn>
              <a:cxn ang="0">
                <a:pos x="471" y="218"/>
              </a:cxn>
              <a:cxn ang="0">
                <a:pos x="361" y="147"/>
              </a:cxn>
              <a:cxn ang="0">
                <a:pos x="290" y="116"/>
              </a:cxn>
              <a:cxn ang="0">
                <a:pos x="234" y="89"/>
              </a:cxn>
              <a:cxn ang="0">
                <a:pos x="212" y="78"/>
              </a:cxn>
            </a:cxnLst>
            <a:rect l="0" t="0" r="r" b="b"/>
            <a:pathLst>
              <a:path w="1281" h="1875">
                <a:moveTo>
                  <a:pt x="9" y="0"/>
                </a:moveTo>
                <a:lnTo>
                  <a:pt x="2" y="33"/>
                </a:lnTo>
                <a:lnTo>
                  <a:pt x="0" y="107"/>
                </a:lnTo>
                <a:lnTo>
                  <a:pt x="82" y="219"/>
                </a:lnTo>
                <a:lnTo>
                  <a:pt x="92" y="286"/>
                </a:lnTo>
                <a:lnTo>
                  <a:pt x="181" y="496"/>
                </a:lnTo>
                <a:lnTo>
                  <a:pt x="129" y="854"/>
                </a:lnTo>
                <a:lnTo>
                  <a:pt x="339" y="1147"/>
                </a:lnTo>
                <a:lnTo>
                  <a:pt x="534" y="1350"/>
                </a:lnTo>
                <a:lnTo>
                  <a:pt x="692" y="1443"/>
                </a:lnTo>
                <a:lnTo>
                  <a:pt x="843" y="1581"/>
                </a:lnTo>
                <a:lnTo>
                  <a:pt x="924" y="1675"/>
                </a:lnTo>
                <a:lnTo>
                  <a:pt x="1060" y="1750"/>
                </a:lnTo>
                <a:lnTo>
                  <a:pt x="1183" y="1804"/>
                </a:lnTo>
                <a:lnTo>
                  <a:pt x="1273" y="1875"/>
                </a:lnTo>
                <a:lnTo>
                  <a:pt x="1281" y="1809"/>
                </a:lnTo>
                <a:lnTo>
                  <a:pt x="1268" y="1538"/>
                </a:lnTo>
                <a:lnTo>
                  <a:pt x="1224" y="1328"/>
                </a:lnTo>
                <a:lnTo>
                  <a:pt x="1226" y="1268"/>
                </a:lnTo>
                <a:lnTo>
                  <a:pt x="1185" y="1160"/>
                </a:lnTo>
                <a:lnTo>
                  <a:pt x="1147" y="1080"/>
                </a:lnTo>
                <a:lnTo>
                  <a:pt x="1113" y="971"/>
                </a:lnTo>
                <a:lnTo>
                  <a:pt x="1064" y="870"/>
                </a:lnTo>
                <a:lnTo>
                  <a:pt x="935" y="665"/>
                </a:lnTo>
                <a:lnTo>
                  <a:pt x="839" y="543"/>
                </a:lnTo>
                <a:lnTo>
                  <a:pt x="761" y="437"/>
                </a:lnTo>
                <a:lnTo>
                  <a:pt x="684" y="380"/>
                </a:lnTo>
                <a:lnTo>
                  <a:pt x="584" y="306"/>
                </a:lnTo>
                <a:lnTo>
                  <a:pt x="570" y="268"/>
                </a:lnTo>
                <a:lnTo>
                  <a:pt x="471" y="218"/>
                </a:lnTo>
                <a:lnTo>
                  <a:pt x="361" y="147"/>
                </a:lnTo>
                <a:lnTo>
                  <a:pt x="290" y="116"/>
                </a:lnTo>
                <a:lnTo>
                  <a:pt x="234" y="89"/>
                </a:lnTo>
                <a:lnTo>
                  <a:pt x="212" y="78"/>
                </a:lnTo>
              </a:path>
            </a:pathLst>
          </a:custGeom>
          <a:solidFill>
            <a:srgbClr val="DF8DAC">
              <a:alpha val="5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03" name="Oval 1043"/>
          <p:cNvSpPr>
            <a:spLocks noChangeArrowheads="1"/>
          </p:cNvSpPr>
          <p:nvPr/>
        </p:nvSpPr>
        <p:spPr bwMode="auto">
          <a:xfrm>
            <a:off x="1698625" y="692150"/>
            <a:ext cx="5010150" cy="48895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_tradnl">
              <a:latin typeface="Univers" pitchFamily="34" charset="0"/>
            </a:endParaRPr>
          </a:p>
        </p:txBody>
      </p:sp>
      <p:grpSp>
        <p:nvGrpSpPr>
          <p:cNvPr id="5" name="Group 1044"/>
          <p:cNvGrpSpPr>
            <a:grpSpLocks/>
          </p:cNvGrpSpPr>
          <p:nvPr/>
        </p:nvGrpSpPr>
        <p:grpSpPr bwMode="auto">
          <a:xfrm rot="-9624818">
            <a:off x="5524500" y="1252538"/>
            <a:ext cx="533400" cy="1484312"/>
            <a:chOff x="2609" y="2738"/>
            <a:chExt cx="393" cy="1004"/>
          </a:xfrm>
        </p:grpSpPr>
        <p:sp>
          <p:nvSpPr>
            <p:cNvPr id="93205" name="Freeform 1045"/>
            <p:cNvSpPr>
              <a:spLocks/>
            </p:cNvSpPr>
            <p:nvPr/>
          </p:nvSpPr>
          <p:spPr bwMode="auto">
            <a:xfrm rot="-413924">
              <a:off x="2609" y="2738"/>
              <a:ext cx="393" cy="1004"/>
            </a:xfrm>
            <a:custGeom>
              <a:avLst/>
              <a:gdLst/>
              <a:ahLst/>
              <a:cxnLst>
                <a:cxn ang="0">
                  <a:pos x="41" y="118"/>
                </a:cxn>
                <a:cxn ang="0">
                  <a:pos x="70" y="144"/>
                </a:cxn>
                <a:cxn ang="0">
                  <a:pos x="102" y="240"/>
                </a:cxn>
                <a:cxn ang="0">
                  <a:pos x="144" y="371"/>
                </a:cxn>
                <a:cxn ang="0">
                  <a:pos x="173" y="483"/>
                </a:cxn>
                <a:cxn ang="0">
                  <a:pos x="208" y="563"/>
                </a:cxn>
                <a:cxn ang="0">
                  <a:pos x="272" y="656"/>
                </a:cxn>
                <a:cxn ang="0">
                  <a:pos x="301" y="730"/>
                </a:cxn>
                <a:cxn ang="0">
                  <a:pos x="307" y="829"/>
                </a:cxn>
                <a:cxn ang="0">
                  <a:pos x="304" y="858"/>
                </a:cxn>
                <a:cxn ang="0">
                  <a:pos x="313" y="771"/>
                </a:cxn>
                <a:cxn ang="0">
                  <a:pos x="336" y="803"/>
                </a:cxn>
                <a:cxn ang="0">
                  <a:pos x="320" y="742"/>
                </a:cxn>
                <a:cxn ang="0">
                  <a:pos x="342" y="749"/>
                </a:cxn>
                <a:cxn ang="0">
                  <a:pos x="291" y="656"/>
                </a:cxn>
                <a:cxn ang="0">
                  <a:pos x="285" y="589"/>
                </a:cxn>
                <a:cxn ang="0">
                  <a:pos x="269" y="509"/>
                </a:cxn>
                <a:cxn ang="0">
                  <a:pos x="246" y="426"/>
                </a:cxn>
                <a:cxn ang="0">
                  <a:pos x="185" y="307"/>
                </a:cxn>
                <a:cxn ang="0">
                  <a:pos x="128" y="195"/>
                </a:cxn>
                <a:cxn ang="0">
                  <a:pos x="93" y="86"/>
                </a:cxn>
                <a:cxn ang="0">
                  <a:pos x="83" y="0"/>
                </a:cxn>
                <a:cxn ang="0">
                  <a:pos x="83" y="112"/>
                </a:cxn>
                <a:cxn ang="0">
                  <a:pos x="57" y="96"/>
                </a:cxn>
                <a:cxn ang="0">
                  <a:pos x="93" y="147"/>
                </a:cxn>
                <a:cxn ang="0">
                  <a:pos x="0" y="83"/>
                </a:cxn>
                <a:cxn ang="0">
                  <a:pos x="41" y="118"/>
                </a:cxn>
              </a:cxnLst>
              <a:rect l="0" t="0" r="r" b="b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06" name="Freeform 1046"/>
            <p:cNvSpPr>
              <a:spLocks/>
            </p:cNvSpPr>
            <p:nvPr/>
          </p:nvSpPr>
          <p:spPr bwMode="auto">
            <a:xfrm>
              <a:off x="2807" y="3197"/>
              <a:ext cx="77" cy="10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6" name="Group 1047"/>
            <p:cNvGrpSpPr>
              <a:grpSpLocks/>
            </p:cNvGrpSpPr>
            <p:nvPr/>
          </p:nvGrpSpPr>
          <p:grpSpPr bwMode="auto">
            <a:xfrm rot="628789" flipH="1" flipV="1">
              <a:off x="2869" y="3303"/>
              <a:ext cx="89" cy="106"/>
              <a:chOff x="2883" y="3248"/>
              <a:chExt cx="89" cy="106"/>
            </a:xfrm>
          </p:grpSpPr>
          <p:sp>
            <p:nvSpPr>
              <p:cNvPr id="93208" name="Line 1048"/>
              <p:cNvSpPr>
                <a:spLocks noChangeShapeType="1"/>
              </p:cNvSpPr>
              <p:nvPr/>
            </p:nvSpPr>
            <p:spPr bwMode="auto">
              <a:xfrm rot="215350">
                <a:off x="2883" y="3248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09" name="Line 1049"/>
              <p:cNvSpPr>
                <a:spLocks noChangeShapeType="1"/>
              </p:cNvSpPr>
              <p:nvPr/>
            </p:nvSpPr>
            <p:spPr bwMode="auto">
              <a:xfrm rot="215350">
                <a:off x="2907" y="3248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10" name="Line 1050"/>
              <p:cNvSpPr>
                <a:spLocks noChangeShapeType="1"/>
              </p:cNvSpPr>
              <p:nvPr/>
            </p:nvSpPr>
            <p:spPr bwMode="auto">
              <a:xfrm rot="215350">
                <a:off x="2933" y="3253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93211" name="Freeform 1051"/>
          <p:cNvSpPr>
            <a:spLocks/>
          </p:cNvSpPr>
          <p:nvPr/>
        </p:nvSpPr>
        <p:spPr bwMode="auto">
          <a:xfrm rot="-2617110">
            <a:off x="4926013" y="3865563"/>
            <a:ext cx="581025" cy="1360487"/>
          </a:xfrm>
          <a:custGeom>
            <a:avLst/>
            <a:gdLst/>
            <a:ahLst/>
            <a:cxnLst>
              <a:cxn ang="0">
                <a:pos x="41" y="118"/>
              </a:cxn>
              <a:cxn ang="0">
                <a:pos x="70" y="144"/>
              </a:cxn>
              <a:cxn ang="0">
                <a:pos x="102" y="240"/>
              </a:cxn>
              <a:cxn ang="0">
                <a:pos x="144" y="371"/>
              </a:cxn>
              <a:cxn ang="0">
                <a:pos x="173" y="483"/>
              </a:cxn>
              <a:cxn ang="0">
                <a:pos x="208" y="563"/>
              </a:cxn>
              <a:cxn ang="0">
                <a:pos x="272" y="656"/>
              </a:cxn>
              <a:cxn ang="0">
                <a:pos x="301" y="730"/>
              </a:cxn>
              <a:cxn ang="0">
                <a:pos x="307" y="829"/>
              </a:cxn>
              <a:cxn ang="0">
                <a:pos x="304" y="858"/>
              </a:cxn>
              <a:cxn ang="0">
                <a:pos x="313" y="771"/>
              </a:cxn>
              <a:cxn ang="0">
                <a:pos x="336" y="803"/>
              </a:cxn>
              <a:cxn ang="0">
                <a:pos x="320" y="742"/>
              </a:cxn>
              <a:cxn ang="0">
                <a:pos x="342" y="749"/>
              </a:cxn>
              <a:cxn ang="0">
                <a:pos x="291" y="656"/>
              </a:cxn>
              <a:cxn ang="0">
                <a:pos x="285" y="589"/>
              </a:cxn>
              <a:cxn ang="0">
                <a:pos x="269" y="509"/>
              </a:cxn>
              <a:cxn ang="0">
                <a:pos x="246" y="426"/>
              </a:cxn>
              <a:cxn ang="0">
                <a:pos x="185" y="307"/>
              </a:cxn>
              <a:cxn ang="0">
                <a:pos x="128" y="195"/>
              </a:cxn>
              <a:cxn ang="0">
                <a:pos x="93" y="86"/>
              </a:cxn>
              <a:cxn ang="0">
                <a:pos x="83" y="0"/>
              </a:cxn>
              <a:cxn ang="0">
                <a:pos x="83" y="112"/>
              </a:cxn>
              <a:cxn ang="0">
                <a:pos x="57" y="96"/>
              </a:cxn>
              <a:cxn ang="0">
                <a:pos x="93" y="147"/>
              </a:cxn>
              <a:cxn ang="0">
                <a:pos x="0" y="83"/>
              </a:cxn>
              <a:cxn ang="0">
                <a:pos x="41" y="118"/>
              </a:cxn>
            </a:cxnLst>
            <a:rect l="0" t="0" r="r" b="b"/>
            <a:pathLst>
              <a:path w="342" h="858">
                <a:moveTo>
                  <a:pt x="41" y="118"/>
                </a:moveTo>
                <a:lnTo>
                  <a:pt x="70" y="144"/>
                </a:lnTo>
                <a:lnTo>
                  <a:pt x="102" y="240"/>
                </a:lnTo>
                <a:lnTo>
                  <a:pt x="144" y="371"/>
                </a:lnTo>
                <a:lnTo>
                  <a:pt x="173" y="483"/>
                </a:lnTo>
                <a:lnTo>
                  <a:pt x="208" y="563"/>
                </a:lnTo>
                <a:lnTo>
                  <a:pt x="272" y="656"/>
                </a:lnTo>
                <a:lnTo>
                  <a:pt x="301" y="730"/>
                </a:lnTo>
                <a:lnTo>
                  <a:pt x="307" y="829"/>
                </a:lnTo>
                <a:lnTo>
                  <a:pt x="304" y="858"/>
                </a:lnTo>
                <a:lnTo>
                  <a:pt x="313" y="771"/>
                </a:lnTo>
                <a:lnTo>
                  <a:pt x="336" y="803"/>
                </a:lnTo>
                <a:lnTo>
                  <a:pt x="320" y="742"/>
                </a:lnTo>
                <a:lnTo>
                  <a:pt x="342" y="749"/>
                </a:lnTo>
                <a:lnTo>
                  <a:pt x="291" y="656"/>
                </a:lnTo>
                <a:lnTo>
                  <a:pt x="285" y="589"/>
                </a:lnTo>
                <a:lnTo>
                  <a:pt x="269" y="509"/>
                </a:lnTo>
                <a:lnTo>
                  <a:pt x="246" y="426"/>
                </a:lnTo>
                <a:lnTo>
                  <a:pt x="185" y="307"/>
                </a:lnTo>
                <a:lnTo>
                  <a:pt x="128" y="195"/>
                </a:lnTo>
                <a:lnTo>
                  <a:pt x="93" y="86"/>
                </a:lnTo>
                <a:lnTo>
                  <a:pt x="83" y="0"/>
                </a:lnTo>
                <a:lnTo>
                  <a:pt x="83" y="112"/>
                </a:lnTo>
                <a:lnTo>
                  <a:pt x="57" y="96"/>
                </a:lnTo>
                <a:lnTo>
                  <a:pt x="93" y="147"/>
                </a:lnTo>
                <a:lnTo>
                  <a:pt x="0" y="83"/>
                </a:lnTo>
                <a:lnTo>
                  <a:pt x="41" y="118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2" name="Freeform 1052"/>
          <p:cNvSpPr>
            <a:spLocks/>
          </p:cNvSpPr>
          <p:nvPr/>
        </p:nvSpPr>
        <p:spPr bwMode="auto">
          <a:xfrm rot="-2203186">
            <a:off x="5218113" y="4451350"/>
            <a:ext cx="114300" cy="1476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29"/>
              </a:cxn>
              <a:cxn ang="0">
                <a:pos x="19" y="55"/>
              </a:cxn>
              <a:cxn ang="0">
                <a:pos x="35" y="84"/>
              </a:cxn>
              <a:cxn ang="0">
                <a:pos x="60" y="93"/>
              </a:cxn>
              <a:cxn ang="0">
                <a:pos x="67" y="71"/>
              </a:cxn>
              <a:cxn ang="0">
                <a:pos x="51" y="42"/>
              </a:cxn>
              <a:cxn ang="0">
                <a:pos x="38" y="0"/>
              </a:cxn>
              <a:cxn ang="0">
                <a:pos x="6" y="0"/>
              </a:cxn>
            </a:cxnLst>
            <a:rect l="0" t="0" r="r" b="b"/>
            <a:pathLst>
              <a:path w="67" h="93">
                <a:moveTo>
                  <a:pt x="6" y="0"/>
                </a:moveTo>
                <a:lnTo>
                  <a:pt x="0" y="29"/>
                </a:lnTo>
                <a:lnTo>
                  <a:pt x="19" y="55"/>
                </a:lnTo>
                <a:lnTo>
                  <a:pt x="35" y="84"/>
                </a:lnTo>
                <a:lnTo>
                  <a:pt x="60" y="93"/>
                </a:lnTo>
                <a:lnTo>
                  <a:pt x="67" y="71"/>
                </a:lnTo>
                <a:lnTo>
                  <a:pt x="51" y="42"/>
                </a:lnTo>
                <a:lnTo>
                  <a:pt x="3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3" name="Freeform 1053"/>
          <p:cNvSpPr>
            <a:spLocks/>
          </p:cNvSpPr>
          <p:nvPr/>
        </p:nvSpPr>
        <p:spPr bwMode="auto">
          <a:xfrm rot="-1704219">
            <a:off x="2290763" y="3960813"/>
            <a:ext cx="1543050" cy="1654175"/>
          </a:xfrm>
          <a:custGeom>
            <a:avLst/>
            <a:gdLst/>
            <a:ahLst/>
            <a:cxnLst>
              <a:cxn ang="0">
                <a:pos x="69" y="581"/>
              </a:cxn>
              <a:cxn ang="0">
                <a:pos x="296" y="546"/>
              </a:cxn>
              <a:cxn ang="0">
                <a:pos x="466" y="572"/>
              </a:cxn>
              <a:cxn ang="0">
                <a:pos x="415" y="723"/>
              </a:cxn>
              <a:cxn ang="0">
                <a:pos x="453" y="857"/>
              </a:cxn>
              <a:cxn ang="0">
                <a:pos x="556" y="921"/>
              </a:cxn>
              <a:cxn ang="0">
                <a:pos x="607" y="1043"/>
              </a:cxn>
              <a:cxn ang="0">
                <a:pos x="665" y="1017"/>
              </a:cxn>
              <a:cxn ang="0">
                <a:pos x="684" y="889"/>
              </a:cxn>
              <a:cxn ang="0">
                <a:pos x="818" y="922"/>
              </a:cxn>
              <a:cxn ang="0">
                <a:pos x="860" y="821"/>
              </a:cxn>
              <a:cxn ang="0">
                <a:pos x="808" y="636"/>
              </a:cxn>
              <a:cxn ang="0">
                <a:pos x="908" y="537"/>
              </a:cxn>
              <a:cxn ang="0">
                <a:pos x="908" y="304"/>
              </a:cxn>
              <a:cxn ang="0">
                <a:pos x="908" y="150"/>
              </a:cxn>
              <a:cxn ang="0">
                <a:pos x="748" y="121"/>
              </a:cxn>
              <a:cxn ang="0">
                <a:pos x="633" y="0"/>
              </a:cxn>
              <a:cxn ang="0">
                <a:pos x="546" y="43"/>
              </a:cxn>
              <a:cxn ang="0">
                <a:pos x="433" y="277"/>
              </a:cxn>
              <a:cxn ang="0">
                <a:pos x="306" y="150"/>
              </a:cxn>
              <a:cxn ang="0">
                <a:pos x="137" y="187"/>
              </a:cxn>
              <a:cxn ang="0">
                <a:pos x="137" y="286"/>
              </a:cxn>
              <a:cxn ang="0">
                <a:pos x="113" y="428"/>
              </a:cxn>
              <a:cxn ang="0">
                <a:pos x="0" y="537"/>
              </a:cxn>
              <a:cxn ang="0">
                <a:pos x="69" y="581"/>
              </a:cxn>
            </a:cxnLst>
            <a:rect l="0" t="0" r="r" b="b"/>
            <a:pathLst>
              <a:path w="908" h="1043">
                <a:moveTo>
                  <a:pt x="69" y="581"/>
                </a:moveTo>
                <a:lnTo>
                  <a:pt x="296" y="546"/>
                </a:lnTo>
                <a:lnTo>
                  <a:pt x="466" y="572"/>
                </a:lnTo>
                <a:lnTo>
                  <a:pt x="415" y="723"/>
                </a:lnTo>
                <a:lnTo>
                  <a:pt x="453" y="857"/>
                </a:lnTo>
                <a:lnTo>
                  <a:pt x="556" y="921"/>
                </a:lnTo>
                <a:lnTo>
                  <a:pt x="607" y="1043"/>
                </a:lnTo>
                <a:lnTo>
                  <a:pt x="665" y="1017"/>
                </a:lnTo>
                <a:lnTo>
                  <a:pt x="684" y="889"/>
                </a:lnTo>
                <a:lnTo>
                  <a:pt x="818" y="922"/>
                </a:lnTo>
                <a:lnTo>
                  <a:pt x="860" y="821"/>
                </a:lnTo>
                <a:lnTo>
                  <a:pt x="808" y="636"/>
                </a:lnTo>
                <a:lnTo>
                  <a:pt x="908" y="537"/>
                </a:lnTo>
                <a:lnTo>
                  <a:pt x="908" y="304"/>
                </a:lnTo>
                <a:lnTo>
                  <a:pt x="908" y="150"/>
                </a:lnTo>
                <a:lnTo>
                  <a:pt x="748" y="121"/>
                </a:lnTo>
                <a:lnTo>
                  <a:pt x="633" y="0"/>
                </a:lnTo>
                <a:lnTo>
                  <a:pt x="546" y="43"/>
                </a:lnTo>
                <a:lnTo>
                  <a:pt x="433" y="277"/>
                </a:lnTo>
                <a:lnTo>
                  <a:pt x="306" y="150"/>
                </a:lnTo>
                <a:lnTo>
                  <a:pt x="137" y="187"/>
                </a:lnTo>
                <a:lnTo>
                  <a:pt x="137" y="286"/>
                </a:lnTo>
                <a:lnTo>
                  <a:pt x="113" y="428"/>
                </a:lnTo>
                <a:lnTo>
                  <a:pt x="0" y="537"/>
                </a:lnTo>
                <a:lnTo>
                  <a:pt x="69" y="581"/>
                </a:lnTo>
                <a:close/>
              </a:path>
            </a:pathLst>
          </a:custGeom>
          <a:solidFill>
            <a:srgbClr val="DF8DAC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4" name="Freeform 1054"/>
          <p:cNvSpPr>
            <a:spLocks/>
          </p:cNvSpPr>
          <p:nvPr/>
        </p:nvSpPr>
        <p:spPr bwMode="auto">
          <a:xfrm rot="-1704219">
            <a:off x="1016000" y="4178300"/>
            <a:ext cx="1101725" cy="282575"/>
          </a:xfrm>
          <a:custGeom>
            <a:avLst/>
            <a:gdLst/>
            <a:ahLst/>
            <a:cxnLst>
              <a:cxn ang="0">
                <a:pos x="646" y="178"/>
              </a:cxn>
              <a:cxn ang="0">
                <a:pos x="262" y="12"/>
              </a:cxn>
              <a:cxn ang="0">
                <a:pos x="0" y="108"/>
              </a:cxn>
            </a:cxnLst>
            <a:rect l="0" t="0" r="r" b="b"/>
            <a:pathLst>
              <a:path w="646" h="178">
                <a:moveTo>
                  <a:pt x="646" y="178"/>
                </a:moveTo>
                <a:cubicBezTo>
                  <a:pt x="582" y="150"/>
                  <a:pt x="370" y="24"/>
                  <a:pt x="262" y="12"/>
                </a:cubicBezTo>
                <a:cubicBezTo>
                  <a:pt x="154" y="0"/>
                  <a:pt x="55" y="88"/>
                  <a:pt x="0" y="108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5" name="Freeform 1055"/>
          <p:cNvSpPr>
            <a:spLocks/>
          </p:cNvSpPr>
          <p:nvPr/>
        </p:nvSpPr>
        <p:spPr bwMode="auto">
          <a:xfrm rot="-2531109">
            <a:off x="931863" y="5116513"/>
            <a:ext cx="206375" cy="7508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15" y="263"/>
              </a:cxn>
              <a:cxn ang="0">
                <a:pos x="123" y="474"/>
              </a:cxn>
            </a:cxnLst>
            <a:rect l="0" t="0" r="r" b="b"/>
            <a:pathLst>
              <a:path w="123" h="474">
                <a:moveTo>
                  <a:pt x="34" y="0"/>
                </a:moveTo>
                <a:cubicBezTo>
                  <a:pt x="17" y="92"/>
                  <a:pt x="0" y="184"/>
                  <a:pt x="15" y="263"/>
                </a:cubicBezTo>
                <a:cubicBezTo>
                  <a:pt x="30" y="342"/>
                  <a:pt x="76" y="408"/>
                  <a:pt x="123" y="474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6" name="Freeform 1056"/>
          <p:cNvSpPr>
            <a:spLocks/>
          </p:cNvSpPr>
          <p:nvPr/>
        </p:nvSpPr>
        <p:spPr bwMode="auto">
          <a:xfrm rot="-1704219">
            <a:off x="2006600" y="3848100"/>
            <a:ext cx="42863" cy="893763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3" y="164"/>
              </a:cxn>
              <a:cxn ang="0">
                <a:pos x="0" y="284"/>
              </a:cxn>
              <a:cxn ang="0">
                <a:pos x="4" y="415"/>
              </a:cxn>
              <a:cxn ang="0">
                <a:pos x="22" y="564"/>
              </a:cxn>
            </a:cxnLst>
            <a:rect l="0" t="0" r="r" b="b"/>
            <a:pathLst>
              <a:path w="25" h="564">
                <a:moveTo>
                  <a:pt x="25" y="0"/>
                </a:moveTo>
                <a:lnTo>
                  <a:pt x="3" y="164"/>
                </a:lnTo>
                <a:lnTo>
                  <a:pt x="0" y="284"/>
                </a:lnTo>
                <a:lnTo>
                  <a:pt x="4" y="415"/>
                </a:lnTo>
                <a:lnTo>
                  <a:pt x="22" y="564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7" name="Freeform 1057"/>
          <p:cNvSpPr>
            <a:spLocks/>
          </p:cNvSpPr>
          <p:nvPr/>
        </p:nvSpPr>
        <p:spPr bwMode="auto">
          <a:xfrm rot="-1704219">
            <a:off x="2711450" y="4994275"/>
            <a:ext cx="114300" cy="236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56"/>
              </a:cxn>
              <a:cxn ang="0">
                <a:pos x="57" y="128"/>
              </a:cxn>
              <a:cxn ang="0">
                <a:pos x="67" y="149"/>
              </a:cxn>
            </a:cxnLst>
            <a:rect l="0" t="0" r="r" b="b"/>
            <a:pathLst>
              <a:path w="67" h="149">
                <a:moveTo>
                  <a:pt x="0" y="0"/>
                </a:moveTo>
                <a:lnTo>
                  <a:pt x="22" y="56"/>
                </a:lnTo>
                <a:lnTo>
                  <a:pt x="57" y="128"/>
                </a:lnTo>
                <a:lnTo>
                  <a:pt x="67" y="149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8" name="Line 1058"/>
          <p:cNvSpPr>
            <a:spLocks noChangeShapeType="1"/>
          </p:cNvSpPr>
          <p:nvPr/>
        </p:nvSpPr>
        <p:spPr bwMode="auto">
          <a:xfrm rot="-1704219">
            <a:off x="2955925" y="5216525"/>
            <a:ext cx="49213" cy="76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19" name="Freeform 1059"/>
          <p:cNvSpPr>
            <a:spLocks/>
          </p:cNvSpPr>
          <p:nvPr/>
        </p:nvSpPr>
        <p:spPr bwMode="auto">
          <a:xfrm rot="-1704219">
            <a:off x="3190875" y="5276850"/>
            <a:ext cx="211138" cy="250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51"/>
              </a:cxn>
              <a:cxn ang="0">
                <a:pos x="104" y="138"/>
              </a:cxn>
              <a:cxn ang="0">
                <a:pos x="124" y="159"/>
              </a:cxn>
            </a:cxnLst>
            <a:rect l="0" t="0" r="r" b="b"/>
            <a:pathLst>
              <a:path w="124" h="159">
                <a:moveTo>
                  <a:pt x="0" y="0"/>
                </a:moveTo>
                <a:lnTo>
                  <a:pt x="37" y="51"/>
                </a:lnTo>
                <a:lnTo>
                  <a:pt x="104" y="138"/>
                </a:lnTo>
                <a:lnTo>
                  <a:pt x="124" y="159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20" name="Freeform 1060"/>
          <p:cNvSpPr>
            <a:spLocks/>
          </p:cNvSpPr>
          <p:nvPr/>
        </p:nvSpPr>
        <p:spPr bwMode="auto">
          <a:xfrm rot="-4651483">
            <a:off x="1995488" y="3971925"/>
            <a:ext cx="488950" cy="485775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21" name="Freeform 1061"/>
          <p:cNvSpPr>
            <a:spLocks/>
          </p:cNvSpPr>
          <p:nvPr/>
        </p:nvSpPr>
        <p:spPr bwMode="auto">
          <a:xfrm rot="-4651483">
            <a:off x="2104232" y="4228306"/>
            <a:ext cx="114300" cy="122237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22" name="Freeform 1062"/>
          <p:cNvSpPr>
            <a:spLocks/>
          </p:cNvSpPr>
          <p:nvPr/>
        </p:nvSpPr>
        <p:spPr bwMode="auto">
          <a:xfrm rot="-4494597">
            <a:off x="1871663" y="3719513"/>
            <a:ext cx="488950" cy="4826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23" name="Freeform 1063"/>
          <p:cNvSpPr>
            <a:spLocks/>
          </p:cNvSpPr>
          <p:nvPr/>
        </p:nvSpPr>
        <p:spPr bwMode="auto">
          <a:xfrm rot="-4494597">
            <a:off x="1966119" y="3972719"/>
            <a:ext cx="114300" cy="122238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7" name="Group 1064"/>
          <p:cNvGrpSpPr>
            <a:grpSpLocks/>
          </p:cNvGrpSpPr>
          <p:nvPr/>
        </p:nvGrpSpPr>
        <p:grpSpPr bwMode="auto">
          <a:xfrm rot="-17470111">
            <a:off x="727076" y="3983037"/>
            <a:ext cx="296862" cy="1903413"/>
            <a:chOff x="600" y="2178"/>
            <a:chExt cx="190" cy="1287"/>
          </a:xfrm>
        </p:grpSpPr>
        <p:sp>
          <p:nvSpPr>
            <p:cNvPr id="93225" name="Freeform 1065"/>
            <p:cNvSpPr>
              <a:spLocks/>
            </p:cNvSpPr>
            <p:nvPr/>
          </p:nvSpPr>
          <p:spPr bwMode="auto">
            <a:xfrm rot="-557381" flipH="1" flipV="1">
              <a:off x="600" y="2178"/>
              <a:ext cx="190" cy="1287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5F9A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26" name="Freeform 1066"/>
            <p:cNvSpPr>
              <a:spLocks/>
            </p:cNvSpPr>
            <p:nvPr/>
          </p:nvSpPr>
          <p:spPr bwMode="auto">
            <a:xfrm rot="-1704219">
              <a:off x="663" y="2800"/>
              <a:ext cx="58" cy="12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2" y="35"/>
                </a:cxn>
                <a:cxn ang="0">
                  <a:pos x="0" y="64"/>
                </a:cxn>
                <a:cxn ang="0">
                  <a:pos x="0" y="93"/>
                </a:cxn>
                <a:cxn ang="0">
                  <a:pos x="22" y="103"/>
                </a:cxn>
                <a:cxn ang="0">
                  <a:pos x="35" y="80"/>
                </a:cxn>
                <a:cxn ang="0">
                  <a:pos x="38" y="51"/>
                </a:cxn>
                <a:cxn ang="0">
                  <a:pos x="51" y="29"/>
                </a:cxn>
                <a:cxn ang="0">
                  <a:pos x="51" y="0"/>
                </a:cxn>
                <a:cxn ang="0">
                  <a:pos x="28" y="0"/>
                </a:cxn>
              </a:cxnLst>
              <a:rect l="0" t="0" r="r" b="b"/>
              <a:pathLst>
                <a:path w="51" h="103">
                  <a:moveTo>
                    <a:pt x="28" y="0"/>
                  </a:moveTo>
                  <a:lnTo>
                    <a:pt x="22" y="35"/>
                  </a:lnTo>
                  <a:lnTo>
                    <a:pt x="0" y="64"/>
                  </a:lnTo>
                  <a:lnTo>
                    <a:pt x="0" y="93"/>
                  </a:lnTo>
                  <a:lnTo>
                    <a:pt x="22" y="103"/>
                  </a:lnTo>
                  <a:lnTo>
                    <a:pt x="35" y="80"/>
                  </a:lnTo>
                  <a:lnTo>
                    <a:pt x="38" y="51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8" name="Group 1067"/>
          <p:cNvGrpSpPr>
            <a:grpSpLocks/>
          </p:cNvGrpSpPr>
          <p:nvPr/>
        </p:nvGrpSpPr>
        <p:grpSpPr bwMode="auto">
          <a:xfrm rot="-1704219">
            <a:off x="2436813" y="5073650"/>
            <a:ext cx="1301750" cy="411163"/>
            <a:chOff x="1375" y="2252"/>
            <a:chExt cx="765" cy="259"/>
          </a:xfrm>
        </p:grpSpPr>
        <p:sp>
          <p:nvSpPr>
            <p:cNvPr id="93228" name="Freeform 1068"/>
            <p:cNvSpPr>
              <a:spLocks/>
            </p:cNvSpPr>
            <p:nvPr/>
          </p:nvSpPr>
          <p:spPr bwMode="auto">
            <a:xfrm>
              <a:off x="1375" y="2252"/>
              <a:ext cx="765" cy="259"/>
            </a:xfrm>
            <a:custGeom>
              <a:avLst/>
              <a:gdLst/>
              <a:ahLst/>
              <a:cxnLst>
                <a:cxn ang="0">
                  <a:pos x="146" y="84"/>
                </a:cxn>
                <a:cxn ang="0">
                  <a:pos x="219" y="121"/>
                </a:cxn>
                <a:cxn ang="0">
                  <a:pos x="353" y="144"/>
                </a:cxn>
                <a:cxn ang="0">
                  <a:pos x="415" y="165"/>
                </a:cxn>
                <a:cxn ang="0">
                  <a:pos x="439" y="157"/>
                </a:cxn>
                <a:cxn ang="0">
                  <a:pos x="518" y="194"/>
                </a:cxn>
                <a:cxn ang="0">
                  <a:pos x="641" y="172"/>
                </a:cxn>
                <a:cxn ang="0">
                  <a:pos x="765" y="70"/>
                </a:cxn>
                <a:cxn ang="0">
                  <a:pos x="707" y="150"/>
                </a:cxn>
                <a:cxn ang="0">
                  <a:pos x="765" y="143"/>
                </a:cxn>
                <a:cxn ang="0">
                  <a:pos x="693" y="172"/>
                </a:cxn>
                <a:cxn ang="0">
                  <a:pos x="620" y="216"/>
                </a:cxn>
                <a:cxn ang="0">
                  <a:pos x="547" y="245"/>
                </a:cxn>
                <a:cxn ang="0">
                  <a:pos x="467" y="259"/>
                </a:cxn>
                <a:cxn ang="0">
                  <a:pos x="407" y="240"/>
                </a:cxn>
                <a:cxn ang="0">
                  <a:pos x="330" y="224"/>
                </a:cxn>
                <a:cxn ang="0">
                  <a:pos x="248" y="187"/>
                </a:cxn>
                <a:cxn ang="0">
                  <a:pos x="182" y="143"/>
                </a:cxn>
                <a:cxn ang="0">
                  <a:pos x="87" y="128"/>
                </a:cxn>
                <a:cxn ang="0">
                  <a:pos x="0" y="128"/>
                </a:cxn>
                <a:cxn ang="0">
                  <a:pos x="117" y="121"/>
                </a:cxn>
                <a:cxn ang="0">
                  <a:pos x="73" y="84"/>
                </a:cxn>
                <a:cxn ang="0">
                  <a:pos x="116" y="93"/>
                </a:cxn>
                <a:cxn ang="0">
                  <a:pos x="49" y="0"/>
                </a:cxn>
                <a:cxn ang="0">
                  <a:pos x="146" y="84"/>
                </a:cxn>
              </a:cxnLst>
              <a:rect l="0" t="0" r="r" b="b"/>
              <a:pathLst>
                <a:path w="765" h="259">
                  <a:moveTo>
                    <a:pt x="146" y="84"/>
                  </a:moveTo>
                  <a:lnTo>
                    <a:pt x="219" y="121"/>
                  </a:lnTo>
                  <a:lnTo>
                    <a:pt x="353" y="144"/>
                  </a:lnTo>
                  <a:lnTo>
                    <a:pt x="415" y="165"/>
                  </a:lnTo>
                  <a:lnTo>
                    <a:pt x="439" y="157"/>
                  </a:lnTo>
                  <a:lnTo>
                    <a:pt x="518" y="194"/>
                  </a:lnTo>
                  <a:lnTo>
                    <a:pt x="641" y="172"/>
                  </a:lnTo>
                  <a:lnTo>
                    <a:pt x="765" y="70"/>
                  </a:lnTo>
                  <a:lnTo>
                    <a:pt x="707" y="150"/>
                  </a:lnTo>
                  <a:lnTo>
                    <a:pt x="765" y="143"/>
                  </a:lnTo>
                  <a:lnTo>
                    <a:pt x="693" y="172"/>
                  </a:lnTo>
                  <a:lnTo>
                    <a:pt x="620" y="216"/>
                  </a:lnTo>
                  <a:lnTo>
                    <a:pt x="547" y="245"/>
                  </a:lnTo>
                  <a:lnTo>
                    <a:pt x="467" y="259"/>
                  </a:lnTo>
                  <a:lnTo>
                    <a:pt x="407" y="240"/>
                  </a:lnTo>
                  <a:lnTo>
                    <a:pt x="330" y="224"/>
                  </a:lnTo>
                  <a:lnTo>
                    <a:pt x="248" y="187"/>
                  </a:lnTo>
                  <a:lnTo>
                    <a:pt x="182" y="143"/>
                  </a:lnTo>
                  <a:lnTo>
                    <a:pt x="87" y="128"/>
                  </a:lnTo>
                  <a:lnTo>
                    <a:pt x="0" y="128"/>
                  </a:lnTo>
                  <a:lnTo>
                    <a:pt x="117" y="121"/>
                  </a:lnTo>
                  <a:lnTo>
                    <a:pt x="73" y="84"/>
                  </a:lnTo>
                  <a:lnTo>
                    <a:pt x="116" y="93"/>
                  </a:lnTo>
                  <a:lnTo>
                    <a:pt x="49" y="0"/>
                  </a:lnTo>
                  <a:lnTo>
                    <a:pt x="146" y="84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29" name="Freeform 1069"/>
            <p:cNvSpPr>
              <a:spLocks/>
            </p:cNvSpPr>
            <p:nvPr/>
          </p:nvSpPr>
          <p:spPr bwMode="auto">
            <a:xfrm rot="-2703082">
              <a:off x="1766" y="2416"/>
              <a:ext cx="67" cy="9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9" name="Group 1070"/>
          <p:cNvGrpSpPr>
            <a:grpSpLocks/>
          </p:cNvGrpSpPr>
          <p:nvPr/>
        </p:nvGrpSpPr>
        <p:grpSpPr bwMode="auto">
          <a:xfrm rot="-309754">
            <a:off x="1922463" y="5451475"/>
            <a:ext cx="1870075" cy="261938"/>
            <a:chOff x="648" y="3640"/>
            <a:chExt cx="1264" cy="194"/>
          </a:xfrm>
        </p:grpSpPr>
        <p:sp>
          <p:nvSpPr>
            <p:cNvPr id="93231" name="Freeform 1071"/>
            <p:cNvSpPr>
              <a:spLocks/>
            </p:cNvSpPr>
            <p:nvPr/>
          </p:nvSpPr>
          <p:spPr bwMode="auto">
            <a:xfrm rot="-28009226" flipH="1" flipV="1">
              <a:off x="1183" y="3105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32" name="Freeform 1072"/>
            <p:cNvSpPr>
              <a:spLocks/>
            </p:cNvSpPr>
            <p:nvPr/>
          </p:nvSpPr>
          <p:spPr bwMode="auto">
            <a:xfrm rot="-1704219">
              <a:off x="1325" y="3701"/>
              <a:ext cx="89" cy="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0"/>
                </a:cxn>
                <a:cxn ang="0">
                  <a:pos x="19" y="32"/>
                </a:cxn>
                <a:cxn ang="0">
                  <a:pos x="51" y="42"/>
                </a:cxn>
                <a:cxn ang="0">
                  <a:pos x="77" y="45"/>
                </a:cxn>
                <a:cxn ang="0">
                  <a:pos x="77" y="23"/>
                </a:cxn>
                <a:cxn ang="0">
                  <a:pos x="57" y="7"/>
                </a:cxn>
                <a:cxn ang="0">
                  <a:pos x="3" y="0"/>
                </a:cxn>
              </a:cxnLst>
              <a:rect l="0" t="0" r="r" b="b"/>
              <a:pathLst>
                <a:path w="77" h="45">
                  <a:moveTo>
                    <a:pt x="3" y="0"/>
                  </a:moveTo>
                  <a:lnTo>
                    <a:pt x="0" y="20"/>
                  </a:lnTo>
                  <a:lnTo>
                    <a:pt x="19" y="32"/>
                  </a:lnTo>
                  <a:lnTo>
                    <a:pt x="51" y="42"/>
                  </a:lnTo>
                  <a:lnTo>
                    <a:pt x="77" y="45"/>
                  </a:lnTo>
                  <a:lnTo>
                    <a:pt x="77" y="23"/>
                  </a:lnTo>
                  <a:lnTo>
                    <a:pt x="57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0" name="Group 1073"/>
          <p:cNvGrpSpPr>
            <a:grpSpLocks/>
          </p:cNvGrpSpPr>
          <p:nvPr/>
        </p:nvGrpSpPr>
        <p:grpSpPr bwMode="auto">
          <a:xfrm rot="-2378792">
            <a:off x="2379663" y="5026025"/>
            <a:ext cx="582612" cy="1360488"/>
            <a:chOff x="990" y="2254"/>
            <a:chExt cx="342" cy="858"/>
          </a:xfrm>
        </p:grpSpPr>
        <p:sp>
          <p:nvSpPr>
            <p:cNvPr id="93234" name="Freeform 1074"/>
            <p:cNvSpPr>
              <a:spLocks/>
            </p:cNvSpPr>
            <p:nvPr/>
          </p:nvSpPr>
          <p:spPr bwMode="auto">
            <a:xfrm rot="-413924">
              <a:off x="990" y="2254"/>
              <a:ext cx="342" cy="858"/>
            </a:xfrm>
            <a:custGeom>
              <a:avLst/>
              <a:gdLst/>
              <a:ahLst/>
              <a:cxnLst>
                <a:cxn ang="0">
                  <a:pos x="41" y="118"/>
                </a:cxn>
                <a:cxn ang="0">
                  <a:pos x="70" y="144"/>
                </a:cxn>
                <a:cxn ang="0">
                  <a:pos x="102" y="240"/>
                </a:cxn>
                <a:cxn ang="0">
                  <a:pos x="144" y="371"/>
                </a:cxn>
                <a:cxn ang="0">
                  <a:pos x="173" y="483"/>
                </a:cxn>
                <a:cxn ang="0">
                  <a:pos x="208" y="563"/>
                </a:cxn>
                <a:cxn ang="0">
                  <a:pos x="272" y="656"/>
                </a:cxn>
                <a:cxn ang="0">
                  <a:pos x="301" y="730"/>
                </a:cxn>
                <a:cxn ang="0">
                  <a:pos x="307" y="829"/>
                </a:cxn>
                <a:cxn ang="0">
                  <a:pos x="304" y="858"/>
                </a:cxn>
                <a:cxn ang="0">
                  <a:pos x="313" y="771"/>
                </a:cxn>
                <a:cxn ang="0">
                  <a:pos x="336" y="803"/>
                </a:cxn>
                <a:cxn ang="0">
                  <a:pos x="320" y="742"/>
                </a:cxn>
                <a:cxn ang="0">
                  <a:pos x="342" y="749"/>
                </a:cxn>
                <a:cxn ang="0">
                  <a:pos x="291" y="656"/>
                </a:cxn>
                <a:cxn ang="0">
                  <a:pos x="285" y="589"/>
                </a:cxn>
                <a:cxn ang="0">
                  <a:pos x="269" y="509"/>
                </a:cxn>
                <a:cxn ang="0">
                  <a:pos x="246" y="426"/>
                </a:cxn>
                <a:cxn ang="0">
                  <a:pos x="185" y="307"/>
                </a:cxn>
                <a:cxn ang="0">
                  <a:pos x="128" y="195"/>
                </a:cxn>
                <a:cxn ang="0">
                  <a:pos x="93" y="86"/>
                </a:cxn>
                <a:cxn ang="0">
                  <a:pos x="83" y="0"/>
                </a:cxn>
                <a:cxn ang="0">
                  <a:pos x="83" y="112"/>
                </a:cxn>
                <a:cxn ang="0">
                  <a:pos x="57" y="96"/>
                </a:cxn>
                <a:cxn ang="0">
                  <a:pos x="93" y="147"/>
                </a:cxn>
                <a:cxn ang="0">
                  <a:pos x="0" y="83"/>
                </a:cxn>
                <a:cxn ang="0">
                  <a:pos x="41" y="118"/>
                </a:cxn>
              </a:cxnLst>
              <a:rect l="0" t="0" r="r" b="b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35" name="Freeform 1075"/>
            <p:cNvSpPr>
              <a:spLocks/>
            </p:cNvSpPr>
            <p:nvPr/>
          </p:nvSpPr>
          <p:spPr bwMode="auto">
            <a:xfrm>
              <a:off x="1162" y="2646"/>
              <a:ext cx="67" cy="9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237" name="Freeform 1077"/>
          <p:cNvSpPr>
            <a:spLocks/>
          </p:cNvSpPr>
          <p:nvPr/>
        </p:nvSpPr>
        <p:spPr bwMode="auto">
          <a:xfrm>
            <a:off x="6545263" y="3733800"/>
            <a:ext cx="82550" cy="250825"/>
          </a:xfrm>
          <a:custGeom>
            <a:avLst/>
            <a:gdLst/>
            <a:ahLst/>
            <a:cxnLst>
              <a:cxn ang="0">
                <a:pos x="0" y="185"/>
              </a:cxn>
              <a:cxn ang="0">
                <a:pos x="54" y="0"/>
              </a:cxn>
            </a:cxnLst>
            <a:rect l="0" t="0" r="r" b="b"/>
            <a:pathLst>
              <a:path w="54" h="185">
                <a:moveTo>
                  <a:pt x="0" y="185"/>
                </a:moveTo>
                <a:lnTo>
                  <a:pt x="54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38" name="Freeform 1078"/>
          <p:cNvSpPr>
            <a:spLocks/>
          </p:cNvSpPr>
          <p:nvPr/>
        </p:nvSpPr>
        <p:spPr bwMode="auto">
          <a:xfrm rot="5679431">
            <a:off x="6410325" y="4316413"/>
            <a:ext cx="531813" cy="1487487"/>
          </a:xfrm>
          <a:custGeom>
            <a:avLst/>
            <a:gdLst/>
            <a:ahLst/>
            <a:cxnLst>
              <a:cxn ang="0">
                <a:pos x="41" y="118"/>
              </a:cxn>
              <a:cxn ang="0">
                <a:pos x="70" y="144"/>
              </a:cxn>
              <a:cxn ang="0">
                <a:pos x="102" y="240"/>
              </a:cxn>
              <a:cxn ang="0">
                <a:pos x="144" y="371"/>
              </a:cxn>
              <a:cxn ang="0">
                <a:pos x="173" y="483"/>
              </a:cxn>
              <a:cxn ang="0">
                <a:pos x="208" y="563"/>
              </a:cxn>
              <a:cxn ang="0">
                <a:pos x="272" y="656"/>
              </a:cxn>
              <a:cxn ang="0">
                <a:pos x="301" y="730"/>
              </a:cxn>
              <a:cxn ang="0">
                <a:pos x="307" y="829"/>
              </a:cxn>
              <a:cxn ang="0">
                <a:pos x="304" y="858"/>
              </a:cxn>
              <a:cxn ang="0">
                <a:pos x="313" y="771"/>
              </a:cxn>
              <a:cxn ang="0">
                <a:pos x="336" y="803"/>
              </a:cxn>
              <a:cxn ang="0">
                <a:pos x="320" y="742"/>
              </a:cxn>
              <a:cxn ang="0">
                <a:pos x="342" y="749"/>
              </a:cxn>
              <a:cxn ang="0">
                <a:pos x="291" y="656"/>
              </a:cxn>
              <a:cxn ang="0">
                <a:pos x="285" y="589"/>
              </a:cxn>
              <a:cxn ang="0">
                <a:pos x="269" y="509"/>
              </a:cxn>
              <a:cxn ang="0">
                <a:pos x="246" y="426"/>
              </a:cxn>
              <a:cxn ang="0">
                <a:pos x="185" y="307"/>
              </a:cxn>
              <a:cxn ang="0">
                <a:pos x="128" y="195"/>
              </a:cxn>
              <a:cxn ang="0">
                <a:pos x="93" y="86"/>
              </a:cxn>
              <a:cxn ang="0">
                <a:pos x="83" y="0"/>
              </a:cxn>
              <a:cxn ang="0">
                <a:pos x="83" y="112"/>
              </a:cxn>
              <a:cxn ang="0">
                <a:pos x="57" y="96"/>
              </a:cxn>
              <a:cxn ang="0">
                <a:pos x="93" y="147"/>
              </a:cxn>
              <a:cxn ang="0">
                <a:pos x="0" y="83"/>
              </a:cxn>
              <a:cxn ang="0">
                <a:pos x="41" y="118"/>
              </a:cxn>
            </a:cxnLst>
            <a:rect l="0" t="0" r="r" b="b"/>
            <a:pathLst>
              <a:path w="342" h="858">
                <a:moveTo>
                  <a:pt x="41" y="118"/>
                </a:moveTo>
                <a:lnTo>
                  <a:pt x="70" y="144"/>
                </a:lnTo>
                <a:lnTo>
                  <a:pt x="102" y="240"/>
                </a:lnTo>
                <a:lnTo>
                  <a:pt x="144" y="371"/>
                </a:lnTo>
                <a:lnTo>
                  <a:pt x="173" y="483"/>
                </a:lnTo>
                <a:lnTo>
                  <a:pt x="208" y="563"/>
                </a:lnTo>
                <a:lnTo>
                  <a:pt x="272" y="656"/>
                </a:lnTo>
                <a:lnTo>
                  <a:pt x="301" y="730"/>
                </a:lnTo>
                <a:lnTo>
                  <a:pt x="307" y="829"/>
                </a:lnTo>
                <a:lnTo>
                  <a:pt x="304" y="858"/>
                </a:lnTo>
                <a:lnTo>
                  <a:pt x="313" y="771"/>
                </a:lnTo>
                <a:lnTo>
                  <a:pt x="336" y="803"/>
                </a:lnTo>
                <a:lnTo>
                  <a:pt x="320" y="742"/>
                </a:lnTo>
                <a:lnTo>
                  <a:pt x="342" y="749"/>
                </a:lnTo>
                <a:lnTo>
                  <a:pt x="291" y="656"/>
                </a:lnTo>
                <a:lnTo>
                  <a:pt x="285" y="589"/>
                </a:lnTo>
                <a:lnTo>
                  <a:pt x="269" y="509"/>
                </a:lnTo>
                <a:lnTo>
                  <a:pt x="246" y="426"/>
                </a:lnTo>
                <a:lnTo>
                  <a:pt x="185" y="307"/>
                </a:lnTo>
                <a:lnTo>
                  <a:pt x="128" y="195"/>
                </a:lnTo>
                <a:lnTo>
                  <a:pt x="93" y="86"/>
                </a:lnTo>
                <a:lnTo>
                  <a:pt x="83" y="0"/>
                </a:lnTo>
                <a:lnTo>
                  <a:pt x="83" y="112"/>
                </a:lnTo>
                <a:lnTo>
                  <a:pt x="57" y="96"/>
                </a:lnTo>
                <a:lnTo>
                  <a:pt x="93" y="147"/>
                </a:lnTo>
                <a:lnTo>
                  <a:pt x="0" y="83"/>
                </a:lnTo>
                <a:lnTo>
                  <a:pt x="41" y="118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39" name="Freeform 1079"/>
          <p:cNvSpPr>
            <a:spLocks/>
          </p:cNvSpPr>
          <p:nvPr/>
        </p:nvSpPr>
        <p:spPr bwMode="auto">
          <a:xfrm rot="6093354">
            <a:off x="6593681" y="5028407"/>
            <a:ext cx="104775" cy="1603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29"/>
              </a:cxn>
              <a:cxn ang="0">
                <a:pos x="19" y="55"/>
              </a:cxn>
              <a:cxn ang="0">
                <a:pos x="35" y="84"/>
              </a:cxn>
              <a:cxn ang="0">
                <a:pos x="60" y="93"/>
              </a:cxn>
              <a:cxn ang="0">
                <a:pos x="67" y="71"/>
              </a:cxn>
              <a:cxn ang="0">
                <a:pos x="51" y="42"/>
              </a:cxn>
              <a:cxn ang="0">
                <a:pos x="38" y="0"/>
              </a:cxn>
              <a:cxn ang="0">
                <a:pos x="6" y="0"/>
              </a:cxn>
            </a:cxnLst>
            <a:rect l="0" t="0" r="r" b="b"/>
            <a:pathLst>
              <a:path w="67" h="93">
                <a:moveTo>
                  <a:pt x="6" y="0"/>
                </a:moveTo>
                <a:lnTo>
                  <a:pt x="0" y="29"/>
                </a:lnTo>
                <a:lnTo>
                  <a:pt x="19" y="55"/>
                </a:lnTo>
                <a:lnTo>
                  <a:pt x="35" y="84"/>
                </a:lnTo>
                <a:lnTo>
                  <a:pt x="60" y="93"/>
                </a:lnTo>
                <a:lnTo>
                  <a:pt x="67" y="71"/>
                </a:lnTo>
                <a:lnTo>
                  <a:pt x="51" y="42"/>
                </a:lnTo>
                <a:lnTo>
                  <a:pt x="3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11" name="Group 1080"/>
          <p:cNvGrpSpPr>
            <a:grpSpLocks/>
          </p:cNvGrpSpPr>
          <p:nvPr/>
        </p:nvGrpSpPr>
        <p:grpSpPr bwMode="auto">
          <a:xfrm rot="-1562779">
            <a:off x="6410325" y="5094288"/>
            <a:ext cx="117475" cy="153987"/>
            <a:chOff x="3973" y="3606"/>
            <a:chExt cx="80" cy="114"/>
          </a:xfrm>
        </p:grpSpPr>
        <p:sp>
          <p:nvSpPr>
            <p:cNvPr id="93241" name="Line 1081"/>
            <p:cNvSpPr>
              <a:spLocks noChangeShapeType="1"/>
            </p:cNvSpPr>
            <p:nvPr/>
          </p:nvSpPr>
          <p:spPr bwMode="auto">
            <a:xfrm rot="8500272" flipH="1" flipV="1">
              <a:off x="3973" y="3614"/>
              <a:ext cx="80" cy="10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42" name="Line 1082"/>
            <p:cNvSpPr>
              <a:spLocks noChangeShapeType="1"/>
            </p:cNvSpPr>
            <p:nvPr/>
          </p:nvSpPr>
          <p:spPr bwMode="auto">
            <a:xfrm rot="8500272" flipH="1" flipV="1">
              <a:off x="3985" y="3606"/>
              <a:ext cx="65" cy="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43" name="Line 1083"/>
            <p:cNvSpPr>
              <a:spLocks noChangeShapeType="1"/>
            </p:cNvSpPr>
            <p:nvPr/>
          </p:nvSpPr>
          <p:spPr bwMode="auto">
            <a:xfrm rot="8500272" flipH="1" flipV="1">
              <a:off x="3997" y="3611"/>
              <a:ext cx="26" cy="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244" name="Freeform 1084"/>
          <p:cNvSpPr>
            <a:spLocks/>
          </p:cNvSpPr>
          <p:nvPr/>
        </p:nvSpPr>
        <p:spPr bwMode="auto">
          <a:xfrm rot="8109758">
            <a:off x="6403975" y="4938713"/>
            <a:ext cx="131763" cy="71437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45" name="Line 1085"/>
          <p:cNvSpPr>
            <a:spLocks noChangeShapeType="1"/>
          </p:cNvSpPr>
          <p:nvPr/>
        </p:nvSpPr>
        <p:spPr bwMode="auto">
          <a:xfrm rot="5387645">
            <a:off x="6611144" y="4750594"/>
            <a:ext cx="114300" cy="1635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46" name="Line 1086"/>
          <p:cNvSpPr>
            <a:spLocks noChangeShapeType="1"/>
          </p:cNvSpPr>
          <p:nvPr/>
        </p:nvSpPr>
        <p:spPr bwMode="auto">
          <a:xfrm rot="5387645">
            <a:off x="6583363" y="4821238"/>
            <a:ext cx="93662" cy="131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47" name="Line 1087"/>
          <p:cNvSpPr>
            <a:spLocks noChangeShapeType="1"/>
          </p:cNvSpPr>
          <p:nvPr/>
        </p:nvSpPr>
        <p:spPr bwMode="auto">
          <a:xfrm rot="5602995">
            <a:off x="6245225" y="4983163"/>
            <a:ext cx="109538" cy="157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48" name="Line 1088"/>
          <p:cNvSpPr>
            <a:spLocks noChangeShapeType="1"/>
          </p:cNvSpPr>
          <p:nvPr/>
        </p:nvSpPr>
        <p:spPr bwMode="auto">
          <a:xfrm rot="5602995">
            <a:off x="6269832" y="5018881"/>
            <a:ext cx="87312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49" name="Line 1089"/>
          <p:cNvSpPr>
            <a:spLocks noChangeShapeType="1"/>
          </p:cNvSpPr>
          <p:nvPr/>
        </p:nvSpPr>
        <p:spPr bwMode="auto">
          <a:xfrm rot="5602995">
            <a:off x="6326981" y="5064920"/>
            <a:ext cx="34925" cy="555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0" name="Freeform 1090"/>
          <p:cNvSpPr>
            <a:spLocks/>
          </p:cNvSpPr>
          <p:nvPr/>
        </p:nvSpPr>
        <p:spPr bwMode="auto">
          <a:xfrm rot="-9070878" flipH="1" flipV="1">
            <a:off x="6535738" y="4084638"/>
            <a:ext cx="287337" cy="1712912"/>
          </a:xfrm>
          <a:custGeom>
            <a:avLst/>
            <a:gdLst/>
            <a:ahLst/>
            <a:cxnLst>
              <a:cxn ang="0">
                <a:pos x="76" y="160"/>
              </a:cxn>
              <a:cxn ang="0">
                <a:pos x="96" y="249"/>
              </a:cxn>
              <a:cxn ang="0">
                <a:pos x="76" y="332"/>
              </a:cxn>
              <a:cxn ang="0">
                <a:pos x="51" y="512"/>
              </a:cxn>
              <a:cxn ang="0">
                <a:pos x="76" y="672"/>
              </a:cxn>
              <a:cxn ang="0">
                <a:pos x="83" y="844"/>
              </a:cxn>
              <a:cxn ang="0">
                <a:pos x="44" y="928"/>
              </a:cxn>
              <a:cxn ang="0">
                <a:pos x="0" y="1004"/>
              </a:cxn>
              <a:cxn ang="0">
                <a:pos x="64" y="934"/>
              </a:cxn>
              <a:cxn ang="0">
                <a:pos x="64" y="992"/>
              </a:cxn>
              <a:cxn ang="0">
                <a:pos x="89" y="883"/>
              </a:cxn>
              <a:cxn ang="0">
                <a:pos x="153" y="1100"/>
              </a:cxn>
              <a:cxn ang="0">
                <a:pos x="121" y="883"/>
              </a:cxn>
              <a:cxn ang="0">
                <a:pos x="102" y="768"/>
              </a:cxn>
              <a:cxn ang="0">
                <a:pos x="121" y="691"/>
              </a:cxn>
              <a:cxn ang="0">
                <a:pos x="121" y="569"/>
              </a:cxn>
              <a:cxn ang="0">
                <a:pos x="140" y="358"/>
              </a:cxn>
              <a:cxn ang="0">
                <a:pos x="121" y="224"/>
              </a:cxn>
              <a:cxn ang="0">
                <a:pos x="128" y="96"/>
              </a:cxn>
              <a:cxn ang="0">
                <a:pos x="166" y="0"/>
              </a:cxn>
              <a:cxn ang="0">
                <a:pos x="115" y="102"/>
              </a:cxn>
              <a:cxn ang="0">
                <a:pos x="96" y="32"/>
              </a:cxn>
              <a:cxn ang="0">
                <a:pos x="108" y="179"/>
              </a:cxn>
              <a:cxn ang="0">
                <a:pos x="64" y="121"/>
              </a:cxn>
              <a:cxn ang="0">
                <a:pos x="76" y="160"/>
              </a:cxn>
            </a:cxnLst>
            <a:rect l="0" t="0" r="r" b="b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1" name="Freeform 1091"/>
          <p:cNvSpPr>
            <a:spLocks/>
          </p:cNvSpPr>
          <p:nvPr/>
        </p:nvSpPr>
        <p:spPr bwMode="auto">
          <a:xfrm rot="17497533">
            <a:off x="6719094" y="4788694"/>
            <a:ext cx="120650" cy="7778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2" name="Line 1092"/>
          <p:cNvSpPr>
            <a:spLocks noChangeShapeType="1"/>
          </p:cNvSpPr>
          <p:nvPr/>
        </p:nvSpPr>
        <p:spPr bwMode="auto">
          <a:xfrm rot="14775420">
            <a:off x="6601619" y="4949032"/>
            <a:ext cx="115887" cy="165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3" name="Line 1093"/>
          <p:cNvSpPr>
            <a:spLocks noChangeShapeType="1"/>
          </p:cNvSpPr>
          <p:nvPr/>
        </p:nvSpPr>
        <p:spPr bwMode="auto">
          <a:xfrm rot="14775420">
            <a:off x="6624638" y="4900613"/>
            <a:ext cx="92075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4" name="Line 1094"/>
          <p:cNvSpPr>
            <a:spLocks noChangeShapeType="1"/>
          </p:cNvSpPr>
          <p:nvPr/>
        </p:nvSpPr>
        <p:spPr bwMode="auto">
          <a:xfrm rot="14990771">
            <a:off x="6842919" y="4607719"/>
            <a:ext cx="107950" cy="157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5" name="Line 1095"/>
          <p:cNvSpPr>
            <a:spLocks noChangeShapeType="1"/>
          </p:cNvSpPr>
          <p:nvPr/>
        </p:nvSpPr>
        <p:spPr bwMode="auto">
          <a:xfrm rot="14990771">
            <a:off x="6830219" y="4604544"/>
            <a:ext cx="87313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56" name="Line 1096"/>
          <p:cNvSpPr>
            <a:spLocks noChangeShapeType="1"/>
          </p:cNvSpPr>
          <p:nvPr/>
        </p:nvSpPr>
        <p:spPr bwMode="auto">
          <a:xfrm rot="14990771">
            <a:off x="6826250" y="4645026"/>
            <a:ext cx="34925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12" name="Group 1097"/>
          <p:cNvGrpSpPr>
            <a:grpSpLocks/>
          </p:cNvGrpSpPr>
          <p:nvPr/>
        </p:nvGrpSpPr>
        <p:grpSpPr bwMode="auto">
          <a:xfrm>
            <a:off x="6589713" y="3879850"/>
            <a:ext cx="325437" cy="463550"/>
            <a:chOff x="4504" y="2352"/>
            <a:chExt cx="220" cy="342"/>
          </a:xfrm>
        </p:grpSpPr>
        <p:sp>
          <p:nvSpPr>
            <p:cNvPr id="93258" name="Freeform 1098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59" name="Freeform 1099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3" name="Group 1100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93261" name="Freeform 1101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62" name="Freeform 1102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63" name="Freeform 1103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93264" name="Freeform 1104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4" name="Group 1105"/>
          <p:cNvGrpSpPr>
            <a:grpSpLocks/>
          </p:cNvGrpSpPr>
          <p:nvPr/>
        </p:nvGrpSpPr>
        <p:grpSpPr bwMode="auto">
          <a:xfrm rot="-2131854">
            <a:off x="6784975" y="5003800"/>
            <a:ext cx="117475" cy="153988"/>
            <a:chOff x="3973" y="3606"/>
            <a:chExt cx="80" cy="114"/>
          </a:xfrm>
        </p:grpSpPr>
        <p:sp>
          <p:nvSpPr>
            <p:cNvPr id="93266" name="Line 1106"/>
            <p:cNvSpPr>
              <a:spLocks noChangeShapeType="1"/>
            </p:cNvSpPr>
            <p:nvPr/>
          </p:nvSpPr>
          <p:spPr bwMode="auto">
            <a:xfrm rot="8500272" flipH="1" flipV="1">
              <a:off x="3973" y="3614"/>
              <a:ext cx="80" cy="10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67" name="Line 1107"/>
            <p:cNvSpPr>
              <a:spLocks noChangeShapeType="1"/>
            </p:cNvSpPr>
            <p:nvPr/>
          </p:nvSpPr>
          <p:spPr bwMode="auto">
            <a:xfrm rot="8500272" flipH="1" flipV="1">
              <a:off x="3985" y="3606"/>
              <a:ext cx="65" cy="8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68" name="Line 1108"/>
            <p:cNvSpPr>
              <a:spLocks noChangeShapeType="1"/>
            </p:cNvSpPr>
            <p:nvPr/>
          </p:nvSpPr>
          <p:spPr bwMode="auto">
            <a:xfrm rot="8500272" flipH="1" flipV="1">
              <a:off x="3997" y="3611"/>
              <a:ext cx="26" cy="3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5" name="Group 1109"/>
          <p:cNvGrpSpPr>
            <a:grpSpLocks/>
          </p:cNvGrpSpPr>
          <p:nvPr/>
        </p:nvGrpSpPr>
        <p:grpSpPr bwMode="auto">
          <a:xfrm rot="-1562779">
            <a:off x="5676900" y="4776788"/>
            <a:ext cx="1871663" cy="263525"/>
            <a:chOff x="3552" y="3435"/>
            <a:chExt cx="1264" cy="194"/>
          </a:xfrm>
        </p:grpSpPr>
        <p:sp>
          <p:nvSpPr>
            <p:cNvPr id="93270" name="Freeform 1110"/>
            <p:cNvSpPr>
              <a:spLocks/>
            </p:cNvSpPr>
            <p:nvPr/>
          </p:nvSpPr>
          <p:spPr bwMode="auto">
            <a:xfrm rot="-16895874" flipH="1" flipV="1">
              <a:off x="4087" y="2900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271" name="Freeform 1111"/>
            <p:cNvSpPr>
              <a:spLocks/>
            </p:cNvSpPr>
            <p:nvPr/>
          </p:nvSpPr>
          <p:spPr bwMode="auto">
            <a:xfrm>
              <a:off x="4025" y="3518"/>
              <a:ext cx="147" cy="43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82" y="0"/>
                </a:cxn>
                <a:cxn ang="0">
                  <a:pos x="29" y="0"/>
                </a:cxn>
                <a:cxn ang="0">
                  <a:pos x="5" y="12"/>
                </a:cxn>
                <a:cxn ang="0">
                  <a:pos x="7" y="36"/>
                </a:cxn>
                <a:cxn ang="0">
                  <a:pos x="15" y="40"/>
                </a:cxn>
                <a:cxn ang="0">
                  <a:pos x="53" y="43"/>
                </a:cxn>
                <a:cxn ang="0">
                  <a:pos x="91" y="40"/>
                </a:cxn>
                <a:cxn ang="0">
                  <a:pos x="147" y="31"/>
                </a:cxn>
                <a:cxn ang="0">
                  <a:pos x="142" y="7"/>
                </a:cxn>
                <a:cxn ang="0">
                  <a:pos x="118" y="0"/>
                </a:cxn>
              </a:cxnLst>
              <a:rect l="0" t="0" r="r" b="b"/>
              <a:pathLst>
                <a:path w="147" h="43">
                  <a:moveTo>
                    <a:pt x="118" y="0"/>
                  </a:moveTo>
                  <a:lnTo>
                    <a:pt x="82" y="0"/>
                  </a:lnTo>
                  <a:lnTo>
                    <a:pt x="29" y="0"/>
                  </a:lnTo>
                  <a:lnTo>
                    <a:pt x="5" y="12"/>
                  </a:lnTo>
                  <a:cubicBezTo>
                    <a:pt x="2" y="21"/>
                    <a:pt x="0" y="24"/>
                    <a:pt x="7" y="36"/>
                  </a:cubicBezTo>
                  <a:cubicBezTo>
                    <a:pt x="8" y="39"/>
                    <a:pt x="15" y="40"/>
                    <a:pt x="15" y="40"/>
                  </a:cubicBezTo>
                  <a:lnTo>
                    <a:pt x="53" y="43"/>
                  </a:lnTo>
                  <a:lnTo>
                    <a:pt x="91" y="40"/>
                  </a:lnTo>
                  <a:lnTo>
                    <a:pt x="147" y="31"/>
                  </a:lnTo>
                  <a:lnTo>
                    <a:pt x="142" y="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6" name="Group 1112"/>
            <p:cNvGrpSpPr>
              <a:grpSpLocks/>
            </p:cNvGrpSpPr>
            <p:nvPr/>
          </p:nvGrpSpPr>
          <p:grpSpPr bwMode="auto">
            <a:xfrm rot="-1969867">
              <a:off x="4210" y="3465"/>
              <a:ext cx="80" cy="114"/>
              <a:chOff x="3973" y="3606"/>
              <a:chExt cx="80" cy="114"/>
            </a:xfrm>
          </p:grpSpPr>
          <p:sp>
            <p:nvSpPr>
              <p:cNvPr id="93273" name="Line 1113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74" name="Line 1114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75" name="Line 1115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7" name="Group 1116"/>
            <p:cNvGrpSpPr>
              <a:grpSpLocks/>
            </p:cNvGrpSpPr>
            <p:nvPr/>
          </p:nvGrpSpPr>
          <p:grpSpPr bwMode="auto">
            <a:xfrm rot="762250" flipV="1">
              <a:off x="3921" y="3487"/>
              <a:ext cx="62" cy="114"/>
              <a:chOff x="3973" y="3606"/>
              <a:chExt cx="80" cy="114"/>
            </a:xfrm>
          </p:grpSpPr>
          <p:sp>
            <p:nvSpPr>
              <p:cNvPr id="93277" name="Line 1117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78" name="Line 1118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279" name="Line 1119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93280" name="Line 1120"/>
          <p:cNvSpPr>
            <a:spLocks noChangeShapeType="1"/>
          </p:cNvSpPr>
          <p:nvPr/>
        </p:nvSpPr>
        <p:spPr bwMode="auto">
          <a:xfrm rot="-1359047" flipH="1" flipV="1">
            <a:off x="5391150" y="4508500"/>
            <a:ext cx="119063" cy="1444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1" name="Line 1121"/>
          <p:cNvSpPr>
            <a:spLocks noChangeShapeType="1"/>
          </p:cNvSpPr>
          <p:nvPr/>
        </p:nvSpPr>
        <p:spPr bwMode="auto">
          <a:xfrm rot="-1359047" flipH="1" flipV="1">
            <a:off x="5386388" y="4541838"/>
            <a:ext cx="96837" cy="1190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2" name="Line 1122"/>
          <p:cNvSpPr>
            <a:spLocks noChangeShapeType="1"/>
          </p:cNvSpPr>
          <p:nvPr/>
        </p:nvSpPr>
        <p:spPr bwMode="auto">
          <a:xfrm rot="-1359047" flipH="1" flipV="1">
            <a:off x="5419725" y="4603750"/>
            <a:ext cx="38100" cy="523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3" name="Freeform 1123"/>
          <p:cNvSpPr>
            <a:spLocks/>
          </p:cNvSpPr>
          <p:nvPr/>
        </p:nvSpPr>
        <p:spPr bwMode="auto">
          <a:xfrm rot="-26755195" flipH="1" flipV="1">
            <a:off x="5018881" y="3759995"/>
            <a:ext cx="263525" cy="1871662"/>
          </a:xfrm>
          <a:custGeom>
            <a:avLst/>
            <a:gdLst/>
            <a:ahLst/>
            <a:cxnLst>
              <a:cxn ang="0">
                <a:pos x="76" y="160"/>
              </a:cxn>
              <a:cxn ang="0">
                <a:pos x="96" y="249"/>
              </a:cxn>
              <a:cxn ang="0">
                <a:pos x="76" y="332"/>
              </a:cxn>
              <a:cxn ang="0">
                <a:pos x="51" y="512"/>
              </a:cxn>
              <a:cxn ang="0">
                <a:pos x="76" y="672"/>
              </a:cxn>
              <a:cxn ang="0">
                <a:pos x="83" y="844"/>
              </a:cxn>
              <a:cxn ang="0">
                <a:pos x="44" y="928"/>
              </a:cxn>
              <a:cxn ang="0">
                <a:pos x="0" y="1004"/>
              </a:cxn>
              <a:cxn ang="0">
                <a:pos x="64" y="934"/>
              </a:cxn>
              <a:cxn ang="0">
                <a:pos x="64" y="992"/>
              </a:cxn>
              <a:cxn ang="0">
                <a:pos x="89" y="883"/>
              </a:cxn>
              <a:cxn ang="0">
                <a:pos x="153" y="1100"/>
              </a:cxn>
              <a:cxn ang="0">
                <a:pos x="121" y="883"/>
              </a:cxn>
              <a:cxn ang="0">
                <a:pos x="102" y="768"/>
              </a:cxn>
              <a:cxn ang="0">
                <a:pos x="121" y="691"/>
              </a:cxn>
              <a:cxn ang="0">
                <a:pos x="121" y="569"/>
              </a:cxn>
              <a:cxn ang="0">
                <a:pos x="140" y="358"/>
              </a:cxn>
              <a:cxn ang="0">
                <a:pos x="121" y="224"/>
              </a:cxn>
              <a:cxn ang="0">
                <a:pos x="128" y="96"/>
              </a:cxn>
              <a:cxn ang="0">
                <a:pos x="166" y="0"/>
              </a:cxn>
              <a:cxn ang="0">
                <a:pos x="115" y="102"/>
              </a:cxn>
              <a:cxn ang="0">
                <a:pos x="96" y="32"/>
              </a:cxn>
              <a:cxn ang="0">
                <a:pos x="108" y="179"/>
              </a:cxn>
              <a:cxn ang="0">
                <a:pos x="64" y="121"/>
              </a:cxn>
              <a:cxn ang="0">
                <a:pos x="76" y="160"/>
              </a:cxn>
            </a:cxnLst>
            <a:rect l="0" t="0" r="r" b="b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4" name="Freeform 1124"/>
          <p:cNvSpPr>
            <a:spLocks/>
          </p:cNvSpPr>
          <p:nvPr/>
        </p:nvSpPr>
        <p:spPr bwMode="auto">
          <a:xfrm rot="-186783">
            <a:off x="5237163" y="4695825"/>
            <a:ext cx="130175" cy="714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5" name="Line 1125"/>
          <p:cNvSpPr>
            <a:spLocks noChangeShapeType="1"/>
          </p:cNvSpPr>
          <p:nvPr/>
        </p:nvSpPr>
        <p:spPr bwMode="auto">
          <a:xfrm rot="-2908896">
            <a:off x="4994275" y="4633913"/>
            <a:ext cx="115887" cy="1666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6" name="Line 1126"/>
          <p:cNvSpPr>
            <a:spLocks noChangeShapeType="1"/>
          </p:cNvSpPr>
          <p:nvPr/>
        </p:nvSpPr>
        <p:spPr bwMode="auto">
          <a:xfrm rot="-2908896">
            <a:off x="5075238" y="4633913"/>
            <a:ext cx="92075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7" name="Line 1127"/>
          <p:cNvSpPr>
            <a:spLocks noChangeShapeType="1"/>
          </p:cNvSpPr>
          <p:nvPr/>
        </p:nvSpPr>
        <p:spPr bwMode="auto">
          <a:xfrm rot="-2693546">
            <a:off x="5434013" y="4697413"/>
            <a:ext cx="119062" cy="1428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8" name="Line 1128"/>
          <p:cNvSpPr>
            <a:spLocks noChangeShapeType="1"/>
          </p:cNvSpPr>
          <p:nvPr/>
        </p:nvSpPr>
        <p:spPr bwMode="auto">
          <a:xfrm rot="-2693546">
            <a:off x="5451475" y="4684713"/>
            <a:ext cx="98425" cy="1190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89" name="Line 1129"/>
          <p:cNvSpPr>
            <a:spLocks noChangeShapeType="1"/>
          </p:cNvSpPr>
          <p:nvPr/>
        </p:nvSpPr>
        <p:spPr bwMode="auto">
          <a:xfrm rot="-2693546">
            <a:off x="5467350" y="4694238"/>
            <a:ext cx="36513" cy="523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0" name="Freeform 1130"/>
          <p:cNvSpPr>
            <a:spLocks/>
          </p:cNvSpPr>
          <p:nvPr/>
        </p:nvSpPr>
        <p:spPr bwMode="auto">
          <a:xfrm rot="-17367418" flipH="1" flipV="1">
            <a:off x="4993481" y="3694907"/>
            <a:ext cx="263525" cy="1871662"/>
          </a:xfrm>
          <a:custGeom>
            <a:avLst/>
            <a:gdLst/>
            <a:ahLst/>
            <a:cxnLst>
              <a:cxn ang="0">
                <a:pos x="76" y="160"/>
              </a:cxn>
              <a:cxn ang="0">
                <a:pos x="96" y="249"/>
              </a:cxn>
              <a:cxn ang="0">
                <a:pos x="76" y="332"/>
              </a:cxn>
              <a:cxn ang="0">
                <a:pos x="51" y="512"/>
              </a:cxn>
              <a:cxn ang="0">
                <a:pos x="76" y="672"/>
              </a:cxn>
              <a:cxn ang="0">
                <a:pos x="83" y="844"/>
              </a:cxn>
              <a:cxn ang="0">
                <a:pos x="44" y="928"/>
              </a:cxn>
              <a:cxn ang="0">
                <a:pos x="0" y="1004"/>
              </a:cxn>
              <a:cxn ang="0">
                <a:pos x="64" y="934"/>
              </a:cxn>
              <a:cxn ang="0">
                <a:pos x="64" y="992"/>
              </a:cxn>
              <a:cxn ang="0">
                <a:pos x="89" y="883"/>
              </a:cxn>
              <a:cxn ang="0">
                <a:pos x="153" y="1100"/>
              </a:cxn>
              <a:cxn ang="0">
                <a:pos x="121" y="883"/>
              </a:cxn>
              <a:cxn ang="0">
                <a:pos x="102" y="768"/>
              </a:cxn>
              <a:cxn ang="0">
                <a:pos x="121" y="691"/>
              </a:cxn>
              <a:cxn ang="0">
                <a:pos x="121" y="569"/>
              </a:cxn>
              <a:cxn ang="0">
                <a:pos x="140" y="358"/>
              </a:cxn>
              <a:cxn ang="0">
                <a:pos x="121" y="224"/>
              </a:cxn>
              <a:cxn ang="0">
                <a:pos x="128" y="96"/>
              </a:cxn>
              <a:cxn ang="0">
                <a:pos x="166" y="0"/>
              </a:cxn>
              <a:cxn ang="0">
                <a:pos x="115" y="102"/>
              </a:cxn>
              <a:cxn ang="0">
                <a:pos x="96" y="32"/>
              </a:cxn>
              <a:cxn ang="0">
                <a:pos x="108" y="179"/>
              </a:cxn>
              <a:cxn ang="0">
                <a:pos x="64" y="121"/>
              </a:cxn>
              <a:cxn ang="0">
                <a:pos x="76" y="160"/>
              </a:cxn>
            </a:cxnLst>
            <a:rect l="0" t="0" r="r" b="b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CCECFF"/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1" name="Freeform 1131"/>
          <p:cNvSpPr>
            <a:spLocks/>
          </p:cNvSpPr>
          <p:nvPr/>
        </p:nvSpPr>
        <p:spPr bwMode="auto">
          <a:xfrm rot="9200992">
            <a:off x="4903788" y="4616450"/>
            <a:ext cx="131762" cy="714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20"/>
              </a:cxn>
              <a:cxn ang="0">
                <a:pos x="19" y="32"/>
              </a:cxn>
              <a:cxn ang="0">
                <a:pos x="51" y="42"/>
              </a:cxn>
              <a:cxn ang="0">
                <a:pos x="77" y="45"/>
              </a:cxn>
              <a:cxn ang="0">
                <a:pos x="77" y="23"/>
              </a:cxn>
              <a:cxn ang="0">
                <a:pos x="57" y="7"/>
              </a:cxn>
              <a:cxn ang="0">
                <a:pos x="3" y="0"/>
              </a:cxn>
            </a:cxnLst>
            <a:rect l="0" t="0" r="r" b="b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2" name="Line 1132"/>
          <p:cNvSpPr>
            <a:spLocks noChangeShapeType="1"/>
          </p:cNvSpPr>
          <p:nvPr/>
        </p:nvSpPr>
        <p:spPr bwMode="auto">
          <a:xfrm rot="6478879">
            <a:off x="5147469" y="4491832"/>
            <a:ext cx="114300" cy="16351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3" name="Line 1133"/>
          <p:cNvSpPr>
            <a:spLocks noChangeShapeType="1"/>
          </p:cNvSpPr>
          <p:nvPr/>
        </p:nvSpPr>
        <p:spPr bwMode="auto">
          <a:xfrm rot="6478879">
            <a:off x="5103813" y="4551363"/>
            <a:ext cx="92075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4" name="Line 1134"/>
          <p:cNvSpPr>
            <a:spLocks noChangeShapeType="1"/>
          </p:cNvSpPr>
          <p:nvPr/>
        </p:nvSpPr>
        <p:spPr bwMode="auto">
          <a:xfrm rot="6694230">
            <a:off x="4723607" y="4609306"/>
            <a:ext cx="107950" cy="1571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5" name="Line 1135"/>
          <p:cNvSpPr>
            <a:spLocks noChangeShapeType="1"/>
          </p:cNvSpPr>
          <p:nvPr/>
        </p:nvSpPr>
        <p:spPr bwMode="auto">
          <a:xfrm rot="6694230">
            <a:off x="4737101" y="4648200"/>
            <a:ext cx="88900" cy="130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6" name="Line 1136"/>
          <p:cNvSpPr>
            <a:spLocks noChangeShapeType="1"/>
          </p:cNvSpPr>
          <p:nvPr/>
        </p:nvSpPr>
        <p:spPr bwMode="auto">
          <a:xfrm rot="6694230">
            <a:off x="4790281" y="4701382"/>
            <a:ext cx="36513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7" name="Freeform 1137"/>
          <p:cNvSpPr>
            <a:spLocks/>
          </p:cNvSpPr>
          <p:nvPr/>
        </p:nvSpPr>
        <p:spPr bwMode="auto">
          <a:xfrm rot="-2203186">
            <a:off x="5853113" y="4725988"/>
            <a:ext cx="427037" cy="104775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168" y="43"/>
              </a:cxn>
              <a:cxn ang="0">
                <a:pos x="288" y="0"/>
              </a:cxn>
            </a:cxnLst>
            <a:rect l="0" t="0" r="r" b="b"/>
            <a:pathLst>
              <a:path w="288" h="77">
                <a:moveTo>
                  <a:pt x="0" y="77"/>
                </a:moveTo>
                <a:lnTo>
                  <a:pt x="168" y="43"/>
                </a:lnTo>
                <a:lnTo>
                  <a:pt x="288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298" name="Line 1138"/>
          <p:cNvSpPr>
            <a:spLocks noChangeShapeType="1"/>
          </p:cNvSpPr>
          <p:nvPr/>
        </p:nvSpPr>
        <p:spPr bwMode="auto">
          <a:xfrm rot="19396814" flipV="1">
            <a:off x="6237288" y="4398963"/>
            <a:ext cx="174625" cy="77787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18" name="Group 1140"/>
          <p:cNvGrpSpPr>
            <a:grpSpLocks/>
          </p:cNvGrpSpPr>
          <p:nvPr/>
        </p:nvGrpSpPr>
        <p:grpSpPr bwMode="auto">
          <a:xfrm rot="-10033731">
            <a:off x="5575300" y="1230313"/>
            <a:ext cx="354013" cy="1871662"/>
            <a:chOff x="2711" y="2459"/>
            <a:chExt cx="261" cy="1264"/>
          </a:xfrm>
        </p:grpSpPr>
        <p:sp>
          <p:nvSpPr>
            <p:cNvPr id="93301" name="Freeform 1141"/>
            <p:cNvSpPr>
              <a:spLocks/>
            </p:cNvSpPr>
            <p:nvPr/>
          </p:nvSpPr>
          <p:spPr bwMode="auto">
            <a:xfrm rot="-23846298" flipH="1" flipV="1">
              <a:off x="2713" y="2459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02" name="Freeform 1142"/>
            <p:cNvSpPr>
              <a:spLocks/>
            </p:cNvSpPr>
            <p:nvPr/>
          </p:nvSpPr>
          <p:spPr bwMode="auto">
            <a:xfrm rot="2722113">
              <a:off x="2813" y="3159"/>
              <a:ext cx="89" cy="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0"/>
                </a:cxn>
                <a:cxn ang="0">
                  <a:pos x="19" y="32"/>
                </a:cxn>
                <a:cxn ang="0">
                  <a:pos x="51" y="42"/>
                </a:cxn>
                <a:cxn ang="0">
                  <a:pos x="77" y="45"/>
                </a:cxn>
                <a:cxn ang="0">
                  <a:pos x="77" y="23"/>
                </a:cxn>
                <a:cxn ang="0">
                  <a:pos x="57" y="7"/>
                </a:cxn>
                <a:cxn ang="0">
                  <a:pos x="3" y="0"/>
                </a:cxn>
              </a:cxnLst>
              <a:rect l="0" t="0" r="r" b="b"/>
              <a:pathLst>
                <a:path w="77" h="45">
                  <a:moveTo>
                    <a:pt x="3" y="0"/>
                  </a:moveTo>
                  <a:lnTo>
                    <a:pt x="0" y="20"/>
                  </a:lnTo>
                  <a:lnTo>
                    <a:pt x="19" y="32"/>
                  </a:lnTo>
                  <a:lnTo>
                    <a:pt x="51" y="42"/>
                  </a:lnTo>
                  <a:lnTo>
                    <a:pt x="77" y="45"/>
                  </a:lnTo>
                  <a:lnTo>
                    <a:pt x="77" y="23"/>
                  </a:lnTo>
                  <a:lnTo>
                    <a:pt x="57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19" name="Group 1143"/>
            <p:cNvGrpSpPr>
              <a:grpSpLocks/>
            </p:cNvGrpSpPr>
            <p:nvPr/>
          </p:nvGrpSpPr>
          <p:grpSpPr bwMode="auto">
            <a:xfrm>
              <a:off x="2711" y="2996"/>
              <a:ext cx="118" cy="126"/>
              <a:chOff x="2711" y="2996"/>
              <a:chExt cx="118" cy="126"/>
            </a:xfrm>
          </p:grpSpPr>
          <p:sp>
            <p:nvSpPr>
              <p:cNvPr id="93304" name="Line 1144"/>
              <p:cNvSpPr>
                <a:spLocks noChangeShapeType="1"/>
              </p:cNvSpPr>
              <p:nvPr/>
            </p:nvSpPr>
            <p:spPr bwMode="auto">
              <a:xfrm>
                <a:off x="2711" y="2996"/>
                <a:ext cx="85" cy="1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05" name="Line 1145"/>
              <p:cNvSpPr>
                <a:spLocks noChangeShapeType="1"/>
              </p:cNvSpPr>
              <p:nvPr/>
            </p:nvSpPr>
            <p:spPr bwMode="auto">
              <a:xfrm>
                <a:off x="2761" y="3034"/>
                <a:ext cx="68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0" name="Group 1146"/>
            <p:cNvGrpSpPr>
              <a:grpSpLocks/>
            </p:cNvGrpSpPr>
            <p:nvPr/>
          </p:nvGrpSpPr>
          <p:grpSpPr bwMode="auto">
            <a:xfrm>
              <a:off x="2883" y="3248"/>
              <a:ext cx="89" cy="106"/>
              <a:chOff x="2883" y="3248"/>
              <a:chExt cx="89" cy="106"/>
            </a:xfrm>
          </p:grpSpPr>
          <p:sp>
            <p:nvSpPr>
              <p:cNvPr id="93307" name="Line 1147"/>
              <p:cNvSpPr>
                <a:spLocks noChangeShapeType="1"/>
              </p:cNvSpPr>
              <p:nvPr/>
            </p:nvSpPr>
            <p:spPr bwMode="auto">
              <a:xfrm rot="215350">
                <a:off x="2883" y="3248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08" name="Line 1148"/>
              <p:cNvSpPr>
                <a:spLocks noChangeShapeType="1"/>
              </p:cNvSpPr>
              <p:nvPr/>
            </p:nvSpPr>
            <p:spPr bwMode="auto">
              <a:xfrm rot="215350">
                <a:off x="2907" y="3248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09" name="Line 1149"/>
              <p:cNvSpPr>
                <a:spLocks noChangeShapeType="1"/>
              </p:cNvSpPr>
              <p:nvPr/>
            </p:nvSpPr>
            <p:spPr bwMode="auto">
              <a:xfrm rot="215350">
                <a:off x="2933" y="3253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93310" name="Freeform 1150"/>
          <p:cNvSpPr>
            <a:spLocks/>
          </p:cNvSpPr>
          <p:nvPr/>
        </p:nvSpPr>
        <p:spPr bwMode="auto">
          <a:xfrm rot="-7346967">
            <a:off x="5746750" y="1312863"/>
            <a:ext cx="390525" cy="114300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168" y="43"/>
              </a:cxn>
              <a:cxn ang="0">
                <a:pos x="288" y="0"/>
              </a:cxn>
            </a:cxnLst>
            <a:rect l="0" t="0" r="r" b="b"/>
            <a:pathLst>
              <a:path w="288" h="77">
                <a:moveTo>
                  <a:pt x="0" y="77"/>
                </a:moveTo>
                <a:lnTo>
                  <a:pt x="168" y="43"/>
                </a:lnTo>
                <a:lnTo>
                  <a:pt x="288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11" name="Line 1151"/>
          <p:cNvSpPr>
            <a:spLocks noChangeShapeType="1"/>
          </p:cNvSpPr>
          <p:nvPr/>
        </p:nvSpPr>
        <p:spPr bwMode="auto">
          <a:xfrm rot="14253033" flipV="1">
            <a:off x="5511006" y="1067594"/>
            <a:ext cx="160338" cy="825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21" name="Group 1152"/>
          <p:cNvGrpSpPr>
            <a:grpSpLocks/>
          </p:cNvGrpSpPr>
          <p:nvPr/>
        </p:nvGrpSpPr>
        <p:grpSpPr bwMode="auto">
          <a:xfrm rot="978305">
            <a:off x="5257800" y="914400"/>
            <a:ext cx="385763" cy="1712913"/>
            <a:chOff x="2711" y="2459"/>
            <a:chExt cx="261" cy="1264"/>
          </a:xfrm>
        </p:grpSpPr>
        <p:sp>
          <p:nvSpPr>
            <p:cNvPr id="93313" name="Freeform 1153"/>
            <p:cNvSpPr>
              <a:spLocks/>
            </p:cNvSpPr>
            <p:nvPr/>
          </p:nvSpPr>
          <p:spPr bwMode="auto">
            <a:xfrm rot="-23846298" flipH="1" flipV="1">
              <a:off x="2713" y="2459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14" name="Freeform 1154"/>
            <p:cNvSpPr>
              <a:spLocks/>
            </p:cNvSpPr>
            <p:nvPr/>
          </p:nvSpPr>
          <p:spPr bwMode="auto">
            <a:xfrm rot="2722113">
              <a:off x="2813" y="3159"/>
              <a:ext cx="89" cy="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0"/>
                </a:cxn>
                <a:cxn ang="0">
                  <a:pos x="19" y="32"/>
                </a:cxn>
                <a:cxn ang="0">
                  <a:pos x="51" y="42"/>
                </a:cxn>
                <a:cxn ang="0">
                  <a:pos x="77" y="45"/>
                </a:cxn>
                <a:cxn ang="0">
                  <a:pos x="77" y="23"/>
                </a:cxn>
                <a:cxn ang="0">
                  <a:pos x="57" y="7"/>
                </a:cxn>
                <a:cxn ang="0">
                  <a:pos x="3" y="0"/>
                </a:cxn>
              </a:cxnLst>
              <a:rect l="0" t="0" r="r" b="b"/>
              <a:pathLst>
                <a:path w="77" h="45">
                  <a:moveTo>
                    <a:pt x="3" y="0"/>
                  </a:moveTo>
                  <a:lnTo>
                    <a:pt x="0" y="20"/>
                  </a:lnTo>
                  <a:lnTo>
                    <a:pt x="19" y="32"/>
                  </a:lnTo>
                  <a:lnTo>
                    <a:pt x="51" y="42"/>
                  </a:lnTo>
                  <a:lnTo>
                    <a:pt x="77" y="45"/>
                  </a:lnTo>
                  <a:lnTo>
                    <a:pt x="77" y="23"/>
                  </a:lnTo>
                  <a:lnTo>
                    <a:pt x="57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22" name="Group 1155"/>
            <p:cNvGrpSpPr>
              <a:grpSpLocks/>
            </p:cNvGrpSpPr>
            <p:nvPr/>
          </p:nvGrpSpPr>
          <p:grpSpPr bwMode="auto">
            <a:xfrm>
              <a:off x="2711" y="2996"/>
              <a:ext cx="118" cy="126"/>
              <a:chOff x="2711" y="2996"/>
              <a:chExt cx="118" cy="126"/>
            </a:xfrm>
          </p:grpSpPr>
          <p:sp>
            <p:nvSpPr>
              <p:cNvPr id="93316" name="Line 1156"/>
              <p:cNvSpPr>
                <a:spLocks noChangeShapeType="1"/>
              </p:cNvSpPr>
              <p:nvPr/>
            </p:nvSpPr>
            <p:spPr bwMode="auto">
              <a:xfrm>
                <a:off x="2711" y="2996"/>
                <a:ext cx="85" cy="1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17" name="Line 1157"/>
              <p:cNvSpPr>
                <a:spLocks noChangeShapeType="1"/>
              </p:cNvSpPr>
              <p:nvPr/>
            </p:nvSpPr>
            <p:spPr bwMode="auto">
              <a:xfrm>
                <a:off x="2761" y="3034"/>
                <a:ext cx="68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3" name="Group 1158"/>
            <p:cNvGrpSpPr>
              <a:grpSpLocks/>
            </p:cNvGrpSpPr>
            <p:nvPr/>
          </p:nvGrpSpPr>
          <p:grpSpPr bwMode="auto">
            <a:xfrm>
              <a:off x="2883" y="3248"/>
              <a:ext cx="89" cy="106"/>
              <a:chOff x="2883" y="3248"/>
              <a:chExt cx="89" cy="106"/>
            </a:xfrm>
          </p:grpSpPr>
          <p:sp>
            <p:nvSpPr>
              <p:cNvPr id="93319" name="Line 1159"/>
              <p:cNvSpPr>
                <a:spLocks noChangeShapeType="1"/>
              </p:cNvSpPr>
              <p:nvPr/>
            </p:nvSpPr>
            <p:spPr bwMode="auto">
              <a:xfrm rot="215350">
                <a:off x="2883" y="3248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20" name="Line 1160"/>
              <p:cNvSpPr>
                <a:spLocks noChangeShapeType="1"/>
              </p:cNvSpPr>
              <p:nvPr/>
            </p:nvSpPr>
            <p:spPr bwMode="auto">
              <a:xfrm rot="215350">
                <a:off x="2907" y="3248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21" name="Line 1161"/>
              <p:cNvSpPr>
                <a:spLocks noChangeShapeType="1"/>
              </p:cNvSpPr>
              <p:nvPr/>
            </p:nvSpPr>
            <p:spPr bwMode="auto">
              <a:xfrm rot="215350">
                <a:off x="2933" y="3253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24" name="Group 1185"/>
          <p:cNvGrpSpPr>
            <a:grpSpLocks/>
          </p:cNvGrpSpPr>
          <p:nvPr/>
        </p:nvGrpSpPr>
        <p:grpSpPr bwMode="auto">
          <a:xfrm rot="2893224">
            <a:off x="5002212" y="2084388"/>
            <a:ext cx="1712913" cy="287338"/>
            <a:chOff x="3552" y="3435"/>
            <a:chExt cx="1264" cy="194"/>
          </a:xfrm>
        </p:grpSpPr>
        <p:sp>
          <p:nvSpPr>
            <p:cNvPr id="93346" name="Freeform 1186"/>
            <p:cNvSpPr>
              <a:spLocks/>
            </p:cNvSpPr>
            <p:nvPr/>
          </p:nvSpPr>
          <p:spPr bwMode="auto">
            <a:xfrm rot="-16895874" flipH="1" flipV="1">
              <a:off x="4087" y="2900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47" name="Freeform 1187"/>
            <p:cNvSpPr>
              <a:spLocks/>
            </p:cNvSpPr>
            <p:nvPr/>
          </p:nvSpPr>
          <p:spPr bwMode="auto">
            <a:xfrm>
              <a:off x="4025" y="3518"/>
              <a:ext cx="147" cy="43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82" y="0"/>
                </a:cxn>
                <a:cxn ang="0">
                  <a:pos x="29" y="0"/>
                </a:cxn>
                <a:cxn ang="0">
                  <a:pos x="5" y="12"/>
                </a:cxn>
                <a:cxn ang="0">
                  <a:pos x="7" y="36"/>
                </a:cxn>
                <a:cxn ang="0">
                  <a:pos x="15" y="40"/>
                </a:cxn>
                <a:cxn ang="0">
                  <a:pos x="53" y="43"/>
                </a:cxn>
                <a:cxn ang="0">
                  <a:pos x="91" y="40"/>
                </a:cxn>
                <a:cxn ang="0">
                  <a:pos x="147" y="31"/>
                </a:cxn>
                <a:cxn ang="0">
                  <a:pos x="142" y="7"/>
                </a:cxn>
                <a:cxn ang="0">
                  <a:pos x="118" y="0"/>
                </a:cxn>
              </a:cxnLst>
              <a:rect l="0" t="0" r="r" b="b"/>
              <a:pathLst>
                <a:path w="147" h="43">
                  <a:moveTo>
                    <a:pt x="118" y="0"/>
                  </a:moveTo>
                  <a:lnTo>
                    <a:pt x="82" y="0"/>
                  </a:lnTo>
                  <a:lnTo>
                    <a:pt x="29" y="0"/>
                  </a:lnTo>
                  <a:lnTo>
                    <a:pt x="5" y="12"/>
                  </a:lnTo>
                  <a:cubicBezTo>
                    <a:pt x="2" y="21"/>
                    <a:pt x="0" y="24"/>
                    <a:pt x="7" y="36"/>
                  </a:cubicBezTo>
                  <a:cubicBezTo>
                    <a:pt x="8" y="39"/>
                    <a:pt x="15" y="40"/>
                    <a:pt x="15" y="40"/>
                  </a:cubicBezTo>
                  <a:lnTo>
                    <a:pt x="53" y="43"/>
                  </a:lnTo>
                  <a:lnTo>
                    <a:pt x="91" y="40"/>
                  </a:lnTo>
                  <a:lnTo>
                    <a:pt x="147" y="31"/>
                  </a:lnTo>
                  <a:lnTo>
                    <a:pt x="142" y="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25" name="Group 1188"/>
            <p:cNvGrpSpPr>
              <a:grpSpLocks/>
            </p:cNvGrpSpPr>
            <p:nvPr/>
          </p:nvGrpSpPr>
          <p:grpSpPr bwMode="auto">
            <a:xfrm rot="-1969867">
              <a:off x="4210" y="3465"/>
              <a:ext cx="80" cy="114"/>
              <a:chOff x="3973" y="3606"/>
              <a:chExt cx="80" cy="114"/>
            </a:xfrm>
          </p:grpSpPr>
          <p:sp>
            <p:nvSpPr>
              <p:cNvPr id="93349" name="Line 1189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50" name="Line 1190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51" name="Line 1191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6" name="Group 1192"/>
            <p:cNvGrpSpPr>
              <a:grpSpLocks/>
            </p:cNvGrpSpPr>
            <p:nvPr/>
          </p:nvGrpSpPr>
          <p:grpSpPr bwMode="auto">
            <a:xfrm rot="762250" flipV="1">
              <a:off x="3921" y="3487"/>
              <a:ext cx="62" cy="114"/>
              <a:chOff x="3973" y="3606"/>
              <a:chExt cx="80" cy="114"/>
            </a:xfrm>
          </p:grpSpPr>
          <p:sp>
            <p:nvSpPr>
              <p:cNvPr id="93353" name="Line 1193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54" name="Line 1194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55" name="Line 1195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27" name="Group 1196"/>
          <p:cNvGrpSpPr>
            <a:grpSpLocks/>
          </p:cNvGrpSpPr>
          <p:nvPr/>
        </p:nvGrpSpPr>
        <p:grpSpPr bwMode="auto">
          <a:xfrm rot="2789583">
            <a:off x="4666456" y="1593057"/>
            <a:ext cx="352425" cy="490538"/>
            <a:chOff x="3545" y="608"/>
            <a:chExt cx="260" cy="330"/>
          </a:xfrm>
        </p:grpSpPr>
        <p:sp>
          <p:nvSpPr>
            <p:cNvPr id="93357" name="Freeform 1197"/>
            <p:cNvSpPr>
              <a:spLocks/>
            </p:cNvSpPr>
            <p:nvPr/>
          </p:nvSpPr>
          <p:spPr bwMode="auto">
            <a:xfrm rot="7485850">
              <a:off x="3510" y="643"/>
              <a:ext cx="330" cy="260"/>
            </a:xfrm>
            <a:custGeom>
              <a:avLst/>
              <a:gdLst/>
              <a:ahLst/>
              <a:cxnLst>
                <a:cxn ang="0">
                  <a:pos x="32" y="85"/>
                </a:cxn>
                <a:cxn ang="0">
                  <a:pos x="15" y="124"/>
                </a:cxn>
                <a:cxn ang="0">
                  <a:pos x="12" y="206"/>
                </a:cxn>
                <a:cxn ang="0">
                  <a:pos x="0" y="324"/>
                </a:cxn>
                <a:cxn ang="0">
                  <a:pos x="27" y="386"/>
                </a:cxn>
                <a:cxn ang="0">
                  <a:pos x="97" y="386"/>
                </a:cxn>
                <a:cxn ang="0">
                  <a:pos x="156" y="386"/>
                </a:cxn>
                <a:cxn ang="0">
                  <a:pos x="212" y="403"/>
                </a:cxn>
                <a:cxn ang="0">
                  <a:pos x="335" y="425"/>
                </a:cxn>
                <a:cxn ang="0">
                  <a:pos x="436" y="389"/>
                </a:cxn>
                <a:cxn ang="0">
                  <a:pos x="485" y="367"/>
                </a:cxn>
                <a:cxn ang="0">
                  <a:pos x="509" y="302"/>
                </a:cxn>
                <a:cxn ang="0">
                  <a:pos x="535" y="245"/>
                </a:cxn>
                <a:cxn ang="0">
                  <a:pos x="544" y="186"/>
                </a:cxn>
                <a:cxn ang="0">
                  <a:pos x="532" y="141"/>
                </a:cxn>
                <a:cxn ang="0">
                  <a:pos x="500" y="104"/>
                </a:cxn>
                <a:cxn ang="0">
                  <a:pos x="473" y="79"/>
                </a:cxn>
                <a:cxn ang="0">
                  <a:pos x="374" y="55"/>
                </a:cxn>
                <a:cxn ang="0">
                  <a:pos x="256" y="32"/>
                </a:cxn>
                <a:cxn ang="0">
                  <a:pos x="135" y="25"/>
                </a:cxn>
                <a:cxn ang="0">
                  <a:pos x="90" y="0"/>
                </a:cxn>
                <a:cxn ang="0">
                  <a:pos x="54" y="7"/>
                </a:cxn>
                <a:cxn ang="0">
                  <a:pos x="32" y="85"/>
                </a:cxn>
              </a:cxnLst>
              <a:rect l="0" t="0" r="r" b="b"/>
              <a:pathLst>
                <a:path w="544" h="425">
                  <a:moveTo>
                    <a:pt x="32" y="85"/>
                  </a:moveTo>
                  <a:lnTo>
                    <a:pt x="15" y="124"/>
                  </a:lnTo>
                  <a:lnTo>
                    <a:pt x="12" y="206"/>
                  </a:lnTo>
                  <a:lnTo>
                    <a:pt x="0" y="324"/>
                  </a:lnTo>
                  <a:lnTo>
                    <a:pt x="27" y="386"/>
                  </a:lnTo>
                  <a:lnTo>
                    <a:pt x="97" y="386"/>
                  </a:lnTo>
                  <a:lnTo>
                    <a:pt x="156" y="386"/>
                  </a:lnTo>
                  <a:lnTo>
                    <a:pt x="212" y="403"/>
                  </a:lnTo>
                  <a:lnTo>
                    <a:pt x="335" y="425"/>
                  </a:lnTo>
                  <a:lnTo>
                    <a:pt x="436" y="389"/>
                  </a:lnTo>
                  <a:lnTo>
                    <a:pt x="485" y="367"/>
                  </a:lnTo>
                  <a:lnTo>
                    <a:pt x="509" y="302"/>
                  </a:lnTo>
                  <a:lnTo>
                    <a:pt x="535" y="245"/>
                  </a:lnTo>
                  <a:lnTo>
                    <a:pt x="544" y="186"/>
                  </a:lnTo>
                  <a:lnTo>
                    <a:pt x="532" y="141"/>
                  </a:lnTo>
                  <a:lnTo>
                    <a:pt x="500" y="104"/>
                  </a:lnTo>
                  <a:lnTo>
                    <a:pt x="473" y="79"/>
                  </a:lnTo>
                  <a:lnTo>
                    <a:pt x="374" y="55"/>
                  </a:lnTo>
                  <a:lnTo>
                    <a:pt x="256" y="32"/>
                  </a:lnTo>
                  <a:lnTo>
                    <a:pt x="135" y="25"/>
                  </a:lnTo>
                  <a:lnTo>
                    <a:pt x="90" y="0"/>
                  </a:lnTo>
                  <a:lnTo>
                    <a:pt x="54" y="7"/>
                  </a:lnTo>
                  <a:lnTo>
                    <a:pt x="32" y="85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58" name="Freeform 1198"/>
            <p:cNvSpPr>
              <a:spLocks/>
            </p:cNvSpPr>
            <p:nvPr/>
          </p:nvSpPr>
          <p:spPr bwMode="auto">
            <a:xfrm rot="7485850" flipH="1" flipV="1">
              <a:off x="3611" y="683"/>
              <a:ext cx="163" cy="118"/>
            </a:xfrm>
            <a:custGeom>
              <a:avLst/>
              <a:gdLst/>
              <a:ahLst/>
              <a:cxnLst>
                <a:cxn ang="0">
                  <a:pos x="160" y="28"/>
                </a:cxn>
                <a:cxn ang="0">
                  <a:pos x="109" y="12"/>
                </a:cxn>
                <a:cxn ang="0">
                  <a:pos x="6" y="44"/>
                </a:cxn>
                <a:cxn ang="0">
                  <a:pos x="0" y="63"/>
                </a:cxn>
                <a:cxn ang="0">
                  <a:pos x="0" y="114"/>
                </a:cxn>
                <a:cxn ang="0">
                  <a:pos x="45" y="149"/>
                </a:cxn>
                <a:cxn ang="0">
                  <a:pos x="83" y="159"/>
                </a:cxn>
                <a:cxn ang="0">
                  <a:pos x="144" y="200"/>
                </a:cxn>
                <a:cxn ang="0">
                  <a:pos x="256" y="210"/>
                </a:cxn>
                <a:cxn ang="0">
                  <a:pos x="285" y="168"/>
                </a:cxn>
                <a:cxn ang="0">
                  <a:pos x="291" y="76"/>
                </a:cxn>
                <a:cxn ang="0">
                  <a:pos x="246" y="37"/>
                </a:cxn>
                <a:cxn ang="0">
                  <a:pos x="195" y="31"/>
                </a:cxn>
                <a:cxn ang="0">
                  <a:pos x="160" y="28"/>
                </a:cxn>
              </a:cxnLst>
              <a:rect l="0" t="0" r="r" b="b"/>
              <a:pathLst>
                <a:path w="291" h="210">
                  <a:moveTo>
                    <a:pt x="160" y="28"/>
                  </a:moveTo>
                  <a:lnTo>
                    <a:pt x="109" y="12"/>
                  </a:lnTo>
                  <a:cubicBezTo>
                    <a:pt x="83" y="13"/>
                    <a:pt x="6" y="0"/>
                    <a:pt x="6" y="44"/>
                  </a:cubicBezTo>
                  <a:lnTo>
                    <a:pt x="0" y="63"/>
                  </a:lnTo>
                  <a:lnTo>
                    <a:pt x="0" y="114"/>
                  </a:lnTo>
                  <a:lnTo>
                    <a:pt x="45" y="149"/>
                  </a:lnTo>
                  <a:lnTo>
                    <a:pt x="83" y="159"/>
                  </a:lnTo>
                  <a:lnTo>
                    <a:pt x="144" y="200"/>
                  </a:lnTo>
                  <a:lnTo>
                    <a:pt x="256" y="210"/>
                  </a:lnTo>
                  <a:lnTo>
                    <a:pt x="285" y="168"/>
                  </a:lnTo>
                  <a:lnTo>
                    <a:pt x="291" y="76"/>
                  </a:lnTo>
                  <a:lnTo>
                    <a:pt x="246" y="37"/>
                  </a:lnTo>
                  <a:lnTo>
                    <a:pt x="195" y="31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8" name="Group 1199"/>
          <p:cNvGrpSpPr>
            <a:grpSpLocks/>
          </p:cNvGrpSpPr>
          <p:nvPr/>
        </p:nvGrpSpPr>
        <p:grpSpPr bwMode="auto">
          <a:xfrm>
            <a:off x="4722813" y="1385888"/>
            <a:ext cx="379412" cy="311150"/>
            <a:chOff x="3243" y="512"/>
            <a:chExt cx="257" cy="229"/>
          </a:xfrm>
        </p:grpSpPr>
        <p:sp>
          <p:nvSpPr>
            <p:cNvPr id="93360" name="Freeform 1200"/>
            <p:cNvSpPr>
              <a:spLocks/>
            </p:cNvSpPr>
            <p:nvPr/>
          </p:nvSpPr>
          <p:spPr bwMode="auto">
            <a:xfrm rot="10588541">
              <a:off x="3243" y="512"/>
              <a:ext cx="257" cy="229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61" name="Freeform 1201"/>
            <p:cNvSpPr>
              <a:spLocks/>
            </p:cNvSpPr>
            <p:nvPr/>
          </p:nvSpPr>
          <p:spPr bwMode="auto">
            <a:xfrm rot="10588541" flipV="1">
              <a:off x="3346" y="558"/>
              <a:ext cx="116" cy="112"/>
            </a:xfrm>
            <a:custGeom>
              <a:avLst/>
              <a:gdLst/>
              <a:ahLst/>
              <a:cxnLst>
                <a:cxn ang="0">
                  <a:pos x="160" y="28"/>
                </a:cxn>
                <a:cxn ang="0">
                  <a:pos x="109" y="12"/>
                </a:cxn>
                <a:cxn ang="0">
                  <a:pos x="6" y="44"/>
                </a:cxn>
                <a:cxn ang="0">
                  <a:pos x="0" y="63"/>
                </a:cxn>
                <a:cxn ang="0">
                  <a:pos x="0" y="114"/>
                </a:cxn>
                <a:cxn ang="0">
                  <a:pos x="45" y="149"/>
                </a:cxn>
                <a:cxn ang="0">
                  <a:pos x="83" y="159"/>
                </a:cxn>
                <a:cxn ang="0">
                  <a:pos x="144" y="200"/>
                </a:cxn>
                <a:cxn ang="0">
                  <a:pos x="256" y="210"/>
                </a:cxn>
                <a:cxn ang="0">
                  <a:pos x="285" y="168"/>
                </a:cxn>
                <a:cxn ang="0">
                  <a:pos x="291" y="76"/>
                </a:cxn>
                <a:cxn ang="0">
                  <a:pos x="246" y="37"/>
                </a:cxn>
                <a:cxn ang="0">
                  <a:pos x="195" y="31"/>
                </a:cxn>
                <a:cxn ang="0">
                  <a:pos x="160" y="28"/>
                </a:cxn>
              </a:cxnLst>
              <a:rect l="0" t="0" r="r" b="b"/>
              <a:pathLst>
                <a:path w="291" h="210">
                  <a:moveTo>
                    <a:pt x="160" y="28"/>
                  </a:moveTo>
                  <a:lnTo>
                    <a:pt x="109" y="12"/>
                  </a:lnTo>
                  <a:cubicBezTo>
                    <a:pt x="83" y="13"/>
                    <a:pt x="6" y="0"/>
                    <a:pt x="6" y="44"/>
                  </a:cubicBezTo>
                  <a:lnTo>
                    <a:pt x="0" y="63"/>
                  </a:lnTo>
                  <a:lnTo>
                    <a:pt x="0" y="114"/>
                  </a:lnTo>
                  <a:lnTo>
                    <a:pt x="45" y="149"/>
                  </a:lnTo>
                  <a:lnTo>
                    <a:pt x="83" y="159"/>
                  </a:lnTo>
                  <a:lnTo>
                    <a:pt x="144" y="200"/>
                  </a:lnTo>
                  <a:lnTo>
                    <a:pt x="256" y="210"/>
                  </a:lnTo>
                  <a:lnTo>
                    <a:pt x="285" y="168"/>
                  </a:lnTo>
                  <a:lnTo>
                    <a:pt x="291" y="76"/>
                  </a:lnTo>
                  <a:lnTo>
                    <a:pt x="246" y="37"/>
                  </a:lnTo>
                  <a:lnTo>
                    <a:pt x="195" y="31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9" name="Group 1202"/>
          <p:cNvGrpSpPr>
            <a:grpSpLocks/>
          </p:cNvGrpSpPr>
          <p:nvPr/>
        </p:nvGrpSpPr>
        <p:grpSpPr bwMode="auto">
          <a:xfrm>
            <a:off x="4705350" y="1135063"/>
            <a:ext cx="352425" cy="334962"/>
            <a:chOff x="3231" y="326"/>
            <a:chExt cx="238" cy="248"/>
          </a:xfrm>
        </p:grpSpPr>
        <p:sp>
          <p:nvSpPr>
            <p:cNvPr id="93363" name="Freeform 1203"/>
            <p:cNvSpPr>
              <a:spLocks/>
            </p:cNvSpPr>
            <p:nvPr/>
          </p:nvSpPr>
          <p:spPr bwMode="auto">
            <a:xfrm rot="8941041">
              <a:off x="3231" y="326"/>
              <a:ext cx="238" cy="248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64" name="Freeform 1204"/>
            <p:cNvSpPr>
              <a:spLocks/>
            </p:cNvSpPr>
            <p:nvPr/>
          </p:nvSpPr>
          <p:spPr bwMode="auto">
            <a:xfrm rot="8941041">
              <a:off x="3308" y="382"/>
              <a:ext cx="116" cy="112"/>
            </a:xfrm>
            <a:custGeom>
              <a:avLst/>
              <a:gdLst/>
              <a:ahLst/>
              <a:cxnLst>
                <a:cxn ang="0">
                  <a:pos x="80" y="150"/>
                </a:cxn>
                <a:cxn ang="0">
                  <a:pos x="119" y="173"/>
                </a:cxn>
                <a:cxn ang="0">
                  <a:pos x="187" y="145"/>
                </a:cxn>
                <a:cxn ang="0">
                  <a:pos x="191" y="129"/>
                </a:cxn>
                <a:cxn ang="0">
                  <a:pos x="173" y="92"/>
                </a:cxn>
                <a:cxn ang="0">
                  <a:pos x="157" y="19"/>
                </a:cxn>
                <a:cxn ang="0">
                  <a:pos x="96" y="9"/>
                </a:cxn>
                <a:cxn ang="0">
                  <a:pos x="23" y="0"/>
                </a:cxn>
                <a:cxn ang="0">
                  <a:pos x="4" y="37"/>
                </a:cxn>
                <a:cxn ang="0">
                  <a:pos x="0" y="117"/>
                </a:cxn>
                <a:cxn ang="0">
                  <a:pos x="30" y="152"/>
                </a:cxn>
                <a:cxn ang="0">
                  <a:pos x="80" y="150"/>
                </a:cxn>
              </a:cxnLst>
              <a:rect l="0" t="0" r="r" b="b"/>
              <a:pathLst>
                <a:path w="191" h="184">
                  <a:moveTo>
                    <a:pt x="80" y="150"/>
                  </a:moveTo>
                  <a:lnTo>
                    <a:pt x="119" y="173"/>
                  </a:lnTo>
                  <a:cubicBezTo>
                    <a:pt x="137" y="173"/>
                    <a:pt x="187" y="184"/>
                    <a:pt x="187" y="145"/>
                  </a:cubicBezTo>
                  <a:lnTo>
                    <a:pt x="191" y="129"/>
                  </a:lnTo>
                  <a:lnTo>
                    <a:pt x="173" y="92"/>
                  </a:lnTo>
                  <a:lnTo>
                    <a:pt x="157" y="19"/>
                  </a:lnTo>
                  <a:lnTo>
                    <a:pt x="96" y="9"/>
                  </a:lnTo>
                  <a:lnTo>
                    <a:pt x="23" y="0"/>
                  </a:lnTo>
                  <a:lnTo>
                    <a:pt x="4" y="37"/>
                  </a:lnTo>
                  <a:lnTo>
                    <a:pt x="0" y="117"/>
                  </a:lnTo>
                  <a:lnTo>
                    <a:pt x="30" y="152"/>
                  </a:lnTo>
                  <a:lnTo>
                    <a:pt x="8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365" name="Freeform 1205"/>
          <p:cNvSpPr>
            <a:spLocks/>
          </p:cNvSpPr>
          <p:nvPr/>
        </p:nvSpPr>
        <p:spPr bwMode="auto">
          <a:xfrm>
            <a:off x="2011363" y="696913"/>
            <a:ext cx="3168650" cy="333375"/>
          </a:xfrm>
          <a:custGeom>
            <a:avLst/>
            <a:gdLst/>
            <a:ahLst/>
            <a:cxnLst>
              <a:cxn ang="0">
                <a:pos x="615" y="246"/>
              </a:cxn>
              <a:cxn ang="0">
                <a:pos x="653" y="167"/>
              </a:cxn>
              <a:cxn ang="0">
                <a:pos x="615" y="108"/>
              </a:cxn>
              <a:cxn ang="0">
                <a:pos x="480" y="58"/>
              </a:cxn>
              <a:cxn ang="0">
                <a:pos x="231" y="29"/>
              </a:cxn>
              <a:cxn ang="0">
                <a:pos x="0" y="0"/>
              </a:cxn>
              <a:cxn ang="0">
                <a:pos x="2141" y="0"/>
              </a:cxn>
              <a:cxn ang="0">
                <a:pos x="2035" y="19"/>
              </a:cxn>
              <a:cxn ang="0">
                <a:pos x="1938" y="39"/>
              </a:cxn>
              <a:cxn ang="0">
                <a:pos x="1889" y="95"/>
              </a:cxn>
              <a:cxn ang="0">
                <a:pos x="1037" y="88"/>
              </a:cxn>
              <a:cxn ang="0">
                <a:pos x="759" y="167"/>
              </a:cxn>
              <a:cxn ang="0">
                <a:pos x="615" y="246"/>
              </a:cxn>
            </a:cxnLst>
            <a:rect l="0" t="0" r="r" b="b"/>
            <a:pathLst>
              <a:path w="2141" h="246">
                <a:moveTo>
                  <a:pt x="615" y="246"/>
                </a:moveTo>
                <a:lnTo>
                  <a:pt x="653" y="167"/>
                </a:lnTo>
                <a:lnTo>
                  <a:pt x="615" y="108"/>
                </a:lnTo>
                <a:lnTo>
                  <a:pt x="480" y="58"/>
                </a:lnTo>
                <a:lnTo>
                  <a:pt x="231" y="29"/>
                </a:lnTo>
                <a:lnTo>
                  <a:pt x="0" y="0"/>
                </a:lnTo>
                <a:lnTo>
                  <a:pt x="2141" y="0"/>
                </a:lnTo>
                <a:lnTo>
                  <a:pt x="2035" y="19"/>
                </a:lnTo>
                <a:lnTo>
                  <a:pt x="1938" y="39"/>
                </a:lnTo>
                <a:lnTo>
                  <a:pt x="1889" y="95"/>
                </a:lnTo>
                <a:lnTo>
                  <a:pt x="1037" y="88"/>
                </a:lnTo>
                <a:lnTo>
                  <a:pt x="759" y="167"/>
                </a:lnTo>
                <a:lnTo>
                  <a:pt x="615" y="246"/>
                </a:ln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66" name="Freeform 1206"/>
          <p:cNvSpPr>
            <a:spLocks/>
          </p:cNvSpPr>
          <p:nvPr/>
        </p:nvSpPr>
        <p:spPr bwMode="auto">
          <a:xfrm>
            <a:off x="1701800" y="685800"/>
            <a:ext cx="1296988" cy="3254375"/>
          </a:xfrm>
          <a:custGeom>
            <a:avLst/>
            <a:gdLst/>
            <a:ahLst/>
            <a:cxnLst>
              <a:cxn ang="0">
                <a:pos x="86" y="2401"/>
              </a:cxn>
              <a:cxn ang="0">
                <a:pos x="46" y="2249"/>
              </a:cxn>
              <a:cxn ang="0">
                <a:pos x="6" y="2037"/>
              </a:cxn>
              <a:cxn ang="0">
                <a:pos x="6" y="1949"/>
              </a:cxn>
              <a:cxn ang="0">
                <a:pos x="0" y="1807"/>
              </a:cxn>
              <a:cxn ang="0">
                <a:pos x="3" y="1635"/>
              </a:cxn>
              <a:cxn ang="0">
                <a:pos x="17" y="1491"/>
              </a:cxn>
              <a:cxn ang="0">
                <a:pos x="52" y="1364"/>
              </a:cxn>
              <a:cxn ang="0">
                <a:pos x="105" y="1322"/>
              </a:cxn>
              <a:cxn ang="0">
                <a:pos x="136" y="1230"/>
              </a:cxn>
              <a:cxn ang="0">
                <a:pos x="144" y="1144"/>
              </a:cxn>
              <a:cxn ang="0">
                <a:pos x="145" y="1106"/>
              </a:cxn>
              <a:cxn ang="0">
                <a:pos x="165" y="1030"/>
              </a:cxn>
              <a:cxn ang="0">
                <a:pos x="216" y="927"/>
              </a:cxn>
              <a:cxn ang="0">
                <a:pos x="295" y="797"/>
              </a:cxn>
              <a:cxn ang="0">
                <a:pos x="422" y="621"/>
              </a:cxn>
              <a:cxn ang="0">
                <a:pos x="488" y="538"/>
              </a:cxn>
              <a:cxn ang="0">
                <a:pos x="541" y="486"/>
              </a:cxn>
              <a:cxn ang="0">
                <a:pos x="633" y="396"/>
              </a:cxn>
              <a:cxn ang="0">
                <a:pos x="731" y="315"/>
              </a:cxn>
              <a:cxn ang="0">
                <a:pos x="801" y="269"/>
              </a:cxn>
              <a:cxn ang="0">
                <a:pos x="859" y="214"/>
              </a:cxn>
              <a:cxn ang="0">
                <a:pos x="877" y="174"/>
              </a:cxn>
              <a:cxn ang="0">
                <a:pos x="862" y="138"/>
              </a:cxn>
              <a:cxn ang="0">
                <a:pos x="844" y="111"/>
              </a:cxn>
              <a:cxn ang="0">
                <a:pos x="802" y="95"/>
              </a:cxn>
              <a:cxn ang="0">
                <a:pos x="732" y="75"/>
              </a:cxn>
              <a:cxn ang="0">
                <a:pos x="649" y="56"/>
              </a:cxn>
              <a:cxn ang="0">
                <a:pos x="553" y="37"/>
              </a:cxn>
              <a:cxn ang="0">
                <a:pos x="444" y="37"/>
              </a:cxn>
              <a:cxn ang="0">
                <a:pos x="220" y="0"/>
              </a:cxn>
            </a:cxnLst>
            <a:rect l="0" t="0" r="r" b="b"/>
            <a:pathLst>
              <a:path w="877" h="2401">
                <a:moveTo>
                  <a:pt x="86" y="2401"/>
                </a:moveTo>
                <a:lnTo>
                  <a:pt x="46" y="2249"/>
                </a:lnTo>
                <a:lnTo>
                  <a:pt x="6" y="2037"/>
                </a:lnTo>
                <a:lnTo>
                  <a:pt x="6" y="1949"/>
                </a:lnTo>
                <a:lnTo>
                  <a:pt x="0" y="1807"/>
                </a:lnTo>
                <a:lnTo>
                  <a:pt x="3" y="1635"/>
                </a:lnTo>
                <a:lnTo>
                  <a:pt x="17" y="1491"/>
                </a:lnTo>
                <a:lnTo>
                  <a:pt x="52" y="1364"/>
                </a:lnTo>
                <a:lnTo>
                  <a:pt x="105" y="1322"/>
                </a:lnTo>
                <a:lnTo>
                  <a:pt x="136" y="1230"/>
                </a:lnTo>
                <a:lnTo>
                  <a:pt x="144" y="1144"/>
                </a:lnTo>
                <a:lnTo>
                  <a:pt x="145" y="1106"/>
                </a:lnTo>
                <a:lnTo>
                  <a:pt x="165" y="1030"/>
                </a:lnTo>
                <a:lnTo>
                  <a:pt x="216" y="927"/>
                </a:lnTo>
                <a:lnTo>
                  <a:pt x="295" y="797"/>
                </a:lnTo>
                <a:lnTo>
                  <a:pt x="422" y="621"/>
                </a:lnTo>
                <a:lnTo>
                  <a:pt x="488" y="538"/>
                </a:lnTo>
                <a:lnTo>
                  <a:pt x="541" y="486"/>
                </a:lnTo>
                <a:lnTo>
                  <a:pt x="633" y="396"/>
                </a:lnTo>
                <a:lnTo>
                  <a:pt x="731" y="315"/>
                </a:lnTo>
                <a:lnTo>
                  <a:pt x="801" y="269"/>
                </a:lnTo>
                <a:lnTo>
                  <a:pt x="859" y="214"/>
                </a:lnTo>
                <a:lnTo>
                  <a:pt x="877" y="174"/>
                </a:lnTo>
                <a:lnTo>
                  <a:pt x="862" y="138"/>
                </a:lnTo>
                <a:lnTo>
                  <a:pt x="844" y="111"/>
                </a:lnTo>
                <a:lnTo>
                  <a:pt x="802" y="95"/>
                </a:lnTo>
                <a:lnTo>
                  <a:pt x="732" y="75"/>
                </a:lnTo>
                <a:lnTo>
                  <a:pt x="649" y="56"/>
                </a:lnTo>
                <a:lnTo>
                  <a:pt x="553" y="37"/>
                </a:lnTo>
                <a:lnTo>
                  <a:pt x="444" y="37"/>
                </a:lnTo>
                <a:lnTo>
                  <a:pt x="220" y="0"/>
                </a:lnTo>
              </a:path>
            </a:pathLst>
          </a:custGeom>
          <a:noFill/>
          <a:ln w="76200" cmpd="sng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67" name="Freeform 1207"/>
          <p:cNvSpPr>
            <a:spLocks/>
          </p:cNvSpPr>
          <p:nvPr/>
        </p:nvSpPr>
        <p:spPr bwMode="auto">
          <a:xfrm>
            <a:off x="2243138" y="692150"/>
            <a:ext cx="928687" cy="538163"/>
          </a:xfrm>
          <a:custGeom>
            <a:avLst/>
            <a:gdLst/>
            <a:ahLst/>
            <a:cxnLst>
              <a:cxn ang="0">
                <a:pos x="328" y="371"/>
              </a:cxn>
              <a:cxn ang="0">
                <a:pos x="323" y="385"/>
              </a:cxn>
              <a:cxn ang="0">
                <a:pos x="339" y="394"/>
              </a:cxn>
              <a:cxn ang="0">
                <a:pos x="362" y="397"/>
              </a:cxn>
              <a:cxn ang="0">
                <a:pos x="388" y="391"/>
              </a:cxn>
              <a:cxn ang="0">
                <a:pos x="408" y="377"/>
              </a:cxn>
              <a:cxn ang="0">
                <a:pos x="442" y="341"/>
              </a:cxn>
              <a:cxn ang="0">
                <a:pos x="500" y="302"/>
              </a:cxn>
              <a:cxn ang="0">
                <a:pos x="562" y="281"/>
              </a:cxn>
              <a:cxn ang="0">
                <a:pos x="614" y="237"/>
              </a:cxn>
              <a:cxn ang="0">
                <a:pos x="627" y="179"/>
              </a:cxn>
              <a:cxn ang="0">
                <a:pos x="621" y="109"/>
              </a:cxn>
              <a:cxn ang="0">
                <a:pos x="550" y="58"/>
              </a:cxn>
              <a:cxn ang="0">
                <a:pos x="425" y="1"/>
              </a:cxn>
              <a:cxn ang="0">
                <a:pos x="0" y="0"/>
              </a:cxn>
              <a:cxn ang="0">
                <a:pos x="105" y="14"/>
              </a:cxn>
              <a:cxn ang="0">
                <a:pos x="190" y="16"/>
              </a:cxn>
              <a:cxn ang="0">
                <a:pos x="246" y="19"/>
              </a:cxn>
              <a:cxn ang="0">
                <a:pos x="326" y="42"/>
              </a:cxn>
              <a:cxn ang="0">
                <a:pos x="398" y="56"/>
              </a:cxn>
              <a:cxn ang="0">
                <a:pos x="447" y="74"/>
              </a:cxn>
              <a:cxn ang="0">
                <a:pos x="499" y="102"/>
              </a:cxn>
              <a:cxn ang="0">
                <a:pos x="531" y="154"/>
              </a:cxn>
              <a:cxn ang="0">
                <a:pos x="514" y="226"/>
              </a:cxn>
              <a:cxn ang="0">
                <a:pos x="452" y="266"/>
              </a:cxn>
              <a:cxn ang="0">
                <a:pos x="380" y="319"/>
              </a:cxn>
              <a:cxn ang="0">
                <a:pos x="348" y="346"/>
              </a:cxn>
              <a:cxn ang="0">
                <a:pos x="328" y="371"/>
              </a:cxn>
            </a:cxnLst>
            <a:rect l="0" t="0" r="r" b="b"/>
            <a:pathLst>
              <a:path w="627" h="397">
                <a:moveTo>
                  <a:pt x="328" y="371"/>
                </a:moveTo>
                <a:lnTo>
                  <a:pt x="323" y="385"/>
                </a:lnTo>
                <a:lnTo>
                  <a:pt x="339" y="394"/>
                </a:lnTo>
                <a:lnTo>
                  <a:pt x="362" y="397"/>
                </a:lnTo>
                <a:lnTo>
                  <a:pt x="388" y="391"/>
                </a:lnTo>
                <a:lnTo>
                  <a:pt x="408" y="377"/>
                </a:lnTo>
                <a:lnTo>
                  <a:pt x="442" y="341"/>
                </a:lnTo>
                <a:lnTo>
                  <a:pt x="500" y="302"/>
                </a:lnTo>
                <a:lnTo>
                  <a:pt x="562" y="281"/>
                </a:lnTo>
                <a:lnTo>
                  <a:pt x="614" y="237"/>
                </a:lnTo>
                <a:lnTo>
                  <a:pt x="627" y="179"/>
                </a:lnTo>
                <a:lnTo>
                  <a:pt x="621" y="109"/>
                </a:lnTo>
                <a:lnTo>
                  <a:pt x="550" y="58"/>
                </a:lnTo>
                <a:lnTo>
                  <a:pt x="425" y="1"/>
                </a:lnTo>
                <a:lnTo>
                  <a:pt x="0" y="0"/>
                </a:lnTo>
                <a:lnTo>
                  <a:pt x="105" y="14"/>
                </a:lnTo>
                <a:lnTo>
                  <a:pt x="190" y="16"/>
                </a:lnTo>
                <a:lnTo>
                  <a:pt x="246" y="19"/>
                </a:lnTo>
                <a:lnTo>
                  <a:pt x="326" y="42"/>
                </a:lnTo>
                <a:lnTo>
                  <a:pt x="398" y="56"/>
                </a:lnTo>
                <a:lnTo>
                  <a:pt x="447" y="74"/>
                </a:lnTo>
                <a:lnTo>
                  <a:pt x="499" y="102"/>
                </a:lnTo>
                <a:lnTo>
                  <a:pt x="531" y="154"/>
                </a:lnTo>
                <a:lnTo>
                  <a:pt x="514" y="226"/>
                </a:lnTo>
                <a:lnTo>
                  <a:pt x="452" y="266"/>
                </a:lnTo>
                <a:lnTo>
                  <a:pt x="380" y="319"/>
                </a:lnTo>
                <a:lnTo>
                  <a:pt x="348" y="346"/>
                </a:lnTo>
                <a:lnTo>
                  <a:pt x="328" y="371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68" name="Freeform 1208"/>
          <p:cNvSpPr>
            <a:spLocks/>
          </p:cNvSpPr>
          <p:nvPr/>
        </p:nvSpPr>
        <p:spPr bwMode="auto">
          <a:xfrm>
            <a:off x="1773238" y="1411288"/>
            <a:ext cx="742950" cy="1270000"/>
          </a:xfrm>
          <a:custGeom>
            <a:avLst/>
            <a:gdLst/>
            <a:ahLst/>
            <a:cxnLst>
              <a:cxn ang="0">
                <a:pos x="440" y="21"/>
              </a:cxn>
              <a:cxn ang="0">
                <a:pos x="375" y="93"/>
              </a:cxn>
              <a:cxn ang="0">
                <a:pos x="325" y="153"/>
              </a:cxn>
              <a:cxn ang="0">
                <a:pos x="268" y="230"/>
              </a:cxn>
              <a:cxn ang="0">
                <a:pos x="217" y="324"/>
              </a:cxn>
              <a:cxn ang="0">
                <a:pos x="157" y="428"/>
              </a:cxn>
              <a:cxn ang="0">
                <a:pos x="108" y="553"/>
              </a:cxn>
              <a:cxn ang="0">
                <a:pos x="111" y="617"/>
              </a:cxn>
              <a:cxn ang="0">
                <a:pos x="105" y="696"/>
              </a:cxn>
              <a:cxn ang="0">
                <a:pos x="95" y="749"/>
              </a:cxn>
              <a:cxn ang="0">
                <a:pos x="68" y="809"/>
              </a:cxn>
              <a:cxn ang="0">
                <a:pos x="26" y="839"/>
              </a:cxn>
              <a:cxn ang="0">
                <a:pos x="9" y="892"/>
              </a:cxn>
              <a:cxn ang="0">
                <a:pos x="0" y="953"/>
              </a:cxn>
              <a:cxn ang="0">
                <a:pos x="2" y="993"/>
              </a:cxn>
              <a:cxn ang="0">
                <a:pos x="16" y="1001"/>
              </a:cxn>
              <a:cxn ang="0">
                <a:pos x="35" y="979"/>
              </a:cxn>
              <a:cxn ang="0">
                <a:pos x="65" y="902"/>
              </a:cxn>
              <a:cxn ang="0">
                <a:pos x="102" y="830"/>
              </a:cxn>
              <a:cxn ang="0">
                <a:pos x="139" y="753"/>
              </a:cxn>
              <a:cxn ang="0">
                <a:pos x="159" y="676"/>
              </a:cxn>
              <a:cxn ang="0">
                <a:pos x="161" y="624"/>
              </a:cxn>
              <a:cxn ang="0">
                <a:pos x="164" y="563"/>
              </a:cxn>
              <a:cxn ang="0">
                <a:pos x="196" y="486"/>
              </a:cxn>
              <a:cxn ang="0">
                <a:pos x="216" y="451"/>
              </a:cxn>
              <a:cxn ang="0">
                <a:pos x="262" y="421"/>
              </a:cxn>
              <a:cxn ang="0">
                <a:pos x="307" y="390"/>
              </a:cxn>
              <a:cxn ang="0">
                <a:pos x="344" y="350"/>
              </a:cxn>
              <a:cxn ang="0">
                <a:pos x="372" y="319"/>
              </a:cxn>
              <a:cxn ang="0">
                <a:pos x="391" y="261"/>
              </a:cxn>
              <a:cxn ang="0">
                <a:pos x="398" y="189"/>
              </a:cxn>
              <a:cxn ang="0">
                <a:pos x="409" y="139"/>
              </a:cxn>
              <a:cxn ang="0">
                <a:pos x="439" y="93"/>
              </a:cxn>
              <a:cxn ang="0">
                <a:pos x="480" y="60"/>
              </a:cxn>
              <a:cxn ang="0">
                <a:pos x="502" y="30"/>
              </a:cxn>
              <a:cxn ang="0">
                <a:pos x="496" y="5"/>
              </a:cxn>
              <a:cxn ang="0">
                <a:pos x="479" y="0"/>
              </a:cxn>
              <a:cxn ang="0">
                <a:pos x="440" y="21"/>
              </a:cxn>
            </a:cxnLst>
            <a:rect l="0" t="0" r="r" b="b"/>
            <a:pathLst>
              <a:path w="502" h="1001">
                <a:moveTo>
                  <a:pt x="440" y="21"/>
                </a:moveTo>
                <a:lnTo>
                  <a:pt x="375" y="93"/>
                </a:lnTo>
                <a:lnTo>
                  <a:pt x="325" y="153"/>
                </a:lnTo>
                <a:lnTo>
                  <a:pt x="268" y="230"/>
                </a:lnTo>
                <a:lnTo>
                  <a:pt x="217" y="324"/>
                </a:lnTo>
                <a:lnTo>
                  <a:pt x="157" y="428"/>
                </a:lnTo>
                <a:lnTo>
                  <a:pt x="108" y="553"/>
                </a:lnTo>
                <a:lnTo>
                  <a:pt x="111" y="617"/>
                </a:lnTo>
                <a:lnTo>
                  <a:pt x="105" y="696"/>
                </a:lnTo>
                <a:lnTo>
                  <a:pt x="95" y="749"/>
                </a:lnTo>
                <a:lnTo>
                  <a:pt x="68" y="809"/>
                </a:lnTo>
                <a:lnTo>
                  <a:pt x="26" y="839"/>
                </a:lnTo>
                <a:lnTo>
                  <a:pt x="9" y="892"/>
                </a:lnTo>
                <a:lnTo>
                  <a:pt x="0" y="953"/>
                </a:lnTo>
                <a:lnTo>
                  <a:pt x="2" y="993"/>
                </a:lnTo>
                <a:lnTo>
                  <a:pt x="16" y="1001"/>
                </a:lnTo>
                <a:lnTo>
                  <a:pt x="35" y="979"/>
                </a:lnTo>
                <a:lnTo>
                  <a:pt x="65" y="902"/>
                </a:lnTo>
                <a:lnTo>
                  <a:pt x="102" y="830"/>
                </a:lnTo>
                <a:lnTo>
                  <a:pt x="139" y="753"/>
                </a:lnTo>
                <a:lnTo>
                  <a:pt x="159" y="676"/>
                </a:lnTo>
                <a:lnTo>
                  <a:pt x="161" y="624"/>
                </a:lnTo>
                <a:lnTo>
                  <a:pt x="164" y="563"/>
                </a:lnTo>
                <a:lnTo>
                  <a:pt x="196" y="486"/>
                </a:lnTo>
                <a:lnTo>
                  <a:pt x="216" y="451"/>
                </a:lnTo>
                <a:lnTo>
                  <a:pt x="262" y="421"/>
                </a:lnTo>
                <a:lnTo>
                  <a:pt x="307" y="390"/>
                </a:lnTo>
                <a:lnTo>
                  <a:pt x="344" y="350"/>
                </a:lnTo>
                <a:lnTo>
                  <a:pt x="372" y="319"/>
                </a:lnTo>
                <a:lnTo>
                  <a:pt x="391" y="261"/>
                </a:lnTo>
                <a:lnTo>
                  <a:pt x="398" y="189"/>
                </a:lnTo>
                <a:lnTo>
                  <a:pt x="409" y="139"/>
                </a:lnTo>
                <a:lnTo>
                  <a:pt x="439" y="93"/>
                </a:lnTo>
                <a:lnTo>
                  <a:pt x="480" y="60"/>
                </a:lnTo>
                <a:lnTo>
                  <a:pt x="502" y="30"/>
                </a:lnTo>
                <a:lnTo>
                  <a:pt x="496" y="5"/>
                </a:lnTo>
                <a:lnTo>
                  <a:pt x="479" y="0"/>
                </a:lnTo>
                <a:lnTo>
                  <a:pt x="440" y="21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69" name="Freeform 1209"/>
          <p:cNvSpPr>
            <a:spLocks/>
          </p:cNvSpPr>
          <p:nvPr/>
        </p:nvSpPr>
        <p:spPr bwMode="auto">
          <a:xfrm rot="-206989">
            <a:off x="2492375" y="1204913"/>
            <a:ext cx="525463" cy="45085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70" name="Freeform 1210"/>
          <p:cNvSpPr>
            <a:spLocks/>
          </p:cNvSpPr>
          <p:nvPr/>
        </p:nvSpPr>
        <p:spPr bwMode="auto">
          <a:xfrm rot="-206989">
            <a:off x="2589213" y="1306513"/>
            <a:ext cx="123825" cy="115887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71" name="Freeform 1211"/>
          <p:cNvSpPr>
            <a:spLocks/>
          </p:cNvSpPr>
          <p:nvPr/>
        </p:nvSpPr>
        <p:spPr bwMode="auto">
          <a:xfrm rot="-725850">
            <a:off x="2092325" y="1733550"/>
            <a:ext cx="207963" cy="187325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82" y="17"/>
              </a:cxn>
              <a:cxn ang="0">
                <a:pos x="39" y="58"/>
              </a:cxn>
              <a:cxn ang="0">
                <a:pos x="10" y="86"/>
              </a:cxn>
              <a:cxn ang="0">
                <a:pos x="0" y="107"/>
              </a:cxn>
              <a:cxn ang="0">
                <a:pos x="6" y="118"/>
              </a:cxn>
              <a:cxn ang="0">
                <a:pos x="25" y="113"/>
              </a:cxn>
              <a:cxn ang="0">
                <a:pos x="44" y="89"/>
              </a:cxn>
              <a:cxn ang="0">
                <a:pos x="62" y="79"/>
              </a:cxn>
              <a:cxn ang="0">
                <a:pos x="85" y="65"/>
              </a:cxn>
              <a:cxn ang="0">
                <a:pos x="114" y="36"/>
              </a:cxn>
              <a:cxn ang="0">
                <a:pos x="123" y="19"/>
              </a:cxn>
              <a:cxn ang="0">
                <a:pos x="116" y="0"/>
              </a:cxn>
            </a:cxnLst>
            <a:rect l="0" t="0" r="r" b="b"/>
            <a:pathLst>
              <a:path w="123" h="118">
                <a:moveTo>
                  <a:pt x="116" y="0"/>
                </a:moveTo>
                <a:lnTo>
                  <a:pt x="82" y="17"/>
                </a:lnTo>
                <a:lnTo>
                  <a:pt x="39" y="58"/>
                </a:lnTo>
                <a:lnTo>
                  <a:pt x="10" y="86"/>
                </a:lnTo>
                <a:lnTo>
                  <a:pt x="0" y="107"/>
                </a:lnTo>
                <a:lnTo>
                  <a:pt x="6" y="118"/>
                </a:lnTo>
                <a:lnTo>
                  <a:pt x="25" y="113"/>
                </a:lnTo>
                <a:lnTo>
                  <a:pt x="44" y="89"/>
                </a:lnTo>
                <a:lnTo>
                  <a:pt x="62" y="79"/>
                </a:lnTo>
                <a:lnTo>
                  <a:pt x="85" y="65"/>
                </a:lnTo>
                <a:lnTo>
                  <a:pt x="114" y="36"/>
                </a:lnTo>
                <a:lnTo>
                  <a:pt x="123" y="19"/>
                </a:lnTo>
                <a:lnTo>
                  <a:pt x="11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72" name="Freeform 1212"/>
          <p:cNvSpPr>
            <a:spLocks/>
          </p:cNvSpPr>
          <p:nvPr/>
        </p:nvSpPr>
        <p:spPr bwMode="auto">
          <a:xfrm>
            <a:off x="1728788" y="2676525"/>
            <a:ext cx="212725" cy="1025525"/>
          </a:xfrm>
          <a:custGeom>
            <a:avLst/>
            <a:gdLst/>
            <a:ahLst/>
            <a:cxnLst>
              <a:cxn ang="0">
                <a:pos x="30" y="0"/>
              </a:cxn>
              <a:cxn ang="0">
                <a:pos x="13" y="11"/>
              </a:cxn>
              <a:cxn ang="0">
                <a:pos x="10" y="44"/>
              </a:cxn>
              <a:cxn ang="0">
                <a:pos x="8" y="82"/>
              </a:cxn>
              <a:cxn ang="0">
                <a:pos x="3" y="112"/>
              </a:cxn>
              <a:cxn ang="0">
                <a:pos x="0" y="148"/>
              </a:cxn>
              <a:cxn ang="0">
                <a:pos x="3" y="199"/>
              </a:cxn>
              <a:cxn ang="0">
                <a:pos x="2" y="256"/>
              </a:cxn>
              <a:cxn ang="0">
                <a:pos x="2" y="318"/>
              </a:cxn>
              <a:cxn ang="0">
                <a:pos x="3" y="364"/>
              </a:cxn>
              <a:cxn ang="0">
                <a:pos x="8" y="399"/>
              </a:cxn>
              <a:cxn ang="0">
                <a:pos x="13" y="441"/>
              </a:cxn>
              <a:cxn ang="0">
                <a:pos x="13" y="515"/>
              </a:cxn>
              <a:cxn ang="0">
                <a:pos x="16" y="560"/>
              </a:cxn>
              <a:cxn ang="0">
                <a:pos x="19" y="626"/>
              </a:cxn>
              <a:cxn ang="0">
                <a:pos x="19" y="674"/>
              </a:cxn>
              <a:cxn ang="0">
                <a:pos x="34" y="707"/>
              </a:cxn>
              <a:cxn ang="0">
                <a:pos x="36" y="731"/>
              </a:cxn>
              <a:cxn ang="0">
                <a:pos x="51" y="756"/>
              </a:cxn>
              <a:cxn ang="0">
                <a:pos x="61" y="725"/>
              </a:cxn>
              <a:cxn ang="0">
                <a:pos x="55" y="666"/>
              </a:cxn>
              <a:cxn ang="0">
                <a:pos x="52" y="644"/>
              </a:cxn>
              <a:cxn ang="0">
                <a:pos x="48" y="623"/>
              </a:cxn>
              <a:cxn ang="0">
                <a:pos x="51" y="594"/>
              </a:cxn>
              <a:cxn ang="0">
                <a:pos x="54" y="584"/>
              </a:cxn>
              <a:cxn ang="0">
                <a:pos x="61" y="549"/>
              </a:cxn>
              <a:cxn ang="0">
                <a:pos x="82" y="521"/>
              </a:cxn>
              <a:cxn ang="0">
                <a:pos x="121" y="491"/>
              </a:cxn>
              <a:cxn ang="0">
                <a:pos x="144" y="455"/>
              </a:cxn>
              <a:cxn ang="0">
                <a:pos x="130" y="402"/>
              </a:cxn>
              <a:cxn ang="0">
                <a:pos x="110" y="377"/>
              </a:cxn>
              <a:cxn ang="0">
                <a:pos x="68" y="320"/>
              </a:cxn>
              <a:cxn ang="0">
                <a:pos x="48" y="267"/>
              </a:cxn>
              <a:cxn ang="0">
                <a:pos x="54" y="197"/>
              </a:cxn>
              <a:cxn ang="0">
                <a:pos x="60" y="153"/>
              </a:cxn>
              <a:cxn ang="0">
                <a:pos x="58" y="84"/>
              </a:cxn>
              <a:cxn ang="0">
                <a:pos x="60" y="40"/>
              </a:cxn>
              <a:cxn ang="0">
                <a:pos x="52" y="5"/>
              </a:cxn>
              <a:cxn ang="0">
                <a:pos x="30" y="0"/>
              </a:cxn>
            </a:cxnLst>
            <a:rect l="0" t="0" r="r" b="b"/>
            <a:pathLst>
              <a:path w="144" h="756">
                <a:moveTo>
                  <a:pt x="30" y="0"/>
                </a:moveTo>
                <a:lnTo>
                  <a:pt x="13" y="11"/>
                </a:lnTo>
                <a:lnTo>
                  <a:pt x="10" y="44"/>
                </a:lnTo>
                <a:lnTo>
                  <a:pt x="8" y="82"/>
                </a:lnTo>
                <a:lnTo>
                  <a:pt x="3" y="112"/>
                </a:lnTo>
                <a:lnTo>
                  <a:pt x="0" y="148"/>
                </a:lnTo>
                <a:lnTo>
                  <a:pt x="3" y="199"/>
                </a:lnTo>
                <a:lnTo>
                  <a:pt x="2" y="256"/>
                </a:lnTo>
                <a:lnTo>
                  <a:pt x="2" y="318"/>
                </a:lnTo>
                <a:lnTo>
                  <a:pt x="3" y="364"/>
                </a:lnTo>
                <a:lnTo>
                  <a:pt x="8" y="399"/>
                </a:lnTo>
                <a:lnTo>
                  <a:pt x="13" y="441"/>
                </a:lnTo>
                <a:lnTo>
                  <a:pt x="13" y="515"/>
                </a:lnTo>
                <a:lnTo>
                  <a:pt x="16" y="560"/>
                </a:lnTo>
                <a:lnTo>
                  <a:pt x="19" y="626"/>
                </a:lnTo>
                <a:lnTo>
                  <a:pt x="19" y="674"/>
                </a:lnTo>
                <a:lnTo>
                  <a:pt x="34" y="707"/>
                </a:lnTo>
                <a:lnTo>
                  <a:pt x="36" y="731"/>
                </a:lnTo>
                <a:lnTo>
                  <a:pt x="51" y="756"/>
                </a:lnTo>
                <a:lnTo>
                  <a:pt x="61" y="725"/>
                </a:lnTo>
                <a:lnTo>
                  <a:pt x="55" y="666"/>
                </a:lnTo>
                <a:lnTo>
                  <a:pt x="52" y="644"/>
                </a:lnTo>
                <a:lnTo>
                  <a:pt x="48" y="623"/>
                </a:lnTo>
                <a:lnTo>
                  <a:pt x="51" y="594"/>
                </a:lnTo>
                <a:lnTo>
                  <a:pt x="54" y="584"/>
                </a:lnTo>
                <a:lnTo>
                  <a:pt x="61" y="549"/>
                </a:lnTo>
                <a:lnTo>
                  <a:pt x="82" y="521"/>
                </a:lnTo>
                <a:lnTo>
                  <a:pt x="121" y="491"/>
                </a:lnTo>
                <a:lnTo>
                  <a:pt x="144" y="455"/>
                </a:lnTo>
                <a:lnTo>
                  <a:pt x="130" y="402"/>
                </a:lnTo>
                <a:lnTo>
                  <a:pt x="110" y="377"/>
                </a:lnTo>
                <a:lnTo>
                  <a:pt x="68" y="320"/>
                </a:lnTo>
                <a:lnTo>
                  <a:pt x="48" y="267"/>
                </a:lnTo>
                <a:lnTo>
                  <a:pt x="54" y="197"/>
                </a:lnTo>
                <a:lnTo>
                  <a:pt x="60" y="153"/>
                </a:lnTo>
                <a:lnTo>
                  <a:pt x="58" y="84"/>
                </a:lnTo>
                <a:lnTo>
                  <a:pt x="60" y="40"/>
                </a:lnTo>
                <a:lnTo>
                  <a:pt x="52" y="5"/>
                </a:lnTo>
                <a:lnTo>
                  <a:pt x="30" y="0"/>
                </a:lnTo>
                <a:close/>
              </a:path>
            </a:pathLst>
          </a:cu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73" name="Freeform 1213"/>
          <p:cNvSpPr>
            <a:spLocks/>
          </p:cNvSpPr>
          <p:nvPr/>
        </p:nvSpPr>
        <p:spPr bwMode="auto">
          <a:xfrm>
            <a:off x="1781175" y="3238500"/>
            <a:ext cx="107950" cy="9525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5" y="61"/>
              </a:cxn>
              <a:cxn ang="0">
                <a:pos x="37" y="70"/>
              </a:cxn>
              <a:cxn ang="0">
                <a:pos x="63" y="62"/>
              </a:cxn>
              <a:cxn ang="0">
                <a:pos x="73" y="41"/>
              </a:cxn>
              <a:cxn ang="0">
                <a:pos x="61" y="16"/>
              </a:cxn>
              <a:cxn ang="0">
                <a:pos x="44" y="0"/>
              </a:cxn>
              <a:cxn ang="0">
                <a:pos x="21" y="2"/>
              </a:cxn>
              <a:cxn ang="0">
                <a:pos x="12" y="20"/>
              </a:cxn>
              <a:cxn ang="0">
                <a:pos x="0" y="42"/>
              </a:cxn>
            </a:cxnLst>
            <a:rect l="0" t="0" r="r" b="b"/>
            <a:pathLst>
              <a:path w="73" h="70">
                <a:moveTo>
                  <a:pt x="0" y="42"/>
                </a:moveTo>
                <a:lnTo>
                  <a:pt x="15" y="61"/>
                </a:lnTo>
                <a:lnTo>
                  <a:pt x="37" y="70"/>
                </a:lnTo>
                <a:lnTo>
                  <a:pt x="63" y="62"/>
                </a:lnTo>
                <a:lnTo>
                  <a:pt x="73" y="41"/>
                </a:lnTo>
                <a:lnTo>
                  <a:pt x="61" y="16"/>
                </a:lnTo>
                <a:lnTo>
                  <a:pt x="44" y="0"/>
                </a:lnTo>
                <a:lnTo>
                  <a:pt x="21" y="2"/>
                </a:lnTo>
                <a:lnTo>
                  <a:pt x="12" y="20"/>
                </a:lnTo>
                <a:lnTo>
                  <a:pt x="0" y="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30" name="Group 1214"/>
          <p:cNvGrpSpPr>
            <a:grpSpLocks/>
          </p:cNvGrpSpPr>
          <p:nvPr/>
        </p:nvGrpSpPr>
        <p:grpSpPr bwMode="auto">
          <a:xfrm>
            <a:off x="4575175" y="692150"/>
            <a:ext cx="595313" cy="523875"/>
            <a:chOff x="3144" y="0"/>
            <a:chExt cx="402" cy="386"/>
          </a:xfrm>
        </p:grpSpPr>
        <p:sp>
          <p:nvSpPr>
            <p:cNvPr id="93375" name="Freeform 1215"/>
            <p:cNvSpPr>
              <a:spLocks/>
            </p:cNvSpPr>
            <p:nvPr/>
          </p:nvSpPr>
          <p:spPr bwMode="auto">
            <a:xfrm>
              <a:off x="3144" y="0"/>
              <a:ext cx="402" cy="386"/>
            </a:xfrm>
            <a:custGeom>
              <a:avLst/>
              <a:gdLst/>
              <a:ahLst/>
              <a:cxnLst>
                <a:cxn ang="0">
                  <a:pos x="182" y="108"/>
                </a:cxn>
                <a:cxn ang="0">
                  <a:pos x="178" y="147"/>
                </a:cxn>
                <a:cxn ang="0">
                  <a:pos x="209" y="195"/>
                </a:cxn>
                <a:cxn ang="0">
                  <a:pos x="258" y="261"/>
                </a:cxn>
                <a:cxn ang="0">
                  <a:pos x="263" y="290"/>
                </a:cxn>
                <a:cxn ang="0">
                  <a:pos x="261" y="305"/>
                </a:cxn>
                <a:cxn ang="0">
                  <a:pos x="241" y="323"/>
                </a:cxn>
                <a:cxn ang="0">
                  <a:pos x="209" y="337"/>
                </a:cxn>
                <a:cxn ang="0">
                  <a:pos x="151" y="363"/>
                </a:cxn>
                <a:cxn ang="0">
                  <a:pos x="90" y="386"/>
                </a:cxn>
                <a:cxn ang="0">
                  <a:pos x="49" y="373"/>
                </a:cxn>
                <a:cxn ang="0">
                  <a:pos x="26" y="353"/>
                </a:cxn>
                <a:cxn ang="0">
                  <a:pos x="19" y="331"/>
                </a:cxn>
                <a:cxn ang="0">
                  <a:pos x="0" y="288"/>
                </a:cxn>
                <a:cxn ang="0">
                  <a:pos x="3" y="246"/>
                </a:cxn>
                <a:cxn ang="0">
                  <a:pos x="24" y="197"/>
                </a:cxn>
                <a:cxn ang="0">
                  <a:pos x="52" y="155"/>
                </a:cxn>
                <a:cxn ang="0">
                  <a:pos x="72" y="126"/>
                </a:cxn>
                <a:cxn ang="0">
                  <a:pos x="115" y="67"/>
                </a:cxn>
                <a:cxn ang="0">
                  <a:pos x="149" y="38"/>
                </a:cxn>
                <a:cxn ang="0">
                  <a:pos x="166" y="12"/>
                </a:cxn>
                <a:cxn ang="0">
                  <a:pos x="193" y="0"/>
                </a:cxn>
                <a:cxn ang="0">
                  <a:pos x="401" y="2"/>
                </a:cxn>
                <a:cxn ang="0">
                  <a:pos x="319" y="17"/>
                </a:cxn>
                <a:cxn ang="0">
                  <a:pos x="254" y="36"/>
                </a:cxn>
                <a:cxn ang="0">
                  <a:pos x="206" y="74"/>
                </a:cxn>
                <a:cxn ang="0">
                  <a:pos x="182" y="108"/>
                </a:cxn>
              </a:cxnLst>
              <a:rect l="0" t="0" r="r" b="b"/>
              <a:pathLst>
                <a:path w="401" h="386">
                  <a:moveTo>
                    <a:pt x="182" y="108"/>
                  </a:moveTo>
                  <a:lnTo>
                    <a:pt x="178" y="147"/>
                  </a:lnTo>
                  <a:lnTo>
                    <a:pt x="209" y="195"/>
                  </a:lnTo>
                  <a:lnTo>
                    <a:pt x="258" y="261"/>
                  </a:lnTo>
                  <a:lnTo>
                    <a:pt x="263" y="290"/>
                  </a:lnTo>
                  <a:lnTo>
                    <a:pt x="261" y="305"/>
                  </a:lnTo>
                  <a:lnTo>
                    <a:pt x="241" y="323"/>
                  </a:lnTo>
                  <a:lnTo>
                    <a:pt x="209" y="337"/>
                  </a:lnTo>
                  <a:lnTo>
                    <a:pt x="151" y="363"/>
                  </a:lnTo>
                  <a:lnTo>
                    <a:pt x="90" y="386"/>
                  </a:lnTo>
                  <a:lnTo>
                    <a:pt x="49" y="373"/>
                  </a:lnTo>
                  <a:lnTo>
                    <a:pt x="26" y="353"/>
                  </a:lnTo>
                  <a:lnTo>
                    <a:pt x="19" y="331"/>
                  </a:lnTo>
                  <a:lnTo>
                    <a:pt x="0" y="288"/>
                  </a:lnTo>
                  <a:lnTo>
                    <a:pt x="3" y="246"/>
                  </a:lnTo>
                  <a:lnTo>
                    <a:pt x="24" y="197"/>
                  </a:lnTo>
                  <a:lnTo>
                    <a:pt x="52" y="155"/>
                  </a:lnTo>
                  <a:lnTo>
                    <a:pt x="72" y="126"/>
                  </a:lnTo>
                  <a:lnTo>
                    <a:pt x="115" y="67"/>
                  </a:lnTo>
                  <a:lnTo>
                    <a:pt x="149" y="38"/>
                  </a:lnTo>
                  <a:lnTo>
                    <a:pt x="166" y="12"/>
                  </a:lnTo>
                  <a:lnTo>
                    <a:pt x="193" y="0"/>
                  </a:lnTo>
                  <a:lnTo>
                    <a:pt x="401" y="2"/>
                  </a:lnTo>
                  <a:lnTo>
                    <a:pt x="319" y="17"/>
                  </a:lnTo>
                  <a:lnTo>
                    <a:pt x="254" y="36"/>
                  </a:lnTo>
                  <a:lnTo>
                    <a:pt x="206" y="74"/>
                  </a:lnTo>
                  <a:lnTo>
                    <a:pt x="182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76" name="Freeform 1216"/>
            <p:cNvSpPr>
              <a:spLocks/>
            </p:cNvSpPr>
            <p:nvPr/>
          </p:nvSpPr>
          <p:spPr bwMode="auto">
            <a:xfrm rot="9315783" flipH="1">
              <a:off x="3223" y="171"/>
              <a:ext cx="104" cy="138"/>
            </a:xfrm>
            <a:custGeom>
              <a:avLst/>
              <a:gdLst/>
              <a:ahLst/>
              <a:cxnLst>
                <a:cxn ang="0">
                  <a:pos x="160" y="28"/>
                </a:cxn>
                <a:cxn ang="0">
                  <a:pos x="109" y="12"/>
                </a:cxn>
                <a:cxn ang="0">
                  <a:pos x="6" y="44"/>
                </a:cxn>
                <a:cxn ang="0">
                  <a:pos x="0" y="63"/>
                </a:cxn>
                <a:cxn ang="0">
                  <a:pos x="0" y="114"/>
                </a:cxn>
                <a:cxn ang="0">
                  <a:pos x="45" y="149"/>
                </a:cxn>
                <a:cxn ang="0">
                  <a:pos x="83" y="159"/>
                </a:cxn>
                <a:cxn ang="0">
                  <a:pos x="144" y="200"/>
                </a:cxn>
                <a:cxn ang="0">
                  <a:pos x="256" y="210"/>
                </a:cxn>
                <a:cxn ang="0">
                  <a:pos x="285" y="168"/>
                </a:cxn>
                <a:cxn ang="0">
                  <a:pos x="291" y="76"/>
                </a:cxn>
                <a:cxn ang="0">
                  <a:pos x="246" y="37"/>
                </a:cxn>
                <a:cxn ang="0">
                  <a:pos x="195" y="31"/>
                </a:cxn>
                <a:cxn ang="0">
                  <a:pos x="160" y="28"/>
                </a:cxn>
              </a:cxnLst>
              <a:rect l="0" t="0" r="r" b="b"/>
              <a:pathLst>
                <a:path w="291" h="210">
                  <a:moveTo>
                    <a:pt x="160" y="28"/>
                  </a:moveTo>
                  <a:lnTo>
                    <a:pt x="109" y="12"/>
                  </a:lnTo>
                  <a:cubicBezTo>
                    <a:pt x="83" y="13"/>
                    <a:pt x="6" y="0"/>
                    <a:pt x="6" y="44"/>
                  </a:cubicBezTo>
                  <a:lnTo>
                    <a:pt x="0" y="63"/>
                  </a:lnTo>
                  <a:lnTo>
                    <a:pt x="0" y="114"/>
                  </a:lnTo>
                  <a:lnTo>
                    <a:pt x="45" y="149"/>
                  </a:lnTo>
                  <a:lnTo>
                    <a:pt x="83" y="159"/>
                  </a:lnTo>
                  <a:lnTo>
                    <a:pt x="144" y="200"/>
                  </a:lnTo>
                  <a:lnTo>
                    <a:pt x="256" y="210"/>
                  </a:lnTo>
                  <a:lnTo>
                    <a:pt x="285" y="168"/>
                  </a:lnTo>
                  <a:lnTo>
                    <a:pt x="291" y="76"/>
                  </a:lnTo>
                  <a:lnTo>
                    <a:pt x="246" y="37"/>
                  </a:lnTo>
                  <a:lnTo>
                    <a:pt x="195" y="31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378" name="Freeform 1218"/>
          <p:cNvSpPr>
            <a:spLocks/>
          </p:cNvSpPr>
          <p:nvPr/>
        </p:nvSpPr>
        <p:spPr bwMode="auto">
          <a:xfrm>
            <a:off x="4171950" y="5487988"/>
            <a:ext cx="766763" cy="100012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11" y="70"/>
              </a:cxn>
              <a:cxn ang="0">
                <a:pos x="204" y="65"/>
              </a:cxn>
              <a:cxn ang="0">
                <a:pos x="274" y="56"/>
              </a:cxn>
              <a:cxn ang="0">
                <a:pos x="346" y="41"/>
              </a:cxn>
              <a:cxn ang="0">
                <a:pos x="423" y="24"/>
              </a:cxn>
              <a:cxn ang="0">
                <a:pos x="519" y="0"/>
              </a:cxn>
            </a:cxnLst>
            <a:rect l="0" t="0" r="r" b="b"/>
            <a:pathLst>
              <a:path w="519" h="74">
                <a:moveTo>
                  <a:pt x="0" y="74"/>
                </a:moveTo>
                <a:lnTo>
                  <a:pt x="111" y="70"/>
                </a:lnTo>
                <a:lnTo>
                  <a:pt x="204" y="65"/>
                </a:lnTo>
                <a:lnTo>
                  <a:pt x="274" y="56"/>
                </a:lnTo>
                <a:lnTo>
                  <a:pt x="346" y="41"/>
                </a:lnTo>
                <a:lnTo>
                  <a:pt x="423" y="24"/>
                </a:lnTo>
                <a:lnTo>
                  <a:pt x="519" y="0"/>
                </a:lnTo>
              </a:path>
            </a:pathLst>
          </a:custGeom>
          <a:noFill/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80" name="Freeform 1220"/>
          <p:cNvSpPr>
            <a:spLocks/>
          </p:cNvSpPr>
          <p:nvPr/>
        </p:nvSpPr>
        <p:spPr bwMode="auto">
          <a:xfrm rot="8193285" flipH="1">
            <a:off x="4100513" y="5122863"/>
            <a:ext cx="534987" cy="4445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81" name="Freeform 1221"/>
          <p:cNvSpPr>
            <a:spLocks/>
          </p:cNvSpPr>
          <p:nvPr/>
        </p:nvSpPr>
        <p:spPr bwMode="auto">
          <a:xfrm rot="8193285" flipH="1">
            <a:off x="4284663" y="5402263"/>
            <a:ext cx="123825" cy="114300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1270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82" name="Freeform 1222"/>
          <p:cNvSpPr>
            <a:spLocks/>
          </p:cNvSpPr>
          <p:nvPr/>
        </p:nvSpPr>
        <p:spPr bwMode="auto">
          <a:xfrm rot="-9184005">
            <a:off x="4389438" y="5083175"/>
            <a:ext cx="533400" cy="4445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5" y="125"/>
              </a:cxn>
              <a:cxn ang="0">
                <a:pos x="38" y="165"/>
              </a:cxn>
              <a:cxn ang="0">
                <a:pos x="69" y="194"/>
              </a:cxn>
              <a:cxn ang="0">
                <a:pos x="99" y="232"/>
              </a:cxn>
              <a:cxn ang="0">
                <a:pos x="138" y="263"/>
              </a:cxn>
              <a:cxn ang="0">
                <a:pos x="160" y="285"/>
              </a:cxn>
              <a:cxn ang="0">
                <a:pos x="170" y="276"/>
              </a:cxn>
              <a:cxn ang="0">
                <a:pos x="165" y="260"/>
              </a:cxn>
              <a:cxn ang="0">
                <a:pos x="176" y="248"/>
              </a:cxn>
              <a:cxn ang="0">
                <a:pos x="192" y="263"/>
              </a:cxn>
              <a:cxn ang="0">
                <a:pos x="208" y="263"/>
              </a:cxn>
              <a:cxn ang="0">
                <a:pos x="208" y="252"/>
              </a:cxn>
              <a:cxn ang="0">
                <a:pos x="200" y="237"/>
              </a:cxn>
              <a:cxn ang="0">
                <a:pos x="219" y="237"/>
              </a:cxn>
              <a:cxn ang="0">
                <a:pos x="235" y="245"/>
              </a:cxn>
              <a:cxn ang="0">
                <a:pos x="240" y="237"/>
              </a:cxn>
              <a:cxn ang="0">
                <a:pos x="234" y="221"/>
              </a:cxn>
              <a:cxn ang="0">
                <a:pos x="243" y="215"/>
              </a:cxn>
              <a:cxn ang="0">
                <a:pos x="262" y="226"/>
              </a:cxn>
              <a:cxn ang="0">
                <a:pos x="267" y="213"/>
              </a:cxn>
              <a:cxn ang="0">
                <a:pos x="262" y="199"/>
              </a:cxn>
              <a:cxn ang="0">
                <a:pos x="286" y="202"/>
              </a:cxn>
              <a:cxn ang="0">
                <a:pos x="291" y="191"/>
              </a:cxn>
              <a:cxn ang="0">
                <a:pos x="272" y="176"/>
              </a:cxn>
              <a:cxn ang="0">
                <a:pos x="282" y="165"/>
              </a:cxn>
              <a:cxn ang="0">
                <a:pos x="304" y="176"/>
              </a:cxn>
              <a:cxn ang="0">
                <a:pos x="309" y="167"/>
              </a:cxn>
              <a:cxn ang="0">
                <a:pos x="288" y="136"/>
              </a:cxn>
              <a:cxn ang="0">
                <a:pos x="264" y="103"/>
              </a:cxn>
              <a:cxn ang="0">
                <a:pos x="235" y="72"/>
              </a:cxn>
              <a:cxn ang="0">
                <a:pos x="179" y="29"/>
              </a:cxn>
              <a:cxn ang="0">
                <a:pos x="155" y="12"/>
              </a:cxn>
              <a:cxn ang="0">
                <a:pos x="128" y="0"/>
              </a:cxn>
              <a:cxn ang="0">
                <a:pos x="102" y="15"/>
              </a:cxn>
              <a:cxn ang="0">
                <a:pos x="60" y="43"/>
              </a:cxn>
              <a:cxn ang="0">
                <a:pos x="24" y="72"/>
              </a:cxn>
              <a:cxn ang="0">
                <a:pos x="0" y="100"/>
              </a:cxn>
            </a:cxnLst>
            <a:rect l="0" t="0" r="r" b="b"/>
            <a:pathLst>
              <a:path w="309" h="285">
                <a:moveTo>
                  <a:pt x="0" y="100"/>
                </a:moveTo>
                <a:lnTo>
                  <a:pt x="5" y="125"/>
                </a:lnTo>
                <a:lnTo>
                  <a:pt x="38" y="165"/>
                </a:lnTo>
                <a:lnTo>
                  <a:pt x="69" y="194"/>
                </a:lnTo>
                <a:lnTo>
                  <a:pt x="99" y="232"/>
                </a:lnTo>
                <a:lnTo>
                  <a:pt x="138" y="263"/>
                </a:lnTo>
                <a:lnTo>
                  <a:pt x="160" y="285"/>
                </a:lnTo>
                <a:lnTo>
                  <a:pt x="170" y="276"/>
                </a:lnTo>
                <a:lnTo>
                  <a:pt x="165" y="260"/>
                </a:lnTo>
                <a:lnTo>
                  <a:pt x="176" y="248"/>
                </a:lnTo>
                <a:lnTo>
                  <a:pt x="192" y="263"/>
                </a:lnTo>
                <a:lnTo>
                  <a:pt x="208" y="263"/>
                </a:lnTo>
                <a:lnTo>
                  <a:pt x="208" y="252"/>
                </a:lnTo>
                <a:lnTo>
                  <a:pt x="200" y="237"/>
                </a:lnTo>
                <a:lnTo>
                  <a:pt x="219" y="237"/>
                </a:lnTo>
                <a:lnTo>
                  <a:pt x="235" y="245"/>
                </a:lnTo>
                <a:lnTo>
                  <a:pt x="240" y="237"/>
                </a:lnTo>
                <a:lnTo>
                  <a:pt x="234" y="221"/>
                </a:lnTo>
                <a:lnTo>
                  <a:pt x="243" y="215"/>
                </a:lnTo>
                <a:lnTo>
                  <a:pt x="262" y="226"/>
                </a:lnTo>
                <a:lnTo>
                  <a:pt x="267" y="213"/>
                </a:lnTo>
                <a:lnTo>
                  <a:pt x="262" y="199"/>
                </a:lnTo>
                <a:lnTo>
                  <a:pt x="286" y="202"/>
                </a:lnTo>
                <a:lnTo>
                  <a:pt x="291" y="191"/>
                </a:lnTo>
                <a:lnTo>
                  <a:pt x="272" y="176"/>
                </a:lnTo>
                <a:lnTo>
                  <a:pt x="282" y="165"/>
                </a:lnTo>
                <a:lnTo>
                  <a:pt x="304" y="176"/>
                </a:lnTo>
                <a:lnTo>
                  <a:pt x="309" y="167"/>
                </a:lnTo>
                <a:lnTo>
                  <a:pt x="288" y="136"/>
                </a:lnTo>
                <a:lnTo>
                  <a:pt x="264" y="103"/>
                </a:lnTo>
                <a:lnTo>
                  <a:pt x="235" y="72"/>
                </a:lnTo>
                <a:lnTo>
                  <a:pt x="179" y="29"/>
                </a:lnTo>
                <a:lnTo>
                  <a:pt x="155" y="12"/>
                </a:lnTo>
                <a:lnTo>
                  <a:pt x="128" y="0"/>
                </a:lnTo>
                <a:lnTo>
                  <a:pt x="102" y="15"/>
                </a:lnTo>
                <a:lnTo>
                  <a:pt x="60" y="43"/>
                </a:lnTo>
                <a:cubicBezTo>
                  <a:pt x="47" y="51"/>
                  <a:pt x="35" y="62"/>
                  <a:pt x="24" y="72"/>
                </a:cubicBezTo>
                <a:cubicBezTo>
                  <a:pt x="15" y="80"/>
                  <a:pt x="11" y="89"/>
                  <a:pt x="0" y="100"/>
                </a:cubicBezTo>
                <a:close/>
              </a:path>
            </a:pathLst>
          </a:custGeom>
          <a:gradFill rotWithShape="0">
            <a:gsLst>
              <a:gs pos="0">
                <a:srgbClr val="FFE1A5">
                  <a:gamma/>
                  <a:shade val="98431"/>
                  <a:invGamma/>
                </a:srgbClr>
              </a:gs>
              <a:gs pos="50000">
                <a:srgbClr val="FFE1A5"/>
              </a:gs>
              <a:gs pos="100000">
                <a:srgbClr val="FFE1A5">
                  <a:gamma/>
                  <a:shade val="98431"/>
                  <a:invGamma/>
                </a:srgbClr>
              </a:gs>
            </a:gsLst>
            <a:lin ang="5400000" scaled="1"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83" name="Freeform 1223"/>
          <p:cNvSpPr>
            <a:spLocks/>
          </p:cNvSpPr>
          <p:nvPr/>
        </p:nvSpPr>
        <p:spPr bwMode="auto">
          <a:xfrm rot="-9184005">
            <a:off x="4649788" y="5353050"/>
            <a:ext cx="122237" cy="114300"/>
          </a:xfrm>
          <a:custGeom>
            <a:avLst/>
            <a:gdLst/>
            <a:ahLst/>
            <a:cxnLst>
              <a:cxn ang="0">
                <a:pos x="47" y="3"/>
              </a:cxn>
              <a:cxn ang="0">
                <a:pos x="29" y="0"/>
              </a:cxn>
              <a:cxn ang="0">
                <a:pos x="12" y="9"/>
              </a:cxn>
              <a:cxn ang="0">
                <a:pos x="5" y="30"/>
              </a:cxn>
              <a:cxn ang="0">
                <a:pos x="0" y="48"/>
              </a:cxn>
              <a:cxn ang="0">
                <a:pos x="7" y="67"/>
              </a:cxn>
              <a:cxn ang="0">
                <a:pos x="26" y="73"/>
              </a:cxn>
              <a:cxn ang="0">
                <a:pos x="39" y="69"/>
              </a:cxn>
              <a:cxn ang="0">
                <a:pos x="50" y="61"/>
              </a:cxn>
              <a:cxn ang="0">
                <a:pos x="69" y="49"/>
              </a:cxn>
              <a:cxn ang="0">
                <a:pos x="71" y="30"/>
              </a:cxn>
              <a:cxn ang="0">
                <a:pos x="72" y="17"/>
              </a:cxn>
              <a:cxn ang="0">
                <a:pos x="66" y="6"/>
              </a:cxn>
              <a:cxn ang="0">
                <a:pos x="47" y="3"/>
              </a:cxn>
            </a:cxnLst>
            <a:rect l="0" t="0" r="r" b="b"/>
            <a:pathLst>
              <a:path w="72" h="73">
                <a:moveTo>
                  <a:pt x="47" y="3"/>
                </a:moveTo>
                <a:lnTo>
                  <a:pt x="29" y="0"/>
                </a:lnTo>
                <a:lnTo>
                  <a:pt x="12" y="9"/>
                </a:lnTo>
                <a:lnTo>
                  <a:pt x="5" y="30"/>
                </a:lnTo>
                <a:lnTo>
                  <a:pt x="0" y="48"/>
                </a:lnTo>
                <a:lnTo>
                  <a:pt x="7" y="67"/>
                </a:lnTo>
                <a:lnTo>
                  <a:pt x="26" y="73"/>
                </a:lnTo>
                <a:lnTo>
                  <a:pt x="39" y="69"/>
                </a:lnTo>
                <a:lnTo>
                  <a:pt x="50" y="61"/>
                </a:lnTo>
                <a:lnTo>
                  <a:pt x="69" y="49"/>
                </a:lnTo>
                <a:lnTo>
                  <a:pt x="71" y="30"/>
                </a:lnTo>
                <a:lnTo>
                  <a:pt x="72" y="17"/>
                </a:lnTo>
                <a:lnTo>
                  <a:pt x="66" y="6"/>
                </a:lnTo>
                <a:lnTo>
                  <a:pt x="47" y="3"/>
                </a:lnTo>
                <a:close/>
              </a:path>
            </a:pathLst>
          </a:custGeom>
          <a:solidFill>
            <a:schemeClr val="tx1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385" name="Rectangle 1225"/>
          <p:cNvSpPr>
            <a:spLocks noChangeArrowheads="1"/>
          </p:cNvSpPr>
          <p:nvPr/>
        </p:nvSpPr>
        <p:spPr bwMode="auto">
          <a:xfrm>
            <a:off x="4813973" y="6248400"/>
            <a:ext cx="43300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latin typeface="Univers" pitchFamily="34" charset="0"/>
              </a:rPr>
              <a:t>Adapted from Selman</a:t>
            </a:r>
            <a:r>
              <a:rPr lang="en-US" sz="1200" dirty="0">
                <a:latin typeface="Univers" pitchFamily="34" charset="0"/>
              </a:rPr>
              <a:t>, </a:t>
            </a:r>
            <a:r>
              <a:rPr lang="en-US" sz="1200" i="1" dirty="0">
                <a:latin typeface="Univers" pitchFamily="34" charset="0"/>
              </a:rPr>
              <a:t>Ann Intern Med. </a:t>
            </a:r>
            <a:r>
              <a:rPr lang="en-US" sz="1200" dirty="0">
                <a:latin typeface="Univers" pitchFamily="34" charset="0"/>
              </a:rPr>
              <a:t>2001;134:136-51.</a:t>
            </a:r>
          </a:p>
        </p:txBody>
      </p:sp>
      <p:grpSp>
        <p:nvGrpSpPr>
          <p:cNvPr id="31" name="Group 1228"/>
          <p:cNvGrpSpPr>
            <a:grpSpLocks/>
          </p:cNvGrpSpPr>
          <p:nvPr/>
        </p:nvGrpSpPr>
        <p:grpSpPr bwMode="auto">
          <a:xfrm>
            <a:off x="6811963" y="5176838"/>
            <a:ext cx="325437" cy="463550"/>
            <a:chOff x="4504" y="2352"/>
            <a:chExt cx="220" cy="342"/>
          </a:xfrm>
        </p:grpSpPr>
        <p:sp>
          <p:nvSpPr>
            <p:cNvPr id="93389" name="Freeform 1229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390" name="Freeform 1230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224" name="Group 1231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93392" name="Freeform 1232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93" name="Freeform 1233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394" name="Freeform 1234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93395" name="Freeform 1235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25" name="Group 1244"/>
          <p:cNvGrpSpPr>
            <a:grpSpLocks/>
          </p:cNvGrpSpPr>
          <p:nvPr/>
        </p:nvGrpSpPr>
        <p:grpSpPr bwMode="auto">
          <a:xfrm rot="1207550">
            <a:off x="1438275" y="1976438"/>
            <a:ext cx="452438" cy="550862"/>
            <a:chOff x="4504" y="2352"/>
            <a:chExt cx="220" cy="342"/>
          </a:xfrm>
        </p:grpSpPr>
        <p:sp>
          <p:nvSpPr>
            <p:cNvPr id="93405" name="Freeform 1245"/>
            <p:cNvSpPr>
              <a:spLocks/>
            </p:cNvSpPr>
            <p:nvPr/>
          </p:nvSpPr>
          <p:spPr bwMode="auto">
            <a:xfrm rot="-1562779">
              <a:off x="4504" y="2352"/>
              <a:ext cx="217" cy="342"/>
            </a:xfrm>
            <a:custGeom>
              <a:avLst/>
              <a:gdLst/>
              <a:ahLst/>
              <a:cxnLst>
                <a:cxn ang="0">
                  <a:pos x="173" y="106"/>
                </a:cxn>
                <a:cxn ang="0">
                  <a:pos x="122" y="163"/>
                </a:cxn>
                <a:cxn ang="0">
                  <a:pos x="83" y="224"/>
                </a:cxn>
                <a:cxn ang="0">
                  <a:pos x="58" y="304"/>
                </a:cxn>
                <a:cxn ang="0">
                  <a:pos x="54" y="429"/>
                </a:cxn>
                <a:cxn ang="0">
                  <a:pos x="0" y="525"/>
                </a:cxn>
                <a:cxn ang="0">
                  <a:pos x="0" y="656"/>
                </a:cxn>
                <a:cxn ang="0">
                  <a:pos x="61" y="803"/>
                </a:cxn>
                <a:cxn ang="0">
                  <a:pos x="157" y="864"/>
                </a:cxn>
                <a:cxn ang="0">
                  <a:pos x="288" y="893"/>
                </a:cxn>
                <a:cxn ang="0">
                  <a:pos x="448" y="893"/>
                </a:cxn>
                <a:cxn ang="0">
                  <a:pos x="547" y="864"/>
                </a:cxn>
                <a:cxn ang="0">
                  <a:pos x="646" y="781"/>
                </a:cxn>
                <a:cxn ang="0">
                  <a:pos x="698" y="682"/>
                </a:cxn>
                <a:cxn ang="0">
                  <a:pos x="714" y="608"/>
                </a:cxn>
                <a:cxn ang="0">
                  <a:pos x="736" y="522"/>
                </a:cxn>
                <a:cxn ang="0">
                  <a:pos x="739" y="422"/>
                </a:cxn>
                <a:cxn ang="0">
                  <a:pos x="723" y="304"/>
                </a:cxn>
                <a:cxn ang="0">
                  <a:pos x="685" y="214"/>
                </a:cxn>
                <a:cxn ang="0">
                  <a:pos x="630" y="160"/>
                </a:cxn>
                <a:cxn ang="0">
                  <a:pos x="579" y="93"/>
                </a:cxn>
                <a:cxn ang="0">
                  <a:pos x="477" y="13"/>
                </a:cxn>
                <a:cxn ang="0">
                  <a:pos x="419" y="0"/>
                </a:cxn>
                <a:cxn ang="0">
                  <a:pos x="349" y="3"/>
                </a:cxn>
                <a:cxn ang="0">
                  <a:pos x="288" y="22"/>
                </a:cxn>
                <a:cxn ang="0">
                  <a:pos x="234" y="54"/>
                </a:cxn>
                <a:cxn ang="0">
                  <a:pos x="173" y="106"/>
                </a:cxn>
              </a:cxnLst>
              <a:rect l="0" t="0" r="r" b="b"/>
              <a:pathLst>
                <a:path w="739" h="893">
                  <a:moveTo>
                    <a:pt x="173" y="106"/>
                  </a:moveTo>
                  <a:lnTo>
                    <a:pt x="122" y="163"/>
                  </a:lnTo>
                  <a:lnTo>
                    <a:pt x="83" y="224"/>
                  </a:lnTo>
                  <a:lnTo>
                    <a:pt x="58" y="304"/>
                  </a:lnTo>
                  <a:lnTo>
                    <a:pt x="54" y="429"/>
                  </a:lnTo>
                  <a:lnTo>
                    <a:pt x="0" y="525"/>
                  </a:lnTo>
                  <a:lnTo>
                    <a:pt x="0" y="656"/>
                  </a:lnTo>
                  <a:lnTo>
                    <a:pt x="61" y="803"/>
                  </a:lnTo>
                  <a:lnTo>
                    <a:pt x="157" y="864"/>
                  </a:lnTo>
                  <a:lnTo>
                    <a:pt x="288" y="893"/>
                  </a:lnTo>
                  <a:lnTo>
                    <a:pt x="448" y="893"/>
                  </a:lnTo>
                  <a:lnTo>
                    <a:pt x="547" y="864"/>
                  </a:lnTo>
                  <a:lnTo>
                    <a:pt x="646" y="781"/>
                  </a:lnTo>
                  <a:lnTo>
                    <a:pt x="698" y="682"/>
                  </a:lnTo>
                  <a:lnTo>
                    <a:pt x="714" y="608"/>
                  </a:lnTo>
                  <a:lnTo>
                    <a:pt x="736" y="522"/>
                  </a:lnTo>
                  <a:lnTo>
                    <a:pt x="739" y="422"/>
                  </a:lnTo>
                  <a:lnTo>
                    <a:pt x="723" y="304"/>
                  </a:lnTo>
                  <a:lnTo>
                    <a:pt x="685" y="214"/>
                  </a:lnTo>
                  <a:lnTo>
                    <a:pt x="630" y="160"/>
                  </a:lnTo>
                  <a:lnTo>
                    <a:pt x="579" y="93"/>
                  </a:lnTo>
                  <a:lnTo>
                    <a:pt x="477" y="13"/>
                  </a:lnTo>
                  <a:lnTo>
                    <a:pt x="419" y="0"/>
                  </a:lnTo>
                  <a:lnTo>
                    <a:pt x="349" y="3"/>
                  </a:lnTo>
                  <a:lnTo>
                    <a:pt x="288" y="22"/>
                  </a:lnTo>
                  <a:lnTo>
                    <a:pt x="234" y="54"/>
                  </a:lnTo>
                  <a:lnTo>
                    <a:pt x="173" y="106"/>
                  </a:lnTo>
                  <a:close/>
                </a:path>
              </a:pathLst>
            </a:custGeom>
            <a:gradFill rotWithShape="0">
              <a:gsLst>
                <a:gs pos="0">
                  <a:srgbClr val="FF7373">
                    <a:gamma/>
                    <a:tint val="89020"/>
                    <a:invGamma/>
                  </a:srgbClr>
                </a:gs>
                <a:gs pos="50000">
                  <a:srgbClr val="FF7373"/>
                </a:gs>
                <a:gs pos="100000">
                  <a:srgbClr val="FF7373">
                    <a:gamma/>
                    <a:tint val="89020"/>
                    <a:invGamma/>
                  </a:srgbClr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06" name="Freeform 1246"/>
            <p:cNvSpPr>
              <a:spLocks/>
            </p:cNvSpPr>
            <p:nvPr/>
          </p:nvSpPr>
          <p:spPr bwMode="auto">
            <a:xfrm rot="-1562779">
              <a:off x="4522" y="2418"/>
              <a:ext cx="202" cy="261"/>
            </a:xfrm>
            <a:custGeom>
              <a:avLst/>
              <a:gdLst/>
              <a:ahLst/>
              <a:cxnLst>
                <a:cxn ang="0">
                  <a:pos x="112" y="39"/>
                </a:cxn>
                <a:cxn ang="0">
                  <a:pos x="67" y="99"/>
                </a:cxn>
                <a:cxn ang="0">
                  <a:pos x="61" y="163"/>
                </a:cxn>
                <a:cxn ang="0">
                  <a:pos x="58" y="256"/>
                </a:cxn>
                <a:cxn ang="0">
                  <a:pos x="26" y="298"/>
                </a:cxn>
                <a:cxn ang="0">
                  <a:pos x="7" y="355"/>
                </a:cxn>
                <a:cxn ang="0">
                  <a:pos x="0" y="426"/>
                </a:cxn>
                <a:cxn ang="0">
                  <a:pos x="29" y="531"/>
                </a:cxn>
                <a:cxn ang="0">
                  <a:pos x="71" y="602"/>
                </a:cxn>
                <a:cxn ang="0">
                  <a:pos x="138" y="647"/>
                </a:cxn>
                <a:cxn ang="0">
                  <a:pos x="205" y="663"/>
                </a:cxn>
                <a:cxn ang="0">
                  <a:pos x="327" y="682"/>
                </a:cxn>
                <a:cxn ang="0">
                  <a:pos x="445" y="669"/>
                </a:cxn>
                <a:cxn ang="0">
                  <a:pos x="531" y="637"/>
                </a:cxn>
                <a:cxn ang="0">
                  <a:pos x="624" y="560"/>
                </a:cxn>
                <a:cxn ang="0">
                  <a:pos x="659" y="458"/>
                </a:cxn>
                <a:cxn ang="0">
                  <a:pos x="679" y="378"/>
                </a:cxn>
                <a:cxn ang="0">
                  <a:pos x="691" y="266"/>
                </a:cxn>
                <a:cxn ang="0">
                  <a:pos x="682" y="183"/>
                </a:cxn>
                <a:cxn ang="0">
                  <a:pos x="663" y="112"/>
                </a:cxn>
                <a:cxn ang="0">
                  <a:pos x="634" y="67"/>
                </a:cxn>
                <a:cxn ang="0">
                  <a:pos x="567" y="39"/>
                </a:cxn>
                <a:cxn ang="0">
                  <a:pos x="499" y="7"/>
                </a:cxn>
                <a:cxn ang="0">
                  <a:pos x="352" y="0"/>
                </a:cxn>
                <a:cxn ang="0">
                  <a:pos x="263" y="0"/>
                </a:cxn>
                <a:cxn ang="0">
                  <a:pos x="186" y="7"/>
                </a:cxn>
                <a:cxn ang="0">
                  <a:pos x="112" y="39"/>
                </a:cxn>
              </a:cxnLst>
              <a:rect l="0" t="0" r="r" b="b"/>
              <a:pathLst>
                <a:path w="691" h="682">
                  <a:moveTo>
                    <a:pt x="112" y="39"/>
                  </a:moveTo>
                  <a:lnTo>
                    <a:pt x="67" y="99"/>
                  </a:lnTo>
                  <a:lnTo>
                    <a:pt x="61" y="163"/>
                  </a:lnTo>
                  <a:lnTo>
                    <a:pt x="58" y="256"/>
                  </a:lnTo>
                  <a:lnTo>
                    <a:pt x="26" y="298"/>
                  </a:lnTo>
                  <a:lnTo>
                    <a:pt x="7" y="355"/>
                  </a:lnTo>
                  <a:lnTo>
                    <a:pt x="0" y="426"/>
                  </a:lnTo>
                  <a:lnTo>
                    <a:pt x="29" y="531"/>
                  </a:lnTo>
                  <a:lnTo>
                    <a:pt x="71" y="602"/>
                  </a:lnTo>
                  <a:lnTo>
                    <a:pt x="138" y="647"/>
                  </a:lnTo>
                  <a:lnTo>
                    <a:pt x="205" y="663"/>
                  </a:lnTo>
                  <a:lnTo>
                    <a:pt x="327" y="682"/>
                  </a:lnTo>
                  <a:lnTo>
                    <a:pt x="445" y="669"/>
                  </a:lnTo>
                  <a:lnTo>
                    <a:pt x="531" y="637"/>
                  </a:lnTo>
                  <a:lnTo>
                    <a:pt x="624" y="560"/>
                  </a:lnTo>
                  <a:lnTo>
                    <a:pt x="659" y="458"/>
                  </a:lnTo>
                  <a:lnTo>
                    <a:pt x="679" y="378"/>
                  </a:lnTo>
                  <a:lnTo>
                    <a:pt x="691" y="266"/>
                  </a:lnTo>
                  <a:lnTo>
                    <a:pt x="682" y="183"/>
                  </a:lnTo>
                  <a:lnTo>
                    <a:pt x="663" y="112"/>
                  </a:lnTo>
                  <a:lnTo>
                    <a:pt x="634" y="67"/>
                  </a:lnTo>
                  <a:lnTo>
                    <a:pt x="567" y="39"/>
                  </a:lnTo>
                  <a:lnTo>
                    <a:pt x="499" y="7"/>
                  </a:lnTo>
                  <a:lnTo>
                    <a:pt x="352" y="0"/>
                  </a:lnTo>
                  <a:lnTo>
                    <a:pt x="263" y="0"/>
                  </a:lnTo>
                  <a:lnTo>
                    <a:pt x="186" y="7"/>
                  </a:lnTo>
                  <a:lnTo>
                    <a:pt x="112" y="39"/>
                  </a:ln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33725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226" name="Group 1247"/>
            <p:cNvGrpSpPr>
              <a:grpSpLocks/>
            </p:cNvGrpSpPr>
            <p:nvPr/>
          </p:nvGrpSpPr>
          <p:grpSpPr bwMode="auto">
            <a:xfrm>
              <a:off x="4583" y="2457"/>
              <a:ext cx="96" cy="182"/>
              <a:chOff x="4559" y="2433"/>
              <a:chExt cx="120" cy="227"/>
            </a:xfrm>
          </p:grpSpPr>
          <p:sp>
            <p:nvSpPr>
              <p:cNvPr id="93408" name="Freeform 1248"/>
              <p:cNvSpPr>
                <a:spLocks/>
              </p:cNvSpPr>
              <p:nvPr/>
            </p:nvSpPr>
            <p:spPr bwMode="auto">
              <a:xfrm rot="-1562779">
                <a:off x="4559" y="2433"/>
                <a:ext cx="116" cy="227"/>
              </a:xfrm>
              <a:custGeom>
                <a:avLst/>
                <a:gdLst/>
                <a:ahLst/>
                <a:cxnLst>
                  <a:cxn ang="0">
                    <a:pos x="179" y="6"/>
                  </a:cxn>
                  <a:cxn ang="0">
                    <a:pos x="93" y="35"/>
                  </a:cxn>
                  <a:cxn ang="0">
                    <a:pos x="54" y="70"/>
                  </a:cxn>
                  <a:cxn ang="0">
                    <a:pos x="9" y="176"/>
                  </a:cxn>
                  <a:cxn ang="0">
                    <a:pos x="0" y="256"/>
                  </a:cxn>
                  <a:cxn ang="0">
                    <a:pos x="13" y="336"/>
                  </a:cxn>
                  <a:cxn ang="0">
                    <a:pos x="41" y="432"/>
                  </a:cxn>
                  <a:cxn ang="0">
                    <a:pos x="86" y="505"/>
                  </a:cxn>
                  <a:cxn ang="0">
                    <a:pos x="163" y="540"/>
                  </a:cxn>
                  <a:cxn ang="0">
                    <a:pos x="221" y="553"/>
                  </a:cxn>
                  <a:cxn ang="0">
                    <a:pos x="285" y="553"/>
                  </a:cxn>
                  <a:cxn ang="0">
                    <a:pos x="365" y="518"/>
                  </a:cxn>
                  <a:cxn ang="0">
                    <a:pos x="416" y="441"/>
                  </a:cxn>
                  <a:cxn ang="0">
                    <a:pos x="425" y="374"/>
                  </a:cxn>
                  <a:cxn ang="0">
                    <a:pos x="403" y="281"/>
                  </a:cxn>
                  <a:cxn ang="0">
                    <a:pos x="387" y="192"/>
                  </a:cxn>
                  <a:cxn ang="0">
                    <a:pos x="371" y="131"/>
                  </a:cxn>
                  <a:cxn ang="0">
                    <a:pos x="349" y="67"/>
                  </a:cxn>
                  <a:cxn ang="0">
                    <a:pos x="294" y="9"/>
                  </a:cxn>
                  <a:cxn ang="0">
                    <a:pos x="233" y="0"/>
                  </a:cxn>
                  <a:cxn ang="0">
                    <a:pos x="179" y="6"/>
                  </a:cxn>
                </a:cxnLst>
                <a:rect l="0" t="0" r="r" b="b"/>
                <a:pathLst>
                  <a:path w="425" h="553">
                    <a:moveTo>
                      <a:pt x="179" y="6"/>
                    </a:moveTo>
                    <a:lnTo>
                      <a:pt x="93" y="35"/>
                    </a:lnTo>
                    <a:lnTo>
                      <a:pt x="54" y="70"/>
                    </a:lnTo>
                    <a:lnTo>
                      <a:pt x="9" y="176"/>
                    </a:lnTo>
                    <a:lnTo>
                      <a:pt x="0" y="256"/>
                    </a:lnTo>
                    <a:lnTo>
                      <a:pt x="13" y="336"/>
                    </a:lnTo>
                    <a:lnTo>
                      <a:pt x="41" y="432"/>
                    </a:lnTo>
                    <a:lnTo>
                      <a:pt x="86" y="505"/>
                    </a:lnTo>
                    <a:lnTo>
                      <a:pt x="163" y="540"/>
                    </a:lnTo>
                    <a:lnTo>
                      <a:pt x="221" y="553"/>
                    </a:lnTo>
                    <a:lnTo>
                      <a:pt x="285" y="553"/>
                    </a:lnTo>
                    <a:lnTo>
                      <a:pt x="365" y="518"/>
                    </a:lnTo>
                    <a:lnTo>
                      <a:pt x="416" y="441"/>
                    </a:lnTo>
                    <a:lnTo>
                      <a:pt x="425" y="374"/>
                    </a:lnTo>
                    <a:lnTo>
                      <a:pt x="403" y="281"/>
                    </a:lnTo>
                    <a:lnTo>
                      <a:pt x="387" y="192"/>
                    </a:lnTo>
                    <a:lnTo>
                      <a:pt x="371" y="131"/>
                    </a:lnTo>
                    <a:lnTo>
                      <a:pt x="349" y="67"/>
                    </a:lnTo>
                    <a:lnTo>
                      <a:pt x="294" y="9"/>
                    </a:lnTo>
                    <a:lnTo>
                      <a:pt x="233" y="0"/>
                    </a:lnTo>
                    <a:lnTo>
                      <a:pt x="179" y="6"/>
                    </a:lnTo>
                    <a:close/>
                  </a:path>
                </a:pathLst>
              </a:custGeom>
              <a:solidFill>
                <a:srgbClr val="CC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09" name="Freeform 1249"/>
              <p:cNvSpPr>
                <a:spLocks/>
              </p:cNvSpPr>
              <p:nvPr/>
            </p:nvSpPr>
            <p:spPr bwMode="auto">
              <a:xfrm rot="-1562779">
                <a:off x="4601" y="2448"/>
                <a:ext cx="52" cy="179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23" y="0"/>
                  </a:cxn>
                  <a:cxn ang="0">
                    <a:pos x="10" y="19"/>
                  </a:cxn>
                  <a:cxn ang="0">
                    <a:pos x="4" y="51"/>
                  </a:cxn>
                  <a:cxn ang="0">
                    <a:pos x="0" y="109"/>
                  </a:cxn>
                  <a:cxn ang="0">
                    <a:pos x="7" y="179"/>
                  </a:cxn>
                  <a:cxn ang="0">
                    <a:pos x="23" y="256"/>
                  </a:cxn>
                  <a:cxn ang="0">
                    <a:pos x="48" y="307"/>
                  </a:cxn>
                  <a:cxn ang="0">
                    <a:pos x="93" y="352"/>
                  </a:cxn>
                  <a:cxn ang="0">
                    <a:pos x="132" y="384"/>
                  </a:cxn>
                  <a:cxn ang="0">
                    <a:pos x="157" y="327"/>
                  </a:cxn>
                  <a:cxn ang="0">
                    <a:pos x="141" y="256"/>
                  </a:cxn>
                  <a:cxn ang="0">
                    <a:pos x="116" y="176"/>
                  </a:cxn>
                  <a:cxn ang="0">
                    <a:pos x="100" y="112"/>
                  </a:cxn>
                  <a:cxn ang="0">
                    <a:pos x="93" y="48"/>
                  </a:cxn>
                  <a:cxn ang="0">
                    <a:pos x="71" y="3"/>
                  </a:cxn>
                </a:cxnLst>
                <a:rect l="0" t="0" r="r" b="b"/>
                <a:pathLst>
                  <a:path w="157" h="384">
                    <a:moveTo>
                      <a:pt x="71" y="3"/>
                    </a:moveTo>
                    <a:lnTo>
                      <a:pt x="23" y="0"/>
                    </a:lnTo>
                    <a:lnTo>
                      <a:pt x="10" y="19"/>
                    </a:lnTo>
                    <a:lnTo>
                      <a:pt x="4" y="51"/>
                    </a:lnTo>
                    <a:lnTo>
                      <a:pt x="0" y="109"/>
                    </a:lnTo>
                    <a:lnTo>
                      <a:pt x="7" y="179"/>
                    </a:lnTo>
                    <a:lnTo>
                      <a:pt x="23" y="256"/>
                    </a:lnTo>
                    <a:lnTo>
                      <a:pt x="48" y="307"/>
                    </a:lnTo>
                    <a:lnTo>
                      <a:pt x="93" y="352"/>
                    </a:lnTo>
                    <a:lnTo>
                      <a:pt x="132" y="384"/>
                    </a:lnTo>
                    <a:lnTo>
                      <a:pt x="157" y="327"/>
                    </a:lnTo>
                    <a:lnTo>
                      <a:pt x="141" y="256"/>
                    </a:lnTo>
                    <a:lnTo>
                      <a:pt x="116" y="176"/>
                    </a:lnTo>
                    <a:lnTo>
                      <a:pt x="100" y="112"/>
                    </a:lnTo>
                    <a:lnTo>
                      <a:pt x="93" y="48"/>
                    </a:lnTo>
                    <a:lnTo>
                      <a:pt x="71" y="3"/>
                    </a:lnTo>
                    <a:close/>
                  </a:path>
                </a:pathLst>
              </a:custGeom>
              <a:solidFill>
                <a:srgbClr val="00A6A2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10" name="Freeform 1250"/>
              <p:cNvSpPr>
                <a:spLocks/>
              </p:cNvSpPr>
              <p:nvPr/>
            </p:nvSpPr>
            <p:spPr bwMode="auto">
              <a:xfrm>
                <a:off x="4572" y="2463"/>
                <a:ext cx="107" cy="139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0" y="0"/>
                  </a:cxn>
                  <a:cxn ang="0">
                    <a:pos x="0" y="11"/>
                  </a:cxn>
                  <a:cxn ang="0">
                    <a:pos x="2" y="28"/>
                  </a:cxn>
                  <a:cxn ang="0">
                    <a:pos x="12" y="44"/>
                  </a:cxn>
                  <a:cxn ang="0">
                    <a:pos x="21" y="59"/>
                  </a:cxn>
                  <a:cxn ang="0">
                    <a:pos x="33" y="74"/>
                  </a:cxn>
                  <a:cxn ang="0">
                    <a:pos x="46" y="101"/>
                  </a:cxn>
                  <a:cxn ang="0">
                    <a:pos x="63" y="125"/>
                  </a:cxn>
                  <a:cxn ang="0">
                    <a:pos x="87" y="137"/>
                  </a:cxn>
                  <a:cxn ang="0">
                    <a:pos x="99" y="139"/>
                  </a:cxn>
                  <a:cxn ang="0">
                    <a:pos x="107" y="132"/>
                  </a:cxn>
                  <a:cxn ang="0">
                    <a:pos x="99" y="113"/>
                  </a:cxn>
                </a:cxnLst>
                <a:rect l="0" t="0" r="r" b="b"/>
                <a:pathLst>
                  <a:path w="107" h="139">
                    <a:moveTo>
                      <a:pt x="17" y="3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2" y="28"/>
                    </a:lnTo>
                    <a:lnTo>
                      <a:pt x="12" y="44"/>
                    </a:lnTo>
                    <a:lnTo>
                      <a:pt x="21" y="59"/>
                    </a:lnTo>
                    <a:lnTo>
                      <a:pt x="33" y="74"/>
                    </a:lnTo>
                    <a:lnTo>
                      <a:pt x="46" y="101"/>
                    </a:lnTo>
                    <a:lnTo>
                      <a:pt x="63" y="125"/>
                    </a:lnTo>
                    <a:lnTo>
                      <a:pt x="87" y="137"/>
                    </a:lnTo>
                    <a:lnTo>
                      <a:pt x="99" y="139"/>
                    </a:lnTo>
                    <a:lnTo>
                      <a:pt x="107" y="132"/>
                    </a:lnTo>
                    <a:lnTo>
                      <a:pt x="99" y="113"/>
                    </a:lnTo>
                  </a:path>
                </a:pathLst>
              </a:custGeom>
              <a:noFill/>
              <a:ln w="3175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93411" name="Freeform 1251"/>
            <p:cNvSpPr>
              <a:spLocks/>
            </p:cNvSpPr>
            <p:nvPr/>
          </p:nvSpPr>
          <p:spPr bwMode="auto">
            <a:xfrm rot="-1562779">
              <a:off x="4504" y="2381"/>
              <a:ext cx="100" cy="46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22" y="53"/>
                </a:cxn>
                <a:cxn ang="0">
                  <a:pos x="61" y="26"/>
                </a:cxn>
                <a:cxn ang="0">
                  <a:pos x="114" y="15"/>
                </a:cxn>
                <a:cxn ang="0">
                  <a:pos x="172" y="0"/>
                </a:cxn>
                <a:cxn ang="0">
                  <a:pos x="232" y="10"/>
                </a:cxn>
                <a:cxn ang="0">
                  <a:pos x="281" y="21"/>
                </a:cxn>
                <a:cxn ang="0">
                  <a:pos x="323" y="48"/>
                </a:cxn>
                <a:cxn ang="0">
                  <a:pos x="339" y="89"/>
                </a:cxn>
                <a:cxn ang="0">
                  <a:pos x="323" y="112"/>
                </a:cxn>
                <a:cxn ang="0">
                  <a:pos x="284" y="120"/>
                </a:cxn>
                <a:cxn ang="0">
                  <a:pos x="204" y="115"/>
                </a:cxn>
                <a:cxn ang="0">
                  <a:pos x="101" y="102"/>
                </a:cxn>
                <a:cxn ang="0">
                  <a:pos x="29" y="113"/>
                </a:cxn>
                <a:cxn ang="0">
                  <a:pos x="9" y="109"/>
                </a:cxn>
                <a:cxn ang="0">
                  <a:pos x="0" y="75"/>
                </a:cxn>
              </a:cxnLst>
              <a:rect l="0" t="0" r="r" b="b"/>
              <a:pathLst>
                <a:path w="339" h="120">
                  <a:moveTo>
                    <a:pt x="0" y="75"/>
                  </a:moveTo>
                  <a:lnTo>
                    <a:pt x="22" y="53"/>
                  </a:lnTo>
                  <a:lnTo>
                    <a:pt x="61" y="26"/>
                  </a:lnTo>
                  <a:lnTo>
                    <a:pt x="114" y="15"/>
                  </a:lnTo>
                  <a:lnTo>
                    <a:pt x="172" y="0"/>
                  </a:lnTo>
                  <a:lnTo>
                    <a:pt x="232" y="10"/>
                  </a:lnTo>
                  <a:lnTo>
                    <a:pt x="281" y="21"/>
                  </a:lnTo>
                  <a:lnTo>
                    <a:pt x="323" y="48"/>
                  </a:lnTo>
                  <a:lnTo>
                    <a:pt x="339" y="89"/>
                  </a:lnTo>
                  <a:lnTo>
                    <a:pt x="323" y="112"/>
                  </a:lnTo>
                  <a:lnTo>
                    <a:pt x="284" y="120"/>
                  </a:lnTo>
                  <a:lnTo>
                    <a:pt x="204" y="115"/>
                  </a:lnTo>
                  <a:lnTo>
                    <a:pt x="101" y="102"/>
                  </a:lnTo>
                  <a:lnTo>
                    <a:pt x="29" y="113"/>
                  </a:lnTo>
                  <a:lnTo>
                    <a:pt x="9" y="10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412" name="Freeform 1252"/>
          <p:cNvSpPr>
            <a:spLocks/>
          </p:cNvSpPr>
          <p:nvPr/>
        </p:nvSpPr>
        <p:spPr bwMode="auto">
          <a:xfrm rot="-1956638">
            <a:off x="1997075" y="4768850"/>
            <a:ext cx="447675" cy="552450"/>
          </a:xfrm>
          <a:custGeom>
            <a:avLst/>
            <a:gdLst/>
            <a:ahLst/>
            <a:cxnLst>
              <a:cxn ang="0">
                <a:pos x="173" y="106"/>
              </a:cxn>
              <a:cxn ang="0">
                <a:pos x="122" y="163"/>
              </a:cxn>
              <a:cxn ang="0">
                <a:pos x="83" y="224"/>
              </a:cxn>
              <a:cxn ang="0">
                <a:pos x="58" y="304"/>
              </a:cxn>
              <a:cxn ang="0">
                <a:pos x="54" y="429"/>
              </a:cxn>
              <a:cxn ang="0">
                <a:pos x="0" y="525"/>
              </a:cxn>
              <a:cxn ang="0">
                <a:pos x="0" y="656"/>
              </a:cxn>
              <a:cxn ang="0">
                <a:pos x="61" y="803"/>
              </a:cxn>
              <a:cxn ang="0">
                <a:pos x="157" y="864"/>
              </a:cxn>
              <a:cxn ang="0">
                <a:pos x="288" y="893"/>
              </a:cxn>
              <a:cxn ang="0">
                <a:pos x="448" y="893"/>
              </a:cxn>
              <a:cxn ang="0">
                <a:pos x="547" y="864"/>
              </a:cxn>
              <a:cxn ang="0">
                <a:pos x="646" y="781"/>
              </a:cxn>
              <a:cxn ang="0">
                <a:pos x="698" y="682"/>
              </a:cxn>
              <a:cxn ang="0">
                <a:pos x="714" y="608"/>
              </a:cxn>
              <a:cxn ang="0">
                <a:pos x="736" y="522"/>
              </a:cxn>
              <a:cxn ang="0">
                <a:pos x="739" y="422"/>
              </a:cxn>
              <a:cxn ang="0">
                <a:pos x="723" y="304"/>
              </a:cxn>
              <a:cxn ang="0">
                <a:pos x="685" y="214"/>
              </a:cxn>
              <a:cxn ang="0">
                <a:pos x="630" y="160"/>
              </a:cxn>
              <a:cxn ang="0">
                <a:pos x="579" y="93"/>
              </a:cxn>
              <a:cxn ang="0">
                <a:pos x="477" y="13"/>
              </a:cxn>
              <a:cxn ang="0">
                <a:pos x="419" y="0"/>
              </a:cxn>
              <a:cxn ang="0">
                <a:pos x="349" y="3"/>
              </a:cxn>
              <a:cxn ang="0">
                <a:pos x="288" y="22"/>
              </a:cxn>
              <a:cxn ang="0">
                <a:pos x="234" y="54"/>
              </a:cxn>
              <a:cxn ang="0">
                <a:pos x="173" y="106"/>
              </a:cxn>
            </a:cxnLst>
            <a:rect l="0" t="0" r="r" b="b"/>
            <a:pathLst>
              <a:path w="739" h="893">
                <a:moveTo>
                  <a:pt x="173" y="106"/>
                </a:moveTo>
                <a:lnTo>
                  <a:pt x="122" y="163"/>
                </a:lnTo>
                <a:lnTo>
                  <a:pt x="83" y="224"/>
                </a:lnTo>
                <a:lnTo>
                  <a:pt x="58" y="304"/>
                </a:lnTo>
                <a:lnTo>
                  <a:pt x="54" y="429"/>
                </a:lnTo>
                <a:lnTo>
                  <a:pt x="0" y="525"/>
                </a:lnTo>
                <a:lnTo>
                  <a:pt x="0" y="656"/>
                </a:lnTo>
                <a:lnTo>
                  <a:pt x="61" y="803"/>
                </a:lnTo>
                <a:lnTo>
                  <a:pt x="157" y="864"/>
                </a:lnTo>
                <a:lnTo>
                  <a:pt x="288" y="893"/>
                </a:lnTo>
                <a:lnTo>
                  <a:pt x="448" y="893"/>
                </a:lnTo>
                <a:lnTo>
                  <a:pt x="547" y="864"/>
                </a:lnTo>
                <a:lnTo>
                  <a:pt x="646" y="781"/>
                </a:lnTo>
                <a:lnTo>
                  <a:pt x="698" y="682"/>
                </a:lnTo>
                <a:lnTo>
                  <a:pt x="714" y="608"/>
                </a:lnTo>
                <a:lnTo>
                  <a:pt x="736" y="522"/>
                </a:lnTo>
                <a:lnTo>
                  <a:pt x="739" y="422"/>
                </a:lnTo>
                <a:lnTo>
                  <a:pt x="723" y="304"/>
                </a:lnTo>
                <a:lnTo>
                  <a:pt x="685" y="214"/>
                </a:lnTo>
                <a:lnTo>
                  <a:pt x="630" y="160"/>
                </a:lnTo>
                <a:lnTo>
                  <a:pt x="579" y="93"/>
                </a:lnTo>
                <a:lnTo>
                  <a:pt x="477" y="13"/>
                </a:lnTo>
                <a:lnTo>
                  <a:pt x="419" y="0"/>
                </a:lnTo>
                <a:lnTo>
                  <a:pt x="349" y="3"/>
                </a:lnTo>
                <a:lnTo>
                  <a:pt x="288" y="22"/>
                </a:lnTo>
                <a:lnTo>
                  <a:pt x="234" y="54"/>
                </a:lnTo>
                <a:lnTo>
                  <a:pt x="173" y="106"/>
                </a:lnTo>
                <a:close/>
              </a:path>
            </a:pathLst>
          </a:custGeom>
          <a:gradFill rotWithShape="0">
            <a:gsLst>
              <a:gs pos="0">
                <a:srgbClr val="FF7373">
                  <a:gamma/>
                  <a:tint val="89020"/>
                  <a:invGamma/>
                </a:srgbClr>
              </a:gs>
              <a:gs pos="50000">
                <a:srgbClr val="FF7373"/>
              </a:gs>
              <a:gs pos="100000">
                <a:srgbClr val="FF7373">
                  <a:gamma/>
                  <a:tint val="89020"/>
                  <a:invGamma/>
                </a:srgbClr>
              </a:gs>
            </a:gsLst>
            <a:lin ang="2700000" scaled="1"/>
          </a:gra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413" name="Freeform 1253"/>
          <p:cNvSpPr>
            <a:spLocks/>
          </p:cNvSpPr>
          <p:nvPr/>
        </p:nvSpPr>
        <p:spPr bwMode="auto">
          <a:xfrm rot="-1956638">
            <a:off x="2038350" y="4873625"/>
            <a:ext cx="415925" cy="420688"/>
          </a:xfrm>
          <a:custGeom>
            <a:avLst/>
            <a:gdLst/>
            <a:ahLst/>
            <a:cxnLst>
              <a:cxn ang="0">
                <a:pos x="112" y="39"/>
              </a:cxn>
              <a:cxn ang="0">
                <a:pos x="67" y="99"/>
              </a:cxn>
              <a:cxn ang="0">
                <a:pos x="61" y="163"/>
              </a:cxn>
              <a:cxn ang="0">
                <a:pos x="58" y="256"/>
              </a:cxn>
              <a:cxn ang="0">
                <a:pos x="26" y="298"/>
              </a:cxn>
              <a:cxn ang="0">
                <a:pos x="7" y="355"/>
              </a:cxn>
              <a:cxn ang="0">
                <a:pos x="0" y="426"/>
              </a:cxn>
              <a:cxn ang="0">
                <a:pos x="29" y="531"/>
              </a:cxn>
              <a:cxn ang="0">
                <a:pos x="71" y="602"/>
              </a:cxn>
              <a:cxn ang="0">
                <a:pos x="138" y="647"/>
              </a:cxn>
              <a:cxn ang="0">
                <a:pos x="205" y="663"/>
              </a:cxn>
              <a:cxn ang="0">
                <a:pos x="327" y="682"/>
              </a:cxn>
              <a:cxn ang="0">
                <a:pos x="445" y="669"/>
              </a:cxn>
              <a:cxn ang="0">
                <a:pos x="531" y="637"/>
              </a:cxn>
              <a:cxn ang="0">
                <a:pos x="624" y="560"/>
              </a:cxn>
              <a:cxn ang="0">
                <a:pos x="659" y="458"/>
              </a:cxn>
              <a:cxn ang="0">
                <a:pos x="679" y="378"/>
              </a:cxn>
              <a:cxn ang="0">
                <a:pos x="691" y="266"/>
              </a:cxn>
              <a:cxn ang="0">
                <a:pos x="682" y="183"/>
              </a:cxn>
              <a:cxn ang="0">
                <a:pos x="663" y="112"/>
              </a:cxn>
              <a:cxn ang="0">
                <a:pos x="634" y="67"/>
              </a:cxn>
              <a:cxn ang="0">
                <a:pos x="567" y="39"/>
              </a:cxn>
              <a:cxn ang="0">
                <a:pos x="499" y="7"/>
              </a:cxn>
              <a:cxn ang="0">
                <a:pos x="352" y="0"/>
              </a:cxn>
              <a:cxn ang="0">
                <a:pos x="263" y="0"/>
              </a:cxn>
              <a:cxn ang="0">
                <a:pos x="186" y="7"/>
              </a:cxn>
              <a:cxn ang="0">
                <a:pos x="112" y="39"/>
              </a:cxn>
            </a:cxnLst>
            <a:rect l="0" t="0" r="r" b="b"/>
            <a:pathLst>
              <a:path w="691" h="682">
                <a:moveTo>
                  <a:pt x="112" y="39"/>
                </a:moveTo>
                <a:lnTo>
                  <a:pt x="67" y="99"/>
                </a:lnTo>
                <a:lnTo>
                  <a:pt x="61" y="163"/>
                </a:lnTo>
                <a:lnTo>
                  <a:pt x="58" y="256"/>
                </a:lnTo>
                <a:lnTo>
                  <a:pt x="26" y="298"/>
                </a:lnTo>
                <a:lnTo>
                  <a:pt x="7" y="355"/>
                </a:lnTo>
                <a:lnTo>
                  <a:pt x="0" y="426"/>
                </a:lnTo>
                <a:lnTo>
                  <a:pt x="29" y="531"/>
                </a:lnTo>
                <a:lnTo>
                  <a:pt x="71" y="602"/>
                </a:lnTo>
                <a:lnTo>
                  <a:pt x="138" y="647"/>
                </a:lnTo>
                <a:lnTo>
                  <a:pt x="205" y="663"/>
                </a:lnTo>
                <a:lnTo>
                  <a:pt x="327" y="682"/>
                </a:lnTo>
                <a:lnTo>
                  <a:pt x="445" y="669"/>
                </a:lnTo>
                <a:lnTo>
                  <a:pt x="531" y="637"/>
                </a:lnTo>
                <a:lnTo>
                  <a:pt x="624" y="560"/>
                </a:lnTo>
                <a:lnTo>
                  <a:pt x="659" y="458"/>
                </a:lnTo>
                <a:lnTo>
                  <a:pt x="679" y="378"/>
                </a:lnTo>
                <a:lnTo>
                  <a:pt x="691" y="266"/>
                </a:lnTo>
                <a:lnTo>
                  <a:pt x="682" y="183"/>
                </a:lnTo>
                <a:lnTo>
                  <a:pt x="663" y="112"/>
                </a:lnTo>
                <a:lnTo>
                  <a:pt x="634" y="67"/>
                </a:lnTo>
                <a:lnTo>
                  <a:pt x="567" y="39"/>
                </a:lnTo>
                <a:lnTo>
                  <a:pt x="499" y="7"/>
                </a:lnTo>
                <a:lnTo>
                  <a:pt x="352" y="0"/>
                </a:lnTo>
                <a:lnTo>
                  <a:pt x="263" y="0"/>
                </a:lnTo>
                <a:lnTo>
                  <a:pt x="186" y="7"/>
                </a:lnTo>
                <a:lnTo>
                  <a:pt x="112" y="39"/>
                </a:lnTo>
                <a:close/>
              </a:path>
            </a:pathLst>
          </a:custGeom>
          <a:gradFill rotWithShape="0">
            <a:gsLst>
              <a:gs pos="0">
                <a:srgbClr val="FFFF99"/>
              </a:gs>
              <a:gs pos="50000">
                <a:srgbClr val="FFFF99">
                  <a:gamma/>
                  <a:tint val="33725"/>
                  <a:invGamma/>
                </a:srgbClr>
              </a:gs>
              <a:gs pos="100000">
                <a:srgbClr val="FFFF99"/>
              </a:gs>
            </a:gsLst>
            <a:lin ang="2700000" scaled="1"/>
          </a:gra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414" name="Freeform 1254"/>
          <p:cNvSpPr>
            <a:spLocks/>
          </p:cNvSpPr>
          <p:nvPr/>
        </p:nvSpPr>
        <p:spPr bwMode="auto">
          <a:xfrm rot="-1956638">
            <a:off x="2165350" y="4933950"/>
            <a:ext cx="190500" cy="295275"/>
          </a:xfrm>
          <a:custGeom>
            <a:avLst/>
            <a:gdLst/>
            <a:ahLst/>
            <a:cxnLst>
              <a:cxn ang="0">
                <a:pos x="179" y="6"/>
              </a:cxn>
              <a:cxn ang="0">
                <a:pos x="93" y="35"/>
              </a:cxn>
              <a:cxn ang="0">
                <a:pos x="54" y="70"/>
              </a:cxn>
              <a:cxn ang="0">
                <a:pos x="9" y="176"/>
              </a:cxn>
              <a:cxn ang="0">
                <a:pos x="0" y="256"/>
              </a:cxn>
              <a:cxn ang="0">
                <a:pos x="13" y="336"/>
              </a:cxn>
              <a:cxn ang="0">
                <a:pos x="41" y="432"/>
              </a:cxn>
              <a:cxn ang="0">
                <a:pos x="86" y="505"/>
              </a:cxn>
              <a:cxn ang="0">
                <a:pos x="163" y="540"/>
              </a:cxn>
              <a:cxn ang="0">
                <a:pos x="221" y="553"/>
              </a:cxn>
              <a:cxn ang="0">
                <a:pos x="285" y="553"/>
              </a:cxn>
              <a:cxn ang="0">
                <a:pos x="365" y="518"/>
              </a:cxn>
              <a:cxn ang="0">
                <a:pos x="416" y="441"/>
              </a:cxn>
              <a:cxn ang="0">
                <a:pos x="425" y="374"/>
              </a:cxn>
              <a:cxn ang="0">
                <a:pos x="403" y="281"/>
              </a:cxn>
              <a:cxn ang="0">
                <a:pos x="387" y="192"/>
              </a:cxn>
              <a:cxn ang="0">
                <a:pos x="371" y="131"/>
              </a:cxn>
              <a:cxn ang="0">
                <a:pos x="349" y="67"/>
              </a:cxn>
              <a:cxn ang="0">
                <a:pos x="294" y="9"/>
              </a:cxn>
              <a:cxn ang="0">
                <a:pos x="233" y="0"/>
              </a:cxn>
              <a:cxn ang="0">
                <a:pos x="179" y="6"/>
              </a:cxn>
            </a:cxnLst>
            <a:rect l="0" t="0" r="r" b="b"/>
            <a:pathLst>
              <a:path w="425" h="553">
                <a:moveTo>
                  <a:pt x="179" y="6"/>
                </a:moveTo>
                <a:lnTo>
                  <a:pt x="93" y="35"/>
                </a:lnTo>
                <a:lnTo>
                  <a:pt x="54" y="70"/>
                </a:lnTo>
                <a:lnTo>
                  <a:pt x="9" y="176"/>
                </a:lnTo>
                <a:lnTo>
                  <a:pt x="0" y="256"/>
                </a:lnTo>
                <a:lnTo>
                  <a:pt x="13" y="336"/>
                </a:lnTo>
                <a:lnTo>
                  <a:pt x="41" y="432"/>
                </a:lnTo>
                <a:lnTo>
                  <a:pt x="86" y="505"/>
                </a:lnTo>
                <a:lnTo>
                  <a:pt x="163" y="540"/>
                </a:lnTo>
                <a:lnTo>
                  <a:pt x="221" y="553"/>
                </a:lnTo>
                <a:lnTo>
                  <a:pt x="285" y="553"/>
                </a:lnTo>
                <a:lnTo>
                  <a:pt x="365" y="518"/>
                </a:lnTo>
                <a:lnTo>
                  <a:pt x="416" y="441"/>
                </a:lnTo>
                <a:lnTo>
                  <a:pt x="425" y="374"/>
                </a:lnTo>
                <a:lnTo>
                  <a:pt x="403" y="281"/>
                </a:lnTo>
                <a:lnTo>
                  <a:pt x="387" y="192"/>
                </a:lnTo>
                <a:lnTo>
                  <a:pt x="371" y="131"/>
                </a:lnTo>
                <a:lnTo>
                  <a:pt x="349" y="67"/>
                </a:lnTo>
                <a:lnTo>
                  <a:pt x="294" y="9"/>
                </a:lnTo>
                <a:lnTo>
                  <a:pt x="233" y="0"/>
                </a:lnTo>
                <a:lnTo>
                  <a:pt x="179" y="6"/>
                </a:lnTo>
                <a:close/>
              </a:path>
            </a:pathLst>
          </a:custGeom>
          <a:solidFill>
            <a:srgbClr val="CCFFFF"/>
          </a:solidFill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415" name="Freeform 1255"/>
          <p:cNvSpPr>
            <a:spLocks/>
          </p:cNvSpPr>
          <p:nvPr/>
        </p:nvSpPr>
        <p:spPr bwMode="auto">
          <a:xfrm rot="-1956638">
            <a:off x="2232025" y="4951413"/>
            <a:ext cx="84138" cy="231775"/>
          </a:xfrm>
          <a:custGeom>
            <a:avLst/>
            <a:gdLst/>
            <a:ahLst/>
            <a:cxnLst>
              <a:cxn ang="0">
                <a:pos x="71" y="3"/>
              </a:cxn>
              <a:cxn ang="0">
                <a:pos x="23" y="0"/>
              </a:cxn>
              <a:cxn ang="0">
                <a:pos x="10" y="19"/>
              </a:cxn>
              <a:cxn ang="0">
                <a:pos x="4" y="51"/>
              </a:cxn>
              <a:cxn ang="0">
                <a:pos x="0" y="109"/>
              </a:cxn>
              <a:cxn ang="0">
                <a:pos x="7" y="179"/>
              </a:cxn>
              <a:cxn ang="0">
                <a:pos x="23" y="256"/>
              </a:cxn>
              <a:cxn ang="0">
                <a:pos x="48" y="307"/>
              </a:cxn>
              <a:cxn ang="0">
                <a:pos x="93" y="352"/>
              </a:cxn>
              <a:cxn ang="0">
                <a:pos x="132" y="384"/>
              </a:cxn>
              <a:cxn ang="0">
                <a:pos x="157" y="327"/>
              </a:cxn>
              <a:cxn ang="0">
                <a:pos x="141" y="256"/>
              </a:cxn>
              <a:cxn ang="0">
                <a:pos x="116" y="176"/>
              </a:cxn>
              <a:cxn ang="0">
                <a:pos x="100" y="112"/>
              </a:cxn>
              <a:cxn ang="0">
                <a:pos x="93" y="48"/>
              </a:cxn>
              <a:cxn ang="0">
                <a:pos x="71" y="3"/>
              </a:cxn>
            </a:cxnLst>
            <a:rect l="0" t="0" r="r" b="b"/>
            <a:pathLst>
              <a:path w="157" h="384">
                <a:moveTo>
                  <a:pt x="71" y="3"/>
                </a:moveTo>
                <a:lnTo>
                  <a:pt x="23" y="0"/>
                </a:lnTo>
                <a:lnTo>
                  <a:pt x="10" y="19"/>
                </a:lnTo>
                <a:lnTo>
                  <a:pt x="4" y="51"/>
                </a:lnTo>
                <a:lnTo>
                  <a:pt x="0" y="109"/>
                </a:lnTo>
                <a:lnTo>
                  <a:pt x="7" y="179"/>
                </a:lnTo>
                <a:lnTo>
                  <a:pt x="23" y="256"/>
                </a:lnTo>
                <a:lnTo>
                  <a:pt x="48" y="307"/>
                </a:lnTo>
                <a:lnTo>
                  <a:pt x="93" y="352"/>
                </a:lnTo>
                <a:lnTo>
                  <a:pt x="132" y="384"/>
                </a:lnTo>
                <a:lnTo>
                  <a:pt x="157" y="327"/>
                </a:lnTo>
                <a:lnTo>
                  <a:pt x="141" y="256"/>
                </a:lnTo>
                <a:lnTo>
                  <a:pt x="116" y="176"/>
                </a:lnTo>
                <a:lnTo>
                  <a:pt x="100" y="112"/>
                </a:lnTo>
                <a:lnTo>
                  <a:pt x="93" y="48"/>
                </a:lnTo>
                <a:lnTo>
                  <a:pt x="71" y="3"/>
                </a:lnTo>
                <a:close/>
              </a:path>
            </a:pathLst>
          </a:custGeom>
          <a:solidFill>
            <a:srgbClr val="00A6A2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416" name="Freeform 1256"/>
          <p:cNvSpPr>
            <a:spLocks/>
          </p:cNvSpPr>
          <p:nvPr/>
        </p:nvSpPr>
        <p:spPr bwMode="auto">
          <a:xfrm rot="-393859">
            <a:off x="2182813" y="4972050"/>
            <a:ext cx="176212" cy="180975"/>
          </a:xfrm>
          <a:custGeom>
            <a:avLst/>
            <a:gdLst/>
            <a:ahLst/>
            <a:cxnLst>
              <a:cxn ang="0">
                <a:pos x="17" y="3"/>
              </a:cxn>
              <a:cxn ang="0">
                <a:pos x="10" y="0"/>
              </a:cxn>
              <a:cxn ang="0">
                <a:pos x="0" y="11"/>
              </a:cxn>
              <a:cxn ang="0">
                <a:pos x="2" y="28"/>
              </a:cxn>
              <a:cxn ang="0">
                <a:pos x="12" y="44"/>
              </a:cxn>
              <a:cxn ang="0">
                <a:pos x="21" y="59"/>
              </a:cxn>
              <a:cxn ang="0">
                <a:pos x="33" y="74"/>
              </a:cxn>
              <a:cxn ang="0">
                <a:pos x="46" y="101"/>
              </a:cxn>
              <a:cxn ang="0">
                <a:pos x="63" y="125"/>
              </a:cxn>
              <a:cxn ang="0">
                <a:pos x="87" y="137"/>
              </a:cxn>
              <a:cxn ang="0">
                <a:pos x="99" y="139"/>
              </a:cxn>
              <a:cxn ang="0">
                <a:pos x="107" y="132"/>
              </a:cxn>
              <a:cxn ang="0">
                <a:pos x="99" y="113"/>
              </a:cxn>
            </a:cxnLst>
            <a:rect l="0" t="0" r="r" b="b"/>
            <a:pathLst>
              <a:path w="107" h="139">
                <a:moveTo>
                  <a:pt x="17" y="3"/>
                </a:moveTo>
                <a:lnTo>
                  <a:pt x="10" y="0"/>
                </a:lnTo>
                <a:lnTo>
                  <a:pt x="0" y="11"/>
                </a:lnTo>
                <a:lnTo>
                  <a:pt x="2" y="28"/>
                </a:lnTo>
                <a:lnTo>
                  <a:pt x="12" y="44"/>
                </a:lnTo>
                <a:lnTo>
                  <a:pt x="21" y="59"/>
                </a:lnTo>
                <a:lnTo>
                  <a:pt x="33" y="74"/>
                </a:lnTo>
                <a:lnTo>
                  <a:pt x="46" y="101"/>
                </a:lnTo>
                <a:lnTo>
                  <a:pt x="63" y="125"/>
                </a:lnTo>
                <a:lnTo>
                  <a:pt x="87" y="137"/>
                </a:lnTo>
                <a:lnTo>
                  <a:pt x="99" y="139"/>
                </a:lnTo>
                <a:lnTo>
                  <a:pt x="107" y="132"/>
                </a:lnTo>
                <a:lnTo>
                  <a:pt x="99" y="113"/>
                </a:lnTo>
              </a:path>
            </a:pathLst>
          </a:custGeom>
          <a:noFill/>
          <a:ln w="31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sp>
        <p:nvSpPr>
          <p:cNvPr id="93417" name="Freeform 1257"/>
          <p:cNvSpPr>
            <a:spLocks/>
          </p:cNvSpPr>
          <p:nvPr/>
        </p:nvSpPr>
        <p:spPr bwMode="auto">
          <a:xfrm rot="-1956638">
            <a:off x="1973263" y="4830763"/>
            <a:ext cx="206375" cy="73025"/>
          </a:xfrm>
          <a:custGeom>
            <a:avLst/>
            <a:gdLst/>
            <a:ahLst/>
            <a:cxnLst>
              <a:cxn ang="0">
                <a:pos x="0" y="75"/>
              </a:cxn>
              <a:cxn ang="0">
                <a:pos x="22" y="53"/>
              </a:cxn>
              <a:cxn ang="0">
                <a:pos x="61" y="26"/>
              </a:cxn>
              <a:cxn ang="0">
                <a:pos x="114" y="15"/>
              </a:cxn>
              <a:cxn ang="0">
                <a:pos x="172" y="0"/>
              </a:cxn>
              <a:cxn ang="0">
                <a:pos x="232" y="10"/>
              </a:cxn>
              <a:cxn ang="0">
                <a:pos x="281" y="21"/>
              </a:cxn>
              <a:cxn ang="0">
                <a:pos x="323" y="48"/>
              </a:cxn>
              <a:cxn ang="0">
                <a:pos x="339" y="89"/>
              </a:cxn>
              <a:cxn ang="0">
                <a:pos x="323" y="112"/>
              </a:cxn>
              <a:cxn ang="0">
                <a:pos x="284" y="120"/>
              </a:cxn>
              <a:cxn ang="0">
                <a:pos x="204" y="115"/>
              </a:cxn>
              <a:cxn ang="0">
                <a:pos x="101" y="102"/>
              </a:cxn>
              <a:cxn ang="0">
                <a:pos x="29" y="113"/>
              </a:cxn>
              <a:cxn ang="0">
                <a:pos x="9" y="109"/>
              </a:cxn>
              <a:cxn ang="0">
                <a:pos x="0" y="75"/>
              </a:cxn>
            </a:cxnLst>
            <a:rect l="0" t="0" r="r" b="b"/>
            <a:pathLst>
              <a:path w="339" h="120">
                <a:moveTo>
                  <a:pt x="0" y="75"/>
                </a:moveTo>
                <a:lnTo>
                  <a:pt x="22" y="53"/>
                </a:lnTo>
                <a:lnTo>
                  <a:pt x="61" y="26"/>
                </a:lnTo>
                <a:lnTo>
                  <a:pt x="114" y="15"/>
                </a:lnTo>
                <a:lnTo>
                  <a:pt x="172" y="0"/>
                </a:lnTo>
                <a:lnTo>
                  <a:pt x="232" y="10"/>
                </a:lnTo>
                <a:lnTo>
                  <a:pt x="281" y="21"/>
                </a:lnTo>
                <a:lnTo>
                  <a:pt x="323" y="48"/>
                </a:lnTo>
                <a:lnTo>
                  <a:pt x="339" y="89"/>
                </a:lnTo>
                <a:lnTo>
                  <a:pt x="323" y="112"/>
                </a:lnTo>
                <a:lnTo>
                  <a:pt x="284" y="120"/>
                </a:lnTo>
                <a:lnTo>
                  <a:pt x="204" y="115"/>
                </a:lnTo>
                <a:lnTo>
                  <a:pt x="101" y="102"/>
                </a:lnTo>
                <a:lnTo>
                  <a:pt x="29" y="113"/>
                </a:lnTo>
                <a:lnTo>
                  <a:pt x="9" y="109"/>
                </a:lnTo>
                <a:lnTo>
                  <a:pt x="0" y="75"/>
                </a:lnTo>
                <a:close/>
              </a:path>
            </a:pathLst>
          </a:custGeom>
          <a:solidFill>
            <a:srgbClr val="000000"/>
          </a:solidFill>
          <a:ln w="31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227" name="Group 1258"/>
          <p:cNvGrpSpPr>
            <a:grpSpLocks/>
          </p:cNvGrpSpPr>
          <p:nvPr/>
        </p:nvGrpSpPr>
        <p:grpSpPr bwMode="auto">
          <a:xfrm rot="-2721427">
            <a:off x="1731963" y="4964113"/>
            <a:ext cx="533400" cy="1485900"/>
            <a:chOff x="990" y="2254"/>
            <a:chExt cx="342" cy="858"/>
          </a:xfrm>
        </p:grpSpPr>
        <p:sp>
          <p:nvSpPr>
            <p:cNvPr id="93419" name="Freeform 1259"/>
            <p:cNvSpPr>
              <a:spLocks/>
            </p:cNvSpPr>
            <p:nvPr/>
          </p:nvSpPr>
          <p:spPr bwMode="auto">
            <a:xfrm rot="-413924">
              <a:off x="990" y="2254"/>
              <a:ext cx="342" cy="858"/>
            </a:xfrm>
            <a:custGeom>
              <a:avLst/>
              <a:gdLst/>
              <a:ahLst/>
              <a:cxnLst>
                <a:cxn ang="0">
                  <a:pos x="41" y="118"/>
                </a:cxn>
                <a:cxn ang="0">
                  <a:pos x="70" y="144"/>
                </a:cxn>
                <a:cxn ang="0">
                  <a:pos x="102" y="240"/>
                </a:cxn>
                <a:cxn ang="0">
                  <a:pos x="144" y="371"/>
                </a:cxn>
                <a:cxn ang="0">
                  <a:pos x="173" y="483"/>
                </a:cxn>
                <a:cxn ang="0">
                  <a:pos x="208" y="563"/>
                </a:cxn>
                <a:cxn ang="0">
                  <a:pos x="272" y="656"/>
                </a:cxn>
                <a:cxn ang="0">
                  <a:pos x="301" y="730"/>
                </a:cxn>
                <a:cxn ang="0">
                  <a:pos x="307" y="829"/>
                </a:cxn>
                <a:cxn ang="0">
                  <a:pos x="304" y="858"/>
                </a:cxn>
                <a:cxn ang="0">
                  <a:pos x="313" y="771"/>
                </a:cxn>
                <a:cxn ang="0">
                  <a:pos x="336" y="803"/>
                </a:cxn>
                <a:cxn ang="0">
                  <a:pos x="320" y="742"/>
                </a:cxn>
                <a:cxn ang="0">
                  <a:pos x="342" y="749"/>
                </a:cxn>
                <a:cxn ang="0">
                  <a:pos x="291" y="656"/>
                </a:cxn>
                <a:cxn ang="0">
                  <a:pos x="285" y="589"/>
                </a:cxn>
                <a:cxn ang="0">
                  <a:pos x="269" y="509"/>
                </a:cxn>
                <a:cxn ang="0">
                  <a:pos x="246" y="426"/>
                </a:cxn>
                <a:cxn ang="0">
                  <a:pos x="185" y="307"/>
                </a:cxn>
                <a:cxn ang="0">
                  <a:pos x="128" y="195"/>
                </a:cxn>
                <a:cxn ang="0">
                  <a:pos x="93" y="86"/>
                </a:cxn>
                <a:cxn ang="0">
                  <a:pos x="83" y="0"/>
                </a:cxn>
                <a:cxn ang="0">
                  <a:pos x="83" y="112"/>
                </a:cxn>
                <a:cxn ang="0">
                  <a:pos x="57" y="96"/>
                </a:cxn>
                <a:cxn ang="0">
                  <a:pos x="93" y="147"/>
                </a:cxn>
                <a:cxn ang="0">
                  <a:pos x="0" y="83"/>
                </a:cxn>
                <a:cxn ang="0">
                  <a:pos x="41" y="118"/>
                </a:cxn>
              </a:cxnLst>
              <a:rect l="0" t="0" r="r" b="b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20" name="Freeform 1260"/>
            <p:cNvSpPr>
              <a:spLocks/>
            </p:cNvSpPr>
            <p:nvPr/>
          </p:nvSpPr>
          <p:spPr bwMode="auto">
            <a:xfrm>
              <a:off x="1162" y="2646"/>
              <a:ext cx="67" cy="9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9"/>
                </a:cxn>
                <a:cxn ang="0">
                  <a:pos x="19" y="55"/>
                </a:cxn>
                <a:cxn ang="0">
                  <a:pos x="35" y="84"/>
                </a:cxn>
                <a:cxn ang="0">
                  <a:pos x="60" y="93"/>
                </a:cxn>
                <a:cxn ang="0">
                  <a:pos x="67" y="71"/>
                </a:cxn>
                <a:cxn ang="0">
                  <a:pos x="51" y="42"/>
                </a:cxn>
                <a:cxn ang="0">
                  <a:pos x="38" y="0"/>
                </a:cxn>
                <a:cxn ang="0">
                  <a:pos x="6" y="0"/>
                </a:cxn>
              </a:cxnLst>
              <a:rect l="0" t="0" r="r" b="b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3175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93422" name="Text Box 1262"/>
          <p:cNvSpPr txBox="1">
            <a:spLocks noChangeArrowheads="1"/>
          </p:cNvSpPr>
          <p:nvPr/>
        </p:nvSpPr>
        <p:spPr bwMode="auto">
          <a:xfrm>
            <a:off x="338138" y="2028825"/>
            <a:ext cx="9858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CH" sz="140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93425" name="Freeform 1265"/>
          <p:cNvSpPr>
            <a:spLocks/>
          </p:cNvSpPr>
          <p:nvPr/>
        </p:nvSpPr>
        <p:spPr bwMode="auto">
          <a:xfrm rot="3983318" flipV="1">
            <a:off x="3357562" y="5394326"/>
            <a:ext cx="333375" cy="99060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59" y="15"/>
              </a:cxn>
              <a:cxn ang="0">
                <a:pos x="241" y="102"/>
              </a:cxn>
              <a:cxn ang="0">
                <a:pos x="88" y="365"/>
              </a:cxn>
            </a:cxnLst>
            <a:rect l="0" t="0" r="r" b="b"/>
            <a:pathLst>
              <a:path w="246" h="365">
                <a:moveTo>
                  <a:pt x="0" y="15"/>
                </a:moveTo>
                <a:cubicBezTo>
                  <a:pt x="9" y="7"/>
                  <a:pt x="19" y="0"/>
                  <a:pt x="59" y="15"/>
                </a:cubicBezTo>
                <a:cubicBezTo>
                  <a:pt x="99" y="30"/>
                  <a:pt x="236" y="44"/>
                  <a:pt x="241" y="102"/>
                </a:cubicBezTo>
                <a:cubicBezTo>
                  <a:pt x="246" y="160"/>
                  <a:pt x="167" y="262"/>
                  <a:pt x="88" y="365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de-CH"/>
          </a:p>
        </p:txBody>
      </p:sp>
      <p:grpSp>
        <p:nvGrpSpPr>
          <p:cNvPr id="228" name="Group 1270"/>
          <p:cNvGrpSpPr>
            <a:grpSpLocks/>
          </p:cNvGrpSpPr>
          <p:nvPr/>
        </p:nvGrpSpPr>
        <p:grpSpPr bwMode="auto">
          <a:xfrm rot="3726319">
            <a:off x="5230812" y="1855788"/>
            <a:ext cx="1712913" cy="287338"/>
            <a:chOff x="3552" y="3435"/>
            <a:chExt cx="1264" cy="194"/>
          </a:xfrm>
        </p:grpSpPr>
        <p:sp>
          <p:nvSpPr>
            <p:cNvPr id="93431" name="Freeform 1271"/>
            <p:cNvSpPr>
              <a:spLocks/>
            </p:cNvSpPr>
            <p:nvPr/>
          </p:nvSpPr>
          <p:spPr bwMode="auto">
            <a:xfrm rot="-16895874" flipH="1" flipV="1">
              <a:off x="4087" y="2900"/>
              <a:ext cx="194" cy="1264"/>
            </a:xfrm>
            <a:custGeom>
              <a:avLst/>
              <a:gdLst/>
              <a:ahLst/>
              <a:cxnLst>
                <a:cxn ang="0">
                  <a:pos x="76" y="160"/>
                </a:cxn>
                <a:cxn ang="0">
                  <a:pos x="96" y="249"/>
                </a:cxn>
                <a:cxn ang="0">
                  <a:pos x="76" y="332"/>
                </a:cxn>
                <a:cxn ang="0">
                  <a:pos x="51" y="512"/>
                </a:cxn>
                <a:cxn ang="0">
                  <a:pos x="76" y="672"/>
                </a:cxn>
                <a:cxn ang="0">
                  <a:pos x="83" y="844"/>
                </a:cxn>
                <a:cxn ang="0">
                  <a:pos x="44" y="928"/>
                </a:cxn>
                <a:cxn ang="0">
                  <a:pos x="0" y="1004"/>
                </a:cxn>
                <a:cxn ang="0">
                  <a:pos x="64" y="934"/>
                </a:cxn>
                <a:cxn ang="0">
                  <a:pos x="64" y="992"/>
                </a:cxn>
                <a:cxn ang="0">
                  <a:pos x="89" y="883"/>
                </a:cxn>
                <a:cxn ang="0">
                  <a:pos x="153" y="1100"/>
                </a:cxn>
                <a:cxn ang="0">
                  <a:pos x="121" y="883"/>
                </a:cxn>
                <a:cxn ang="0">
                  <a:pos x="102" y="768"/>
                </a:cxn>
                <a:cxn ang="0">
                  <a:pos x="121" y="691"/>
                </a:cxn>
                <a:cxn ang="0">
                  <a:pos x="121" y="569"/>
                </a:cxn>
                <a:cxn ang="0">
                  <a:pos x="140" y="358"/>
                </a:cxn>
                <a:cxn ang="0">
                  <a:pos x="121" y="224"/>
                </a:cxn>
                <a:cxn ang="0">
                  <a:pos x="128" y="96"/>
                </a:cxn>
                <a:cxn ang="0">
                  <a:pos x="166" y="0"/>
                </a:cxn>
                <a:cxn ang="0">
                  <a:pos x="115" y="102"/>
                </a:cxn>
                <a:cxn ang="0">
                  <a:pos x="96" y="32"/>
                </a:cxn>
                <a:cxn ang="0">
                  <a:pos x="108" y="179"/>
                </a:cxn>
                <a:cxn ang="0">
                  <a:pos x="64" y="121"/>
                </a:cxn>
                <a:cxn ang="0">
                  <a:pos x="76" y="160"/>
                </a:cxn>
              </a:cxnLst>
              <a:rect l="0" t="0" r="r" b="b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CCEC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32" name="Freeform 1272"/>
            <p:cNvSpPr>
              <a:spLocks/>
            </p:cNvSpPr>
            <p:nvPr/>
          </p:nvSpPr>
          <p:spPr bwMode="auto">
            <a:xfrm>
              <a:off x="4025" y="3518"/>
              <a:ext cx="147" cy="43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82" y="0"/>
                </a:cxn>
                <a:cxn ang="0">
                  <a:pos x="29" y="0"/>
                </a:cxn>
                <a:cxn ang="0">
                  <a:pos x="5" y="12"/>
                </a:cxn>
                <a:cxn ang="0">
                  <a:pos x="7" y="36"/>
                </a:cxn>
                <a:cxn ang="0">
                  <a:pos x="15" y="40"/>
                </a:cxn>
                <a:cxn ang="0">
                  <a:pos x="53" y="43"/>
                </a:cxn>
                <a:cxn ang="0">
                  <a:pos x="91" y="40"/>
                </a:cxn>
                <a:cxn ang="0">
                  <a:pos x="147" y="31"/>
                </a:cxn>
                <a:cxn ang="0">
                  <a:pos x="142" y="7"/>
                </a:cxn>
                <a:cxn ang="0">
                  <a:pos x="118" y="0"/>
                </a:cxn>
              </a:cxnLst>
              <a:rect l="0" t="0" r="r" b="b"/>
              <a:pathLst>
                <a:path w="147" h="43">
                  <a:moveTo>
                    <a:pt x="118" y="0"/>
                  </a:moveTo>
                  <a:lnTo>
                    <a:pt x="82" y="0"/>
                  </a:lnTo>
                  <a:lnTo>
                    <a:pt x="29" y="0"/>
                  </a:lnTo>
                  <a:lnTo>
                    <a:pt x="5" y="12"/>
                  </a:lnTo>
                  <a:cubicBezTo>
                    <a:pt x="2" y="21"/>
                    <a:pt x="0" y="24"/>
                    <a:pt x="7" y="36"/>
                  </a:cubicBezTo>
                  <a:cubicBezTo>
                    <a:pt x="8" y="39"/>
                    <a:pt x="15" y="40"/>
                    <a:pt x="15" y="40"/>
                  </a:cubicBezTo>
                  <a:lnTo>
                    <a:pt x="53" y="43"/>
                  </a:lnTo>
                  <a:lnTo>
                    <a:pt x="91" y="40"/>
                  </a:lnTo>
                  <a:lnTo>
                    <a:pt x="147" y="31"/>
                  </a:lnTo>
                  <a:lnTo>
                    <a:pt x="142" y="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  <p:grpSp>
          <p:nvGrpSpPr>
            <p:cNvPr id="229" name="Group 1273"/>
            <p:cNvGrpSpPr>
              <a:grpSpLocks/>
            </p:cNvGrpSpPr>
            <p:nvPr/>
          </p:nvGrpSpPr>
          <p:grpSpPr bwMode="auto">
            <a:xfrm rot="-1969867">
              <a:off x="4210" y="3465"/>
              <a:ext cx="80" cy="114"/>
              <a:chOff x="3973" y="3606"/>
              <a:chExt cx="80" cy="114"/>
            </a:xfrm>
          </p:grpSpPr>
          <p:sp>
            <p:nvSpPr>
              <p:cNvPr id="93434" name="Line 1274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35" name="Line 1275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36" name="Line 1276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30" name="Group 1277"/>
            <p:cNvGrpSpPr>
              <a:grpSpLocks/>
            </p:cNvGrpSpPr>
            <p:nvPr/>
          </p:nvGrpSpPr>
          <p:grpSpPr bwMode="auto">
            <a:xfrm rot="762250" flipV="1">
              <a:off x="3921" y="3487"/>
              <a:ext cx="62" cy="114"/>
              <a:chOff x="3973" y="3606"/>
              <a:chExt cx="80" cy="114"/>
            </a:xfrm>
          </p:grpSpPr>
          <p:sp>
            <p:nvSpPr>
              <p:cNvPr id="93438" name="Line 1278"/>
              <p:cNvSpPr>
                <a:spLocks noChangeShapeType="1"/>
              </p:cNvSpPr>
              <p:nvPr/>
            </p:nvSpPr>
            <p:spPr bwMode="auto">
              <a:xfrm rot="8500272" flipH="1" flipV="1">
                <a:off x="3973" y="3614"/>
                <a:ext cx="80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39" name="Line 1279"/>
              <p:cNvSpPr>
                <a:spLocks noChangeShapeType="1"/>
              </p:cNvSpPr>
              <p:nvPr/>
            </p:nvSpPr>
            <p:spPr bwMode="auto">
              <a:xfrm rot="8500272" flipH="1" flipV="1">
                <a:off x="3985" y="3606"/>
                <a:ext cx="65" cy="8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3440" name="Line 1280"/>
              <p:cNvSpPr>
                <a:spLocks noChangeShapeType="1"/>
              </p:cNvSpPr>
              <p:nvPr/>
            </p:nvSpPr>
            <p:spPr bwMode="auto">
              <a:xfrm rot="8500272" flipH="1" flipV="1">
                <a:off x="3997" y="3611"/>
                <a:ext cx="26" cy="3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231" name="Group 1281"/>
          <p:cNvGrpSpPr>
            <a:grpSpLocks/>
          </p:cNvGrpSpPr>
          <p:nvPr/>
        </p:nvGrpSpPr>
        <p:grpSpPr bwMode="auto">
          <a:xfrm rot="-1404850">
            <a:off x="5638800" y="2743200"/>
            <a:ext cx="352425" cy="334963"/>
            <a:chOff x="3231" y="326"/>
            <a:chExt cx="238" cy="248"/>
          </a:xfrm>
        </p:grpSpPr>
        <p:sp>
          <p:nvSpPr>
            <p:cNvPr id="93442" name="Freeform 1282"/>
            <p:cNvSpPr>
              <a:spLocks/>
            </p:cNvSpPr>
            <p:nvPr/>
          </p:nvSpPr>
          <p:spPr bwMode="auto">
            <a:xfrm rot="8941041">
              <a:off x="3231" y="326"/>
              <a:ext cx="238" cy="248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43" name="Freeform 1283"/>
            <p:cNvSpPr>
              <a:spLocks/>
            </p:cNvSpPr>
            <p:nvPr/>
          </p:nvSpPr>
          <p:spPr bwMode="auto">
            <a:xfrm rot="8941041">
              <a:off x="3308" y="382"/>
              <a:ext cx="116" cy="112"/>
            </a:xfrm>
            <a:custGeom>
              <a:avLst/>
              <a:gdLst/>
              <a:ahLst/>
              <a:cxnLst>
                <a:cxn ang="0">
                  <a:pos x="80" y="150"/>
                </a:cxn>
                <a:cxn ang="0">
                  <a:pos x="119" y="173"/>
                </a:cxn>
                <a:cxn ang="0">
                  <a:pos x="187" y="145"/>
                </a:cxn>
                <a:cxn ang="0">
                  <a:pos x="191" y="129"/>
                </a:cxn>
                <a:cxn ang="0">
                  <a:pos x="173" y="92"/>
                </a:cxn>
                <a:cxn ang="0">
                  <a:pos x="157" y="19"/>
                </a:cxn>
                <a:cxn ang="0">
                  <a:pos x="96" y="9"/>
                </a:cxn>
                <a:cxn ang="0">
                  <a:pos x="23" y="0"/>
                </a:cxn>
                <a:cxn ang="0">
                  <a:pos x="4" y="37"/>
                </a:cxn>
                <a:cxn ang="0">
                  <a:pos x="0" y="117"/>
                </a:cxn>
                <a:cxn ang="0">
                  <a:pos x="30" y="152"/>
                </a:cxn>
                <a:cxn ang="0">
                  <a:pos x="80" y="150"/>
                </a:cxn>
              </a:cxnLst>
              <a:rect l="0" t="0" r="r" b="b"/>
              <a:pathLst>
                <a:path w="191" h="184">
                  <a:moveTo>
                    <a:pt x="80" y="150"/>
                  </a:moveTo>
                  <a:lnTo>
                    <a:pt x="119" y="173"/>
                  </a:lnTo>
                  <a:cubicBezTo>
                    <a:pt x="137" y="173"/>
                    <a:pt x="187" y="184"/>
                    <a:pt x="187" y="145"/>
                  </a:cubicBezTo>
                  <a:lnTo>
                    <a:pt x="191" y="129"/>
                  </a:lnTo>
                  <a:lnTo>
                    <a:pt x="173" y="92"/>
                  </a:lnTo>
                  <a:lnTo>
                    <a:pt x="157" y="19"/>
                  </a:lnTo>
                  <a:lnTo>
                    <a:pt x="96" y="9"/>
                  </a:lnTo>
                  <a:lnTo>
                    <a:pt x="23" y="0"/>
                  </a:lnTo>
                  <a:lnTo>
                    <a:pt x="4" y="37"/>
                  </a:lnTo>
                  <a:lnTo>
                    <a:pt x="0" y="117"/>
                  </a:lnTo>
                  <a:lnTo>
                    <a:pt x="30" y="152"/>
                  </a:lnTo>
                  <a:lnTo>
                    <a:pt x="8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32" name="Group 1284"/>
          <p:cNvGrpSpPr>
            <a:grpSpLocks/>
          </p:cNvGrpSpPr>
          <p:nvPr/>
        </p:nvGrpSpPr>
        <p:grpSpPr bwMode="auto">
          <a:xfrm rot="-1404850">
            <a:off x="5867400" y="2895600"/>
            <a:ext cx="352425" cy="334963"/>
            <a:chOff x="3231" y="326"/>
            <a:chExt cx="238" cy="248"/>
          </a:xfrm>
        </p:grpSpPr>
        <p:sp>
          <p:nvSpPr>
            <p:cNvPr id="93445" name="Freeform 1285"/>
            <p:cNvSpPr>
              <a:spLocks/>
            </p:cNvSpPr>
            <p:nvPr/>
          </p:nvSpPr>
          <p:spPr bwMode="auto">
            <a:xfrm rot="8941041">
              <a:off x="3231" y="326"/>
              <a:ext cx="238" cy="248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46" name="Freeform 1286"/>
            <p:cNvSpPr>
              <a:spLocks/>
            </p:cNvSpPr>
            <p:nvPr/>
          </p:nvSpPr>
          <p:spPr bwMode="auto">
            <a:xfrm rot="8941041">
              <a:off x="3308" y="382"/>
              <a:ext cx="116" cy="112"/>
            </a:xfrm>
            <a:custGeom>
              <a:avLst/>
              <a:gdLst/>
              <a:ahLst/>
              <a:cxnLst>
                <a:cxn ang="0">
                  <a:pos x="80" y="150"/>
                </a:cxn>
                <a:cxn ang="0">
                  <a:pos x="119" y="173"/>
                </a:cxn>
                <a:cxn ang="0">
                  <a:pos x="187" y="145"/>
                </a:cxn>
                <a:cxn ang="0">
                  <a:pos x="191" y="129"/>
                </a:cxn>
                <a:cxn ang="0">
                  <a:pos x="173" y="92"/>
                </a:cxn>
                <a:cxn ang="0">
                  <a:pos x="157" y="19"/>
                </a:cxn>
                <a:cxn ang="0">
                  <a:pos x="96" y="9"/>
                </a:cxn>
                <a:cxn ang="0">
                  <a:pos x="23" y="0"/>
                </a:cxn>
                <a:cxn ang="0">
                  <a:pos x="4" y="37"/>
                </a:cxn>
                <a:cxn ang="0">
                  <a:pos x="0" y="117"/>
                </a:cxn>
                <a:cxn ang="0">
                  <a:pos x="30" y="152"/>
                </a:cxn>
                <a:cxn ang="0">
                  <a:pos x="80" y="150"/>
                </a:cxn>
              </a:cxnLst>
              <a:rect l="0" t="0" r="r" b="b"/>
              <a:pathLst>
                <a:path w="191" h="184">
                  <a:moveTo>
                    <a:pt x="80" y="150"/>
                  </a:moveTo>
                  <a:lnTo>
                    <a:pt x="119" y="173"/>
                  </a:lnTo>
                  <a:cubicBezTo>
                    <a:pt x="137" y="173"/>
                    <a:pt x="187" y="184"/>
                    <a:pt x="187" y="145"/>
                  </a:cubicBezTo>
                  <a:lnTo>
                    <a:pt x="191" y="129"/>
                  </a:lnTo>
                  <a:lnTo>
                    <a:pt x="173" y="92"/>
                  </a:lnTo>
                  <a:lnTo>
                    <a:pt x="157" y="19"/>
                  </a:lnTo>
                  <a:lnTo>
                    <a:pt x="96" y="9"/>
                  </a:lnTo>
                  <a:lnTo>
                    <a:pt x="23" y="0"/>
                  </a:lnTo>
                  <a:lnTo>
                    <a:pt x="4" y="37"/>
                  </a:lnTo>
                  <a:lnTo>
                    <a:pt x="0" y="117"/>
                  </a:lnTo>
                  <a:lnTo>
                    <a:pt x="30" y="152"/>
                  </a:lnTo>
                  <a:lnTo>
                    <a:pt x="8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33" name="Group 1287"/>
          <p:cNvGrpSpPr>
            <a:grpSpLocks/>
          </p:cNvGrpSpPr>
          <p:nvPr/>
        </p:nvGrpSpPr>
        <p:grpSpPr bwMode="auto">
          <a:xfrm rot="-1887634">
            <a:off x="6096000" y="3048000"/>
            <a:ext cx="352425" cy="334963"/>
            <a:chOff x="3231" y="326"/>
            <a:chExt cx="238" cy="248"/>
          </a:xfrm>
        </p:grpSpPr>
        <p:sp>
          <p:nvSpPr>
            <p:cNvPr id="93448" name="Freeform 1288"/>
            <p:cNvSpPr>
              <a:spLocks/>
            </p:cNvSpPr>
            <p:nvPr/>
          </p:nvSpPr>
          <p:spPr bwMode="auto">
            <a:xfrm rot="8941041">
              <a:off x="3231" y="326"/>
              <a:ext cx="238" cy="248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49" name="Freeform 1289"/>
            <p:cNvSpPr>
              <a:spLocks/>
            </p:cNvSpPr>
            <p:nvPr/>
          </p:nvSpPr>
          <p:spPr bwMode="auto">
            <a:xfrm rot="8941041">
              <a:off x="3308" y="382"/>
              <a:ext cx="116" cy="112"/>
            </a:xfrm>
            <a:custGeom>
              <a:avLst/>
              <a:gdLst/>
              <a:ahLst/>
              <a:cxnLst>
                <a:cxn ang="0">
                  <a:pos x="80" y="150"/>
                </a:cxn>
                <a:cxn ang="0">
                  <a:pos x="119" y="173"/>
                </a:cxn>
                <a:cxn ang="0">
                  <a:pos x="187" y="145"/>
                </a:cxn>
                <a:cxn ang="0">
                  <a:pos x="191" y="129"/>
                </a:cxn>
                <a:cxn ang="0">
                  <a:pos x="173" y="92"/>
                </a:cxn>
                <a:cxn ang="0">
                  <a:pos x="157" y="19"/>
                </a:cxn>
                <a:cxn ang="0">
                  <a:pos x="96" y="9"/>
                </a:cxn>
                <a:cxn ang="0">
                  <a:pos x="23" y="0"/>
                </a:cxn>
                <a:cxn ang="0">
                  <a:pos x="4" y="37"/>
                </a:cxn>
                <a:cxn ang="0">
                  <a:pos x="0" y="117"/>
                </a:cxn>
                <a:cxn ang="0">
                  <a:pos x="30" y="152"/>
                </a:cxn>
                <a:cxn ang="0">
                  <a:pos x="80" y="150"/>
                </a:cxn>
              </a:cxnLst>
              <a:rect l="0" t="0" r="r" b="b"/>
              <a:pathLst>
                <a:path w="191" h="184">
                  <a:moveTo>
                    <a:pt x="80" y="150"/>
                  </a:moveTo>
                  <a:lnTo>
                    <a:pt x="119" y="173"/>
                  </a:lnTo>
                  <a:cubicBezTo>
                    <a:pt x="137" y="173"/>
                    <a:pt x="187" y="184"/>
                    <a:pt x="187" y="145"/>
                  </a:cubicBezTo>
                  <a:lnTo>
                    <a:pt x="191" y="129"/>
                  </a:lnTo>
                  <a:lnTo>
                    <a:pt x="173" y="92"/>
                  </a:lnTo>
                  <a:lnTo>
                    <a:pt x="157" y="19"/>
                  </a:lnTo>
                  <a:lnTo>
                    <a:pt x="96" y="9"/>
                  </a:lnTo>
                  <a:lnTo>
                    <a:pt x="23" y="0"/>
                  </a:lnTo>
                  <a:lnTo>
                    <a:pt x="4" y="37"/>
                  </a:lnTo>
                  <a:lnTo>
                    <a:pt x="0" y="117"/>
                  </a:lnTo>
                  <a:lnTo>
                    <a:pt x="30" y="152"/>
                  </a:lnTo>
                  <a:lnTo>
                    <a:pt x="8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39" name="Group 1290"/>
          <p:cNvGrpSpPr>
            <a:grpSpLocks/>
          </p:cNvGrpSpPr>
          <p:nvPr/>
        </p:nvGrpSpPr>
        <p:grpSpPr bwMode="auto">
          <a:xfrm rot="-1101046">
            <a:off x="6332538" y="3143250"/>
            <a:ext cx="304800" cy="381000"/>
            <a:chOff x="3231" y="326"/>
            <a:chExt cx="238" cy="248"/>
          </a:xfrm>
        </p:grpSpPr>
        <p:sp>
          <p:nvSpPr>
            <p:cNvPr id="93451" name="Freeform 1291"/>
            <p:cNvSpPr>
              <a:spLocks/>
            </p:cNvSpPr>
            <p:nvPr/>
          </p:nvSpPr>
          <p:spPr bwMode="auto">
            <a:xfrm rot="8941041">
              <a:off x="3231" y="326"/>
              <a:ext cx="238" cy="248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52" name="Freeform 1292"/>
            <p:cNvSpPr>
              <a:spLocks/>
            </p:cNvSpPr>
            <p:nvPr/>
          </p:nvSpPr>
          <p:spPr bwMode="auto">
            <a:xfrm rot="8941041">
              <a:off x="3308" y="382"/>
              <a:ext cx="116" cy="112"/>
            </a:xfrm>
            <a:custGeom>
              <a:avLst/>
              <a:gdLst/>
              <a:ahLst/>
              <a:cxnLst>
                <a:cxn ang="0">
                  <a:pos x="80" y="150"/>
                </a:cxn>
                <a:cxn ang="0">
                  <a:pos x="119" y="173"/>
                </a:cxn>
                <a:cxn ang="0">
                  <a:pos x="187" y="145"/>
                </a:cxn>
                <a:cxn ang="0">
                  <a:pos x="191" y="129"/>
                </a:cxn>
                <a:cxn ang="0">
                  <a:pos x="173" y="92"/>
                </a:cxn>
                <a:cxn ang="0">
                  <a:pos x="157" y="19"/>
                </a:cxn>
                <a:cxn ang="0">
                  <a:pos x="96" y="9"/>
                </a:cxn>
                <a:cxn ang="0">
                  <a:pos x="23" y="0"/>
                </a:cxn>
                <a:cxn ang="0">
                  <a:pos x="4" y="37"/>
                </a:cxn>
                <a:cxn ang="0">
                  <a:pos x="0" y="117"/>
                </a:cxn>
                <a:cxn ang="0">
                  <a:pos x="30" y="152"/>
                </a:cxn>
                <a:cxn ang="0">
                  <a:pos x="80" y="150"/>
                </a:cxn>
              </a:cxnLst>
              <a:rect l="0" t="0" r="r" b="b"/>
              <a:pathLst>
                <a:path w="191" h="184">
                  <a:moveTo>
                    <a:pt x="80" y="150"/>
                  </a:moveTo>
                  <a:lnTo>
                    <a:pt x="119" y="173"/>
                  </a:lnTo>
                  <a:cubicBezTo>
                    <a:pt x="137" y="173"/>
                    <a:pt x="187" y="184"/>
                    <a:pt x="187" y="145"/>
                  </a:cubicBezTo>
                  <a:lnTo>
                    <a:pt x="191" y="129"/>
                  </a:lnTo>
                  <a:lnTo>
                    <a:pt x="173" y="92"/>
                  </a:lnTo>
                  <a:lnTo>
                    <a:pt x="157" y="19"/>
                  </a:lnTo>
                  <a:lnTo>
                    <a:pt x="96" y="9"/>
                  </a:lnTo>
                  <a:lnTo>
                    <a:pt x="23" y="0"/>
                  </a:lnTo>
                  <a:lnTo>
                    <a:pt x="4" y="37"/>
                  </a:lnTo>
                  <a:lnTo>
                    <a:pt x="0" y="117"/>
                  </a:lnTo>
                  <a:lnTo>
                    <a:pt x="30" y="152"/>
                  </a:lnTo>
                  <a:lnTo>
                    <a:pt x="8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40" name="Group 1686"/>
          <p:cNvGrpSpPr>
            <a:grpSpLocks/>
          </p:cNvGrpSpPr>
          <p:nvPr/>
        </p:nvGrpSpPr>
        <p:grpSpPr bwMode="auto">
          <a:xfrm>
            <a:off x="4900613" y="2047875"/>
            <a:ext cx="741362" cy="758825"/>
            <a:chOff x="3087" y="1290"/>
            <a:chExt cx="467" cy="478"/>
          </a:xfrm>
        </p:grpSpPr>
        <p:sp>
          <p:nvSpPr>
            <p:cNvPr id="93453" name="AutoShape 1293"/>
            <p:cNvSpPr>
              <a:spLocks noChangeArrowheads="1"/>
            </p:cNvSpPr>
            <p:nvPr/>
          </p:nvSpPr>
          <p:spPr bwMode="auto">
            <a:xfrm rot="3050906">
              <a:off x="3015" y="1362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CH"/>
            </a:p>
          </p:txBody>
        </p:sp>
        <p:sp>
          <p:nvSpPr>
            <p:cNvPr id="93454" name="AutoShape 1294"/>
            <p:cNvSpPr>
              <a:spLocks noChangeArrowheads="1"/>
            </p:cNvSpPr>
            <p:nvPr/>
          </p:nvSpPr>
          <p:spPr bwMode="auto">
            <a:xfrm rot="13249046">
              <a:off x="3269" y="1616"/>
              <a:ext cx="285" cy="152"/>
            </a:xfrm>
            <a:prstGeom prst="rightArrow">
              <a:avLst>
                <a:gd name="adj1" fmla="val 50000"/>
                <a:gd name="adj2" fmla="val 46875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CH"/>
            </a:p>
          </p:txBody>
        </p:sp>
      </p:grpSp>
      <p:grpSp>
        <p:nvGrpSpPr>
          <p:cNvPr id="241" name="Group 1295"/>
          <p:cNvGrpSpPr>
            <a:grpSpLocks/>
          </p:cNvGrpSpPr>
          <p:nvPr/>
        </p:nvGrpSpPr>
        <p:grpSpPr bwMode="auto">
          <a:xfrm rot="2580640">
            <a:off x="6375400" y="3441700"/>
            <a:ext cx="273050" cy="381000"/>
            <a:chOff x="3231" y="326"/>
            <a:chExt cx="238" cy="248"/>
          </a:xfrm>
        </p:grpSpPr>
        <p:sp>
          <p:nvSpPr>
            <p:cNvPr id="93456" name="Freeform 1296"/>
            <p:cNvSpPr>
              <a:spLocks/>
            </p:cNvSpPr>
            <p:nvPr/>
          </p:nvSpPr>
          <p:spPr bwMode="auto">
            <a:xfrm rot="8941041">
              <a:off x="3231" y="326"/>
              <a:ext cx="238" cy="248"/>
            </a:xfrm>
            <a:custGeom>
              <a:avLst/>
              <a:gdLst/>
              <a:ahLst/>
              <a:cxnLst>
                <a:cxn ang="0">
                  <a:pos x="25" y="79"/>
                </a:cxn>
                <a:cxn ang="0">
                  <a:pos x="12" y="115"/>
                </a:cxn>
                <a:cxn ang="0">
                  <a:pos x="9" y="190"/>
                </a:cxn>
                <a:cxn ang="0">
                  <a:pos x="0" y="300"/>
                </a:cxn>
                <a:cxn ang="0">
                  <a:pos x="21" y="357"/>
                </a:cxn>
                <a:cxn ang="0">
                  <a:pos x="76" y="357"/>
                </a:cxn>
                <a:cxn ang="0">
                  <a:pos x="123" y="357"/>
                </a:cxn>
                <a:cxn ang="0">
                  <a:pos x="167" y="373"/>
                </a:cxn>
                <a:cxn ang="0">
                  <a:pos x="240" y="375"/>
                </a:cxn>
                <a:cxn ang="0">
                  <a:pos x="310" y="365"/>
                </a:cxn>
                <a:cxn ang="0">
                  <a:pos x="361" y="340"/>
                </a:cxn>
                <a:cxn ang="0">
                  <a:pos x="384" y="289"/>
                </a:cxn>
                <a:cxn ang="0">
                  <a:pos x="425" y="212"/>
                </a:cxn>
                <a:cxn ang="0">
                  <a:pos x="420" y="130"/>
                </a:cxn>
                <a:cxn ang="0">
                  <a:pos x="394" y="96"/>
                </a:cxn>
                <a:cxn ang="0">
                  <a:pos x="358" y="90"/>
                </a:cxn>
                <a:cxn ang="0">
                  <a:pos x="295" y="51"/>
                </a:cxn>
                <a:cxn ang="0">
                  <a:pos x="202" y="30"/>
                </a:cxn>
                <a:cxn ang="0">
                  <a:pos x="106" y="23"/>
                </a:cxn>
                <a:cxn ang="0">
                  <a:pos x="71" y="0"/>
                </a:cxn>
                <a:cxn ang="0">
                  <a:pos x="43" y="6"/>
                </a:cxn>
                <a:cxn ang="0">
                  <a:pos x="25" y="79"/>
                </a:cxn>
              </a:cxnLst>
              <a:rect l="0" t="0" r="r" b="b"/>
              <a:pathLst>
                <a:path w="425" h="375">
                  <a:moveTo>
                    <a:pt x="25" y="79"/>
                  </a:moveTo>
                  <a:lnTo>
                    <a:pt x="12" y="115"/>
                  </a:lnTo>
                  <a:lnTo>
                    <a:pt x="9" y="190"/>
                  </a:lnTo>
                  <a:lnTo>
                    <a:pt x="0" y="300"/>
                  </a:lnTo>
                  <a:lnTo>
                    <a:pt x="21" y="357"/>
                  </a:lnTo>
                  <a:lnTo>
                    <a:pt x="76" y="357"/>
                  </a:lnTo>
                  <a:lnTo>
                    <a:pt x="123" y="357"/>
                  </a:lnTo>
                  <a:lnTo>
                    <a:pt x="167" y="373"/>
                  </a:lnTo>
                  <a:lnTo>
                    <a:pt x="240" y="375"/>
                  </a:lnTo>
                  <a:lnTo>
                    <a:pt x="310" y="365"/>
                  </a:lnTo>
                  <a:lnTo>
                    <a:pt x="361" y="340"/>
                  </a:lnTo>
                  <a:lnTo>
                    <a:pt x="384" y="289"/>
                  </a:lnTo>
                  <a:lnTo>
                    <a:pt x="425" y="212"/>
                  </a:lnTo>
                  <a:lnTo>
                    <a:pt x="420" y="130"/>
                  </a:lnTo>
                  <a:lnTo>
                    <a:pt x="394" y="96"/>
                  </a:lnTo>
                  <a:lnTo>
                    <a:pt x="358" y="90"/>
                  </a:lnTo>
                  <a:lnTo>
                    <a:pt x="295" y="51"/>
                  </a:lnTo>
                  <a:lnTo>
                    <a:pt x="202" y="30"/>
                  </a:lnTo>
                  <a:lnTo>
                    <a:pt x="106" y="23"/>
                  </a:lnTo>
                  <a:lnTo>
                    <a:pt x="71" y="0"/>
                  </a:lnTo>
                  <a:lnTo>
                    <a:pt x="43" y="6"/>
                  </a:lnTo>
                  <a:lnTo>
                    <a:pt x="25" y="79"/>
                  </a:lnTo>
                  <a:close/>
                </a:path>
              </a:pathLst>
            </a:custGeom>
            <a:gradFill rotWithShape="1">
              <a:gsLst>
                <a:gs pos="0">
                  <a:srgbClr val="F4D6AE"/>
                </a:gs>
                <a:gs pos="100000">
                  <a:srgbClr val="F4D6AE">
                    <a:gamma/>
                    <a:tint val="95294"/>
                    <a:invGamma/>
                  </a:srgbClr>
                </a:gs>
              </a:gsLst>
              <a:lin ang="54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CH"/>
            </a:p>
          </p:txBody>
        </p:sp>
        <p:sp>
          <p:nvSpPr>
            <p:cNvPr id="93457" name="Freeform 1297"/>
            <p:cNvSpPr>
              <a:spLocks/>
            </p:cNvSpPr>
            <p:nvPr/>
          </p:nvSpPr>
          <p:spPr bwMode="auto">
            <a:xfrm rot="8941041">
              <a:off x="3308" y="382"/>
              <a:ext cx="116" cy="112"/>
            </a:xfrm>
            <a:custGeom>
              <a:avLst/>
              <a:gdLst/>
              <a:ahLst/>
              <a:cxnLst>
                <a:cxn ang="0">
                  <a:pos x="80" y="150"/>
                </a:cxn>
                <a:cxn ang="0">
                  <a:pos x="119" y="173"/>
                </a:cxn>
                <a:cxn ang="0">
                  <a:pos x="187" y="145"/>
                </a:cxn>
                <a:cxn ang="0">
                  <a:pos x="191" y="129"/>
                </a:cxn>
                <a:cxn ang="0">
                  <a:pos x="173" y="92"/>
                </a:cxn>
                <a:cxn ang="0">
                  <a:pos x="157" y="19"/>
                </a:cxn>
                <a:cxn ang="0">
                  <a:pos x="96" y="9"/>
                </a:cxn>
                <a:cxn ang="0">
                  <a:pos x="23" y="0"/>
                </a:cxn>
                <a:cxn ang="0">
                  <a:pos x="4" y="37"/>
                </a:cxn>
                <a:cxn ang="0">
                  <a:pos x="0" y="117"/>
                </a:cxn>
                <a:cxn ang="0">
                  <a:pos x="30" y="152"/>
                </a:cxn>
                <a:cxn ang="0">
                  <a:pos x="80" y="150"/>
                </a:cxn>
              </a:cxnLst>
              <a:rect l="0" t="0" r="r" b="b"/>
              <a:pathLst>
                <a:path w="191" h="184">
                  <a:moveTo>
                    <a:pt x="80" y="150"/>
                  </a:moveTo>
                  <a:lnTo>
                    <a:pt x="119" y="173"/>
                  </a:lnTo>
                  <a:cubicBezTo>
                    <a:pt x="137" y="173"/>
                    <a:pt x="187" y="184"/>
                    <a:pt x="187" y="145"/>
                  </a:cubicBezTo>
                  <a:lnTo>
                    <a:pt x="191" y="129"/>
                  </a:lnTo>
                  <a:lnTo>
                    <a:pt x="173" y="92"/>
                  </a:lnTo>
                  <a:lnTo>
                    <a:pt x="157" y="19"/>
                  </a:lnTo>
                  <a:lnTo>
                    <a:pt x="96" y="9"/>
                  </a:lnTo>
                  <a:lnTo>
                    <a:pt x="23" y="0"/>
                  </a:lnTo>
                  <a:lnTo>
                    <a:pt x="4" y="37"/>
                  </a:lnTo>
                  <a:lnTo>
                    <a:pt x="0" y="117"/>
                  </a:lnTo>
                  <a:lnTo>
                    <a:pt x="30" y="152"/>
                  </a:lnTo>
                  <a:lnTo>
                    <a:pt x="80" y="1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93423" name="Gruppierung 93422"/>
          <p:cNvGrpSpPr/>
          <p:nvPr/>
        </p:nvGrpSpPr>
        <p:grpSpPr>
          <a:xfrm>
            <a:off x="6612245" y="1411288"/>
            <a:ext cx="2404399" cy="1610709"/>
            <a:chOff x="6612245" y="1411288"/>
            <a:chExt cx="2404399" cy="1610709"/>
          </a:xfrm>
        </p:grpSpPr>
        <p:grpSp>
          <p:nvGrpSpPr>
            <p:cNvPr id="93418" name="Gruppierung 93417"/>
            <p:cNvGrpSpPr/>
            <p:nvPr/>
          </p:nvGrpSpPr>
          <p:grpSpPr>
            <a:xfrm>
              <a:off x="6962076" y="2099817"/>
              <a:ext cx="1404450" cy="922180"/>
              <a:chOff x="5698163" y="126418"/>
              <a:chExt cx="1404450" cy="922180"/>
            </a:xfrm>
          </p:grpSpPr>
          <p:pic>
            <p:nvPicPr>
              <p:cNvPr id="24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8163" y="244938"/>
                <a:ext cx="758763" cy="547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0685" y="501413"/>
                <a:ext cx="758763" cy="547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3850" y="126418"/>
                <a:ext cx="758763" cy="547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421" name="Textfeld 93420"/>
            <p:cNvSpPr txBox="1"/>
            <p:nvPr/>
          </p:nvSpPr>
          <p:spPr>
            <a:xfrm>
              <a:off x="6612245" y="1411288"/>
              <a:ext cx="2404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Endogenous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</a:p>
            <a:p>
              <a:r>
                <a:rPr lang="de-DE" dirty="0" err="1"/>
                <a:t>e</a:t>
              </a:r>
              <a:r>
                <a:rPr lang="de-DE" dirty="0" err="1" smtClean="0"/>
                <a:t>xogenous</a:t>
              </a:r>
              <a:r>
                <a:rPr lang="de-DE" dirty="0" smtClean="0"/>
                <a:t> </a:t>
              </a:r>
              <a:r>
                <a:rPr lang="de-DE" dirty="0" err="1" smtClean="0"/>
                <a:t>stem</a:t>
              </a:r>
              <a:r>
                <a:rPr lang="de-DE" dirty="0" smtClean="0"/>
                <a:t> </a:t>
              </a:r>
              <a:r>
                <a:rPr lang="de-DE" dirty="0" err="1" smtClean="0"/>
                <a:t>cells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8882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889000"/>
            <a:ext cx="3822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0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631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feae5cb-59e3-4559-bcfa-976e481db21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572</Words>
  <Application>Microsoft Office PowerPoint</Application>
  <PresentationFormat>On-screen Show (4:3)</PresentationFormat>
  <Paragraphs>155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MS PGothic</vt:lpstr>
      <vt:lpstr>MS PGothic</vt:lpstr>
      <vt:lpstr>Arial</vt:lpstr>
      <vt:lpstr>Arial Bold</vt:lpstr>
      <vt:lpstr>Calibri</vt:lpstr>
      <vt:lpstr>Helvetica</vt:lpstr>
      <vt:lpstr>Symbol</vt:lpstr>
      <vt:lpstr>Times</vt:lpstr>
      <vt:lpstr>Univers</vt:lpstr>
      <vt:lpstr>Thème Office</vt:lpstr>
      <vt:lpstr>PowerPoint Presentation</vt:lpstr>
      <vt:lpstr>CELL THERAPY IN ILD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stem cell trials in IPF</vt:lpstr>
      <vt:lpstr>Study protocol</vt:lpstr>
      <vt:lpstr>Stem cells in ipf patients</vt:lpstr>
      <vt:lpstr>results</vt:lpstr>
      <vt:lpstr>Induced pluripotent stem cells (iPSC) as a novel therapeutic approach in IPF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 cell based therapies in ild</vt:lpstr>
      <vt:lpstr>Open questions regarding stem cell therapies</vt:lpstr>
      <vt:lpstr>PowerPoint Presentation</vt:lpstr>
      <vt:lpstr>Are stem cells the future cure of IPF ?  </vt:lpstr>
    </vt:vector>
  </TitlesOfParts>
  <Company>----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Stephen H</dc:creator>
  <cp:lastModifiedBy>Aniko Sipos</cp:lastModifiedBy>
  <cp:revision>144</cp:revision>
  <dcterms:created xsi:type="dcterms:W3CDTF">2010-04-13T21:58:03Z</dcterms:created>
  <dcterms:modified xsi:type="dcterms:W3CDTF">2016-05-24T08:33:08Z</dcterms:modified>
</cp:coreProperties>
</file>