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</p:sldMasterIdLst>
  <p:notesMasterIdLst>
    <p:notesMasterId r:id="rId44"/>
  </p:notesMasterIdLst>
  <p:handoutMasterIdLst>
    <p:handoutMasterId r:id="rId45"/>
  </p:handoutMasterIdLst>
  <p:sldIdLst>
    <p:sldId id="381" r:id="rId6"/>
    <p:sldId id="265" r:id="rId7"/>
    <p:sldId id="643" r:id="rId8"/>
    <p:sldId id="357" r:id="rId9"/>
    <p:sldId id="282" r:id="rId10"/>
    <p:sldId id="996" r:id="rId11"/>
    <p:sldId id="3113" r:id="rId12"/>
    <p:sldId id="3159" r:id="rId13"/>
    <p:sldId id="848" r:id="rId14"/>
    <p:sldId id="2892" r:id="rId15"/>
    <p:sldId id="1080" r:id="rId16"/>
    <p:sldId id="3165" r:id="rId17"/>
    <p:sldId id="3093" r:id="rId18"/>
    <p:sldId id="3119" r:id="rId19"/>
    <p:sldId id="3154" r:id="rId20"/>
    <p:sldId id="3166" r:id="rId21"/>
    <p:sldId id="3155" r:id="rId22"/>
    <p:sldId id="2920" r:id="rId23"/>
    <p:sldId id="3156" r:id="rId24"/>
    <p:sldId id="358" r:id="rId25"/>
    <p:sldId id="3114" r:id="rId26"/>
    <p:sldId id="3157" r:id="rId27"/>
    <p:sldId id="3116" r:id="rId28"/>
    <p:sldId id="3117" r:id="rId29"/>
    <p:sldId id="3118" r:id="rId30"/>
    <p:sldId id="3168" r:id="rId31"/>
    <p:sldId id="3171" r:id="rId32"/>
    <p:sldId id="3169" r:id="rId33"/>
    <p:sldId id="3158" r:id="rId34"/>
    <p:sldId id="3160" r:id="rId35"/>
    <p:sldId id="1081" r:id="rId36"/>
    <p:sldId id="3161" r:id="rId37"/>
    <p:sldId id="3162" r:id="rId38"/>
    <p:sldId id="3164" r:id="rId39"/>
    <p:sldId id="3163" r:id="rId40"/>
    <p:sldId id="3167" r:id="rId41"/>
    <p:sldId id="3172" r:id="rId42"/>
    <p:sldId id="333" r:id="rId43"/>
  </p:sldIdLst>
  <p:sldSz cx="12192000" cy="6858000"/>
  <p:notesSz cx="6797675" cy="9928225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E"/>
    <a:srgbClr val="58646E"/>
    <a:srgbClr val="EAEAEA"/>
    <a:srgbClr val="BD1D3D"/>
    <a:srgbClr val="CB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72DFA-AE5C-4782-93AC-9D348DA273B7}" v="125" dt="2021-01-19T12:52:38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76" autoAdjust="0"/>
    <p:restoredTop sz="90476" autoAdjust="0"/>
  </p:normalViewPr>
  <p:slideViewPr>
    <p:cSldViewPr snapToGrid="0" snapToObjects="1">
      <p:cViewPr varScale="1">
        <p:scale>
          <a:sx n="70" d="100"/>
          <a:sy n="70" d="100"/>
        </p:scale>
        <p:origin x="48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39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u.boehringer.com\depts\bra\Div%20-%20Prescription%20Medicine\Market%20Access\Market%20Access%20Team\Tebboth,%20A\COPD%20CPRD%20study\Supporting%20info\ICS%20CPRD%20study%20tables%20and%20figur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90074888463649E-2"/>
          <c:y val="4.2848825103531246E-2"/>
          <c:w val="0.92918356014675985"/>
          <c:h val="0.82317220118607859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Prescribing!$G$21</c:f>
              <c:strCache>
                <c:ptCount val="1"/>
                <c:pt idx="0">
                  <c:v>ICS (%)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Prescribing!$B$22:$B$32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Prescribing!$G$22:$G$32</c:f>
              <c:numCache>
                <c:formatCode>0.0%</c:formatCode>
                <c:ptCount val="11"/>
                <c:pt idx="0">
                  <c:v>0.77448453608247425</c:v>
                </c:pt>
                <c:pt idx="1">
                  <c:v>0.76551724137931032</c:v>
                </c:pt>
                <c:pt idx="2">
                  <c:v>0.74971363115693013</c:v>
                </c:pt>
                <c:pt idx="3">
                  <c:v>0.72102052135330008</c:v>
                </c:pt>
                <c:pt idx="4">
                  <c:v>0.67044840626688273</c:v>
                </c:pt>
                <c:pt idx="5">
                  <c:v>0.60982339955849885</c:v>
                </c:pt>
                <c:pt idx="6">
                  <c:v>0.56323687031082526</c:v>
                </c:pt>
                <c:pt idx="7">
                  <c:v>0.54459539279385705</c:v>
                </c:pt>
                <c:pt idx="8">
                  <c:v>0.48418156808803303</c:v>
                </c:pt>
                <c:pt idx="9">
                  <c:v>0.46228070175438596</c:v>
                </c:pt>
                <c:pt idx="10">
                  <c:v>0.47388059701492535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B-4703-BB5C-6C5506A9C139}"/>
            </c:ext>
          </c:extLst>
        </c:ser>
        <c:ser>
          <c:idx val="2"/>
          <c:order val="1"/>
          <c:tx>
            <c:strRef>
              <c:f>Prescribing!$H$21</c:f>
              <c:strCache>
                <c:ptCount val="1"/>
                <c:pt idx="0">
                  <c:v>Non-ICS (%)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Prescribing!$B$22:$B$32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Prescribing!$H$22:$H$32</c:f>
              <c:numCache>
                <c:formatCode>0.0%</c:formatCode>
                <c:ptCount val="11"/>
                <c:pt idx="0">
                  <c:v>0.22551546391752578</c:v>
                </c:pt>
                <c:pt idx="1">
                  <c:v>0.23448275862068965</c:v>
                </c:pt>
                <c:pt idx="2">
                  <c:v>0.25028636884306987</c:v>
                </c:pt>
                <c:pt idx="3">
                  <c:v>0.27897947864669992</c:v>
                </c:pt>
                <c:pt idx="4">
                  <c:v>0.32955159373311721</c:v>
                </c:pt>
                <c:pt idx="5">
                  <c:v>0.3901766004415011</c:v>
                </c:pt>
                <c:pt idx="6">
                  <c:v>0.43676312968917469</c:v>
                </c:pt>
                <c:pt idx="7">
                  <c:v>0.45540460720614295</c:v>
                </c:pt>
                <c:pt idx="8">
                  <c:v>0.51581843191196697</c:v>
                </c:pt>
                <c:pt idx="9">
                  <c:v>0.53771929824561404</c:v>
                </c:pt>
                <c:pt idx="10">
                  <c:v>0.52611940298507465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B-4703-BB5C-6C5506A9C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288656"/>
        <c:axId val="194289048"/>
      </c:barChart>
      <c:catAx>
        <c:axId val="19428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289048"/>
        <c:crosses val="autoZero"/>
        <c:auto val="1"/>
        <c:lblAlgn val="ctr"/>
        <c:lblOffset val="100"/>
        <c:noMultiLvlLbl val="0"/>
      </c:catAx>
      <c:valAx>
        <c:axId val="1942890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942886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2816644606189"/>
          <c:y val="5.3046691340782652E-2"/>
          <c:w val="0.81107576427064731"/>
          <c:h val="0.78941754581020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Triple therapy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0-4952-A9CE-8846809D7F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Fluticasone furoate-vilanterol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0-4952-A9CE-8846809D7F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Umeclidinium-vilanterol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50-4952-A9CE-8846809D7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096416"/>
        <c:axId val="774096088"/>
      </c:barChart>
      <c:catAx>
        <c:axId val="774096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4096088"/>
        <c:crosses val="autoZero"/>
        <c:auto val="1"/>
        <c:lblAlgn val="ctr"/>
        <c:lblOffset val="100"/>
        <c:noMultiLvlLbl val="0"/>
      </c:catAx>
      <c:valAx>
        <c:axId val="7740960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Event rate per</a:t>
                </a:r>
                <a:r>
                  <a:rPr lang="en-GB" sz="1200" baseline="0" dirty="0"/>
                  <a:t> 1000-patient years</a:t>
                </a:r>
                <a:endParaRPr lang="en-GB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409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98042167712652"/>
          <c:y val="0.84036953080701593"/>
          <c:w val="0.36532566359606328"/>
          <c:h val="0.15963046919298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96D67C-5B1A-1146-9F18-E277322EE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76DE8-21F5-354E-8CB9-DDB4F3E6C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A5642-3289-E948-B96F-0B132A911674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8FE25-E740-9C4F-9EFD-3A6439516A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7AFBD-F38B-1D44-A1E1-0F3340817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EAFA1-DF24-6A41-AF3B-8EF7CE8AB0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52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0FBAA-A80D-4F17-8545-BAFCFEDD12C8}" type="datetimeFigureOut">
              <a:rPr lang="fr-CH" smtClean="0"/>
              <a:pPr/>
              <a:t>22.01.2021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F38C8-6E16-4E74-BD5E-8A4C83CBFA1F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708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0109199-ECBD-4AC2-A92E-30E1C5AB6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997003E-C1B3-4A38-9DB0-1BFEEA3A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218F7BA-E75D-4EBF-BC4A-0D2B58ADB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F845F-FD26-4579-B5C9-39D6C17004E5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F38C8-6E16-4E74-BD5E-8A4C83CBFA1F}" type="slidenum">
              <a:rPr lang="fr-CH" smtClean="0"/>
              <a:pPr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349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F38C8-6E16-4E74-BD5E-8A4C83CBFA1F}" type="slidenum">
              <a:rPr lang="fr-CH" smtClean="0"/>
              <a:pPr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423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F38C8-6E16-4E74-BD5E-8A4C83CBFA1F}" type="slidenum">
              <a:rPr lang="fr-CH" smtClean="0"/>
              <a:pPr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5733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F38C8-6E16-4E74-BD5E-8A4C83CBFA1F}" type="slidenum">
              <a:rPr lang="fr-CH" smtClean="0"/>
              <a:pPr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3535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F38C8-6E16-4E74-BD5E-8A4C83CBFA1F}" type="slidenum">
              <a:rPr lang="fr-CH" smtClean="0"/>
              <a:pPr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2407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F38C8-6E16-4E74-BD5E-8A4C83CBFA1F}" type="slidenum">
              <a:rPr lang="fr-CH" smtClean="0"/>
              <a:pPr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9606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F38C8-6E16-4E74-BD5E-8A4C83CBFA1F}" type="slidenum">
              <a:rPr lang="fr-CH" smtClean="0"/>
              <a:pPr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931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C1000-2B1B-4734-A71D-BE929E4B13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5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F38C8-6E16-4E74-BD5E-8A4C83CBFA1F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764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4FF49-23A9-405B-9A99-87BFE6C210B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27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E3446-6AA5-4D4A-ACCA-B85F3A839F58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65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E3446-6AA5-4D4A-ACCA-B85F3A839F58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83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4001EED-4E5E-46C7-87F1-E13AF116A5FE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31AD3-939F-43F3-BE21-A21B2ABD71AE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6937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508FA-1479-460B-814F-7390D82105B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B01C86-9D24-3B48-9B07-D7BFD1A08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364DDA-3BF9-2041-8C44-87924A5F97B1}"/>
              </a:ext>
            </a:extLst>
          </p:cNvPr>
          <p:cNvSpPr/>
          <p:nvPr userDrawn="1"/>
        </p:nvSpPr>
        <p:spPr>
          <a:xfrm>
            <a:off x="0" y="3937116"/>
            <a:ext cx="12192000" cy="1984442"/>
          </a:xfrm>
          <a:prstGeom prst="rect">
            <a:avLst/>
          </a:prstGeom>
          <a:solidFill>
            <a:srgbClr val="004B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027CF-2CC6-5541-B85A-C8B57395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400" y="4060974"/>
            <a:ext cx="8085666" cy="86836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0C12-A5F6-1447-9B8C-322631F0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400" y="5053195"/>
            <a:ext cx="8085666" cy="592862"/>
          </a:xfrm>
        </p:spPr>
        <p:txBody>
          <a:bodyPr>
            <a:normAutofit/>
          </a:bodyPr>
          <a:lstStyle>
            <a:lvl1pPr marL="0" indent="0" algn="l">
              <a:buNone/>
              <a:defRPr sz="1800" b="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1A8598-1C4C-1946-8187-84F141046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204" y="4651300"/>
            <a:ext cx="1576809" cy="5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3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2" y="6213312"/>
            <a:ext cx="11329259" cy="444069"/>
          </a:xfrm>
        </p:spPr>
        <p:txBody>
          <a:bodyPr wrap="square" lIns="0" tIns="0" rIns="0" bIns="0" anchor="b">
            <a:noAutofit/>
          </a:bodyPr>
          <a:lstStyle>
            <a:lvl1pPr marL="0" indent="0">
              <a:buNone/>
              <a:defRPr sz="900">
                <a:solidFill>
                  <a:srgbClr val="5864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1372" y="365127"/>
            <a:ext cx="11329259" cy="1325563"/>
          </a:xfrm>
        </p:spPr>
        <p:txBody>
          <a:bodyPr lIns="0" tIns="0" rIns="0" bIns="0" anchor="t">
            <a:norm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83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971455"/>
            <a:ext cx="12191999" cy="5886545"/>
          </a:xfrm>
          <a:prstGeom prst="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971455"/>
            <a:ext cx="12191999" cy="5886545"/>
          </a:xfrm>
          <a:prstGeom prst="rect">
            <a:avLst/>
          </a:prstGeom>
          <a:gradFill flip="none" rotWithShape="1">
            <a:gsLst>
              <a:gs pos="47000">
                <a:schemeClr val="bg1">
                  <a:alpha val="88000"/>
                </a:schemeClr>
              </a:gs>
              <a:gs pos="100000">
                <a:schemeClr val="bg1">
                  <a:alpha val="88000"/>
                </a:schemeClr>
              </a:gs>
              <a:gs pos="0">
                <a:schemeClr val="bg1">
                  <a:alpha val="88000"/>
                </a:schemeClr>
              </a:gs>
            </a:gsLst>
            <a:lin ang="57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" y="4"/>
            <a:ext cx="12191999" cy="971453"/>
          </a:xfrm>
          <a:prstGeom prst="rect">
            <a:avLst/>
          </a:prstGeom>
          <a:gradFill flip="none" rotWithShape="1">
            <a:gsLst>
              <a:gs pos="47000">
                <a:schemeClr val="bg1">
                  <a:alpha val="57000"/>
                </a:schemeClr>
              </a:gs>
              <a:gs pos="100000">
                <a:schemeClr val="bg1">
                  <a:alpha val="57000"/>
                </a:schemeClr>
              </a:gs>
              <a:gs pos="0">
                <a:schemeClr val="bg1">
                  <a:alpha val="57000"/>
                </a:schemeClr>
              </a:gs>
            </a:gsLst>
            <a:lin ang="57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90102" y="6612659"/>
            <a:ext cx="11211801" cy="164148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490102" y="396545"/>
            <a:ext cx="11485153" cy="49244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19" name="Gerade Verbindung 4"/>
          <p:cNvCxnSpPr/>
          <p:nvPr userDrawn="1"/>
        </p:nvCxnSpPr>
        <p:spPr>
          <a:xfrm>
            <a:off x="0" y="971453"/>
            <a:ext cx="12192000" cy="0"/>
          </a:xfrm>
          <a:prstGeom prst="line">
            <a:avLst/>
          </a:prstGeom>
          <a:ln w="12700">
            <a:solidFill>
              <a:srgbClr val="0930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729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0F20D598-B667-420F-A62D-A62FF995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5600" y="5960533"/>
            <a:ext cx="38608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75376D6-6881-43F4-94AA-B243F84A2FCF}" type="datetime1">
              <a:rPr lang="fr-FR" altLang="en-US"/>
              <a:pPr>
                <a:defRPr/>
              </a:pPr>
              <a:t>22/01/2021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5157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3581401"/>
            <a:ext cx="10972800" cy="952500"/>
          </a:xfrm>
        </p:spPr>
        <p:txBody>
          <a:bodyPr/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</p:spPr>
        <p:txBody>
          <a:bodyPr/>
          <a:lstStyle>
            <a:lvl1pPr>
              <a:defRPr sz="3733" cap="all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347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609600" y="2095501"/>
            <a:ext cx="10972800" cy="952500"/>
          </a:xfrm>
        </p:spPr>
        <p:txBody>
          <a:bodyPr/>
          <a:lstStyle>
            <a:lvl1pPr marL="0" indent="0" algn="ctr">
              <a:buNone/>
              <a:defRPr sz="2667">
                <a:solidFill>
                  <a:srgbClr val="00529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3048000"/>
            <a:ext cx="11005312" cy="2362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609600" y="5410201"/>
            <a:ext cx="10972800" cy="752475"/>
          </a:xfrm>
        </p:spPr>
        <p:txBody>
          <a:bodyPr>
            <a:normAutofit/>
          </a:bodyPr>
          <a:lstStyle>
            <a:lvl1pPr marL="0" indent="0" algn="ctr">
              <a:buNone/>
              <a:defRPr sz="1867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904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600200"/>
          </a:xfrm>
        </p:spPr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10972800" cy="1143000"/>
          </a:xfrm>
        </p:spPr>
        <p:txBody>
          <a:bodyPr/>
          <a:lstStyle>
            <a:lvl1pPr marL="0" indent="0" algn="ctr">
              <a:buNone/>
              <a:defRPr sz="2667">
                <a:solidFill>
                  <a:srgbClr val="00529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4267200"/>
            <a:ext cx="10972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812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65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30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1254126"/>
            <a:ext cx="109728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2724151"/>
            <a:ext cx="1097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4476751"/>
            <a:ext cx="10972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609600" y="5314951"/>
            <a:ext cx="10972800" cy="847725"/>
          </a:xfrm>
        </p:spPr>
        <p:txBody>
          <a:bodyPr>
            <a:normAutofit/>
          </a:bodyPr>
          <a:lstStyle>
            <a:lvl1pPr marL="0" indent="0" algn="ctr">
              <a:buNone/>
              <a:defRPr sz="1867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6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09600" y="1752601"/>
            <a:ext cx="10972800" cy="9525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705100"/>
            <a:ext cx="10972800" cy="2609851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984251"/>
          </a:xfrm>
        </p:spPr>
        <p:txBody>
          <a:bodyPr/>
          <a:lstStyle>
            <a:lvl1pPr>
              <a:defRPr sz="3733"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609600" y="5314950"/>
            <a:ext cx="10972800" cy="847725"/>
          </a:xfrm>
        </p:spPr>
        <p:txBody>
          <a:bodyPr>
            <a:normAutofit/>
          </a:bodyPr>
          <a:lstStyle>
            <a:lvl1pPr marL="0" indent="0" algn="l">
              <a:buNone/>
              <a:defRPr sz="1867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236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0F7EEE-ADD8-BC4F-8CAA-6D99CDA0C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364DDA-3BF9-2041-8C44-87924A5F97B1}"/>
              </a:ext>
            </a:extLst>
          </p:cNvPr>
          <p:cNvSpPr/>
          <p:nvPr userDrawn="1"/>
        </p:nvSpPr>
        <p:spPr>
          <a:xfrm>
            <a:off x="0" y="3937116"/>
            <a:ext cx="12192000" cy="1984442"/>
          </a:xfrm>
          <a:prstGeom prst="rect">
            <a:avLst/>
          </a:prstGeom>
          <a:solidFill>
            <a:srgbClr val="004B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027CF-2CC6-5541-B85A-C8B57395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400" y="4060974"/>
            <a:ext cx="8085666" cy="86836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0C12-A5F6-1447-9B8C-322631F0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400" y="5053195"/>
            <a:ext cx="8085666" cy="592862"/>
          </a:xfrm>
        </p:spPr>
        <p:txBody>
          <a:bodyPr>
            <a:normAutofit/>
          </a:bodyPr>
          <a:lstStyle>
            <a:lvl1pPr marL="0" indent="0" algn="l">
              <a:buNone/>
              <a:defRPr sz="1800" b="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1A8598-1C4C-1946-8187-84F141046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204" y="4651300"/>
            <a:ext cx="1576809" cy="5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7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50"/>
            <a:ext cx="10972800" cy="9826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51014"/>
            <a:ext cx="10972800" cy="4411663"/>
          </a:xfrm>
        </p:spPr>
        <p:txBody>
          <a:bodyPr/>
          <a:lstStyle>
            <a:lvl1pPr>
              <a:defRPr>
                <a:solidFill>
                  <a:srgbClr val="005291"/>
                </a:solidFill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87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406901"/>
            <a:ext cx="11070168" cy="1362075"/>
          </a:xfrm>
        </p:spPr>
        <p:txBody>
          <a:bodyPr anchor="t"/>
          <a:lstStyle>
            <a:lvl1pPr algn="ctr">
              <a:defRPr sz="3733" b="0" i="0"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1070168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 i="0">
                <a:solidFill>
                  <a:srgbClr val="00529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7858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831851"/>
          </a:xfrm>
        </p:spPr>
        <p:txBody>
          <a:bodyPr/>
          <a:lstStyle>
            <a:lvl1pPr>
              <a:defRPr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62475"/>
          </a:xfrm>
        </p:spPr>
        <p:txBody>
          <a:bodyPr/>
          <a:lstStyle>
            <a:lvl1pPr>
              <a:defRPr sz="2667">
                <a:latin typeface="Arial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62475"/>
          </a:xfrm>
        </p:spPr>
        <p:txBody>
          <a:bodyPr/>
          <a:lstStyle>
            <a:lvl1pPr>
              <a:defRPr sz="2667">
                <a:latin typeface="Arial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011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49"/>
            <a:ext cx="10972800" cy="7667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76199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297112"/>
            <a:ext cx="5386917" cy="3865563"/>
          </a:xfrm>
        </p:spPr>
        <p:txBody>
          <a:bodyPr/>
          <a:lstStyle>
            <a:lvl1pP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2"/>
            <a:ext cx="5389033" cy="76199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297112"/>
            <a:ext cx="5389033" cy="3865563"/>
          </a:xfrm>
        </p:spPr>
        <p:txBody>
          <a:bodyPr/>
          <a:lstStyle>
            <a:lvl1pPr>
              <a:defRPr sz="26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279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768351"/>
            <a:ext cx="6815667" cy="5394325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727575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3537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0" i="0"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768350"/>
            <a:ext cx="73152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fr-CH" noProof="0" dirty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795337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4386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" y="0"/>
            <a:ext cx="2735609" cy="6858000"/>
          </a:xfrm>
          <a:prstGeom prst="rect">
            <a:avLst/>
          </a:prstGeom>
          <a:solidFill>
            <a:srgbClr val="CA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43339" y="594359"/>
            <a:ext cx="2496277" cy="2286000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39" y="2926081"/>
            <a:ext cx="249627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95347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6" y="7295"/>
            <a:ext cx="2735609" cy="6858000"/>
          </a:xfrm>
          <a:prstGeom prst="rect">
            <a:avLst/>
          </a:prstGeom>
          <a:solidFill>
            <a:srgbClr val="CA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339" y="594359"/>
            <a:ext cx="2496277" cy="2286000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560" y="164637"/>
            <a:ext cx="9235440" cy="666027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39" y="2926081"/>
            <a:ext cx="249627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5344"/>
            <a:ext cx="683568" cy="3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543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1AF1E-E828-461C-B4CF-0D0AE970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0641EE-55D7-4ED9-AAD6-78164150C3B1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724FA-927B-4D97-9C7B-D1B477EB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23F4-95D6-4809-A63C-991CD13A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F03F7E-C245-4066-9CF9-E0123F7B5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082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33091"/>
            <a:ext cx="27112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80" y="264531"/>
            <a:ext cx="2153635" cy="2981597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85" y="3874504"/>
            <a:ext cx="2104529" cy="223486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6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5344"/>
            <a:ext cx="683568" cy="3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05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A936-79A9-C149-B440-562CA5BF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D1EE4-EE4B-7841-A33B-F9328E8CA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1143000"/>
            <a:ext cx="10818421" cy="50339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177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33091"/>
            <a:ext cx="27112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80" y="264531"/>
            <a:ext cx="2153635" cy="2981597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85" y="3874504"/>
            <a:ext cx="2104529" cy="223486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6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5344"/>
            <a:ext cx="683568" cy="3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3397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0807-3059-8147-B57D-07E4A854E6AD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0523-7F0E-D04E-8641-B6163B79E13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/>
          </p:nvPr>
        </p:nvSpPr>
        <p:spPr>
          <a:xfrm>
            <a:off x="962025" y="1087439"/>
            <a:ext cx="914400" cy="914400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64715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0807-3059-8147-B57D-07E4A854E6AD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0523-7F0E-D04E-8641-B6163B79E13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931726" y="454187"/>
            <a:ext cx="10019527" cy="72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767128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6E69-4463-784F-98D6-C9E37932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B889-C65B-FF4C-918B-4954416E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3671C-C383-B348-9D73-B8EA91AE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45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EAD1-42AB-3840-8E0F-585947B4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119" y="1371600"/>
            <a:ext cx="746958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7720" y="1514468"/>
            <a:ext cx="3557587" cy="355758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411" y="5272081"/>
            <a:ext cx="3886205" cy="828675"/>
          </a:xfrm>
        </p:spPr>
        <p:txBody>
          <a:bodyPr/>
          <a:lstStyle>
            <a:lvl2pPr algn="ctr">
              <a:defRPr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1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EAD1-42AB-3840-8E0F-585947B4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384" y="1924053"/>
            <a:ext cx="3696692" cy="352000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54CBD43-6DA9-E743-BC19-1B564F150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119" y="1371600"/>
            <a:ext cx="746958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57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59D4-B01D-8249-A84C-C38FB56A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AD82E4-AE62-394A-8E5A-A73BA0F76A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2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AB477-01DF-8F4F-9223-9340E1510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3D0019-BDB2-8444-AE0F-8BFE4C326360}"/>
              </a:ext>
            </a:extLst>
          </p:cNvPr>
          <p:cNvSpPr/>
          <p:nvPr userDrawn="1"/>
        </p:nvSpPr>
        <p:spPr>
          <a:xfrm>
            <a:off x="0" y="3937116"/>
            <a:ext cx="12192000" cy="1984442"/>
          </a:xfrm>
          <a:prstGeom prst="rect">
            <a:avLst/>
          </a:prstGeom>
          <a:solidFill>
            <a:srgbClr val="004B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58C91-F265-9F41-BAFA-A79EA220E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204" y="4651300"/>
            <a:ext cx="1576809" cy="5560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E17C22-8290-8249-AE03-1D7A5DF61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400" y="4060974"/>
            <a:ext cx="8085666" cy="8683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9AD9ED-7EF8-DA40-A8DA-D25DA1901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400" y="5053195"/>
            <a:ext cx="8085666" cy="592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68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E44FF-525F-6543-9880-E8078FA5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1" y="98002"/>
            <a:ext cx="10290544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032CD-0626-9C43-8974-B5AFB987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43" y="1143000"/>
            <a:ext cx="11480800" cy="503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AB1B5-D066-ED42-9BE8-A0C764AFE18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72750" y="214452"/>
            <a:ext cx="1366912" cy="4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5" r:id="rId5"/>
    <p:sldLayoutId id="2147483658" r:id="rId6"/>
    <p:sldLayoutId id="2147483654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B0038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rgbClr val="BD1D3D"/>
        </a:buClr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BD1D3D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D2D8D4-E77C-4FCE-8515-6812FD79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7484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add a TITLE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FC49E15-05A2-4988-B970-99B1B79F4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50485"/>
            <a:ext cx="10972800" cy="434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Click to </a:t>
            </a:r>
            <a:r>
              <a:rPr lang="fr-FR" altLang="en-US" dirty="0" err="1"/>
              <a:t>add</a:t>
            </a:r>
            <a:r>
              <a:rPr lang="fr-FR" altLang="en-US" dirty="0"/>
              <a:t> a </a:t>
            </a:r>
            <a:r>
              <a:rPr lang="fr-FR" altLang="en-US" dirty="0" err="1"/>
              <a:t>sub-title</a:t>
            </a:r>
            <a:endParaRPr lang="fr-FR" altLang="en-US" dirty="0"/>
          </a:p>
          <a:p>
            <a:pPr lvl="1"/>
            <a:r>
              <a:rPr lang="fr-FR" altLang="en-US" dirty="0"/>
              <a:t>Second </a:t>
            </a:r>
            <a:r>
              <a:rPr lang="fr-FR" altLang="en-US" dirty="0" err="1"/>
              <a:t>level</a:t>
            </a:r>
            <a:endParaRPr lang="fr-FR" altLang="en-US" dirty="0"/>
          </a:p>
          <a:p>
            <a:pPr lvl="2"/>
            <a:r>
              <a:rPr lang="fr-FR" altLang="en-US" dirty="0" err="1"/>
              <a:t>Third</a:t>
            </a:r>
            <a:r>
              <a:rPr lang="fr-FR" altLang="en-US" dirty="0"/>
              <a:t> </a:t>
            </a:r>
            <a:r>
              <a:rPr lang="fr-FR" altLang="en-US" dirty="0" err="1"/>
              <a:t>level</a:t>
            </a:r>
            <a:endParaRPr lang="fr-FR" altLang="en-US" dirty="0"/>
          </a:p>
          <a:p>
            <a:pPr lvl="3"/>
            <a:r>
              <a:rPr lang="fr-CH" altLang="en-US" dirty="0" err="1"/>
              <a:t>Fourth</a:t>
            </a:r>
            <a:r>
              <a:rPr lang="fr-CH" altLang="en-US" dirty="0"/>
              <a:t> </a:t>
            </a:r>
            <a:r>
              <a:rPr lang="fr-CH" altLang="en-US" dirty="0" err="1"/>
              <a:t>level</a:t>
            </a:r>
            <a:endParaRPr lang="fr-FR" altLang="en-US" dirty="0"/>
          </a:p>
          <a:p>
            <a:pPr lvl="4"/>
            <a:r>
              <a:rPr lang="fr-FR" altLang="en-US" dirty="0" err="1"/>
              <a:t>Fifth</a:t>
            </a:r>
            <a:r>
              <a:rPr lang="fr-FR" altLang="en-US" dirty="0"/>
              <a:t> </a:t>
            </a:r>
            <a:r>
              <a:rPr lang="fr-FR" altLang="en-US" dirty="0" err="1"/>
              <a:t>level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5459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p:hf hdr="0" ftr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3733" kern="1200" cap="all">
          <a:solidFill>
            <a:srgbClr val="CE003C"/>
          </a:solidFill>
          <a:latin typeface="Arial"/>
          <a:ea typeface="ＭＳ Ｐゴシック" pitchFamily="-65" charset="-128"/>
          <a:cs typeface="Arial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3733">
          <a:solidFill>
            <a:srgbClr val="CE003C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b="1" kern="1200">
          <a:solidFill>
            <a:srgbClr val="005291"/>
          </a:solidFill>
          <a:latin typeface="Arial" panose="020B0604020202020204" pitchFamily="34" charset="0"/>
          <a:ea typeface="ＭＳ Ｐゴシック" pitchFamily="-65" charset="-128"/>
          <a:cs typeface="Arial" panose="020B0604020202020204" pitchFamily="34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Times" pitchFamily="-65" charset="0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ldcopd.org/wp-content/uploads/2018/11/GOLD-2019-v1.7-FINAL-14Nov2018-WMS.pdf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5795891A-FDEC-48DA-A267-BD40673C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6" y="1530349"/>
            <a:ext cx="10801351" cy="37702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701" rIns="91403" bIns="4570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 panose="020B07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50000"/>
              </a:spcAft>
              <a:buNone/>
              <a:defRPr/>
            </a:pPr>
            <a:r>
              <a:rPr lang="en-US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Thank you for viewing this presentation.</a:t>
            </a:r>
          </a:p>
          <a:p>
            <a:pPr algn="ctr" defTabSz="457189" fontAlgn="base">
              <a:spcBef>
                <a:spcPct val="0"/>
              </a:spcBef>
              <a:spcAft>
                <a:spcPct val="50000"/>
              </a:spcAft>
              <a:buNone/>
              <a:defRPr/>
            </a:pP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We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would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like to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remind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you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that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this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material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is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property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of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author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b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It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is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provided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to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you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by the ERS for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your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personal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use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only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, as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submitted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by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author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. </a:t>
            </a:r>
          </a:p>
          <a:p>
            <a:pPr algn="ctr" defTabSz="457189" fontAlgn="base">
              <a:spcBef>
                <a:spcPct val="0"/>
              </a:spcBef>
              <a:spcAft>
                <a:spcPct val="50000"/>
              </a:spcAft>
              <a:buNone/>
              <a:defRPr/>
            </a:pPr>
            <a:endParaRPr lang="fr-CH" altLang="fr-FR" sz="1000" b="0" dirty="0">
              <a:solidFill>
                <a:srgbClr val="FFFFFF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457189" fontAlgn="base">
              <a:spcBef>
                <a:spcPct val="0"/>
              </a:spcBef>
              <a:spcAft>
                <a:spcPct val="50000"/>
              </a:spcAft>
              <a:buFont typeface="Symbol" panose="05050102010706020507" pitchFamily="18" charset="2"/>
              <a:buChar char="Ó"/>
              <a:defRPr/>
            </a:pP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202</a:t>
            </a:r>
            <a:r>
              <a:rPr lang="ang-Latn-001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  <a:r>
              <a:rPr lang="fr-FR" altLang="fr-FR" sz="3200" b="0" dirty="0">
                <a:solidFill>
                  <a:srgbClr val="FFFFFF"/>
                </a:solidFill>
                <a:cs typeface="Arial" panose="020B0604020202020204" pitchFamily="34" charset="0"/>
              </a:rPr>
              <a:t> by the </a:t>
            </a:r>
            <a:r>
              <a:rPr lang="fr-FR" altLang="fr-FR" sz="3200" b="0" dirty="0" err="1">
                <a:solidFill>
                  <a:srgbClr val="FFFFFF"/>
                </a:solidFill>
                <a:cs typeface="Arial" panose="020B0604020202020204" pitchFamily="34" charset="0"/>
              </a:rPr>
              <a:t>author</a:t>
            </a:r>
            <a:endParaRPr lang="fr-FR" altLang="fr-FR" sz="3200" b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3858A6-313B-4456-9A3C-1C2C66E33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1. Brusselle G, et al. The inevitable drift to triple therapy in COPD: an analysis of prescribing pathways in the UK. Int J Chron Obstruct Pulmon Dis 2015;10:2207–2217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B46AA-C44E-4352-A580-6071A6EE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There is evidence that ICS-containing treatments are inappropriately prescribed and overused in patients </a:t>
            </a:r>
            <a:b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with COPD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D9A1BF-E2A8-441F-9DB3-72F2455C80E9}"/>
              </a:ext>
            </a:extLst>
          </p:cNvPr>
          <p:cNvSpPr txBox="1"/>
          <p:nvPr/>
        </p:nvSpPr>
        <p:spPr>
          <a:xfrm>
            <a:off x="2890348" y="1866526"/>
            <a:ext cx="6109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75342"/>
            <a:r>
              <a:rPr lang="en-GB" sz="1600" b="1" dirty="0">
                <a:solidFill>
                  <a:schemeClr val="tx2"/>
                </a:solidFill>
              </a:rPr>
              <a:t>Cumulative proportion of patients receiving triple therapy </a:t>
            </a:r>
            <a:br>
              <a:rPr lang="en-GB" sz="1600" b="1" dirty="0">
                <a:solidFill>
                  <a:schemeClr val="tx2"/>
                </a:solidFill>
              </a:rPr>
            </a:br>
            <a:r>
              <a:rPr lang="en-GB" sz="1600" b="1" dirty="0">
                <a:solidFill>
                  <a:schemeClr val="tx2"/>
                </a:solidFill>
              </a:rPr>
              <a:t>by GOLD group (2002–2010; n=11,858)</a:t>
            </a:r>
            <a:r>
              <a:rPr lang="en-GB" sz="1600" b="1" baseline="30000" dirty="0">
                <a:solidFill>
                  <a:schemeClr val="tx2"/>
                </a:solidFill>
              </a:rPr>
              <a:t>1</a:t>
            </a:r>
            <a:endParaRPr lang="en-GB" sz="1600" b="1" dirty="0">
              <a:solidFill>
                <a:schemeClr val="tx2"/>
              </a:solidFill>
              <a:sym typeface="Gill Sans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1E01D5-9FE7-4366-92AE-B277B0EB90C4}"/>
              </a:ext>
            </a:extLst>
          </p:cNvPr>
          <p:cNvGrpSpPr/>
          <p:nvPr/>
        </p:nvGrpSpPr>
        <p:grpSpPr>
          <a:xfrm>
            <a:off x="2402572" y="2692244"/>
            <a:ext cx="6653454" cy="2786997"/>
            <a:chOff x="700639" y="2426526"/>
            <a:chExt cx="6653454" cy="2786996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078AE5F-A474-EC44-8D75-31820C490676}"/>
                </a:ext>
              </a:extLst>
            </p:cNvPr>
            <p:cNvGrpSpPr/>
            <p:nvPr/>
          </p:nvGrpSpPr>
          <p:grpSpPr>
            <a:xfrm>
              <a:off x="700639" y="2426526"/>
              <a:ext cx="6653454" cy="2786996"/>
              <a:chOff x="4850716" y="2499425"/>
              <a:chExt cx="6653454" cy="278699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51DC953-335B-1249-9FAF-790A16104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4385" y="2622979"/>
                <a:ext cx="0" cy="220937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0E1993D-8C0E-2948-AE1B-B76939AA671B}"/>
                  </a:ext>
                </a:extLst>
              </p:cNvPr>
              <p:cNvGrpSpPr/>
              <p:nvPr/>
            </p:nvGrpSpPr>
            <p:grpSpPr>
              <a:xfrm>
                <a:off x="5934256" y="4758449"/>
                <a:ext cx="5454650" cy="72000"/>
                <a:chOff x="5934256" y="4521200"/>
                <a:chExt cx="5454650" cy="3048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5CC7295E-ADD3-E245-B2EF-1472AD124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3425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18915AE-1AA0-0341-BDD5-B22AF2AF24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035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B4972E2-E856-2344-ACF1-41437BE6FC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2645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56ACADC-BF8C-8945-8BB8-60FBEAEDA1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7255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AE3B7F19-D611-214C-9C63-C79C8F6424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1865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0DA10DA-89D6-D049-8199-A41EA6C828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475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C20221B-1AFE-BE44-BC49-E880247145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1085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708D623-70E0-2546-AA73-3D68907F2C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695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C786F3E-0653-564C-9EF9-7383456FF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9670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395FD7C-9243-8B4C-8BE3-8999C354E2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4280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F8A4E14-04CC-DD4A-8D2C-68B08D9F13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88906" y="4521200"/>
                  <a:ext cx="0" cy="30480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F42BB16-9F15-CF46-8CE3-CE6AD5E879B5}"/>
                  </a:ext>
                </a:extLst>
              </p:cNvPr>
              <p:cNvGrpSpPr/>
              <p:nvPr/>
            </p:nvGrpSpPr>
            <p:grpSpPr>
              <a:xfrm>
                <a:off x="5322385" y="2622979"/>
                <a:ext cx="72000" cy="1590675"/>
                <a:chOff x="5330885" y="2622979"/>
                <a:chExt cx="244415" cy="1590675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8089282-13C8-134A-994B-D8529DA89B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30885" y="2622979"/>
                  <a:ext cx="244415" cy="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397ABAF-C684-CF41-B49A-AFAF676C0D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30885" y="3143679"/>
                  <a:ext cx="244415" cy="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87F7B86-84FF-234C-8C01-26F66EFE8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30885" y="3692954"/>
                  <a:ext cx="244415" cy="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079419D-D718-3640-B38F-4E4F875C5F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30885" y="4213654"/>
                  <a:ext cx="244415" cy="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9558C30-5195-D649-80C4-F6679AAD5E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18186" y="4755703"/>
                <a:ext cx="60707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FDFCC1-0D06-9340-9A84-CA02CF2AFEFD}"/>
                  </a:ext>
                </a:extLst>
              </p:cNvPr>
              <p:cNvSpPr txBox="1"/>
              <p:nvPr/>
            </p:nvSpPr>
            <p:spPr>
              <a:xfrm>
                <a:off x="5348885" y="4842345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EBB9923-1D1C-5647-91C8-42A058125BA5}"/>
                  </a:ext>
                </a:extLst>
              </p:cNvPr>
              <p:cNvSpPr txBox="1"/>
              <p:nvPr/>
            </p:nvSpPr>
            <p:spPr>
              <a:xfrm>
                <a:off x="5852365" y="4842345"/>
                <a:ext cx="15549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&lt;1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225F21-F6C3-7047-9BCB-B9419DDB428F}"/>
                  </a:ext>
                </a:extLst>
              </p:cNvPr>
              <p:cNvSpPr txBox="1"/>
              <p:nvPr/>
            </p:nvSpPr>
            <p:spPr>
              <a:xfrm>
                <a:off x="6363338" y="4842345"/>
                <a:ext cx="23403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1–2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D19761-A461-B845-AC39-FCCEDC1A5D1E}"/>
                  </a:ext>
                </a:extLst>
              </p:cNvPr>
              <p:cNvSpPr txBox="1"/>
              <p:nvPr/>
            </p:nvSpPr>
            <p:spPr>
              <a:xfrm>
                <a:off x="6907681" y="4842345"/>
                <a:ext cx="23403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2–3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24589F-A790-CB4F-9BE6-B06A5CF15E7C}"/>
                  </a:ext>
                </a:extLst>
              </p:cNvPr>
              <p:cNvSpPr txBox="1"/>
              <p:nvPr/>
            </p:nvSpPr>
            <p:spPr>
              <a:xfrm>
                <a:off x="7453613" y="4842345"/>
                <a:ext cx="23403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3–4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A391BC-8E45-8149-A1FF-FE6310F68AE2}"/>
                  </a:ext>
                </a:extLst>
              </p:cNvPr>
              <p:cNvSpPr txBox="1"/>
              <p:nvPr/>
            </p:nvSpPr>
            <p:spPr>
              <a:xfrm>
                <a:off x="8003861" y="4842345"/>
                <a:ext cx="23403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4–5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6E204A-EF5A-6B48-8A65-F7D8A8A93AFE}"/>
                  </a:ext>
                </a:extLst>
              </p:cNvPr>
              <p:cNvSpPr txBox="1"/>
              <p:nvPr/>
            </p:nvSpPr>
            <p:spPr>
              <a:xfrm>
                <a:off x="8548203" y="4842345"/>
                <a:ext cx="23403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5–6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A39BEBE-15EA-C246-BD80-BCD62B63D54C}"/>
                  </a:ext>
                </a:extLst>
              </p:cNvPr>
              <p:cNvSpPr txBox="1"/>
              <p:nvPr/>
            </p:nvSpPr>
            <p:spPr>
              <a:xfrm>
                <a:off x="9096359" y="4832629"/>
                <a:ext cx="23403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6–7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226E2F3-ED8A-5D44-8DA4-393972F43C39}"/>
                  </a:ext>
                </a:extLst>
              </p:cNvPr>
              <p:cNvSpPr txBox="1"/>
              <p:nvPr/>
            </p:nvSpPr>
            <p:spPr>
              <a:xfrm>
                <a:off x="9645337" y="4842345"/>
                <a:ext cx="23403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7–8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91BF750-BDB6-0448-851E-F4FA0303E0D5}"/>
                  </a:ext>
                </a:extLst>
              </p:cNvPr>
              <p:cNvSpPr txBox="1"/>
              <p:nvPr/>
            </p:nvSpPr>
            <p:spPr>
              <a:xfrm>
                <a:off x="10180153" y="4842345"/>
                <a:ext cx="23403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8–9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BD0B9A-E83D-784A-B562-237FEC124724}"/>
                  </a:ext>
                </a:extLst>
              </p:cNvPr>
              <p:cNvSpPr txBox="1"/>
              <p:nvPr/>
            </p:nvSpPr>
            <p:spPr>
              <a:xfrm>
                <a:off x="11270132" y="4842345"/>
                <a:ext cx="23403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&gt;10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7C16415-9738-A34D-83F5-C888ECCCB78E}"/>
                  </a:ext>
                </a:extLst>
              </p:cNvPr>
              <p:cNvSpPr txBox="1"/>
              <p:nvPr/>
            </p:nvSpPr>
            <p:spPr>
              <a:xfrm>
                <a:off x="10733887" y="4844789"/>
                <a:ext cx="31258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dirty="0"/>
                  <a:t>9–10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3138B8C-A7F7-6943-844D-B317A3DBAEA7}"/>
                  </a:ext>
                </a:extLst>
              </p:cNvPr>
              <p:cNvSpPr txBox="1"/>
              <p:nvPr/>
            </p:nvSpPr>
            <p:spPr>
              <a:xfrm>
                <a:off x="7528865" y="5101755"/>
                <a:ext cx="17586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b="1" dirty="0"/>
                  <a:t>Time after diagnosis (years)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6696B5E-4EC1-1C4E-BB0A-1E12D557C4C8}"/>
                  </a:ext>
                </a:extLst>
              </p:cNvPr>
              <p:cNvSpPr txBox="1"/>
              <p:nvPr/>
            </p:nvSpPr>
            <p:spPr>
              <a:xfrm>
                <a:off x="5197125" y="4632592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441A8B8-D6C4-1F49-8179-A2C1935872B9}"/>
                  </a:ext>
                </a:extLst>
              </p:cNvPr>
              <p:cNvSpPr txBox="1"/>
              <p:nvPr/>
            </p:nvSpPr>
            <p:spPr>
              <a:xfrm>
                <a:off x="5118579" y="4090543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25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DA747A-FFE5-294D-8B0C-850869F40E6B}"/>
                  </a:ext>
                </a:extLst>
              </p:cNvPr>
              <p:cNvSpPr txBox="1"/>
              <p:nvPr/>
            </p:nvSpPr>
            <p:spPr>
              <a:xfrm>
                <a:off x="5118579" y="3575843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50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C2BFFF3-28B3-404E-99BF-1C4E3EDBA5F8}"/>
                  </a:ext>
                </a:extLst>
              </p:cNvPr>
              <p:cNvSpPr txBox="1"/>
              <p:nvPr/>
            </p:nvSpPr>
            <p:spPr>
              <a:xfrm>
                <a:off x="5118579" y="3018279"/>
                <a:ext cx="15709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75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54CC24-5D56-7B41-80B1-E8B7FCC0C982}"/>
                  </a:ext>
                </a:extLst>
              </p:cNvPr>
              <p:cNvSpPr txBox="1"/>
              <p:nvPr/>
            </p:nvSpPr>
            <p:spPr>
              <a:xfrm>
                <a:off x="5040030" y="2499425"/>
                <a:ext cx="23564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1200" dirty="0"/>
                  <a:t>100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C7E2511-706A-B343-9812-600721A34EA4}"/>
                  </a:ext>
                </a:extLst>
              </p:cNvPr>
              <p:cNvSpPr txBox="1"/>
              <p:nvPr/>
            </p:nvSpPr>
            <p:spPr>
              <a:xfrm rot="16200000">
                <a:off x="4562849" y="3600622"/>
                <a:ext cx="7604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1200" b="1" dirty="0"/>
                  <a:t>Patients (%)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3DB37AC-DCC2-7D4D-9C70-5242CF658423}"/>
                </a:ext>
              </a:extLst>
            </p:cNvPr>
            <p:cNvGrpSpPr/>
            <p:nvPr/>
          </p:nvGrpSpPr>
          <p:grpSpPr>
            <a:xfrm>
              <a:off x="1730179" y="2498568"/>
              <a:ext cx="5565767" cy="1636995"/>
              <a:chOff x="5880256" y="2571467"/>
              <a:chExt cx="5565767" cy="1636995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0E42C34-C701-B343-B8D2-45B38441FE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38023" y="2571467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ECB217FE-961F-0E4A-AA26-1C1EC64D0B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85573" y="2571467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3FEA85F9-7251-9844-BAAE-DB7302B01C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39473" y="2594196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2250453-4387-AF44-AC40-29BD69E795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99723" y="2606770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47C5A97-01DF-C54D-A7A8-C482FF3CA0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53622" y="2660619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2555975-977B-EC49-9BD7-DC793A5F6E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7523" y="2747629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7117858-C28B-D04E-BF03-67716323B1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64598" y="2854066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17DB774E-BE4B-1149-AAC4-FFB6FEAC7B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15323" y="3084430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4006C893-4CEA-304F-95B8-113739037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2456" y="3326977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2D18359-520B-D149-8538-E99E53156C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26356" y="3714695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BBFAFC8-BA52-4A46-9FA2-DE9140E73C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80256" y="4100462"/>
                <a:ext cx="108000" cy="108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FF7788C2-8BAD-0541-860C-353DF0101770}"/>
                  </a:ext>
                </a:extLst>
              </p:cNvPr>
              <p:cNvSpPr/>
              <p:nvPr/>
            </p:nvSpPr>
            <p:spPr>
              <a:xfrm>
                <a:off x="5941949" y="2624361"/>
                <a:ext cx="5453390" cy="1531703"/>
              </a:xfrm>
              <a:custGeom>
                <a:avLst/>
                <a:gdLst>
                  <a:gd name="connsiteX0" fmla="*/ 5453390 w 5453390"/>
                  <a:gd name="connsiteY0" fmla="*/ 0 h 1531703"/>
                  <a:gd name="connsiteX1" fmla="*/ 4905410 w 5453390"/>
                  <a:gd name="connsiteY1" fmla="*/ 0 h 1531703"/>
                  <a:gd name="connsiteX2" fmla="*/ 4357430 w 5453390"/>
                  <a:gd name="connsiteY2" fmla="*/ 19807 h 1531703"/>
                  <a:gd name="connsiteX3" fmla="*/ 3822655 w 5453390"/>
                  <a:gd name="connsiteY3" fmla="*/ 42914 h 1531703"/>
                  <a:gd name="connsiteX4" fmla="*/ 3271374 w 5453390"/>
                  <a:gd name="connsiteY4" fmla="*/ 89129 h 1531703"/>
                  <a:gd name="connsiteX5" fmla="*/ 2726695 w 5453390"/>
                  <a:gd name="connsiteY5" fmla="*/ 188162 h 1531703"/>
                  <a:gd name="connsiteX6" fmla="*/ 2175414 w 5453390"/>
                  <a:gd name="connsiteY6" fmla="*/ 293796 h 1531703"/>
                  <a:gd name="connsiteX7" fmla="*/ 1634037 w 5453390"/>
                  <a:gd name="connsiteY7" fmla="*/ 514969 h 1531703"/>
                  <a:gd name="connsiteX8" fmla="*/ 1082756 w 5453390"/>
                  <a:gd name="connsiteY8" fmla="*/ 762550 h 1531703"/>
                  <a:gd name="connsiteX9" fmla="*/ 541378 w 5453390"/>
                  <a:gd name="connsiteY9" fmla="*/ 1135573 h 1531703"/>
                  <a:gd name="connsiteX10" fmla="*/ 0 w 5453390"/>
                  <a:gd name="connsiteY10" fmla="*/ 1531703 h 15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53390" h="1531703">
                    <a:moveTo>
                      <a:pt x="5453390" y="0"/>
                    </a:moveTo>
                    <a:lnTo>
                      <a:pt x="4905410" y="0"/>
                    </a:lnTo>
                    <a:lnTo>
                      <a:pt x="4357430" y="19807"/>
                    </a:lnTo>
                    <a:lnTo>
                      <a:pt x="3822655" y="42914"/>
                    </a:lnTo>
                    <a:lnTo>
                      <a:pt x="3271374" y="89129"/>
                    </a:lnTo>
                    <a:lnTo>
                      <a:pt x="2726695" y="188162"/>
                    </a:lnTo>
                    <a:lnTo>
                      <a:pt x="2175414" y="293796"/>
                    </a:lnTo>
                    <a:lnTo>
                      <a:pt x="1634037" y="514969"/>
                    </a:lnTo>
                    <a:lnTo>
                      <a:pt x="1082756" y="762550"/>
                    </a:lnTo>
                    <a:lnTo>
                      <a:pt x="541378" y="1135573"/>
                    </a:lnTo>
                    <a:lnTo>
                      <a:pt x="0" y="1531703"/>
                    </a:lnTo>
                  </a:path>
                </a:pathLst>
              </a:custGeom>
              <a:noFill/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839DD95-7B73-334D-918A-4B821B60E9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7946" y="2498568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1859798-2EC5-734D-BB27-B33A676DCA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5496" y="2498568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D78B6BE-5958-474C-B04F-B31029FD71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9396" y="2514695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742BF0F-9144-774E-A903-E5712BB16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9646" y="2550376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8819B47-1407-514D-AFBF-FC3C09429C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3545" y="2577817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2577F82-C751-6340-A710-65C64F8165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7446" y="2638419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9FCC812-0B84-6A42-8B43-8E94DDB249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4521" y="2797672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FB9A3EA-D345-E04D-A9D1-4D9BE52057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5246" y="3077551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F348189-5760-5846-9888-EF9ED5CFC1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2379" y="3372914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0D5490-7F3B-5C48-B769-812A6069C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6279" y="3734476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AB76143-2AF2-3B47-B364-529AC779B8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0179" y="4126593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EE14174-2500-1B48-9A35-2B70DB687B7A}"/>
                </a:ext>
              </a:extLst>
            </p:cNvPr>
            <p:cNvSpPr/>
            <p:nvPr/>
          </p:nvSpPr>
          <p:spPr>
            <a:xfrm>
              <a:off x="1785270" y="2548161"/>
              <a:ext cx="5459992" cy="1617531"/>
            </a:xfrm>
            <a:custGeom>
              <a:avLst/>
              <a:gdLst>
                <a:gd name="connsiteX0" fmla="*/ 5459992 w 5459992"/>
                <a:gd name="connsiteY0" fmla="*/ 0 h 1617531"/>
                <a:gd name="connsiteX1" fmla="*/ 4908711 w 5459992"/>
                <a:gd name="connsiteY1" fmla="*/ 6602 h 1617531"/>
                <a:gd name="connsiteX2" fmla="*/ 4360731 w 5459992"/>
                <a:gd name="connsiteY2" fmla="*/ 16505 h 1617531"/>
                <a:gd name="connsiteX3" fmla="*/ 3819353 w 5459992"/>
                <a:gd name="connsiteY3" fmla="*/ 39613 h 1617531"/>
                <a:gd name="connsiteX4" fmla="*/ 3274675 w 5459992"/>
                <a:gd name="connsiteY4" fmla="*/ 79226 h 1617531"/>
                <a:gd name="connsiteX5" fmla="*/ 2729996 w 5459992"/>
                <a:gd name="connsiteY5" fmla="*/ 132043 h 1617531"/>
                <a:gd name="connsiteX6" fmla="*/ 2185317 w 5459992"/>
                <a:gd name="connsiteY6" fmla="*/ 300398 h 1617531"/>
                <a:gd name="connsiteX7" fmla="*/ 1637337 w 5459992"/>
                <a:gd name="connsiteY7" fmla="*/ 574388 h 1617531"/>
                <a:gd name="connsiteX8" fmla="*/ 1099261 w 5459992"/>
                <a:gd name="connsiteY8" fmla="*/ 861583 h 1617531"/>
                <a:gd name="connsiteX9" fmla="*/ 547980 w 5459992"/>
                <a:gd name="connsiteY9" fmla="*/ 1231304 h 1617531"/>
                <a:gd name="connsiteX10" fmla="*/ 0 w 5459992"/>
                <a:gd name="connsiteY10" fmla="*/ 1617531 h 161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9992" h="1617531">
                  <a:moveTo>
                    <a:pt x="5459992" y="0"/>
                  </a:moveTo>
                  <a:lnTo>
                    <a:pt x="4908711" y="6602"/>
                  </a:lnTo>
                  <a:lnTo>
                    <a:pt x="4360731" y="16505"/>
                  </a:lnTo>
                  <a:lnTo>
                    <a:pt x="3819353" y="39613"/>
                  </a:lnTo>
                  <a:lnTo>
                    <a:pt x="3274675" y="79226"/>
                  </a:lnTo>
                  <a:lnTo>
                    <a:pt x="2729996" y="132043"/>
                  </a:lnTo>
                  <a:lnTo>
                    <a:pt x="2185317" y="300398"/>
                  </a:lnTo>
                  <a:lnTo>
                    <a:pt x="1637337" y="574388"/>
                  </a:lnTo>
                  <a:lnTo>
                    <a:pt x="1099261" y="861583"/>
                  </a:lnTo>
                  <a:lnTo>
                    <a:pt x="547980" y="1231304"/>
                  </a:lnTo>
                  <a:lnTo>
                    <a:pt x="0" y="1617531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70A0E0C-2EE6-3A48-B42D-63895C777CC8}"/>
                </a:ext>
              </a:extLst>
            </p:cNvPr>
            <p:cNvGrpSpPr/>
            <p:nvPr/>
          </p:nvGrpSpPr>
          <p:grpSpPr>
            <a:xfrm>
              <a:off x="4592986" y="3946917"/>
              <a:ext cx="2745195" cy="476324"/>
              <a:chOff x="1425606" y="4620170"/>
              <a:chExt cx="2745195" cy="47632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0A8CB11-6969-B840-A243-F462F747FB0A}"/>
                  </a:ext>
                </a:extLst>
              </p:cNvPr>
              <p:cNvSpPr txBox="1"/>
              <p:nvPr/>
            </p:nvSpPr>
            <p:spPr>
              <a:xfrm>
                <a:off x="1705258" y="4620170"/>
                <a:ext cx="960199" cy="164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067" dirty="0">
                    <a:cs typeface="Calibri" panose="020F0502020204030204" pitchFamily="34" charset="0"/>
                  </a:rPr>
                  <a:t>GOLD A (n=4882)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BA6B3-26A7-9644-975C-EA249BF83471}"/>
                  </a:ext>
                </a:extLst>
              </p:cNvPr>
              <p:cNvSpPr txBox="1"/>
              <p:nvPr/>
            </p:nvSpPr>
            <p:spPr>
              <a:xfrm>
                <a:off x="1705258" y="4916494"/>
                <a:ext cx="955390" cy="164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067" dirty="0">
                    <a:cs typeface="Calibri" panose="020F0502020204030204" pitchFamily="34" charset="0"/>
                  </a:rPr>
                  <a:t>GOLD B (n=2933)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ECC3B04-BF09-9B47-A28E-DC1BEACB9288}"/>
                  </a:ext>
                </a:extLst>
              </p:cNvPr>
              <p:cNvSpPr txBox="1"/>
              <p:nvPr/>
            </p:nvSpPr>
            <p:spPr>
              <a:xfrm>
                <a:off x="3204189" y="4620171"/>
                <a:ext cx="955390" cy="164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067" dirty="0">
                    <a:cs typeface="Calibri" panose="020F0502020204030204" pitchFamily="34" charset="0"/>
                  </a:rPr>
                  <a:t>GOLD C (n=2055)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706608F-5699-C54E-B0E4-C00B78AAE29A}"/>
                  </a:ext>
                </a:extLst>
              </p:cNvPr>
              <p:cNvSpPr txBox="1"/>
              <p:nvPr/>
            </p:nvSpPr>
            <p:spPr>
              <a:xfrm>
                <a:off x="3204190" y="4916494"/>
                <a:ext cx="966611" cy="164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067" dirty="0">
                    <a:cs typeface="Calibri" panose="020F0502020204030204" pitchFamily="34" charset="0"/>
                  </a:rPr>
                  <a:t>GOLD D (n=1988)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A0884EF-68EF-2447-9781-84F70EFD550A}"/>
                  </a:ext>
                </a:extLst>
              </p:cNvPr>
              <p:cNvSpPr/>
              <p:nvPr/>
            </p:nvSpPr>
            <p:spPr>
              <a:xfrm>
                <a:off x="1425606" y="4628192"/>
                <a:ext cx="180000" cy="180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6A3DCE3-411A-634A-9299-BCC682EF5155}"/>
                  </a:ext>
                </a:extLst>
              </p:cNvPr>
              <p:cNvSpPr/>
              <p:nvPr/>
            </p:nvSpPr>
            <p:spPr>
              <a:xfrm>
                <a:off x="1425606" y="4916494"/>
                <a:ext cx="180000" cy="180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62C9516-F5F6-9F4E-B2D4-4919DE708D15}"/>
                  </a:ext>
                </a:extLst>
              </p:cNvPr>
              <p:cNvSpPr/>
              <p:nvPr/>
            </p:nvSpPr>
            <p:spPr>
              <a:xfrm>
                <a:off x="2923788" y="4628192"/>
                <a:ext cx="180000" cy="180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B2DC306-2122-E749-B4F2-6E1F3929BFC6}"/>
                  </a:ext>
                </a:extLst>
              </p:cNvPr>
              <p:cNvSpPr/>
              <p:nvPr/>
            </p:nvSpPr>
            <p:spPr>
              <a:xfrm>
                <a:off x="2923788" y="4916494"/>
                <a:ext cx="180000" cy="1800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E42B0B-6ECC-4743-A772-7885CEF70A3A}"/>
                </a:ext>
              </a:extLst>
            </p:cNvPr>
            <p:cNvGrpSpPr/>
            <p:nvPr/>
          </p:nvGrpSpPr>
          <p:grpSpPr>
            <a:xfrm>
              <a:off x="1730179" y="2498568"/>
              <a:ext cx="5565767" cy="1775637"/>
              <a:chOff x="5880256" y="2571467"/>
              <a:chExt cx="5565767" cy="1775637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EA54D7F-3AD7-F042-84BE-6262176C5A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38023" y="2571467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0134958-B472-6441-BA9C-FEC4EA8D64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85573" y="2571467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8D35896-727B-BC4E-BC45-E5E7210522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39473" y="2587594"/>
                <a:ext cx="108000" cy="11738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624C72A-0659-6042-B535-C93871C2F2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99723" y="2626450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74AD772-9CFF-E841-A99B-1E63806C0F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50447" y="2670048"/>
                <a:ext cx="112253" cy="1188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8FA7F47-2EB1-1B46-A5FC-60588A09C1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7523" y="2765142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97F70C8-E97F-B543-ADDE-011F6C8289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64598" y="2901667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08383F2-A5B3-EE42-AC60-7AF13F5455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15323" y="3180160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3675C15-A750-6E4B-96EA-EA20585A07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2456" y="3488370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FC27785-5835-9542-8EED-C6F94DB755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26356" y="3866464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200A2CC-1DB5-BF45-8215-10D9981D16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80256" y="4239104"/>
                <a:ext cx="108000" cy="108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D28CFA84-8558-5547-9001-3503DFC15EEB}"/>
                  </a:ext>
                </a:extLst>
              </p:cNvPr>
              <p:cNvSpPr/>
              <p:nvPr/>
            </p:nvSpPr>
            <p:spPr>
              <a:xfrm>
                <a:off x="5941949" y="2624361"/>
                <a:ext cx="5453390" cy="1663746"/>
              </a:xfrm>
              <a:custGeom>
                <a:avLst/>
                <a:gdLst>
                  <a:gd name="connsiteX0" fmla="*/ 0 w 5453390"/>
                  <a:gd name="connsiteY0" fmla="*/ 1663746 h 1663746"/>
                  <a:gd name="connsiteX1" fmla="*/ 541378 w 5453390"/>
                  <a:gd name="connsiteY1" fmla="*/ 1294025 h 1663746"/>
                  <a:gd name="connsiteX2" fmla="*/ 1086057 w 5453390"/>
                  <a:gd name="connsiteY2" fmla="*/ 917701 h 1663746"/>
                  <a:gd name="connsiteX3" fmla="*/ 1627434 w 5453390"/>
                  <a:gd name="connsiteY3" fmla="*/ 610700 h 1663746"/>
                  <a:gd name="connsiteX4" fmla="*/ 2182016 w 5453390"/>
                  <a:gd name="connsiteY4" fmla="*/ 330108 h 1663746"/>
                  <a:gd name="connsiteX5" fmla="*/ 2726695 w 5453390"/>
                  <a:gd name="connsiteY5" fmla="*/ 194764 h 1663746"/>
                  <a:gd name="connsiteX6" fmla="*/ 3277976 w 5453390"/>
                  <a:gd name="connsiteY6" fmla="*/ 105635 h 1663746"/>
                  <a:gd name="connsiteX7" fmla="*/ 3819354 w 5453390"/>
                  <a:gd name="connsiteY7" fmla="*/ 56118 h 1663746"/>
                  <a:gd name="connsiteX8" fmla="*/ 4357430 w 5453390"/>
                  <a:gd name="connsiteY8" fmla="*/ 19807 h 1663746"/>
                  <a:gd name="connsiteX9" fmla="*/ 4905410 w 5453390"/>
                  <a:gd name="connsiteY9" fmla="*/ 3301 h 1663746"/>
                  <a:gd name="connsiteX10" fmla="*/ 5453390 w 5453390"/>
                  <a:gd name="connsiteY10" fmla="*/ 0 h 166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53390" h="1663746">
                    <a:moveTo>
                      <a:pt x="0" y="1663746"/>
                    </a:moveTo>
                    <a:lnTo>
                      <a:pt x="541378" y="1294025"/>
                    </a:lnTo>
                    <a:lnTo>
                      <a:pt x="1086057" y="917701"/>
                    </a:lnTo>
                    <a:lnTo>
                      <a:pt x="1627434" y="610700"/>
                    </a:lnTo>
                    <a:lnTo>
                      <a:pt x="2182016" y="330108"/>
                    </a:lnTo>
                    <a:lnTo>
                      <a:pt x="2726695" y="194764"/>
                    </a:lnTo>
                    <a:lnTo>
                      <a:pt x="3277976" y="105635"/>
                    </a:lnTo>
                    <a:lnTo>
                      <a:pt x="3819354" y="56118"/>
                    </a:lnTo>
                    <a:lnTo>
                      <a:pt x="4357430" y="19807"/>
                    </a:lnTo>
                    <a:lnTo>
                      <a:pt x="4905410" y="3301"/>
                    </a:lnTo>
                    <a:lnTo>
                      <a:pt x="5453390" y="0"/>
                    </a:lnTo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36777BF-DE38-124F-BFFB-BD655009FAF4}"/>
                </a:ext>
              </a:extLst>
            </p:cNvPr>
            <p:cNvGrpSpPr/>
            <p:nvPr/>
          </p:nvGrpSpPr>
          <p:grpSpPr>
            <a:xfrm>
              <a:off x="1730179" y="2498568"/>
              <a:ext cx="5565767" cy="1679886"/>
              <a:chOff x="5880256" y="2571467"/>
              <a:chExt cx="5565767" cy="167988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5D62114-7064-3249-8A4B-7543061C05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38023" y="2571467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266B776-2C72-3E4A-8E64-16822B3259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85573" y="2571467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4BCEAA0-2B53-5B49-AA01-431029F4C7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39473" y="2580992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B1D78D7-3713-F846-A9E1-3F07115AE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99723" y="2596867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916C19B-A01B-BF4C-8BE5-5EDC896577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53623" y="2650842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16026B9-1D75-9744-8667-387C7E2F8D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7523" y="2765142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1D2A130-0210-FB4A-BBF1-4966CA1D46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64598" y="2901667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51C78B6-2D8D-0E49-A83C-1E46CFDB74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15323" y="3120742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2CF57C6-4F86-0E49-9D08-940B311354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2456" y="3375000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52508FD-482C-A441-92AD-4E79956318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26356" y="3737358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3C3002D-45F4-9848-9F9E-A04B2FC5DC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80256" y="4143353"/>
                <a:ext cx="108000" cy="108000"/>
              </a:xfrm>
              <a:prstGeom prst="ellipse">
                <a:avLst/>
              </a:prstGeom>
              <a:solidFill>
                <a:srgbClr val="249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C5DD9023-FD95-E643-87BA-3D348363E222}"/>
                  </a:ext>
                </a:extLst>
              </p:cNvPr>
              <p:cNvSpPr/>
              <p:nvPr/>
            </p:nvSpPr>
            <p:spPr>
              <a:xfrm>
                <a:off x="5935347" y="2624361"/>
                <a:ext cx="5456691" cy="1564713"/>
              </a:xfrm>
              <a:custGeom>
                <a:avLst/>
                <a:gdLst>
                  <a:gd name="connsiteX0" fmla="*/ 0 w 5456691"/>
                  <a:gd name="connsiteY0" fmla="*/ 1564713 h 1564713"/>
                  <a:gd name="connsiteX1" fmla="*/ 547980 w 5456691"/>
                  <a:gd name="connsiteY1" fmla="*/ 1148777 h 1564713"/>
                  <a:gd name="connsiteX2" fmla="*/ 1095960 w 5456691"/>
                  <a:gd name="connsiteY2" fmla="*/ 795561 h 1564713"/>
                  <a:gd name="connsiteX3" fmla="*/ 1640639 w 5456691"/>
                  <a:gd name="connsiteY3" fmla="*/ 541378 h 1564713"/>
                  <a:gd name="connsiteX4" fmla="*/ 2188618 w 5456691"/>
                  <a:gd name="connsiteY4" fmla="*/ 333409 h 1564713"/>
                  <a:gd name="connsiteX5" fmla="*/ 2729996 w 5456691"/>
                  <a:gd name="connsiteY5" fmla="*/ 194764 h 1564713"/>
                  <a:gd name="connsiteX6" fmla="*/ 3284578 w 5456691"/>
                  <a:gd name="connsiteY6" fmla="*/ 75925 h 1564713"/>
                  <a:gd name="connsiteX7" fmla="*/ 3825956 w 5456691"/>
                  <a:gd name="connsiteY7" fmla="*/ 26409 h 1564713"/>
                  <a:gd name="connsiteX8" fmla="*/ 4364032 w 5456691"/>
                  <a:gd name="connsiteY8" fmla="*/ 9903 h 1564713"/>
                  <a:gd name="connsiteX9" fmla="*/ 4915313 w 5456691"/>
                  <a:gd name="connsiteY9" fmla="*/ 0 h 1564713"/>
                  <a:gd name="connsiteX10" fmla="*/ 5456691 w 5456691"/>
                  <a:gd name="connsiteY10" fmla="*/ 0 h 156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56691" h="1564713">
                    <a:moveTo>
                      <a:pt x="0" y="1564713"/>
                    </a:moveTo>
                    <a:lnTo>
                      <a:pt x="547980" y="1148777"/>
                    </a:lnTo>
                    <a:lnTo>
                      <a:pt x="1095960" y="795561"/>
                    </a:lnTo>
                    <a:lnTo>
                      <a:pt x="1640639" y="541378"/>
                    </a:lnTo>
                    <a:lnTo>
                      <a:pt x="2188618" y="333409"/>
                    </a:lnTo>
                    <a:lnTo>
                      <a:pt x="2729996" y="194764"/>
                    </a:lnTo>
                    <a:lnTo>
                      <a:pt x="3284578" y="75925"/>
                    </a:lnTo>
                    <a:lnTo>
                      <a:pt x="3825956" y="26409"/>
                    </a:lnTo>
                    <a:lnTo>
                      <a:pt x="4364032" y="9903"/>
                    </a:lnTo>
                    <a:lnTo>
                      <a:pt x="4915313" y="0"/>
                    </a:lnTo>
                    <a:lnTo>
                      <a:pt x="5456691" y="0"/>
                    </a:lnTo>
                  </a:path>
                </a:pathLst>
              </a:custGeom>
              <a:noFill/>
              <a:ln w="12700">
                <a:solidFill>
                  <a:srgbClr val="2494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4" name="Rounded Rectangle 8">
            <a:extLst>
              <a:ext uri="{FF2B5EF4-FFF2-40B4-BE49-F238E27FC236}">
                <a16:creationId xmlns:a16="http://schemas.microsoft.com/office/drawing/2014/main" id="{A5DFD8BA-255B-41D0-BE41-6470C95A40A8}"/>
              </a:ext>
            </a:extLst>
          </p:cNvPr>
          <p:cNvSpPr/>
          <p:nvPr/>
        </p:nvSpPr>
        <p:spPr>
          <a:xfrm>
            <a:off x="838762" y="5845015"/>
            <a:ext cx="10844439" cy="381239"/>
          </a:xfrm>
          <a:prstGeom prst="roundRect">
            <a:avLst>
              <a:gd name="adj" fmla="val 1070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bg1"/>
                </a:solidFill>
              </a:rPr>
              <a:t>Escalation to triple therapy (LAMA/LABA/ICS) is common and occurs irrespective of disease severity</a:t>
            </a:r>
            <a:r>
              <a:rPr lang="en-GB" sz="1600" b="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3" name="Footer Placeholder 3">
            <a:extLst>
              <a:ext uri="{FF2B5EF4-FFF2-40B4-BE49-F238E27FC236}">
                <a16:creationId xmlns:a16="http://schemas.microsoft.com/office/drawing/2014/main" id="{A7FA8F7A-96E8-43D2-9FD7-1BBB5B45DDA6}"/>
              </a:ext>
            </a:extLst>
          </p:cNvPr>
          <p:cNvSpPr txBox="1">
            <a:spLocks/>
          </p:cNvSpPr>
          <p:nvPr/>
        </p:nvSpPr>
        <p:spPr>
          <a:xfrm>
            <a:off x="1760813" y="6144767"/>
            <a:ext cx="9830296" cy="2497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6FF8E03C-C968-43D9-AD9B-130AC7CF8A04}"/>
              </a:ext>
            </a:extLst>
          </p:cNvPr>
          <p:cNvSpPr txBox="1">
            <a:spLocks/>
          </p:cNvSpPr>
          <p:nvPr/>
        </p:nvSpPr>
        <p:spPr>
          <a:xfrm>
            <a:off x="770471" y="6367465"/>
            <a:ext cx="8831263" cy="371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65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B6AE-BEBF-45FD-9D20-34A88ECD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5" y="47566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>
                <a:solidFill>
                  <a:schemeClr val="bg1"/>
                </a:solidFill>
                <a:latin typeface="+mj-lt"/>
              </a:rPr>
              <a:t>Is there a problem with inhaled corticosteroids in COPD?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18636C-6F82-4EE1-95FB-4CC772826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61" y="1170914"/>
            <a:ext cx="11598785" cy="511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44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FFDEA5-C78E-4C74-BF1B-1BAE6C721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4638"/>
            <a:ext cx="10972800" cy="982133"/>
          </a:xfrm>
        </p:spPr>
        <p:txBody>
          <a:bodyPr>
            <a:normAutofit/>
          </a:bodyPr>
          <a:lstStyle/>
          <a:p>
            <a:r>
              <a:rPr lang="ca-ES" altLang="en-US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MCQ 3</a:t>
            </a:r>
            <a:endParaRPr lang="en-GB" altLang="en-US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87794CC-D9D8-42C5-ABFE-DD7C12B1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0485"/>
            <a:ext cx="10972800" cy="4413249"/>
          </a:xfrm>
        </p:spPr>
        <p:txBody>
          <a:bodyPr>
            <a:normAutofit lnSpcReduction="10000"/>
          </a:bodyPr>
          <a:lstStyle/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is your main motivation in wanting to withdraw inhaled corticosteroids in COPD patients?</a:t>
            </a:r>
          </a:p>
          <a:p>
            <a:endParaRPr lang="en-GB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Less burden for patients taking unnecessary treatment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reduce costs to the healthcare system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reduce steroid associated side effects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promote better outcomes in terms of exacerbations/symptoms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2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7907F-B269-497F-8C52-6816A1A81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Lipson DA et al. Once-daily single-inhaler triple versus dual therapy in patients with COPD. N Engl J Med 2018;378;1671–168.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B27AA-4F2A-4F79-8FBB-8BA1D180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Long-term use of ICS-containing therapy increases the </a:t>
            </a:r>
            <a:br>
              <a:rPr lang="en-GB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risk of pneumonia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6C585B-C2C7-417D-89F2-570162537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61995"/>
              </p:ext>
            </p:extLst>
          </p:nvPr>
        </p:nvGraphicFramePr>
        <p:xfrm>
          <a:off x="667314" y="1297173"/>
          <a:ext cx="6552193" cy="48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D50A10ED-DA05-4B8B-8140-EA66D9268B2A}"/>
              </a:ext>
            </a:extLst>
          </p:cNvPr>
          <p:cNvSpPr/>
          <p:nvPr/>
        </p:nvSpPr>
        <p:spPr>
          <a:xfrm>
            <a:off x="7680176" y="3218086"/>
            <a:ext cx="2260306" cy="22802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solidFill>
                  <a:schemeClr val="tx2"/>
                </a:solidFill>
              </a:rPr>
              <a:t>IMPACT: </a:t>
            </a:r>
            <a:r>
              <a:rPr lang="en-GB" sz="1400" dirty="0">
                <a:solidFill>
                  <a:schemeClr val="tx2"/>
                </a:solidFill>
              </a:rPr>
              <a:t>higher incidence of pneumonia in the ICS-containing treatment groups than in the LAMA/LABA group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A3920CD-9CAE-4484-808D-56A7FFE023E7}"/>
              </a:ext>
            </a:extLst>
          </p:cNvPr>
          <p:cNvSpPr txBox="1">
            <a:spLocks/>
          </p:cNvSpPr>
          <p:nvPr/>
        </p:nvSpPr>
        <p:spPr>
          <a:xfrm>
            <a:off x="2844610" y="5465827"/>
            <a:ext cx="7372722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18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CC2306-C9C0-4BF5-A326-3EBD9AD23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solidFill>
                  <a:prstClr val="black"/>
                </a:solidFill>
              </a:rPr>
              <a:t>Price D et al. Risk-to-benefit ratio of inhaled corticosteroids in patients with COPD. Prim Care Respir J 2013;22:92–100.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2" y="365127"/>
            <a:ext cx="9531335" cy="1325563"/>
          </a:xfrm>
        </p:spPr>
        <p:txBody>
          <a:bodyPr>
            <a:noAutofit/>
          </a:bodyPr>
          <a:lstStyle/>
          <a:p>
            <a:pPr algn="l"/>
            <a:r>
              <a:rPr lang="en-SG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Patients with COPD are at risk of side effects such as pneumonia, tuberculosis, bone fracture and diabetes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770471" y="1690688"/>
          <a:ext cx="10515600" cy="41022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/>
                        <a:t>Randomised controlled trial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/>
                        <a:t>Observational study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/>
                        <a:t>Systematic review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Pneumonia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Tuberculosis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Bone fracture 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(No effect on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fracture risk)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Skin thinning/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easy bruising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Cataract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Diabetes loss of control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Oropharyngeal candidiasis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ym typeface="Wingdings 2"/>
                        </a:rPr>
                        <a:t>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67503" marB="6750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661B02-F5DF-49D9-BBBD-7C079269B4E2}"/>
              </a:ext>
            </a:extLst>
          </p:cNvPr>
          <p:cNvSpPr txBox="1">
            <a:spLocks/>
          </p:cNvSpPr>
          <p:nvPr/>
        </p:nvSpPr>
        <p:spPr>
          <a:xfrm>
            <a:off x="770471" y="6367465"/>
            <a:ext cx="8831263" cy="371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endParaRPr 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92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8C597D-4744-4227-8802-33DCF336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3" y="365127"/>
            <a:ext cx="9541968" cy="132556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Inhaled corticosteroid suppression of </a:t>
            </a:r>
            <a:r>
              <a:rPr lang="en-GB" dirty="0" err="1"/>
              <a:t>cathelicidin</a:t>
            </a:r>
            <a:r>
              <a:rPr lang="en-GB" dirty="0"/>
              <a:t> drives dysbiosis and bacterial infection in chronic obstructive pulmonary disease</a:t>
            </a:r>
            <a:endParaRPr lang="en-GB" b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7E47B8-012D-44C2-8D3F-AB17FD0E2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Singanayagam</a:t>
            </a:r>
            <a:r>
              <a:rPr lang="en-GB" dirty="0">
                <a:solidFill>
                  <a:schemeClr val="tx1"/>
                </a:solidFill>
              </a:rPr>
              <a:t> A et al. Inhaled corticosteroid suppression of </a:t>
            </a:r>
            <a:r>
              <a:rPr lang="en-GB" dirty="0" err="1">
                <a:solidFill>
                  <a:schemeClr val="tx1"/>
                </a:solidFill>
              </a:rPr>
              <a:t>cathelicidin</a:t>
            </a:r>
            <a:r>
              <a:rPr lang="en-GB" dirty="0">
                <a:solidFill>
                  <a:schemeClr val="tx1"/>
                </a:solidFill>
              </a:rPr>
              <a:t> drives dysbiosis and bacterial infection in chronic obstructive pulmonary disease. Sci </a:t>
            </a:r>
            <a:r>
              <a:rPr lang="en-GB" dirty="0" err="1">
                <a:solidFill>
                  <a:schemeClr val="tx1"/>
                </a:solidFill>
              </a:rPr>
              <a:t>Transl</a:t>
            </a:r>
            <a:r>
              <a:rPr lang="en-GB" dirty="0">
                <a:solidFill>
                  <a:schemeClr val="tx1"/>
                </a:solidFill>
              </a:rPr>
              <a:t> Med 2019;11:eaav3879.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1D354-D8C8-47D6-AE66-93BAA2B86C3F}"/>
              </a:ext>
            </a:extLst>
          </p:cNvPr>
          <p:cNvGrpSpPr/>
          <p:nvPr/>
        </p:nvGrpSpPr>
        <p:grpSpPr>
          <a:xfrm>
            <a:off x="929535" y="1407023"/>
            <a:ext cx="7688611" cy="4806289"/>
            <a:chOff x="2207568" y="1574304"/>
            <a:chExt cx="7236296" cy="44961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7568" y="1574304"/>
              <a:ext cx="7236296" cy="44961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09692" y="2168296"/>
              <a:ext cx="360040" cy="3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35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29672" y="4653136"/>
              <a:ext cx="360040" cy="3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35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F928AD-C7A3-4BA0-B139-B8F5146DDF7B}"/>
                </a:ext>
              </a:extLst>
            </p:cNvPr>
            <p:cNvSpPr/>
            <p:nvPr/>
          </p:nvSpPr>
          <p:spPr>
            <a:xfrm>
              <a:off x="2438400" y="1634836"/>
              <a:ext cx="314036" cy="25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C9B604-7999-407F-99DF-D2860AA7CACA}"/>
                </a:ext>
              </a:extLst>
            </p:cNvPr>
            <p:cNvSpPr/>
            <p:nvPr/>
          </p:nvSpPr>
          <p:spPr>
            <a:xfrm>
              <a:off x="2332182" y="4059381"/>
              <a:ext cx="314036" cy="25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0820AC-7B21-432F-987D-F3BF2E0CB437}"/>
                </a:ext>
              </a:extLst>
            </p:cNvPr>
            <p:cNvSpPr/>
            <p:nvPr/>
          </p:nvSpPr>
          <p:spPr>
            <a:xfrm>
              <a:off x="5795818" y="1620981"/>
              <a:ext cx="314036" cy="25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FFD18B-3085-47D0-917C-AB6AEB80072E}"/>
                </a:ext>
              </a:extLst>
            </p:cNvPr>
            <p:cNvSpPr/>
            <p:nvPr/>
          </p:nvSpPr>
          <p:spPr>
            <a:xfrm>
              <a:off x="5749637" y="4096327"/>
              <a:ext cx="314036" cy="258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114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F5AEC9-140A-403E-AAF9-F48AC27BB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E1379C-C510-4B3F-99BB-FE9DB01E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Balancing the risks and benefits of inhaled corticosteroids</a:t>
            </a:r>
          </a:p>
        </p:txBody>
      </p:sp>
      <p:pic>
        <p:nvPicPr>
          <p:cNvPr id="2050" name="Picture 2" descr="COPD versus asthma. The pattern of inflammation in COPD and asthma are... |  Download Scientific Diagram">
            <a:extLst>
              <a:ext uri="{FF2B5EF4-FFF2-40B4-BE49-F238E27FC236}">
                <a16:creationId xmlns:a16="http://schemas.microsoft.com/office/drawing/2014/main" id="{C08335D1-C2C8-41CA-B31F-AF70F9D5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12" y="1288887"/>
            <a:ext cx="738187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CBBE08-B115-422D-8352-DBB045DD0A1A}"/>
              </a:ext>
            </a:extLst>
          </p:cNvPr>
          <p:cNvSpPr txBox="1"/>
          <p:nvPr/>
        </p:nvSpPr>
        <p:spPr>
          <a:xfrm>
            <a:off x="220756" y="2937615"/>
            <a:ext cx="16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Steroid nonresponsive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9F80F-A785-4155-BEA1-5B4E60510B40}"/>
              </a:ext>
            </a:extLst>
          </p:cNvPr>
          <p:cNvSpPr txBox="1"/>
          <p:nvPr/>
        </p:nvSpPr>
        <p:spPr>
          <a:xfrm>
            <a:off x="9726236" y="2782669"/>
            <a:ext cx="16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Steroid</a:t>
            </a:r>
          </a:p>
          <a:p>
            <a:r>
              <a:rPr lang="en-GB" dirty="0"/>
              <a:t>responsive</a:t>
            </a:r>
          </a:p>
        </p:txBody>
      </p:sp>
      <p:pic>
        <p:nvPicPr>
          <p:cNvPr id="2052" name="Picture 4" descr="Wrong Rubber Stamp On White. Print, Impress, Overprint. Royalty Free  Cliparts, Vectors, And Stock Illustration. Image 59860917.">
            <a:extLst>
              <a:ext uri="{FF2B5EF4-FFF2-40B4-BE49-F238E27FC236}">
                <a16:creationId xmlns:a16="http://schemas.microsoft.com/office/drawing/2014/main" id="{38467D82-6302-4866-A76E-A49E38CCE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52" y="814519"/>
            <a:ext cx="4026035" cy="23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3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AAE77C-6F2A-4F01-97C1-213A200F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536" y="6430070"/>
            <a:ext cx="8496944" cy="333052"/>
          </a:xfrm>
        </p:spPr>
        <p:txBody>
          <a:bodyPr/>
          <a:lstStyle/>
          <a:p>
            <a:r>
              <a:rPr lang="en-GB" sz="825" dirty="0" err="1">
                <a:solidFill>
                  <a:schemeClr val="tx1"/>
                </a:solidFill>
              </a:rPr>
              <a:t>Bafadhel</a:t>
            </a:r>
            <a:r>
              <a:rPr lang="en-GB" sz="825" dirty="0">
                <a:solidFill>
                  <a:schemeClr val="tx1"/>
                </a:solidFill>
              </a:rPr>
              <a:t> M, et al. Predictors of exacerbation risk and response to budesonide in patients with chronic obstructive pulmonary disease: a post-hoc analysis of three randomised trials. Lancet Respir Med 2018;117–126.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rgbClr val="BD1D3D"/>
                </a:solidFill>
              </a:rPr>
              <a:t>Blood eosinophil as predictor of exacerbation risk and </a:t>
            </a:r>
            <a:br>
              <a:rPr lang="en-GB" sz="2400" dirty="0">
                <a:solidFill>
                  <a:srgbClr val="BD1D3D"/>
                </a:solidFill>
              </a:rPr>
            </a:br>
            <a:r>
              <a:rPr lang="en-GB" sz="2400" dirty="0">
                <a:solidFill>
                  <a:srgbClr val="BD1D3D"/>
                </a:solidFill>
              </a:rPr>
              <a:t>response to 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0097" y="2359793"/>
            <a:ext cx="42803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Blood eosinophils count correlate with sputum eosinophil counts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Arial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Arial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Pooled data from AZ-sponsored studies COPD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Arial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Arial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Included ICS versus LABA and had blood eosinophil counts recorded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Arial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Arial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N= 4,528 patients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85CF58C-E347-4F04-8061-6466D1AA72CD}"/>
              </a:ext>
            </a:extLst>
          </p:cNvPr>
          <p:cNvSpPr txBox="1">
            <a:spLocks/>
          </p:cNvSpPr>
          <p:nvPr/>
        </p:nvSpPr>
        <p:spPr>
          <a:xfrm>
            <a:off x="1847529" y="5517233"/>
            <a:ext cx="8496944" cy="333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BB079-42C2-43D2-87E2-ADFD0B384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40" y="1340767"/>
            <a:ext cx="4104456" cy="4890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463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ED9D2E-3489-4899-94CC-17D2F024D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394" y="6387375"/>
            <a:ext cx="8496944" cy="33305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All data are calculated as weighted averages </a:t>
            </a:r>
            <a:r>
              <a:rPr lang="en-GB" baseline="30000" dirty="0">
                <a:solidFill>
                  <a:srgbClr val="000000"/>
                </a:solidFill>
              </a:rPr>
              <a:t>#</a:t>
            </a:r>
            <a:r>
              <a:rPr lang="en-GB" dirty="0">
                <a:solidFill>
                  <a:schemeClr val="tx1"/>
                </a:solidFill>
              </a:rPr>
              <a:t>Data on blood eosinophil count concerning LAMA/LABA/ICS combination therapy vs. single long-acting bronchodilator therapy are not reported since they were not available in the primary publications; </a:t>
            </a:r>
            <a:r>
              <a:rPr lang="en-GB" baseline="30000" dirty="0">
                <a:solidFill>
                  <a:srgbClr val="000000"/>
                </a:solidFill>
              </a:rPr>
              <a:t>¶</a:t>
            </a:r>
            <a:r>
              <a:rPr lang="en-GB" dirty="0">
                <a:solidFill>
                  <a:schemeClr val="tx1"/>
                </a:solidFill>
              </a:rPr>
              <a:t>The overall NNT was calculated by using the weighted rates of the arms reported in each study; </a:t>
            </a:r>
            <a:r>
              <a:rPr lang="en-GB" baseline="30000" dirty="0">
                <a:solidFill>
                  <a:schemeClr val="tx1"/>
                </a:solidFill>
              </a:rPr>
              <a:t>‡</a:t>
            </a:r>
            <a:r>
              <a:rPr lang="en-GB" dirty="0">
                <a:solidFill>
                  <a:schemeClr val="tx1"/>
                </a:solidFill>
              </a:rPr>
              <a:t>p&lt;0.05 LAMA/LABA/ICS vs. LAMA/LABA. Cazzola M et al. Triple therapy versus single and dual long-acting bronchodilator therapy in COPD: a systematic review and meta-analysis. Eur Respir J 2018;52:1801586.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A5B978-4B83-4179-88DA-88BF14CC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rgbClr val="BD1D3D"/>
                </a:solidFill>
                <a:cs typeface="Arial" panose="020B0604020202020204" pitchFamily="34" charset="0"/>
              </a:rPr>
              <a:t>Patients with higher blood eosinophil counts are most likely to benefit from ICS-containing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8959C-AFD9-4AA1-9C8F-33CE12F364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10" y="1924092"/>
            <a:ext cx="5641436" cy="3209351"/>
          </a:xfrm>
          <a:prstGeom prst="rect">
            <a:avLst/>
          </a:prstGeom>
          <a:noFill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C920865-7487-448C-A1F7-64B9F143B94F}"/>
              </a:ext>
            </a:extLst>
          </p:cNvPr>
          <p:cNvSpPr/>
          <p:nvPr/>
        </p:nvSpPr>
        <p:spPr>
          <a:xfrm>
            <a:off x="7558736" y="2207533"/>
            <a:ext cx="284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Protective effect of LAMA/LABA/ICS vs LAMA/LABA is greater in patients with high blood eosinophil counts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3C59A1-BEB6-4610-9E31-D597940F778B}"/>
              </a:ext>
            </a:extLst>
          </p:cNvPr>
          <p:cNvSpPr/>
          <p:nvPr/>
        </p:nvSpPr>
        <p:spPr>
          <a:xfrm>
            <a:off x="7362968" y="3180943"/>
            <a:ext cx="1085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 ≥300 cells/µL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8308963-A379-40F9-BBB2-782C18138F09}"/>
              </a:ext>
            </a:extLst>
          </p:cNvPr>
          <p:cNvSpPr/>
          <p:nvPr/>
        </p:nvSpPr>
        <p:spPr>
          <a:xfrm>
            <a:off x="7425613" y="4255104"/>
            <a:ext cx="1050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&lt;300 cells/µL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EB2AE76-D20B-4899-9E95-77D251C90E34}"/>
              </a:ext>
            </a:extLst>
          </p:cNvPr>
          <p:cNvSpPr/>
          <p:nvPr/>
        </p:nvSpPr>
        <p:spPr>
          <a:xfrm>
            <a:off x="4151785" y="4660080"/>
            <a:ext cx="899227" cy="20908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7DD371-63D6-4FC2-A7E2-BE15498EB056}"/>
              </a:ext>
            </a:extLst>
          </p:cNvPr>
          <p:cNvSpPr txBox="1"/>
          <p:nvPr/>
        </p:nvSpPr>
        <p:spPr>
          <a:xfrm>
            <a:off x="9134952" y="285520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84E59B-36CC-4C0C-A792-67AC342E681C}"/>
              </a:ext>
            </a:extLst>
          </p:cNvPr>
          <p:cNvSpPr txBox="1"/>
          <p:nvPr/>
        </p:nvSpPr>
        <p:spPr>
          <a:xfrm>
            <a:off x="8882570" y="4004516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tx2"/>
                </a:solidFill>
              </a:rPr>
              <a:t>46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A7E408-FB99-4C15-BA61-7996FD82E7D3}"/>
              </a:ext>
            </a:extLst>
          </p:cNvPr>
          <p:cNvSpPr/>
          <p:nvPr/>
        </p:nvSpPr>
        <p:spPr>
          <a:xfrm>
            <a:off x="9158996" y="3978105"/>
            <a:ext cx="510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NNT</a:t>
            </a:r>
            <a:r>
              <a:rPr lang="en-GB" sz="1200" baseline="30000" dirty="0"/>
              <a:t>‡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823D63-3FB7-43B2-8382-46BD408AF4AD}"/>
              </a:ext>
            </a:extLst>
          </p:cNvPr>
          <p:cNvSpPr/>
          <p:nvPr/>
        </p:nvSpPr>
        <p:spPr>
          <a:xfrm>
            <a:off x="9147865" y="2871815"/>
            <a:ext cx="510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NNT</a:t>
            </a:r>
            <a:r>
              <a:rPr lang="en-GB" sz="1200" baseline="30000" dirty="0"/>
              <a:t>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07C268-10B9-44C5-A3E3-6AD7C093E847}"/>
              </a:ext>
            </a:extLst>
          </p:cNvPr>
          <p:cNvSpPr/>
          <p:nvPr/>
        </p:nvSpPr>
        <p:spPr>
          <a:xfrm>
            <a:off x="7320137" y="2151312"/>
            <a:ext cx="3154753" cy="273693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2FAE72B-47CD-4262-82AF-8DE07B2D3BEE}"/>
              </a:ext>
            </a:extLst>
          </p:cNvPr>
          <p:cNvSpPr txBox="1">
            <a:spLocks/>
          </p:cNvSpPr>
          <p:nvPr/>
        </p:nvSpPr>
        <p:spPr>
          <a:xfrm>
            <a:off x="2318365" y="5813402"/>
            <a:ext cx="7372722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645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44FB5-0162-430F-9D5F-B0F031A7C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25" dirty="0">
                <a:solidFill>
                  <a:schemeClr val="tx1"/>
                </a:solidFill>
              </a:rPr>
              <a:t>Singh D, et al. Global strategy for the diagnosis, management, and prevention of chronic obstructive pulmonary lung disease: the GOLD science committee report 2019; Eur Respir J 2019;53:1900164.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/>
              <a:t>Summary: Eosinophils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828567"/>
            <a:ext cx="6421630" cy="42621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59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0C92-4C47-D94B-B022-B0528504C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86" y="1236353"/>
            <a:ext cx="11506200" cy="49556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600" b="0" dirty="0">
                <a:solidFill>
                  <a:srgbClr val="BD1D3D"/>
                </a:solidFill>
              </a:rPr>
              <a:t>ERS guidelines on </a:t>
            </a:r>
            <a:r>
              <a:rPr lang="en-GB" sz="2600" b="0" dirty="0">
                <a:solidFill>
                  <a:srgbClr val="BD1D3D"/>
                </a:solidFill>
              </a:rPr>
              <a:t>withdrawal of inhaled corticosteroids in COPD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890AC-98FE-4F46-837A-ABA65DEBD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8637" y="1865066"/>
            <a:ext cx="3164116" cy="21173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4B7E"/>
                </a:solidFill>
              </a:rPr>
              <a:t>Prof</a:t>
            </a:r>
            <a:r>
              <a:rPr lang="ang-Latn-001" sz="2000" dirty="0">
                <a:solidFill>
                  <a:srgbClr val="004B7E"/>
                </a:solidFill>
              </a:rPr>
              <a:t>.</a:t>
            </a:r>
            <a:r>
              <a:rPr lang="en-GB" sz="2000" dirty="0">
                <a:solidFill>
                  <a:srgbClr val="004B7E"/>
                </a:solidFill>
              </a:rPr>
              <a:t> James D Chalmers</a:t>
            </a:r>
            <a:br>
              <a:rPr lang="ang-Latn-001" sz="2000" dirty="0">
                <a:solidFill>
                  <a:srgbClr val="004B7E"/>
                </a:solidFill>
              </a:rPr>
            </a:br>
            <a:r>
              <a:rPr lang="en-US" sz="1700" dirty="0">
                <a:solidFill>
                  <a:srgbClr val="004B7E"/>
                </a:solidFill>
              </a:rPr>
              <a:t>British Lung Foundation Chair of Respiratory Research</a:t>
            </a:r>
            <a:br>
              <a:rPr lang="ang-Latn-001" sz="1700" dirty="0">
                <a:solidFill>
                  <a:srgbClr val="004B7E"/>
                </a:solidFill>
              </a:rPr>
            </a:br>
            <a:r>
              <a:rPr lang="en-US" sz="1700" dirty="0">
                <a:solidFill>
                  <a:srgbClr val="004B7E"/>
                </a:solidFill>
              </a:rPr>
              <a:t>Consultant Respiratory Physician</a:t>
            </a:r>
            <a:br>
              <a:rPr lang="ang-Latn-001" sz="1700" dirty="0">
                <a:solidFill>
                  <a:srgbClr val="004B7E"/>
                </a:solidFill>
              </a:rPr>
            </a:br>
            <a:r>
              <a:rPr lang="en-US" sz="1700" dirty="0">
                <a:solidFill>
                  <a:srgbClr val="004B7E"/>
                </a:solidFill>
              </a:rPr>
              <a:t>University of Dundee</a:t>
            </a:r>
            <a:endParaRPr lang="x-none" sz="1700" i="1" dirty="0">
              <a:solidFill>
                <a:srgbClr val="004B7E"/>
              </a:solidFill>
            </a:endParaRPr>
          </a:p>
        </p:txBody>
      </p:sp>
      <p:pic>
        <p:nvPicPr>
          <p:cNvPr id="1026" name="Picture 2" descr="Editorial Board | European Respiratory Society">
            <a:extLst>
              <a:ext uri="{FF2B5EF4-FFF2-40B4-BE49-F238E27FC236}">
                <a16:creationId xmlns:a16="http://schemas.microsoft.com/office/drawing/2014/main" id="{65B86C69-3D61-4210-B863-CC185E24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53" y="1988395"/>
            <a:ext cx="937972" cy="14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A6C69-9BDA-4F96-96B8-ECA4320E9056}"/>
              </a:ext>
            </a:extLst>
          </p:cNvPr>
          <p:cNvSpPr txBox="1"/>
          <p:nvPr/>
        </p:nvSpPr>
        <p:spPr>
          <a:xfrm>
            <a:off x="438151" y="591879"/>
            <a:ext cx="31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i="1" dirty="0">
                <a:solidFill>
                  <a:srgbClr val="BD1D3D"/>
                </a:solidFill>
              </a:rPr>
              <a:t>ERS Webinar 21</a:t>
            </a:r>
            <a:r>
              <a:rPr lang="en-GB" sz="1800" i="1" baseline="30000" dirty="0">
                <a:solidFill>
                  <a:srgbClr val="BD1D3D"/>
                </a:solidFill>
              </a:rPr>
              <a:t>st</a:t>
            </a:r>
            <a:r>
              <a:rPr lang="en-GB" sz="1800" i="1" dirty="0">
                <a:solidFill>
                  <a:srgbClr val="BD1D3D"/>
                </a:solidFill>
              </a:rPr>
              <a:t> January 2021</a:t>
            </a:r>
            <a:endParaRPr lang="x-none" sz="1800" i="1" dirty="0">
              <a:solidFill>
                <a:srgbClr val="BD1D3D"/>
              </a:solidFill>
            </a:endParaRPr>
          </a:p>
        </p:txBody>
      </p:sp>
      <p:pic>
        <p:nvPicPr>
          <p:cNvPr id="1028" name="Picture 4" descr="Marc Miravitlles | Vall d'Hebron Barcelona Hospital Campus">
            <a:extLst>
              <a:ext uri="{FF2B5EF4-FFF2-40B4-BE49-F238E27FC236}">
                <a16:creationId xmlns:a16="http://schemas.microsoft.com/office/drawing/2014/main" id="{108C6EBF-C59E-41E4-A50C-C4616F9C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41" y="1937735"/>
            <a:ext cx="953968" cy="14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43DA995-5610-426B-B450-52050FFB294B}"/>
              </a:ext>
            </a:extLst>
          </p:cNvPr>
          <p:cNvSpPr txBox="1">
            <a:spLocks/>
          </p:cNvSpPr>
          <p:nvPr/>
        </p:nvSpPr>
        <p:spPr>
          <a:xfrm>
            <a:off x="7754245" y="1829894"/>
            <a:ext cx="3947896" cy="4077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Font typeface="Arial" panose="020B0604020202020204" pitchFamily="34" charset="0"/>
              <a:buNone/>
              <a:defRPr sz="1800" b="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1D3D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4B7E"/>
                </a:solidFill>
              </a:rPr>
              <a:t>D</a:t>
            </a:r>
            <a:r>
              <a:rPr lang="ang-Latn-001" sz="2000" dirty="0">
                <a:solidFill>
                  <a:srgbClr val="004B7E"/>
                </a:solidFill>
              </a:rPr>
              <a:t>r </a:t>
            </a:r>
            <a:r>
              <a:rPr lang="en-GB" sz="2000" dirty="0">
                <a:solidFill>
                  <a:srgbClr val="004B7E"/>
                </a:solidFill>
              </a:rPr>
              <a:t>Marc Miravitlles</a:t>
            </a:r>
            <a:br>
              <a:rPr lang="ang-Latn-001" sz="2000" dirty="0">
                <a:solidFill>
                  <a:srgbClr val="004B7E"/>
                </a:solidFill>
              </a:rPr>
            </a:br>
            <a:r>
              <a:rPr lang="fr-CH" sz="1700" dirty="0">
                <a:solidFill>
                  <a:srgbClr val="004B7E"/>
                </a:solidFill>
              </a:rPr>
              <a:t>Senior </a:t>
            </a:r>
            <a:r>
              <a:rPr lang="fr-CH" sz="1700" dirty="0" err="1">
                <a:solidFill>
                  <a:srgbClr val="004B7E"/>
                </a:solidFill>
              </a:rPr>
              <a:t>Researcher</a:t>
            </a:r>
            <a:r>
              <a:rPr lang="fr-CH" sz="1700" dirty="0">
                <a:solidFill>
                  <a:srgbClr val="004B7E"/>
                </a:solidFill>
              </a:rPr>
              <a:t> and Consultant</a:t>
            </a:r>
            <a:br>
              <a:rPr lang="ang-Latn-001" sz="1700" dirty="0">
                <a:solidFill>
                  <a:srgbClr val="004B7E"/>
                </a:solidFill>
              </a:rPr>
            </a:br>
            <a:r>
              <a:rPr lang="fr-CH" sz="1700" dirty="0" err="1">
                <a:solidFill>
                  <a:srgbClr val="004B7E"/>
                </a:solidFill>
              </a:rPr>
              <a:t>Pneumology</a:t>
            </a:r>
            <a:r>
              <a:rPr lang="fr-CH" sz="1700" dirty="0">
                <a:solidFill>
                  <a:srgbClr val="004B7E"/>
                </a:solidFill>
              </a:rPr>
              <a:t> </a:t>
            </a:r>
            <a:r>
              <a:rPr lang="fr-CH" sz="1700" dirty="0" err="1">
                <a:solidFill>
                  <a:srgbClr val="004B7E"/>
                </a:solidFill>
              </a:rPr>
              <a:t>Department</a:t>
            </a:r>
            <a:br>
              <a:rPr lang="ang-Latn-001" sz="1700" dirty="0">
                <a:solidFill>
                  <a:srgbClr val="004B7E"/>
                </a:solidFill>
              </a:rPr>
            </a:br>
            <a:r>
              <a:rPr lang="fr-CH" sz="1700" dirty="0">
                <a:solidFill>
                  <a:srgbClr val="004B7E"/>
                </a:solidFill>
              </a:rPr>
              <a:t>Hospital </a:t>
            </a:r>
            <a:r>
              <a:rPr lang="fr-CH" sz="1700" dirty="0" err="1">
                <a:solidFill>
                  <a:srgbClr val="004B7E"/>
                </a:solidFill>
              </a:rPr>
              <a:t>Universitari</a:t>
            </a:r>
            <a:r>
              <a:rPr lang="fr-CH" sz="1700" dirty="0">
                <a:solidFill>
                  <a:srgbClr val="004B7E"/>
                </a:solidFill>
              </a:rPr>
              <a:t> Vall d'</a:t>
            </a:r>
            <a:r>
              <a:rPr lang="fr-CH" sz="1700" dirty="0" err="1">
                <a:solidFill>
                  <a:srgbClr val="004B7E"/>
                </a:solidFill>
              </a:rPr>
              <a:t>Hebron</a:t>
            </a:r>
            <a:r>
              <a:rPr lang="fr-CH" sz="1700" dirty="0">
                <a:solidFill>
                  <a:srgbClr val="004B7E"/>
                </a:solidFill>
              </a:rPr>
              <a:t>. Vall d'</a:t>
            </a:r>
            <a:r>
              <a:rPr lang="fr-CH" sz="1700" dirty="0" err="1">
                <a:solidFill>
                  <a:srgbClr val="004B7E"/>
                </a:solidFill>
              </a:rPr>
              <a:t>Hebron</a:t>
            </a:r>
            <a:r>
              <a:rPr lang="fr-CH" sz="1700" dirty="0">
                <a:solidFill>
                  <a:srgbClr val="004B7E"/>
                </a:solidFill>
              </a:rPr>
              <a:t> Barcelona Hospital Campus</a:t>
            </a:r>
            <a:br>
              <a:rPr lang="ang-Latn-001" sz="1700" dirty="0">
                <a:solidFill>
                  <a:srgbClr val="004B7E"/>
                </a:solidFill>
              </a:rPr>
            </a:br>
            <a:r>
              <a:rPr lang="fr-CH" sz="1700" dirty="0">
                <a:solidFill>
                  <a:srgbClr val="004B7E"/>
                </a:solidFill>
              </a:rPr>
              <a:t>Barcelona, Spain</a:t>
            </a:r>
            <a:endParaRPr lang="ang-Latn-001" sz="1700" dirty="0">
              <a:solidFill>
                <a:srgbClr val="004B7E"/>
              </a:solidFill>
            </a:endParaRPr>
          </a:p>
          <a:p>
            <a:pPr>
              <a:lnSpc>
                <a:spcPct val="100000"/>
              </a:lnSpc>
            </a:pPr>
            <a:br>
              <a:rPr lang="ang-Latn-001" sz="2000" dirty="0">
                <a:solidFill>
                  <a:srgbClr val="004B7E"/>
                </a:solidFill>
              </a:rPr>
            </a:br>
            <a:endParaRPr lang="x-none" sz="2000" i="1" dirty="0">
              <a:solidFill>
                <a:srgbClr val="004B7E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EBE9C93-D28D-4F59-ADF7-8DD5711A85F3}"/>
              </a:ext>
            </a:extLst>
          </p:cNvPr>
          <p:cNvSpPr txBox="1">
            <a:spLocks/>
          </p:cNvSpPr>
          <p:nvPr/>
        </p:nvSpPr>
        <p:spPr>
          <a:xfrm>
            <a:off x="2931883" y="3993283"/>
            <a:ext cx="7431317" cy="1928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Font typeface="Arial" panose="020B0604020202020204" pitchFamily="34" charset="0"/>
              <a:buNone/>
              <a:defRPr sz="1800" b="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1D3D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ang-Latn-001" sz="2200" i="1" dirty="0"/>
              <a:t>Programme:</a:t>
            </a:r>
            <a:br>
              <a:rPr lang="ang-Latn-001" i="1" dirty="0"/>
            </a:br>
            <a:r>
              <a:rPr lang="ang-Latn-001" i="1" dirty="0"/>
              <a:t>1- Introduction – 2 minutes</a:t>
            </a:r>
          </a:p>
          <a:p>
            <a:pPr>
              <a:lnSpc>
                <a:spcPct val="100000"/>
              </a:lnSpc>
            </a:pPr>
            <a:r>
              <a:rPr lang="ang-Latn-001" i="1" dirty="0"/>
              <a:t>2- Interactive presentation and discussion – 40 minutes</a:t>
            </a:r>
          </a:p>
          <a:p>
            <a:pPr>
              <a:lnSpc>
                <a:spcPct val="100000"/>
              </a:lnSpc>
            </a:pPr>
            <a:r>
              <a:rPr lang="ang-Latn-001" i="1" dirty="0"/>
              <a:t>3- Q&amp;A – 18 minutes</a:t>
            </a:r>
            <a:br>
              <a:rPr lang="x-none" i="1" dirty="0"/>
            </a:br>
            <a:endParaRPr lang="ang-Latn-00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94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1524000" y="3733800"/>
            <a:ext cx="9144000" cy="3124200"/>
            <a:chOff x="0" y="2352"/>
            <a:chExt cx="5760" cy="1968"/>
          </a:xfrm>
        </p:grpSpPr>
        <p:sp>
          <p:nvSpPr>
            <p:cNvPr id="94" name="Rectangle 93"/>
            <p:cNvSpPr/>
            <p:nvPr/>
          </p:nvSpPr>
          <p:spPr>
            <a:xfrm>
              <a:off x="0" y="2352"/>
              <a:ext cx="5760" cy="1968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2657" name="TextBox 94"/>
            <p:cNvSpPr txBox="1">
              <a:spLocks noChangeArrowheads="1"/>
            </p:cNvSpPr>
            <p:nvPr/>
          </p:nvSpPr>
          <p:spPr bwMode="auto">
            <a:xfrm>
              <a:off x="0" y="2400"/>
              <a:ext cx="13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i="1">
                  <a:solidFill>
                    <a:srgbClr val="297FD5"/>
                  </a:solidFill>
                  <a:latin typeface="Arial Narrow" pitchFamily="34" charset="0"/>
                </a:rPr>
                <a:t>Recommendation</a:t>
              </a:r>
            </a:p>
          </p:txBody>
        </p:sp>
      </p:grpSp>
      <p:pic>
        <p:nvPicPr>
          <p:cNvPr id="21541" name="Picture 215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86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1524000" y="0"/>
            <a:ext cx="9144000" cy="3657600"/>
            <a:chOff x="0" y="1752600"/>
            <a:chExt cx="9144000" cy="3657600"/>
          </a:xfrm>
        </p:grpSpPr>
        <p:sp>
          <p:nvSpPr>
            <p:cNvPr id="92" name="Rectangle 91"/>
            <p:cNvSpPr/>
            <p:nvPr/>
          </p:nvSpPr>
          <p:spPr>
            <a:xfrm>
              <a:off x="0" y="1752600"/>
              <a:ext cx="9144000" cy="36576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2655" name="TextBox 92"/>
            <p:cNvSpPr txBox="1">
              <a:spLocks noChangeArrowheads="1"/>
            </p:cNvSpPr>
            <p:nvPr/>
          </p:nvSpPr>
          <p:spPr bwMode="auto">
            <a:xfrm>
              <a:off x="0" y="5029200"/>
              <a:ext cx="2209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i="1">
                  <a:solidFill>
                    <a:srgbClr val="00B050"/>
                  </a:solidFill>
                  <a:latin typeface="Arial Narrow" pitchFamily="34" charset="0"/>
                </a:rPr>
                <a:t>Evidence synthesis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1371600"/>
            <a:ext cx="3810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 Narrow" pitchFamily="34" charset="0"/>
              </a:rPr>
              <a:t>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 Narrow" pitchFamily="34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 Narrow" pitchFamily="34" charset="0"/>
              </a:rPr>
              <a:t>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 Narrow" pitchFamily="34" charset="0"/>
              </a:rPr>
              <a:t>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1371601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Outcome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1676401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Outcome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0" y="1981201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Outcome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2286001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Outcome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800000">
            <a:off x="1636714" y="568326"/>
            <a:ext cx="174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Narrow" pitchFamily="34" charset="0"/>
              </a:rPr>
              <a:t>Formulate  question</a:t>
            </a:r>
          </a:p>
        </p:txBody>
      </p:sp>
      <p:grpSp>
        <p:nvGrpSpPr>
          <p:cNvPr id="4" name="Group 160"/>
          <p:cNvGrpSpPr>
            <a:grpSpLocks/>
          </p:cNvGrpSpPr>
          <p:nvPr/>
        </p:nvGrpSpPr>
        <p:grpSpPr bwMode="auto">
          <a:xfrm>
            <a:off x="4157664" y="1117600"/>
            <a:ext cx="2200275" cy="1549400"/>
            <a:chOff x="2633524" y="1117453"/>
            <a:chExt cx="2200909" cy="1549547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7600" y="1143000"/>
              <a:ext cx="117683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isometricOffAxis1Left"/>
              <a:lightRig rig="threePt" dir="t"/>
            </a:scene3d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7873" y="1117453"/>
              <a:ext cx="117683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isometricOffAxis1Left"/>
              <a:lightRig rig="threePt" dir="t"/>
            </a:scene3d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1143000"/>
              <a:ext cx="117683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isometricOffAxis1Left"/>
              <a:lightRig rig="threePt" dir="t"/>
            </a:scene3d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3524" y="1117453"/>
              <a:ext cx="117683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isometricOffAxis1Left"/>
              <a:lightRig rig="threePt" dir="t"/>
            </a:scene3d>
          </p:spPr>
        </p:pic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1800000">
            <a:off x="3176589" y="657226"/>
            <a:ext cx="1493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Rate  importance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00400" y="13716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Critical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00400" y="1981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Important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00400" y="16764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Critical</a:t>
            </a:r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200401" y="2286000"/>
            <a:ext cx="1376363" cy="554038"/>
            <a:chOff x="1676400" y="2286000"/>
            <a:chExt cx="1377083" cy="553859"/>
          </a:xfrm>
        </p:grpSpPr>
        <p:sp>
          <p:nvSpPr>
            <p:cNvPr id="22648" name="TextBox 20"/>
            <p:cNvSpPr txBox="1">
              <a:spLocks noChangeArrowheads="1"/>
            </p:cNvSpPr>
            <p:nvPr/>
          </p:nvSpPr>
          <p:spPr bwMode="auto">
            <a:xfrm>
              <a:off x="1676400" y="2286000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Arial Narrow" pitchFamily="34" charset="0"/>
                </a:rPr>
                <a:t>Not</a:t>
              </a:r>
            </a:p>
          </p:txBody>
        </p:sp>
        <p:sp>
          <p:nvSpPr>
            <p:cNvPr id="22649" name="TextBox 26"/>
            <p:cNvSpPr txBox="1">
              <a:spLocks noChangeArrowheads="1"/>
            </p:cNvSpPr>
            <p:nvPr/>
          </p:nvSpPr>
          <p:spPr bwMode="auto">
            <a:xfrm rot="1800000">
              <a:off x="1986683" y="2532082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Arial Narrow" pitchFamily="34" charset="0"/>
                </a:rPr>
                <a:t>important</a:t>
              </a:r>
            </a:p>
          </p:txBody>
        </p:sp>
      </p:grp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6126164" y="225426"/>
            <a:ext cx="1874837" cy="2951163"/>
            <a:chOff x="2899" y="142"/>
            <a:chExt cx="1181" cy="1859"/>
          </a:xfrm>
        </p:grpSpPr>
        <p:pic>
          <p:nvPicPr>
            <p:cNvPr id="22645" name="Picture 1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864"/>
              <a:ext cx="1104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6" name="TextBox 17"/>
            <p:cNvSpPr txBox="1">
              <a:spLocks noChangeArrowheads="1"/>
            </p:cNvSpPr>
            <p:nvPr/>
          </p:nvSpPr>
          <p:spPr bwMode="auto">
            <a:xfrm rot="-1800000">
              <a:off x="2899" y="142"/>
              <a:ext cx="94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Arial Narrow" pitchFamily="34" charset="0"/>
                </a:rPr>
                <a:t>Create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Arial Narrow" pitchFamily="34" charset="0"/>
                </a:rPr>
                <a:t>evidence profile with GRADEpro</a:t>
              </a:r>
            </a:p>
          </p:txBody>
        </p:sp>
        <p:sp>
          <p:nvSpPr>
            <p:cNvPr id="22647" name="TextBox 85"/>
            <p:cNvSpPr txBox="1">
              <a:spLocks noChangeArrowheads="1"/>
            </p:cNvSpPr>
            <p:nvPr/>
          </p:nvSpPr>
          <p:spPr bwMode="auto">
            <a:xfrm>
              <a:off x="2976" y="1536"/>
              <a:ext cx="110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Arial Narrow" pitchFamily="34" charset="0"/>
                </a:rPr>
                <a:t>Summary of findings &amp; estimate of effect for each outcome</a:t>
              </a:r>
            </a:p>
          </p:txBody>
        </p:sp>
      </p:grp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8153400" y="1295401"/>
            <a:ext cx="2362200" cy="3984625"/>
            <a:chOff x="4176" y="816"/>
            <a:chExt cx="1488" cy="2510"/>
          </a:xfrm>
        </p:grpSpPr>
        <p:sp>
          <p:nvSpPr>
            <p:cNvPr id="96" name="Down Arrow 95"/>
            <p:cNvSpPr/>
            <p:nvPr/>
          </p:nvSpPr>
          <p:spPr>
            <a:xfrm>
              <a:off x="4560" y="816"/>
              <a:ext cx="384" cy="1776"/>
            </a:xfrm>
            <a:prstGeom prst="downArrow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2644" name="TextBox 98"/>
            <p:cNvSpPr txBox="1">
              <a:spLocks noChangeArrowheads="1"/>
            </p:cNvSpPr>
            <p:nvPr/>
          </p:nvSpPr>
          <p:spPr bwMode="auto">
            <a:xfrm>
              <a:off x="4176" y="2592"/>
              <a:ext cx="1488" cy="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 Narrow" pitchFamily="34" charset="0"/>
                </a:rPr>
                <a:t>Grade</a:t>
              </a:r>
              <a:r>
                <a:rPr lang="en-US" altLang="en-US" sz="140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Arial Narrow" pitchFamily="34" charset="0"/>
                </a:rPr>
                <a:t>overall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 Narrow" pitchFamily="34" charset="0"/>
                </a:rPr>
                <a:t>quality  of  evidence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Arial Narrow" pitchFamily="34" charset="0"/>
                </a:rPr>
                <a:t>across outcomes based on lowest quality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Arial Narrow" pitchFamily="34" charset="0"/>
                </a:rPr>
                <a:t>of </a:t>
              </a:r>
              <a:r>
                <a:rPr lang="en-US" altLang="en-US" sz="1400" b="1" i="1">
                  <a:solidFill>
                    <a:srgbClr val="000000"/>
                  </a:solidFill>
                  <a:latin typeface="Arial Narrow" pitchFamily="34" charset="0"/>
                </a:rPr>
                <a:t>critical</a:t>
              </a:r>
              <a:r>
                <a:rPr lang="en-US" altLang="en-US" sz="1400">
                  <a:solidFill>
                    <a:srgbClr val="000000"/>
                  </a:solidFill>
                  <a:latin typeface="Arial Narrow" pitchFamily="34" charset="0"/>
                </a:rPr>
                <a:t> outcomes</a:t>
              </a:r>
            </a:p>
          </p:txBody>
        </p:sp>
      </p:grpSp>
      <p:grpSp>
        <p:nvGrpSpPr>
          <p:cNvPr id="13" name="Group 138"/>
          <p:cNvGrpSpPr>
            <a:grpSpLocks/>
          </p:cNvGrpSpPr>
          <p:nvPr/>
        </p:nvGrpSpPr>
        <p:grpSpPr bwMode="auto">
          <a:xfrm>
            <a:off x="4876800" y="3200400"/>
            <a:ext cx="2317750" cy="2133600"/>
            <a:chOff x="2743200" y="3276600"/>
            <a:chExt cx="2393950" cy="2209800"/>
          </a:xfrm>
        </p:grpSpPr>
        <p:grpSp>
          <p:nvGrpSpPr>
            <p:cNvPr id="22595" name="Group 136"/>
            <p:cNvGrpSpPr>
              <a:grpSpLocks/>
            </p:cNvGrpSpPr>
            <p:nvPr/>
          </p:nvGrpSpPr>
          <p:grpSpPr bwMode="auto">
            <a:xfrm>
              <a:off x="2743200" y="3276600"/>
              <a:ext cx="2393950" cy="2209800"/>
              <a:chOff x="2438400" y="3124200"/>
              <a:chExt cx="2971800" cy="2743200"/>
            </a:xfrm>
          </p:grpSpPr>
          <p:grpSp>
            <p:nvGrpSpPr>
              <p:cNvPr id="22597" name="Group 111"/>
              <p:cNvGrpSpPr>
                <a:grpSpLocks/>
              </p:cNvGrpSpPr>
              <p:nvPr/>
            </p:nvGrpSpPr>
            <p:grpSpPr bwMode="auto">
              <a:xfrm>
                <a:off x="2438400" y="38862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11" name="Flowchart: Delay 110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2598" name="Group 112"/>
              <p:cNvGrpSpPr>
                <a:grpSpLocks/>
              </p:cNvGrpSpPr>
              <p:nvPr/>
            </p:nvGrpSpPr>
            <p:grpSpPr bwMode="auto">
              <a:xfrm>
                <a:off x="3048000" y="36576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14" name="Flowchart: Delay 113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2599" name="Group 115"/>
              <p:cNvGrpSpPr>
                <a:grpSpLocks/>
              </p:cNvGrpSpPr>
              <p:nvPr/>
            </p:nvGrpSpPr>
            <p:grpSpPr bwMode="auto">
              <a:xfrm>
                <a:off x="3657600" y="35814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17" name="Flowchart: Delay 116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2600" name="Group 118"/>
              <p:cNvGrpSpPr>
                <a:grpSpLocks/>
              </p:cNvGrpSpPr>
              <p:nvPr/>
            </p:nvGrpSpPr>
            <p:grpSpPr bwMode="auto">
              <a:xfrm>
                <a:off x="4267200" y="36576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20" name="Flowchart: Delay 119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2601" name="Group 121"/>
              <p:cNvGrpSpPr>
                <a:grpSpLocks/>
              </p:cNvGrpSpPr>
              <p:nvPr/>
            </p:nvGrpSpPr>
            <p:grpSpPr bwMode="auto">
              <a:xfrm>
                <a:off x="4876800" y="38100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23" name="Flowchart: Delay 122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2590800" y="3124200"/>
                <a:ext cx="2743200" cy="27432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cene3d>
                <a:camera prst="orthographicFront">
                  <a:rot lat="17099997" lon="0" rev="0"/>
                </a:camera>
                <a:lightRig rig="freezing" dir="t"/>
              </a:scene3d>
              <a:sp3d>
                <a:bevelT w="10160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22603" name="Group 124"/>
              <p:cNvGrpSpPr>
                <a:grpSpLocks/>
              </p:cNvGrpSpPr>
              <p:nvPr/>
            </p:nvGrpSpPr>
            <p:grpSpPr bwMode="auto">
              <a:xfrm>
                <a:off x="2819400" y="43434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26" name="Flowchart: Delay 125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2604" name="Group 127"/>
              <p:cNvGrpSpPr>
                <a:grpSpLocks/>
              </p:cNvGrpSpPr>
              <p:nvPr/>
            </p:nvGrpSpPr>
            <p:grpSpPr bwMode="auto">
              <a:xfrm>
                <a:off x="4724400" y="43434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29" name="Flowchart: Delay 128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2605" name="Group 130"/>
              <p:cNvGrpSpPr>
                <a:grpSpLocks/>
              </p:cNvGrpSpPr>
              <p:nvPr/>
            </p:nvGrpSpPr>
            <p:grpSpPr bwMode="auto">
              <a:xfrm>
                <a:off x="3429000" y="44958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32" name="Flowchart: Delay 131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22606" name="Group 133"/>
              <p:cNvGrpSpPr>
                <a:grpSpLocks/>
              </p:cNvGrpSpPr>
              <p:nvPr/>
            </p:nvGrpSpPr>
            <p:grpSpPr bwMode="auto">
              <a:xfrm>
                <a:off x="4114800" y="4495800"/>
                <a:ext cx="533400" cy="711200"/>
                <a:chOff x="1600200" y="3886200"/>
                <a:chExt cx="685800" cy="914400"/>
              </a:xfrm>
            </p:grpSpPr>
            <p:sp>
              <p:nvSpPr>
                <p:cNvPr id="135" name="Flowchart: Delay 134"/>
                <p:cNvSpPr/>
                <p:nvPr/>
              </p:nvSpPr>
              <p:spPr>
                <a:xfrm rot="16200000">
                  <a:off x="1676400" y="4191000"/>
                  <a:ext cx="533400" cy="685800"/>
                </a:xfrm>
                <a:prstGeom prst="flowChartDelay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morning" dir="t"/>
                </a:scene3d>
                <a:sp3d prstMaterial="dkEdge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1676400" y="3886200"/>
                  <a:ext cx="533400" cy="533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 w="12700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latin typeface="Arial Narrow"/>
                    <a:cs typeface="Arial Narrow"/>
                  </a:endParaRPr>
                </a:p>
              </p:txBody>
            </p:sp>
          </p:grpSp>
        </p:grpSp>
        <p:sp>
          <p:nvSpPr>
            <p:cNvPr id="138" name="TextBox 137"/>
            <p:cNvSpPr txBox="1"/>
            <p:nvPr/>
          </p:nvSpPr>
          <p:spPr>
            <a:xfrm rot="582617">
              <a:off x="3361319" y="4003055"/>
              <a:ext cx="1219200" cy="605661"/>
            </a:xfrm>
            <a:prstGeom prst="rect">
              <a:avLst/>
            </a:prstGeom>
            <a:noFill/>
            <a:scene3d>
              <a:camera prst="isometricOffAxis1Top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Arial Narrow"/>
                  <a:cs typeface="Arial Narrow"/>
                </a:rPr>
                <a:t>Panel</a:t>
              </a:r>
            </a:p>
          </p:txBody>
        </p:sp>
      </p:grp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8915400" y="228600"/>
            <a:ext cx="160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Randomization raises initial quality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RCTs: high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Observational: low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9220200" y="1219200"/>
            <a:ext cx="1447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Risk of bias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Inconsistency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Indirectness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Imprecision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nsolas" pitchFamily="49" charset="0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Publication bias</a:t>
            </a:r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8497888" y="1712913"/>
            <a:ext cx="11430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Grade  down</a:t>
            </a: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8612188" y="2894013"/>
            <a:ext cx="9144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Grade  up</a:t>
            </a: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9220200" y="2514600"/>
            <a:ext cx="144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 typeface="Consolas" pitchFamily="49" charset="0"/>
              <a:buAutoNum type="arabicPeriod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Large effect</a:t>
            </a:r>
          </a:p>
          <a:p>
            <a:pPr marL="225425" indent="-225425">
              <a:buFont typeface="Consolas" pitchFamily="49" charset="0"/>
              <a:buAutoNum type="arabicPeriod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Dose  response</a:t>
            </a:r>
          </a:p>
          <a:p>
            <a:pPr marL="225425" indent="-225425">
              <a:buFont typeface="Consolas" pitchFamily="49" charset="0"/>
              <a:buAutoNum type="arabicPeriod"/>
              <a:defRPr/>
            </a:pPr>
            <a:r>
              <a:rPr lang="en-US" sz="1400" spc="-100" dirty="0">
                <a:solidFill>
                  <a:prstClr val="black"/>
                </a:solidFill>
                <a:latin typeface="Arial Narrow"/>
                <a:cs typeface="Arial Narrow"/>
              </a:rPr>
              <a:t>Opposing bias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 &amp; Confounders</a:t>
            </a:r>
          </a:p>
        </p:txBody>
      </p:sp>
      <p:grpSp>
        <p:nvGrpSpPr>
          <p:cNvPr id="21537" name="Group 161"/>
          <p:cNvGrpSpPr>
            <a:grpSpLocks/>
          </p:cNvGrpSpPr>
          <p:nvPr/>
        </p:nvGrpSpPr>
        <p:grpSpPr bwMode="auto">
          <a:xfrm>
            <a:off x="2438401" y="1676400"/>
            <a:ext cx="3971925" cy="1295400"/>
            <a:chOff x="914400" y="1676400"/>
            <a:chExt cx="3971336" cy="12954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914400" y="2590800"/>
              <a:ext cx="1142831" cy="1588"/>
            </a:xfrm>
            <a:prstGeom prst="line">
              <a:avLst/>
            </a:prstGeom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57231" y="2590800"/>
              <a:ext cx="685698" cy="381000"/>
            </a:xfrm>
            <a:prstGeom prst="line">
              <a:avLst/>
            </a:prstGeom>
            <a:ln w="38100">
              <a:solidFill>
                <a:srgbClr val="FFFF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14400" y="2286000"/>
              <a:ext cx="2304708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4400" y="1981200"/>
              <a:ext cx="2303121" cy="31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400" y="1676400"/>
              <a:ext cx="230312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81007" y="1679575"/>
              <a:ext cx="76189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819094" y="1676400"/>
              <a:ext cx="76189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158769" y="1693863"/>
              <a:ext cx="76189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474658" y="1981200"/>
              <a:ext cx="76189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814333" y="1981200"/>
              <a:ext cx="76189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155594" y="1979613"/>
              <a:ext cx="76189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74658" y="2282825"/>
              <a:ext cx="76189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819094" y="2286000"/>
              <a:ext cx="76189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58769" y="2286000"/>
              <a:ext cx="76189" cy="15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00031" y="1681163"/>
              <a:ext cx="380944" cy="1587"/>
            </a:xfrm>
            <a:prstGeom prst="line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503206" y="1982788"/>
              <a:ext cx="380944" cy="1587"/>
            </a:xfrm>
            <a:prstGeom prst="line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04792" y="2286000"/>
              <a:ext cx="380944" cy="1588"/>
            </a:xfrm>
            <a:prstGeom prst="line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 rot="-1800000">
            <a:off x="7718425" y="274639"/>
            <a:ext cx="1295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Rate quality of evidence for each outcome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 rot="-1800000">
            <a:off x="2413000" y="666750"/>
            <a:ext cx="1530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Select  outcomes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8001000" y="2133601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Very low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8001000" y="19050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Low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8001000" y="1676401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Moderate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001000" y="14478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High</a:t>
            </a:r>
          </a:p>
        </p:txBody>
      </p:sp>
      <p:sp>
        <p:nvSpPr>
          <p:cNvPr id="152" name="Down Arrow 151"/>
          <p:cNvSpPr>
            <a:spLocks noChangeArrowheads="1"/>
          </p:cNvSpPr>
          <p:nvPr/>
        </p:nvSpPr>
        <p:spPr bwMode="auto">
          <a:xfrm rot="5400000">
            <a:off x="7505700" y="3924300"/>
            <a:ext cx="457200" cy="685800"/>
          </a:xfrm>
          <a:prstGeom prst="downArrow">
            <a:avLst>
              <a:gd name="adj1" fmla="val 50000"/>
              <a:gd name="adj2" fmla="val 40910"/>
            </a:avLst>
          </a:prstGeom>
          <a:solidFill>
            <a:srgbClr val="00B05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24000" y="4191001"/>
            <a:ext cx="33528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Grade recommendations</a:t>
            </a: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(Evidence to Recommendation)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For or against (direction) </a:t>
            </a:r>
            <a:r>
              <a:rPr lang="az-Cyrl-AZ" sz="1400" dirty="0">
                <a:solidFill>
                  <a:prstClr val="black"/>
                </a:solidFill>
                <a:latin typeface="Arial Narrow"/>
                <a:cs typeface="Arial Narrow"/>
                <a:sym typeface="Symbol"/>
              </a:rPr>
              <a:t></a:t>
            </a:r>
            <a:endParaRPr lang="en-US" sz="14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Strong or conditional/weak (strength)</a:t>
            </a:r>
          </a:p>
          <a:p>
            <a:pPr>
              <a:defRPr/>
            </a:pPr>
            <a:endParaRPr lang="en-US" sz="1400" i="1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By considering balance of consequences (evidence to recommendations):</a:t>
            </a:r>
          </a:p>
          <a:p>
            <a:pPr marL="355600" lvl="1" indent="-266700">
              <a:buSzPct val="8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Quality of evidence</a:t>
            </a:r>
          </a:p>
          <a:p>
            <a:pPr marL="355600" lvl="1" indent="-266700">
              <a:buSzPct val="8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Balance benefits/harms</a:t>
            </a:r>
          </a:p>
          <a:p>
            <a:pPr marL="355600" lvl="1" indent="-266700">
              <a:buSzPct val="8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Values and preferences </a:t>
            </a:r>
          </a:p>
          <a:p>
            <a:pPr marL="355600" lvl="1" indent="-266700">
              <a:buSzPct val="8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Feasibility, equity and acceptability</a:t>
            </a:r>
          </a:p>
          <a:p>
            <a:pPr marL="355600" indent="-266700">
              <a:buSzPct val="80000"/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Resource use (if applicable)</a:t>
            </a:r>
          </a:p>
          <a:p>
            <a:pPr marL="355600" indent="-266700">
              <a:buSzPct val="80000"/>
              <a:buFont typeface="Wingdings" pitchFamily="2" charset="2"/>
              <a:buChar char="q"/>
              <a:defRPr/>
            </a:pPr>
            <a:endParaRPr lang="en-US" sz="1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54" name="Down Arrow 153"/>
          <p:cNvSpPr/>
          <p:nvPr/>
        </p:nvSpPr>
        <p:spPr bwMode="auto">
          <a:xfrm rot="4317605">
            <a:off x="4114800" y="4084638"/>
            <a:ext cx="457200" cy="762000"/>
          </a:xfrm>
          <a:prstGeom prst="down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55" name="Down Arrow 154"/>
          <p:cNvSpPr/>
          <p:nvPr/>
        </p:nvSpPr>
        <p:spPr bwMode="auto">
          <a:xfrm rot="16200000">
            <a:off x="5484020" y="5636420"/>
            <a:ext cx="473075" cy="493713"/>
          </a:xfrm>
          <a:prstGeom prst="downArrow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pic>
        <p:nvPicPr>
          <p:cNvPr id="215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6" y="5410201"/>
            <a:ext cx="9890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7391400" y="533400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84200">
              <a:tabLst>
                <a:tab pos="3230563" algn="l"/>
              </a:tabLst>
              <a:defRPr/>
            </a:pP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Formulate Recommendations 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(</a:t>
            </a:r>
            <a:r>
              <a:rPr lang="az-Cyrl-AZ" sz="1400" dirty="0">
                <a:solidFill>
                  <a:prstClr val="black"/>
                </a:solidFill>
                <a:latin typeface="Arial Narrow"/>
                <a:cs typeface="Arial Narrow"/>
                <a:sym typeface="Symbol"/>
              </a:rPr>
              <a:t></a:t>
            </a:r>
            <a:r>
              <a:rPr lang="en-CA" sz="1400" dirty="0">
                <a:solidFill>
                  <a:prstClr val="black"/>
                </a:solidFill>
                <a:latin typeface="Arial Narrow"/>
                <a:cs typeface="Arial Narrow"/>
                <a:sym typeface="Symbol"/>
              </a:rPr>
              <a:t> | 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  <a:sym typeface="Symbol"/>
              </a:rPr>
              <a:t>…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)</a:t>
            </a:r>
          </a:p>
          <a:p>
            <a:pPr defTabSz="584200">
              <a:tabLst>
                <a:tab pos="3230563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“The panel recommends that ….should...” 	</a:t>
            </a:r>
          </a:p>
          <a:p>
            <a:pPr defTabSz="584200">
              <a:tabLst>
                <a:tab pos="3230563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 “The panel suggests that ….should...” 	</a:t>
            </a:r>
          </a:p>
          <a:p>
            <a:pPr defTabSz="584200">
              <a:tabLst>
                <a:tab pos="3230563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 “The panel suggests to </a:t>
            </a: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 ...” 	</a:t>
            </a:r>
          </a:p>
          <a:p>
            <a:pPr defTabSz="584200">
              <a:tabLst>
                <a:tab pos="3230563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 “The panel recommends to </a:t>
            </a: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...”</a:t>
            </a:r>
          </a:p>
          <a:p>
            <a:pPr defTabSz="584200">
              <a:tabLst>
                <a:tab pos="3230563" algn="l"/>
              </a:tabLst>
              <a:defRPr/>
            </a:pP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Transparency, clear, actionable</a:t>
            </a:r>
          </a:p>
          <a:p>
            <a:pPr defTabSz="584200">
              <a:tabLst>
                <a:tab pos="3230563" algn="l"/>
              </a:tabLst>
              <a:defRPr/>
            </a:pPr>
            <a:r>
              <a:rPr lang="en-US" sz="1400" b="1" dirty="0">
                <a:solidFill>
                  <a:prstClr val="black"/>
                </a:solidFill>
                <a:latin typeface="Arial Narrow"/>
                <a:cs typeface="Arial Narrow"/>
              </a:rPr>
              <a:t>Research?</a:t>
            </a:r>
            <a:r>
              <a:rPr lang="en-US" sz="1400" dirty="0">
                <a:solidFill>
                  <a:prstClr val="black"/>
                </a:solidFill>
                <a:latin typeface="Arial Narrow"/>
                <a:cs typeface="Arial Narrow"/>
              </a:rPr>
              <a:t>	</a:t>
            </a:r>
          </a:p>
          <a:p>
            <a:pPr marL="82550" indent="-82550">
              <a:buFont typeface="Arial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82550" indent="-82550">
              <a:buFont typeface="Arial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1800000">
            <a:off x="4692650" y="288926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</a:rPr>
              <a:t>Outcomes across studies</a:t>
            </a:r>
          </a:p>
        </p:txBody>
      </p:sp>
      <p:sp>
        <p:nvSpPr>
          <p:cNvPr id="103" name="Down Arrow 102"/>
          <p:cNvSpPr>
            <a:spLocks noChangeArrowheads="1"/>
          </p:cNvSpPr>
          <p:nvPr/>
        </p:nvSpPr>
        <p:spPr bwMode="auto">
          <a:xfrm rot="7382581">
            <a:off x="3489326" y="2068513"/>
            <a:ext cx="457200" cy="2466975"/>
          </a:xfrm>
          <a:prstGeom prst="downArrow">
            <a:avLst>
              <a:gd name="adj1" fmla="val 50000"/>
              <a:gd name="adj2" fmla="val 40918"/>
            </a:avLst>
          </a:prstGeom>
          <a:solidFill>
            <a:srgbClr val="00B05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4" name="Down Arrow 103"/>
          <p:cNvSpPr>
            <a:spLocks noChangeArrowheads="1"/>
          </p:cNvSpPr>
          <p:nvPr/>
        </p:nvSpPr>
        <p:spPr bwMode="auto">
          <a:xfrm rot="7536853">
            <a:off x="4533107" y="2704307"/>
            <a:ext cx="457200" cy="1077913"/>
          </a:xfrm>
          <a:prstGeom prst="downArrow">
            <a:avLst>
              <a:gd name="adj1" fmla="val 50000"/>
              <a:gd name="adj2" fmla="val 40909"/>
            </a:avLst>
          </a:prstGeom>
          <a:solidFill>
            <a:srgbClr val="00B05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6" name="Down Arrow 105"/>
          <p:cNvSpPr/>
          <p:nvPr/>
        </p:nvSpPr>
        <p:spPr bwMode="auto">
          <a:xfrm rot="16200000">
            <a:off x="5943600" y="5715000"/>
            <a:ext cx="457200" cy="457200"/>
          </a:xfrm>
          <a:prstGeom prst="downArrow">
            <a:avLst/>
          </a:prstGeom>
          <a:solidFill>
            <a:srgbClr val="FF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21539" name="Rectangle 21538"/>
          <p:cNvSpPr>
            <a:spLocks noChangeArrowheads="1"/>
          </p:cNvSpPr>
          <p:nvPr/>
        </p:nvSpPr>
        <p:spPr bwMode="auto">
          <a:xfrm>
            <a:off x="6343650" y="5040314"/>
            <a:ext cx="104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Narrow" pitchFamily="34" charset="0"/>
              </a:rPr>
              <a:t>Guideline</a:t>
            </a:r>
            <a:endParaRPr lang="en-CA" altLang="en-US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7" name="Down Arrow 106"/>
          <p:cNvSpPr>
            <a:spLocks noChangeArrowheads="1"/>
          </p:cNvSpPr>
          <p:nvPr/>
        </p:nvSpPr>
        <p:spPr bwMode="auto">
          <a:xfrm rot="11944129">
            <a:off x="6716171" y="2791956"/>
            <a:ext cx="457200" cy="945034"/>
          </a:xfrm>
          <a:prstGeom prst="downArrow">
            <a:avLst>
              <a:gd name="adj1" fmla="val 50000"/>
              <a:gd name="adj2" fmla="val 40910"/>
            </a:avLst>
          </a:prstGeom>
          <a:solidFill>
            <a:srgbClr val="FF0000">
              <a:alpha val="3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rot="10800000" vert="vert270"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Arial Narrow"/>
                <a:cs typeface="Arial Narrow"/>
              </a:rPr>
              <a:t>Input?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8763000" y="14478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</a:t>
            </a:r>
            <a:endParaRPr lang="en-US" altLang="en-US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8763000" y="21336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OOO</a:t>
            </a:r>
            <a:endParaRPr lang="en-US" alt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8763000" y="16764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O</a:t>
            </a:r>
            <a:endParaRPr lang="en-US" alt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8763000" y="19050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OO</a:t>
            </a:r>
            <a:endParaRPr lang="en-US" alt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 rot="-1913242">
            <a:off x="4473576" y="4822826"/>
            <a:ext cx="122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Narrow" pitchFamily="34" charset="0"/>
              </a:rPr>
              <a:t>EtR framework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Narrow" pitchFamily="34" charset="0"/>
              </a:rPr>
              <a:t>GRADEpro</a:t>
            </a:r>
            <a:endParaRPr lang="en-CA" altLang="en-US" sz="1400" b="1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13" name="Picture 4" descr="j0300840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4401" y="6400800"/>
            <a:ext cx="61007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75594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B4262-83F0-4317-B6AC-986A3AB68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71" y="6213310"/>
            <a:ext cx="11329259" cy="444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 Clinical supply.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 Magnussen H, et al. Withdrawal of inhaled glucocorticoids and exacerbations of COPD. N Engl J Med 2014;371:1285–1294; 2. Adapted from: Chapman KR, et al. Long-term triple therapy de-escalation to indacaterol/glycopyrronium in patients with chronic obstructive pulmonary disease (SUNSET): a randomized, double-blind, triple-dummy clinical trial. Am J Respir Crit Care Med 2018;198:329–339; 3. NCT02603393. Available at: https://clinicaltrials.gov/ct2/show/NCT02603393 Last accessed: May 2020.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C2973-2317-44B7-84A2-93C65BCB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BD1D3D"/>
                </a:solidFill>
                <a:latin typeface="+mn-lt"/>
              </a:rPr>
              <a:t>SUNSET and WISDOM: Contrasting Study Designs</a:t>
            </a:r>
            <a:endParaRPr lang="en-SG" sz="3200" dirty="0">
              <a:solidFill>
                <a:srgbClr val="BD1D3D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FAC9FA-1075-49AF-96F5-387131403956}"/>
              </a:ext>
            </a:extLst>
          </p:cNvPr>
          <p:cNvGrpSpPr/>
          <p:nvPr/>
        </p:nvGrpSpPr>
        <p:grpSpPr>
          <a:xfrm>
            <a:off x="447873" y="2264111"/>
            <a:ext cx="5667947" cy="3395382"/>
            <a:chOff x="2046062" y="1876519"/>
            <a:chExt cx="8341549" cy="441135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6371BE6-4CCA-4716-9F39-40F157581A3E}"/>
                </a:ext>
              </a:extLst>
            </p:cNvPr>
            <p:cNvCxnSpPr/>
            <p:nvPr/>
          </p:nvCxnSpPr>
          <p:spPr bwMode="auto">
            <a:xfrm>
              <a:off x="5298850" y="2296917"/>
              <a:ext cx="0" cy="2892425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entagon 84">
              <a:extLst>
                <a:ext uri="{FF2B5EF4-FFF2-40B4-BE49-F238E27FC236}">
                  <a16:creationId xmlns:a16="http://schemas.microsoft.com/office/drawing/2014/main" id="{3E23CF5C-7383-4B4D-858F-651EB0E91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050" y="4144767"/>
              <a:ext cx="4672012" cy="576263"/>
            </a:xfrm>
            <a:prstGeom prst="homePlate">
              <a:avLst>
                <a:gd name="adj" fmla="val 49976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lIns="72000" tIns="0" rIns="72000" bIns="0" anchor="ctr"/>
            <a:lstStyle/>
            <a:p>
              <a:pPr algn="ctr" defTabSz="914354"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Tiotropium 18 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Calibri" panose="020F0502020204030204" pitchFamily="34" charset="0"/>
                </a:rPr>
                <a:t>µ</a:t>
              </a:r>
              <a:r>
                <a:rPr lang="en-US" sz="1100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g q.d. + salmeterol 50 </a:t>
              </a:r>
              <a:r>
                <a:rPr lang="en-AU" sz="1100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µg b.i.d.</a:t>
              </a:r>
              <a:endParaRPr lang="en-US" sz="1100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  <a:p>
              <a:pPr algn="ctr" defTabSz="914354"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 + fluticasone 500 </a:t>
              </a:r>
              <a:r>
                <a:rPr lang="en-AU" sz="1100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µg b.i.d.</a:t>
              </a:r>
              <a:endParaRPr lang="en-US" sz="1100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7" name="Pentagon 85">
              <a:extLst>
                <a:ext uri="{FF2B5EF4-FFF2-40B4-BE49-F238E27FC236}">
                  <a16:creationId xmlns:a16="http://schemas.microsoft.com/office/drawing/2014/main" id="{4001B4FB-87E0-4A40-B9A0-9AC77CE43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050" y="3254180"/>
              <a:ext cx="4668837" cy="576262"/>
            </a:xfrm>
            <a:prstGeom prst="homePlate">
              <a:avLst>
                <a:gd name="adj" fmla="val 49974"/>
              </a:avLst>
            </a:prstGeom>
            <a:solidFill>
              <a:srgbClr val="80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GB" sz="11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cs typeface="Calibri" panose="020F0502020204030204" pitchFamily="34" charset="0"/>
                </a:rPr>
                <a:t>Tiotropium 18 µg q.d. +</a:t>
              </a:r>
            </a:p>
            <a:p>
              <a:pPr algn="ctr" defTabSz="914354">
                <a:defRPr/>
              </a:pPr>
              <a:r>
                <a:rPr lang="en-GB" sz="11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cs typeface="Calibri" panose="020F0502020204030204" pitchFamily="34" charset="0"/>
                </a:rPr>
                <a:t>salmeterol 50 µg b.i.d.</a:t>
              </a:r>
              <a:endParaRPr 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ED406813-C055-4629-90E2-B29DDEB6F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338" y="5548116"/>
              <a:ext cx="3206555" cy="7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54" eaLnBrk="1" hangingPunct="1"/>
              <a:r>
                <a:rPr lang="en-US" altLang="en-US" sz="11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Randomisation (1:1)</a:t>
              </a:r>
            </a:p>
            <a:p>
              <a:pPr algn="ctr" defTabSz="914354" eaLnBrk="1" hangingPunct="1"/>
              <a:r>
                <a:rPr lang="en-US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Continue on triple or </a:t>
              </a:r>
              <a:br>
                <a:rPr lang="en-US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en-US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withdraw ICS in a stepwise manner</a:t>
              </a:r>
              <a:endParaRPr lang="en-US" altLang="en-US" sz="11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9" name="Right Arrow 9">
              <a:extLst>
                <a:ext uri="{FF2B5EF4-FFF2-40B4-BE49-F238E27FC236}">
                  <a16:creationId xmlns:a16="http://schemas.microsoft.com/office/drawing/2014/main" id="{C4CE4687-5D38-4886-AF89-B260F3C54BDF}"/>
                </a:ext>
              </a:extLst>
            </p:cNvPr>
            <p:cNvSpPr/>
            <p:nvPr/>
          </p:nvSpPr>
          <p:spPr>
            <a:xfrm>
              <a:off x="2144487" y="2939855"/>
              <a:ext cx="3113088" cy="2084387"/>
            </a:xfrm>
            <a:prstGeom prst="rightArrow">
              <a:avLst>
                <a:gd name="adj1" fmla="val 50000"/>
                <a:gd name="adj2" fmla="val 37291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>
                <a:defRPr/>
              </a:pP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Tiotropium 18 </a:t>
              </a:r>
              <a:r>
                <a:rPr lang="en-GB" sz="1100" dirty="0">
                  <a:solidFill>
                    <a:srgbClr val="FFFFFF"/>
                  </a:solidFill>
                  <a:latin typeface="Calibri"/>
                </a:rPr>
                <a:t>µg </a:t>
              </a: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q.d. </a:t>
              </a:r>
            </a:p>
            <a:p>
              <a:pPr algn="ctr" defTabSz="914354">
                <a:defRPr/>
              </a:pP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+ salmeterol 50 </a:t>
              </a:r>
              <a:r>
                <a:rPr lang="en-GB" sz="1100" dirty="0">
                  <a:solidFill>
                    <a:srgbClr val="FFFFFF"/>
                  </a:solidFill>
                  <a:latin typeface="Calibri"/>
                </a:rPr>
                <a:t>µg </a:t>
              </a: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b.i.d. </a:t>
              </a:r>
            </a:p>
            <a:p>
              <a:pPr algn="ctr" defTabSz="914354">
                <a:defRPr/>
              </a:pP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+ fluticasone 500 µg b.i.d.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9F5CB846-1BF7-4EFA-9AA6-337F94E7F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639" y="2285634"/>
              <a:ext cx="3267074" cy="59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54" eaLnBrk="1" hangingPunct="1"/>
              <a:r>
                <a:rPr lang="en-GB" alt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6 week run-in/screening</a:t>
              </a:r>
            </a:p>
            <a:p>
              <a:pPr algn="ctr" defTabSz="914354" eaLnBrk="1" hangingPunct="1"/>
              <a:r>
                <a:rPr lang="en-GB" alt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All patients (N=2,485)</a:t>
              </a:r>
            </a:p>
          </p:txBody>
        </p:sp>
        <p:sp>
          <p:nvSpPr>
            <p:cNvPr id="11" name="Down Arrow 11">
              <a:extLst>
                <a:ext uri="{FF2B5EF4-FFF2-40B4-BE49-F238E27FC236}">
                  <a16:creationId xmlns:a16="http://schemas.microsoft.com/office/drawing/2014/main" id="{F4C80248-8410-4D51-8B99-F685B936D6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117875" y="5238555"/>
              <a:ext cx="369887" cy="314325"/>
            </a:xfrm>
            <a:prstGeom prst="downArrow">
              <a:avLst>
                <a:gd name="adj1" fmla="val 50000"/>
                <a:gd name="adj2" fmla="val 58385"/>
              </a:avLst>
            </a:prstGeom>
            <a:noFill/>
            <a:ln w="28575"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 defTabSz="914354">
                <a:defRPr/>
              </a:pPr>
              <a:endParaRPr lang="en-US" dirty="0">
                <a:solidFill>
                  <a:srgbClr val="FF0000"/>
                </a:solidFill>
                <a:latin typeface="Arial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9B9370-CA0F-491E-875A-3093E57439E9}"/>
                </a:ext>
              </a:extLst>
            </p:cNvPr>
            <p:cNvCxnSpPr/>
            <p:nvPr/>
          </p:nvCxnSpPr>
          <p:spPr bwMode="auto">
            <a:xfrm>
              <a:off x="2046062" y="2296917"/>
              <a:ext cx="0" cy="2892425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8139C23-91A8-4E3F-BC0F-7C87BA63CC0D}"/>
                </a:ext>
              </a:extLst>
            </p:cNvPr>
            <p:cNvCxnSpPr/>
            <p:nvPr/>
          </p:nvCxnSpPr>
          <p:spPr bwMode="auto">
            <a:xfrm>
              <a:off x="10053412" y="2296917"/>
              <a:ext cx="0" cy="2892425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E7629E4D-7565-4201-AEE5-34C5039E6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437" y="4863906"/>
              <a:ext cx="4762498" cy="33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54" eaLnBrk="1" hangingPunct="1"/>
              <a:r>
                <a:rPr lang="en-US" altLang="en-US" sz="11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 52-week blinded treatment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C7BD71-8CE0-4087-B0A7-66EF5FD91E9C}"/>
                </a:ext>
              </a:extLst>
            </p:cNvPr>
            <p:cNvCxnSpPr/>
            <p:nvPr/>
          </p:nvCxnSpPr>
          <p:spPr>
            <a:xfrm>
              <a:off x="5475062" y="2696967"/>
              <a:ext cx="0" cy="300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43676A-7A23-42FB-8154-8B806F5FEF3B}"/>
                </a:ext>
              </a:extLst>
            </p:cNvPr>
            <p:cNvCxnSpPr/>
            <p:nvPr/>
          </p:nvCxnSpPr>
          <p:spPr>
            <a:xfrm>
              <a:off x="6332312" y="2696967"/>
              <a:ext cx="0" cy="300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7CD028-6674-40B7-A0BF-EF5957127C05}"/>
                </a:ext>
              </a:extLst>
            </p:cNvPr>
            <p:cNvCxnSpPr/>
            <p:nvPr/>
          </p:nvCxnSpPr>
          <p:spPr>
            <a:xfrm>
              <a:off x="7176862" y="2696967"/>
              <a:ext cx="0" cy="300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8A2E2EB0-346E-460B-A992-5CF92DD19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1525" y="2939855"/>
              <a:ext cx="7080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54"/>
              <a:endParaRPr lang="en-GB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endParaRPr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81ADC5F8-D0D1-424C-96A9-E8507311E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2425" y="2939855"/>
              <a:ext cx="27590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54"/>
              <a:endParaRPr lang="en-GB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28BEB6C7-A569-4F5A-972E-981F92791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500" y="2885880"/>
              <a:ext cx="111125" cy="111125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endParaRPr lang="en-GB" altLang="en-US" sz="12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CD2139-000A-414D-838D-79B88329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750" y="2885880"/>
              <a:ext cx="111125" cy="111125"/>
            </a:xfrm>
            <a:prstGeom prst="rect">
              <a:avLst/>
            </a:prstGeom>
            <a:solidFill>
              <a:srgbClr val="DCD3F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endParaRPr lang="en-GB" altLang="en-US" sz="12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08D4F1-ADFD-4262-B2FC-29E312628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300" y="2885880"/>
              <a:ext cx="111125" cy="111125"/>
            </a:xfrm>
            <a:prstGeom prst="rect">
              <a:avLst/>
            </a:prstGeom>
            <a:solidFill>
              <a:srgbClr val="80DE9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endParaRPr lang="en-GB" altLang="en-US" sz="12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CE4AC3AF-8C61-4636-8099-5BAF4AF90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0625" y="2939855"/>
              <a:ext cx="71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54"/>
              <a:endParaRPr lang="en-GB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03B0FA4A-43B2-4244-A04F-C5A7106C4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5050" y="2198492"/>
              <a:ext cx="1073884" cy="51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Reduced </a:t>
              </a:r>
              <a:b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to 500 </a:t>
              </a: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  <a:ea typeface="MS PGothic" pitchFamily="34" charset="-128"/>
                </a:rPr>
                <a:t>µg</a:t>
              </a:r>
              <a:endParaRPr lang="en-GB" altLang="en-US" sz="10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AFDC8687-E2BC-4BAC-966E-D529D3F78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7224" y="2198492"/>
              <a:ext cx="1073884" cy="51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Reduced </a:t>
              </a:r>
              <a:b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to 200 </a:t>
              </a: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  <a:ea typeface="MS PGothic" pitchFamily="34" charset="-128"/>
                </a:rPr>
                <a:t>µg</a:t>
              </a:r>
              <a:endParaRPr lang="en-GB" altLang="en-US" sz="10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837F4D97-0550-419D-A835-829C3E6F3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2887" y="2198492"/>
              <a:ext cx="1682545" cy="51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Reduced </a:t>
              </a:r>
              <a:b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to 0 </a:t>
              </a: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  <a:ea typeface="MS PGothic" pitchFamily="34" charset="-128"/>
                </a:rPr>
                <a:t>µg (placebo)</a:t>
              </a:r>
              <a:endParaRPr lang="en-GB" altLang="en-US" sz="10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4C0E6F5F-0F52-4C96-A166-B06CDC200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575" y="1876519"/>
              <a:ext cx="5130036" cy="33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100" b="1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Daily fluticasone dose in ICS withdrawal group</a:t>
              </a:r>
            </a:p>
          </p:txBody>
        </p:sp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38E948EE-56AB-4402-9501-BC31E71FD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7398" y="2648292"/>
              <a:ext cx="604415" cy="33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51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0‒6</a:t>
              </a: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FB546DF3-FA08-4787-BF3D-2E102FD8E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8255" y="2660456"/>
              <a:ext cx="715293" cy="33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51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6–12</a:t>
              </a:r>
            </a:p>
          </p:txBody>
        </p:sp>
        <p:sp>
          <p:nvSpPr>
            <p:cNvPr id="30" name="TextBox 38">
              <a:extLst>
                <a:ext uri="{FF2B5EF4-FFF2-40B4-BE49-F238E27FC236}">
                  <a16:creationId xmlns:a16="http://schemas.microsoft.com/office/drawing/2014/main" id="{94E8DE4F-FF48-4955-9753-BEF7CCB0F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0180" y="2648292"/>
              <a:ext cx="1552518" cy="33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51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12–52 weeks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67D06A3-C48A-45DA-91FF-351E3F23F356}"/>
              </a:ext>
            </a:extLst>
          </p:cNvPr>
          <p:cNvSpPr/>
          <p:nvPr/>
        </p:nvSpPr>
        <p:spPr>
          <a:xfrm>
            <a:off x="1771680" y="1802722"/>
            <a:ext cx="291938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spcBef>
                <a:spcPts val="600"/>
              </a:spcBef>
            </a:pPr>
            <a:r>
              <a:rPr lang="en-GB" sz="1867" b="1" dirty="0">
                <a:solidFill>
                  <a:schemeClr val="accent5">
                    <a:lumMod val="50000"/>
                  </a:schemeClr>
                </a:solidFill>
              </a:rPr>
              <a:t>WISDOM study design</a:t>
            </a:r>
            <a:r>
              <a:rPr lang="en-GB" sz="1867" b="1" baseline="30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2A99A9-2F2C-4C3E-99B0-B06356F7E6C0}"/>
              </a:ext>
            </a:extLst>
          </p:cNvPr>
          <p:cNvGrpSpPr/>
          <p:nvPr/>
        </p:nvGrpSpPr>
        <p:grpSpPr>
          <a:xfrm>
            <a:off x="6321701" y="1799958"/>
            <a:ext cx="5452505" cy="3456839"/>
            <a:chOff x="6321699" y="1537613"/>
            <a:chExt cx="5452505" cy="3456839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63A6480D-BF3E-4CB8-A4A4-E58CEE7B2F2F}"/>
                </a:ext>
              </a:extLst>
            </p:cNvPr>
            <p:cNvSpPr/>
            <p:nvPr/>
          </p:nvSpPr>
          <p:spPr bwMode="auto">
            <a:xfrm>
              <a:off x="8163546" y="2740422"/>
              <a:ext cx="2385414" cy="369088"/>
            </a:xfrm>
            <a:prstGeom prst="roundRect">
              <a:avLst/>
            </a:prstGeom>
            <a:solidFill>
              <a:srgbClr val="FFCC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</a:rPr>
                <a:t>Double-blind treatment period </a:t>
              </a:r>
            </a:p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</a:rPr>
                <a:t>(26 weeks)</a:t>
              </a:r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41CB3CF6-D811-42A7-887B-87FDC6CC5C7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59274" y="4309110"/>
              <a:ext cx="811847" cy="36784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–35 to </a:t>
              </a:r>
              <a:b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</a:b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–29</a:t>
              </a:r>
              <a:endParaRPr lang="en-GB" sz="1051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BEB6E16D-7AEE-49D1-AF33-D063718F7E9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8171573" y="4309110"/>
              <a:ext cx="2330324" cy="36784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2 to Day 181</a:t>
              </a:r>
              <a:endParaRPr lang="en-GB" sz="1051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36" name="Rounded Rectangle 39">
              <a:extLst>
                <a:ext uri="{FF2B5EF4-FFF2-40B4-BE49-F238E27FC236}">
                  <a16:creationId xmlns:a16="http://schemas.microsoft.com/office/drawing/2014/main" id="{9102DA20-E5E5-4B66-BA4D-976F3DF139C3}"/>
                </a:ext>
              </a:extLst>
            </p:cNvPr>
            <p:cNvSpPr/>
            <p:nvPr/>
          </p:nvSpPr>
          <p:spPr bwMode="auto">
            <a:xfrm>
              <a:off x="10622624" y="2740421"/>
              <a:ext cx="1137953" cy="385287"/>
            </a:xfrm>
            <a:prstGeom prst="roundRect">
              <a:avLst/>
            </a:prstGeom>
            <a:solidFill>
              <a:srgbClr val="FFCC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</a:rPr>
                <a:t>30-day follow-up period</a:t>
              </a:r>
            </a:p>
          </p:txBody>
        </p:sp>
        <p:sp>
          <p:nvSpPr>
            <p:cNvPr id="37" name="TextBox 3">
              <a:extLst>
                <a:ext uri="{FF2B5EF4-FFF2-40B4-BE49-F238E27FC236}">
                  <a16:creationId xmlns:a16="http://schemas.microsoft.com/office/drawing/2014/main" id="{10544C24-08B1-4767-82BE-696BCFD4F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274" y="3182321"/>
              <a:ext cx="811847" cy="415755"/>
            </a:xfrm>
            <a:prstGeom prst="homePlate">
              <a:avLst>
                <a:gd name="adj" fmla="val 30842"/>
              </a:avLst>
            </a:prstGeom>
            <a:solidFill>
              <a:srgbClr val="145477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54" eaLnBrk="1" hangingPunct="1">
                <a:defRPr/>
              </a:pPr>
              <a:r>
                <a:rPr lang="en-US" sz="1051" kern="0" dirty="0">
                  <a:solidFill>
                    <a:srgbClr val="FFFFFF"/>
                  </a:solidFill>
                  <a:ea typeface="ヒラギノ角ゴ Pro W3"/>
                  <a:cs typeface="ヒラギノ角ゴ Pro W3"/>
                </a:rPr>
                <a:t>Screening epoch</a:t>
              </a:r>
            </a:p>
          </p:txBody>
        </p:sp>
        <p:sp>
          <p:nvSpPr>
            <p:cNvPr id="38" name="AutoShape 67">
              <a:extLst>
                <a:ext uri="{FF2B5EF4-FFF2-40B4-BE49-F238E27FC236}">
                  <a16:creationId xmlns:a16="http://schemas.microsoft.com/office/drawing/2014/main" id="{2FA82A8C-1BA1-4338-978A-638B1A263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573" y="3157988"/>
              <a:ext cx="2402182" cy="479779"/>
            </a:xfrm>
            <a:prstGeom prst="homePlate">
              <a:avLst>
                <a:gd name="adj" fmla="val 37442"/>
              </a:avLst>
            </a:prstGeom>
            <a:solidFill>
              <a:srgbClr val="2E6EBC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lIns="72000" tIns="0" rIns="72000" bIns="0" anchor="ctr"/>
            <a:lstStyle/>
            <a:p>
              <a:pPr algn="ctr" defTabSz="914354"/>
              <a:r>
                <a:rPr lang="en-GB" sz="900" kern="0" dirty="0">
                  <a:solidFill>
                    <a:srgbClr val="FFFFFF"/>
                  </a:solidFill>
                  <a:latin typeface="Arial"/>
                </a:rPr>
                <a:t>IND/GLY 110/50 </a:t>
              </a:r>
              <a:r>
                <a:rPr lang="el-GR" sz="900" kern="0" dirty="0">
                  <a:solidFill>
                    <a:srgbClr val="FFFFFF"/>
                  </a:solidFill>
                  <a:latin typeface="Arial"/>
                </a:rPr>
                <a:t>μ</a:t>
              </a:r>
              <a:r>
                <a:rPr lang="en-GB" sz="900" kern="0" dirty="0">
                  <a:solidFill>
                    <a:srgbClr val="FFFFFF"/>
                  </a:solidFill>
                  <a:latin typeface="Arial"/>
                </a:rPr>
                <a:t>g q.d. </a:t>
              </a:r>
            </a:p>
            <a:p>
              <a:pPr algn="ctr" defTabSz="914354"/>
              <a:r>
                <a:rPr lang="en-US" sz="900" dirty="0">
                  <a:solidFill>
                    <a:srgbClr val="FFFFFF"/>
                  </a:solidFill>
                  <a:latin typeface="Arial" charset="0"/>
                </a:rPr>
                <a:t>+ tiotropium </a:t>
              </a:r>
              <a:r>
                <a:rPr lang="el-GR" sz="900" dirty="0">
                  <a:solidFill>
                    <a:srgbClr val="FFFFFF"/>
                  </a:solidFill>
                  <a:latin typeface="Arial" charset="0"/>
                </a:rPr>
                <a:t>18 μ</a:t>
              </a:r>
              <a:r>
                <a:rPr lang="en-US" sz="900" dirty="0">
                  <a:solidFill>
                    <a:srgbClr val="FFFFFF"/>
                  </a:solidFill>
                  <a:latin typeface="Arial" charset="0"/>
                </a:rPr>
                <a:t>g q.d. placebo </a:t>
              </a:r>
            </a:p>
            <a:p>
              <a:pPr algn="ctr" defTabSz="914354"/>
              <a:r>
                <a:rPr lang="en-US" sz="900" dirty="0">
                  <a:solidFill>
                    <a:srgbClr val="FFFFFF"/>
                  </a:solidFill>
                  <a:latin typeface="Arial" charset="0"/>
                </a:rPr>
                <a:t>+ SFC </a:t>
              </a:r>
              <a:r>
                <a:rPr lang="el-GR" sz="900" dirty="0">
                  <a:solidFill>
                    <a:srgbClr val="FFFFFF"/>
                  </a:solidFill>
                  <a:latin typeface="Arial" charset="0"/>
                </a:rPr>
                <a:t>50/500 μ</a:t>
              </a:r>
              <a:r>
                <a:rPr lang="en-US" sz="900" dirty="0">
                  <a:solidFill>
                    <a:srgbClr val="FFFFFF"/>
                  </a:solidFill>
                  <a:latin typeface="Arial" charset="0"/>
                </a:rPr>
                <a:t>g b.i.d. placebo* (n=527)</a:t>
              </a:r>
            </a:p>
          </p:txBody>
        </p:sp>
        <p:sp>
          <p:nvSpPr>
            <p:cNvPr id="39" name="AutoShape 67">
              <a:extLst>
                <a:ext uri="{FF2B5EF4-FFF2-40B4-BE49-F238E27FC236}">
                  <a16:creationId xmlns:a16="http://schemas.microsoft.com/office/drawing/2014/main" id="{EAE4FB18-AB5F-4C71-995C-4CB12019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573" y="3686246"/>
              <a:ext cx="2402182" cy="478651"/>
            </a:xfrm>
            <a:prstGeom prst="homePlate">
              <a:avLst>
                <a:gd name="adj" fmla="val 37426"/>
              </a:avLst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lIns="72000" tIns="0" rIns="72000" bIns="0" anchor="ctr"/>
            <a:lstStyle/>
            <a:p>
              <a:pPr algn="ctr" defTabSz="914354"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Arial"/>
                </a:rPr>
                <a:t>SFC 50/500 µg b.i.d. </a:t>
              </a:r>
            </a:p>
            <a:p>
              <a:pPr algn="ctr" defTabSz="914354"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Arial"/>
                </a:rPr>
                <a:t>+ tiotropium 18 µg q.d. </a:t>
              </a:r>
            </a:p>
            <a:p>
              <a:pPr algn="ctr" defTabSz="914354"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Arial"/>
                </a:rPr>
                <a:t>+ IND/GLY 110/50 </a:t>
              </a:r>
              <a:r>
                <a:rPr lang="el-GR" sz="900" kern="0" dirty="0">
                  <a:solidFill>
                    <a:srgbClr val="FFFFFF"/>
                  </a:solidFill>
                  <a:latin typeface="Arial"/>
                </a:rPr>
                <a:t>μ</a:t>
              </a:r>
              <a:r>
                <a:rPr lang="en-US" sz="900" kern="0" dirty="0">
                  <a:solidFill>
                    <a:srgbClr val="FFFFFF"/>
                  </a:solidFill>
                  <a:latin typeface="Arial"/>
                </a:rPr>
                <a:t>g q.d. placebo* (n=526)</a:t>
              </a: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06446605-58DF-4416-9C11-B8C60D7AADC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258777" y="4309110"/>
              <a:ext cx="825139" cy="36784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–28 to </a:t>
              </a:r>
              <a:b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</a:b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–1</a:t>
              </a:r>
              <a:endParaRPr lang="en-GB" sz="1051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41" name="Line 57">
              <a:extLst>
                <a:ext uri="{FF2B5EF4-FFF2-40B4-BE49-F238E27FC236}">
                  <a16:creationId xmlns:a16="http://schemas.microsoft.com/office/drawing/2014/main" id="{4ED7B8D9-F3E1-4158-A3ED-E0531095F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3875" y="4260858"/>
              <a:ext cx="811847" cy="0"/>
            </a:xfrm>
            <a:prstGeom prst="line">
              <a:avLst/>
            </a:prstGeom>
            <a:noFill/>
            <a:ln w="28575" cap="sq">
              <a:solidFill>
                <a:srgbClr val="404040"/>
              </a:solidFill>
              <a:miter lim="800000"/>
              <a:headEnd/>
              <a:tailEnd type="triangle" w="lg" len="lg"/>
            </a:ln>
          </p:spPr>
          <p:txBody>
            <a:bodyPr/>
            <a:lstStyle/>
            <a:p>
              <a:pPr defTabSz="914354">
                <a:defRPr/>
              </a:pPr>
              <a:endParaRPr lang="en-GB" sz="1051" kern="0" dirty="0">
                <a:solidFill>
                  <a:srgbClr val="00CC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42" name="Line 57">
              <a:extLst>
                <a:ext uri="{FF2B5EF4-FFF2-40B4-BE49-F238E27FC236}">
                  <a16:creationId xmlns:a16="http://schemas.microsoft.com/office/drawing/2014/main" id="{0631AB78-9BB7-45AD-8E60-2D85A9F89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1405" y="4260858"/>
              <a:ext cx="817387" cy="0"/>
            </a:xfrm>
            <a:prstGeom prst="line">
              <a:avLst/>
            </a:prstGeom>
            <a:noFill/>
            <a:ln w="28575" cap="sq">
              <a:solidFill>
                <a:srgbClr val="404040"/>
              </a:solidFill>
              <a:miter lim="800000"/>
              <a:headEnd/>
              <a:tailEnd type="triangle" w="lg" len="lg"/>
            </a:ln>
          </p:spPr>
          <p:txBody>
            <a:bodyPr/>
            <a:lstStyle/>
            <a:p>
              <a:pPr defTabSz="914354">
                <a:defRPr/>
              </a:pPr>
              <a:endParaRPr lang="en-GB" sz="1051" kern="0" dirty="0">
                <a:solidFill>
                  <a:srgbClr val="00CC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43" name="Line 57">
              <a:extLst>
                <a:ext uri="{FF2B5EF4-FFF2-40B4-BE49-F238E27FC236}">
                  <a16:creationId xmlns:a16="http://schemas.microsoft.com/office/drawing/2014/main" id="{4AC5C8FE-5F08-42BE-B038-37A9A57DF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5412" y="4260858"/>
              <a:ext cx="2383547" cy="0"/>
            </a:xfrm>
            <a:prstGeom prst="line">
              <a:avLst/>
            </a:prstGeom>
            <a:noFill/>
            <a:ln w="28575" cap="sq">
              <a:solidFill>
                <a:srgbClr val="404040"/>
              </a:solidFill>
              <a:miter lim="800000"/>
              <a:headEnd/>
              <a:tailEnd type="triangle" w="lg" len="lg"/>
            </a:ln>
          </p:spPr>
          <p:txBody>
            <a:bodyPr/>
            <a:lstStyle/>
            <a:p>
              <a:pPr defTabSz="914354">
                <a:defRPr/>
              </a:pPr>
              <a:endParaRPr lang="en-GB" sz="1051" kern="0" dirty="0">
                <a:solidFill>
                  <a:srgbClr val="00CC00"/>
                </a:solidFill>
                <a:latin typeface="Arial"/>
                <a:ea typeface="ＭＳ Ｐゴシック" pitchFamily="34" charset="-128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6FADD7D-4D5D-4263-8935-1098D8E4D4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21699" y="2544892"/>
              <a:ext cx="0" cy="2029567"/>
            </a:xfrm>
            <a:prstGeom prst="line">
              <a:avLst/>
            </a:prstGeom>
            <a:noFill/>
            <a:ln w="19050" cap="sq" algn="ctr">
              <a:solidFill>
                <a:srgbClr val="404040"/>
              </a:solidFill>
              <a:prstDash val="dash"/>
              <a:round/>
              <a:headEnd/>
              <a:tailEnd/>
            </a:ln>
          </p:spPr>
        </p:cxn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1AEB9A66-BC8C-4E69-B96F-416D5337912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634715" y="4309110"/>
              <a:ext cx="1023351" cy="36784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182 to Day 211</a:t>
              </a:r>
              <a:endParaRPr lang="en-GB" sz="1051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46" name="Line 57">
              <a:extLst>
                <a:ext uri="{FF2B5EF4-FFF2-40B4-BE49-F238E27FC236}">
                  <a16:creationId xmlns:a16="http://schemas.microsoft.com/office/drawing/2014/main" id="{B547091C-AB48-444B-AD11-DEA79B6FC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4602" y="4260858"/>
              <a:ext cx="1121771" cy="0"/>
            </a:xfrm>
            <a:prstGeom prst="line">
              <a:avLst/>
            </a:prstGeom>
            <a:noFill/>
            <a:ln w="28575" cap="sq">
              <a:solidFill>
                <a:srgbClr val="404040"/>
              </a:solidFill>
              <a:miter lim="800000"/>
              <a:headEnd/>
              <a:tailEnd type="triangle" w="lg" len="lg"/>
            </a:ln>
          </p:spPr>
          <p:txBody>
            <a:bodyPr/>
            <a:lstStyle/>
            <a:p>
              <a:pPr defTabSz="914354">
                <a:defRPr/>
              </a:pPr>
              <a:endParaRPr lang="en-GB" sz="1051" kern="0" dirty="0">
                <a:solidFill>
                  <a:srgbClr val="00CC00"/>
                </a:solidFill>
                <a:latin typeface="Arial"/>
                <a:ea typeface="ＭＳ Ｐゴシック" pitchFamily="34" charset="-128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708FE84-C625-447C-9BF6-3CA10E8990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11239" y="2544892"/>
              <a:ext cx="0" cy="2029567"/>
            </a:xfrm>
            <a:prstGeom prst="line">
              <a:avLst/>
            </a:prstGeom>
            <a:noFill/>
            <a:ln w="19050" cap="sq" algn="ctr">
              <a:solidFill>
                <a:srgbClr val="404040"/>
              </a:solidFill>
              <a:prstDash val="dash"/>
              <a:round/>
              <a:headEnd/>
              <a:tailEnd/>
            </a:ln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E1235D-768A-4296-9845-147805C15A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591837" y="2544892"/>
              <a:ext cx="0" cy="2029567"/>
            </a:xfrm>
            <a:prstGeom prst="line">
              <a:avLst/>
            </a:prstGeom>
            <a:noFill/>
            <a:ln w="19050" cap="sq" algn="ctr">
              <a:solidFill>
                <a:srgbClr val="404040"/>
              </a:solidFill>
              <a:prstDash val="dash"/>
              <a:round/>
              <a:headEnd/>
              <a:tailEnd/>
            </a:ln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1CB743-6066-448B-A2F3-B6699FED6F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774204" y="2544892"/>
              <a:ext cx="0" cy="2029567"/>
            </a:xfrm>
            <a:prstGeom prst="line">
              <a:avLst/>
            </a:prstGeom>
            <a:noFill/>
            <a:ln w="19050" algn="ctr">
              <a:solidFill>
                <a:srgbClr val="404040"/>
              </a:solidFill>
              <a:prstDash val="dash"/>
              <a:round/>
              <a:headEnd/>
              <a:tailEnd/>
            </a:ln>
          </p:spPr>
        </p:cxnSp>
        <p:sp>
          <p:nvSpPr>
            <p:cNvPr id="50" name="Rounded Rectangle 53">
              <a:extLst>
                <a:ext uri="{FF2B5EF4-FFF2-40B4-BE49-F238E27FC236}">
                  <a16:creationId xmlns:a16="http://schemas.microsoft.com/office/drawing/2014/main" id="{52FB67FB-40C4-4BDA-B31B-EDAD9732F1AB}"/>
                </a:ext>
              </a:extLst>
            </p:cNvPr>
            <p:cNvSpPr/>
            <p:nvPr/>
          </p:nvSpPr>
          <p:spPr bwMode="auto">
            <a:xfrm>
              <a:off x="6367004" y="2740421"/>
              <a:ext cx="1722269" cy="385287"/>
            </a:xfrm>
            <a:prstGeom prst="roundRect">
              <a:avLst/>
            </a:prstGeom>
            <a:solidFill>
              <a:srgbClr val="FFCC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</a:rPr>
                <a:t>Pre-randomization period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22B1FFA-6341-4F18-993C-E2A149E94C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26536" y="2544892"/>
              <a:ext cx="0" cy="2029567"/>
            </a:xfrm>
            <a:prstGeom prst="line">
              <a:avLst/>
            </a:prstGeom>
            <a:noFill/>
            <a:ln w="19050" cap="sq" algn="ctr">
              <a:solidFill>
                <a:srgbClr val="404040"/>
              </a:solidFill>
              <a:prstDash val="dash"/>
              <a:round/>
              <a:headEnd/>
              <a:tailEnd/>
            </a:ln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56708CC-6289-41A2-A5D5-CDBA17440A70}"/>
                </a:ext>
              </a:extLst>
            </p:cNvPr>
            <p:cNvSpPr/>
            <p:nvPr/>
          </p:nvSpPr>
          <p:spPr bwMode="auto">
            <a:xfrm>
              <a:off x="7525132" y="4804391"/>
              <a:ext cx="1301393" cy="1900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Randomisation (1:1)</a:t>
              </a:r>
            </a:p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Day 1</a:t>
              </a:r>
            </a:p>
          </p:txBody>
        </p:sp>
        <p:sp>
          <p:nvSpPr>
            <p:cNvPr id="53" name="AutoShape 67">
              <a:extLst>
                <a:ext uri="{FF2B5EF4-FFF2-40B4-BE49-F238E27FC236}">
                  <a16:creationId xmlns:a16="http://schemas.microsoft.com/office/drawing/2014/main" id="{180653D7-1646-4BD9-BA3C-DD8F34813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2646" y="3197145"/>
              <a:ext cx="860527" cy="388175"/>
            </a:xfrm>
            <a:prstGeom prst="homePlate">
              <a:avLst>
                <a:gd name="adj" fmla="val 21512"/>
              </a:avLst>
            </a:prstGeom>
            <a:solidFill>
              <a:srgbClr val="145477"/>
            </a:solidFill>
            <a:ln>
              <a:noFill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72000" tIns="0" rIns="72000" bIns="0" anchor="ctr"/>
            <a:lstStyle/>
            <a:p>
              <a:pPr defTabSz="914354">
                <a:defRPr/>
              </a:pPr>
              <a:r>
                <a:rPr lang="en-US" sz="1051" kern="0" dirty="0">
                  <a:solidFill>
                    <a:srgbClr val="FFFFFF"/>
                  </a:solidFill>
                  <a:latin typeface="Arial"/>
                  <a:ea typeface="ヒラギノ角ゴ Pro W3"/>
                  <a:cs typeface="ヒラギノ角ゴ Pro W3"/>
                </a:rPr>
                <a:t>Run-in </a:t>
              </a:r>
            </a:p>
            <a:p>
              <a:pPr defTabSz="914354">
                <a:defRPr/>
              </a:pPr>
              <a:r>
                <a:rPr lang="en-GB" sz="1051" kern="0" dirty="0">
                  <a:solidFill>
                    <a:srgbClr val="FFFFFF"/>
                  </a:solidFill>
                  <a:latin typeface="Arial"/>
                  <a:ea typeface="ヒラギノ角ゴ Pro W3"/>
                  <a:cs typeface="ヒラギノ角ゴ Pro W3"/>
                </a:rPr>
                <a:t>epoch</a:t>
              </a:r>
              <a:endParaRPr lang="en-US" sz="1000" kern="0" baseline="30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Freeform 158">
              <a:extLst>
                <a:ext uri="{FF2B5EF4-FFF2-40B4-BE49-F238E27FC236}">
                  <a16:creationId xmlns:a16="http://schemas.microsoft.com/office/drawing/2014/main" id="{02071930-DB05-4F8D-BC04-4C3BF3D5A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032" y="3663944"/>
              <a:ext cx="858688" cy="463187"/>
            </a:xfrm>
            <a:custGeom>
              <a:avLst/>
              <a:gdLst>
                <a:gd name="T0" fmla="*/ 0 w 2211"/>
                <a:gd name="T1" fmla="*/ 0 h 339"/>
                <a:gd name="T2" fmla="*/ 2095 w 2211"/>
                <a:gd name="T3" fmla="*/ 0 h 339"/>
                <a:gd name="T4" fmla="*/ 2211 w 2211"/>
                <a:gd name="T5" fmla="*/ 169 h 339"/>
                <a:gd name="T6" fmla="*/ 2095 w 2211"/>
                <a:gd name="T7" fmla="*/ 339 h 339"/>
                <a:gd name="T8" fmla="*/ 0 w 2211"/>
                <a:gd name="T9" fmla="*/ 339 h 339"/>
                <a:gd name="T10" fmla="*/ 0 w 2211"/>
                <a:gd name="T11" fmla="*/ 0 h 339"/>
                <a:gd name="T12" fmla="*/ 0 w 2211"/>
                <a:gd name="T1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1" h="339">
                  <a:moveTo>
                    <a:pt x="0" y="0"/>
                  </a:moveTo>
                  <a:lnTo>
                    <a:pt x="2095" y="0"/>
                  </a:lnTo>
                  <a:lnTo>
                    <a:pt x="2211" y="169"/>
                  </a:lnTo>
                  <a:lnTo>
                    <a:pt x="2095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58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914354"/>
              <a:r>
                <a:rPr lang="en-US" altLang="en-US" sz="1051" dirty="0">
                  <a:solidFill>
                    <a:srgbClr val="FFFFFF"/>
                  </a:solidFill>
                  <a:latin typeface="Arial"/>
                </a:rPr>
                <a:t>Tiotropium + SFC</a:t>
              </a:r>
              <a:endParaRPr lang="en-US" sz="105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" name="Rectangle 14">
              <a:extLst>
                <a:ext uri="{FF2B5EF4-FFF2-40B4-BE49-F238E27FC236}">
                  <a16:creationId xmlns:a16="http://schemas.microsoft.com/office/drawing/2014/main" id="{458ABE27-5450-4CA2-8B34-D5ACD5BFD46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40171" y="2216474"/>
              <a:ext cx="5420406" cy="445868"/>
            </a:xfrm>
            <a:prstGeom prst="roundRect">
              <a:avLst/>
            </a:prstGeom>
            <a:solidFill>
              <a:srgbClr val="145477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914354"/>
              <a:r>
                <a:rPr lang="en-US" altLang="en-US" sz="1051" dirty="0">
                  <a:solidFill>
                    <a:prstClr val="white"/>
                  </a:solidFill>
                  <a:latin typeface="Arial"/>
                </a:rPr>
                <a:t>26-week, multi-center, randomized, double-blind, triple-dummy,</a:t>
              </a:r>
              <a:br>
                <a:rPr lang="en-US" altLang="en-US" sz="1051" dirty="0">
                  <a:solidFill>
                    <a:prstClr val="white"/>
                  </a:solidFill>
                  <a:latin typeface="Arial"/>
                </a:rPr>
              </a:br>
              <a:r>
                <a:rPr lang="en-US" altLang="en-US" sz="1051" dirty="0">
                  <a:solidFill>
                    <a:prstClr val="white"/>
                  </a:solidFill>
                  <a:latin typeface="Arial"/>
                </a:rPr>
                <a:t>parallel-group, active-controlled Phase IV study (N=1,053)</a:t>
              </a:r>
              <a:endParaRPr lang="en-US" sz="105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48246F0-A1A3-46C9-AB51-BB7BE9ACD06B}"/>
                </a:ext>
              </a:extLst>
            </p:cNvPr>
            <p:cNvSpPr/>
            <p:nvPr/>
          </p:nvSpPr>
          <p:spPr>
            <a:xfrm>
              <a:off x="7610776" y="1537613"/>
              <a:ext cx="2919389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>
                <a:spcBef>
                  <a:spcPts val="600"/>
                </a:spcBef>
              </a:pPr>
              <a:r>
                <a:rPr lang="en-GB" sz="1867" b="1" dirty="0">
                  <a:solidFill>
                    <a:schemeClr val="accent5">
                      <a:lumMod val="50000"/>
                    </a:schemeClr>
                  </a:solidFill>
                </a:rPr>
                <a:t>SUNSET study design</a:t>
              </a:r>
              <a:r>
                <a:rPr lang="en-GB" sz="1867" b="1" baseline="30000" dirty="0">
                  <a:solidFill>
                    <a:schemeClr val="accent5">
                      <a:lumMod val="50000"/>
                    </a:schemeClr>
                  </a:solidFill>
                </a:rPr>
                <a:t>2,3</a:t>
              </a:r>
              <a:endParaRPr lang="en-GB" sz="1867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341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FAC9FA-1075-49AF-96F5-387131403956}"/>
              </a:ext>
            </a:extLst>
          </p:cNvPr>
          <p:cNvGrpSpPr/>
          <p:nvPr/>
        </p:nvGrpSpPr>
        <p:grpSpPr>
          <a:xfrm>
            <a:off x="447873" y="2264111"/>
            <a:ext cx="5667947" cy="3395382"/>
            <a:chOff x="2046062" y="1876519"/>
            <a:chExt cx="8341549" cy="441135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6371BE6-4CCA-4716-9F39-40F157581A3E}"/>
                </a:ext>
              </a:extLst>
            </p:cNvPr>
            <p:cNvCxnSpPr/>
            <p:nvPr/>
          </p:nvCxnSpPr>
          <p:spPr bwMode="auto">
            <a:xfrm>
              <a:off x="5298850" y="2296917"/>
              <a:ext cx="0" cy="2892425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entagon 84">
              <a:extLst>
                <a:ext uri="{FF2B5EF4-FFF2-40B4-BE49-F238E27FC236}">
                  <a16:creationId xmlns:a16="http://schemas.microsoft.com/office/drawing/2014/main" id="{3E23CF5C-7383-4B4D-858F-651EB0E91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050" y="4144767"/>
              <a:ext cx="4672012" cy="576263"/>
            </a:xfrm>
            <a:prstGeom prst="homePlate">
              <a:avLst>
                <a:gd name="adj" fmla="val 49976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lIns="72000" tIns="0" rIns="72000" bIns="0" anchor="ctr"/>
            <a:lstStyle/>
            <a:p>
              <a:pPr algn="ctr" defTabSz="914354"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Tiotropium 18 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Calibri" panose="020F0502020204030204" pitchFamily="34" charset="0"/>
                </a:rPr>
                <a:t>µ</a:t>
              </a:r>
              <a:r>
                <a:rPr lang="en-US" sz="1100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g q.d. + salmeterol 50 </a:t>
              </a:r>
              <a:r>
                <a:rPr lang="en-AU" sz="1100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µg b.i.d.</a:t>
              </a:r>
              <a:endParaRPr lang="en-US" sz="1100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  <a:p>
              <a:pPr algn="ctr" defTabSz="914354"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 + fluticasone 500 </a:t>
              </a:r>
              <a:r>
                <a:rPr lang="en-AU" sz="1100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µg b.i.d.</a:t>
              </a:r>
              <a:endParaRPr lang="en-US" sz="1100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7" name="Pentagon 85">
              <a:extLst>
                <a:ext uri="{FF2B5EF4-FFF2-40B4-BE49-F238E27FC236}">
                  <a16:creationId xmlns:a16="http://schemas.microsoft.com/office/drawing/2014/main" id="{4001B4FB-87E0-4A40-B9A0-9AC77CE43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050" y="3254180"/>
              <a:ext cx="4668837" cy="576262"/>
            </a:xfrm>
            <a:prstGeom prst="homePlate">
              <a:avLst>
                <a:gd name="adj" fmla="val 49974"/>
              </a:avLst>
            </a:prstGeom>
            <a:solidFill>
              <a:srgbClr val="80D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GB" sz="11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cs typeface="Calibri" panose="020F0502020204030204" pitchFamily="34" charset="0"/>
                </a:rPr>
                <a:t>Tiotropium 18 µg q.d. +</a:t>
              </a:r>
            </a:p>
            <a:p>
              <a:pPr algn="ctr" defTabSz="914354">
                <a:defRPr/>
              </a:pPr>
              <a:r>
                <a:rPr lang="en-GB" sz="11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cs typeface="Calibri" panose="020F0502020204030204" pitchFamily="34" charset="0"/>
                </a:rPr>
                <a:t>salmeterol 50 µg b.i.d.</a:t>
              </a:r>
              <a:endParaRPr 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ED406813-C055-4629-90E2-B29DDEB6F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338" y="5548116"/>
              <a:ext cx="3206555" cy="7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54" eaLnBrk="1" hangingPunct="1"/>
              <a:r>
                <a:rPr lang="en-US" altLang="en-US" sz="11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Randomization (1:1)</a:t>
              </a:r>
            </a:p>
            <a:p>
              <a:pPr algn="ctr" defTabSz="914354" eaLnBrk="1" hangingPunct="1"/>
              <a:r>
                <a:rPr lang="en-US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Continue on triple or </a:t>
              </a:r>
              <a:br>
                <a:rPr lang="en-US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en-US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withdraw ICS in a stepwise manner</a:t>
              </a:r>
              <a:endParaRPr lang="en-US" altLang="en-US" sz="11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9" name="Right Arrow 9">
              <a:extLst>
                <a:ext uri="{FF2B5EF4-FFF2-40B4-BE49-F238E27FC236}">
                  <a16:creationId xmlns:a16="http://schemas.microsoft.com/office/drawing/2014/main" id="{C4CE4687-5D38-4886-AF89-B260F3C54BDF}"/>
                </a:ext>
              </a:extLst>
            </p:cNvPr>
            <p:cNvSpPr/>
            <p:nvPr/>
          </p:nvSpPr>
          <p:spPr>
            <a:xfrm>
              <a:off x="2144487" y="2939855"/>
              <a:ext cx="3113088" cy="2084387"/>
            </a:xfrm>
            <a:prstGeom prst="rightArrow">
              <a:avLst>
                <a:gd name="adj1" fmla="val 50000"/>
                <a:gd name="adj2" fmla="val 37291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>
                <a:defRPr/>
              </a:pP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Tiotropium 18 </a:t>
              </a:r>
              <a:r>
                <a:rPr lang="en-GB" sz="1100" dirty="0">
                  <a:solidFill>
                    <a:srgbClr val="FFFFFF"/>
                  </a:solidFill>
                  <a:latin typeface="Calibri"/>
                </a:rPr>
                <a:t>µg </a:t>
              </a: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q.d. </a:t>
              </a:r>
            </a:p>
            <a:p>
              <a:pPr algn="ctr" defTabSz="914354">
                <a:defRPr/>
              </a:pP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+ salmeterol 50 </a:t>
              </a:r>
              <a:r>
                <a:rPr lang="en-GB" sz="1100" dirty="0">
                  <a:solidFill>
                    <a:srgbClr val="FFFFFF"/>
                  </a:solidFill>
                  <a:latin typeface="Calibri"/>
                </a:rPr>
                <a:t>µg </a:t>
              </a: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b.i.d. </a:t>
              </a:r>
            </a:p>
            <a:p>
              <a:pPr algn="ctr" defTabSz="914354">
                <a:defRPr/>
              </a:pPr>
              <a:r>
                <a:rPr lang="en-GB" sz="1100" dirty="0">
                  <a:solidFill>
                    <a:srgbClr val="FFFFFF"/>
                  </a:solidFill>
                  <a:latin typeface="Arial"/>
                </a:rPr>
                <a:t>+ fluticasone 500 µg b.i.d.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9F5CB846-1BF7-4EFA-9AA6-337F94E7F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639" y="2285634"/>
              <a:ext cx="3267074" cy="59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54" eaLnBrk="1" hangingPunct="1"/>
              <a:r>
                <a:rPr lang="en-GB" alt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6 week run-in/screening</a:t>
              </a:r>
            </a:p>
            <a:p>
              <a:pPr algn="ctr" defTabSz="914354" eaLnBrk="1" hangingPunct="1"/>
              <a:r>
                <a:rPr lang="en-GB" alt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All patients (N=2,485)</a:t>
              </a:r>
            </a:p>
          </p:txBody>
        </p:sp>
        <p:sp>
          <p:nvSpPr>
            <p:cNvPr id="11" name="Down Arrow 11">
              <a:extLst>
                <a:ext uri="{FF2B5EF4-FFF2-40B4-BE49-F238E27FC236}">
                  <a16:creationId xmlns:a16="http://schemas.microsoft.com/office/drawing/2014/main" id="{F4C80248-8410-4D51-8B99-F685B936D6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117875" y="5238555"/>
              <a:ext cx="369887" cy="314325"/>
            </a:xfrm>
            <a:prstGeom prst="downArrow">
              <a:avLst>
                <a:gd name="adj1" fmla="val 50000"/>
                <a:gd name="adj2" fmla="val 58385"/>
              </a:avLst>
            </a:prstGeom>
            <a:noFill/>
            <a:ln w="28575"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 defTabSz="914354">
                <a:defRPr/>
              </a:pPr>
              <a:endParaRPr lang="en-US" dirty="0">
                <a:solidFill>
                  <a:srgbClr val="FF0000"/>
                </a:solidFill>
                <a:latin typeface="Arial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9B9370-CA0F-491E-875A-3093E57439E9}"/>
                </a:ext>
              </a:extLst>
            </p:cNvPr>
            <p:cNvCxnSpPr/>
            <p:nvPr/>
          </p:nvCxnSpPr>
          <p:spPr bwMode="auto">
            <a:xfrm>
              <a:off x="2046062" y="2296917"/>
              <a:ext cx="0" cy="2892425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8139C23-91A8-4E3F-BC0F-7C87BA63CC0D}"/>
                </a:ext>
              </a:extLst>
            </p:cNvPr>
            <p:cNvCxnSpPr/>
            <p:nvPr/>
          </p:nvCxnSpPr>
          <p:spPr bwMode="auto">
            <a:xfrm>
              <a:off x="10053412" y="2296917"/>
              <a:ext cx="0" cy="2892425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E7629E4D-7565-4201-AEE5-34C5039E6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437" y="4863906"/>
              <a:ext cx="4762498" cy="33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54" eaLnBrk="1" hangingPunct="1"/>
              <a:r>
                <a:rPr lang="en-US" altLang="en-US" sz="11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 52-week blinded treatment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C7BD71-8CE0-4087-B0A7-66EF5FD91E9C}"/>
                </a:ext>
              </a:extLst>
            </p:cNvPr>
            <p:cNvCxnSpPr/>
            <p:nvPr/>
          </p:nvCxnSpPr>
          <p:spPr>
            <a:xfrm>
              <a:off x="5475062" y="2696967"/>
              <a:ext cx="0" cy="300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43676A-7A23-42FB-8154-8B806F5FEF3B}"/>
                </a:ext>
              </a:extLst>
            </p:cNvPr>
            <p:cNvCxnSpPr/>
            <p:nvPr/>
          </p:nvCxnSpPr>
          <p:spPr>
            <a:xfrm>
              <a:off x="6332312" y="2696967"/>
              <a:ext cx="0" cy="300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7CD028-6674-40B7-A0BF-EF5957127C05}"/>
                </a:ext>
              </a:extLst>
            </p:cNvPr>
            <p:cNvCxnSpPr/>
            <p:nvPr/>
          </p:nvCxnSpPr>
          <p:spPr>
            <a:xfrm>
              <a:off x="7176862" y="2696967"/>
              <a:ext cx="0" cy="300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8A2E2EB0-346E-460B-A992-5CF92DD19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1525" y="2939855"/>
              <a:ext cx="7080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54"/>
              <a:endParaRPr lang="en-GB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endParaRPr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81ADC5F8-D0D1-424C-96A9-E8507311E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2425" y="2939855"/>
              <a:ext cx="27590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54"/>
              <a:endParaRPr lang="en-GB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28BEB6C7-A569-4F5A-972E-981F92791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500" y="2885880"/>
              <a:ext cx="111125" cy="111125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endParaRPr lang="en-GB" altLang="en-US" sz="12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CD2139-000A-414D-838D-79B88329E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750" y="2885880"/>
              <a:ext cx="111125" cy="111125"/>
            </a:xfrm>
            <a:prstGeom prst="rect">
              <a:avLst/>
            </a:prstGeom>
            <a:solidFill>
              <a:srgbClr val="DCD3F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endParaRPr lang="en-GB" altLang="en-US" sz="12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08D4F1-ADFD-4262-B2FC-29E312628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300" y="2885880"/>
              <a:ext cx="111125" cy="111125"/>
            </a:xfrm>
            <a:prstGeom prst="rect">
              <a:avLst/>
            </a:prstGeom>
            <a:solidFill>
              <a:srgbClr val="80DE9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endParaRPr lang="en-GB" altLang="en-US" sz="12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CE4AC3AF-8C61-4636-8099-5BAF4AF90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0625" y="2939855"/>
              <a:ext cx="71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54"/>
              <a:endParaRPr lang="en-GB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03B0FA4A-43B2-4244-A04F-C5A7106C4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5050" y="2198492"/>
              <a:ext cx="1073884" cy="51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Reduced </a:t>
              </a:r>
              <a:b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to 500 </a:t>
              </a: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  <a:ea typeface="MS PGothic" pitchFamily="34" charset="-128"/>
                </a:rPr>
                <a:t>µg</a:t>
              </a:r>
              <a:endParaRPr lang="en-GB" altLang="en-US" sz="10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AFDC8687-E2BC-4BAC-966E-D529D3F78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7224" y="2198492"/>
              <a:ext cx="1073884" cy="51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Reduced </a:t>
              </a:r>
              <a:b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to 200 </a:t>
              </a: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  <a:ea typeface="MS PGothic" pitchFamily="34" charset="-128"/>
                </a:rPr>
                <a:t>µg</a:t>
              </a:r>
              <a:endParaRPr lang="en-GB" altLang="en-US" sz="10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837F4D97-0550-419D-A835-829C3E6F3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2887" y="2198492"/>
              <a:ext cx="1682545" cy="51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Reduced </a:t>
              </a:r>
              <a:b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to 0 </a:t>
              </a:r>
              <a:r>
                <a:rPr lang="en-GB" altLang="en-US" sz="1000" dirty="0">
                  <a:solidFill>
                    <a:srgbClr val="000000">
                      <a:lumMod val="95000"/>
                      <a:lumOff val="5000"/>
                    </a:srgbClr>
                  </a:solidFill>
                  <a:ea typeface="MS PGothic" pitchFamily="34" charset="-128"/>
                </a:rPr>
                <a:t>µg (placebo)</a:t>
              </a:r>
              <a:endParaRPr lang="en-GB" altLang="en-US" sz="1000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4C0E6F5F-0F52-4C96-A166-B06CDC200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575" y="1876519"/>
              <a:ext cx="5130036" cy="33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100" b="1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Daily fluticasone dose in ICS withdrawal group</a:t>
              </a:r>
            </a:p>
          </p:txBody>
        </p:sp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38E948EE-56AB-4402-9501-BC31E71FD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7398" y="2648292"/>
              <a:ext cx="604415" cy="33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51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0‒6</a:t>
              </a: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FB546DF3-FA08-4787-BF3D-2E102FD8E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8255" y="2660456"/>
              <a:ext cx="715293" cy="33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51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6–12</a:t>
              </a:r>
            </a:p>
          </p:txBody>
        </p:sp>
        <p:sp>
          <p:nvSpPr>
            <p:cNvPr id="30" name="TextBox 38">
              <a:extLst>
                <a:ext uri="{FF2B5EF4-FFF2-40B4-BE49-F238E27FC236}">
                  <a16:creationId xmlns:a16="http://schemas.microsoft.com/office/drawing/2014/main" id="{94E8DE4F-FF48-4955-9753-BEF7CCB0F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0180" y="2648292"/>
              <a:ext cx="1552518" cy="33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54" eaLnBrk="1" hangingPunct="1"/>
              <a:r>
                <a:rPr lang="en-GB" altLang="en-US" sz="1051" dirty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12–52 weeks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67D06A3-C48A-45DA-91FF-351E3F23F356}"/>
              </a:ext>
            </a:extLst>
          </p:cNvPr>
          <p:cNvSpPr/>
          <p:nvPr/>
        </p:nvSpPr>
        <p:spPr>
          <a:xfrm>
            <a:off x="1771680" y="1802722"/>
            <a:ext cx="291938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spcBef>
                <a:spcPts val="600"/>
              </a:spcBef>
            </a:pPr>
            <a:r>
              <a:rPr lang="en-GB" sz="1867" b="1" dirty="0">
                <a:solidFill>
                  <a:schemeClr val="accent5">
                    <a:lumMod val="50000"/>
                  </a:schemeClr>
                </a:solidFill>
              </a:rPr>
              <a:t>WISDOM study design</a:t>
            </a:r>
            <a:r>
              <a:rPr lang="en-GB" sz="1867" b="1" baseline="30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2A99A9-2F2C-4C3E-99B0-B06356F7E6C0}"/>
              </a:ext>
            </a:extLst>
          </p:cNvPr>
          <p:cNvGrpSpPr/>
          <p:nvPr/>
        </p:nvGrpSpPr>
        <p:grpSpPr>
          <a:xfrm>
            <a:off x="6321701" y="1799958"/>
            <a:ext cx="5452505" cy="3456839"/>
            <a:chOff x="6321699" y="1537613"/>
            <a:chExt cx="5452505" cy="3456839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63A6480D-BF3E-4CB8-A4A4-E58CEE7B2F2F}"/>
                </a:ext>
              </a:extLst>
            </p:cNvPr>
            <p:cNvSpPr/>
            <p:nvPr/>
          </p:nvSpPr>
          <p:spPr bwMode="auto">
            <a:xfrm>
              <a:off x="8163546" y="2740422"/>
              <a:ext cx="2385414" cy="369088"/>
            </a:xfrm>
            <a:prstGeom prst="roundRect">
              <a:avLst/>
            </a:prstGeom>
            <a:solidFill>
              <a:srgbClr val="FFCC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</a:rPr>
                <a:t>Double-blind treatment period </a:t>
              </a:r>
            </a:p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</a:rPr>
                <a:t>(26 weeks)</a:t>
              </a:r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41CB3CF6-D811-42A7-887B-87FDC6CC5C7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59274" y="4309110"/>
              <a:ext cx="811847" cy="36784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–35 to </a:t>
              </a:r>
              <a:b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</a:b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–29</a:t>
              </a:r>
              <a:endParaRPr lang="en-GB" sz="1051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BEB6E16D-7AEE-49D1-AF33-D063718F7E9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8171573" y="4309110"/>
              <a:ext cx="2330324" cy="36784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2 to Day 181</a:t>
              </a:r>
              <a:endParaRPr lang="en-GB" sz="1051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36" name="Rounded Rectangle 39">
              <a:extLst>
                <a:ext uri="{FF2B5EF4-FFF2-40B4-BE49-F238E27FC236}">
                  <a16:creationId xmlns:a16="http://schemas.microsoft.com/office/drawing/2014/main" id="{9102DA20-E5E5-4B66-BA4D-976F3DF139C3}"/>
                </a:ext>
              </a:extLst>
            </p:cNvPr>
            <p:cNvSpPr/>
            <p:nvPr/>
          </p:nvSpPr>
          <p:spPr bwMode="auto">
            <a:xfrm>
              <a:off x="10622624" y="2740421"/>
              <a:ext cx="1137953" cy="385287"/>
            </a:xfrm>
            <a:prstGeom prst="roundRect">
              <a:avLst/>
            </a:prstGeom>
            <a:solidFill>
              <a:srgbClr val="FFCC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</a:rPr>
                <a:t>30-day follow-up period</a:t>
              </a:r>
            </a:p>
          </p:txBody>
        </p:sp>
        <p:sp>
          <p:nvSpPr>
            <p:cNvPr id="37" name="TextBox 3">
              <a:extLst>
                <a:ext uri="{FF2B5EF4-FFF2-40B4-BE49-F238E27FC236}">
                  <a16:creationId xmlns:a16="http://schemas.microsoft.com/office/drawing/2014/main" id="{10544C24-08B1-4767-82BE-696BCFD4F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274" y="3182321"/>
              <a:ext cx="811847" cy="415755"/>
            </a:xfrm>
            <a:prstGeom prst="homePlate">
              <a:avLst>
                <a:gd name="adj" fmla="val 30842"/>
              </a:avLst>
            </a:prstGeom>
            <a:solidFill>
              <a:srgbClr val="145477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54" eaLnBrk="1" hangingPunct="1">
                <a:defRPr/>
              </a:pPr>
              <a:r>
                <a:rPr lang="en-US" sz="1051" kern="0" dirty="0">
                  <a:solidFill>
                    <a:srgbClr val="FFFFFF"/>
                  </a:solidFill>
                  <a:ea typeface="ヒラギノ角ゴ Pro W3"/>
                  <a:cs typeface="ヒラギノ角ゴ Pro W3"/>
                </a:rPr>
                <a:t>Screening epoch</a:t>
              </a:r>
            </a:p>
          </p:txBody>
        </p:sp>
        <p:sp>
          <p:nvSpPr>
            <p:cNvPr id="38" name="AutoShape 67">
              <a:extLst>
                <a:ext uri="{FF2B5EF4-FFF2-40B4-BE49-F238E27FC236}">
                  <a16:creationId xmlns:a16="http://schemas.microsoft.com/office/drawing/2014/main" id="{2FA82A8C-1BA1-4338-978A-638B1A263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573" y="3157988"/>
              <a:ext cx="2402182" cy="479779"/>
            </a:xfrm>
            <a:prstGeom prst="homePlate">
              <a:avLst>
                <a:gd name="adj" fmla="val 37442"/>
              </a:avLst>
            </a:prstGeom>
            <a:solidFill>
              <a:srgbClr val="2E6EBC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lIns="72000" tIns="0" rIns="72000" bIns="0" anchor="ctr"/>
            <a:lstStyle/>
            <a:p>
              <a:pPr algn="ctr" defTabSz="914354"/>
              <a:r>
                <a:rPr lang="en-GB" sz="900" kern="0" dirty="0">
                  <a:solidFill>
                    <a:srgbClr val="FFFFFF"/>
                  </a:solidFill>
                  <a:latin typeface="Arial"/>
                </a:rPr>
                <a:t>IND/GLY 110/50 </a:t>
              </a:r>
              <a:r>
                <a:rPr lang="el-GR" sz="900" kern="0" dirty="0">
                  <a:solidFill>
                    <a:srgbClr val="FFFFFF"/>
                  </a:solidFill>
                  <a:latin typeface="Arial"/>
                </a:rPr>
                <a:t>μ</a:t>
              </a:r>
              <a:r>
                <a:rPr lang="en-GB" sz="900" kern="0" dirty="0">
                  <a:solidFill>
                    <a:srgbClr val="FFFFFF"/>
                  </a:solidFill>
                  <a:latin typeface="Arial"/>
                </a:rPr>
                <a:t>g q.d. </a:t>
              </a:r>
            </a:p>
            <a:p>
              <a:pPr algn="ctr" defTabSz="914354"/>
              <a:r>
                <a:rPr lang="en-US" sz="900" dirty="0">
                  <a:solidFill>
                    <a:srgbClr val="FFFFFF"/>
                  </a:solidFill>
                  <a:latin typeface="Arial" charset="0"/>
                </a:rPr>
                <a:t>+ tiotropium </a:t>
              </a:r>
              <a:r>
                <a:rPr lang="el-GR" sz="900" dirty="0">
                  <a:solidFill>
                    <a:srgbClr val="FFFFFF"/>
                  </a:solidFill>
                  <a:latin typeface="Arial" charset="0"/>
                </a:rPr>
                <a:t>18 μ</a:t>
              </a:r>
              <a:r>
                <a:rPr lang="en-US" sz="900" dirty="0">
                  <a:solidFill>
                    <a:srgbClr val="FFFFFF"/>
                  </a:solidFill>
                  <a:latin typeface="Arial" charset="0"/>
                </a:rPr>
                <a:t>g q.d. placebo </a:t>
              </a:r>
            </a:p>
            <a:p>
              <a:pPr algn="ctr" defTabSz="914354"/>
              <a:r>
                <a:rPr lang="en-US" sz="900" dirty="0">
                  <a:solidFill>
                    <a:srgbClr val="FFFFFF"/>
                  </a:solidFill>
                  <a:latin typeface="Arial" charset="0"/>
                </a:rPr>
                <a:t>+ SFC </a:t>
              </a:r>
              <a:r>
                <a:rPr lang="el-GR" sz="900" dirty="0">
                  <a:solidFill>
                    <a:srgbClr val="FFFFFF"/>
                  </a:solidFill>
                  <a:latin typeface="Arial" charset="0"/>
                </a:rPr>
                <a:t>50/500 μ</a:t>
              </a:r>
              <a:r>
                <a:rPr lang="en-US" sz="900" dirty="0">
                  <a:solidFill>
                    <a:srgbClr val="FFFFFF"/>
                  </a:solidFill>
                  <a:latin typeface="Arial" charset="0"/>
                </a:rPr>
                <a:t>g b.i.d. placebo* (n=527)</a:t>
              </a:r>
            </a:p>
          </p:txBody>
        </p:sp>
        <p:sp>
          <p:nvSpPr>
            <p:cNvPr id="39" name="AutoShape 67">
              <a:extLst>
                <a:ext uri="{FF2B5EF4-FFF2-40B4-BE49-F238E27FC236}">
                  <a16:creationId xmlns:a16="http://schemas.microsoft.com/office/drawing/2014/main" id="{EAE4FB18-AB5F-4C71-995C-4CB12019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573" y="3686246"/>
              <a:ext cx="2402182" cy="478651"/>
            </a:xfrm>
            <a:prstGeom prst="homePlate">
              <a:avLst>
                <a:gd name="adj" fmla="val 37426"/>
              </a:avLst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wrap="none" lIns="72000" tIns="0" rIns="72000" bIns="0" anchor="ctr"/>
            <a:lstStyle/>
            <a:p>
              <a:pPr algn="ctr" defTabSz="914354"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Arial"/>
                </a:rPr>
                <a:t>SFC 50/500 µg b.i.d. </a:t>
              </a:r>
            </a:p>
            <a:p>
              <a:pPr algn="ctr" defTabSz="914354"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Arial"/>
                </a:rPr>
                <a:t>+ tiotropium 18 µg q.d. </a:t>
              </a:r>
            </a:p>
            <a:p>
              <a:pPr algn="ctr" defTabSz="914354"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Arial"/>
                </a:rPr>
                <a:t>+ IND/GLY 110/50 </a:t>
              </a:r>
              <a:r>
                <a:rPr lang="el-GR" sz="900" kern="0" dirty="0">
                  <a:solidFill>
                    <a:srgbClr val="FFFFFF"/>
                  </a:solidFill>
                  <a:latin typeface="Arial"/>
                </a:rPr>
                <a:t>μ</a:t>
              </a:r>
              <a:r>
                <a:rPr lang="en-US" sz="900" kern="0" dirty="0">
                  <a:solidFill>
                    <a:srgbClr val="FFFFFF"/>
                  </a:solidFill>
                  <a:latin typeface="Arial"/>
                </a:rPr>
                <a:t>g q.d. placebo* (n=526)</a:t>
              </a:r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06446605-58DF-4416-9C11-B8C60D7AADC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258777" y="4309110"/>
              <a:ext cx="825139" cy="36784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–28 to </a:t>
              </a:r>
              <a:b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</a:b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–1</a:t>
              </a:r>
              <a:endParaRPr lang="en-GB" sz="1051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41" name="Line 57">
              <a:extLst>
                <a:ext uri="{FF2B5EF4-FFF2-40B4-BE49-F238E27FC236}">
                  <a16:creationId xmlns:a16="http://schemas.microsoft.com/office/drawing/2014/main" id="{4ED7B8D9-F3E1-4158-A3ED-E0531095F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3875" y="4260858"/>
              <a:ext cx="811847" cy="0"/>
            </a:xfrm>
            <a:prstGeom prst="line">
              <a:avLst/>
            </a:prstGeom>
            <a:noFill/>
            <a:ln w="28575" cap="sq">
              <a:solidFill>
                <a:srgbClr val="404040"/>
              </a:solidFill>
              <a:miter lim="800000"/>
              <a:headEnd/>
              <a:tailEnd type="triangle" w="lg" len="lg"/>
            </a:ln>
          </p:spPr>
          <p:txBody>
            <a:bodyPr/>
            <a:lstStyle/>
            <a:p>
              <a:pPr defTabSz="914354">
                <a:defRPr/>
              </a:pPr>
              <a:endParaRPr lang="en-GB" sz="1051" kern="0" dirty="0">
                <a:solidFill>
                  <a:srgbClr val="00CC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42" name="Line 57">
              <a:extLst>
                <a:ext uri="{FF2B5EF4-FFF2-40B4-BE49-F238E27FC236}">
                  <a16:creationId xmlns:a16="http://schemas.microsoft.com/office/drawing/2014/main" id="{0631AB78-9BB7-45AD-8E60-2D85A9F89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1405" y="4260858"/>
              <a:ext cx="817387" cy="0"/>
            </a:xfrm>
            <a:prstGeom prst="line">
              <a:avLst/>
            </a:prstGeom>
            <a:noFill/>
            <a:ln w="28575" cap="sq">
              <a:solidFill>
                <a:srgbClr val="404040"/>
              </a:solidFill>
              <a:miter lim="800000"/>
              <a:headEnd/>
              <a:tailEnd type="triangle" w="lg" len="lg"/>
            </a:ln>
          </p:spPr>
          <p:txBody>
            <a:bodyPr/>
            <a:lstStyle/>
            <a:p>
              <a:pPr defTabSz="914354">
                <a:defRPr/>
              </a:pPr>
              <a:endParaRPr lang="en-GB" sz="1051" kern="0" dirty="0">
                <a:solidFill>
                  <a:srgbClr val="00CC0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43" name="Line 57">
              <a:extLst>
                <a:ext uri="{FF2B5EF4-FFF2-40B4-BE49-F238E27FC236}">
                  <a16:creationId xmlns:a16="http://schemas.microsoft.com/office/drawing/2014/main" id="{4AC5C8FE-5F08-42BE-B038-37A9A57DF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5412" y="4260858"/>
              <a:ext cx="2383547" cy="0"/>
            </a:xfrm>
            <a:prstGeom prst="line">
              <a:avLst/>
            </a:prstGeom>
            <a:noFill/>
            <a:ln w="28575" cap="sq">
              <a:solidFill>
                <a:srgbClr val="404040"/>
              </a:solidFill>
              <a:miter lim="800000"/>
              <a:headEnd/>
              <a:tailEnd type="triangle" w="lg" len="lg"/>
            </a:ln>
          </p:spPr>
          <p:txBody>
            <a:bodyPr/>
            <a:lstStyle/>
            <a:p>
              <a:pPr defTabSz="914354">
                <a:defRPr/>
              </a:pPr>
              <a:endParaRPr lang="en-GB" sz="1051" kern="0" dirty="0">
                <a:solidFill>
                  <a:srgbClr val="00CC00"/>
                </a:solidFill>
                <a:latin typeface="Arial"/>
                <a:ea typeface="ＭＳ Ｐゴシック" pitchFamily="34" charset="-128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6FADD7D-4D5D-4263-8935-1098D8E4D4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21699" y="2544892"/>
              <a:ext cx="0" cy="2029567"/>
            </a:xfrm>
            <a:prstGeom prst="line">
              <a:avLst/>
            </a:prstGeom>
            <a:noFill/>
            <a:ln w="19050" cap="sq" algn="ctr">
              <a:solidFill>
                <a:srgbClr val="404040"/>
              </a:solidFill>
              <a:prstDash val="dash"/>
              <a:round/>
              <a:headEnd/>
              <a:tailEnd/>
            </a:ln>
          </p:spPr>
        </p:cxn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1AEB9A66-BC8C-4E69-B96F-416D5337912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634715" y="4309110"/>
              <a:ext cx="1023351" cy="36784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 anchor="t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Day 182 to Day 211</a:t>
              </a:r>
              <a:endParaRPr lang="en-GB" sz="1051" kern="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46" name="Line 57">
              <a:extLst>
                <a:ext uri="{FF2B5EF4-FFF2-40B4-BE49-F238E27FC236}">
                  <a16:creationId xmlns:a16="http://schemas.microsoft.com/office/drawing/2014/main" id="{B547091C-AB48-444B-AD11-DEA79B6FC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4602" y="4260858"/>
              <a:ext cx="1121771" cy="0"/>
            </a:xfrm>
            <a:prstGeom prst="line">
              <a:avLst/>
            </a:prstGeom>
            <a:noFill/>
            <a:ln w="28575" cap="sq">
              <a:solidFill>
                <a:srgbClr val="404040"/>
              </a:solidFill>
              <a:miter lim="800000"/>
              <a:headEnd/>
              <a:tailEnd type="triangle" w="lg" len="lg"/>
            </a:ln>
          </p:spPr>
          <p:txBody>
            <a:bodyPr/>
            <a:lstStyle/>
            <a:p>
              <a:pPr defTabSz="914354">
                <a:defRPr/>
              </a:pPr>
              <a:endParaRPr lang="en-GB" sz="1051" kern="0" dirty="0">
                <a:solidFill>
                  <a:srgbClr val="00CC00"/>
                </a:solidFill>
                <a:latin typeface="Arial"/>
                <a:ea typeface="ＭＳ Ｐゴシック" pitchFamily="34" charset="-128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708FE84-C625-447C-9BF6-3CA10E8990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11239" y="2544892"/>
              <a:ext cx="0" cy="2029567"/>
            </a:xfrm>
            <a:prstGeom prst="line">
              <a:avLst/>
            </a:prstGeom>
            <a:noFill/>
            <a:ln w="19050" cap="sq" algn="ctr">
              <a:solidFill>
                <a:srgbClr val="404040"/>
              </a:solidFill>
              <a:prstDash val="dash"/>
              <a:round/>
              <a:headEnd/>
              <a:tailEnd/>
            </a:ln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E1235D-768A-4296-9845-147805C15A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591837" y="2544892"/>
              <a:ext cx="0" cy="2029567"/>
            </a:xfrm>
            <a:prstGeom prst="line">
              <a:avLst/>
            </a:prstGeom>
            <a:noFill/>
            <a:ln w="19050" cap="sq" algn="ctr">
              <a:solidFill>
                <a:srgbClr val="404040"/>
              </a:solidFill>
              <a:prstDash val="dash"/>
              <a:round/>
              <a:headEnd/>
              <a:tailEnd/>
            </a:ln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1CB743-6066-448B-A2F3-B6699FED6F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774204" y="2544892"/>
              <a:ext cx="0" cy="2029567"/>
            </a:xfrm>
            <a:prstGeom prst="line">
              <a:avLst/>
            </a:prstGeom>
            <a:noFill/>
            <a:ln w="19050" algn="ctr">
              <a:solidFill>
                <a:srgbClr val="404040"/>
              </a:solidFill>
              <a:prstDash val="dash"/>
              <a:round/>
              <a:headEnd/>
              <a:tailEnd/>
            </a:ln>
          </p:spPr>
        </p:cxnSp>
        <p:sp>
          <p:nvSpPr>
            <p:cNvPr id="50" name="Rounded Rectangle 53">
              <a:extLst>
                <a:ext uri="{FF2B5EF4-FFF2-40B4-BE49-F238E27FC236}">
                  <a16:creationId xmlns:a16="http://schemas.microsoft.com/office/drawing/2014/main" id="{52FB67FB-40C4-4BDA-B31B-EDAD9732F1AB}"/>
                </a:ext>
              </a:extLst>
            </p:cNvPr>
            <p:cNvSpPr/>
            <p:nvPr/>
          </p:nvSpPr>
          <p:spPr bwMode="auto">
            <a:xfrm>
              <a:off x="6367004" y="2740421"/>
              <a:ext cx="1722269" cy="385287"/>
            </a:xfrm>
            <a:prstGeom prst="roundRect">
              <a:avLst/>
            </a:prstGeom>
            <a:solidFill>
              <a:srgbClr val="FFCC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</a:rPr>
                <a:t>Pre-randomization period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22B1FFA-6341-4F18-993C-E2A149E94C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26536" y="2544892"/>
              <a:ext cx="0" cy="2029567"/>
            </a:xfrm>
            <a:prstGeom prst="line">
              <a:avLst/>
            </a:prstGeom>
            <a:noFill/>
            <a:ln w="19050" cap="sq" algn="ctr">
              <a:solidFill>
                <a:srgbClr val="404040"/>
              </a:solidFill>
              <a:prstDash val="dash"/>
              <a:round/>
              <a:headEnd/>
              <a:tailEnd/>
            </a:ln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56708CC-6289-41A2-A5D5-CDBA17440A70}"/>
                </a:ext>
              </a:extLst>
            </p:cNvPr>
            <p:cNvSpPr/>
            <p:nvPr/>
          </p:nvSpPr>
          <p:spPr bwMode="auto">
            <a:xfrm>
              <a:off x="7525132" y="4804391"/>
              <a:ext cx="1301393" cy="1900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Randomization (1:1)</a:t>
              </a:r>
            </a:p>
            <a:p>
              <a:pPr algn="ctr" defTabSz="914354">
                <a:defRPr/>
              </a:pPr>
              <a:r>
                <a:rPr lang="en-US" sz="1051" kern="0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Day 1</a:t>
              </a:r>
            </a:p>
          </p:txBody>
        </p:sp>
        <p:sp>
          <p:nvSpPr>
            <p:cNvPr id="53" name="AutoShape 67">
              <a:extLst>
                <a:ext uri="{FF2B5EF4-FFF2-40B4-BE49-F238E27FC236}">
                  <a16:creationId xmlns:a16="http://schemas.microsoft.com/office/drawing/2014/main" id="{180653D7-1646-4BD9-BA3C-DD8F34813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2646" y="3197145"/>
              <a:ext cx="860527" cy="388175"/>
            </a:xfrm>
            <a:prstGeom prst="homePlate">
              <a:avLst>
                <a:gd name="adj" fmla="val 21512"/>
              </a:avLst>
            </a:prstGeom>
            <a:solidFill>
              <a:srgbClr val="145477"/>
            </a:solidFill>
            <a:ln>
              <a:noFill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72000" tIns="0" rIns="72000" bIns="0" anchor="ctr"/>
            <a:lstStyle/>
            <a:p>
              <a:pPr defTabSz="914354">
                <a:defRPr/>
              </a:pPr>
              <a:r>
                <a:rPr lang="en-US" sz="1051" kern="0" dirty="0">
                  <a:solidFill>
                    <a:srgbClr val="FFFFFF"/>
                  </a:solidFill>
                  <a:latin typeface="Arial"/>
                  <a:ea typeface="ヒラギノ角ゴ Pro W3"/>
                  <a:cs typeface="ヒラギノ角ゴ Pro W3"/>
                </a:rPr>
                <a:t>Run-in </a:t>
              </a:r>
            </a:p>
            <a:p>
              <a:pPr defTabSz="914354">
                <a:defRPr/>
              </a:pPr>
              <a:r>
                <a:rPr lang="en-GB" sz="1051" kern="0" dirty="0">
                  <a:solidFill>
                    <a:srgbClr val="FFFFFF"/>
                  </a:solidFill>
                  <a:latin typeface="Arial"/>
                  <a:ea typeface="ヒラギノ角ゴ Pro W3"/>
                  <a:cs typeface="ヒラギノ角ゴ Pro W3"/>
                </a:rPr>
                <a:t>epoch</a:t>
              </a:r>
              <a:endParaRPr lang="en-US" sz="1000" kern="0" baseline="30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Freeform 158">
              <a:extLst>
                <a:ext uri="{FF2B5EF4-FFF2-40B4-BE49-F238E27FC236}">
                  <a16:creationId xmlns:a16="http://schemas.microsoft.com/office/drawing/2014/main" id="{02071930-DB05-4F8D-BC04-4C3BF3D5A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032" y="3663944"/>
              <a:ext cx="858688" cy="463187"/>
            </a:xfrm>
            <a:custGeom>
              <a:avLst/>
              <a:gdLst>
                <a:gd name="T0" fmla="*/ 0 w 2211"/>
                <a:gd name="T1" fmla="*/ 0 h 339"/>
                <a:gd name="T2" fmla="*/ 2095 w 2211"/>
                <a:gd name="T3" fmla="*/ 0 h 339"/>
                <a:gd name="T4" fmla="*/ 2211 w 2211"/>
                <a:gd name="T5" fmla="*/ 169 h 339"/>
                <a:gd name="T6" fmla="*/ 2095 w 2211"/>
                <a:gd name="T7" fmla="*/ 339 h 339"/>
                <a:gd name="T8" fmla="*/ 0 w 2211"/>
                <a:gd name="T9" fmla="*/ 339 h 339"/>
                <a:gd name="T10" fmla="*/ 0 w 2211"/>
                <a:gd name="T11" fmla="*/ 0 h 339"/>
                <a:gd name="T12" fmla="*/ 0 w 2211"/>
                <a:gd name="T1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1" h="339">
                  <a:moveTo>
                    <a:pt x="0" y="0"/>
                  </a:moveTo>
                  <a:lnTo>
                    <a:pt x="2095" y="0"/>
                  </a:lnTo>
                  <a:lnTo>
                    <a:pt x="2211" y="169"/>
                  </a:lnTo>
                  <a:lnTo>
                    <a:pt x="2095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58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914354"/>
              <a:r>
                <a:rPr lang="en-US" altLang="en-US" sz="1051" dirty="0">
                  <a:solidFill>
                    <a:srgbClr val="FFFFFF"/>
                  </a:solidFill>
                  <a:latin typeface="Arial"/>
                </a:rPr>
                <a:t>Tiotropium + SFC</a:t>
              </a:r>
              <a:endParaRPr lang="en-US" sz="105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" name="Rectangle 14">
              <a:extLst>
                <a:ext uri="{FF2B5EF4-FFF2-40B4-BE49-F238E27FC236}">
                  <a16:creationId xmlns:a16="http://schemas.microsoft.com/office/drawing/2014/main" id="{458ABE27-5450-4CA2-8B34-D5ACD5BFD46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40171" y="2216474"/>
              <a:ext cx="5420406" cy="445868"/>
            </a:xfrm>
            <a:prstGeom prst="roundRect">
              <a:avLst/>
            </a:prstGeom>
            <a:solidFill>
              <a:srgbClr val="145477"/>
            </a:solidFill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914354"/>
              <a:r>
                <a:rPr lang="en-US" altLang="en-US" sz="1051" dirty="0">
                  <a:solidFill>
                    <a:prstClr val="white"/>
                  </a:solidFill>
                  <a:latin typeface="Arial"/>
                </a:rPr>
                <a:t>26-week, multi-center, randomized, double-blind, triple-dummy,</a:t>
              </a:r>
              <a:br>
                <a:rPr lang="en-US" altLang="en-US" sz="1051" dirty="0">
                  <a:solidFill>
                    <a:prstClr val="white"/>
                  </a:solidFill>
                  <a:latin typeface="Arial"/>
                </a:rPr>
              </a:br>
              <a:r>
                <a:rPr lang="en-US" altLang="en-US" sz="1051" dirty="0">
                  <a:solidFill>
                    <a:prstClr val="white"/>
                  </a:solidFill>
                  <a:latin typeface="Arial"/>
                </a:rPr>
                <a:t>parallel-group, active-controlled Phase IV study (N=1,053)</a:t>
              </a:r>
              <a:endParaRPr lang="en-US" sz="105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48246F0-A1A3-46C9-AB51-BB7BE9ACD06B}"/>
                </a:ext>
              </a:extLst>
            </p:cNvPr>
            <p:cNvSpPr/>
            <p:nvPr/>
          </p:nvSpPr>
          <p:spPr>
            <a:xfrm>
              <a:off x="7610776" y="1537613"/>
              <a:ext cx="2919389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>
                <a:spcBef>
                  <a:spcPts val="600"/>
                </a:spcBef>
              </a:pPr>
              <a:r>
                <a:rPr lang="en-GB" sz="1867" b="1" dirty="0">
                  <a:solidFill>
                    <a:schemeClr val="accent5">
                      <a:lumMod val="50000"/>
                    </a:schemeClr>
                  </a:solidFill>
                </a:rPr>
                <a:t>SUNSET study design</a:t>
              </a:r>
              <a:r>
                <a:rPr lang="en-GB" sz="1867" b="1" baseline="30000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en-GB" sz="1867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1F4BE00-4F8A-471D-9D08-B91B5450FBF3}"/>
              </a:ext>
            </a:extLst>
          </p:cNvPr>
          <p:cNvSpPr/>
          <p:nvPr/>
        </p:nvSpPr>
        <p:spPr>
          <a:xfrm>
            <a:off x="230613" y="2308586"/>
            <a:ext cx="5892299" cy="346239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54"/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5E3F1135-B677-42A2-AB0A-98DA78C844EE}"/>
              </a:ext>
            </a:extLst>
          </p:cNvPr>
          <p:cNvSpPr/>
          <p:nvPr/>
        </p:nvSpPr>
        <p:spPr>
          <a:xfrm>
            <a:off x="959356" y="2528284"/>
            <a:ext cx="4377173" cy="2741171"/>
          </a:xfrm>
          <a:prstGeom prst="round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171442" indent="-171442" defTabSz="1219110">
              <a:spcAft>
                <a:spcPts val="120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tabLst>
                <a:tab pos="5331484" algn="r"/>
                <a:tab pos="10971978" algn="r"/>
              </a:tabLst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Gradual withdrawal of ICS following a </a:t>
            </a:r>
            <a:br>
              <a:rPr lang="en-GB" sz="1600" dirty="0">
                <a:solidFill>
                  <a:srgbClr val="000000"/>
                </a:solidFill>
                <a:latin typeface="Arial"/>
              </a:rPr>
            </a:br>
            <a:r>
              <a:rPr lang="en-GB" sz="1600" dirty="0">
                <a:solidFill>
                  <a:srgbClr val="000000"/>
                </a:solidFill>
                <a:latin typeface="Arial"/>
              </a:rPr>
              <a:t>6 week run-in on triple therapy</a:t>
            </a:r>
          </a:p>
          <a:p>
            <a:pPr marL="171442" indent="-171442" defTabSz="91435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460A9"/>
                </a:solidFill>
                <a:latin typeface="Arial"/>
              </a:rPr>
              <a:t>39% of patients receiving triple therapy before study </a:t>
            </a:r>
            <a:r>
              <a:rPr lang="en-US" sz="1600" b="1" dirty="0">
                <a:solidFill>
                  <a:srgbClr val="0460A9"/>
                </a:solidFill>
                <a:latin typeface="Arial"/>
              </a:rPr>
              <a:t>enrollment</a:t>
            </a:r>
          </a:p>
          <a:p>
            <a:pPr marL="171442" indent="-171442" defTabSz="1219110">
              <a:spcAft>
                <a:spcPts val="120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tabLst>
                <a:tab pos="5331484" algn="r"/>
                <a:tab pos="10971978" algn="r"/>
              </a:tabLst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Patients with severe-to-very severe COPD (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FEV</a:t>
            </a:r>
            <a:r>
              <a:rPr lang="en-US" sz="1600" baseline="-2500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&lt;50% predicted) 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and a history of </a:t>
            </a:r>
            <a:br>
              <a:rPr lang="en-GB" sz="1600" dirty="0">
                <a:solidFill>
                  <a:srgbClr val="000000"/>
                </a:solidFill>
                <a:latin typeface="Arial"/>
              </a:rPr>
            </a:br>
            <a:r>
              <a:rPr lang="en-GB" sz="1600" dirty="0">
                <a:solidFill>
                  <a:srgbClr val="000000"/>
                </a:solidFill>
                <a:latin typeface="Arial"/>
              </a:rPr>
              <a:t>≥1 exacerbation in the previous year 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CBAF52-31C1-4E4C-89DC-6B6370886E1C}"/>
              </a:ext>
            </a:extLst>
          </p:cNvPr>
          <p:cNvSpPr/>
          <p:nvPr/>
        </p:nvSpPr>
        <p:spPr>
          <a:xfrm>
            <a:off x="6096001" y="2316146"/>
            <a:ext cx="5892299" cy="346239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54"/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Rounded Rectangle 61">
            <a:extLst>
              <a:ext uri="{FF2B5EF4-FFF2-40B4-BE49-F238E27FC236}">
                <a16:creationId xmlns:a16="http://schemas.microsoft.com/office/drawing/2014/main" id="{44220662-95C8-4268-A262-FAAF0A035BF9}"/>
              </a:ext>
            </a:extLst>
          </p:cNvPr>
          <p:cNvSpPr/>
          <p:nvPr/>
        </p:nvSpPr>
        <p:spPr>
          <a:xfrm>
            <a:off x="6556162" y="2528284"/>
            <a:ext cx="4415437" cy="2753995"/>
          </a:xfrm>
          <a:prstGeom prst="round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171442" indent="-171442" defTabSz="91435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Direct de-escalation from tiotropium + SFC to IND/GLY following 4 week run-in on triple therapy</a:t>
            </a:r>
          </a:p>
          <a:p>
            <a:pPr marL="171442" indent="-171442" defTabSz="91435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460A9"/>
                </a:solidFill>
                <a:latin typeface="Arial"/>
              </a:rPr>
              <a:t>All patients receiving triple therapy </a:t>
            </a:r>
            <a:r>
              <a:rPr lang="en-US" sz="1600" b="1" dirty="0">
                <a:solidFill>
                  <a:srgbClr val="0460A9"/>
                </a:solidFill>
                <a:latin typeface="Arial"/>
              </a:rPr>
              <a:t>for ≥6 months prior to enrollment</a:t>
            </a:r>
          </a:p>
          <a:p>
            <a:pPr marL="171442" indent="-171442" defTabSz="91435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Patients with 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moderate-to-severe COPD (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40–80%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predicted)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and 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a history of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≤1 COPD exacerbation in the previous year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99D653D-3BBF-470A-B4F6-193AB601F565}"/>
              </a:ext>
            </a:extLst>
          </p:cNvPr>
          <p:cNvSpPr txBox="1">
            <a:spLocks/>
          </p:cNvSpPr>
          <p:nvPr/>
        </p:nvSpPr>
        <p:spPr>
          <a:xfrm>
            <a:off x="535645" y="6327209"/>
            <a:ext cx="11329259" cy="44406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5864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1. Magnussen H, et al. Withdrawal of inhaled glucocorticoids and exacerbations of COPD. N </a:t>
            </a:r>
            <a:r>
              <a:rPr lang="en-US" dirty="0" err="1">
                <a:solidFill>
                  <a:schemeClr val="tx1"/>
                </a:solidFill>
              </a:rPr>
              <a:t>Engl</a:t>
            </a:r>
            <a:r>
              <a:rPr lang="en-US" dirty="0">
                <a:solidFill>
                  <a:schemeClr val="tx1"/>
                </a:solidFill>
              </a:rPr>
              <a:t> J Med 2014;371:1285–1294; 2. Adapted from: Chapman KR, et al. Long-term triple therapy de-escalation to indacaterol/</a:t>
            </a:r>
            <a:r>
              <a:rPr lang="en-US" dirty="0" err="1">
                <a:solidFill>
                  <a:schemeClr val="tx1"/>
                </a:solidFill>
              </a:rPr>
              <a:t>glycopyrronium</a:t>
            </a:r>
            <a:r>
              <a:rPr lang="en-US" dirty="0">
                <a:solidFill>
                  <a:schemeClr val="tx1"/>
                </a:solidFill>
              </a:rPr>
              <a:t> in patients with chronic obstructive pulmonary disease (SUNSET): a randomized, double-blind, triple-dummy clinical trial. Am J Respir </a:t>
            </a:r>
            <a:r>
              <a:rPr lang="en-US" dirty="0" err="1">
                <a:solidFill>
                  <a:schemeClr val="tx1"/>
                </a:solidFill>
              </a:rPr>
              <a:t>Crit</a:t>
            </a:r>
            <a:r>
              <a:rPr lang="en-US" dirty="0">
                <a:solidFill>
                  <a:schemeClr val="tx1"/>
                </a:solidFill>
              </a:rPr>
              <a:t> Care Med 2018;198:329–339; 3. NCT02603393. Available at: https://clinicaltrials.gov/ct2/show/NCT02603393 Last accessed: May 2020.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5A3D0CF2-3BE0-48DA-B418-D7045370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365125"/>
            <a:ext cx="11329259" cy="132556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BD1D3D"/>
                </a:solidFill>
                <a:latin typeface="+mn-lt"/>
              </a:rPr>
              <a:t>SUNSET and WISDOM: Contrasting Study Designs</a:t>
            </a:r>
            <a:endParaRPr lang="en-SG" sz="3200" dirty="0">
              <a:solidFill>
                <a:srgbClr val="BD1D3D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4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AAAED25B-F109-4122-B38F-AEFC4D353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solidFill>
                  <a:schemeClr val="tx1"/>
                </a:solidFill>
              </a:rPr>
              <a:t>Total study population = 2485. ICS monotherapy is not indicated for COPD without asthma.</a:t>
            </a:r>
            <a:br>
              <a:rPr lang="en-SG" dirty="0">
                <a:solidFill>
                  <a:schemeClr val="tx1"/>
                </a:solidFill>
              </a:rPr>
            </a:br>
            <a:r>
              <a:rPr lang="en-SG" dirty="0">
                <a:solidFill>
                  <a:schemeClr val="tx1"/>
                </a:solidFill>
              </a:rPr>
              <a:t>Calverley PMA, et al. Eosinophilia, frequent exacerbations, and steroid response in chronic obstructive pulmonary disease. Am J Respir Crit Care Med 2017;196(9):1219–1221.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91" y="242241"/>
            <a:ext cx="9990342" cy="1325563"/>
          </a:xfrm>
        </p:spPr>
        <p:txBody>
          <a:bodyPr>
            <a:normAutofit/>
          </a:bodyPr>
          <a:lstStyle/>
          <a:p>
            <a:r>
              <a:rPr lang="en-SG" sz="3200" dirty="0">
                <a:solidFill>
                  <a:srgbClr val="BD1D3D"/>
                </a:solidFill>
                <a:latin typeface="+mn-lt"/>
              </a:rPr>
              <a:t>WISDOM: ICS withdrawal increased exacerbation risk in patients with prior exacerbations and higher eosinophils </a:t>
            </a: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H="1">
            <a:off x="9458063" y="2361700"/>
            <a:ext cx="0" cy="3124200"/>
          </a:xfrm>
          <a:prstGeom prst="line">
            <a:avLst/>
          </a:prstGeom>
          <a:solidFill>
            <a:srgbClr val="E74A21"/>
          </a:solidFill>
          <a:ln w="19050" cap="rnd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GB" sz="2667" kern="0" dirty="0">
              <a:solidFill>
                <a:srgbClr val="404040"/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10096" y="1842653"/>
          <a:ext cx="5527136" cy="3678081"/>
        </p:xfrm>
        <a:graphic>
          <a:graphicData uri="http://schemas.openxmlformats.org/drawingml/2006/table">
            <a:tbl>
              <a:tblPr firstRow="1" bandRow="1"/>
              <a:tblGrid>
                <a:gridCol w="132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3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Factors</a:t>
                      </a:r>
                      <a:endParaRPr lang="en-GB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Number of </a:t>
                      </a:r>
                      <a:br>
                        <a:rPr lang="en-US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</a:br>
                      <a:r>
                        <a:rPr lang="ta-IN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patients</a:t>
                      </a:r>
                      <a:endParaRPr lang="en-GB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Rate ratio</a:t>
                      </a:r>
                    </a:p>
                  </a:txBody>
                  <a:tcPr marL="72000" marR="72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841</a:t>
                      </a:r>
                      <a:endParaRPr lang="ta-IN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1.07</a:t>
                      </a:r>
                      <a:endParaRPr lang="ta-IN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400">
                <a:tc>
                  <a:txBody>
                    <a:bodyPr/>
                    <a:lstStyle/>
                    <a:p>
                      <a:pPr marL="0" marR="0" lvl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GB" sz="13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eosinophils</a:t>
                      </a:r>
                      <a:endParaRPr lang="en-GB" sz="13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a-IN"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&lt;150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  <a:endParaRPr lang="ta-IN" sz="13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≥150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403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421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1.02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1.19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400">
                <a:tc>
                  <a:txBody>
                    <a:bodyPr/>
                    <a:lstStyle/>
                    <a:p>
                      <a:pPr marL="0" marR="0" lvl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GB" sz="13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eosinophils</a:t>
                      </a: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a-IN"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&lt;300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  <a:endParaRPr lang="ta-IN" sz="13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≥300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669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155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0.99</a:t>
                      </a:r>
                    </a:p>
                    <a:p>
                      <a:pPr marL="0" marR="0" indent="0" algn="ctr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1.75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00">
                <a:tc>
                  <a:txBody>
                    <a:bodyPr/>
                    <a:lstStyle/>
                    <a:p>
                      <a:pPr marL="0" marR="0" lvl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GB" sz="13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eosinophils</a:t>
                      </a: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a-IN"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&lt;400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  <a:endParaRPr lang="ta-IN" sz="13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≥400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738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86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1.00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2.96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2083" y="1841069"/>
          <a:ext cx="5451327" cy="3680324"/>
        </p:xfrm>
        <a:graphic>
          <a:graphicData uri="http://schemas.openxmlformats.org/drawingml/2006/table">
            <a:tbl>
              <a:tblPr firstRow="1" bandRow="1"/>
              <a:tblGrid>
                <a:gridCol w="150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55">
                  <a:extLst>
                    <a:ext uri="{9D8B030D-6E8A-4147-A177-3AD203B41FA5}">
                      <a16:colId xmlns:a16="http://schemas.microsoft.com/office/drawing/2014/main" val="282279110"/>
                    </a:ext>
                  </a:extLst>
                </a:gridCol>
                <a:gridCol w="663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ta-IN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Factors</a:t>
                      </a:r>
                      <a:endParaRPr lang="en-GB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ta-IN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Number of patients</a:t>
                      </a:r>
                      <a:endParaRPr lang="en-GB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GB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Rate ratio</a:t>
                      </a:r>
                    </a:p>
                  </a:txBody>
                  <a:tcPr marL="72000" marR="72000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1,454</a:t>
                      </a:r>
                      <a:endParaRPr lang="ta-IN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GB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1.14</a:t>
                      </a:r>
                      <a:endParaRPr lang="ta-IN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21">
                <a:tc gridSpan="4">
                  <a:txBody>
                    <a:bodyPr/>
                    <a:lstStyle/>
                    <a:p>
                      <a:pPr marL="0" marR="0" lvl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GB" sz="13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eosinophils</a:t>
                      </a:r>
                      <a:endParaRPr lang="en-GB" sz="13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a-IN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a-IN"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&lt;150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  <a:endParaRPr lang="ta-IN" sz="13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≥150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664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750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GB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1.11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1.22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921">
                <a:tc gridSpan="4">
                  <a:txBody>
                    <a:bodyPr/>
                    <a:lstStyle/>
                    <a:p>
                      <a:pPr marL="0" marR="0" lvl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GB" sz="13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eosinophils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a-IN"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a-IN"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&lt;300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  <a:endParaRPr lang="ta-IN" sz="13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≥300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1,121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293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GB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1.11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indent="0" algn="ctr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1.45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921">
                <a:tc gridSpan="4">
                  <a:txBody>
                    <a:bodyPr/>
                    <a:lstStyle/>
                    <a:p>
                      <a:pPr marL="0" marR="0" lvl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GB" sz="13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eosinophils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a-IN"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a-IN"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&lt;400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  <a:endParaRPr lang="ta-IN" sz="13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≥400</a:t>
                      </a:r>
                      <a:r>
                        <a:rPr lang="ta-IN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GB" sz="13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µL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1,253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161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GB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1.16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1.25</a:t>
                      </a:r>
                      <a:endParaRPr lang="ta-IN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6302" y="1481532"/>
            <a:ext cx="576103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1 exacerbation per year</a:t>
            </a:r>
            <a:endParaRPr lang="en-US" sz="1867" b="1" baseline="3000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3280668" y="5520607"/>
            <a:ext cx="0" cy="72000"/>
          </a:xfrm>
          <a:prstGeom prst="line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GB" sz="2667" kern="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833420" y="5520607"/>
            <a:ext cx="0" cy="72000"/>
          </a:xfrm>
          <a:prstGeom prst="line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GB" sz="2667" kern="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4388056" y="5520607"/>
            <a:ext cx="0" cy="72000"/>
          </a:xfrm>
          <a:prstGeom prst="line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GB" sz="2667" kern="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4935148" y="5520607"/>
            <a:ext cx="0" cy="72000"/>
          </a:xfrm>
          <a:prstGeom prst="line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GB" sz="2667" kern="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5492616" y="5520607"/>
            <a:ext cx="0" cy="72000"/>
          </a:xfrm>
          <a:prstGeom prst="line">
            <a:avLst/>
          </a:prstGeom>
          <a:noFill/>
          <a:ln w="1905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GB" sz="2667" kern="0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0576" y="557540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1200" dirty="0">
                <a:solidFill>
                  <a:srgbClr val="404040"/>
                </a:solidFill>
                <a:latin typeface="Calibri"/>
              </a:rPr>
              <a:t>0.5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0126" y="557540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1200" dirty="0">
                <a:solidFill>
                  <a:srgbClr val="404040"/>
                </a:solidFill>
                <a:latin typeface="Calibri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9626" y="557540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1200" dirty="0">
                <a:solidFill>
                  <a:srgbClr val="404040"/>
                </a:solidFill>
                <a:latin typeface="Calibri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3470" y="557540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1200" dirty="0">
                <a:solidFill>
                  <a:srgbClr val="404040"/>
                </a:solidFill>
                <a:latin typeface="Calibri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8962" y="557540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1200" dirty="0">
                <a:solidFill>
                  <a:srgbClr val="404040"/>
                </a:solidFill>
                <a:latin typeface="Calibri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0010" y="5841258"/>
            <a:ext cx="159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ta-IN" sz="1200" dirty="0">
                <a:solidFill>
                  <a:prstClr val="black"/>
                </a:solidFill>
                <a:latin typeface="Calibri"/>
                <a:cs typeface="Latha" panose="020B0604020202020204" pitchFamily="34" charset="0"/>
              </a:rPr>
              <a:t>Favors ICS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a-IN" sz="1200" dirty="0">
                <a:solidFill>
                  <a:prstClr val="black"/>
                </a:solidFill>
                <a:latin typeface="Calibri"/>
                <a:cs typeface="Latha" panose="020B0604020202020204" pitchFamily="34" charset="0"/>
              </a:rPr>
              <a:t>withdrawal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9363" y="5841258"/>
            <a:ext cx="89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ta-IN" sz="1200" dirty="0">
                <a:solidFill>
                  <a:prstClr val="black"/>
                </a:solidFill>
                <a:latin typeface="Calibri"/>
                <a:cs typeface="Latha" panose="020B0604020202020204" pitchFamily="34" charset="0"/>
              </a:rPr>
              <a:t>Favors ICS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3475115" y="5979756"/>
            <a:ext cx="307059" cy="0"/>
          </a:xfrm>
          <a:prstGeom prst="straightConnector1">
            <a:avLst/>
          </a:prstGeom>
          <a:solidFill>
            <a:srgbClr val="FFEB00"/>
          </a:solidFill>
          <a:ln w="19050" cap="sq" cmpd="sng" algn="ctr">
            <a:solidFill>
              <a:srgbClr val="40404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925541" y="5979756"/>
            <a:ext cx="307059" cy="0"/>
          </a:xfrm>
          <a:prstGeom prst="straightConnector1">
            <a:avLst/>
          </a:prstGeom>
          <a:solidFill>
            <a:srgbClr val="FFEB00"/>
          </a:solidFill>
          <a:ln w="19050" cap="sq" cmpd="sng" algn="ctr">
            <a:solidFill>
              <a:srgbClr val="40404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833420" y="2397189"/>
            <a:ext cx="0" cy="3161899"/>
          </a:xfrm>
          <a:prstGeom prst="line">
            <a:avLst/>
          </a:prstGeom>
          <a:solidFill>
            <a:srgbClr val="E74A21"/>
          </a:solidFill>
          <a:ln w="19050" cap="rnd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GB" sz="2667" kern="0" dirty="0">
              <a:solidFill>
                <a:srgbClr val="404040"/>
              </a:solidFill>
              <a:latin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94013" y="2505625"/>
            <a:ext cx="290513" cy="91440"/>
            <a:chOff x="5349747" y="4879460"/>
            <a:chExt cx="1946439" cy="91440"/>
          </a:xfrm>
        </p:grpSpPr>
        <p:sp>
          <p:nvSpPr>
            <p:cNvPr id="24" name="Line 67"/>
            <p:cNvSpPr>
              <a:spLocks noChangeShapeType="1"/>
            </p:cNvSpPr>
            <p:nvPr/>
          </p:nvSpPr>
          <p:spPr bwMode="auto">
            <a:xfrm>
              <a:off x="5349747" y="4925180"/>
              <a:ext cx="194217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 rot="5400000">
              <a:off x="5304191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26" name="Line 62"/>
            <p:cNvSpPr>
              <a:spLocks noChangeShapeType="1"/>
            </p:cNvSpPr>
            <p:nvPr/>
          </p:nvSpPr>
          <p:spPr bwMode="auto">
            <a:xfrm rot="5400000">
              <a:off x="7250466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909080" y="2515345"/>
            <a:ext cx="72000" cy="720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1867" kern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08287" y="3163299"/>
            <a:ext cx="435768" cy="91440"/>
            <a:chOff x="5349747" y="4879460"/>
            <a:chExt cx="1946439" cy="91440"/>
          </a:xfrm>
        </p:grpSpPr>
        <p:sp>
          <p:nvSpPr>
            <p:cNvPr id="29" name="Line 67"/>
            <p:cNvSpPr>
              <a:spLocks noChangeShapeType="1"/>
            </p:cNvSpPr>
            <p:nvPr/>
          </p:nvSpPr>
          <p:spPr bwMode="auto">
            <a:xfrm>
              <a:off x="5349747" y="4925180"/>
              <a:ext cx="194217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 rot="5400000">
              <a:off x="5304191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31" name="Line 62"/>
            <p:cNvSpPr>
              <a:spLocks noChangeShapeType="1"/>
            </p:cNvSpPr>
            <p:nvPr/>
          </p:nvSpPr>
          <p:spPr bwMode="auto">
            <a:xfrm rot="5400000">
              <a:off x="7250466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898691" y="3185619"/>
            <a:ext cx="46800" cy="468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1867" kern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794013" y="3437659"/>
            <a:ext cx="397668" cy="91440"/>
            <a:chOff x="5349747" y="4879460"/>
            <a:chExt cx="1946439" cy="91440"/>
          </a:xfrm>
        </p:grpSpPr>
        <p:sp>
          <p:nvSpPr>
            <p:cNvPr id="34" name="Line 67"/>
            <p:cNvSpPr>
              <a:spLocks noChangeShapeType="1"/>
            </p:cNvSpPr>
            <p:nvPr/>
          </p:nvSpPr>
          <p:spPr bwMode="auto">
            <a:xfrm>
              <a:off x="5349747" y="4925180"/>
              <a:ext cx="194217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 rot="5400000">
              <a:off x="5304191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36" name="Line 62"/>
            <p:cNvSpPr>
              <a:spLocks noChangeShapeType="1"/>
            </p:cNvSpPr>
            <p:nvPr/>
          </p:nvSpPr>
          <p:spPr bwMode="auto">
            <a:xfrm rot="5400000">
              <a:off x="7250466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69752" y="3459979"/>
            <a:ext cx="46800" cy="468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1867" kern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55912" y="4113605"/>
            <a:ext cx="328613" cy="91440"/>
            <a:chOff x="5349747" y="4879460"/>
            <a:chExt cx="1946439" cy="91440"/>
          </a:xfrm>
        </p:grpSpPr>
        <p:sp>
          <p:nvSpPr>
            <p:cNvPr id="39" name="Line 67"/>
            <p:cNvSpPr>
              <a:spLocks noChangeShapeType="1"/>
            </p:cNvSpPr>
            <p:nvPr/>
          </p:nvSpPr>
          <p:spPr bwMode="auto">
            <a:xfrm>
              <a:off x="5349747" y="4925180"/>
              <a:ext cx="194217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40" name="Line 62"/>
            <p:cNvSpPr>
              <a:spLocks noChangeShapeType="1"/>
            </p:cNvSpPr>
            <p:nvPr/>
          </p:nvSpPr>
          <p:spPr bwMode="auto">
            <a:xfrm rot="5400000">
              <a:off x="5304191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41" name="Line 62"/>
            <p:cNvSpPr>
              <a:spLocks noChangeShapeType="1"/>
            </p:cNvSpPr>
            <p:nvPr/>
          </p:nvSpPr>
          <p:spPr bwMode="auto">
            <a:xfrm rot="5400000">
              <a:off x="7250466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891872" y="4134125"/>
            <a:ext cx="50400" cy="504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1867" kern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808301" y="4363523"/>
            <a:ext cx="647700" cy="91440"/>
            <a:chOff x="5349747" y="4879460"/>
            <a:chExt cx="1946439" cy="91440"/>
          </a:xfrm>
        </p:grpSpPr>
        <p:sp>
          <p:nvSpPr>
            <p:cNvPr id="44" name="Line 67"/>
            <p:cNvSpPr>
              <a:spLocks noChangeShapeType="1"/>
            </p:cNvSpPr>
            <p:nvPr/>
          </p:nvSpPr>
          <p:spPr bwMode="auto">
            <a:xfrm>
              <a:off x="5349747" y="4925180"/>
              <a:ext cx="194217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45" name="Line 62"/>
            <p:cNvSpPr>
              <a:spLocks noChangeShapeType="1"/>
            </p:cNvSpPr>
            <p:nvPr/>
          </p:nvSpPr>
          <p:spPr bwMode="auto">
            <a:xfrm rot="5400000">
              <a:off x="5304191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46" name="Line 62"/>
            <p:cNvSpPr>
              <a:spLocks noChangeShapeType="1"/>
            </p:cNvSpPr>
            <p:nvPr/>
          </p:nvSpPr>
          <p:spPr bwMode="auto">
            <a:xfrm rot="5400000">
              <a:off x="7250466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110108" y="4396643"/>
            <a:ext cx="25200" cy="252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1867" kern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796380" y="5059471"/>
            <a:ext cx="314339" cy="91440"/>
            <a:chOff x="5349747" y="4879460"/>
            <a:chExt cx="1946439" cy="91440"/>
          </a:xfrm>
        </p:grpSpPr>
        <p:sp>
          <p:nvSpPr>
            <p:cNvPr id="49" name="Line 67"/>
            <p:cNvSpPr>
              <a:spLocks noChangeShapeType="1"/>
            </p:cNvSpPr>
            <p:nvPr/>
          </p:nvSpPr>
          <p:spPr bwMode="auto">
            <a:xfrm>
              <a:off x="5349747" y="4925180"/>
              <a:ext cx="194217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50" name="Line 62"/>
            <p:cNvSpPr>
              <a:spLocks noChangeShapeType="1"/>
            </p:cNvSpPr>
            <p:nvPr/>
          </p:nvSpPr>
          <p:spPr bwMode="auto">
            <a:xfrm rot="5400000">
              <a:off x="5304191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 rot="5400000">
              <a:off x="7250466" y="49251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925736" y="5078191"/>
            <a:ext cx="54000" cy="540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1867" kern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603514" y="5282043"/>
            <a:ext cx="819151" cy="91440"/>
            <a:chOff x="5254497" y="5196960"/>
            <a:chExt cx="1946439" cy="91440"/>
          </a:xfrm>
        </p:grpSpPr>
        <p:sp>
          <p:nvSpPr>
            <p:cNvPr id="54" name="Line 67"/>
            <p:cNvSpPr>
              <a:spLocks noChangeShapeType="1"/>
            </p:cNvSpPr>
            <p:nvPr/>
          </p:nvSpPr>
          <p:spPr bwMode="auto">
            <a:xfrm>
              <a:off x="5254497" y="5242680"/>
              <a:ext cx="194217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55" name="Line 62"/>
            <p:cNvSpPr>
              <a:spLocks noChangeShapeType="1"/>
            </p:cNvSpPr>
            <p:nvPr/>
          </p:nvSpPr>
          <p:spPr bwMode="auto">
            <a:xfrm rot="5400000">
              <a:off x="5208941" y="52426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56" name="Line 62"/>
            <p:cNvSpPr>
              <a:spLocks noChangeShapeType="1"/>
            </p:cNvSpPr>
            <p:nvPr/>
          </p:nvSpPr>
          <p:spPr bwMode="auto">
            <a:xfrm rot="5400000">
              <a:off x="7155216" y="52426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rot="5400000">
              <a:off x="6182078" y="52426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819601" y="5727369"/>
            <a:ext cx="2375049" cy="2944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 defTabSz="914354">
              <a:buClr>
                <a:srgbClr val="FCAF17"/>
              </a:buClr>
              <a:defRPr/>
            </a:pPr>
            <a:endParaRPr lang="en-GB" sz="1067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CAA55B3-8B05-423D-A31A-9593FEA3F3FF}"/>
              </a:ext>
            </a:extLst>
          </p:cNvPr>
          <p:cNvGrpSpPr/>
          <p:nvPr/>
        </p:nvGrpSpPr>
        <p:grpSpPr>
          <a:xfrm>
            <a:off x="8898383" y="5491028"/>
            <a:ext cx="2211948" cy="72000"/>
            <a:chOff x="8917044" y="5442314"/>
            <a:chExt cx="2211948" cy="72000"/>
          </a:xfrm>
        </p:grpSpPr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8917044" y="5442314"/>
              <a:ext cx="0" cy="720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>
              <a:off x="9475440" y="5442314"/>
              <a:ext cx="0" cy="720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10024433" y="5442314"/>
              <a:ext cx="0" cy="720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>
              <a:off x="10571525" y="5442314"/>
              <a:ext cx="0" cy="720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11128992" y="5442314"/>
              <a:ext cx="0" cy="720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8710408" y="553537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1200" dirty="0">
                <a:solidFill>
                  <a:srgbClr val="404040"/>
                </a:solidFill>
                <a:latin typeface="Calibri"/>
              </a:rPr>
              <a:t>0.5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24194" y="55353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1200" dirty="0">
                <a:solidFill>
                  <a:srgbClr val="404040"/>
                </a:solidFill>
                <a:latin typeface="Calibri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873109" y="55353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1200" dirty="0">
                <a:solidFill>
                  <a:srgbClr val="404040"/>
                </a:solidFill>
                <a:latin typeface="Calibri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421714" y="55353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1200" dirty="0">
                <a:solidFill>
                  <a:srgbClr val="404040"/>
                </a:solidFill>
                <a:latin typeface="Calibri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978796" y="55353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1200" dirty="0">
                <a:solidFill>
                  <a:srgbClr val="404040"/>
                </a:solidFill>
                <a:latin typeface="Calibri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51D09D-2203-4210-BB22-117B63969C5A}"/>
              </a:ext>
            </a:extLst>
          </p:cNvPr>
          <p:cNvGrpSpPr/>
          <p:nvPr/>
        </p:nvGrpSpPr>
        <p:grpSpPr>
          <a:xfrm>
            <a:off x="9350505" y="2433437"/>
            <a:ext cx="317588" cy="91440"/>
            <a:chOff x="9369165" y="2059110"/>
            <a:chExt cx="317588" cy="91440"/>
          </a:xfrm>
        </p:grpSpPr>
        <p:grpSp>
          <p:nvGrpSpPr>
            <p:cNvPr id="72" name="Group 71"/>
            <p:cNvGrpSpPr/>
            <p:nvPr/>
          </p:nvGrpSpPr>
          <p:grpSpPr>
            <a:xfrm>
              <a:off x="9369165" y="2059110"/>
              <a:ext cx="317588" cy="91440"/>
              <a:chOff x="5349747" y="4879460"/>
              <a:chExt cx="1946439" cy="91440"/>
            </a:xfrm>
          </p:grpSpPr>
          <p:sp>
            <p:nvSpPr>
              <p:cNvPr id="74" name="Line 67"/>
              <p:cNvSpPr>
                <a:spLocks noChangeShapeType="1"/>
              </p:cNvSpPr>
              <p:nvPr/>
            </p:nvSpPr>
            <p:spPr bwMode="auto">
              <a:xfrm>
                <a:off x="5349747" y="4925180"/>
                <a:ext cx="194217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  <p:sp>
            <p:nvSpPr>
              <p:cNvPr id="75" name="Line 62"/>
              <p:cNvSpPr>
                <a:spLocks noChangeShapeType="1"/>
              </p:cNvSpPr>
              <p:nvPr/>
            </p:nvSpPr>
            <p:spPr bwMode="auto">
              <a:xfrm rot="5400000">
                <a:off x="5304191" y="4925180"/>
                <a:ext cx="9144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  <p:sp>
            <p:nvSpPr>
              <p:cNvPr id="76" name="Line 62"/>
              <p:cNvSpPr>
                <a:spLocks noChangeShapeType="1"/>
              </p:cNvSpPr>
              <p:nvPr/>
            </p:nvSpPr>
            <p:spPr bwMode="auto">
              <a:xfrm rot="5400000">
                <a:off x="7250466" y="4925180"/>
                <a:ext cx="9144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9496139" y="2068830"/>
              <a:ext cx="72000" cy="720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54">
                <a:defRPr/>
              </a:pPr>
              <a:endParaRPr lang="en-US" sz="1867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EBC573C-68D4-498A-87D8-AB02A153FAAB}"/>
              </a:ext>
            </a:extLst>
          </p:cNvPr>
          <p:cNvGrpSpPr/>
          <p:nvPr/>
        </p:nvGrpSpPr>
        <p:grpSpPr>
          <a:xfrm>
            <a:off x="9247690" y="3100941"/>
            <a:ext cx="460884" cy="91440"/>
            <a:chOff x="9266350" y="2534413"/>
            <a:chExt cx="460884" cy="91440"/>
          </a:xfrm>
        </p:grpSpPr>
        <p:grpSp>
          <p:nvGrpSpPr>
            <p:cNvPr id="78" name="Group 77"/>
            <p:cNvGrpSpPr/>
            <p:nvPr/>
          </p:nvGrpSpPr>
          <p:grpSpPr>
            <a:xfrm>
              <a:off x="9266350" y="2534413"/>
              <a:ext cx="460884" cy="91440"/>
              <a:chOff x="5349747" y="4879460"/>
              <a:chExt cx="1946439" cy="91440"/>
            </a:xfrm>
          </p:grpSpPr>
          <p:sp>
            <p:nvSpPr>
              <p:cNvPr id="80" name="Line 67"/>
              <p:cNvSpPr>
                <a:spLocks noChangeShapeType="1"/>
              </p:cNvSpPr>
              <p:nvPr/>
            </p:nvSpPr>
            <p:spPr bwMode="auto">
              <a:xfrm>
                <a:off x="5349747" y="4925180"/>
                <a:ext cx="194217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  <p:sp>
            <p:nvSpPr>
              <p:cNvPr id="81" name="Line 62"/>
              <p:cNvSpPr>
                <a:spLocks noChangeShapeType="1"/>
              </p:cNvSpPr>
              <p:nvPr/>
            </p:nvSpPr>
            <p:spPr bwMode="auto">
              <a:xfrm rot="5400000">
                <a:off x="5304191" y="4925180"/>
                <a:ext cx="9144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  <p:sp>
            <p:nvSpPr>
              <p:cNvPr id="82" name="Line 62"/>
              <p:cNvSpPr>
                <a:spLocks noChangeShapeType="1"/>
              </p:cNvSpPr>
              <p:nvPr/>
            </p:nvSpPr>
            <p:spPr bwMode="auto">
              <a:xfrm rot="5400000">
                <a:off x="7250466" y="4925180"/>
                <a:ext cx="9144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9473420" y="2556733"/>
              <a:ext cx="46800" cy="468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54">
                <a:defRPr/>
              </a:pPr>
              <a:endParaRPr lang="en-US" sz="1867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98BC937-0DE9-428A-9E1D-698D3BBDFDFB}"/>
              </a:ext>
            </a:extLst>
          </p:cNvPr>
          <p:cNvGrpSpPr/>
          <p:nvPr/>
        </p:nvGrpSpPr>
        <p:grpSpPr>
          <a:xfrm>
            <a:off x="9376975" y="3284019"/>
            <a:ext cx="436375" cy="91440"/>
            <a:chOff x="9395635" y="2741302"/>
            <a:chExt cx="436375" cy="91440"/>
          </a:xfrm>
        </p:grpSpPr>
        <p:grpSp>
          <p:nvGrpSpPr>
            <p:cNvPr id="84" name="Group 83"/>
            <p:cNvGrpSpPr/>
            <p:nvPr/>
          </p:nvGrpSpPr>
          <p:grpSpPr>
            <a:xfrm>
              <a:off x="9395635" y="2741302"/>
              <a:ext cx="436375" cy="91440"/>
              <a:chOff x="5349747" y="4879460"/>
              <a:chExt cx="1946439" cy="91440"/>
            </a:xfrm>
          </p:grpSpPr>
          <p:sp>
            <p:nvSpPr>
              <p:cNvPr id="86" name="Line 67"/>
              <p:cNvSpPr>
                <a:spLocks noChangeShapeType="1"/>
              </p:cNvSpPr>
              <p:nvPr/>
            </p:nvSpPr>
            <p:spPr bwMode="auto">
              <a:xfrm>
                <a:off x="5349747" y="4925180"/>
                <a:ext cx="194217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  <p:sp>
            <p:nvSpPr>
              <p:cNvPr id="87" name="Line 62"/>
              <p:cNvSpPr>
                <a:spLocks noChangeShapeType="1"/>
              </p:cNvSpPr>
              <p:nvPr/>
            </p:nvSpPr>
            <p:spPr bwMode="auto">
              <a:xfrm rot="5400000">
                <a:off x="5304191" y="4925180"/>
                <a:ext cx="9144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  <p:sp>
            <p:nvSpPr>
              <p:cNvPr id="88" name="Line 62"/>
              <p:cNvSpPr>
                <a:spLocks noChangeShapeType="1"/>
              </p:cNvSpPr>
              <p:nvPr/>
            </p:nvSpPr>
            <p:spPr bwMode="auto">
              <a:xfrm rot="5400000">
                <a:off x="7250466" y="4925180"/>
                <a:ext cx="9144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9595561" y="2763622"/>
              <a:ext cx="46800" cy="468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54">
                <a:defRPr/>
              </a:pPr>
              <a:endParaRPr lang="en-US" sz="1867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7272669-CDB5-4245-929D-9BF7785004A4}"/>
              </a:ext>
            </a:extLst>
          </p:cNvPr>
          <p:cNvGrpSpPr/>
          <p:nvPr/>
        </p:nvGrpSpPr>
        <p:grpSpPr>
          <a:xfrm>
            <a:off x="9280670" y="4119199"/>
            <a:ext cx="342180" cy="91440"/>
            <a:chOff x="9299330" y="3219515"/>
            <a:chExt cx="342180" cy="91440"/>
          </a:xfrm>
        </p:grpSpPr>
        <p:grpSp>
          <p:nvGrpSpPr>
            <p:cNvPr id="90" name="Group 89"/>
            <p:cNvGrpSpPr/>
            <p:nvPr/>
          </p:nvGrpSpPr>
          <p:grpSpPr>
            <a:xfrm>
              <a:off x="9299330" y="3219515"/>
              <a:ext cx="342180" cy="91440"/>
              <a:chOff x="5349747" y="4879460"/>
              <a:chExt cx="1946439" cy="91440"/>
            </a:xfrm>
          </p:grpSpPr>
          <p:sp>
            <p:nvSpPr>
              <p:cNvPr id="92" name="Line 67"/>
              <p:cNvSpPr>
                <a:spLocks noChangeShapeType="1"/>
              </p:cNvSpPr>
              <p:nvPr/>
            </p:nvSpPr>
            <p:spPr bwMode="auto">
              <a:xfrm>
                <a:off x="5349747" y="4925180"/>
                <a:ext cx="194217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  <p:sp>
            <p:nvSpPr>
              <p:cNvPr id="93" name="Line 62"/>
              <p:cNvSpPr>
                <a:spLocks noChangeShapeType="1"/>
              </p:cNvSpPr>
              <p:nvPr/>
            </p:nvSpPr>
            <p:spPr bwMode="auto">
              <a:xfrm rot="5400000">
                <a:off x="5304191" y="4925180"/>
                <a:ext cx="9144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  <p:sp>
            <p:nvSpPr>
              <p:cNvPr id="94" name="Line 62"/>
              <p:cNvSpPr>
                <a:spLocks noChangeShapeType="1"/>
              </p:cNvSpPr>
              <p:nvPr/>
            </p:nvSpPr>
            <p:spPr bwMode="auto">
              <a:xfrm rot="5400000">
                <a:off x="7250466" y="4925180"/>
                <a:ext cx="9144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9440052" y="3240035"/>
              <a:ext cx="50400" cy="504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54">
                <a:defRPr/>
              </a:pPr>
              <a:endParaRPr lang="en-US" sz="1867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972063E-B0F0-4612-8734-ED74B40E441D}"/>
              </a:ext>
            </a:extLst>
          </p:cNvPr>
          <p:cNvGrpSpPr/>
          <p:nvPr/>
        </p:nvGrpSpPr>
        <p:grpSpPr>
          <a:xfrm>
            <a:off x="9292830" y="5114024"/>
            <a:ext cx="330020" cy="91440"/>
            <a:chOff x="9311490" y="3887705"/>
            <a:chExt cx="330020" cy="91440"/>
          </a:xfrm>
        </p:grpSpPr>
        <p:grpSp>
          <p:nvGrpSpPr>
            <p:cNvPr id="96" name="Group 95"/>
            <p:cNvGrpSpPr/>
            <p:nvPr/>
          </p:nvGrpSpPr>
          <p:grpSpPr>
            <a:xfrm>
              <a:off x="9311490" y="3887705"/>
              <a:ext cx="330020" cy="91440"/>
              <a:chOff x="5349747" y="4879460"/>
              <a:chExt cx="1946439" cy="91440"/>
            </a:xfrm>
          </p:grpSpPr>
          <p:sp>
            <p:nvSpPr>
              <p:cNvPr id="98" name="Line 67"/>
              <p:cNvSpPr>
                <a:spLocks noChangeShapeType="1"/>
              </p:cNvSpPr>
              <p:nvPr/>
            </p:nvSpPr>
            <p:spPr bwMode="auto">
              <a:xfrm>
                <a:off x="5349747" y="4925180"/>
                <a:ext cx="194217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  <p:sp>
            <p:nvSpPr>
              <p:cNvPr id="99" name="Line 62"/>
              <p:cNvSpPr>
                <a:spLocks noChangeShapeType="1"/>
              </p:cNvSpPr>
              <p:nvPr/>
            </p:nvSpPr>
            <p:spPr bwMode="auto">
              <a:xfrm rot="5400000">
                <a:off x="5304191" y="4925180"/>
                <a:ext cx="9144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 rot="5400000">
                <a:off x="7250466" y="4925180"/>
                <a:ext cx="91440" cy="0"/>
              </a:xfrm>
              <a:prstGeom prst="line">
                <a:avLst/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2667" kern="0" dirty="0">
                  <a:solidFill>
                    <a:srgbClr val="404040"/>
                  </a:solidFill>
                  <a:latin typeface="Calibri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9445607" y="3904625"/>
              <a:ext cx="57600" cy="5760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54">
                <a:defRPr/>
              </a:pPr>
              <a:endParaRPr lang="en-US" sz="1867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780739" y="5313757"/>
            <a:ext cx="1085123" cy="91440"/>
            <a:chOff x="5254497" y="5196960"/>
            <a:chExt cx="1946439" cy="91440"/>
          </a:xfrm>
        </p:grpSpPr>
        <p:sp>
          <p:nvSpPr>
            <p:cNvPr id="102" name="Line 67"/>
            <p:cNvSpPr>
              <a:spLocks noChangeShapeType="1"/>
            </p:cNvSpPr>
            <p:nvPr/>
          </p:nvSpPr>
          <p:spPr bwMode="auto">
            <a:xfrm>
              <a:off x="5254497" y="5242680"/>
              <a:ext cx="194217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103" name="Line 62"/>
            <p:cNvSpPr>
              <a:spLocks noChangeShapeType="1"/>
            </p:cNvSpPr>
            <p:nvPr/>
          </p:nvSpPr>
          <p:spPr bwMode="auto">
            <a:xfrm rot="5400000">
              <a:off x="5208941" y="52426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104" name="Line 62"/>
            <p:cNvSpPr>
              <a:spLocks noChangeShapeType="1"/>
            </p:cNvSpPr>
            <p:nvPr/>
          </p:nvSpPr>
          <p:spPr bwMode="auto">
            <a:xfrm rot="5400000">
              <a:off x="7155216" y="52426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105" name="Line 62"/>
            <p:cNvSpPr>
              <a:spLocks noChangeShapeType="1"/>
            </p:cNvSpPr>
            <p:nvPr/>
          </p:nvSpPr>
          <p:spPr bwMode="auto">
            <a:xfrm rot="5400000">
              <a:off x="6182078" y="52426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9529980" y="4309657"/>
            <a:ext cx="747712" cy="91440"/>
            <a:chOff x="5254497" y="5196960"/>
            <a:chExt cx="1946439" cy="91440"/>
          </a:xfrm>
        </p:grpSpPr>
        <p:sp>
          <p:nvSpPr>
            <p:cNvPr id="107" name="Line 67"/>
            <p:cNvSpPr>
              <a:spLocks noChangeShapeType="1"/>
            </p:cNvSpPr>
            <p:nvPr/>
          </p:nvSpPr>
          <p:spPr bwMode="auto">
            <a:xfrm>
              <a:off x="5254497" y="5242680"/>
              <a:ext cx="194217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108" name="Line 62"/>
            <p:cNvSpPr>
              <a:spLocks noChangeShapeType="1"/>
            </p:cNvSpPr>
            <p:nvPr/>
          </p:nvSpPr>
          <p:spPr bwMode="auto">
            <a:xfrm rot="5400000">
              <a:off x="5208941" y="52426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109" name="Line 62"/>
            <p:cNvSpPr>
              <a:spLocks noChangeShapeType="1"/>
            </p:cNvSpPr>
            <p:nvPr/>
          </p:nvSpPr>
          <p:spPr bwMode="auto">
            <a:xfrm rot="5400000">
              <a:off x="7155216" y="52426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  <p:sp>
          <p:nvSpPr>
            <p:cNvPr id="110" name="Line 62"/>
            <p:cNvSpPr>
              <a:spLocks noChangeShapeType="1"/>
            </p:cNvSpPr>
            <p:nvPr/>
          </p:nvSpPr>
          <p:spPr bwMode="auto">
            <a:xfrm rot="5400000">
              <a:off x="6182078" y="5242680"/>
              <a:ext cx="91440" cy="0"/>
            </a:xfrm>
            <a:prstGeom prst="line">
              <a:avLst/>
            </a:pr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GB" sz="2667" kern="0" dirty="0">
                <a:solidFill>
                  <a:srgbClr val="404040"/>
                </a:solidFill>
                <a:latin typeface="Calibri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077341" y="1480953"/>
            <a:ext cx="576103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867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≥2 exacerbations per year</a:t>
            </a:r>
            <a:endParaRPr lang="en-US" sz="1867" b="1" baseline="3000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432EBE8-E739-487B-BECE-859CB8D8C03E}"/>
              </a:ext>
            </a:extLst>
          </p:cNvPr>
          <p:cNvSpPr txBox="1"/>
          <p:nvPr/>
        </p:nvSpPr>
        <p:spPr>
          <a:xfrm>
            <a:off x="7492482" y="5841258"/>
            <a:ext cx="159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ta-IN" sz="1200" dirty="0">
                <a:solidFill>
                  <a:prstClr val="black"/>
                </a:solidFill>
                <a:latin typeface="Calibri"/>
                <a:cs typeface="Latha" panose="020B0604020202020204" pitchFamily="34" charset="0"/>
              </a:rPr>
              <a:t>Favors ICS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a-IN" sz="1200" dirty="0">
                <a:solidFill>
                  <a:prstClr val="black"/>
                </a:solidFill>
                <a:latin typeface="Calibri"/>
                <a:cs typeface="Latha" panose="020B0604020202020204" pitchFamily="34" charset="0"/>
              </a:rPr>
              <a:t>withdrawal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B521FBD-FD22-42DA-946E-D41A18804E58}"/>
              </a:ext>
            </a:extLst>
          </p:cNvPr>
          <p:cNvSpPr txBox="1"/>
          <p:nvPr/>
        </p:nvSpPr>
        <p:spPr>
          <a:xfrm>
            <a:off x="9851833" y="5801232"/>
            <a:ext cx="89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ta-IN" sz="1200" dirty="0">
                <a:solidFill>
                  <a:prstClr val="black"/>
                </a:solidFill>
                <a:latin typeface="Calibri"/>
                <a:cs typeface="Latha" panose="020B0604020202020204" pitchFamily="34" charset="0"/>
              </a:rPr>
              <a:t>Favors ICS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CF5D34EA-1B13-448B-959F-776A42B2D3EE}"/>
              </a:ext>
            </a:extLst>
          </p:cNvPr>
          <p:cNvCxnSpPr/>
          <p:nvPr/>
        </p:nvCxnSpPr>
        <p:spPr bwMode="auto">
          <a:xfrm flipH="1">
            <a:off x="9097585" y="5939729"/>
            <a:ext cx="307059" cy="0"/>
          </a:xfrm>
          <a:prstGeom prst="straightConnector1">
            <a:avLst/>
          </a:prstGeom>
          <a:solidFill>
            <a:srgbClr val="FFEB00"/>
          </a:solidFill>
          <a:ln w="19050" cap="sq" cmpd="sng" algn="ctr">
            <a:solidFill>
              <a:srgbClr val="40404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DE8D205-B2F0-4AC9-980F-02B20FC11A1C}"/>
              </a:ext>
            </a:extLst>
          </p:cNvPr>
          <p:cNvCxnSpPr/>
          <p:nvPr/>
        </p:nvCxnSpPr>
        <p:spPr bwMode="auto">
          <a:xfrm>
            <a:off x="9548013" y="5939729"/>
            <a:ext cx="307059" cy="0"/>
          </a:xfrm>
          <a:prstGeom prst="straightConnector1">
            <a:avLst/>
          </a:prstGeom>
          <a:solidFill>
            <a:srgbClr val="FFEB00"/>
          </a:solidFill>
          <a:ln w="19050" cap="sq" cmpd="sng" algn="ctr">
            <a:solidFill>
              <a:srgbClr val="40404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22C9D95C-FAE9-44AB-BDF2-D9F3B4092E07}"/>
              </a:ext>
            </a:extLst>
          </p:cNvPr>
          <p:cNvSpPr/>
          <p:nvPr/>
        </p:nvSpPr>
        <p:spPr>
          <a:xfrm>
            <a:off x="9623700" y="5250089"/>
            <a:ext cx="1355089" cy="201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DF89044-E5FA-4AFA-AD2A-9D6849CF9998}"/>
              </a:ext>
            </a:extLst>
          </p:cNvPr>
          <p:cNvSpPr/>
          <p:nvPr/>
        </p:nvSpPr>
        <p:spPr>
          <a:xfrm>
            <a:off x="9400310" y="4218643"/>
            <a:ext cx="108012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6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79F80-3BBB-4246-B05A-727EB7EE0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solidFill>
                  <a:schemeClr val="tx1"/>
                </a:solidFill>
              </a:rPr>
              <a:t>NS, not significant.</a:t>
            </a:r>
            <a:br>
              <a:rPr lang="en-SG" dirty="0">
                <a:solidFill>
                  <a:schemeClr val="tx1"/>
                </a:solidFill>
              </a:rPr>
            </a:br>
            <a:r>
              <a:rPr lang="en-SG" dirty="0">
                <a:solidFill>
                  <a:schemeClr val="tx1"/>
                </a:solidFill>
              </a:rPr>
              <a:t>Chapman K, et al. </a:t>
            </a:r>
            <a:r>
              <a:rPr lang="en-US" dirty="0">
                <a:solidFill>
                  <a:schemeClr val="tx1"/>
                </a:solidFill>
              </a:rPr>
              <a:t>Long-term triple therapy de-escalation to indacaterol/glycopyrronium in patients with chronic obstructive pulmonary disease (SUNSET): a randomized, double-blind, triple-dummy clinical trial.</a:t>
            </a:r>
            <a:r>
              <a:rPr lang="en-SG" dirty="0">
                <a:solidFill>
                  <a:schemeClr val="tx1"/>
                </a:solidFill>
              </a:rPr>
              <a:t> Am J Respir Crit Care Med 2018;198:329–339.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200" dirty="0">
                <a:solidFill>
                  <a:srgbClr val="BD1D3D"/>
                </a:solidFill>
                <a:latin typeface="+mn-lt"/>
              </a:rPr>
              <a:t>SUNSET: Rate of COPD exacerbations during the </a:t>
            </a:r>
            <a:br>
              <a:rPr lang="en-SG" sz="3200" dirty="0">
                <a:solidFill>
                  <a:srgbClr val="BD1D3D"/>
                </a:solidFill>
                <a:latin typeface="+mn-lt"/>
              </a:rPr>
            </a:br>
            <a:r>
              <a:rPr lang="en-SG" sz="3200" dirty="0">
                <a:solidFill>
                  <a:srgbClr val="BD1D3D"/>
                </a:solidFill>
                <a:latin typeface="+mn-lt"/>
              </a:rPr>
              <a:t>26-Week treatment period</a:t>
            </a:r>
          </a:p>
        </p:txBody>
      </p:sp>
      <p:sp>
        <p:nvSpPr>
          <p:cNvPr id="148" name="object 3"/>
          <p:cNvSpPr txBox="1"/>
          <p:nvPr/>
        </p:nvSpPr>
        <p:spPr>
          <a:xfrm>
            <a:off x="3007967" y="2573962"/>
            <a:ext cx="2204720" cy="3779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94365" marR="5080" indent="-782300" defTabSz="914377">
              <a:lnSpc>
                <a:spcPct val="104299"/>
              </a:lnSpc>
              <a:spcBef>
                <a:spcPts val="75"/>
              </a:spcBef>
            </a:pPr>
            <a:r>
              <a:rPr sz="1151" spc="25" dirty="0">
                <a:solidFill>
                  <a:prstClr val="black"/>
                </a:solidFill>
                <a:latin typeface="Arial"/>
                <a:cs typeface="Arial"/>
              </a:rPr>
              <a:t>RR </a:t>
            </a:r>
            <a:r>
              <a:rPr sz="1151" spc="11" dirty="0">
                <a:solidFill>
                  <a:prstClr val="black"/>
                </a:solidFill>
                <a:latin typeface="Arial"/>
                <a:cs typeface="Arial"/>
              </a:rPr>
              <a:t>(95% CI); </a:t>
            </a:r>
            <a:r>
              <a:rPr sz="1151" spc="5" dirty="0">
                <a:solidFill>
                  <a:prstClr val="black"/>
                </a:solidFill>
                <a:latin typeface="Arial"/>
                <a:cs typeface="Arial"/>
              </a:rPr>
              <a:t>1.08 (0.83 </a:t>
            </a:r>
            <a:r>
              <a:rPr sz="1151" spc="11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151" spc="5" dirty="0">
                <a:solidFill>
                  <a:prstClr val="black"/>
                </a:solidFill>
                <a:latin typeface="Arial"/>
                <a:cs typeface="Arial"/>
              </a:rPr>
              <a:t>1.40)  </a:t>
            </a:r>
            <a:r>
              <a:rPr lang="en-GB" sz="1151" spc="5" dirty="0">
                <a:solidFill>
                  <a:prstClr val="black"/>
                </a:solidFill>
                <a:latin typeface="Arial"/>
                <a:cs typeface="Arial"/>
              </a:rPr>
              <a:t>NS (</a:t>
            </a:r>
            <a:r>
              <a:rPr sz="1151" spc="5" dirty="0">
                <a:solidFill>
                  <a:prstClr val="black"/>
                </a:solidFill>
                <a:latin typeface="Arial"/>
                <a:cs typeface="Arial"/>
              </a:rPr>
              <a:t>p=0.5802</a:t>
            </a:r>
            <a:r>
              <a:rPr lang="en-GB" sz="1151" spc="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9" name="object 4"/>
          <p:cNvSpPr/>
          <p:nvPr/>
        </p:nvSpPr>
        <p:spPr>
          <a:xfrm>
            <a:off x="3290414" y="3048687"/>
            <a:ext cx="1592580" cy="0"/>
          </a:xfrm>
          <a:custGeom>
            <a:avLst/>
            <a:gdLst/>
            <a:ahLst/>
            <a:cxnLst/>
            <a:rect l="l" t="t" r="r" b="b"/>
            <a:pathLst>
              <a:path w="1592579">
                <a:moveTo>
                  <a:pt x="0" y="0"/>
                </a:moveTo>
                <a:lnTo>
                  <a:pt x="1592072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5"/>
          <p:cNvSpPr/>
          <p:nvPr/>
        </p:nvSpPr>
        <p:spPr>
          <a:xfrm>
            <a:off x="3290413" y="3048688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0"/>
                </a:moveTo>
                <a:lnTo>
                  <a:pt x="0" y="132461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6"/>
          <p:cNvSpPr/>
          <p:nvPr/>
        </p:nvSpPr>
        <p:spPr>
          <a:xfrm>
            <a:off x="4881469" y="3048688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0"/>
                </a:moveTo>
                <a:lnTo>
                  <a:pt x="0" y="132461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7"/>
          <p:cNvSpPr txBox="1"/>
          <p:nvPr/>
        </p:nvSpPr>
        <p:spPr>
          <a:xfrm>
            <a:off x="5895632" y="3585748"/>
            <a:ext cx="177100" cy="1720851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defTabSz="914377">
              <a:spcBef>
                <a:spcPts val="25"/>
              </a:spcBef>
            </a:pPr>
            <a:r>
              <a:rPr sz="1151" dirty="0">
                <a:solidFill>
                  <a:prstClr val="black"/>
                </a:solidFill>
                <a:latin typeface="Arial"/>
                <a:cs typeface="Arial"/>
              </a:rPr>
              <a:t>Annualized rate </a:t>
            </a:r>
            <a:r>
              <a:rPr sz="1151" spc="11" dirty="0">
                <a:solidFill>
                  <a:prstClr val="black"/>
                </a:solidFill>
                <a:latin typeface="Arial"/>
                <a:cs typeface="Arial"/>
              </a:rPr>
              <a:t>(95%</a:t>
            </a:r>
            <a:r>
              <a:rPr sz="115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51" spc="11" dirty="0">
                <a:solidFill>
                  <a:prstClr val="black"/>
                </a:solidFill>
                <a:latin typeface="Arial"/>
                <a:cs typeface="Arial"/>
              </a:rPr>
              <a:t>CI)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3" name="object 8"/>
          <p:cNvSpPr txBox="1"/>
          <p:nvPr/>
        </p:nvSpPr>
        <p:spPr>
          <a:xfrm>
            <a:off x="1723789" y="3602747"/>
            <a:ext cx="179536" cy="17214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defTabSz="914377">
              <a:lnSpc>
                <a:spcPts val="1420"/>
              </a:lnSpc>
            </a:pPr>
            <a:r>
              <a:rPr sz="1200" spc="-25" dirty="0">
                <a:solidFill>
                  <a:prstClr val="black"/>
                </a:solidFill>
                <a:latin typeface="Arial"/>
                <a:cs typeface="Arial"/>
              </a:rPr>
              <a:t>Annualized 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rate 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(95%</a:t>
            </a:r>
            <a:r>
              <a:rPr sz="12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CI)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4" name="object 9"/>
          <p:cNvSpPr txBox="1"/>
          <p:nvPr/>
        </p:nvSpPr>
        <p:spPr>
          <a:xfrm>
            <a:off x="3186529" y="1842646"/>
            <a:ext cx="1851660" cy="300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</a:pPr>
            <a:r>
              <a:rPr sz="1867" b="1" spc="-3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M</a:t>
            </a:r>
            <a:r>
              <a:rPr sz="1867" b="1" spc="1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od</a:t>
            </a:r>
            <a:r>
              <a:rPr sz="1867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e</a:t>
            </a:r>
            <a:r>
              <a:rPr sz="1867" b="1" spc="-2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r</a:t>
            </a:r>
            <a:r>
              <a:rPr sz="1867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a</a:t>
            </a:r>
            <a:r>
              <a:rPr sz="1867" b="1" spc="1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t</a:t>
            </a:r>
            <a:r>
              <a:rPr sz="1867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e/</a:t>
            </a:r>
            <a:r>
              <a:rPr sz="1867" b="1" spc="-1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S</a:t>
            </a:r>
            <a:r>
              <a:rPr sz="1867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e</a:t>
            </a:r>
            <a:r>
              <a:rPr sz="1867" b="1" spc="-3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v</a:t>
            </a:r>
            <a:r>
              <a:rPr sz="1867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e</a:t>
            </a:r>
            <a:r>
              <a:rPr sz="1867" b="1" spc="-2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r</a:t>
            </a:r>
            <a:r>
              <a:rPr sz="1867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e</a:t>
            </a:r>
            <a:endParaRPr sz="1867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155" name="object 10"/>
          <p:cNvSpPr txBox="1"/>
          <p:nvPr/>
        </p:nvSpPr>
        <p:spPr>
          <a:xfrm>
            <a:off x="6753323" y="1842646"/>
            <a:ext cx="2882900" cy="300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</a:pPr>
            <a:r>
              <a:rPr sz="1867" b="1" spc="-1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All</a:t>
            </a:r>
            <a:r>
              <a:rPr sz="1867" b="1" spc="-5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(Mild/Moderate/Severe)</a:t>
            </a:r>
            <a:endParaRPr sz="1867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156" name="object 11"/>
          <p:cNvSpPr/>
          <p:nvPr/>
        </p:nvSpPr>
        <p:spPr>
          <a:xfrm>
            <a:off x="7048597" y="3734488"/>
            <a:ext cx="654051" cy="1805939"/>
          </a:xfrm>
          <a:custGeom>
            <a:avLst/>
            <a:gdLst/>
            <a:ahLst/>
            <a:cxnLst/>
            <a:rect l="l" t="t" r="r" b="b"/>
            <a:pathLst>
              <a:path w="654050" h="1805939">
                <a:moveTo>
                  <a:pt x="0" y="1805940"/>
                </a:moveTo>
                <a:lnTo>
                  <a:pt x="653796" y="1805940"/>
                </a:lnTo>
                <a:lnTo>
                  <a:pt x="653796" y="0"/>
                </a:lnTo>
                <a:lnTo>
                  <a:pt x="0" y="0"/>
                </a:lnTo>
                <a:lnTo>
                  <a:pt x="0" y="1805940"/>
                </a:lnTo>
                <a:close/>
              </a:path>
            </a:pathLst>
          </a:custGeom>
          <a:solidFill>
            <a:srgbClr val="2D6DBB"/>
          </a:solidFill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2"/>
          <p:cNvSpPr/>
          <p:nvPr/>
        </p:nvSpPr>
        <p:spPr>
          <a:xfrm>
            <a:off x="8676229" y="3844216"/>
            <a:ext cx="654051" cy="1696720"/>
          </a:xfrm>
          <a:custGeom>
            <a:avLst/>
            <a:gdLst/>
            <a:ahLst/>
            <a:cxnLst/>
            <a:rect l="l" t="t" r="r" b="b"/>
            <a:pathLst>
              <a:path w="654050" h="1696720">
                <a:moveTo>
                  <a:pt x="0" y="1696212"/>
                </a:moveTo>
                <a:lnTo>
                  <a:pt x="653796" y="1696212"/>
                </a:lnTo>
                <a:lnTo>
                  <a:pt x="653796" y="0"/>
                </a:lnTo>
                <a:lnTo>
                  <a:pt x="0" y="0"/>
                </a:lnTo>
                <a:lnTo>
                  <a:pt x="0" y="1696212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21"/>
          <p:cNvSpPr/>
          <p:nvPr/>
        </p:nvSpPr>
        <p:spPr>
          <a:xfrm>
            <a:off x="6563967" y="3341296"/>
            <a:ext cx="0" cy="2245360"/>
          </a:xfrm>
          <a:custGeom>
            <a:avLst/>
            <a:gdLst/>
            <a:ahLst/>
            <a:cxnLst/>
            <a:rect l="l" t="t" r="r" b="b"/>
            <a:pathLst>
              <a:path h="2245360">
                <a:moveTo>
                  <a:pt x="0" y="0"/>
                </a:moveTo>
                <a:lnTo>
                  <a:pt x="0" y="2244852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22"/>
          <p:cNvSpPr/>
          <p:nvPr/>
        </p:nvSpPr>
        <p:spPr>
          <a:xfrm>
            <a:off x="6513673" y="554042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23"/>
          <p:cNvSpPr/>
          <p:nvPr/>
        </p:nvSpPr>
        <p:spPr>
          <a:xfrm>
            <a:off x="6513673" y="510151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24"/>
          <p:cNvSpPr/>
          <p:nvPr/>
        </p:nvSpPr>
        <p:spPr>
          <a:xfrm>
            <a:off x="6513673" y="466260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25"/>
          <p:cNvSpPr/>
          <p:nvPr/>
        </p:nvSpPr>
        <p:spPr>
          <a:xfrm>
            <a:off x="6513673" y="421912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26"/>
          <p:cNvSpPr/>
          <p:nvPr/>
        </p:nvSpPr>
        <p:spPr>
          <a:xfrm>
            <a:off x="6513673" y="378020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27"/>
          <p:cNvSpPr/>
          <p:nvPr/>
        </p:nvSpPr>
        <p:spPr>
          <a:xfrm>
            <a:off x="6513673" y="334129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28"/>
          <p:cNvSpPr/>
          <p:nvPr/>
        </p:nvSpPr>
        <p:spPr>
          <a:xfrm>
            <a:off x="6563967" y="5540428"/>
            <a:ext cx="3251200" cy="0"/>
          </a:xfrm>
          <a:custGeom>
            <a:avLst/>
            <a:gdLst/>
            <a:ahLst/>
            <a:cxnLst/>
            <a:rect l="l" t="t" r="r" b="b"/>
            <a:pathLst>
              <a:path w="3251200">
                <a:moveTo>
                  <a:pt x="0" y="0"/>
                </a:moveTo>
                <a:lnTo>
                  <a:pt x="3250691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29"/>
          <p:cNvSpPr/>
          <p:nvPr/>
        </p:nvSpPr>
        <p:spPr>
          <a:xfrm>
            <a:off x="8191597" y="554042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-13716" y="22859"/>
                </a:moveTo>
                <a:lnTo>
                  <a:pt x="13716" y="22859"/>
                </a:lnTo>
              </a:path>
            </a:pathLst>
          </a:custGeom>
          <a:ln w="4572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30"/>
          <p:cNvSpPr txBox="1"/>
          <p:nvPr/>
        </p:nvSpPr>
        <p:spPr>
          <a:xfrm>
            <a:off x="7218523" y="3389389"/>
            <a:ext cx="306071" cy="196209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12700" defTabSz="914377">
              <a:spcBef>
                <a:spcPts val="91"/>
              </a:spcBef>
            </a:pPr>
            <a:r>
              <a:rPr sz="1200" spc="-2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200" spc="-1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6" name="object 31"/>
          <p:cNvSpPr txBox="1"/>
          <p:nvPr/>
        </p:nvSpPr>
        <p:spPr>
          <a:xfrm>
            <a:off x="8820501" y="3522661"/>
            <a:ext cx="314960" cy="1944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defTabSz="914377">
              <a:spcBef>
                <a:spcPts val="135"/>
              </a:spcBef>
            </a:pPr>
            <a:r>
              <a:rPr sz="1151" spc="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15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151" spc="5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7" name="object 32"/>
          <p:cNvSpPr txBox="1"/>
          <p:nvPr/>
        </p:nvSpPr>
        <p:spPr>
          <a:xfrm>
            <a:off x="6335494" y="5427094"/>
            <a:ext cx="109855" cy="196209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12700" defTabSz="914377">
              <a:spcBef>
                <a:spcPts val="91"/>
              </a:spcBef>
            </a:pP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8" name="object 33"/>
          <p:cNvSpPr txBox="1"/>
          <p:nvPr/>
        </p:nvSpPr>
        <p:spPr>
          <a:xfrm>
            <a:off x="6335494" y="4987598"/>
            <a:ext cx="109855" cy="1944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defTabSz="914377">
              <a:spcBef>
                <a:spcPts val="135"/>
              </a:spcBef>
            </a:pP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9" name="object 34"/>
          <p:cNvSpPr txBox="1"/>
          <p:nvPr/>
        </p:nvSpPr>
        <p:spPr>
          <a:xfrm>
            <a:off x="6335494" y="4547796"/>
            <a:ext cx="109855" cy="1944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defTabSz="914377">
              <a:spcBef>
                <a:spcPts val="135"/>
              </a:spcBef>
            </a:pP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0" name="object 35"/>
          <p:cNvSpPr txBox="1"/>
          <p:nvPr/>
        </p:nvSpPr>
        <p:spPr>
          <a:xfrm>
            <a:off x="6335494" y="4107310"/>
            <a:ext cx="109855" cy="196209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12700" defTabSz="914377">
              <a:spcBef>
                <a:spcPts val="91"/>
              </a:spcBef>
            </a:pP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1" name="object 36"/>
          <p:cNvSpPr txBox="1"/>
          <p:nvPr/>
        </p:nvSpPr>
        <p:spPr>
          <a:xfrm>
            <a:off x="6335494" y="3667509"/>
            <a:ext cx="109855" cy="196209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12700" defTabSz="914377">
              <a:spcBef>
                <a:spcPts val="91"/>
              </a:spcBef>
            </a:pP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2" name="object 37"/>
          <p:cNvSpPr txBox="1"/>
          <p:nvPr/>
        </p:nvSpPr>
        <p:spPr>
          <a:xfrm>
            <a:off x="6335494" y="3228011"/>
            <a:ext cx="109855" cy="1944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defTabSz="914377">
              <a:spcBef>
                <a:spcPts val="135"/>
              </a:spcBef>
            </a:pP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5" name="object 40"/>
          <p:cNvSpPr/>
          <p:nvPr/>
        </p:nvSpPr>
        <p:spPr>
          <a:xfrm>
            <a:off x="2970373" y="3876221"/>
            <a:ext cx="635635" cy="1628139"/>
          </a:xfrm>
          <a:custGeom>
            <a:avLst/>
            <a:gdLst/>
            <a:ahLst/>
            <a:cxnLst/>
            <a:rect l="l" t="t" r="r" b="b"/>
            <a:pathLst>
              <a:path w="635635" h="1628139">
                <a:moveTo>
                  <a:pt x="0" y="1627632"/>
                </a:moveTo>
                <a:lnTo>
                  <a:pt x="635507" y="1627632"/>
                </a:lnTo>
                <a:lnTo>
                  <a:pt x="635507" y="0"/>
                </a:lnTo>
                <a:lnTo>
                  <a:pt x="0" y="0"/>
                </a:lnTo>
                <a:lnTo>
                  <a:pt x="0" y="1627632"/>
                </a:lnTo>
                <a:close/>
              </a:path>
            </a:pathLst>
          </a:custGeom>
          <a:solidFill>
            <a:srgbClr val="2D6DBB"/>
          </a:solidFill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41"/>
          <p:cNvSpPr/>
          <p:nvPr/>
        </p:nvSpPr>
        <p:spPr>
          <a:xfrm>
            <a:off x="4556858" y="4004235"/>
            <a:ext cx="631191" cy="1499871"/>
          </a:xfrm>
          <a:custGeom>
            <a:avLst/>
            <a:gdLst/>
            <a:ahLst/>
            <a:cxnLst/>
            <a:rect l="l" t="t" r="r" b="b"/>
            <a:pathLst>
              <a:path w="631189" h="1499870">
                <a:moveTo>
                  <a:pt x="0" y="1499616"/>
                </a:moveTo>
                <a:lnTo>
                  <a:pt x="630936" y="1499616"/>
                </a:lnTo>
                <a:lnTo>
                  <a:pt x="630936" y="0"/>
                </a:lnTo>
                <a:lnTo>
                  <a:pt x="0" y="0"/>
                </a:lnTo>
                <a:lnTo>
                  <a:pt x="0" y="1499616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42"/>
          <p:cNvSpPr/>
          <p:nvPr/>
        </p:nvSpPr>
        <p:spPr>
          <a:xfrm>
            <a:off x="3290413" y="3876220"/>
            <a:ext cx="0" cy="283845"/>
          </a:xfrm>
          <a:custGeom>
            <a:avLst/>
            <a:gdLst/>
            <a:ahLst/>
            <a:cxnLst/>
            <a:rect l="l" t="t" r="r" b="b"/>
            <a:pathLst>
              <a:path h="283845">
                <a:moveTo>
                  <a:pt x="0" y="0"/>
                </a:moveTo>
                <a:lnTo>
                  <a:pt x="0" y="283463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43"/>
          <p:cNvSpPr/>
          <p:nvPr/>
        </p:nvSpPr>
        <p:spPr>
          <a:xfrm>
            <a:off x="3290413" y="3533321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44"/>
          <p:cNvSpPr/>
          <p:nvPr/>
        </p:nvSpPr>
        <p:spPr>
          <a:xfrm>
            <a:off x="3258409" y="4159684"/>
            <a:ext cx="59691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45"/>
          <p:cNvSpPr/>
          <p:nvPr/>
        </p:nvSpPr>
        <p:spPr>
          <a:xfrm>
            <a:off x="3258409" y="3533320"/>
            <a:ext cx="59691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46"/>
          <p:cNvSpPr/>
          <p:nvPr/>
        </p:nvSpPr>
        <p:spPr>
          <a:xfrm>
            <a:off x="4872325" y="4004235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47"/>
          <p:cNvSpPr/>
          <p:nvPr/>
        </p:nvSpPr>
        <p:spPr>
          <a:xfrm>
            <a:off x="4872325" y="3688768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315468"/>
                </a:moveTo>
                <a:lnTo>
                  <a:pt x="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48"/>
          <p:cNvSpPr/>
          <p:nvPr/>
        </p:nvSpPr>
        <p:spPr>
          <a:xfrm>
            <a:off x="4844894" y="4255696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49"/>
          <p:cNvSpPr/>
          <p:nvPr/>
        </p:nvSpPr>
        <p:spPr>
          <a:xfrm>
            <a:off x="4844894" y="3688767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50"/>
          <p:cNvSpPr/>
          <p:nvPr/>
        </p:nvSpPr>
        <p:spPr>
          <a:xfrm>
            <a:off x="2494885" y="3313864"/>
            <a:ext cx="0" cy="2240280"/>
          </a:xfrm>
          <a:custGeom>
            <a:avLst/>
            <a:gdLst/>
            <a:ahLst/>
            <a:cxnLst/>
            <a:rect l="l" t="t" r="r" b="b"/>
            <a:pathLst>
              <a:path h="2240279">
                <a:moveTo>
                  <a:pt x="0" y="0"/>
                </a:moveTo>
                <a:lnTo>
                  <a:pt x="0" y="2240279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51"/>
          <p:cNvSpPr/>
          <p:nvPr/>
        </p:nvSpPr>
        <p:spPr>
          <a:xfrm>
            <a:off x="2449167" y="550385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52"/>
          <p:cNvSpPr/>
          <p:nvPr/>
        </p:nvSpPr>
        <p:spPr>
          <a:xfrm>
            <a:off x="2449167" y="519295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53"/>
          <p:cNvSpPr/>
          <p:nvPr/>
        </p:nvSpPr>
        <p:spPr>
          <a:xfrm>
            <a:off x="2449167" y="488206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54"/>
          <p:cNvSpPr/>
          <p:nvPr/>
        </p:nvSpPr>
        <p:spPr>
          <a:xfrm>
            <a:off x="2449167" y="456659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55"/>
          <p:cNvSpPr/>
          <p:nvPr/>
        </p:nvSpPr>
        <p:spPr>
          <a:xfrm>
            <a:off x="2449167" y="425569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56"/>
          <p:cNvSpPr/>
          <p:nvPr/>
        </p:nvSpPr>
        <p:spPr>
          <a:xfrm>
            <a:off x="2449167" y="394022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57"/>
          <p:cNvSpPr/>
          <p:nvPr/>
        </p:nvSpPr>
        <p:spPr>
          <a:xfrm>
            <a:off x="2449167" y="362933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58"/>
          <p:cNvSpPr/>
          <p:nvPr/>
        </p:nvSpPr>
        <p:spPr>
          <a:xfrm>
            <a:off x="2449167" y="331386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19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59"/>
          <p:cNvSpPr/>
          <p:nvPr/>
        </p:nvSpPr>
        <p:spPr>
          <a:xfrm>
            <a:off x="2494885" y="5503852"/>
            <a:ext cx="3168651" cy="0"/>
          </a:xfrm>
          <a:custGeom>
            <a:avLst/>
            <a:gdLst/>
            <a:ahLst/>
            <a:cxnLst/>
            <a:rect l="l" t="t" r="r" b="b"/>
            <a:pathLst>
              <a:path w="3168650">
                <a:moveTo>
                  <a:pt x="0" y="0"/>
                </a:moveTo>
                <a:lnTo>
                  <a:pt x="3168396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60"/>
          <p:cNvSpPr/>
          <p:nvPr/>
        </p:nvSpPr>
        <p:spPr>
          <a:xfrm>
            <a:off x="4081369" y="550385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-13715" y="25145"/>
                </a:moveTo>
                <a:lnTo>
                  <a:pt x="13715" y="25145"/>
                </a:lnTo>
              </a:path>
            </a:pathLst>
          </a:custGeom>
          <a:ln w="502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61"/>
          <p:cNvSpPr/>
          <p:nvPr/>
        </p:nvSpPr>
        <p:spPr>
          <a:xfrm>
            <a:off x="5663281" y="550385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-13715" y="25145"/>
                </a:moveTo>
                <a:lnTo>
                  <a:pt x="13715" y="25145"/>
                </a:lnTo>
              </a:path>
            </a:pathLst>
          </a:custGeom>
          <a:ln w="502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62"/>
          <p:cNvSpPr txBox="1"/>
          <p:nvPr/>
        </p:nvSpPr>
        <p:spPr>
          <a:xfrm>
            <a:off x="3159096" y="3288414"/>
            <a:ext cx="315595" cy="196209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12700" defTabSz="914377">
              <a:spcBef>
                <a:spcPts val="91"/>
              </a:spcBef>
            </a:pPr>
            <a:r>
              <a:rPr sz="1200" spc="-2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200" spc="-2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8" name="object 63"/>
          <p:cNvSpPr txBox="1"/>
          <p:nvPr/>
        </p:nvSpPr>
        <p:spPr>
          <a:xfrm>
            <a:off x="4723355" y="3420035"/>
            <a:ext cx="314960" cy="194412"/>
          </a:xfrm>
          <a:prstGeom prst="rect">
            <a:avLst/>
          </a:prstGeom>
          <a:ln>
            <a:noFill/>
          </a:ln>
        </p:spPr>
        <p:txBody>
          <a:bodyPr vert="horz" wrap="square" lIns="0" tIns="17145" rIns="0" bIns="0" rtlCol="0">
            <a:spAutoFit/>
          </a:bodyPr>
          <a:lstStyle/>
          <a:p>
            <a:pPr marL="12700" defTabSz="914377">
              <a:spcBef>
                <a:spcPts val="135"/>
              </a:spcBef>
            </a:pPr>
            <a:r>
              <a:rPr sz="1151" spc="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15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151" spc="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9" name="object 64"/>
          <p:cNvSpPr txBox="1"/>
          <p:nvPr/>
        </p:nvSpPr>
        <p:spPr>
          <a:xfrm>
            <a:off x="2142079" y="4766997"/>
            <a:ext cx="237491" cy="8254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 defTabSz="914377">
              <a:spcBef>
                <a:spcPts val="135"/>
              </a:spcBef>
            </a:pPr>
            <a:r>
              <a:rPr sz="1151" spc="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15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377">
              <a:spcBef>
                <a:spcPts val="1035"/>
              </a:spcBef>
            </a:pPr>
            <a:r>
              <a:rPr sz="1200" spc="1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5728" algn="ctr" defTabSz="914377">
              <a:spcBef>
                <a:spcPts val="1080"/>
              </a:spcBef>
            </a:pP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0" name="object 65"/>
          <p:cNvSpPr txBox="1"/>
          <p:nvPr/>
        </p:nvSpPr>
        <p:spPr>
          <a:xfrm>
            <a:off x="2142079" y="3826640"/>
            <a:ext cx="237491" cy="832537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marL="12700" defTabSz="914377">
              <a:spcBef>
                <a:spcPts val="91"/>
              </a:spcBef>
            </a:pPr>
            <a:r>
              <a:rPr sz="1200" spc="1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914377">
              <a:spcBef>
                <a:spcPts val="1075"/>
              </a:spcBef>
            </a:pPr>
            <a:r>
              <a:rPr sz="1151" spc="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15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914377">
              <a:spcBef>
                <a:spcPts val="1091"/>
              </a:spcBef>
            </a:pPr>
            <a:r>
              <a:rPr sz="1151" spc="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15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1" name="object 66"/>
          <p:cNvSpPr txBox="1"/>
          <p:nvPr/>
        </p:nvSpPr>
        <p:spPr>
          <a:xfrm>
            <a:off x="2142079" y="3200579"/>
            <a:ext cx="237491" cy="5125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defTabSz="914377">
              <a:spcBef>
                <a:spcPts val="135"/>
              </a:spcBef>
            </a:pPr>
            <a:r>
              <a:rPr sz="1151" spc="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15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914377">
              <a:spcBef>
                <a:spcPts val="1091"/>
              </a:spcBef>
            </a:pPr>
            <a:r>
              <a:rPr sz="1151" spc="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15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151" spc="2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2" name="object 67"/>
          <p:cNvSpPr txBox="1"/>
          <p:nvPr/>
        </p:nvSpPr>
        <p:spPr>
          <a:xfrm>
            <a:off x="7142323" y="2722511"/>
            <a:ext cx="2204720" cy="386132"/>
          </a:xfrm>
          <a:prstGeom prst="rect">
            <a:avLst/>
          </a:prstGeom>
        </p:spPr>
        <p:txBody>
          <a:bodyPr vert="horz" wrap="square" lIns="0" tIns="11431" rIns="0" bIns="0" rtlCol="0">
            <a:spAutoFit/>
          </a:bodyPr>
          <a:lstStyle/>
          <a:p>
            <a:pPr algn="ctr" defTabSz="914377">
              <a:spcBef>
                <a:spcPts val="91"/>
              </a:spcBef>
            </a:pP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RR 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(95%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CI); 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1.07 (0.93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1200" spc="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1.22)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620" algn="ctr" defTabSz="914377">
              <a:spcBef>
                <a:spcPts val="51"/>
              </a:spcBef>
            </a:pPr>
            <a:r>
              <a:rPr lang="en-GB" sz="1151" spc="5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3" name="object 68"/>
          <p:cNvSpPr/>
          <p:nvPr/>
        </p:nvSpPr>
        <p:spPr>
          <a:xfrm>
            <a:off x="7373210" y="3177475"/>
            <a:ext cx="1631951" cy="0"/>
          </a:xfrm>
          <a:custGeom>
            <a:avLst/>
            <a:gdLst/>
            <a:ahLst/>
            <a:cxnLst/>
            <a:rect l="l" t="t" r="r" b="b"/>
            <a:pathLst>
              <a:path w="1631950">
                <a:moveTo>
                  <a:pt x="0" y="0"/>
                </a:moveTo>
                <a:lnTo>
                  <a:pt x="1631950" y="0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69"/>
          <p:cNvSpPr/>
          <p:nvPr/>
        </p:nvSpPr>
        <p:spPr>
          <a:xfrm>
            <a:off x="7373209" y="3177476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5">
                <a:moveTo>
                  <a:pt x="0" y="0"/>
                </a:moveTo>
                <a:lnTo>
                  <a:pt x="0" y="141224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70"/>
          <p:cNvSpPr/>
          <p:nvPr/>
        </p:nvSpPr>
        <p:spPr>
          <a:xfrm>
            <a:off x="9005413" y="3177476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5">
                <a:moveTo>
                  <a:pt x="0" y="0"/>
                </a:moveTo>
                <a:lnTo>
                  <a:pt x="0" y="141224"/>
                </a:lnTo>
              </a:path>
            </a:pathLst>
          </a:custGeom>
          <a:ln w="2743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9143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71"/>
          <p:cNvSpPr txBox="1"/>
          <p:nvPr/>
        </p:nvSpPr>
        <p:spPr>
          <a:xfrm>
            <a:off x="2820514" y="5602659"/>
            <a:ext cx="913765" cy="3790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 defTabSz="914377">
              <a:spcBef>
                <a:spcPts val="135"/>
              </a:spcBef>
            </a:pPr>
            <a:r>
              <a:rPr sz="1151" spc="5" dirty="0">
                <a:solidFill>
                  <a:prstClr val="black"/>
                </a:solidFill>
                <a:latin typeface="Arial"/>
                <a:cs typeface="Arial"/>
              </a:rPr>
              <a:t>IND/GLY</a:t>
            </a:r>
            <a:r>
              <a:rPr sz="115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51" spc="5" dirty="0">
                <a:solidFill>
                  <a:prstClr val="black"/>
                </a:solidFill>
                <a:latin typeface="Arial"/>
                <a:cs typeface="Arial"/>
              </a:rPr>
              <a:t>q.d.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" algn="ctr" defTabSz="914377">
              <a:spcBef>
                <a:spcPts val="11"/>
              </a:spcBef>
            </a:pP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(N=527)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7" name="object 72"/>
          <p:cNvSpPr txBox="1"/>
          <p:nvPr/>
        </p:nvSpPr>
        <p:spPr>
          <a:xfrm>
            <a:off x="4338673" y="5602659"/>
            <a:ext cx="1028065" cy="56900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 defTabSz="914377">
              <a:spcBef>
                <a:spcPts val="135"/>
              </a:spcBef>
            </a:pPr>
            <a:r>
              <a:rPr sz="1151" spc="-5" dirty="0">
                <a:solidFill>
                  <a:prstClr val="black"/>
                </a:solidFill>
                <a:latin typeface="Arial"/>
                <a:cs typeface="Arial"/>
              </a:rPr>
              <a:t>Tiotropium</a:t>
            </a:r>
            <a:r>
              <a:rPr sz="1151" spc="13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51" spc="5" dirty="0">
                <a:solidFill>
                  <a:prstClr val="black"/>
                </a:solidFill>
                <a:latin typeface="Arial"/>
                <a:cs typeface="Arial"/>
              </a:rPr>
              <a:t>q.d.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377">
              <a:spcBef>
                <a:spcPts val="11"/>
              </a:spcBef>
            </a:pP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+SFC</a:t>
            </a:r>
            <a:r>
              <a:rPr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Arial"/>
                <a:cs typeface="Arial"/>
              </a:rPr>
              <a:t>b.i.d.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377">
              <a:spcBef>
                <a:spcPts val="55"/>
              </a:spcBef>
            </a:pPr>
            <a:r>
              <a:rPr sz="1151" spc="11" dirty="0">
                <a:solidFill>
                  <a:prstClr val="black"/>
                </a:solidFill>
                <a:latin typeface="Arial"/>
                <a:cs typeface="Arial"/>
              </a:rPr>
              <a:t>(N=526)</a:t>
            </a:r>
            <a:endParaRPr sz="11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8" name="object 81"/>
          <p:cNvSpPr txBox="1"/>
          <p:nvPr/>
        </p:nvSpPr>
        <p:spPr>
          <a:xfrm>
            <a:off x="6868708" y="5682032"/>
            <a:ext cx="1097280" cy="3715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135"/>
              </a:spcBef>
              <a:defRPr sz="1150" spc="-5">
                <a:latin typeface="Arial"/>
                <a:cs typeface="Arial"/>
              </a:defRPr>
            </a:lvl1pPr>
          </a:lstStyle>
          <a:p>
            <a:pPr defTabSz="914377"/>
            <a:r>
              <a:rPr sz="1151" dirty="0">
                <a:solidFill>
                  <a:prstClr val="black"/>
                </a:solidFill>
              </a:rPr>
              <a:t>IND/GLY q.d.  (N=527)</a:t>
            </a:r>
          </a:p>
        </p:txBody>
      </p:sp>
      <p:sp>
        <p:nvSpPr>
          <p:cNvPr id="219" name="object 82"/>
          <p:cNvSpPr txBox="1"/>
          <p:nvPr/>
        </p:nvSpPr>
        <p:spPr>
          <a:xfrm>
            <a:off x="8381590" y="5681362"/>
            <a:ext cx="1303020" cy="5742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135"/>
              </a:spcBef>
              <a:defRPr sz="1150" spc="-5">
                <a:latin typeface="Arial"/>
                <a:cs typeface="Arial"/>
              </a:defRPr>
            </a:lvl1pPr>
          </a:lstStyle>
          <a:p>
            <a:pPr defTabSz="914377"/>
            <a:r>
              <a:rPr sz="1151" dirty="0">
                <a:solidFill>
                  <a:prstClr val="black"/>
                </a:solidFill>
              </a:rPr>
              <a:t>Tiotropium q.d.</a:t>
            </a:r>
          </a:p>
          <a:p>
            <a:pPr defTabSz="914377"/>
            <a:r>
              <a:rPr sz="1151" dirty="0">
                <a:solidFill>
                  <a:prstClr val="black"/>
                </a:solidFill>
              </a:rPr>
              <a:t>+SFC b.i.d.</a:t>
            </a:r>
          </a:p>
          <a:p>
            <a:pPr defTabSz="914377"/>
            <a:r>
              <a:rPr sz="1151" dirty="0">
                <a:solidFill>
                  <a:prstClr val="black"/>
                </a:solidFill>
              </a:rPr>
              <a:t>(N=526)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975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3FD2-6648-4744-9654-7080EF951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>
              <a:solidFill>
                <a:schemeClr val="tx1"/>
              </a:solidFill>
            </a:endParaRPr>
          </a:p>
          <a:p>
            <a:r>
              <a:rPr lang="en-US" altLang="de-DE" dirty="0">
                <a:solidFill>
                  <a:schemeClr val="tx1"/>
                </a:solidFill>
              </a:rPr>
              <a:t>Adapted from: Chapman KR, et al. </a:t>
            </a:r>
            <a:r>
              <a:rPr lang="en-US" dirty="0">
                <a:solidFill>
                  <a:schemeClr val="tx1"/>
                </a:solidFill>
              </a:rPr>
              <a:t>Long-term triple therapy de-escalation to indacaterol/glycopyrronium in patients with chronic obstructive pulmonary disease (SUNSET): a randomized, double-blind, triple-dummy clinical trial. </a:t>
            </a:r>
            <a:r>
              <a:rPr lang="en-US" altLang="de-DE" dirty="0">
                <a:solidFill>
                  <a:schemeClr val="tx1"/>
                </a:solidFill>
              </a:rPr>
              <a:t>Am J Respir Crit Care Med 2018;198:329‒339</a:t>
            </a:r>
            <a:r>
              <a:rPr lang="de-DE" altLang="de-DE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BD1D3D"/>
                </a:solidFill>
                <a:latin typeface="+mn-lt"/>
              </a:rPr>
              <a:t>SUNSET: Moderate/severe COPD exacerbation rate </a:t>
            </a:r>
            <a:br>
              <a:rPr lang="en-US" sz="3200" dirty="0">
                <a:solidFill>
                  <a:srgbClr val="BD1D3D"/>
                </a:solidFill>
                <a:latin typeface="+mn-lt"/>
              </a:rPr>
            </a:br>
            <a:r>
              <a:rPr lang="en-US" sz="3200" dirty="0">
                <a:solidFill>
                  <a:srgbClr val="BD1D3D"/>
                </a:solidFill>
                <a:latin typeface="+mn-lt"/>
              </a:rPr>
              <a:t>by baseline blood eosinophil category</a:t>
            </a:r>
            <a:endParaRPr lang="en-SG" sz="3200" dirty="0">
              <a:solidFill>
                <a:srgbClr val="BD1D3D"/>
              </a:solidFill>
              <a:latin typeface="+mn-lt"/>
            </a:endParaRP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8DF9D3B3-6286-4C92-8ACF-D7F80A77A597}"/>
              </a:ext>
            </a:extLst>
          </p:cNvPr>
          <p:cNvGraphicFramePr>
            <a:graphicFrameLocks noGrp="1"/>
          </p:cNvGraphicFramePr>
          <p:nvPr/>
        </p:nvGraphicFramePr>
        <p:xfrm>
          <a:off x="1163545" y="3024977"/>
          <a:ext cx="10063531" cy="1431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821">
                  <a:extLst>
                    <a:ext uri="{9D8B030D-6E8A-4147-A177-3AD203B41FA5}">
                      <a16:colId xmlns:a16="http://schemas.microsoft.com/office/drawing/2014/main" val="3828651862"/>
                    </a:ext>
                  </a:extLst>
                </a:gridCol>
                <a:gridCol w="2025368">
                  <a:extLst>
                    <a:ext uri="{9D8B030D-6E8A-4147-A177-3AD203B41FA5}">
                      <a16:colId xmlns:a16="http://schemas.microsoft.com/office/drawing/2014/main" val="3894383529"/>
                    </a:ext>
                  </a:extLst>
                </a:gridCol>
                <a:gridCol w="3278277">
                  <a:extLst>
                    <a:ext uri="{9D8B030D-6E8A-4147-A177-3AD203B41FA5}">
                      <a16:colId xmlns:a16="http://schemas.microsoft.com/office/drawing/2014/main" val="125119448"/>
                    </a:ext>
                  </a:extLst>
                </a:gridCol>
                <a:gridCol w="2108065">
                  <a:extLst>
                    <a:ext uri="{9D8B030D-6E8A-4147-A177-3AD203B41FA5}">
                      <a16:colId xmlns:a16="http://schemas.microsoft.com/office/drawing/2014/main" val="1607397984"/>
                    </a:ext>
                  </a:extLst>
                </a:gridCol>
              </a:tblGrid>
              <a:tr h="828718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106773"/>
                  </a:ext>
                </a:extLst>
              </a:tr>
              <a:tr h="602705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270152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E2F0AD76-8B29-4797-8A13-0F88F199FD5D}"/>
              </a:ext>
            </a:extLst>
          </p:cNvPr>
          <p:cNvSpPr txBox="1"/>
          <p:nvPr/>
        </p:nvSpPr>
        <p:spPr>
          <a:xfrm>
            <a:off x="3226928" y="2261908"/>
            <a:ext cx="1591037" cy="4063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b="1" dirty="0">
                <a:solidFill>
                  <a:srgbClr val="002060"/>
                </a:solidFill>
              </a:rPr>
              <a:t>Indacaterol/</a:t>
            </a:r>
          </a:p>
          <a:p>
            <a:pPr algn="ctr" defTabSz="812760">
              <a:lnSpc>
                <a:spcPct val="90000"/>
              </a:lnSpc>
              <a:defRPr/>
            </a:pPr>
            <a:r>
              <a:rPr lang="en-US" sz="1467" b="1" dirty="0">
                <a:solidFill>
                  <a:srgbClr val="002060"/>
                </a:solidFill>
              </a:rPr>
              <a:t>glycopyrronium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7C5FF9-BE7A-488C-8F03-E443E59E3131}"/>
              </a:ext>
            </a:extLst>
          </p:cNvPr>
          <p:cNvSpPr txBox="1"/>
          <p:nvPr/>
        </p:nvSpPr>
        <p:spPr>
          <a:xfrm>
            <a:off x="4462914" y="2040309"/>
            <a:ext cx="2073292" cy="6095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b="1" dirty="0">
                <a:solidFill>
                  <a:srgbClr val="002060"/>
                </a:solidFill>
              </a:rPr>
              <a:t>Tiotropium plus salmeterol/</a:t>
            </a:r>
            <a:br>
              <a:rPr lang="en-US" sz="1467" b="1" dirty="0">
                <a:solidFill>
                  <a:srgbClr val="002060"/>
                </a:solidFill>
              </a:rPr>
            </a:br>
            <a:r>
              <a:rPr lang="en-US" sz="1467" b="1" dirty="0">
                <a:solidFill>
                  <a:srgbClr val="002060"/>
                </a:solidFill>
              </a:rPr>
              <a:t>fluticasone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5161B93-60EB-43F9-84FC-82ACE29A13F9}"/>
              </a:ext>
            </a:extLst>
          </p:cNvPr>
          <p:cNvSpPr txBox="1"/>
          <p:nvPr/>
        </p:nvSpPr>
        <p:spPr>
          <a:xfrm>
            <a:off x="1207830" y="3077145"/>
            <a:ext cx="4039948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12760">
              <a:lnSpc>
                <a:spcPct val="90000"/>
              </a:lnSpc>
              <a:defRPr/>
            </a:pPr>
            <a:r>
              <a:rPr lang="en-US" sz="1467" b="1" dirty="0">
                <a:solidFill>
                  <a:srgbClr val="002060"/>
                </a:solidFill>
              </a:rPr>
              <a:t>Baseline eosinophils (cells/</a:t>
            </a:r>
            <a:r>
              <a:rPr lang="el-GR" sz="1467" b="1" dirty="0">
                <a:solidFill>
                  <a:srgbClr val="002060"/>
                </a:solidFill>
              </a:rPr>
              <a:t>μ</a:t>
            </a:r>
            <a:r>
              <a:rPr lang="en-GB" sz="1467" b="1" dirty="0">
                <a:solidFill>
                  <a:srgbClr val="002060"/>
                </a:solidFill>
              </a:rPr>
              <a:t>L</a:t>
            </a:r>
            <a:r>
              <a:rPr lang="en-US" sz="1467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1F4BCFC-73C0-42FE-9F06-1679CC8F900E}"/>
              </a:ext>
            </a:extLst>
          </p:cNvPr>
          <p:cNvSpPr txBox="1"/>
          <p:nvPr/>
        </p:nvSpPr>
        <p:spPr>
          <a:xfrm>
            <a:off x="1724489" y="3406533"/>
            <a:ext cx="1298339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812760">
              <a:lnSpc>
                <a:spcPct val="90000"/>
              </a:lnSpc>
              <a:defRPr/>
            </a:pPr>
            <a:r>
              <a:rPr lang="en-US" sz="1467" dirty="0"/>
              <a:t>&lt;150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6668B2-E593-4B14-BA24-E18F7B94C297}"/>
              </a:ext>
            </a:extLst>
          </p:cNvPr>
          <p:cNvSpPr txBox="1"/>
          <p:nvPr/>
        </p:nvSpPr>
        <p:spPr>
          <a:xfrm>
            <a:off x="1724489" y="3735922"/>
            <a:ext cx="1298339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812760">
              <a:lnSpc>
                <a:spcPct val="90000"/>
              </a:lnSpc>
              <a:defRPr/>
            </a:pPr>
            <a:r>
              <a:rPr lang="en-US" sz="1467" dirty="0"/>
              <a:t>150–&lt;300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667F02-B2B6-4006-B333-F2DCB1B8F011}"/>
              </a:ext>
            </a:extLst>
          </p:cNvPr>
          <p:cNvSpPr txBox="1"/>
          <p:nvPr/>
        </p:nvSpPr>
        <p:spPr>
          <a:xfrm>
            <a:off x="1724489" y="4065312"/>
            <a:ext cx="1298339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812760">
              <a:lnSpc>
                <a:spcPct val="90000"/>
              </a:lnSpc>
              <a:defRPr/>
            </a:pPr>
            <a:r>
              <a:rPr lang="en-US" sz="1467" dirty="0"/>
              <a:t>≥300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205AF43-10FB-49EA-8B77-B5ED2677DE02}"/>
              </a:ext>
            </a:extLst>
          </p:cNvPr>
          <p:cNvSpPr txBox="1"/>
          <p:nvPr/>
        </p:nvSpPr>
        <p:spPr>
          <a:xfrm>
            <a:off x="3690895" y="3406533"/>
            <a:ext cx="663104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221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CFB2B2C-2EA7-4BFF-A884-B15798BB25FC}"/>
              </a:ext>
            </a:extLst>
          </p:cNvPr>
          <p:cNvSpPr txBox="1"/>
          <p:nvPr/>
        </p:nvSpPr>
        <p:spPr>
          <a:xfrm>
            <a:off x="3690895" y="3735922"/>
            <a:ext cx="663104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180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D7EAD94-4522-4C6B-993E-EFF930E5669C}"/>
              </a:ext>
            </a:extLst>
          </p:cNvPr>
          <p:cNvSpPr txBox="1"/>
          <p:nvPr/>
        </p:nvSpPr>
        <p:spPr>
          <a:xfrm>
            <a:off x="3690895" y="4065312"/>
            <a:ext cx="663104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125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07A5FF2-923B-48D8-8D1D-7A223DB49848}"/>
              </a:ext>
            </a:extLst>
          </p:cNvPr>
          <p:cNvSpPr txBox="1"/>
          <p:nvPr/>
        </p:nvSpPr>
        <p:spPr>
          <a:xfrm>
            <a:off x="5242354" y="3406533"/>
            <a:ext cx="514412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207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2C80564-252E-4F6B-B758-1E59BDD444A5}"/>
              </a:ext>
            </a:extLst>
          </p:cNvPr>
          <p:cNvSpPr txBox="1"/>
          <p:nvPr/>
        </p:nvSpPr>
        <p:spPr>
          <a:xfrm>
            <a:off x="5242354" y="3735922"/>
            <a:ext cx="514412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199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D489E60-4454-4D2E-8DFF-D19818D50A4A}"/>
              </a:ext>
            </a:extLst>
          </p:cNvPr>
          <p:cNvSpPr txBox="1"/>
          <p:nvPr/>
        </p:nvSpPr>
        <p:spPr>
          <a:xfrm>
            <a:off x="5242354" y="4065312"/>
            <a:ext cx="514412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119</a:t>
            </a:r>
          </a:p>
        </p:txBody>
      </p:sp>
      <p:cxnSp>
        <p:nvCxnSpPr>
          <p:cNvPr id="113" name="Gerader Verbinder 22">
            <a:extLst>
              <a:ext uri="{FF2B5EF4-FFF2-40B4-BE49-F238E27FC236}">
                <a16:creationId xmlns:a16="http://schemas.microsoft.com/office/drawing/2014/main" id="{6361DAED-7F0E-456B-BE1F-D2D0864CB362}"/>
              </a:ext>
            </a:extLst>
          </p:cNvPr>
          <p:cNvCxnSpPr>
            <a:cxnSpLocks/>
          </p:cNvCxnSpPr>
          <p:nvPr/>
        </p:nvCxnSpPr>
        <p:spPr>
          <a:xfrm>
            <a:off x="6021947" y="4456734"/>
            <a:ext cx="34428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Gerader Verbinder 23">
            <a:extLst>
              <a:ext uri="{FF2B5EF4-FFF2-40B4-BE49-F238E27FC236}">
                <a16:creationId xmlns:a16="http://schemas.microsoft.com/office/drawing/2014/main" id="{04DD1A17-A487-4992-8F5C-4BF6EB4B3FFE}"/>
              </a:ext>
            </a:extLst>
          </p:cNvPr>
          <p:cNvCxnSpPr/>
          <p:nvPr/>
        </p:nvCxnSpPr>
        <p:spPr>
          <a:xfrm flipH="1">
            <a:off x="6021333" y="4458435"/>
            <a:ext cx="0" cy="907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5" name="Gerader Verbinder 23">
            <a:extLst>
              <a:ext uri="{FF2B5EF4-FFF2-40B4-BE49-F238E27FC236}">
                <a16:creationId xmlns:a16="http://schemas.microsoft.com/office/drawing/2014/main" id="{C2C1390A-59EB-4BC0-AB88-476753D15D49}"/>
              </a:ext>
            </a:extLst>
          </p:cNvPr>
          <p:cNvCxnSpPr>
            <a:cxnSpLocks/>
          </p:cNvCxnSpPr>
          <p:nvPr/>
        </p:nvCxnSpPr>
        <p:spPr>
          <a:xfrm>
            <a:off x="6886852" y="3024977"/>
            <a:ext cx="0" cy="1522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6" name="Gerader Verbinder 23">
            <a:extLst>
              <a:ext uri="{FF2B5EF4-FFF2-40B4-BE49-F238E27FC236}">
                <a16:creationId xmlns:a16="http://schemas.microsoft.com/office/drawing/2014/main" id="{CDBAC2A7-ADFD-4952-8F01-DF42D580827E}"/>
              </a:ext>
            </a:extLst>
          </p:cNvPr>
          <p:cNvCxnSpPr/>
          <p:nvPr/>
        </p:nvCxnSpPr>
        <p:spPr>
          <a:xfrm flipH="1">
            <a:off x="7746888" y="4456734"/>
            <a:ext cx="0" cy="907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7" name="Gerader Verbinder 23">
            <a:extLst>
              <a:ext uri="{FF2B5EF4-FFF2-40B4-BE49-F238E27FC236}">
                <a16:creationId xmlns:a16="http://schemas.microsoft.com/office/drawing/2014/main" id="{04934CF2-8FFD-437F-863A-7912FDC9A740}"/>
              </a:ext>
            </a:extLst>
          </p:cNvPr>
          <p:cNvCxnSpPr/>
          <p:nvPr/>
        </p:nvCxnSpPr>
        <p:spPr>
          <a:xfrm flipH="1">
            <a:off x="8607916" y="4456734"/>
            <a:ext cx="0" cy="907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8" name="Gerader Verbinder 23">
            <a:extLst>
              <a:ext uri="{FF2B5EF4-FFF2-40B4-BE49-F238E27FC236}">
                <a16:creationId xmlns:a16="http://schemas.microsoft.com/office/drawing/2014/main" id="{FA86290F-28B2-46B6-86AE-75C24E5F62C5}"/>
              </a:ext>
            </a:extLst>
          </p:cNvPr>
          <p:cNvCxnSpPr/>
          <p:nvPr/>
        </p:nvCxnSpPr>
        <p:spPr>
          <a:xfrm flipH="1">
            <a:off x="9464844" y="4456734"/>
            <a:ext cx="0" cy="907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7342F42E-AE84-4500-AF38-2B91FC96AA08}"/>
              </a:ext>
            </a:extLst>
          </p:cNvPr>
          <p:cNvSpPr txBox="1"/>
          <p:nvPr/>
        </p:nvSpPr>
        <p:spPr>
          <a:xfrm>
            <a:off x="5768619" y="4571646"/>
            <a:ext cx="514412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22D4A66-158D-42C7-BF34-27E49C818705}"/>
              </a:ext>
            </a:extLst>
          </p:cNvPr>
          <p:cNvSpPr txBox="1"/>
          <p:nvPr/>
        </p:nvSpPr>
        <p:spPr>
          <a:xfrm>
            <a:off x="6634166" y="4571646"/>
            <a:ext cx="514412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6A1F9D3-CB39-49D0-95B2-0B3D72F40D1C}"/>
              </a:ext>
            </a:extLst>
          </p:cNvPr>
          <p:cNvSpPr txBox="1"/>
          <p:nvPr/>
        </p:nvSpPr>
        <p:spPr>
          <a:xfrm>
            <a:off x="7486190" y="4571646"/>
            <a:ext cx="514412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67CA77A-EB20-4260-BEA6-DC5F51F01A65}"/>
              </a:ext>
            </a:extLst>
          </p:cNvPr>
          <p:cNvSpPr txBox="1"/>
          <p:nvPr/>
        </p:nvSpPr>
        <p:spPr>
          <a:xfrm>
            <a:off x="8354587" y="4571646"/>
            <a:ext cx="514412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F9C48FC-CA07-440D-A38C-25590D73CCF6}"/>
              </a:ext>
            </a:extLst>
          </p:cNvPr>
          <p:cNvSpPr txBox="1"/>
          <p:nvPr/>
        </p:nvSpPr>
        <p:spPr>
          <a:xfrm>
            <a:off x="9205825" y="4571646"/>
            <a:ext cx="514412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dirty="0"/>
              <a:t>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FE31024-9C32-4C0E-94C4-64981354EAFE}"/>
              </a:ext>
            </a:extLst>
          </p:cNvPr>
          <p:cNvSpPr txBox="1"/>
          <p:nvPr/>
        </p:nvSpPr>
        <p:spPr>
          <a:xfrm>
            <a:off x="5246061" y="4838621"/>
            <a:ext cx="3456428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Rate ratio of COPD exacerbations</a:t>
            </a:r>
          </a:p>
        </p:txBody>
      </p:sp>
      <p:sp>
        <p:nvSpPr>
          <p:cNvPr id="125" name="Rectangle 13">
            <a:extLst>
              <a:ext uri="{FF2B5EF4-FFF2-40B4-BE49-F238E27FC236}">
                <a16:creationId xmlns:a16="http://schemas.microsoft.com/office/drawing/2014/main" id="{87605F4F-727C-4D19-9BA0-EF3C8E58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622" y="5326324"/>
            <a:ext cx="3748757" cy="24622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1183"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TIO + SAL/FP better</a:t>
            </a:r>
          </a:p>
        </p:txBody>
      </p:sp>
      <p:cxnSp>
        <p:nvCxnSpPr>
          <p:cNvPr id="126" name="Straight Arrow Connector 12">
            <a:extLst>
              <a:ext uri="{FF2B5EF4-FFF2-40B4-BE49-F238E27FC236}">
                <a16:creationId xmlns:a16="http://schemas.microsoft.com/office/drawing/2014/main" id="{CA99445E-709F-4A61-ADB8-61358F2AEB39}"/>
              </a:ext>
            </a:extLst>
          </p:cNvPr>
          <p:cNvCxnSpPr>
            <a:cxnSpLocks/>
          </p:cNvCxnSpPr>
          <p:nvPr/>
        </p:nvCxnSpPr>
        <p:spPr>
          <a:xfrm flipH="1">
            <a:off x="7010627" y="5211165"/>
            <a:ext cx="1904632" cy="0"/>
          </a:xfrm>
          <a:prstGeom prst="straightConnector1">
            <a:avLst/>
          </a:prstGeom>
          <a:solidFill>
            <a:srgbClr val="404040"/>
          </a:solidFill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127" name="Straight Arrow Connector 12">
            <a:extLst>
              <a:ext uri="{FF2B5EF4-FFF2-40B4-BE49-F238E27FC236}">
                <a16:creationId xmlns:a16="http://schemas.microsoft.com/office/drawing/2014/main" id="{ECBA4C9A-85A6-4FA3-A948-EA836C71A9FF}"/>
              </a:ext>
            </a:extLst>
          </p:cNvPr>
          <p:cNvCxnSpPr>
            <a:cxnSpLocks/>
          </p:cNvCxnSpPr>
          <p:nvPr/>
        </p:nvCxnSpPr>
        <p:spPr>
          <a:xfrm>
            <a:off x="4884150" y="5211165"/>
            <a:ext cx="1903903" cy="0"/>
          </a:xfrm>
          <a:prstGeom prst="straightConnector1">
            <a:avLst/>
          </a:prstGeom>
          <a:solidFill>
            <a:srgbClr val="404040"/>
          </a:solidFill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128" name="Rectangle 13">
            <a:extLst>
              <a:ext uri="{FF2B5EF4-FFF2-40B4-BE49-F238E27FC236}">
                <a16:creationId xmlns:a16="http://schemas.microsoft.com/office/drawing/2014/main" id="{95E61087-A30C-4D71-A47B-D58902A4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829" y="5326324"/>
            <a:ext cx="3909224" cy="24622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641183"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GLY/IND better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13EC1BC-4AC0-4CC7-9E58-4E2EE727DD54}"/>
              </a:ext>
            </a:extLst>
          </p:cNvPr>
          <p:cNvSpPr txBox="1"/>
          <p:nvPr/>
        </p:nvSpPr>
        <p:spPr>
          <a:xfrm>
            <a:off x="9329814" y="2483509"/>
            <a:ext cx="2073292" cy="2031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467" b="1" dirty="0">
                <a:solidFill>
                  <a:srgbClr val="002060"/>
                </a:solidFill>
              </a:rPr>
              <a:t>Rate ratio (95% Cl)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6A1A36-DB5B-4048-B3F6-ABB68683CC49}"/>
              </a:ext>
            </a:extLst>
          </p:cNvPr>
          <p:cNvGrpSpPr/>
          <p:nvPr/>
        </p:nvGrpSpPr>
        <p:grpSpPr>
          <a:xfrm>
            <a:off x="6469541" y="3406532"/>
            <a:ext cx="4741567" cy="861976"/>
            <a:chOff x="8207859" y="3277826"/>
            <a:chExt cx="3556175" cy="6464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0FF26B-1BCD-4177-B5F6-8A442D5E6A7D}"/>
                </a:ext>
              </a:extLst>
            </p:cNvPr>
            <p:cNvGrpSpPr/>
            <p:nvPr/>
          </p:nvGrpSpPr>
          <p:grpSpPr>
            <a:xfrm>
              <a:off x="8207859" y="3326090"/>
              <a:ext cx="479124" cy="72001"/>
              <a:chOff x="8207859" y="3326090"/>
              <a:chExt cx="479124" cy="72001"/>
            </a:xfrm>
          </p:grpSpPr>
          <p:cxnSp>
            <p:nvCxnSpPr>
              <p:cNvPr id="94" name="Gerader Verbinder 39">
                <a:extLst>
                  <a:ext uri="{FF2B5EF4-FFF2-40B4-BE49-F238E27FC236}">
                    <a16:creationId xmlns:a16="http://schemas.microsoft.com/office/drawing/2014/main" id="{0F45715B-71D0-4FFB-9875-4CDA13E395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859" y="3358521"/>
                <a:ext cx="47912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40">
                <a:extLst>
                  <a:ext uri="{FF2B5EF4-FFF2-40B4-BE49-F238E27FC236}">
                    <a16:creationId xmlns:a16="http://schemas.microsoft.com/office/drawing/2014/main" id="{FC3E47F6-F796-4498-8CCA-1FC8BE4FCC94}"/>
                  </a:ext>
                </a:extLst>
              </p:cNvPr>
              <p:cNvCxnSpPr/>
              <p:nvPr/>
            </p:nvCxnSpPr>
            <p:spPr>
              <a:xfrm flipV="1">
                <a:off x="8680076" y="3327583"/>
                <a:ext cx="0" cy="68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41">
                <a:extLst>
                  <a:ext uri="{FF2B5EF4-FFF2-40B4-BE49-F238E27FC236}">
                    <a16:creationId xmlns:a16="http://schemas.microsoft.com/office/drawing/2014/main" id="{86695706-CDA3-4C93-A6AA-26DA949F3701}"/>
                  </a:ext>
                </a:extLst>
              </p:cNvPr>
              <p:cNvCxnSpPr/>
              <p:nvPr/>
            </p:nvCxnSpPr>
            <p:spPr>
              <a:xfrm flipV="1">
                <a:off x="8207859" y="3327583"/>
                <a:ext cx="0" cy="68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97" name="Raute 42">
                <a:extLst>
                  <a:ext uri="{FF2B5EF4-FFF2-40B4-BE49-F238E27FC236}">
                    <a16:creationId xmlns:a16="http://schemas.microsoft.com/office/drawing/2014/main" id="{6C6531BE-84F5-4F8D-8274-654B6DBD5EA1}"/>
                  </a:ext>
                </a:extLst>
              </p:cNvPr>
              <p:cNvSpPr/>
              <p:nvPr/>
            </p:nvSpPr>
            <p:spPr>
              <a:xfrm>
                <a:off x="8357092" y="3326090"/>
                <a:ext cx="72229" cy="7200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1219170">
                  <a:defRPr/>
                </a:pPr>
                <a:endParaRPr lang="en-US" sz="2667" dirty="0">
                  <a:solidFill>
                    <a:srgbClr val="778692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4D07BE-BDE0-4BD4-A955-4FE12F97C930}"/>
                </a:ext>
              </a:extLst>
            </p:cNvPr>
            <p:cNvGrpSpPr/>
            <p:nvPr/>
          </p:nvGrpSpPr>
          <p:grpSpPr>
            <a:xfrm>
              <a:off x="8338551" y="3570353"/>
              <a:ext cx="701908" cy="72094"/>
              <a:chOff x="8338551" y="3570353"/>
              <a:chExt cx="701908" cy="72094"/>
            </a:xfrm>
          </p:grpSpPr>
          <p:cxnSp>
            <p:nvCxnSpPr>
              <p:cNvPr id="99" name="Gerader Verbinder 39">
                <a:extLst>
                  <a:ext uri="{FF2B5EF4-FFF2-40B4-BE49-F238E27FC236}">
                    <a16:creationId xmlns:a16="http://schemas.microsoft.com/office/drawing/2014/main" id="{9AFD24BD-3377-4E0E-A3F2-1B600CA08B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8551" y="3605324"/>
                <a:ext cx="7019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40">
                <a:extLst>
                  <a:ext uri="{FF2B5EF4-FFF2-40B4-BE49-F238E27FC236}">
                    <a16:creationId xmlns:a16="http://schemas.microsoft.com/office/drawing/2014/main" id="{9A25E6FE-68C2-4543-B08E-FC3B2938D9F2}"/>
                  </a:ext>
                </a:extLst>
              </p:cNvPr>
              <p:cNvCxnSpPr/>
              <p:nvPr/>
            </p:nvCxnSpPr>
            <p:spPr>
              <a:xfrm flipV="1">
                <a:off x="9040459" y="3574386"/>
                <a:ext cx="0" cy="68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41">
                <a:extLst>
                  <a:ext uri="{FF2B5EF4-FFF2-40B4-BE49-F238E27FC236}">
                    <a16:creationId xmlns:a16="http://schemas.microsoft.com/office/drawing/2014/main" id="{D9DED2B2-45B2-424B-9A3D-CEC5AE16A93D}"/>
                  </a:ext>
                </a:extLst>
              </p:cNvPr>
              <p:cNvCxnSpPr/>
              <p:nvPr/>
            </p:nvCxnSpPr>
            <p:spPr>
              <a:xfrm flipV="1">
                <a:off x="8342443" y="3574386"/>
                <a:ext cx="0" cy="68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02" name="Raute 42">
                <a:extLst>
                  <a:ext uri="{FF2B5EF4-FFF2-40B4-BE49-F238E27FC236}">
                    <a16:creationId xmlns:a16="http://schemas.microsoft.com/office/drawing/2014/main" id="{2AB7EA31-2AF2-4EB1-BFF3-7D90518E7500}"/>
                  </a:ext>
                </a:extLst>
              </p:cNvPr>
              <p:cNvSpPr/>
              <p:nvPr/>
            </p:nvSpPr>
            <p:spPr>
              <a:xfrm>
                <a:off x="8573711" y="3570353"/>
                <a:ext cx="72000" cy="7200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1219170">
                  <a:defRPr/>
                </a:pPr>
                <a:endParaRPr lang="en-US" sz="2667" dirty="0">
                  <a:solidFill>
                    <a:srgbClr val="778692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A0C928-C515-4CDD-82BC-76DEEA86DD49}"/>
                </a:ext>
              </a:extLst>
            </p:cNvPr>
            <p:cNvGrpSpPr/>
            <p:nvPr/>
          </p:nvGrpSpPr>
          <p:grpSpPr>
            <a:xfrm>
              <a:off x="8542984" y="3827719"/>
              <a:ext cx="1476211" cy="72094"/>
              <a:chOff x="8542984" y="3827719"/>
              <a:chExt cx="1476211" cy="72094"/>
            </a:xfrm>
          </p:grpSpPr>
          <p:cxnSp>
            <p:nvCxnSpPr>
              <p:cNvPr id="104" name="Gerader Verbinder 39">
                <a:extLst>
                  <a:ext uri="{FF2B5EF4-FFF2-40B4-BE49-F238E27FC236}">
                    <a16:creationId xmlns:a16="http://schemas.microsoft.com/office/drawing/2014/main" id="{296CECEE-8C59-439A-AF14-8FEF7FAA0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2984" y="3862690"/>
                <a:ext cx="147621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40">
                <a:extLst>
                  <a:ext uri="{FF2B5EF4-FFF2-40B4-BE49-F238E27FC236}">
                    <a16:creationId xmlns:a16="http://schemas.microsoft.com/office/drawing/2014/main" id="{C0339457-9B20-4009-A069-E7F3608893F2}"/>
                  </a:ext>
                </a:extLst>
              </p:cNvPr>
              <p:cNvCxnSpPr/>
              <p:nvPr/>
            </p:nvCxnSpPr>
            <p:spPr>
              <a:xfrm flipV="1">
                <a:off x="10019195" y="3831752"/>
                <a:ext cx="0" cy="68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6" name="Gerader Verbinder 41">
                <a:extLst>
                  <a:ext uri="{FF2B5EF4-FFF2-40B4-BE49-F238E27FC236}">
                    <a16:creationId xmlns:a16="http://schemas.microsoft.com/office/drawing/2014/main" id="{05070368-C87B-471A-8322-6FC378BE2E14}"/>
                  </a:ext>
                </a:extLst>
              </p:cNvPr>
              <p:cNvCxnSpPr/>
              <p:nvPr/>
            </p:nvCxnSpPr>
            <p:spPr>
              <a:xfrm flipV="1">
                <a:off x="8542984" y="3831752"/>
                <a:ext cx="0" cy="68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07" name="Raute 42">
                <a:extLst>
                  <a:ext uri="{FF2B5EF4-FFF2-40B4-BE49-F238E27FC236}">
                    <a16:creationId xmlns:a16="http://schemas.microsoft.com/office/drawing/2014/main" id="{4A2B7EDD-319E-4D7A-8716-66C604FA92CC}"/>
                  </a:ext>
                </a:extLst>
              </p:cNvPr>
              <p:cNvSpPr/>
              <p:nvPr/>
            </p:nvSpPr>
            <p:spPr>
              <a:xfrm>
                <a:off x="9041652" y="3827719"/>
                <a:ext cx="72000" cy="72001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1219170">
                  <a:defRPr/>
                </a:pPr>
                <a:endParaRPr lang="en-US" sz="2667" dirty="0">
                  <a:solidFill>
                    <a:srgbClr val="778692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D135BB-E44F-483A-B8FE-06F4A5202797}"/>
                </a:ext>
              </a:extLst>
            </p:cNvPr>
            <p:cNvGrpSpPr/>
            <p:nvPr/>
          </p:nvGrpSpPr>
          <p:grpSpPr>
            <a:xfrm>
              <a:off x="10497063" y="3277826"/>
              <a:ext cx="1266971" cy="646482"/>
              <a:chOff x="10497063" y="3277826"/>
              <a:chExt cx="1266971" cy="646482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842D43F-C07B-4F8D-9E8D-77A621C594CA}"/>
                  </a:ext>
                </a:extLst>
              </p:cNvPr>
              <p:cNvSpPr txBox="1"/>
              <p:nvPr/>
            </p:nvSpPr>
            <p:spPr>
              <a:xfrm>
                <a:off x="10497063" y="3277826"/>
                <a:ext cx="1266971" cy="152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812760">
                  <a:lnSpc>
                    <a:spcPct val="90000"/>
                  </a:lnSpc>
                  <a:defRPr/>
                </a:pPr>
                <a:r>
                  <a:rPr lang="en-US" sz="1467" dirty="0"/>
                  <a:t>0.83 (0.55–1.25)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724C6D3-D8DC-452A-B877-5B24C4E7AA16}"/>
                  </a:ext>
                </a:extLst>
              </p:cNvPr>
              <p:cNvSpPr txBox="1"/>
              <p:nvPr/>
            </p:nvSpPr>
            <p:spPr>
              <a:xfrm>
                <a:off x="10497063" y="3524868"/>
                <a:ext cx="1266971" cy="152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812760">
                  <a:lnSpc>
                    <a:spcPct val="90000"/>
                  </a:lnSpc>
                  <a:defRPr/>
                </a:pPr>
                <a:r>
                  <a:rPr lang="en-US" sz="1467" dirty="0"/>
                  <a:t>1.16 (0.75–1.80)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DAE1F73-E0EB-4EBD-AF13-0BAAC6FD9A7B}"/>
                  </a:ext>
                </a:extLst>
              </p:cNvPr>
              <p:cNvSpPr txBox="1"/>
              <p:nvPr/>
            </p:nvSpPr>
            <p:spPr>
              <a:xfrm>
                <a:off x="10497063" y="3771910"/>
                <a:ext cx="1266971" cy="152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812760">
                  <a:lnSpc>
                    <a:spcPct val="90000"/>
                  </a:lnSpc>
                  <a:defRPr/>
                </a:pPr>
                <a:r>
                  <a:rPr lang="en-US" sz="1467" dirty="0"/>
                  <a:t>1.86 (1.06–3.28)</a:t>
                </a:r>
              </a:p>
            </p:txBody>
          </p:sp>
        </p:grp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2841C999-6C40-4A8E-9071-DB66804EDD29}"/>
              </a:ext>
            </a:extLst>
          </p:cNvPr>
          <p:cNvSpPr txBox="1"/>
          <p:nvPr/>
        </p:nvSpPr>
        <p:spPr>
          <a:xfrm>
            <a:off x="3010995" y="1751462"/>
            <a:ext cx="3456428" cy="258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12760">
              <a:lnSpc>
                <a:spcPct val="90000"/>
              </a:lnSpc>
              <a:defRPr/>
            </a:pPr>
            <a:r>
              <a:rPr lang="en-US" sz="1867" b="1" dirty="0">
                <a:solidFill>
                  <a:schemeClr val="accent5">
                    <a:lumMod val="50000"/>
                  </a:schemeClr>
                </a:solidFill>
              </a:rPr>
              <a:t>Number of patients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537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D0C538-BF89-489E-B7FB-B5C0B18B5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A58DB-17C3-4D27-9131-10CA73C6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ERS guidelines meta-analysis – pooled results from included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A0CEE-A8B2-4946-A584-D28B55F61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00" y="1868585"/>
            <a:ext cx="5227700" cy="3897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2A045A-74AF-48C7-83DF-7E2269C38BFD}"/>
              </a:ext>
            </a:extLst>
          </p:cNvPr>
          <p:cNvSpPr txBox="1"/>
          <p:nvPr/>
        </p:nvSpPr>
        <p:spPr>
          <a:xfrm>
            <a:off x="7014117" y="2386122"/>
            <a:ext cx="5006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patients with eosinophil counts &lt;300 cells·μL−1 </a:t>
            </a:r>
            <a:r>
              <a:rPr lang="en-GB" u="sng" dirty="0"/>
              <a:t>no effect of ICS withdrawal on exacerbation rate</a:t>
            </a:r>
          </a:p>
          <a:p>
            <a:r>
              <a:rPr lang="en-GB" dirty="0"/>
              <a:t>(RR 1.03 (95% CI 0.90–1.18; p=0.71, I2=0%)),</a:t>
            </a:r>
          </a:p>
          <a:p>
            <a:endParaRPr lang="en-GB" dirty="0"/>
          </a:p>
          <a:p>
            <a:r>
              <a:rPr lang="en-GB" dirty="0"/>
              <a:t> In patients with eosinophil counts ⩾300 cells·μL−1 </a:t>
            </a:r>
            <a:r>
              <a:rPr lang="en-GB" u="sng" dirty="0"/>
              <a:t>increase in exacerbations</a:t>
            </a:r>
            <a:endParaRPr lang="en-GB" dirty="0"/>
          </a:p>
          <a:p>
            <a:r>
              <a:rPr lang="en-GB" dirty="0"/>
              <a:t>(RR 1.63 (95% CI 1.24–2.14; p=0.0005, I2=0%)). </a:t>
            </a:r>
          </a:p>
          <a:p>
            <a:endParaRPr lang="en-GB" dirty="0"/>
          </a:p>
          <a:p>
            <a:r>
              <a:rPr lang="en-GB" dirty="0"/>
              <a:t>The test for subgroup interaction was significant (p=0.02).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255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14AB0-E97D-44ED-8EF8-BF4EC6325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9A4CDB-A248-4C44-8885-E5749EAF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365127"/>
            <a:ext cx="9470911" cy="1325563"/>
          </a:xfrm>
        </p:spPr>
        <p:txBody>
          <a:bodyPr/>
          <a:lstStyle/>
          <a:p>
            <a:r>
              <a:rPr lang="en-GB" dirty="0"/>
              <a:t>MCQ- 4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6B9CC-B3B7-4481-B1DA-79DE51EC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414" y="6405444"/>
            <a:ext cx="11634439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Bafadhel M, Pavord ID,</a:t>
            </a:r>
            <a:r>
              <a:rPr lang="en-US" altLang="en-US" sz="900" dirty="0">
                <a:solidFill>
                  <a:srgbClr val="000000"/>
                </a:solidFill>
                <a:latin typeface="inherit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Russell REK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 Eosinophils in COPD: just another biomarker? Lancet Respir Med 2017;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5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: 747–759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FEDA23-14AC-4857-9FCF-097C7197C6D5}"/>
              </a:ext>
            </a:extLst>
          </p:cNvPr>
          <p:cNvSpPr txBox="1">
            <a:spLocks/>
          </p:cNvSpPr>
          <p:nvPr/>
        </p:nvSpPr>
        <p:spPr>
          <a:xfrm>
            <a:off x="609600" y="479503"/>
            <a:ext cx="10972800" cy="568423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BD1D3D"/>
              </a:buClr>
              <a:buFont typeface="Arial" panose="020B0604020202020204" pitchFamily="34" charset="0"/>
              <a:buNone/>
              <a:defRPr sz="900" b="1" kern="1200">
                <a:solidFill>
                  <a:srgbClr val="5864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8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1D3D"/>
              </a:buClr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4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3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0038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1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29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1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06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000" b="0" dirty="0">
                <a:ea typeface="ＭＳ Ｐゴシック" panose="020B0600070205080204" pitchFamily="34" charset="-128"/>
              </a:rPr>
              <a:t>Is one eosinophil count enough?</a:t>
            </a:r>
          </a:p>
          <a:p>
            <a:endParaRPr lang="en-GB" altLang="en-US" sz="3000" b="0" dirty="0">
              <a:ea typeface="ＭＳ Ｐゴシック" panose="020B0600070205080204" pitchFamily="34" charset="-128"/>
            </a:endParaRPr>
          </a:p>
          <a:p>
            <a:pPr marL="609585" indent="-609585">
              <a:buFont typeface="+mj-lt"/>
              <a:buAutoNum type="alphaLcParenR"/>
            </a:pPr>
            <a:r>
              <a:rPr lang="en-GB" altLang="en-US" sz="3000" b="0" dirty="0">
                <a:ea typeface="ＭＳ Ｐゴシック" panose="020B0600070205080204" pitchFamily="34" charset="-128"/>
              </a:rPr>
              <a:t>No- I like to see the trend in eosinophil counts over time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sz="3000" b="0" dirty="0">
                <a:ea typeface="ＭＳ Ｐゴシック" panose="020B0600070205080204" pitchFamily="34" charset="-128"/>
              </a:rPr>
              <a:t>No- I would regard even one high eosinophil count as a potentially ICS responsive patient 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sz="3000" b="0" dirty="0">
                <a:ea typeface="ＭＳ Ｐゴシック" panose="020B0600070205080204" pitchFamily="34" charset="-128"/>
              </a:rPr>
              <a:t>Yes- it is relatively stable over time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sz="3000" b="0" dirty="0">
                <a:ea typeface="ＭＳ Ｐゴシック" panose="020B0600070205080204" pitchFamily="34" charset="-128"/>
              </a:rPr>
              <a:t>Yes- it is probably not very stable, but a single measure seems to predict response.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9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14AB0-E97D-44ED-8EF8-BF4EC6325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9A4CDB-A248-4C44-8885-E5749EAF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365127"/>
            <a:ext cx="9470911" cy="1325563"/>
          </a:xfrm>
        </p:spPr>
        <p:txBody>
          <a:bodyPr/>
          <a:lstStyle/>
          <a:p>
            <a:r>
              <a:rPr lang="en-GB" dirty="0"/>
              <a:t>How comfortable do you feel about using a single blood eosinophil count to guide treatment?</a:t>
            </a:r>
          </a:p>
        </p:txBody>
      </p:sp>
      <p:pic>
        <p:nvPicPr>
          <p:cNvPr id="1026" name="Picture 2" descr="https://erj.ersjournals.com/content/erj/50/5/1702165/F1.large.jpg?width=800&amp;height=600&amp;carousel=1">
            <a:extLst>
              <a:ext uri="{FF2B5EF4-FFF2-40B4-BE49-F238E27FC236}">
                <a16:creationId xmlns:a16="http://schemas.microsoft.com/office/drawing/2014/main" id="{7380742B-C509-44A6-A2C8-A00BB05F1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1" y="1349297"/>
            <a:ext cx="10059623" cy="49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C6B9CC-B3B7-4481-B1DA-79DE51EC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414" y="6405444"/>
            <a:ext cx="11634439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Bafadhel M, Pavord ID,</a:t>
            </a:r>
            <a:r>
              <a:rPr lang="en-US" altLang="en-US" sz="900" dirty="0">
                <a:solidFill>
                  <a:srgbClr val="000000"/>
                </a:solidFill>
                <a:latin typeface="inherit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Russell REK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 Eosinophils in COPD: just another biomarker? Lancet Respir Med 2017;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5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: 747–759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36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6A71B9-A50F-4134-B251-F379782D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7648" y="2204864"/>
            <a:ext cx="5472608" cy="4609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9E126-B0D7-4834-98C4-417637EB7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43" y="116632"/>
            <a:ext cx="4669009" cy="2088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94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Presenter 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628801"/>
            <a:ext cx="8229600" cy="4525963"/>
          </a:xfrm>
        </p:spPr>
        <p:txBody>
          <a:bodyPr>
            <a:noAutofit/>
          </a:bodyPr>
          <a:lstStyle/>
          <a:p>
            <a:r>
              <a:rPr lang="en-GB" sz="2000" dirty="0"/>
              <a:t>Clinical Trials</a:t>
            </a:r>
          </a:p>
          <a:p>
            <a:r>
              <a:rPr lang="en-GB" sz="2000" b="0" dirty="0">
                <a:solidFill>
                  <a:srgbClr val="004B7E"/>
                </a:solidFill>
              </a:rPr>
              <a:t>AstraZeneca, Bayer Healthcare, GSK, Novartis</a:t>
            </a:r>
          </a:p>
          <a:p>
            <a:endParaRPr lang="en-GB" sz="2000" dirty="0"/>
          </a:p>
          <a:p>
            <a:r>
              <a:rPr lang="en-GB" sz="2000" dirty="0"/>
              <a:t>Research Grant Support</a:t>
            </a:r>
          </a:p>
          <a:p>
            <a:r>
              <a:rPr lang="en-GB" sz="2000" b="0" dirty="0">
                <a:solidFill>
                  <a:srgbClr val="004B7E"/>
                </a:solidFill>
              </a:rPr>
              <a:t>Wellcome Trust, Chief Scientist Office, Medical Research Council, EU Innovative Medicines Initiative, British Lung Foundation, AstraZeneca, Glaxosmithkline, European Respiratory Society, Bayer Healthcare, Aradigm Corporation, Griffols, Pfizer Ltd, </a:t>
            </a:r>
            <a:r>
              <a:rPr lang="en-GB" sz="2000" b="0" dirty="0" err="1">
                <a:solidFill>
                  <a:srgbClr val="004B7E"/>
                </a:solidFill>
              </a:rPr>
              <a:t>Boehringer</a:t>
            </a:r>
            <a:r>
              <a:rPr lang="en-GB" sz="2000" b="0" dirty="0">
                <a:solidFill>
                  <a:srgbClr val="004B7E"/>
                </a:solidFill>
              </a:rPr>
              <a:t> </a:t>
            </a:r>
            <a:r>
              <a:rPr lang="en-GB" sz="2000" b="0" dirty="0" err="1">
                <a:solidFill>
                  <a:srgbClr val="004B7E"/>
                </a:solidFill>
              </a:rPr>
              <a:t>Ingelheim</a:t>
            </a:r>
            <a:r>
              <a:rPr lang="en-GB" sz="2000" b="0" dirty="0">
                <a:solidFill>
                  <a:srgbClr val="004B7E"/>
                </a:solidFill>
              </a:rPr>
              <a:t>, Gilead Sciences</a:t>
            </a:r>
          </a:p>
          <a:p>
            <a:endParaRPr lang="en-GB" sz="2000" dirty="0"/>
          </a:p>
          <a:p>
            <a:r>
              <a:rPr lang="en-GB" sz="2000" dirty="0"/>
              <a:t>Consultancy and speaking</a:t>
            </a:r>
          </a:p>
          <a:p>
            <a:r>
              <a:rPr lang="en-GB" sz="2000" b="0" dirty="0">
                <a:solidFill>
                  <a:srgbClr val="004B7E"/>
                </a:solidFill>
              </a:rPr>
              <a:t>Novartis, Bayer Healthcare, Grifols, AstraZeneca, Pfizer, </a:t>
            </a:r>
            <a:r>
              <a:rPr lang="en-GB" sz="2000" b="0" dirty="0" err="1">
                <a:solidFill>
                  <a:srgbClr val="004B7E"/>
                </a:solidFill>
              </a:rPr>
              <a:t>Napp</a:t>
            </a:r>
            <a:r>
              <a:rPr lang="en-GB" sz="2000" b="0" dirty="0">
                <a:solidFill>
                  <a:srgbClr val="004B7E"/>
                </a:solidFill>
              </a:rPr>
              <a:t>, </a:t>
            </a:r>
            <a:r>
              <a:rPr lang="en-GB" sz="2000" b="0" dirty="0" err="1">
                <a:solidFill>
                  <a:srgbClr val="004B7E"/>
                </a:solidFill>
              </a:rPr>
              <a:t>Insmed</a:t>
            </a:r>
            <a:r>
              <a:rPr lang="en-GB" sz="2000" b="0" dirty="0">
                <a:solidFill>
                  <a:srgbClr val="004B7E"/>
                </a:solidFill>
              </a:rPr>
              <a:t>, Boehringer Ingelheim, </a:t>
            </a:r>
            <a:r>
              <a:rPr lang="en-GB" sz="2000" b="0" dirty="0" err="1">
                <a:solidFill>
                  <a:srgbClr val="004B7E"/>
                </a:solidFill>
              </a:rPr>
              <a:t>Zambon</a:t>
            </a:r>
            <a:r>
              <a:rPr lang="en-GB" sz="2000" b="0" dirty="0">
                <a:solidFill>
                  <a:srgbClr val="004B7E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037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FFDEA5-C78E-4C74-BF1B-1BAE6C721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4638"/>
            <a:ext cx="10972800" cy="982133"/>
          </a:xfrm>
        </p:spPr>
        <p:txBody>
          <a:bodyPr>
            <a:normAutofit/>
          </a:bodyPr>
          <a:lstStyle/>
          <a:p>
            <a:r>
              <a:rPr lang="ca-ES" altLang="en-US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MCQ </a:t>
            </a:r>
            <a:r>
              <a:rPr lang="ca-E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</a:t>
            </a:r>
            <a:endParaRPr lang="en-GB" altLang="en-US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87794CC-D9D8-42C5-ABFE-DD7C12B1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0485"/>
            <a:ext cx="10972800" cy="4413249"/>
          </a:xfrm>
        </p:spPr>
        <p:txBody>
          <a:bodyPr>
            <a:normAutofit/>
          </a:bodyPr>
          <a:lstStyle/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How do you withdraw inhaled corticosteroids?</a:t>
            </a:r>
          </a:p>
          <a:p>
            <a:endParaRPr lang="en-GB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 stop them abruptly- change to LABA/LAMA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 stop them abruptly- change to a single bronchodilator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 wean the dose down slowly- change to a LABA/LAMA 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 wean the dose down slowly- change to a single bronchodilator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060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68C6-A2E6-48C2-84C0-DAB4FF19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recommendations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F38BB3-B022-44F0-8B67-75A86A4D1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0950F-F8C3-4383-A1AB-D3BD43A1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81" y="1216617"/>
            <a:ext cx="8116640" cy="540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4797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FFDEA5-C78E-4C74-BF1B-1BAE6C721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4638"/>
            <a:ext cx="10972800" cy="982133"/>
          </a:xfrm>
        </p:spPr>
        <p:txBody>
          <a:bodyPr>
            <a:normAutofit/>
          </a:bodyPr>
          <a:lstStyle/>
          <a:p>
            <a:r>
              <a:rPr lang="ca-ES" altLang="en-US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MCQ </a:t>
            </a:r>
            <a:r>
              <a:rPr lang="ca-E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</a:t>
            </a:r>
            <a:endParaRPr lang="en-GB" altLang="en-US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87794CC-D9D8-42C5-ABFE-DD7C12B1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72" y="1590997"/>
            <a:ext cx="10972800" cy="4942877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70 year old patient with COPD and FEV1 44% predicted had 1 exacerbation last year. They have a blood eosinophil count of 320 cells per ul on their most recent test. 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They have never had a hospitalization. They have breathlessness on walking 100m 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They are currently receiving LAMA monotherapy, and have attended pulmonary rehabilitation. What would you do?</a:t>
            </a:r>
          </a:p>
          <a:p>
            <a:endParaRPr lang="en-GB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Continue with their current treatment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Change to LABA/LAMA combination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Change to ICS/LABA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Change to ICS/LABA/LAMA triple combination inhaler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Repeat the blood eosinophil count and only start ICS if persistently elevated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849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FFDEA5-C78E-4C74-BF1B-1BAE6C721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4638"/>
            <a:ext cx="10972800" cy="982133"/>
          </a:xfrm>
        </p:spPr>
        <p:txBody>
          <a:bodyPr>
            <a:normAutofit/>
          </a:bodyPr>
          <a:lstStyle/>
          <a:p>
            <a:r>
              <a:rPr lang="ca-ES" altLang="en-US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MCQ </a:t>
            </a:r>
            <a:r>
              <a:rPr lang="ca-E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</a:t>
            </a:r>
            <a:endParaRPr lang="en-GB" altLang="en-US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87794CC-D9D8-42C5-ABFE-DD7C12B1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72" y="1410243"/>
            <a:ext cx="10972800" cy="4942877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66 year old man with COPD and FEV1 64% predicted had 2 exacerbation last year. </a:t>
            </a:r>
            <a:r>
              <a:rPr lang="ang-Latn-001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 has </a:t>
            </a: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blood eosinophil count of 120 cells per ul on their most recent test. </a:t>
            </a:r>
          </a:p>
          <a:p>
            <a:r>
              <a:rPr lang="ang-Latn-001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 has</a:t>
            </a: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never had a hospitalization. </a:t>
            </a:r>
            <a:r>
              <a:rPr lang="ang-Latn-001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 has</a:t>
            </a: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breathlessness on walking 100m </a:t>
            </a:r>
          </a:p>
          <a:p>
            <a:r>
              <a:rPr lang="ang-Latn-001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 is</a:t>
            </a: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currently receiving LABA/LAMA combination therapy</a:t>
            </a:r>
            <a:r>
              <a:rPr lang="ang-Latn-001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en-GB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GB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Continue with </a:t>
            </a:r>
            <a:r>
              <a:rPr lang="ang-Latn-001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his</a:t>
            </a: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current treatment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Change to ICS/LABA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Change to ICS/LABA/LAMA triple combination inhaler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Repeat the blood eosinophil count and ICS if greater than 150 cells/ul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Add azithromycin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884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FFDEA5-C78E-4C74-BF1B-1BAE6C721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4638"/>
            <a:ext cx="10972800" cy="982133"/>
          </a:xfrm>
        </p:spPr>
        <p:txBody>
          <a:bodyPr>
            <a:normAutofit/>
          </a:bodyPr>
          <a:lstStyle/>
          <a:p>
            <a:r>
              <a:rPr lang="ca-ES" altLang="en-US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MCQ </a:t>
            </a:r>
            <a:r>
              <a:rPr lang="ca-E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</a:t>
            </a:r>
            <a:endParaRPr lang="en-GB" altLang="en-US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87794CC-D9D8-42C5-ABFE-DD7C12B1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72" y="999461"/>
            <a:ext cx="10972800" cy="5353660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82 year old lady has COPD with multiple co-morbidities including osteoporosis. She has an FEV1 of 58% predicted. She has had no exacerbations in the past 2 years. 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She has a blood eosinophil count of 170 cells/ul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She does not remember when she was started on her inhaled many years ago, but is currently receiving ICS/LABA and LAMA as individual inhalers. She is still smoking 10 cigarettes per day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Along with smoking cessation advice and support, what would you suggest: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Continue with </a:t>
            </a:r>
            <a:r>
              <a:rPr lang="ang-Latn-001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her</a:t>
            </a: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current treatment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Change to ICS/LABA, stop LAMA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Withdraw ICS, change to LABA/LAMA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Withdraw ICS, change to LAMA alone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Change to ICS/LABA/LAMA single inhaler combination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092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FFDEA5-C78E-4C74-BF1B-1BAE6C721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4638"/>
            <a:ext cx="10972800" cy="982133"/>
          </a:xfrm>
        </p:spPr>
        <p:txBody>
          <a:bodyPr>
            <a:normAutofit/>
          </a:bodyPr>
          <a:lstStyle/>
          <a:p>
            <a:r>
              <a:rPr lang="ca-ES" altLang="en-US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MCQ </a:t>
            </a:r>
            <a:r>
              <a:rPr lang="ca-E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9</a:t>
            </a:r>
            <a:endParaRPr lang="en-GB" altLang="en-US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87794CC-D9D8-42C5-ABFE-DD7C12B1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72" y="999461"/>
            <a:ext cx="10972800" cy="5353660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71 year old lady has COPD with mild bronchiectasis on CT. She has an FEV1 of 88% predicted. She has had no exacerbations in the past year. She reports she had 2-3 exacerbations per year prior to starting her inhalers 10 years ago. 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She has a blood eosinophil count of 230 cells/ul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She is highly symptomatic with cough, sputum production and shortness of breath. She is receiving triple ICS/LABA/LAMA</a:t>
            </a:r>
          </a:p>
          <a:p>
            <a:endParaRPr lang="en-GB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Continue with </a:t>
            </a:r>
            <a:r>
              <a:rPr lang="ang-Latn-001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her</a:t>
            </a: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current treatment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Change to ICS/LABA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Withdraw ICS, change to LABA/LAMA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Withdraw ICS, change to LAMA alone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Add azithromycin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311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FFDEA5-C78E-4C74-BF1B-1BAE6C721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4638"/>
            <a:ext cx="10972800" cy="982133"/>
          </a:xfrm>
        </p:spPr>
        <p:txBody>
          <a:bodyPr>
            <a:normAutofit/>
          </a:bodyPr>
          <a:lstStyle/>
          <a:p>
            <a:r>
              <a:rPr lang="ca-ES" altLang="en-US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MCQ 10</a:t>
            </a:r>
            <a:endParaRPr lang="en-GB" altLang="en-US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87794CC-D9D8-42C5-ABFE-DD7C12B1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72" y="999461"/>
            <a:ext cx="10972800" cy="5353660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77 year old lady has COPD. She has an FEV1 of 51% predicted and no bronchodilator reversibility. She has had no exacerbations in the past year. 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She has a blood eosinophil count of 80 cells/ul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She is highly symptomatic with shortness of breath. She is receiving triple ICS/LABA/LAMA.   She tells you that before she was diagnosed with COPD, she had a diagnosis of asthma for around 10 years</a:t>
            </a:r>
          </a:p>
          <a:p>
            <a:endParaRPr lang="en-GB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Continue with </a:t>
            </a:r>
            <a:r>
              <a:rPr lang="ang-Latn-001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her</a:t>
            </a: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current treatment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Change to ICS/LABA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Withdraw ICS, change to LABA/LAMA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Withdraw ICS, change to LAMA alone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Add azithromycin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702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68C6-A2E6-48C2-84C0-DAB4FF19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recommendations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F38BB3-B022-44F0-8B67-75A86A4D1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0950F-F8C3-4383-A1AB-D3BD43A1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81" y="1216617"/>
            <a:ext cx="8116640" cy="540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009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4107-2A64-4E25-BA57-44B1B4589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/>
              <a:t>T</a:t>
            </a:r>
            <a:r>
              <a:rPr lang="fr-CH" dirty="0"/>
              <a:t>h</a:t>
            </a:r>
            <a:r>
              <a:rPr lang="x-none" dirty="0"/>
              <a:t>a</a:t>
            </a:r>
            <a:r>
              <a:rPr lang="fr-CH" dirty="0"/>
              <a:t>n</a:t>
            </a:r>
            <a:r>
              <a:rPr lang="x-none" dirty="0"/>
              <a:t>k </a:t>
            </a:r>
            <a:r>
              <a:rPr lang="fr-CH" dirty="0"/>
              <a:t>y</a:t>
            </a:r>
            <a:r>
              <a:rPr lang="x-none" dirty="0"/>
              <a:t>o</a:t>
            </a:r>
            <a:r>
              <a:rPr lang="fr-CH" dirty="0"/>
              <a:t>u</a:t>
            </a:r>
            <a:r>
              <a:rPr lang="x-none" dirty="0"/>
              <a:t> </a:t>
            </a:r>
            <a:r>
              <a:rPr lang="fr-CH" dirty="0"/>
              <a:t>f</a:t>
            </a:r>
            <a:r>
              <a:rPr lang="x-none" dirty="0"/>
              <a:t>o</a:t>
            </a:r>
            <a:r>
              <a:rPr lang="fr-CH" dirty="0"/>
              <a:t>r</a:t>
            </a:r>
            <a:r>
              <a:rPr lang="x-none" dirty="0"/>
              <a:t> </a:t>
            </a:r>
            <a:r>
              <a:rPr lang="fr-CH" dirty="0"/>
              <a:t>y</a:t>
            </a:r>
            <a:r>
              <a:rPr lang="x-none" dirty="0"/>
              <a:t>our participation </a:t>
            </a:r>
            <a:endParaRPr lang="fr-C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92295F4-697B-431F-B8E8-8DE0242ECF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87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503218"/>
            <a:ext cx="11181278" cy="5033963"/>
          </a:xfrm>
        </p:spPr>
        <p:txBody>
          <a:bodyPr>
            <a:normAutofit fontScale="92500" lnSpcReduction="20000"/>
          </a:bodyPr>
          <a:lstStyle/>
          <a:p>
            <a:r>
              <a:rPr lang="en-GB" sz="4000" b="0" dirty="0"/>
              <a:t>1. Indication of ICS in COPD</a:t>
            </a:r>
          </a:p>
          <a:p>
            <a:pPr marL="742950" indent="-742950">
              <a:buAutoNum type="arabicPeriod"/>
            </a:pPr>
            <a:endParaRPr lang="en-GB" sz="4000" b="0" dirty="0"/>
          </a:p>
          <a:p>
            <a:r>
              <a:rPr lang="en-GB" sz="4000" b="0" dirty="0"/>
              <a:t>2. Risk of side effects associated to long-term use of ICS</a:t>
            </a:r>
          </a:p>
          <a:p>
            <a:endParaRPr lang="en-GB" sz="4000" b="0" dirty="0"/>
          </a:p>
          <a:p>
            <a:r>
              <a:rPr lang="en-GB" sz="4000" b="0" dirty="0"/>
              <a:t>3. Criteria for ICS discontinuation</a:t>
            </a:r>
          </a:p>
          <a:p>
            <a:endParaRPr lang="en-GB" sz="4000" b="0" dirty="0"/>
          </a:p>
          <a:p>
            <a:r>
              <a:rPr lang="en-GB" sz="4000" b="0" dirty="0"/>
              <a:t>4. How to withdraw ICS in COPD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10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FFDEA5-C78E-4C74-BF1B-1BAE6C721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4638"/>
            <a:ext cx="10972800" cy="982133"/>
          </a:xfrm>
        </p:spPr>
        <p:txBody>
          <a:bodyPr>
            <a:normAutofit/>
          </a:bodyPr>
          <a:lstStyle/>
          <a:p>
            <a:r>
              <a:rPr lang="ca-ES" altLang="en-US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MCQ 1</a:t>
            </a:r>
            <a:endParaRPr lang="en-GB" altLang="en-US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87794CC-D9D8-42C5-ABFE-DD7C12B1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0485"/>
            <a:ext cx="10972800" cy="4413249"/>
          </a:xfrm>
        </p:spPr>
        <p:txBody>
          <a:bodyPr>
            <a:normAutofit fontScale="92500"/>
          </a:bodyPr>
          <a:lstStyle/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is your main indication for using inhaled corticosteroids in COPD?</a:t>
            </a:r>
          </a:p>
          <a:p>
            <a:endParaRPr lang="en-GB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reduce exacerbations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improve lung function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reduce breathlessness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prevent long term lung function decline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reduce mortality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19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0163" y="5222884"/>
            <a:ext cx="9084402" cy="754053"/>
          </a:xfrm>
        </p:spPr>
        <p:txBody>
          <a:bodyPr/>
          <a:lstStyle/>
          <a:p>
            <a:br>
              <a:rPr lang="en-GB" sz="900" b="1" dirty="0"/>
            </a:br>
            <a:r>
              <a:rPr lang="en-GB" sz="1400" dirty="0"/>
              <a:t>CAT, COPD Assessment Test; COPD, chronic obstructive pulmonary disease; FEV</a:t>
            </a:r>
            <a:r>
              <a:rPr lang="en-GB" sz="1400" baseline="-25000" dirty="0"/>
              <a:t>1</a:t>
            </a:r>
            <a:r>
              <a:rPr lang="en-GB" sz="1400" dirty="0"/>
              <a:t>, forced expiratory volume in 1 second; FVC, forced vital capacity; GOLD, Global Initiative for Chronic Obstructive Lung Disease; LABA, long-acting β2 agonist; LAMA, long-acting muscarinic antagonist; mMRC, modified Medical Research Council. </a:t>
            </a:r>
            <a:br>
              <a:rPr lang="en-GB" sz="1400" dirty="0"/>
            </a:br>
            <a:r>
              <a:rPr lang="en-GB" sz="1400" dirty="0"/>
              <a:t>1. Global Strategy for the Diagnosis, Management and Prevention of COPD. Global Initiative for Chronic Obstructive Lung Disease (GOLD) 2019. Available at: </a:t>
            </a:r>
            <a:r>
              <a:rPr lang="en-GB" sz="1400" dirty="0">
                <a:hlinkClick r:id="rId3"/>
              </a:rPr>
              <a:t>https://goldcopd.org/wp-content/uploads/2018/11/GOLD-2019-v1.7-FINAL-14Nov2018-WMS.pdf</a:t>
            </a:r>
            <a:r>
              <a:rPr lang="en-GB" sz="1400" dirty="0"/>
              <a:t> (last accessed December 2018).</a:t>
            </a:r>
          </a:p>
          <a:p>
            <a:r>
              <a:rPr lang="en-GB" sz="800" dirty="0"/>
              <a:t>PC‑UK‑100384 v1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8702" y="190453"/>
            <a:ext cx="9948242" cy="369332"/>
          </a:xfrm>
        </p:spPr>
        <p:txBody>
          <a:bodyPr>
            <a:noAutofit/>
          </a:bodyPr>
          <a:lstStyle/>
          <a:p>
            <a:r>
              <a:rPr lang="en-GB" dirty="0"/>
              <a:t>Assessment of severity of COPD: GOLD 2019</a:t>
            </a:r>
            <a:r>
              <a:rPr lang="en-GB" baseline="30000" dirty="0"/>
              <a:t>1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568400" y="1801838"/>
            <a:ext cx="2612690" cy="2782569"/>
          </a:xfrm>
        </p:spPr>
        <p:txBody>
          <a:bodyPr/>
          <a:lstStyle/>
          <a:p>
            <a:r>
              <a:rPr lang="en-GB" sz="1600" dirty="0"/>
              <a:t>GOLD numbers (1–4) </a:t>
            </a:r>
          </a:p>
          <a:p>
            <a:pPr marL="468000" lvl="1">
              <a:buFont typeface="Arial" panose="020B0604020202020204" pitchFamily="34" charset="0"/>
              <a:buChar char="•"/>
            </a:pPr>
            <a:r>
              <a:rPr lang="en-GB" sz="1200" dirty="0"/>
              <a:t>Provide information on the severity of airflow limitation</a:t>
            </a:r>
          </a:p>
          <a:p>
            <a:endParaRPr lang="en-GB" sz="1600" dirty="0"/>
          </a:p>
          <a:p>
            <a:r>
              <a:rPr lang="en-GB" sz="1600" dirty="0"/>
              <a:t>GOLD letters (A–D) </a:t>
            </a:r>
          </a:p>
          <a:p>
            <a:pPr marL="468000" lvl="1">
              <a:buFont typeface="Arial" panose="020B0604020202020204" pitchFamily="34" charset="0"/>
              <a:buChar char="•"/>
            </a:pPr>
            <a:r>
              <a:rPr lang="en-GB" sz="1200" dirty="0"/>
              <a:t>Provide information on symptom burden and exacerbation risk, which </a:t>
            </a:r>
            <a:br>
              <a:rPr lang="en-GB" sz="1200" dirty="0"/>
            </a:br>
            <a:r>
              <a:rPr lang="en-GB" sz="1200" dirty="0"/>
              <a:t>can be used to guide therapy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7284" y="4769752"/>
            <a:ext cx="52107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©</a:t>
            </a:r>
            <a:r>
              <a:rPr lang="en-GB" sz="700" i="1" dirty="0"/>
              <a:t>2019 Global Initiative for Chronic Obstructive Lung Disease, all rights reserved. Use is by express license from the owner.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688288" y="2400424"/>
          <a:ext cx="1819140" cy="22658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64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FEV</a:t>
                      </a:r>
                      <a:r>
                        <a:rPr lang="en-US" sz="9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(% predicted)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56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GOLD 1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≥80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56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GOLD 2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50–79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56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GOLD 3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30–49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556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GOLD 4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&lt;30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4007769" y="1484785"/>
            <a:ext cx="6529168" cy="3512639"/>
            <a:chOff x="2980266" y="887566"/>
            <a:chExt cx="6104885" cy="3361267"/>
          </a:xfrm>
        </p:grpSpPr>
        <p:grpSp>
          <p:nvGrpSpPr>
            <p:cNvPr id="49" name="Group 48"/>
            <p:cNvGrpSpPr/>
            <p:nvPr/>
          </p:nvGrpSpPr>
          <p:grpSpPr>
            <a:xfrm>
              <a:off x="3033183" y="984463"/>
              <a:ext cx="5979750" cy="3198716"/>
              <a:chOff x="3033183" y="984463"/>
              <a:chExt cx="5979750" cy="319871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091392" y="992931"/>
                <a:ext cx="1151466" cy="468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Spirometrically confirmed</a:t>
                </a:r>
              </a:p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diagnosis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96300" y="992931"/>
                <a:ext cx="1152000" cy="468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Assessment of airflow limitation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033183" y="2568200"/>
                <a:ext cx="1267884" cy="468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Post-bronchodilator FEV</a:t>
                </a:r>
                <a:r>
                  <a:rPr lang="en-GB" sz="800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GB" sz="800" b="1" dirty="0">
                    <a:solidFill>
                      <a:schemeClr val="tx1"/>
                    </a:solidFill>
                  </a:rPr>
                  <a:t>/FVC &lt;0.7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69716" y="1728740"/>
                <a:ext cx="1273711" cy="3006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Moderate/severe exacerbation history</a:t>
                </a:r>
              </a:p>
            </p:txBody>
          </p:sp>
          <p:sp>
            <p:nvSpPr>
              <p:cNvPr id="46" name="Right Arrow 45"/>
              <p:cNvSpPr/>
              <p:nvPr/>
            </p:nvSpPr>
            <p:spPr>
              <a:xfrm>
                <a:off x="4405263" y="1136973"/>
                <a:ext cx="330200" cy="179915"/>
              </a:xfrm>
              <a:prstGeom prst="rightArrow">
                <a:avLst/>
              </a:prstGeom>
              <a:solidFill>
                <a:schemeClr val="accent6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26933" y="984463"/>
                <a:ext cx="1152000" cy="468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Assessment of symptoms/risk of exacerbations</a:t>
                </a:r>
              </a:p>
            </p:txBody>
          </p:sp>
          <p:sp>
            <p:nvSpPr>
              <p:cNvPr id="29" name="Rectangle 28"/>
              <p:cNvSpPr>
                <a:spLocks/>
              </p:cNvSpPr>
              <p:nvPr/>
            </p:nvSpPr>
            <p:spPr>
              <a:xfrm>
                <a:off x="7392933" y="2075690"/>
                <a:ext cx="1620000" cy="1620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28572" y="2082200"/>
                <a:ext cx="756000" cy="792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≥2 or ≥1 leading to hospital admission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28572" y="2907913"/>
                <a:ext cx="756000" cy="792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0 or 1 </a:t>
                </a:r>
                <a:br>
                  <a:rPr lang="en-GB" sz="800" b="1" dirty="0">
                    <a:solidFill>
                      <a:schemeClr val="tx1"/>
                    </a:solidFill>
                  </a:rPr>
                </a:br>
                <a:r>
                  <a:rPr lang="en-GB" sz="800" b="1" dirty="0">
                    <a:solidFill>
                      <a:schemeClr val="tx1"/>
                    </a:solidFill>
                  </a:rPr>
                  <a:t>(not leading to hospital admission)</a:t>
                </a:r>
              </a:p>
            </p:txBody>
          </p:sp>
          <p:cxnSp>
            <p:nvCxnSpPr>
              <p:cNvPr id="35" name="Straight Connector 34"/>
              <p:cNvCxnSpPr>
                <a:stCxn id="29" idx="0"/>
                <a:endCxn id="29" idx="2"/>
              </p:cNvCxnSpPr>
              <p:nvPr/>
            </p:nvCxnSpPr>
            <p:spPr>
              <a:xfrm>
                <a:off x="8202933" y="2075690"/>
                <a:ext cx="0" cy="162000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9" idx="1"/>
                <a:endCxn id="29" idx="3"/>
              </p:cNvCxnSpPr>
              <p:nvPr/>
            </p:nvCxnSpPr>
            <p:spPr>
              <a:xfrm>
                <a:off x="7392933" y="2885690"/>
                <a:ext cx="1620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7392933" y="2075690"/>
                <a:ext cx="810000" cy="8100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202933" y="2082200"/>
                <a:ext cx="810000" cy="8100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392933" y="2885690"/>
                <a:ext cx="810000" cy="8100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202933" y="2898913"/>
                <a:ext cx="810000" cy="8100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392933" y="3733772"/>
                <a:ext cx="810000" cy="2728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mMRC 0–1</a:t>
                </a:r>
              </a:p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CAT &lt;10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202933" y="3733200"/>
                <a:ext cx="810000" cy="2644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mMRC ≥2</a:t>
                </a:r>
              </a:p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CAT ≥10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712433" y="4032867"/>
                <a:ext cx="981000" cy="1503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Symptoms</a:t>
                </a:r>
              </a:p>
            </p:txBody>
          </p:sp>
          <p:sp>
            <p:nvSpPr>
              <p:cNvPr id="47" name="Right Arrow 46"/>
              <p:cNvSpPr/>
              <p:nvPr/>
            </p:nvSpPr>
            <p:spPr>
              <a:xfrm>
                <a:off x="6741471" y="1128505"/>
                <a:ext cx="330200" cy="179915"/>
              </a:xfrm>
              <a:prstGeom prst="rightArrow">
                <a:avLst/>
              </a:prstGeom>
              <a:solidFill>
                <a:schemeClr val="accent6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80266" y="887566"/>
              <a:ext cx="6104885" cy="336126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37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A29DE393-5910-440D-97F3-A6AB11855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7789" y="6021260"/>
            <a:ext cx="8496944" cy="6681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1. © 2020 Global Initiative for Chronic Obstructive Lung Disease. </a:t>
            </a:r>
            <a:r>
              <a:rPr lang="en-GB" altLang="en-US" dirty="0">
                <a:solidFill>
                  <a:schemeClr val="tx1"/>
                </a:solidFill>
              </a:rPr>
              <a:t>Global Initiative for Chronic Obstructive Lung Disease. Global strategy for the diagnosis, management, and prevention of chronic obstructive pulmonary disease. Updated 2020. Available at:</a:t>
            </a:r>
            <a:r>
              <a:rPr lang="en-GB" dirty="0">
                <a:solidFill>
                  <a:schemeClr val="tx1"/>
                </a:solidFill>
              </a:rPr>
              <a:t> https://goldcopd.org/wp-content/uploads/2019/11/GOLD-2020-REPORT-ver1.0wms.pdf</a:t>
            </a:r>
            <a:r>
              <a:rPr lang="en-GB" altLang="en-US" dirty="0">
                <a:solidFill>
                  <a:schemeClr val="tx1"/>
                </a:solidFill>
              </a:rPr>
              <a:t>. Last accessed: May</a:t>
            </a:r>
            <a:r>
              <a:rPr lang="en-GB" dirty="0">
                <a:solidFill>
                  <a:schemeClr val="tx1"/>
                </a:solidFill>
              </a:rPr>
              <a:t> 2020; 2. </a:t>
            </a:r>
            <a:r>
              <a:rPr lang="pt-BR" dirty="0">
                <a:solidFill>
                  <a:schemeClr val="tx1"/>
                </a:solidFill>
              </a:rPr>
              <a:t>Müllerová H, et al. Prevlaence and burden of breathlessness in patients with crhonic obstructive pulmonary disease managed in primary care. PLoS One 2014;9:e85540; 3. </a:t>
            </a:r>
            <a:r>
              <a:rPr lang="da-DK" dirty="0">
                <a:solidFill>
                  <a:schemeClr val="tx1"/>
                </a:solidFill>
              </a:rPr>
              <a:t>Kardos P, et al. A two-year evaluation of the ‘real life’ impact of COPD on patients in Germany: The DACCORD observational study. Respir Med 2017;124:57–64.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2BE2A759-2322-4555-92F5-AADDF399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/>
              <a:t>GOLD 2020 Strategy: long-acting bronchodilators are </a:t>
            </a:r>
            <a:br>
              <a:rPr lang="en-GB" sz="2400" dirty="0"/>
            </a:br>
            <a:r>
              <a:rPr lang="en-GB" sz="2400" dirty="0"/>
              <a:t>central to the treatment of COPD</a:t>
            </a:r>
            <a:r>
              <a:rPr lang="en-GB" sz="2400" baseline="30000" dirty="0"/>
              <a:t>1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8F3CB443-C684-44CF-B7EE-C3719A6AD9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727" y="1773303"/>
            <a:ext cx="4035600" cy="3384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A7D1D6-78CE-4AF4-8500-E52E333835F9}"/>
              </a:ext>
            </a:extLst>
          </p:cNvPr>
          <p:cNvSpPr/>
          <p:nvPr/>
        </p:nvSpPr>
        <p:spPr>
          <a:xfrm>
            <a:off x="5453636" y="2997439"/>
            <a:ext cx="2368844" cy="1768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CDF4A-1F4A-4103-86C5-9713371F3310}"/>
              </a:ext>
            </a:extLst>
          </p:cNvPr>
          <p:cNvSpPr/>
          <p:nvPr/>
        </p:nvSpPr>
        <p:spPr>
          <a:xfrm>
            <a:off x="7866128" y="2997437"/>
            <a:ext cx="2227450" cy="180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2204FA-2217-488B-9BFB-D0BFC8D24AD4}"/>
              </a:ext>
            </a:extLst>
          </p:cNvPr>
          <p:cNvGrpSpPr/>
          <p:nvPr/>
        </p:nvGrpSpPr>
        <p:grpSpPr>
          <a:xfrm>
            <a:off x="5731124" y="3353375"/>
            <a:ext cx="896956" cy="602786"/>
            <a:chOff x="2188422" y="1707654"/>
            <a:chExt cx="1135276" cy="697578"/>
          </a:xfrm>
          <a:solidFill>
            <a:schemeClr val="tx2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2F628A-DC61-43F5-AFB1-5C7012BBBD4D}"/>
                </a:ext>
              </a:extLst>
            </p:cNvPr>
            <p:cNvGrpSpPr/>
            <p:nvPr/>
          </p:nvGrpSpPr>
          <p:grpSpPr>
            <a:xfrm>
              <a:off x="2188422" y="1707654"/>
              <a:ext cx="1135276" cy="337538"/>
              <a:chOff x="4688654" y="2049608"/>
              <a:chExt cx="1135276" cy="337538"/>
            </a:xfrm>
            <a:grpFill/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583DB8BC-4CB5-4F1F-8B20-5AE319288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88654" y="2049608"/>
                <a:ext cx="337538" cy="337538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364D7B20-2BA0-4BA1-9171-EF4985783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88089" y="2049608"/>
                <a:ext cx="337538" cy="337538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5A802A98-DCF3-4F89-800B-5525D5B3C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87523" y="2049608"/>
                <a:ext cx="337538" cy="337538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BF74940A-EAE1-4642-81B9-B45BF7854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86958" y="2049608"/>
                <a:ext cx="337538" cy="337538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F43D3F89-01FE-4996-927C-1DAE8926D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86392" y="2049608"/>
                <a:ext cx="337538" cy="33753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26F91C-595E-47F2-A716-79BAE09B59C4}"/>
                </a:ext>
              </a:extLst>
            </p:cNvPr>
            <p:cNvGrpSpPr/>
            <p:nvPr/>
          </p:nvGrpSpPr>
          <p:grpSpPr>
            <a:xfrm>
              <a:off x="2188422" y="2067694"/>
              <a:ext cx="1135276" cy="337538"/>
              <a:chOff x="4688654" y="2049608"/>
              <a:chExt cx="1135276" cy="337538"/>
            </a:xfrm>
            <a:grpFill/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A5F521D9-418A-4F9C-99BA-40D2B092B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88654" y="2049608"/>
                <a:ext cx="337538" cy="337538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6A96330D-8312-4DBF-8725-1E22CADF7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88089" y="2049608"/>
                <a:ext cx="337538" cy="337538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A13EF0F-2D85-4E4E-B26C-D56E32BEB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87523" y="2049608"/>
                <a:ext cx="337538" cy="337538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95017A22-A22C-4B68-B18D-2DD727B20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286958" y="2049608"/>
                <a:ext cx="337538" cy="337538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AA35BDF7-0997-4301-BA4B-319DE341D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86392" y="2049608"/>
                <a:ext cx="337538" cy="337538"/>
              </a:xfrm>
              <a:prstGeom prst="rect">
                <a:avLst/>
              </a:prstGeom>
            </p:spPr>
          </p:pic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FA1047F-4187-454D-AA28-8AF1AC00D06B}"/>
              </a:ext>
            </a:extLst>
          </p:cNvPr>
          <p:cNvSpPr/>
          <p:nvPr/>
        </p:nvSpPr>
        <p:spPr>
          <a:xfrm>
            <a:off x="6574277" y="3281143"/>
            <a:ext cx="135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100" dirty="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de-AT" sz="2000" b="1" dirty="0">
                <a:solidFill>
                  <a:srgbClr val="004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br>
              <a:rPr lang="de-AT" sz="1100" dirty="0">
                <a:solidFill>
                  <a:srgbClr val="77869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100" dirty="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COPD patients</a:t>
            </a:r>
            <a:r>
              <a:rPr lang="de-AT" sz="1100" baseline="30000" dirty="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5304BE-8FB9-44FC-9986-9C022026B63B}"/>
              </a:ext>
            </a:extLst>
          </p:cNvPr>
          <p:cNvSpPr/>
          <p:nvPr/>
        </p:nvSpPr>
        <p:spPr>
          <a:xfrm>
            <a:off x="7838035" y="3256728"/>
            <a:ext cx="135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100" dirty="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</a:p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2000" b="1" spc="-60" dirty="0">
                <a:solidFill>
                  <a:srgbClr val="004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br>
              <a:rPr lang="de-AT" sz="2000" b="1" spc="-60" dirty="0">
                <a:solidFill>
                  <a:srgbClr val="0045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100" dirty="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COPD patients</a:t>
            </a:r>
            <a:r>
              <a:rPr lang="de-AT" sz="1100" baseline="30000" dirty="0">
                <a:solidFill>
                  <a:prstClr val="black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610A3-EF1D-4584-9065-F00EB6BB432B}"/>
              </a:ext>
            </a:extLst>
          </p:cNvPr>
          <p:cNvGrpSpPr/>
          <p:nvPr/>
        </p:nvGrpSpPr>
        <p:grpSpPr>
          <a:xfrm>
            <a:off x="9078899" y="3353377"/>
            <a:ext cx="1014678" cy="594901"/>
            <a:chOff x="7796194" y="2431655"/>
            <a:chExt cx="1375466" cy="845695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853A778-8F03-4DBD-A098-0B9880C26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90474" y="2431655"/>
              <a:ext cx="408951" cy="408950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F488081-5842-4DD6-982A-4734E52AB045}"/>
                </a:ext>
              </a:extLst>
            </p:cNvPr>
            <p:cNvGrpSpPr/>
            <p:nvPr/>
          </p:nvGrpSpPr>
          <p:grpSpPr>
            <a:xfrm>
              <a:off x="7796194" y="2431655"/>
              <a:ext cx="1375466" cy="845695"/>
              <a:chOff x="2188422" y="1707215"/>
              <a:chExt cx="1135276" cy="698017"/>
            </a:xfrm>
            <a:solidFill>
              <a:schemeClr val="tx2"/>
            </a:solidFill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467DDD5-0139-456B-A5DB-AB06A9620A05}"/>
                  </a:ext>
                </a:extLst>
              </p:cNvPr>
              <p:cNvGrpSpPr/>
              <p:nvPr/>
            </p:nvGrpSpPr>
            <p:grpSpPr>
              <a:xfrm>
                <a:off x="2188422" y="1707215"/>
                <a:ext cx="1135276" cy="337977"/>
                <a:chOff x="4688654" y="2049169"/>
                <a:chExt cx="1135276" cy="337977"/>
              </a:xfrm>
              <a:grpFill/>
            </p:grpSpPr>
            <p:pic>
              <p:nvPicPr>
                <p:cNvPr id="34" name="Graphic 33">
                  <a:extLst>
                    <a:ext uri="{FF2B5EF4-FFF2-40B4-BE49-F238E27FC236}">
                      <a16:creationId xmlns:a16="http://schemas.microsoft.com/office/drawing/2014/main" id="{E6C84354-EFFD-4E6A-97A1-CBA8E79BD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8654" y="2049608"/>
                  <a:ext cx="337538" cy="337538"/>
                </a:xfrm>
                <a:prstGeom prst="rect">
                  <a:avLst/>
                </a:prstGeom>
              </p:spPr>
            </p:pic>
            <p:pic>
              <p:nvPicPr>
                <p:cNvPr id="35" name="Graphic 34">
                  <a:extLst>
                    <a:ext uri="{FF2B5EF4-FFF2-40B4-BE49-F238E27FC236}">
                      <a16:creationId xmlns:a16="http://schemas.microsoft.com/office/drawing/2014/main" id="{6318A47B-D799-4D53-B172-DEAB7413CD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8089" y="2049608"/>
                  <a:ext cx="337538" cy="337538"/>
                </a:xfrm>
                <a:prstGeom prst="rect">
                  <a:avLst/>
                </a:prstGeom>
              </p:spPr>
            </p:pic>
            <p:pic>
              <p:nvPicPr>
                <p:cNvPr id="36" name="Graphic 35">
                  <a:extLst>
                    <a:ext uri="{FF2B5EF4-FFF2-40B4-BE49-F238E27FC236}">
                      <a16:creationId xmlns:a16="http://schemas.microsoft.com/office/drawing/2014/main" id="{12085DF5-C3E6-4EA3-9535-5F3DEE797C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 l="49579" r="16011"/>
                <a:stretch/>
              </p:blipFill>
              <p:spPr>
                <a:xfrm>
                  <a:off x="5262137" y="2049169"/>
                  <a:ext cx="119045" cy="337538"/>
                </a:xfrm>
                <a:prstGeom prst="rect">
                  <a:avLst/>
                </a:prstGeom>
              </p:spPr>
            </p:pic>
            <p:pic>
              <p:nvPicPr>
                <p:cNvPr id="37" name="Graphic 36">
                  <a:extLst>
                    <a:ext uri="{FF2B5EF4-FFF2-40B4-BE49-F238E27FC236}">
                      <a16:creationId xmlns:a16="http://schemas.microsoft.com/office/drawing/2014/main" id="{E634E0C2-FC8D-498B-9C60-89F20C2BA2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6958" y="2049608"/>
                  <a:ext cx="337538" cy="337538"/>
                </a:xfrm>
                <a:prstGeom prst="rect">
                  <a:avLst/>
                </a:prstGeom>
              </p:spPr>
            </p:pic>
            <p:pic>
              <p:nvPicPr>
                <p:cNvPr id="38" name="Graphic 37">
                  <a:extLst>
                    <a:ext uri="{FF2B5EF4-FFF2-40B4-BE49-F238E27FC236}">
                      <a16:creationId xmlns:a16="http://schemas.microsoft.com/office/drawing/2014/main" id="{CF8A634A-100C-490E-9C70-506942EC8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6392" y="2049608"/>
                  <a:ext cx="337538" cy="337538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47F8C47-B835-407F-9967-E31931A09CA7}"/>
                  </a:ext>
                </a:extLst>
              </p:cNvPr>
              <p:cNvGrpSpPr/>
              <p:nvPr/>
            </p:nvGrpSpPr>
            <p:grpSpPr>
              <a:xfrm>
                <a:off x="2188422" y="2067694"/>
                <a:ext cx="1135276" cy="337538"/>
                <a:chOff x="4688654" y="2049608"/>
                <a:chExt cx="1135276" cy="337538"/>
              </a:xfrm>
              <a:grpFill/>
            </p:grpSpPr>
            <p:pic>
              <p:nvPicPr>
                <p:cNvPr id="29" name="Graphic 28">
                  <a:extLst>
                    <a:ext uri="{FF2B5EF4-FFF2-40B4-BE49-F238E27FC236}">
                      <a16:creationId xmlns:a16="http://schemas.microsoft.com/office/drawing/2014/main" id="{67630A52-00D0-48BE-9ED7-A7E52318F5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8654" y="2049608"/>
                  <a:ext cx="337538" cy="337538"/>
                </a:xfrm>
                <a:prstGeom prst="rect">
                  <a:avLst/>
                </a:prstGeom>
              </p:spPr>
            </p:pic>
            <p:pic>
              <p:nvPicPr>
                <p:cNvPr id="30" name="Graphic 29">
                  <a:extLst>
                    <a:ext uri="{FF2B5EF4-FFF2-40B4-BE49-F238E27FC236}">
                      <a16:creationId xmlns:a16="http://schemas.microsoft.com/office/drawing/2014/main" id="{72061B55-5C05-48FA-BC31-A4DD0AE13C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8089" y="2049608"/>
                  <a:ext cx="337538" cy="337538"/>
                </a:xfrm>
                <a:prstGeom prst="rect">
                  <a:avLst/>
                </a:prstGeom>
              </p:spPr>
            </p:pic>
            <p:pic>
              <p:nvPicPr>
                <p:cNvPr id="31" name="Graphic 30">
                  <a:extLst>
                    <a:ext uri="{FF2B5EF4-FFF2-40B4-BE49-F238E27FC236}">
                      <a16:creationId xmlns:a16="http://schemas.microsoft.com/office/drawing/2014/main" id="{0B318B2B-2BEC-48F9-84AC-8CC385BB27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7523" y="2049608"/>
                  <a:ext cx="337538" cy="337538"/>
                </a:xfrm>
                <a:prstGeom prst="rect">
                  <a:avLst/>
                </a:prstGeom>
              </p:spPr>
            </p:pic>
            <p:pic>
              <p:nvPicPr>
                <p:cNvPr id="32" name="Graphic 31">
                  <a:extLst>
                    <a:ext uri="{FF2B5EF4-FFF2-40B4-BE49-F238E27FC236}">
                      <a16:creationId xmlns:a16="http://schemas.microsoft.com/office/drawing/2014/main" id="{E83C046E-0881-4DE4-94EC-E8ED245A4A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6958" y="2049608"/>
                  <a:ext cx="337538" cy="337538"/>
                </a:xfrm>
                <a:prstGeom prst="rect">
                  <a:avLst/>
                </a:prstGeom>
              </p:spPr>
            </p:pic>
            <p:pic>
              <p:nvPicPr>
                <p:cNvPr id="33" name="Graphic 32">
                  <a:extLst>
                    <a:ext uri="{FF2B5EF4-FFF2-40B4-BE49-F238E27FC236}">
                      <a16:creationId xmlns:a16="http://schemas.microsoft.com/office/drawing/2014/main" id="{6C673CCC-E20C-4F5C-B4C2-2950961945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6392" y="2049608"/>
                  <a:ext cx="337538" cy="33753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9" name="Rechteck: abgerundete Ecken 2">
            <a:extLst>
              <a:ext uri="{FF2B5EF4-FFF2-40B4-BE49-F238E27FC236}">
                <a16:creationId xmlns:a16="http://schemas.microsoft.com/office/drawing/2014/main" id="{BAF2F096-1465-48E6-93DF-9999BE90B661}"/>
              </a:ext>
            </a:extLst>
          </p:cNvPr>
          <p:cNvSpPr/>
          <p:nvPr/>
        </p:nvSpPr>
        <p:spPr>
          <a:xfrm>
            <a:off x="5618367" y="4404611"/>
            <a:ext cx="2166537" cy="36086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BRONCHODILATION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hteck: abgerundete Ecken 2">
            <a:extLst>
              <a:ext uri="{FF2B5EF4-FFF2-40B4-BE49-F238E27FC236}">
                <a16:creationId xmlns:a16="http://schemas.microsoft.com/office/drawing/2014/main" id="{D665A217-E946-48A2-A4DC-F374C927A5C0}"/>
              </a:ext>
            </a:extLst>
          </p:cNvPr>
          <p:cNvSpPr/>
          <p:nvPr/>
        </p:nvSpPr>
        <p:spPr>
          <a:xfrm>
            <a:off x="7887101" y="4404611"/>
            <a:ext cx="2196311" cy="36086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BRONCHODILATION + ICS (</a:t>
            </a:r>
            <a:r>
              <a:rPr lang="de-AT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+/- PDE4i or Azitromycin)</a:t>
            </a:r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220D-F543-4A9E-80AA-FBCFCC0469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7" t="7698"/>
          <a:stretch/>
        </p:blipFill>
        <p:spPr>
          <a:xfrm>
            <a:off x="173260" y="2076511"/>
            <a:ext cx="5256148" cy="2554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8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1" grpId="0"/>
      <p:bldP spid="22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FFDEA5-C78E-4C74-BF1B-1BAE6C7210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4638"/>
            <a:ext cx="10972800" cy="982133"/>
          </a:xfrm>
        </p:spPr>
        <p:txBody>
          <a:bodyPr>
            <a:normAutofit/>
          </a:bodyPr>
          <a:lstStyle/>
          <a:p>
            <a:r>
              <a:rPr lang="ca-ES" altLang="en-US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MCQ 2</a:t>
            </a:r>
            <a:endParaRPr lang="en-GB" altLang="en-US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87794CC-D9D8-42C5-ABFE-DD7C12B1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0485"/>
            <a:ext cx="10972800" cy="4413249"/>
          </a:xfrm>
        </p:spPr>
        <p:txBody>
          <a:bodyPr>
            <a:normAutofit lnSpcReduction="10000"/>
          </a:bodyPr>
          <a:lstStyle/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percentage of patients without a history of frequent exacerbations (GOLD A/B) are prescribed inhaled corticosteroids in your country/practice?</a:t>
            </a:r>
          </a:p>
          <a:p>
            <a:endParaRPr lang="en-GB" altLang="en-US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75-100%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50-75%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25-50%</a:t>
            </a:r>
          </a:p>
          <a:p>
            <a:pPr marL="609585" indent="-609585">
              <a:buFont typeface="+mj-lt"/>
              <a:buAutoNum type="alphaLcParenR"/>
            </a:pPr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0-25%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99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3" y="116632"/>
            <a:ext cx="9007577" cy="1143000"/>
          </a:xfrm>
        </p:spPr>
        <p:txBody>
          <a:bodyPr>
            <a:normAutofit/>
          </a:bodyPr>
          <a:lstStyle/>
          <a:p>
            <a:r>
              <a:rPr lang="en-GB" sz="3200" dirty="0"/>
              <a:t>Initial ICS prescribing is slowly falling over time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49381070"/>
              </p:ext>
            </p:extLst>
          </p:nvPr>
        </p:nvGraphicFramePr>
        <p:xfrm>
          <a:off x="102781" y="2283923"/>
          <a:ext cx="9267382" cy="414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75263" y="12910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SimSun" panose="02010600030101010101" pitchFamily="2" charset="-122"/>
              </a:rPr>
              <a:t>Prescribing of ICS- vs. non-ICS-containing therapies over time (as a percentage of maintenance treatment)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50758" y="6478816"/>
            <a:ext cx="2052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1200" dirty="0">
                <a:latin typeface="Arial" panose="020B0604020202020204" pitchFamily="34" charset="0"/>
                <a:ea typeface="SimSun" panose="02010600030101010101" pitchFamily="2" charset="-122"/>
              </a:rPr>
              <a:t>ICS: inhaled corticosteroids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5111" y="6364465"/>
            <a:ext cx="615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Chalmers JD, et al. Determinants of initial inhaled corticosteroid use in patients with GOLD A/B COPD: a retrospective study of UK general practice. NPJ Prim Care Respir Med 2017;27:43.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3857FE-AB82-4D3B-ABEC-2F5491E2E8BC}"/>
              </a:ext>
            </a:extLst>
          </p:cNvPr>
          <p:cNvSpPr/>
          <p:nvPr/>
        </p:nvSpPr>
        <p:spPr>
          <a:xfrm>
            <a:off x="9243237" y="2711302"/>
            <a:ext cx="28495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Retrospective cross-sectional study</a:t>
            </a:r>
          </a:p>
          <a:p>
            <a:endParaRPr lang="en-GB" sz="1400" dirty="0"/>
          </a:p>
          <a:p>
            <a:r>
              <a:rPr lang="en-GB" sz="1400" dirty="0"/>
              <a:t>UK Clinical Practice Research Datalink </a:t>
            </a:r>
          </a:p>
          <a:p>
            <a:endParaRPr lang="en-GB" sz="1400" dirty="0"/>
          </a:p>
          <a:p>
            <a:r>
              <a:rPr lang="en-GB" sz="1400" b="1" dirty="0"/>
              <a:t>Inclusion</a:t>
            </a:r>
          </a:p>
          <a:p>
            <a:pPr>
              <a:buFontTx/>
              <a:buChar char="-"/>
            </a:pPr>
            <a:r>
              <a:rPr lang="en-GB" sz="1400" dirty="0"/>
              <a:t>GOLD A or B COPD registered June 2005-June 2015</a:t>
            </a:r>
          </a:p>
          <a:p>
            <a:pPr>
              <a:buFontTx/>
              <a:buChar char="-"/>
            </a:pPr>
            <a:r>
              <a:rPr lang="en-GB" sz="1400" dirty="0"/>
              <a:t>Age &gt;40 with one year of data prior to study</a:t>
            </a:r>
          </a:p>
          <a:p>
            <a:pPr>
              <a:buFontTx/>
              <a:buChar char="-"/>
            </a:pPr>
            <a:r>
              <a:rPr lang="en-GB" sz="1400" dirty="0"/>
              <a:t>Exclude patients already receiving regular inhaled therapy</a:t>
            </a:r>
          </a:p>
          <a:p>
            <a:pPr>
              <a:buFontTx/>
              <a:buChar char="-"/>
            </a:pPr>
            <a:r>
              <a:rPr lang="en-GB" sz="1400" dirty="0"/>
              <a:t>N=29,815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787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ERS">
      <a:dk1>
        <a:srgbClr val="00396A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01936673D844CB24098463E657E1A" ma:contentTypeVersion="13" ma:contentTypeDescription="Create a new document." ma:contentTypeScope="" ma:versionID="a3e562823adedc5d70c55357f3b4a114">
  <xsd:schema xmlns:xsd="http://www.w3.org/2001/XMLSchema" xmlns:xs="http://www.w3.org/2001/XMLSchema" xmlns:p="http://schemas.microsoft.com/office/2006/metadata/properties" xmlns:ns3="0a016351-33f2-41da-a901-6eb7ed2456ee" xmlns:ns4="922c13d6-891f-49b0-8d9a-402b7369b1e7" targetNamespace="http://schemas.microsoft.com/office/2006/metadata/properties" ma:root="true" ma:fieldsID="7bdf8c77fcdb26d22fe26dd8b30d9f2e" ns3:_="" ns4:_="">
    <xsd:import namespace="0a016351-33f2-41da-a901-6eb7ed2456ee"/>
    <xsd:import namespace="922c13d6-891f-49b0-8d9a-402b7369b1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16351-33f2-41da-a901-6eb7ed2456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c13d6-891f-49b0-8d9a-402b7369b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4C47D1-B1A9-4C67-9FA6-421C49CB2D99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0a016351-33f2-41da-a901-6eb7ed2456e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22c13d6-891f-49b0-8d9a-402b7369b1e7"/>
  </ds:schemaRefs>
</ds:datastoreItem>
</file>

<file path=customXml/itemProps2.xml><?xml version="1.0" encoding="utf-8"?>
<ds:datastoreItem xmlns:ds="http://schemas.openxmlformats.org/officeDocument/2006/customXml" ds:itemID="{95FA3ABA-6980-4930-8B0C-B54B67D59E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C358FE-369C-497D-BA03-CF3A36795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016351-33f2-41da-a901-6eb7ed2456ee"/>
    <ds:schemaRef ds:uri="922c13d6-891f-49b0-8d9a-402b7369b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15875</TotalTime>
  <Words>3976</Words>
  <Application>Microsoft Office PowerPoint</Application>
  <PresentationFormat>Widescreen</PresentationFormat>
  <Paragraphs>591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Consolas</vt:lpstr>
      <vt:lpstr>Helvetica Neue</vt:lpstr>
      <vt:lpstr>inherit</vt:lpstr>
      <vt:lpstr>Symbol</vt:lpstr>
      <vt:lpstr>Times</vt:lpstr>
      <vt:lpstr>Wingdings</vt:lpstr>
      <vt:lpstr>Wingdings 2</vt:lpstr>
      <vt:lpstr>Office Theme</vt:lpstr>
      <vt:lpstr>Thème Office</vt:lpstr>
      <vt:lpstr>PowerPoint Presentation</vt:lpstr>
      <vt:lpstr>ERS guidelines on withdrawal of inhaled corticosteroids in COPD </vt:lpstr>
      <vt:lpstr>Presenter disclosures</vt:lpstr>
      <vt:lpstr>Objectives for today</vt:lpstr>
      <vt:lpstr>MCQ 1</vt:lpstr>
      <vt:lpstr>Assessment of severity of COPD: GOLD 20191</vt:lpstr>
      <vt:lpstr>GOLD 2020 Strategy: long-acting bronchodilators are  central to the treatment of COPD1</vt:lpstr>
      <vt:lpstr>MCQ 2</vt:lpstr>
      <vt:lpstr>Initial ICS prescribing is slowly falling over time</vt:lpstr>
      <vt:lpstr>There is evidence that ICS-containing treatments are inappropriately prescribed and overused in patients  with COPD</vt:lpstr>
      <vt:lpstr>Is there a problem with inhaled corticosteroids in COPD?</vt:lpstr>
      <vt:lpstr>MCQ 3</vt:lpstr>
      <vt:lpstr>Long-term use of ICS-containing therapy increases the  risk of pneumonia</vt:lpstr>
      <vt:lpstr>Patients with COPD are at risk of side effects such as pneumonia, tuberculosis, bone fracture and diabetes</vt:lpstr>
      <vt:lpstr>Inhaled corticosteroid suppression of cathelicidin drives dysbiosis and bacterial infection in chronic obstructive pulmonary disease</vt:lpstr>
      <vt:lpstr>Balancing the risks and benefits of inhaled corticosteroids</vt:lpstr>
      <vt:lpstr>Blood eosinophil as predictor of exacerbation risk and  response to ICS</vt:lpstr>
      <vt:lpstr>Patients with higher blood eosinophil counts are most likely to benefit from ICS-containing therapy</vt:lpstr>
      <vt:lpstr>Summary: Eosinophils</vt:lpstr>
      <vt:lpstr>PowerPoint Presentation</vt:lpstr>
      <vt:lpstr>SUNSET and WISDOM: Contrasting Study Designs</vt:lpstr>
      <vt:lpstr>SUNSET and WISDOM: Contrasting Study Designs</vt:lpstr>
      <vt:lpstr>WISDOM: ICS withdrawal increased exacerbation risk in patients with prior exacerbations and higher eosinophils </vt:lpstr>
      <vt:lpstr>SUNSET: Rate of COPD exacerbations during the  26-Week treatment period</vt:lpstr>
      <vt:lpstr>SUNSET: Moderate/severe COPD exacerbation rate  by baseline blood eosinophil category</vt:lpstr>
      <vt:lpstr>ERS guidelines meta-analysis – pooled results from included studies</vt:lpstr>
      <vt:lpstr>MCQ- 4</vt:lpstr>
      <vt:lpstr>How comfortable do you feel about using a single blood eosinophil count to guide treatment?</vt:lpstr>
      <vt:lpstr>PowerPoint Presentation</vt:lpstr>
      <vt:lpstr>MCQ 5</vt:lpstr>
      <vt:lpstr>Summary of recommendations</vt:lpstr>
      <vt:lpstr>MCQ 6</vt:lpstr>
      <vt:lpstr>MCQ 7</vt:lpstr>
      <vt:lpstr>MCQ 8</vt:lpstr>
      <vt:lpstr>MCQ 9</vt:lpstr>
      <vt:lpstr>MCQ 10</vt:lpstr>
      <vt:lpstr>Summary of recommendations</vt:lpstr>
      <vt:lpstr>Thank you for your participation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 Kubilius</dc:creator>
  <cp:lastModifiedBy>Ali Merzouk</cp:lastModifiedBy>
  <cp:revision>350</cp:revision>
  <cp:lastPrinted>2018-08-21T12:30:02Z</cp:lastPrinted>
  <dcterms:created xsi:type="dcterms:W3CDTF">2018-06-05T12:28:59Z</dcterms:created>
  <dcterms:modified xsi:type="dcterms:W3CDTF">2021-01-22T16:04:34Z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0x0101009F201936673D844CB24098463E657E1A</vt:lpwstr>
  </property>
  <property fmtid="{D5CDD505-2E9C-101B-9397-08002B2CF9AE}" pid="3" name="ArticulateGUID">
    <vt:lpwstr>8205D7D0-0BC0-4B8F-AC3A-88480B839F22</vt:lpwstr>
  </property>
  <property fmtid="{D5CDD505-2E9C-101B-9397-08002B2CF9AE}" pid="4" name="ArticulatePath">
    <vt:lpwstr>ERS ICS withdrawal guideline local MM</vt:lpwstr>
  </property>
</Properties>
</file>