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comments/comment1.xml" ContentType="application/vnd.openxmlformats-officedocument.presentationml.comments+xml"/>
  <Override PartName="/ppt/tags/tag43.xml" ContentType="application/vnd.openxmlformats-officedocument.presentationml.tags+xml"/>
  <Override PartName="/ppt/comments/comment2.xml" ContentType="application/vnd.openxmlformats-officedocument.presentationml.comments+xml"/>
  <Override PartName="/ppt/tags/tag44.xml" ContentType="application/vnd.openxmlformats-officedocument.presentationml.tags+xml"/>
  <Override PartName="/ppt/comments/comment3.xml" ContentType="application/vnd.openxmlformats-officedocument.presentationml.comments+xml"/>
  <Override PartName="/ppt/tags/tag45.xml" ContentType="application/vnd.openxmlformats-officedocument.presentationml.tags+xml"/>
  <Override PartName="/ppt/notesSlides/notesSlide2.xml" ContentType="application/vnd.openxmlformats-officedocument.presentationml.notesSlide+xml"/>
  <Override PartName="/ppt/comments/comment4.xml" ContentType="application/vnd.openxmlformats-officedocument.presentationml.comments+xml"/>
  <Override PartName="/ppt/tags/tag46.xml" ContentType="application/vnd.openxmlformats-officedocument.presentationml.tags+xml"/>
  <Override PartName="/ppt/comments/comment5.xml" ContentType="application/vnd.openxmlformats-officedocument.presentationml.comment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omments/comment6.xml" ContentType="application/vnd.openxmlformats-officedocument.presentationml.comments+xml"/>
  <Override PartName="/ppt/tags/tag50.xml" ContentType="application/vnd.openxmlformats-officedocument.presentationml.tags+xml"/>
  <Override PartName="/ppt/comments/comment7.xml" ContentType="application/vnd.openxmlformats-officedocument.presentationml.comments+xml"/>
  <Override PartName="/ppt/tags/tag51.xml" ContentType="application/vnd.openxmlformats-officedocument.presentationml.tags+xml"/>
  <Override PartName="/ppt/comments/comment8.xml" ContentType="application/vnd.openxmlformats-officedocument.presentationml.comments+xml"/>
  <Override PartName="/ppt/tags/tag52.xml" ContentType="application/vnd.openxmlformats-officedocument.presentationml.tags+xml"/>
  <Override PartName="/ppt/notesSlides/notesSlide3.xml" ContentType="application/vnd.openxmlformats-officedocument.presentationml.notesSlide+xml"/>
  <Override PartName="/ppt/comments/comment9.xml" ContentType="application/vnd.openxmlformats-officedocument.presentationml.comments+xml"/>
  <Override PartName="/ppt/tags/tag53.xml" ContentType="application/vnd.openxmlformats-officedocument.presentationml.tags+xml"/>
  <Override PartName="/ppt/comments/comment10.xml" ContentType="application/vnd.openxmlformats-officedocument.presentationml.comment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notesSlides/notesSlide5.xml" ContentType="application/vnd.openxmlformats-officedocument.presentationml.notesSlide+xml"/>
  <Override PartName="/ppt/comments/comment11.xml" ContentType="application/vnd.openxmlformats-officedocument.presentationml.comments+xml"/>
  <Override PartName="/ppt/tags/tag58.xml" ContentType="application/vnd.openxmlformats-officedocument.presentationml.tags+xml"/>
  <Override PartName="/ppt/comments/comment12.xml" ContentType="application/vnd.openxmlformats-officedocument.presentationml.comment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comments/comment13.xml" ContentType="application/vnd.openxmlformats-officedocument.presentationml.comments+xml"/>
  <Override PartName="/ppt/tags/tag62.xml" ContentType="application/vnd.openxmlformats-officedocument.presentationml.tags+xml"/>
  <Override PartName="/ppt/notesSlides/notesSlide8.xml" ContentType="application/vnd.openxmlformats-officedocument.presentationml.notesSlide+xml"/>
  <Override PartName="/ppt/comments/comment14.xml" ContentType="application/vnd.openxmlformats-officedocument.presentationml.comments+xml"/>
  <Override PartName="/ppt/tags/tag63.xml" ContentType="application/vnd.openxmlformats-officedocument.presentationml.tags+xml"/>
  <Override PartName="/ppt/notesSlides/notesSlide9.xml" ContentType="application/vnd.openxmlformats-officedocument.presentationml.notesSlide+xml"/>
  <Override PartName="/ppt/comments/comment15.xml" ContentType="application/vnd.openxmlformats-officedocument.presentationml.comment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notesSlides/notesSlide12.xml" ContentType="application/vnd.openxmlformats-officedocument.presentationml.notesSlide+xml"/>
  <Override PartName="/ppt/comments/comment16.xml" ContentType="application/vnd.openxmlformats-officedocument.presentationml.comment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notesSlides/notesSlide14.xml" ContentType="application/vnd.openxmlformats-officedocument.presentationml.notesSlide+xml"/>
  <Override PartName="/ppt/comments/comment17.xml" ContentType="application/vnd.openxmlformats-officedocument.presentationml.comments+xml"/>
  <Override PartName="/ppt/tags/tag72.xml" ContentType="application/vnd.openxmlformats-officedocument.presentationml.tags+xml"/>
  <Override PartName="/ppt/notesSlides/notesSlide15.xml" ContentType="application/vnd.openxmlformats-officedocument.presentationml.notesSlide+xml"/>
  <Override PartName="/ppt/comments/comment18.xml" ContentType="application/vnd.openxmlformats-officedocument.presentationml.comments+xml"/>
  <Override PartName="/ppt/tags/tag73.xml" ContentType="application/vnd.openxmlformats-officedocument.presentationml.tags+xml"/>
  <Override PartName="/ppt/comments/comment19.xml" ContentType="application/vnd.openxmlformats-officedocument.presentationml.comments+xml"/>
  <Override PartName="/ppt/tags/tag74.xml" ContentType="application/vnd.openxmlformats-officedocument.presentationml.tags+xml"/>
  <Override PartName="/ppt/tags/tag75.xml" ContentType="application/vnd.openxmlformats-officedocument.presentationml.tags+xml"/>
  <Override PartName="/ppt/comments/comment20.xml" ContentType="application/vnd.openxmlformats-officedocument.presentationml.comments+xml"/>
  <Override PartName="/ppt/tags/tag76.xml" ContentType="application/vnd.openxmlformats-officedocument.presentationml.tags+xml"/>
  <Override PartName="/ppt/notesSlides/notesSlide16.xml" ContentType="application/vnd.openxmlformats-officedocument.presentationml.notesSlide+xml"/>
  <Override PartName="/ppt/comments/comment21.xml" ContentType="application/vnd.openxmlformats-officedocument.presentationml.comments+xml"/>
  <Override PartName="/ppt/tags/tag77.xml" ContentType="application/vnd.openxmlformats-officedocument.presentationml.tags+xml"/>
  <Override PartName="/ppt/notesSlides/notesSlide17.xml" ContentType="application/vnd.openxmlformats-officedocument.presentationml.notesSlide+xml"/>
  <Override PartName="/ppt/comments/comment22.xml" ContentType="application/vnd.openxmlformats-officedocument.presentationml.comments+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notesSlides/notesSlide19.xml" ContentType="application/vnd.openxmlformats-officedocument.presentationml.notesSlide+xml"/>
  <Override PartName="/ppt/comments/comment23.xml" ContentType="application/vnd.openxmlformats-officedocument.presentationml.comments+xml"/>
  <Override PartName="/ppt/tags/tag80.xml" ContentType="application/vnd.openxmlformats-officedocument.presentationml.tags+xml"/>
  <Override PartName="/ppt/notesSlides/notesSlide20.xml" ContentType="application/vnd.openxmlformats-officedocument.presentationml.notesSlide+xml"/>
  <Override PartName="/ppt/comments/comment24.xml" ContentType="application/vnd.openxmlformats-officedocument.presentationml.comment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notesSlides/notesSlide23.xml" ContentType="application/vnd.openxmlformats-officedocument.presentationml.notesSlide+xml"/>
  <Override PartName="/ppt/comments/comment25.xml" ContentType="application/vnd.openxmlformats-officedocument.presentationml.comments+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notesSlides/notesSlide25.xml" ContentType="application/vnd.openxmlformats-officedocument.presentationml.notesSlide+xml"/>
  <Override PartName="/ppt/comments/comment26.xml" ContentType="application/vnd.openxmlformats-officedocument.presentationml.comments+xml"/>
  <Override PartName="/ppt/tags/tag86.xml" ContentType="application/vnd.openxmlformats-officedocument.presentationml.tags+xml"/>
  <Override PartName="/ppt/notesSlides/notesSlide26.xml" ContentType="application/vnd.openxmlformats-officedocument.presentationml.notesSlide+xml"/>
  <Override PartName="/ppt/comments/comment27.xml" ContentType="application/vnd.openxmlformats-officedocument.presentationml.comments+xml"/>
  <Override PartName="/ppt/tags/tag87.xml" ContentType="application/vnd.openxmlformats-officedocument.presentationml.tags+xml"/>
  <Override PartName="/ppt/notesSlides/notesSlide27.xml" ContentType="application/vnd.openxmlformats-officedocument.presentationml.notesSlide+xml"/>
  <Override PartName="/ppt/comments/comment28.xml" ContentType="application/vnd.openxmlformats-officedocument.presentationml.comments+xml"/>
  <Override PartName="/ppt/tags/tag88.xml" ContentType="application/vnd.openxmlformats-officedocument.presentationml.tags+xml"/>
  <Override PartName="/ppt/tags/tag89.xml" ContentType="application/vnd.openxmlformats-officedocument.presentationml.tags+xml"/>
  <Override PartName="/ppt/comments/comment29.xml" ContentType="application/vnd.openxmlformats-officedocument.presentationml.comment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28" r:id="rId1"/>
  </p:sldMasterIdLst>
  <p:notesMasterIdLst>
    <p:notesMasterId r:id="rId52"/>
  </p:notesMasterIdLst>
  <p:handoutMasterIdLst>
    <p:handoutMasterId r:id="rId53"/>
  </p:handoutMasterIdLst>
  <p:sldIdLst>
    <p:sldId id="381" r:id="rId2"/>
    <p:sldId id="276" r:id="rId3"/>
    <p:sldId id="277" r:id="rId4"/>
    <p:sldId id="278" r:id="rId5"/>
    <p:sldId id="1761" r:id="rId6"/>
    <p:sldId id="1762" r:id="rId7"/>
    <p:sldId id="1763" r:id="rId8"/>
    <p:sldId id="1764" r:id="rId9"/>
    <p:sldId id="485" r:id="rId10"/>
    <p:sldId id="1767" r:id="rId11"/>
    <p:sldId id="1768" r:id="rId12"/>
    <p:sldId id="468" r:id="rId13"/>
    <p:sldId id="1769" r:id="rId14"/>
    <p:sldId id="1759" r:id="rId15"/>
    <p:sldId id="1140" r:id="rId16"/>
    <p:sldId id="488" r:id="rId17"/>
    <p:sldId id="1754" r:id="rId18"/>
    <p:sldId id="1741" r:id="rId19"/>
    <p:sldId id="1746" r:id="rId20"/>
    <p:sldId id="1745" r:id="rId21"/>
    <p:sldId id="1141" r:id="rId22"/>
    <p:sldId id="1750" r:id="rId23"/>
    <p:sldId id="1751" r:id="rId24"/>
    <p:sldId id="1755" r:id="rId25"/>
    <p:sldId id="444" r:id="rId26"/>
    <p:sldId id="475" r:id="rId27"/>
    <p:sldId id="489" r:id="rId28"/>
    <p:sldId id="1154" r:id="rId29"/>
    <p:sldId id="651" r:id="rId30"/>
    <p:sldId id="1142" r:id="rId31"/>
    <p:sldId id="480" r:id="rId32"/>
    <p:sldId id="481" r:id="rId33"/>
    <p:sldId id="1770" r:id="rId34"/>
    <p:sldId id="1143" r:id="rId35"/>
    <p:sldId id="1742" r:id="rId36"/>
    <p:sldId id="1739" r:id="rId37"/>
    <p:sldId id="1756" r:id="rId38"/>
    <p:sldId id="448" r:id="rId39"/>
    <p:sldId id="1744" r:id="rId40"/>
    <p:sldId id="453" r:id="rId41"/>
    <p:sldId id="452" r:id="rId42"/>
    <p:sldId id="1752" r:id="rId43"/>
    <p:sldId id="437" r:id="rId44"/>
    <p:sldId id="1743" r:id="rId45"/>
    <p:sldId id="1155" r:id="rId46"/>
    <p:sldId id="438" r:id="rId47"/>
    <p:sldId id="1801" r:id="rId48"/>
    <p:sldId id="1747" r:id="rId49"/>
    <p:sldId id="379" r:id="rId50"/>
    <p:sldId id="1144" r:id="rId51"/>
  </p:sldIdLst>
  <p:sldSz cx="9144000" cy="5143500" type="screen16x9"/>
  <p:notesSz cx="6858000" cy="9144000"/>
  <p:custDataLst>
    <p:tags r:id="rId54"/>
  </p:custDataLst>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ullaney" initials="MM" lastIdx="61" clrIdx="0">
    <p:extLst>
      <p:ext uri="{19B8F6BF-5375-455C-9EA6-DF929625EA0E}">
        <p15:presenceInfo xmlns:p15="http://schemas.microsoft.com/office/powerpoint/2012/main" userId="S::MaryMullaney@cogora.com::3af42de7-c3c1-4bec-b21e-e79cabc9dfff" providerId="AD"/>
      </p:ext>
    </p:extLst>
  </p:cmAuthor>
  <p:cmAuthor id="2" name="Michael Kreuter" initials="MK" lastIdx="49" clrIdx="1">
    <p:extLst>
      <p:ext uri="{19B8F6BF-5375-455C-9EA6-DF929625EA0E}">
        <p15:presenceInfo xmlns:p15="http://schemas.microsoft.com/office/powerpoint/2012/main" userId="Michael Kr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1"/>
    <a:srgbClr val="00396C"/>
    <a:srgbClr val="4C4C4C"/>
    <a:srgbClr val="B20533"/>
    <a:srgbClr val="CE0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67" autoAdjust="0"/>
  </p:normalViewPr>
  <p:slideViewPr>
    <p:cSldViewPr snapToObjects="1">
      <p:cViewPr varScale="1">
        <p:scale>
          <a:sx n="115" d="100"/>
          <a:sy n="115" d="100"/>
        </p:scale>
        <p:origin x="102" y="132"/>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1T11:40:56.238" idx="11">
    <p:pos x="10" y="10"/>
    <p:text>As a general comment, the font colour of the primary bullet points changes a few times throughout the presentation. Consider making it uniform</p:text>
    <p:extLst>
      <p:ext uri="{C676402C-5697-4E1C-873F-D02D1690AC5C}">
        <p15:threadingInfo xmlns:p15="http://schemas.microsoft.com/office/powerpoint/2012/main" timeZoneBias="-60"/>
      </p:ext>
    </p:extLst>
  </p:cm>
  <p:cm authorId="1" dt="2019-07-01T12:03:15.285" idx="20">
    <p:pos x="10" y="146"/>
    <p:text>The references are written in different formats, are different font types and size, and their position jumps between slides. Consider making them uniform</p:text>
    <p:extLst>
      <p:ext uri="{C676402C-5697-4E1C-873F-D02D1690AC5C}">
        <p15:threadingInfo xmlns:p15="http://schemas.microsoft.com/office/powerpoint/2012/main" timeZoneBias="-60">
          <p15:parentCm authorId="1" idx="11"/>
        </p15:threadingInfo>
      </p:ext>
    </p:extLst>
  </p:cm>
  <p:cm authorId="1" dt="2019-07-02T11:43:32.756" idx="52">
    <p:pos x="10" y="282"/>
    <p:text>In some cases there is a space before the question marks. Consider removing these spaces</p:text>
    <p:extLst>
      <p:ext uri="{C676402C-5697-4E1C-873F-D02D1690AC5C}">
        <p15:threadingInfo xmlns:p15="http://schemas.microsoft.com/office/powerpoint/2012/main" timeZoneBias="-60">
          <p15:parentCm authorId="1" idx="1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7-01T11:58:27.192" idx="19">
    <p:pos x="2116" y="2233"/>
    <p:text>Consider placing a hyphen between 'newly' and 'developed'</p:text>
    <p:extLst>
      <p:ext uri="{C676402C-5697-4E1C-873F-D02D1690AC5C}">
        <p15:threadingInfo xmlns:p15="http://schemas.microsoft.com/office/powerpoint/2012/main" timeZoneBias="-60"/>
      </p:ext>
    </p:extLst>
  </p:cm>
  <p:cm authorId="2" dt="2019-07-02T17:38:31.350" idx="14">
    <p:pos x="2116" y="2369"/>
    <p:text>ok</p:text>
    <p:extLst>
      <p:ext uri="{C676402C-5697-4E1C-873F-D02D1690AC5C}">
        <p15:threadingInfo xmlns:p15="http://schemas.microsoft.com/office/powerpoint/2012/main" timeZoneBias="-120">
          <p15:parentCm authorId="1" idx="19"/>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7-01T12:06:10.090" idx="22">
    <p:pos x="4176" y="86"/>
    <p:text>Consider defining FVC</p:text>
    <p:extLst>
      <p:ext uri="{C676402C-5697-4E1C-873F-D02D1690AC5C}">
        <p15:threadingInfo xmlns:p15="http://schemas.microsoft.com/office/powerpoint/2012/main" timeZoneBias="-60"/>
      </p:ext>
    </p:extLst>
  </p:cm>
  <p:cm authorId="2" dt="2019-07-02T17:38:51.869" idx="15">
    <p:pos x="4176" y="222"/>
    <p:text>FVC: forced vital capacity</p:text>
    <p:extLst>
      <p:ext uri="{C676402C-5697-4E1C-873F-D02D1690AC5C}">
        <p15:threadingInfo xmlns:p15="http://schemas.microsoft.com/office/powerpoint/2012/main" timeZoneBias="-120">
          <p15:parentCm authorId="1" idx="22"/>
        </p15:threadingInfo>
      </p:ext>
    </p:extLst>
  </p:cm>
  <p:cm authorId="1" dt="2019-07-01T12:07:47.534" idx="23">
    <p:pos x="1831" y="761"/>
    <p:text>Consider removing extra space before 'TOMORROW' and adding a space before '-2'</p:text>
    <p:extLst>
      <p:ext uri="{C676402C-5697-4E1C-873F-D02D1690AC5C}">
        <p15:threadingInfo xmlns:p15="http://schemas.microsoft.com/office/powerpoint/2012/main" timeZoneBias="-60"/>
      </p:ext>
    </p:extLst>
  </p:cm>
  <p:cm authorId="2" dt="2019-07-02T17:39:09.207" idx="16">
    <p:pos x="1831" y="897"/>
    <p:text>please do as you suggested</p:text>
    <p:extLst>
      <p:ext uri="{C676402C-5697-4E1C-873F-D02D1690AC5C}">
        <p15:threadingInfo xmlns:p15="http://schemas.microsoft.com/office/powerpoint/2012/main" timeZoneBias="-120">
          <p15:parentCm authorId="1" idx="23"/>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7-01T12:13:10.346" idx="24">
    <p:pos x="5334" y="2890"/>
    <p:text>The top of the 'european respiratory society...' footer is being cut off by the diagram.</p:text>
    <p:extLst>
      <p:ext uri="{C676402C-5697-4E1C-873F-D02D1690AC5C}">
        <p15:threadingInfo xmlns:p15="http://schemas.microsoft.com/office/powerpoint/2012/main" timeZoneBias="-60"/>
      </p:ext>
    </p:extLst>
  </p:cm>
  <p:cm authorId="2" dt="2019-07-02T17:39:28.589" idx="18">
    <p:pos x="5334" y="3026"/>
    <p:text>accetable</p:text>
    <p:extLst>
      <p:ext uri="{C676402C-5697-4E1C-873F-D02D1690AC5C}">
        <p15:threadingInfo xmlns:p15="http://schemas.microsoft.com/office/powerpoint/2012/main" timeZoneBias="-120">
          <p15:parentCm authorId="1" idx="24"/>
        </p15:threadingInfo>
      </p:ext>
    </p:extLst>
  </p:cm>
  <p:cm authorId="1" dt="2019-07-01T12:13:52.844" idx="25">
    <p:pos x="1319" y="580"/>
    <p:text>Consider removing the hyphen after 'SAE'</p:text>
    <p:extLst>
      <p:ext uri="{C676402C-5697-4E1C-873F-D02D1690AC5C}">
        <p15:threadingInfo xmlns:p15="http://schemas.microsoft.com/office/powerpoint/2012/main" timeZoneBias="-60"/>
      </p:ext>
    </p:extLst>
  </p:cm>
  <p:cm authorId="2" dt="2019-07-02T17:39:24.178" idx="17">
    <p:pos x="1319" y="716"/>
    <p:text>please do as you suggested</p:text>
    <p:extLst>
      <p:ext uri="{C676402C-5697-4E1C-873F-D02D1690AC5C}">
        <p15:threadingInfo xmlns:p15="http://schemas.microsoft.com/office/powerpoint/2012/main" timeZoneBias="-120">
          <p15:parentCm authorId="1" idx="25"/>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7-02T10:20:02.632" idx="26">
    <p:pos x="185" y="1074"/>
    <p:text>Consider labelling the y-axis and defining the abbreviations on the x-axis</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7-02T10:22:47.186" idx="27">
    <p:pos x="10" y="10"/>
    <p:text>Consider defining the abbreviation LTOT</p:text>
    <p:extLst>
      <p:ext uri="{C676402C-5697-4E1C-873F-D02D1690AC5C}">
        <p15:threadingInfo xmlns:p15="http://schemas.microsoft.com/office/powerpoint/2012/main" timeZoneBias="-60"/>
      </p:ext>
    </p:extLst>
  </p:cm>
  <p:cm authorId="2" dt="2019-07-02T17:39:53.645" idx="19">
    <p:pos x="10" y="146"/>
    <p:text>leave as is</p:text>
    <p:extLst>
      <p:ext uri="{C676402C-5697-4E1C-873F-D02D1690AC5C}">
        <p15:threadingInfo xmlns:p15="http://schemas.microsoft.com/office/powerpoint/2012/main" timeZoneBias="-120">
          <p15:parentCm authorId="1" idx="27"/>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7-02T10:25:28.419" idx="29">
    <p:pos x="3366" y="1431"/>
    <p:text>Is it meant to say 'antacid' instead of 'anti-acid'?</p:text>
    <p:extLst>
      <p:ext uri="{C676402C-5697-4E1C-873F-D02D1690AC5C}">
        <p15:threadingInfo xmlns:p15="http://schemas.microsoft.com/office/powerpoint/2012/main" timeZoneBias="-60"/>
      </p:ext>
    </p:extLst>
  </p:cm>
  <p:cm authorId="2" dt="2019-07-02T17:40:07.043" idx="20">
    <p:pos x="3366" y="1567"/>
    <p:text>please do as you suggested</p:text>
    <p:extLst>
      <p:ext uri="{C676402C-5697-4E1C-873F-D02D1690AC5C}">
        <p15:threadingInfo xmlns:p15="http://schemas.microsoft.com/office/powerpoint/2012/main" timeZoneBias="-120">
          <p15:parentCm authorId="1" idx="29"/>
        </p15:threadingInfo>
      </p:ext>
    </p:extLst>
  </p:cm>
  <p:cm authorId="1" dt="2019-07-02T10:26:19.729" idx="30">
    <p:pos x="4374" y="2164"/>
    <p:text>Consider using lower case for 'mainly thoracic surgery...'</p:text>
    <p:extLst>
      <p:ext uri="{C676402C-5697-4E1C-873F-D02D1690AC5C}">
        <p15:threadingInfo xmlns:p15="http://schemas.microsoft.com/office/powerpoint/2012/main" timeZoneBias="-60"/>
      </p:ext>
    </p:extLst>
  </p:cm>
  <p:cm authorId="2" dt="2019-07-02T17:40:11.222" idx="21">
    <p:pos x="4374" y="2300"/>
    <p:text>no leave as is</p:text>
    <p:extLst>
      <p:ext uri="{C676402C-5697-4E1C-873F-D02D1690AC5C}">
        <p15:threadingInfo xmlns:p15="http://schemas.microsoft.com/office/powerpoint/2012/main" timeZoneBias="-120">
          <p15:parentCm authorId="1" idx="30"/>
        </p15:threadingInfo>
      </p:ext>
    </p:extLst>
  </p:cm>
  <p:cm authorId="1" dt="2019-07-02T10:27:50.241" idx="31">
    <p:pos x="4994" y="2489"/>
    <p:text>Consider defining the abbreviations GERD, SLB and TBB</p:text>
    <p:extLst>
      <p:ext uri="{C676402C-5697-4E1C-873F-D02D1690AC5C}">
        <p15:threadingInfo xmlns:p15="http://schemas.microsoft.com/office/powerpoint/2012/main" timeZoneBias="-60"/>
      </p:ext>
    </p:extLst>
  </p:cm>
  <p:cm authorId="2" dt="2019-07-02T17:40:22.532" idx="22">
    <p:pos x="4994" y="2625"/>
    <p:text>GERD: gastro-esophageal reflux</p:text>
    <p:extLst>
      <p:ext uri="{C676402C-5697-4E1C-873F-D02D1690AC5C}">
        <p15:threadingInfo xmlns:p15="http://schemas.microsoft.com/office/powerpoint/2012/main" timeZoneBias="-120">
          <p15:parentCm authorId="1" idx="31"/>
        </p15:threadingInfo>
      </p:ext>
    </p:extLst>
  </p:cm>
  <p:cm authorId="2" dt="2019-07-02T17:40:31.165" idx="23">
    <p:pos x="4994" y="2761"/>
    <p:text>SLB: surgical lung biopsy</p:text>
    <p:extLst>
      <p:ext uri="{C676402C-5697-4E1C-873F-D02D1690AC5C}">
        <p15:threadingInfo xmlns:p15="http://schemas.microsoft.com/office/powerpoint/2012/main" timeZoneBias="-120">
          <p15:parentCm authorId="1" idx="31"/>
        </p15:threadingInfo>
      </p:ext>
    </p:extLst>
  </p:cm>
  <p:cm authorId="2" dt="2019-07-02T17:40:40.205" idx="24">
    <p:pos x="4994" y="2897"/>
    <p:text>TBB. transbronchial lung biopsy</p:text>
    <p:extLst>
      <p:ext uri="{C676402C-5697-4E1C-873F-D02D1690AC5C}">
        <p15:threadingInfo xmlns:p15="http://schemas.microsoft.com/office/powerpoint/2012/main" timeZoneBias="-120">
          <p15:parentCm authorId="1" idx="31"/>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7-02T10:43:07.079" idx="32">
    <p:pos x="4386" y="1218"/>
    <p:text>NB - the bracket needs to be closed after 'pneumococci'</p:text>
    <p:extLst>
      <p:ext uri="{C676402C-5697-4E1C-873F-D02D1690AC5C}">
        <p15:threadingInfo xmlns:p15="http://schemas.microsoft.com/office/powerpoint/2012/main" timeZoneBias="-60"/>
      </p:ext>
    </p:extLst>
  </p:cm>
  <p:cm authorId="2" dt="2019-07-02T17:40:49.422" idx="25">
    <p:pos x="4386" y="1354"/>
    <p:text>please do as you suggested</p:text>
    <p:extLst>
      <p:ext uri="{C676402C-5697-4E1C-873F-D02D1690AC5C}">
        <p15:threadingInfo xmlns:p15="http://schemas.microsoft.com/office/powerpoint/2012/main" timeZoneBias="-120">
          <p15:parentCm authorId="1" idx="32"/>
        </p15:threadingInfo>
      </p:ext>
    </p:extLst>
  </p:cm>
  <p:cm authorId="1" dt="2019-07-02T10:44:42.080" idx="33">
    <p:pos x="3372" y="1907"/>
    <p:text>Consider defining the abbreviation LC and SLB</p:text>
    <p:extLst>
      <p:ext uri="{C676402C-5697-4E1C-873F-D02D1690AC5C}">
        <p15:threadingInfo xmlns:p15="http://schemas.microsoft.com/office/powerpoint/2012/main" timeZoneBias="-60"/>
      </p:ext>
    </p:extLst>
  </p:cm>
  <p:cm authorId="2" dt="2019-07-02T17:40:56.067" idx="26">
    <p:pos x="3372" y="2043"/>
    <p:text>LC: lung cancer</p:text>
    <p:extLst>
      <p:ext uri="{C676402C-5697-4E1C-873F-D02D1690AC5C}">
        <p15:threadingInfo xmlns:p15="http://schemas.microsoft.com/office/powerpoint/2012/main" timeZoneBias="-120">
          <p15:parentCm authorId="1" idx="33"/>
        </p15:threadingInfo>
      </p:ext>
    </p:extLst>
  </p:cm>
  <p:cm authorId="2" dt="2019-07-02T17:41:04.748" idx="27">
    <p:pos x="3372" y="2179"/>
    <p:text>SLB surgical lung biopsy</p:text>
    <p:extLst>
      <p:ext uri="{C676402C-5697-4E1C-873F-D02D1690AC5C}">
        <p15:threadingInfo xmlns:p15="http://schemas.microsoft.com/office/powerpoint/2012/main" timeZoneBias="-120">
          <p15:parentCm authorId="1" idx="33"/>
        </p15:threadingInfo>
      </p:ext>
    </p:extLst>
  </p:cm>
  <p:cm authorId="1" dt="2019-07-02T10:46:19.255" idx="34">
    <p:pos x="3673" y="2114"/>
    <p:text>Consider removing the space between 'measures' and the colon</p:text>
    <p:extLst>
      <p:ext uri="{C676402C-5697-4E1C-873F-D02D1690AC5C}">
        <p15:threadingInfo xmlns:p15="http://schemas.microsoft.com/office/powerpoint/2012/main" timeZoneBias="-60"/>
      </p:ext>
    </p:extLst>
  </p:cm>
  <p:cm authorId="2" dt="2019-07-02T17:41:07.004" idx="28">
    <p:pos x="3673" y="2250"/>
    <p:text>please do as you suggested</p:text>
    <p:extLst>
      <p:ext uri="{C676402C-5697-4E1C-873F-D02D1690AC5C}">
        <p15:threadingInfo xmlns:p15="http://schemas.microsoft.com/office/powerpoint/2012/main" timeZoneBias="-120">
          <p15:parentCm authorId="1" idx="34"/>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07-02T10:54:42.126" idx="36">
    <p:pos x="128" y="2627"/>
    <p:text>The ERS logo appears to be is missing from the top left corner of this slide.</p:text>
    <p:extLst>
      <p:ext uri="{C676402C-5697-4E1C-873F-D02D1690AC5C}">
        <p15:threadingInfo xmlns:p15="http://schemas.microsoft.com/office/powerpoint/2012/main" timeZoneBias="-60"/>
      </p:ext>
    </p:extLst>
  </p:cm>
  <p:cm authorId="2" dt="2019-07-02T17:41:21.333" idx="29">
    <p:pos x="128" y="2763"/>
    <p:text>leave as is</p:text>
    <p:extLst>
      <p:ext uri="{C676402C-5697-4E1C-873F-D02D1690AC5C}">
        <p15:threadingInfo xmlns:p15="http://schemas.microsoft.com/office/powerpoint/2012/main" timeZoneBias="-120">
          <p15:parentCm authorId="1" idx="36"/>
        </p15:threadingInfo>
      </p:ext>
    </p:extLst>
  </p:cm>
  <p:cm authorId="1" dt="2019-07-02T10:59:52.528" idx="38">
    <p:pos x="10" y="10"/>
    <p:text>Is the abbreviation for DAD meant to be on the next slide instead?</p:text>
    <p:extLst>
      <p:ext uri="{C676402C-5697-4E1C-873F-D02D1690AC5C}">
        <p15:threadingInfo xmlns:p15="http://schemas.microsoft.com/office/powerpoint/2012/main" timeZoneBias="-60"/>
      </p:ext>
    </p:extLst>
  </p:cm>
  <p:cm authorId="2" dt="2019-07-02T17:41:48.091" idx="30">
    <p:pos x="10" y="146"/>
    <p:text>erase</p:text>
    <p:extLst>
      <p:ext uri="{C676402C-5697-4E1C-873F-D02D1690AC5C}">
        <p15:threadingInfo xmlns:p15="http://schemas.microsoft.com/office/powerpoint/2012/main" timeZoneBias="-120">
          <p15:parentCm authorId="1" idx="38"/>
        </p15:threadingInfo>
      </p:ext>
    </p:extLst>
  </p:cm>
  <p:cm authorId="1" dt="2019-07-02T11:03:03.888" idx="39">
    <p:pos x="1229" y="697"/>
    <p:text>Consider removing the hyphen between 'extra' and 'parenchymal'</p:text>
    <p:extLst>
      <p:ext uri="{C676402C-5697-4E1C-873F-D02D1690AC5C}">
        <p15:threadingInfo xmlns:p15="http://schemas.microsoft.com/office/powerpoint/2012/main" timeZoneBias="-60"/>
      </p:ext>
    </p:extLst>
  </p:cm>
  <p:cm authorId="2" dt="2019-07-02T17:41:50.219" idx="31">
    <p:pos x="1229" y="833"/>
    <p:text>please do as you suggested</p:text>
    <p:extLst>
      <p:ext uri="{C676402C-5697-4E1C-873F-D02D1690AC5C}">
        <p15:threadingInfo xmlns:p15="http://schemas.microsoft.com/office/powerpoint/2012/main" timeZoneBias="-120">
          <p15:parentCm authorId="1" idx="39"/>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07-02T10:55:36.392" idx="37">
    <p:pos x="3873" y="73"/>
    <p:text>The position of the title 'Diagnostic algorithm' jumps between this slide and the previous one. Consider re-aligning them</p:text>
    <p:extLst>
      <p:ext uri="{C676402C-5697-4E1C-873F-D02D1690AC5C}">
        <p15:threadingInfo xmlns:p15="http://schemas.microsoft.com/office/powerpoint/2012/main" timeZoneBias="-60"/>
      </p:ext>
    </p:extLst>
  </p:cm>
  <p:cm authorId="2" dt="2019-07-02T17:41:58.772" idx="32">
    <p:pos x="3873" y="209"/>
    <p:text>please do as you suggested</p:text>
    <p:extLst>
      <p:ext uri="{C676402C-5697-4E1C-873F-D02D1690AC5C}">
        <p15:threadingInfo xmlns:p15="http://schemas.microsoft.com/office/powerpoint/2012/main" timeZoneBias="-120">
          <p15:parentCm authorId="1" idx="37"/>
        </p15:threadingInfo>
      </p:ext>
    </p:extLst>
  </p:cm>
  <p:cm authorId="1" dt="2019-07-02T11:05:19.023" idx="40">
    <p:pos x="3535" y="2114"/>
    <p:text>Consider placing the trigger in lowercase in the sentence 'Search for Trigger'</p:text>
    <p:extLst>
      <p:ext uri="{C676402C-5697-4E1C-873F-D02D1690AC5C}">
        <p15:threadingInfo xmlns:p15="http://schemas.microsoft.com/office/powerpoint/2012/main" timeZoneBias="-60"/>
      </p:ext>
    </p:extLst>
  </p:cm>
  <p:cm authorId="2" dt="2019-07-02T17:42:00.652" idx="33">
    <p:pos x="3535" y="2250"/>
    <p:text>please do as you suggested</p:text>
    <p:extLst>
      <p:ext uri="{C676402C-5697-4E1C-873F-D02D1690AC5C}">
        <p15:threadingInfo xmlns:p15="http://schemas.microsoft.com/office/powerpoint/2012/main" timeZoneBias="-120">
          <p15:parentCm authorId="1" idx="40"/>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9-07-02T11:07:31.799" idx="42">
    <p:pos x="3986" y="442"/>
    <p:text>Consider removing the extra space after '...management approach'</p:text>
    <p:extLst>
      <p:ext uri="{C676402C-5697-4E1C-873F-D02D1690AC5C}">
        <p15:threadingInfo xmlns:p15="http://schemas.microsoft.com/office/powerpoint/2012/main" timeZoneBias="-60"/>
      </p:ext>
    </p:extLst>
  </p:cm>
  <p:cm authorId="2" dt="2019-07-02T17:42:06.525" idx="34">
    <p:pos x="3986" y="578"/>
    <p:text>please do as you suggested</p:text>
    <p:extLst>
      <p:ext uri="{C676402C-5697-4E1C-873F-D02D1690AC5C}">
        <p15:threadingInfo xmlns:p15="http://schemas.microsoft.com/office/powerpoint/2012/main" timeZoneBias="-120">
          <p15:parentCm authorId="1" idx="42"/>
        </p15:threadingInfo>
      </p:ext>
    </p:extLst>
  </p:cm>
  <p:cm authorId="1" dt="2019-07-02T11:09:42.543" idx="43">
    <p:pos x="53" y="1619"/>
    <p:text>Consider placing a hyphen between 'high' and 'dose' and also between 'broad' and 'spectrum'</p:text>
    <p:extLst>
      <p:ext uri="{C676402C-5697-4E1C-873F-D02D1690AC5C}">
        <p15:threadingInfo xmlns:p15="http://schemas.microsoft.com/office/powerpoint/2012/main" timeZoneBias="-60"/>
      </p:ext>
    </p:extLst>
  </p:cm>
  <p:cm authorId="2" dt="2019-07-02T17:42:07.784" idx="35">
    <p:pos x="53" y="1755"/>
    <p:text>please do as you suggested</p:text>
    <p:extLst>
      <p:ext uri="{C676402C-5697-4E1C-873F-D02D1690AC5C}">
        <p15:threadingInfo xmlns:p15="http://schemas.microsoft.com/office/powerpoint/2012/main" timeZoneBias="-120">
          <p15:parentCm authorId="1" idx="43"/>
        </p15:threadingInfo>
      </p:ext>
    </p:extLst>
  </p:cm>
  <p:cm authorId="1" dt="2019-07-02T11:10:34.424" idx="44">
    <p:pos x="2082" y="2708"/>
    <p:text>NB - change 'immunsuppression' to 'immunosuppression'</p:text>
    <p:extLst>
      <p:ext uri="{C676402C-5697-4E1C-873F-D02D1690AC5C}">
        <p15:threadingInfo xmlns:p15="http://schemas.microsoft.com/office/powerpoint/2012/main" timeZoneBias="-60"/>
      </p:ext>
    </p:extLst>
  </p:cm>
  <p:cm authorId="2" dt="2019-07-02T17:42:10.913" idx="36">
    <p:pos x="2082" y="2844"/>
    <p:text>please do as you suggested</p:text>
    <p:extLst>
      <p:ext uri="{C676402C-5697-4E1C-873F-D02D1690AC5C}">
        <p15:threadingInfo xmlns:p15="http://schemas.microsoft.com/office/powerpoint/2012/main" timeZoneBias="-120">
          <p15:parentCm authorId="1" idx="4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01T10:30:19.693" idx="1">
    <p:pos x="912" y="2035"/>
    <p:text>Consider removing the spaces either side of the '/' in 'spouse / partner' and 'support / potential'</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9-07-02T11:24:24.420" idx="45">
    <p:pos x="1212" y="110"/>
    <p:text>Consider re-adjusting the position of the title so that it lines up with the previous slide's title</p:text>
    <p:extLst>
      <p:ext uri="{C676402C-5697-4E1C-873F-D02D1690AC5C}">
        <p15:threadingInfo xmlns:p15="http://schemas.microsoft.com/office/powerpoint/2012/main" timeZoneBias="-60"/>
      </p:ext>
    </p:extLst>
  </p:cm>
  <p:cm authorId="2" dt="2019-07-02T17:42:17.894" idx="37">
    <p:pos x="1212" y="246"/>
    <p:text>please do as you suggested</p:text>
    <p:extLst>
      <p:ext uri="{C676402C-5697-4E1C-873F-D02D1690AC5C}">
        <p15:threadingInfo xmlns:p15="http://schemas.microsoft.com/office/powerpoint/2012/main" timeZoneBias="-120">
          <p15:parentCm authorId="1" idx="45"/>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9-07-02T11:29:38.178" idx="46">
    <p:pos x="480" y="2677"/>
    <p:text>Consider removing the spaces either side of the slash in 'continuation / initiation'</p:text>
    <p:extLst>
      <p:ext uri="{C676402C-5697-4E1C-873F-D02D1690AC5C}">
        <p15:threadingInfo xmlns:p15="http://schemas.microsoft.com/office/powerpoint/2012/main" timeZoneBias="-60"/>
      </p:ext>
    </p:extLst>
  </p:cm>
  <p:cm authorId="2" dt="2019-07-02T17:42:26.733" idx="38">
    <p:pos x="480" y="2813"/>
    <p:text>please do as you suggested</p:text>
    <p:extLst>
      <p:ext uri="{C676402C-5697-4E1C-873F-D02D1690AC5C}">
        <p15:threadingInfo xmlns:p15="http://schemas.microsoft.com/office/powerpoint/2012/main" timeZoneBias="-120">
          <p15:parentCm authorId="1" idx="46"/>
        </p15:threadingInfo>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9-07-02T11:31:48.113" idx="47">
    <p:pos x="10" y="10"/>
    <p:text>Consider re-adjusting the position of the title so that it lines up with the previous slide's title</p:text>
    <p:extLst>
      <p:ext uri="{C676402C-5697-4E1C-873F-D02D1690AC5C}">
        <p15:threadingInfo xmlns:p15="http://schemas.microsoft.com/office/powerpoint/2012/main" timeZoneBias="-60"/>
      </p:ext>
    </p:extLst>
  </p:cm>
  <p:cm authorId="2" dt="2019-07-02T17:42:41.859" idx="39">
    <p:pos x="10" y="146"/>
    <p:text>please do as you suggested</p:text>
    <p:extLst>
      <p:ext uri="{C676402C-5697-4E1C-873F-D02D1690AC5C}">
        <p15:threadingInfo xmlns:p15="http://schemas.microsoft.com/office/powerpoint/2012/main" timeZoneBias="-120">
          <p15:parentCm authorId="1" idx="47"/>
        </p15:threadingInfo>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9-07-02T11:34:46.328" idx="49">
    <p:pos x="3685" y="918"/>
    <p:text>Consider removing the comma after EBV. Consider defining the abbreviation EBV</p:text>
    <p:extLst>
      <p:ext uri="{C676402C-5697-4E1C-873F-D02D1690AC5C}">
        <p15:threadingInfo xmlns:p15="http://schemas.microsoft.com/office/powerpoint/2012/main" timeZoneBias="-60"/>
      </p:ext>
    </p:extLst>
  </p:cm>
  <p:cm authorId="2" dt="2019-07-02T17:42:56.088" idx="40">
    <p:pos x="3685" y="1054"/>
    <p:text>EBV= Eppstein Barr virus</p:text>
    <p:extLst>
      <p:ext uri="{C676402C-5697-4E1C-873F-D02D1690AC5C}">
        <p15:threadingInfo xmlns:p15="http://schemas.microsoft.com/office/powerpoint/2012/main" timeZoneBias="-120">
          <p15:parentCm authorId="1" idx="49"/>
        </p15:threadingInf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9-07-02T11:37:51.887" idx="50">
    <p:pos x="3059" y="79"/>
    <p:text>Consider placing the 'thrombomodulin' in the title into lower case</p:text>
    <p:extLst>
      <p:ext uri="{C676402C-5697-4E1C-873F-D02D1690AC5C}">
        <p15:threadingInfo xmlns:p15="http://schemas.microsoft.com/office/powerpoint/2012/main" timeZoneBias="-60"/>
      </p:ext>
    </p:extLst>
  </p:cm>
  <p:cm authorId="2" dt="2019-07-02T17:43:00.232" idx="41">
    <p:pos x="3059" y="215"/>
    <p:text>please do as you suggested</p:text>
    <p:extLst>
      <p:ext uri="{C676402C-5697-4E1C-873F-D02D1690AC5C}">
        <p15:threadingInfo xmlns:p15="http://schemas.microsoft.com/office/powerpoint/2012/main" timeZoneBias="-120">
          <p15:parentCm authorId="1" idx="50"/>
        </p15:threadingInfo>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9-07-02T11:45:00.014" idx="53">
    <p:pos x="3767" y="48"/>
    <p:text>Consider changing the 'Oxygen' in the title to lowercase</p:text>
    <p:extLst>
      <p:ext uri="{C676402C-5697-4E1C-873F-D02D1690AC5C}">
        <p15:threadingInfo xmlns:p15="http://schemas.microsoft.com/office/powerpoint/2012/main" timeZoneBias="-60"/>
      </p:ext>
    </p:extLst>
  </p:cm>
  <p:cm authorId="2" dt="2019-07-02T17:43:08.348" idx="42">
    <p:pos x="3767" y="184"/>
    <p:text>please do as you suggested</p:text>
    <p:extLst>
      <p:ext uri="{C676402C-5697-4E1C-873F-D02D1690AC5C}">
        <p15:threadingInfo xmlns:p15="http://schemas.microsoft.com/office/powerpoint/2012/main" timeZoneBias="-120">
          <p15:parentCm authorId="1" idx="53"/>
        </p15:threadingInfo>
      </p:ext>
    </p:extLst>
  </p:cm>
  <p:cm authorId="1" dt="2019-07-02T11:45:36.950" idx="54">
    <p:pos x="10" y="10"/>
    <p:text>This slide appears to be missing the ERS logo</p:text>
    <p:extLst>
      <p:ext uri="{C676402C-5697-4E1C-873F-D02D1690AC5C}">
        <p15:threadingInfo xmlns:p15="http://schemas.microsoft.com/office/powerpoint/2012/main" timeZoneBias="-60"/>
      </p:ext>
    </p:extLst>
  </p:cm>
  <p:cm authorId="2" dt="2019-07-02T17:43:11.637" idx="43">
    <p:pos x="10" y="146"/>
    <p:text>leave as is</p:text>
    <p:extLst>
      <p:ext uri="{C676402C-5697-4E1C-873F-D02D1690AC5C}">
        <p15:threadingInfo xmlns:p15="http://schemas.microsoft.com/office/powerpoint/2012/main" timeZoneBias="-120">
          <p15:parentCm authorId="1" idx="54"/>
        </p15:threadingInfo>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9-07-02T11:45:53.792" idx="55">
    <p:pos x="10" y="10"/>
    <p:text>This slide appears to be missing the ERS logo</p:text>
    <p:extLst>
      <p:ext uri="{C676402C-5697-4E1C-873F-D02D1690AC5C}">
        <p15:threadingInfo xmlns:p15="http://schemas.microsoft.com/office/powerpoint/2012/main" timeZoneBias="-60"/>
      </p:ext>
    </p:extLst>
  </p:cm>
  <p:cm authorId="2" dt="2019-07-02T17:43:17.949" idx="44">
    <p:pos x="10" y="146"/>
    <p:text>leave as is</p:text>
    <p:extLst>
      <p:ext uri="{C676402C-5697-4E1C-873F-D02D1690AC5C}">
        <p15:threadingInfo xmlns:p15="http://schemas.microsoft.com/office/powerpoint/2012/main" timeZoneBias="-120">
          <p15:parentCm authorId="1" idx="55"/>
        </p15:threadingInfo>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9-07-02T11:51:42.967" idx="58">
    <p:pos x="2621" y="1725"/>
    <p:text>Consider capitalising the first word of the first bullet point</p:text>
    <p:extLst>
      <p:ext uri="{C676402C-5697-4E1C-873F-D02D1690AC5C}">
        <p15:threadingInfo xmlns:p15="http://schemas.microsoft.com/office/powerpoint/2012/main" timeZoneBias="-60"/>
      </p:ext>
    </p:extLst>
  </p:cm>
  <p:cm authorId="2" dt="2019-07-02T17:43:24.431" idx="45">
    <p:pos x="2621" y="1861"/>
    <p:text>please do as you suggested</p:text>
    <p:extLst>
      <p:ext uri="{C676402C-5697-4E1C-873F-D02D1690AC5C}">
        <p15:threadingInfo xmlns:p15="http://schemas.microsoft.com/office/powerpoint/2012/main" timeZoneBias="-120">
          <p15:parentCm authorId="1" idx="58"/>
        </p15:threadingInfo>
      </p:ext>
    </p:extLst>
  </p:cm>
  <p:cm authorId="1" dt="2019-07-02T11:53:36.100" idx="59">
    <p:pos x="1644" y="16"/>
    <p:text>Consider defining the ECMO and LTX abbreviations</p:text>
    <p:extLst>
      <p:ext uri="{C676402C-5697-4E1C-873F-D02D1690AC5C}">
        <p15:threadingInfo xmlns:p15="http://schemas.microsoft.com/office/powerpoint/2012/main" timeZoneBias="-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19-07-02T11:46:07.863" idx="56">
    <p:pos x="10" y="10"/>
    <p:text>This slide appears to be missing the ERS logo</p:text>
    <p:extLst>
      <p:ext uri="{C676402C-5697-4E1C-873F-D02D1690AC5C}">
        <p15:threadingInfo xmlns:p15="http://schemas.microsoft.com/office/powerpoint/2012/main" timeZoneBias="-60"/>
      </p:ext>
    </p:extLst>
  </p:cm>
  <p:cm authorId="2" dt="2019-07-02T17:43:42.503" idx="46">
    <p:pos x="10" y="146"/>
    <p:text>leave as is</p:text>
    <p:extLst>
      <p:ext uri="{C676402C-5697-4E1C-873F-D02D1690AC5C}">
        <p15:threadingInfo xmlns:p15="http://schemas.microsoft.com/office/powerpoint/2012/main" timeZoneBias="-120">
          <p15:parentCm authorId="1" idx="56"/>
        </p15:threadingInfo>
      </p:ext>
    </p:extLst>
  </p:cm>
  <p:cm authorId="1" dt="2019-07-02T11:56:13.911" idx="60">
    <p:pos x="3327" y="396"/>
    <p:text>Consider defining the abbreviation LAS</p:text>
    <p:extLst>
      <p:ext uri="{C676402C-5697-4E1C-873F-D02D1690AC5C}">
        <p15:threadingInfo xmlns:p15="http://schemas.microsoft.com/office/powerpoint/2012/main" timeZoneBias="-60"/>
      </p:ext>
    </p:extLst>
  </p:cm>
  <p:cm authorId="2" dt="2019-07-02T17:43:46.133" idx="47">
    <p:pos x="3327" y="532"/>
    <p:text>leave as is</p:text>
    <p:extLst>
      <p:ext uri="{C676402C-5697-4E1C-873F-D02D1690AC5C}">
        <p15:threadingInfo xmlns:p15="http://schemas.microsoft.com/office/powerpoint/2012/main" timeZoneBias="-120">
          <p15:parentCm authorId="1" idx="60"/>
        </p15:threadingInfo>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19-07-02T11:46:20.815" idx="57">
    <p:pos x="10" y="10"/>
    <p:text>This slide appears to be missing the ERS logo</p:text>
    <p:extLst>
      <p:ext uri="{C676402C-5697-4E1C-873F-D02D1690AC5C}">
        <p15:threadingInfo xmlns:p15="http://schemas.microsoft.com/office/powerpoint/2012/main" timeZoneBias="-60"/>
      </p:ext>
    </p:extLst>
  </p:cm>
  <p:cm authorId="2" dt="2019-07-02T17:43:53" idx="48">
    <p:pos x="10" y="146"/>
    <p:text>please insert</p:text>
    <p:extLst>
      <p:ext uri="{C676402C-5697-4E1C-873F-D02D1690AC5C}">
        <p15:threadingInfo xmlns:p15="http://schemas.microsoft.com/office/powerpoint/2012/main" timeZoneBias="-120">
          <p15:parentCm authorId="1" idx="57"/>
        </p15:threadingInfo>
      </p:ext>
    </p:extLst>
  </p:cm>
  <p:cm authorId="1" dt="2019-07-02T11:59:02.889" idx="61">
    <p:pos x="3527" y="484"/>
    <p:text>Consider changing 'NO 1' to 'No. 1'</p:text>
    <p:extLst>
      <p:ext uri="{C676402C-5697-4E1C-873F-D02D1690AC5C}">
        <p15:threadingInfo xmlns:p15="http://schemas.microsoft.com/office/powerpoint/2012/main" timeZoneBias="-60"/>
      </p:ext>
    </p:extLst>
  </p:cm>
  <p:cm authorId="2" dt="2019-07-02T17:43:54.632" idx="49">
    <p:pos x="3527" y="620"/>
    <p:text>please do as you suggested</p:text>
    <p:extLst>
      <p:ext uri="{C676402C-5697-4E1C-873F-D02D1690AC5C}">
        <p15:threadingInfo xmlns:p15="http://schemas.microsoft.com/office/powerpoint/2012/main" timeZoneBias="-120">
          <p15:parentCm authorId="1" idx="6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01T10:48:44.573" idx="2">
    <p:pos x="3222" y="1982"/>
    <p:text>Not exactly sure what is meant by the last bullet point. Perhaps 'open questions' is meant to imply 'remaining/unanswered questions'?</p:text>
    <p:extLst>
      <p:ext uri="{C676402C-5697-4E1C-873F-D02D1690AC5C}">
        <p15:threadingInfo xmlns:p15="http://schemas.microsoft.com/office/powerpoint/2012/main" timeZoneBias="-60"/>
      </p:ext>
    </p:extLst>
  </p:cm>
  <p:cm authorId="2" dt="2019-07-02T17:35:51.755" idx="1">
    <p:pos x="3222" y="2118"/>
    <p:text>unanswered</p:text>
    <p:extLst>
      <p:ext uri="{C676402C-5697-4E1C-873F-D02D1690AC5C}">
        <p15:threadingInfo xmlns:p15="http://schemas.microsoft.com/office/powerpoint/2012/main" timeZoneBias="-120">
          <p15:parentCm authorId="1"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01T11:09:53.384" idx="4">
    <p:pos x="964" y="138"/>
    <p:text>Consider defining 'ILD', 'CAD' and 'PY' abbreviations. Could define in small font in the bottem left-hand corner of slide</p:text>
    <p:extLst>
      <p:ext uri="{C676402C-5697-4E1C-873F-D02D1690AC5C}">
        <p15:threadingInfo xmlns:p15="http://schemas.microsoft.com/office/powerpoint/2012/main" timeZoneBias="-60"/>
      </p:ext>
    </p:extLst>
  </p:cm>
  <p:cm authorId="2" dt="2019-07-02T17:36:04.436" idx="2">
    <p:pos x="964" y="274"/>
    <p:text>ILD leave as ist</p:text>
    <p:extLst>
      <p:ext uri="{C676402C-5697-4E1C-873F-D02D1690AC5C}">
        <p15:threadingInfo xmlns:p15="http://schemas.microsoft.com/office/powerpoint/2012/main" timeZoneBias="-120">
          <p15:parentCm authorId="1" idx="4"/>
        </p15:threadingInfo>
      </p:ext>
    </p:extLst>
  </p:cm>
  <p:cm authorId="2" dt="2019-07-02T17:36:15.220" idx="3">
    <p:pos x="964" y="410"/>
    <p:text>CAD coronary artery disease</p:text>
    <p:extLst>
      <p:ext uri="{C676402C-5697-4E1C-873F-D02D1690AC5C}">
        <p15:threadingInfo xmlns:p15="http://schemas.microsoft.com/office/powerpoint/2012/main" timeZoneBias="-120">
          <p15:parentCm authorId="1" idx="4"/>
        </p15:threadingInfo>
      </p:ext>
    </p:extLst>
  </p:cm>
  <p:cm authorId="2" dt="2019-07-02T17:36:29.506" idx="5">
    <p:pos x="964" y="546"/>
    <p:text>Py pack years</p:text>
    <p:extLst>
      <p:ext uri="{C676402C-5697-4E1C-873F-D02D1690AC5C}">
        <p15:threadingInfo xmlns:p15="http://schemas.microsoft.com/office/powerpoint/2012/main" timeZoneBias="-120">
          <p15:parentCm authorId="1" idx="4"/>
        </p15:threadingInfo>
      </p:ext>
    </p:extLst>
  </p:cm>
  <p:cm authorId="1" dt="2019-07-01T11:19:40.488" idx="5">
    <p:pos x="3215" y="1656"/>
    <p:text>NB: change 'moderatetly' to 'moderately'</p:text>
    <p:extLst>
      <p:ext uri="{C676402C-5697-4E1C-873F-D02D1690AC5C}">
        <p15:threadingInfo xmlns:p15="http://schemas.microsoft.com/office/powerpoint/2012/main" timeZoneBias="-60"/>
      </p:ext>
    </p:extLst>
  </p:cm>
  <p:cm authorId="2" dt="2019-07-02T17:36:37.125" idx="6">
    <p:pos x="3215" y="1792"/>
    <p:text>ok</p:text>
    <p:extLst>
      <p:ext uri="{C676402C-5697-4E1C-873F-D02D1690AC5C}">
        <p15:threadingInfo xmlns:p15="http://schemas.microsoft.com/office/powerpoint/2012/main" timeZoneBias="-120">
          <p15:parentCm authorId="1" idx="5"/>
        </p15:threadingInfo>
      </p:ext>
    </p:extLst>
  </p:cm>
  <p:cm authorId="2" dt="2019-07-02T17:36:16.447" idx="4">
    <p:pos x="10" y="10"/>
    <p:text>p</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01T11:27:45.486" idx="6">
    <p:pos x="4113" y="878"/>
    <p:text>Would suggest saying 'Subacute, increasing dyspnea for last 5 days' or 'Subacute, increasing dyspnea since 5 days ago'</p:text>
    <p:extLst>
      <p:ext uri="{C676402C-5697-4E1C-873F-D02D1690AC5C}">
        <p15:threadingInfo xmlns:p15="http://schemas.microsoft.com/office/powerpoint/2012/main" timeZoneBias="-60"/>
      </p:ext>
    </p:extLst>
  </p:cm>
  <p:cm authorId="2" dt="2019-07-02T17:37:00.266" idx="7">
    <p:pos x="4113" y="1014"/>
    <p:text>change to</p:text>
    <p:extLst>
      <p:ext uri="{C676402C-5697-4E1C-873F-D02D1690AC5C}">
        <p15:threadingInfo xmlns:p15="http://schemas.microsoft.com/office/powerpoint/2012/main" timeZoneBias="-120">
          <p15:parentCm authorId="1" idx="6"/>
        </p15:threadingInfo>
      </p:ext>
    </p:extLst>
  </p:cm>
  <p:cm authorId="2" dt="2019-07-02T17:37:04.262" idx="8">
    <p:pos x="4113" y="1150"/>
    <p:text>Subacute, increasing dyspnea since 5 days ago'</p:text>
    <p:extLst>
      <p:ext uri="{C676402C-5697-4E1C-873F-D02D1690AC5C}">
        <p15:threadingInfo xmlns:p15="http://schemas.microsoft.com/office/powerpoint/2012/main" timeZoneBias="-120">
          <p15:parentCm authorId="1" idx="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7-01T11:37:19.614" idx="8">
    <p:pos x="3899" y="811"/>
    <p:text>Would suggest saying 'Subacute, increasing dyspnea for last 5 days' or 'Subacute, increasing dyspnea since 5 days ago'</p:text>
    <p:extLst>
      <p:ext uri="{C676402C-5697-4E1C-873F-D02D1690AC5C}">
        <p15:threadingInfo xmlns:p15="http://schemas.microsoft.com/office/powerpoint/2012/main" timeZoneBias="-60"/>
      </p:ext>
    </p:extLst>
  </p:cm>
  <p:cm authorId="2" dt="2019-07-02T17:37:15.734" idx="9">
    <p:pos x="3899" y="947"/>
    <p:text>see last slides</p:text>
    <p:extLst>
      <p:ext uri="{C676402C-5697-4E1C-873F-D02D1690AC5C}">
        <p15:threadingInfo xmlns:p15="http://schemas.microsoft.com/office/powerpoint/2012/main" timeZoneBias="-120">
          <p15:parentCm authorId="1" idx="8"/>
        </p15:threadingInfo>
      </p:ext>
    </p:extLst>
  </p:cm>
  <p:cm authorId="1" dt="2019-07-01T11:37:33.247" idx="9">
    <p:pos x="3784" y="1267"/>
    <p:text>Consider saying 'another hospital' instead of 'other hospital'</p:text>
    <p:extLst>
      <p:ext uri="{C676402C-5697-4E1C-873F-D02D1690AC5C}">
        <p15:threadingInfo xmlns:p15="http://schemas.microsoft.com/office/powerpoint/2012/main" timeZoneBias="-60"/>
      </p:ext>
    </p:extLst>
  </p:cm>
  <p:cm authorId="2" dt="2019-07-02T17:37:18.838" idx="10">
    <p:pos x="3784" y="1403"/>
    <p:text>ok</p:text>
    <p:extLst>
      <p:ext uri="{C676402C-5697-4E1C-873F-D02D1690AC5C}">
        <p15:threadingInfo xmlns:p15="http://schemas.microsoft.com/office/powerpoint/2012/main" timeZoneBias="-120">
          <p15:parentCm authorId="1" idx="9"/>
        </p15:threadingInfo>
      </p:ext>
    </p:extLst>
  </p:cm>
  <p:cm authorId="1" dt="2019-07-01T11:43:34.069" idx="12">
    <p:pos x="3559" y="2547"/>
    <p:text>Font type for last bullet point differs from the rest of the slide</p:text>
    <p:extLst>
      <p:ext uri="{C676402C-5697-4E1C-873F-D02D1690AC5C}">
        <p15:threadingInfo xmlns:p15="http://schemas.microsoft.com/office/powerpoint/2012/main" timeZoneBias="-60"/>
      </p:ext>
    </p:extLst>
  </p:cm>
  <p:cm authorId="2" dt="2019-07-02T17:37:36.768" idx="11">
    <p:pos x="3559" y="2683"/>
    <p:text>should be left as was</p:text>
    <p:extLst>
      <p:ext uri="{C676402C-5697-4E1C-873F-D02D1690AC5C}">
        <p15:threadingInfo xmlns:p15="http://schemas.microsoft.com/office/powerpoint/2012/main" timeZoneBias="-120">
          <p15:parentCm authorId="1" idx="12"/>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7-01T11:45:01.966" idx="13">
    <p:pos x="10" y="10"/>
    <p:text>Consider defining 'FU' abbreviation</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7-01T11:45:42.598" idx="14">
    <p:pos x="3443" y="659"/>
    <p:text>Would suggest 'Subacute, increasing dyspnea for last 5 days' or 'Subacute, increasing dyspnea since 5 days ago'</p:text>
    <p:extLst>
      <p:ext uri="{C676402C-5697-4E1C-873F-D02D1690AC5C}">
        <p15:threadingInfo xmlns:p15="http://schemas.microsoft.com/office/powerpoint/2012/main" timeZoneBias="-60"/>
      </p:ext>
    </p:extLst>
  </p:cm>
  <p:cm authorId="1" dt="2019-07-01T11:45:58.077" idx="15">
    <p:pos x="3158" y="1110"/>
    <p:text>Consider saying 'another hospital' instead of 'other hospital'</p:text>
    <p:extLst>
      <p:ext uri="{C676402C-5697-4E1C-873F-D02D1690AC5C}">
        <p15:threadingInfo xmlns:p15="http://schemas.microsoft.com/office/powerpoint/2012/main" timeZoneBias="-60"/>
      </p:ext>
    </p:extLst>
  </p:cm>
  <p:cm authorId="1" dt="2019-07-01T11:48:11.431" idx="16">
    <p:pos x="3257" y="2686"/>
    <p:text>Would suggest removing the '-' after 'FU'</p:text>
    <p:extLst>
      <p:ext uri="{C676402C-5697-4E1C-873F-D02D1690AC5C}">
        <p15:threadingInfo xmlns:p15="http://schemas.microsoft.com/office/powerpoint/2012/main" timeZoneBias="-60"/>
      </p:ext>
    </p:extLst>
  </p:cm>
  <p:cm authorId="2" dt="2019-07-02T17:38:03.661" idx="12">
    <p:pos x="3257" y="2822"/>
    <p:text>FU means follow up, i.e. a new X ray please include</p:text>
    <p:extLst>
      <p:ext uri="{C676402C-5697-4E1C-873F-D02D1690AC5C}">
        <p15:threadingInfo xmlns:p15="http://schemas.microsoft.com/office/powerpoint/2012/main" timeZoneBias="-120">
          <p15:parentCm authorId="1" idx="16"/>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7-01T11:50:57.677" idx="17">
    <p:pos x="2640" y="755"/>
    <p:text>Consider defining 'HR-CT'</p:text>
    <p:extLst>
      <p:ext uri="{C676402C-5697-4E1C-873F-D02D1690AC5C}">
        <p15:threadingInfo xmlns:p15="http://schemas.microsoft.com/office/powerpoint/2012/main" timeZoneBias="-60"/>
      </p:ext>
    </p:extLst>
  </p:cm>
  <p:cm authorId="2" dt="2019-07-02T17:38:20.128" idx="13">
    <p:pos x="2640" y="891"/>
    <p:text>NO leave as is, every pulmonologists should know what this is</p:text>
    <p:extLst>
      <p:ext uri="{C676402C-5697-4E1C-873F-D02D1690AC5C}">
        <p15:threadingInfo xmlns:p15="http://schemas.microsoft.com/office/powerpoint/2012/main" timeZoneBias="-120">
          <p15:parentCm authorId="1" idx="17"/>
        </p15:threadingInfo>
      </p:ext>
    </p:extLst>
  </p:cm>
</p:cmLst>
</file>

<file path=ppt/handoutMasters/_rels/handoutMaster1.xml.rels><?xml version="1.0" encoding="UTF-8" standalone="yes"?>
<Relationships xmlns="http://schemas.openxmlformats.org/package/2006/relationships"><Relationship Id="rId2" Type="http://schemas.openxmlformats.org/officeDocument/2006/relationships/tags" Target="../tags/tag4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0486004-D380-43AD-BE77-D83C6087E9B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Espace réservé de la date 2">
            <a:extLst>
              <a:ext uri="{FF2B5EF4-FFF2-40B4-BE49-F238E27FC236}">
                <a16:creationId xmlns:a16="http://schemas.microsoft.com/office/drawing/2014/main" id="{E5D69D68-9EC6-453B-A7F0-3D0686E6CC9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104C933-A217-4B53-975D-1ED5859FB509}" type="datetime1">
              <a:rPr lang="fr-FR" altLang="en-US"/>
              <a:pPr>
                <a:defRPr/>
              </a:pPr>
              <a:t>17/07/2019</a:t>
            </a:fld>
            <a:endParaRPr lang="fr-FR" altLang="en-US"/>
          </a:p>
        </p:txBody>
      </p:sp>
      <p:sp>
        <p:nvSpPr>
          <p:cNvPr id="4" name="Espace réservé du pied de page 3">
            <a:extLst>
              <a:ext uri="{FF2B5EF4-FFF2-40B4-BE49-F238E27FC236}">
                <a16:creationId xmlns:a16="http://schemas.microsoft.com/office/drawing/2014/main" id="{2AE8B933-18A0-41F9-BDE8-16709CA85B57}"/>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5" name="Espace réservé du numéro de diapositive 4">
            <a:extLst>
              <a:ext uri="{FF2B5EF4-FFF2-40B4-BE49-F238E27FC236}">
                <a16:creationId xmlns:a16="http://schemas.microsoft.com/office/drawing/2014/main" id="{2326DDBB-F371-46CC-9898-27900134965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92E38E-625E-422A-ABC4-FE70E0ADEE1F}" type="slidenum">
              <a:rPr lang="fr-FR" altLang="en-US"/>
              <a:pPr>
                <a:defRPr/>
              </a:pPr>
              <a:t>‹#›</a:t>
            </a:fld>
            <a:endParaRPr lang="fr-FR" altLang="en-US"/>
          </a:p>
        </p:txBody>
      </p:sp>
    </p:spTree>
    <p:custDataLst>
      <p:tags r:id="rId2"/>
    </p:custData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C92E43-2C29-43BA-9B15-9BFEBFA7B6F7}"/>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Espace réservé de la date 2">
            <a:extLst>
              <a:ext uri="{FF2B5EF4-FFF2-40B4-BE49-F238E27FC236}">
                <a16:creationId xmlns:a16="http://schemas.microsoft.com/office/drawing/2014/main" id="{DE57FC50-AC9A-4EB7-8C7E-6601B2B6258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9B09521-A44B-417A-8B55-CC9D9D317785}" type="datetime1">
              <a:rPr lang="fr-FR" altLang="en-US"/>
              <a:pPr>
                <a:defRPr/>
              </a:pPr>
              <a:t>17/07/2019</a:t>
            </a:fld>
            <a:endParaRPr lang="fr-FR" altLang="en-US"/>
          </a:p>
        </p:txBody>
      </p:sp>
      <p:sp>
        <p:nvSpPr>
          <p:cNvPr id="4" name="Espace réservé de l'image des diapositives 3">
            <a:extLst>
              <a:ext uri="{FF2B5EF4-FFF2-40B4-BE49-F238E27FC236}">
                <a16:creationId xmlns:a16="http://schemas.microsoft.com/office/drawing/2014/main" id="{ADE00844-6D8C-4753-8A74-05A9A174A5C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Espace réservé des commentaires 4">
            <a:extLst>
              <a:ext uri="{FF2B5EF4-FFF2-40B4-BE49-F238E27FC236}">
                <a16:creationId xmlns:a16="http://schemas.microsoft.com/office/drawing/2014/main" id="{C80027F8-8279-45F8-8DDB-8E6C91AEAAA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H" altLang="en-US" noProof="0"/>
              <a:t>Cliquez pour modifier les styles du texte du masque</a:t>
            </a:r>
          </a:p>
          <a:p>
            <a:pPr lvl="1"/>
            <a:r>
              <a:rPr lang="fr-CH" altLang="en-US" noProof="0"/>
              <a:t>Deuxième niveau</a:t>
            </a:r>
          </a:p>
          <a:p>
            <a:pPr lvl="2"/>
            <a:r>
              <a:rPr lang="fr-CH" altLang="en-US" noProof="0"/>
              <a:t>Troisième niveau</a:t>
            </a:r>
          </a:p>
          <a:p>
            <a:pPr lvl="3"/>
            <a:r>
              <a:rPr lang="fr-CH" altLang="en-US" noProof="0"/>
              <a:t>Quatrième niveau</a:t>
            </a:r>
          </a:p>
          <a:p>
            <a:pPr lvl="4"/>
            <a:r>
              <a:rPr lang="fr-CH" altLang="en-US" noProof="0"/>
              <a:t>Cinquième niveau</a:t>
            </a:r>
            <a:endParaRPr lang="fr-FR" altLang="en-US" noProof="0"/>
          </a:p>
        </p:txBody>
      </p:sp>
      <p:sp>
        <p:nvSpPr>
          <p:cNvPr id="6" name="Espace réservé du pied de page 5">
            <a:extLst>
              <a:ext uri="{FF2B5EF4-FFF2-40B4-BE49-F238E27FC236}">
                <a16:creationId xmlns:a16="http://schemas.microsoft.com/office/drawing/2014/main" id="{1C0642E4-6658-4064-BC64-61A624D87DDF}"/>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Espace réservé du numéro de diapositive 6">
            <a:extLst>
              <a:ext uri="{FF2B5EF4-FFF2-40B4-BE49-F238E27FC236}">
                <a16:creationId xmlns:a16="http://schemas.microsoft.com/office/drawing/2014/main" id="{3687652C-25B5-43E4-8CC4-2CBFE7DF3B9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CEF58E6-EDF1-41EA-B51C-23AB8BD56BD9}"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pitchFamily="4" charset="-128"/>
        <a:cs typeface="Geneva" pitchFamily="4" charset="-128"/>
      </a:defRPr>
    </a:lvl3pPr>
    <a:lvl4pPr marL="1371600" algn="l" defTabSz="457200" rtl="0" eaLnBrk="0" fontAlgn="base" hangingPunct="0">
      <a:spcBef>
        <a:spcPct val="30000"/>
      </a:spcBef>
      <a:spcAft>
        <a:spcPct val="0"/>
      </a:spcAft>
      <a:defRPr sz="1200" kern="1200">
        <a:solidFill>
          <a:schemeClr val="tx1"/>
        </a:solidFill>
        <a:latin typeface="+mn-lt"/>
        <a:ea typeface="Geneva"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cbi.nlm.nih.gov/pubmed/?term=Raimundo%20K%5bAuthor%5d&amp;cauthor=true&amp;cauthor_uid=28471697" TargetMode="External"/><Relationship Id="rId3" Type="http://schemas.openxmlformats.org/officeDocument/2006/relationships/hyperlink" Target="https://www.ncbi.nlm.nih.gov/pubmed/28471697" TargetMode="External"/><Relationship Id="rId7" Type="http://schemas.openxmlformats.org/officeDocument/2006/relationships/hyperlink" Target="https://www.ncbi.nlm.nih.gov/pubmed/?term=Stauffer%20JL%5bAuthor%5d&amp;cauthor=true&amp;cauthor_uid=28471697"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ncbi.nlm.nih.gov/pubmed/?term=Day%20BM%5bAuthor%5d&amp;cauthor=true&amp;cauthor_uid=28471697" TargetMode="External"/><Relationship Id="rId5" Type="http://schemas.openxmlformats.org/officeDocument/2006/relationships/hyperlink" Target="https://www.ncbi.nlm.nih.gov/pubmed/?term=Swigris%20J%5bAuthor%5d&amp;cauthor=true&amp;cauthor_uid=28471697" TargetMode="External"/><Relationship Id="rId10" Type="http://schemas.openxmlformats.org/officeDocument/2006/relationships/hyperlink" Target="https://www.ncbi.nlm.nih.gov/pubmed/?term=Collard%20HR%5bAuthor%5d&amp;cauthor=true&amp;cauthor_uid=28471697" TargetMode="External"/><Relationship Id="rId4" Type="http://schemas.openxmlformats.org/officeDocument/2006/relationships/hyperlink" Target="https://www.ncbi.nlm.nih.gov/pubmed/?term=Ley%20B%5bAuthor%5d&amp;cauthor=true&amp;cauthor_uid=28471697" TargetMode="External"/><Relationship Id="rId9" Type="http://schemas.openxmlformats.org/officeDocument/2006/relationships/hyperlink" Target="https://www.ncbi.nlm.nih.gov/pubmed/?term=Chou%20W%5bAuthor%5d&amp;cauthor=true&amp;cauthor_uid=284716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s://www.ncbi.nlm.nih.gov/pubmed/?term=Itai+J,+et+al+Sarcoidosis+Vasc+++++++Diffuse+Lung+Dis+2014;+31:343%E2%80%93349." TargetMode="External"/><Relationship Id="rId18" Type="http://schemas.openxmlformats.org/officeDocument/2006/relationships/hyperlink" Target="https://www.ncbi.nlm.nih.gov/pubmed/?term=Iwasaki%20Y%5bAuthor%5d&amp;cauthor=true&amp;cauthor_uid=25591146" TargetMode="External"/><Relationship Id="rId26" Type="http://schemas.openxmlformats.org/officeDocument/2006/relationships/hyperlink" Target="https://www.ncbi.nlm.nih.gov/pubmed/?term=Enomoto%20N%5bAuthor%5d&amp;cauthor=true&amp;cauthor_uid=25887940" TargetMode="External"/><Relationship Id="rId39" Type="http://schemas.openxmlformats.org/officeDocument/2006/relationships/hyperlink" Target="https://www.ncbi.nlm.nih.gov/pubmed/?term=Suda%20T%5bAuthor%5d&amp;cauthor=true&amp;cauthor_uid=25887940" TargetMode="External"/><Relationship Id="rId3" Type="http://schemas.openxmlformats.org/officeDocument/2006/relationships/hyperlink" Target="https://www.ncbi.nlm.nih.gov/pubmed/?term=Kataoka+K,+et+al.+++++++Chest+2015;+148:436%E2%80%93443" TargetMode="External"/><Relationship Id="rId21" Type="http://schemas.openxmlformats.org/officeDocument/2006/relationships/hyperlink" Target="https://www.ncbi.nlm.nih.gov/pubmed/?term=Guzman%20J%5bAuthor%5d&amp;cauthor=true&amp;cauthor_uid=25591146" TargetMode="External"/><Relationship Id="rId34" Type="http://schemas.openxmlformats.org/officeDocument/2006/relationships/hyperlink" Target="https://www.ncbi.nlm.nih.gov/pubmed/?term=Yasuda%20H%5bAuthor%5d&amp;cauthor=true&amp;cauthor_uid=25887940" TargetMode="External"/><Relationship Id="rId42" Type="http://schemas.openxmlformats.org/officeDocument/2006/relationships/hyperlink" Target="https://www.ncbi.nlm.nih.gov/pubmed/?term=Adamali%20HI%5bAuthor%5d&amp;cauthor=true&amp;cauthor_uid=21660226" TargetMode="External"/><Relationship Id="rId47" Type="http://schemas.openxmlformats.org/officeDocument/2006/relationships/hyperlink" Target="https://www.ncbi.nlm.nih.gov/pubmed/?term=Kawamura%20K%5bAuthor%5d&amp;cauthor=true&amp;cauthor_uid=28629448" TargetMode="External"/><Relationship Id="rId50" Type="http://schemas.openxmlformats.org/officeDocument/2006/relationships/hyperlink" Target="https://www.ncbi.nlm.nih.gov/pubmed/?term=Anan%20K%5bAuthor%5d&amp;cauthor=true&amp;cauthor_uid=28629448" TargetMode="External"/><Relationship Id="rId7" Type="http://schemas.openxmlformats.org/officeDocument/2006/relationships/hyperlink" Target="https://www.ncbi.nlm.nih.gov/pubmed/?term=Nishiyama%20O%5bAuthor%5d&amp;cauthor=true&amp;cauthor_uid=25811735" TargetMode="External"/><Relationship Id="rId12" Type="http://schemas.openxmlformats.org/officeDocument/2006/relationships/hyperlink" Target="https://www.ncbi.nlm.nih.gov/pubmed/?term=Ando%20M%5bAuthor%5d&amp;cauthor=true&amp;cauthor_uid=25811735" TargetMode="External"/><Relationship Id="rId17" Type="http://schemas.openxmlformats.org/officeDocument/2006/relationships/hyperlink" Target="https://www.ncbi.nlm.nih.gov/pubmed/?term=Ota%20K%5bAuthor%5d&amp;cauthor=true&amp;cauthor_uid=25591146" TargetMode="External"/><Relationship Id="rId25" Type="http://schemas.openxmlformats.org/officeDocument/2006/relationships/hyperlink" Target="https://www.ncbi.nlm.nih.gov/pubmed/?term=Enomoto+et+al.+BMC+Pul+Med,+2015" TargetMode="External"/><Relationship Id="rId33" Type="http://schemas.openxmlformats.org/officeDocument/2006/relationships/hyperlink" Target="https://www.ncbi.nlm.nih.gov/pubmed/?term=Nakamura%20Y%5bAuthor%5d&amp;cauthor=true&amp;cauthor_uid=25887940" TargetMode="External"/><Relationship Id="rId38" Type="http://schemas.openxmlformats.org/officeDocument/2006/relationships/hyperlink" Target="https://www.ncbi.nlm.nih.gov/pubmed/?term=Sato%20S%5bAuthor%5d&amp;cauthor=true&amp;cauthor_uid=25887940" TargetMode="External"/><Relationship Id="rId46" Type="http://schemas.openxmlformats.org/officeDocument/2006/relationships/hyperlink" Target="https://www.ncbi.nlm.nih.gov/pubmed/?term=Kawamura+et+al.+,+BMC+Pulm+++++++Medicine+(2017)+17:94" TargetMode="External"/><Relationship Id="rId2" Type="http://schemas.openxmlformats.org/officeDocument/2006/relationships/slide" Target="../slides/slide37.xml"/><Relationship Id="rId16" Type="http://schemas.openxmlformats.org/officeDocument/2006/relationships/hyperlink" Target="https://www.ncbi.nlm.nih.gov/pubmed/?term=Kida%20Y%5bAuthor%5d&amp;cauthor=true&amp;cauthor_uid=25591146" TargetMode="External"/><Relationship Id="rId20" Type="http://schemas.openxmlformats.org/officeDocument/2006/relationships/hyperlink" Target="https://www.ncbi.nlm.nih.gov/pubmed/?term=Bonella%20F%5bAuthor%5d&amp;cauthor=true&amp;cauthor_uid=25591146" TargetMode="External"/><Relationship Id="rId29" Type="http://schemas.openxmlformats.org/officeDocument/2006/relationships/hyperlink" Target="https://www.ncbi.nlm.nih.gov/pubmed/?term=Kono%20M%5bAuthor%5d&amp;cauthor=true&amp;cauthor_uid=25887940" TargetMode="External"/><Relationship Id="rId41" Type="http://schemas.openxmlformats.org/officeDocument/2006/relationships/hyperlink" Target="https://www.ncbi.nlm.nih.gov/pubmed/?term=Egan%20JJ%5bAuthor%5d&amp;cauthor=true&amp;cauthor_uid=21660226" TargetMode="External"/><Relationship Id="rId1" Type="http://schemas.openxmlformats.org/officeDocument/2006/relationships/notesMaster" Target="../notesMasters/notesMaster1.xml"/><Relationship Id="rId6" Type="http://schemas.openxmlformats.org/officeDocument/2006/relationships/hyperlink" Target="https://www.ncbi.nlm.nih.gov/pubmed/?term=Kondoh%20Y%5bAuthor%5d&amp;cauthor=true&amp;cauthor_uid=25811735" TargetMode="External"/><Relationship Id="rId11" Type="http://schemas.openxmlformats.org/officeDocument/2006/relationships/hyperlink" Target="https://www.ncbi.nlm.nih.gov/pubmed/?term=Sakamoto%20K%5bAuthor%5d&amp;cauthor=true&amp;cauthor_uid=25811735" TargetMode="External"/><Relationship Id="rId24" Type="http://schemas.openxmlformats.org/officeDocument/2006/relationships/hyperlink" Target="https://www.ncbi.nlm.nih.gov/pubmed/?term=Tanigawa%20K%5bAuthor%5d&amp;cauthor=true&amp;cauthor_uid=25591146" TargetMode="External"/><Relationship Id="rId32" Type="http://schemas.openxmlformats.org/officeDocument/2006/relationships/hyperlink" Target="https://www.ncbi.nlm.nih.gov/pubmed/?term=Inui%20N%5bAuthor%5d&amp;cauthor=true&amp;cauthor_uid=25887940" TargetMode="External"/><Relationship Id="rId37" Type="http://schemas.openxmlformats.org/officeDocument/2006/relationships/hyperlink" Target="https://www.ncbi.nlm.nih.gov/pubmed/?term=Doi%20M%5bAuthor%5d&amp;cauthor=true&amp;cauthor_uid=25887940" TargetMode="External"/><Relationship Id="rId40" Type="http://schemas.openxmlformats.org/officeDocument/2006/relationships/hyperlink" Target="https://www.ncbi.nlm.nih.gov/pubmed/?term=Eagan+Pulm+Med,+2011" TargetMode="External"/><Relationship Id="rId45" Type="http://schemas.openxmlformats.org/officeDocument/2006/relationships/hyperlink" Target="https://www.ncbi.nlm.nih.gov/pubmed/?term=Woodcock%20AA%5bAuthor%5d&amp;cauthor=true&amp;cauthor_uid=21660226" TargetMode="External"/><Relationship Id="rId5" Type="http://schemas.openxmlformats.org/officeDocument/2006/relationships/hyperlink" Target="https://www.ncbi.nlm.nih.gov/pubmed/?term=Taniguchi%20H%5bAuthor%5d&amp;cauthor=true&amp;cauthor_uid=25811735" TargetMode="External"/><Relationship Id="rId15" Type="http://schemas.openxmlformats.org/officeDocument/2006/relationships/hyperlink" Target="https://www.ncbi.nlm.nih.gov/pubmed/?term=Ohshimo%20S%5bAuthor%5d&amp;cauthor=true&amp;cauthor_uid=25591146" TargetMode="External"/><Relationship Id="rId23" Type="http://schemas.openxmlformats.org/officeDocument/2006/relationships/hyperlink" Target="https://www.ncbi.nlm.nih.gov/pubmed/?term=Kohno%20N%5bAuthor%5d&amp;cauthor=true&amp;cauthor_uid=25591146" TargetMode="External"/><Relationship Id="rId28" Type="http://schemas.openxmlformats.org/officeDocument/2006/relationships/hyperlink" Target="https://www.ncbi.nlm.nih.gov/pubmed/?term=Oyama%20Y%5bAuthor%5d&amp;cauthor=true&amp;cauthor_uid=25887940" TargetMode="External"/><Relationship Id="rId36" Type="http://schemas.openxmlformats.org/officeDocument/2006/relationships/hyperlink" Target="https://www.ncbi.nlm.nih.gov/pubmed/?term=Mimuro%20S%5bAuthor%5d&amp;cauthor=true&amp;cauthor_uid=25887940" TargetMode="External"/><Relationship Id="rId49" Type="http://schemas.openxmlformats.org/officeDocument/2006/relationships/hyperlink" Target="https://www.ncbi.nlm.nih.gov/pubmed/?term=Yasuda%20Y%5bAuthor%5d&amp;cauthor=true&amp;cauthor_uid=28629448" TargetMode="External"/><Relationship Id="rId10" Type="http://schemas.openxmlformats.org/officeDocument/2006/relationships/hyperlink" Target="https://www.ncbi.nlm.nih.gov/pubmed/?term=Yokoyama%20T%5bAuthor%5d&amp;cauthor=true&amp;cauthor_uid=25811735" TargetMode="External"/><Relationship Id="rId19" Type="http://schemas.openxmlformats.org/officeDocument/2006/relationships/hyperlink" Target="https://www.ncbi.nlm.nih.gov/pubmed/?term=Hirohashi%20N%5bAuthor%5d&amp;cauthor=true&amp;cauthor_uid=25591146" TargetMode="External"/><Relationship Id="rId31" Type="http://schemas.openxmlformats.org/officeDocument/2006/relationships/hyperlink" Target="https://www.ncbi.nlm.nih.gov/pubmed/?term=Fujisawa%20T%5bAuthor%5d&amp;cauthor=true&amp;cauthor_uid=25887940" TargetMode="External"/><Relationship Id="rId44" Type="http://schemas.openxmlformats.org/officeDocument/2006/relationships/hyperlink" Target="https://www.ncbi.nlm.nih.gov/pubmed/?term=Stewart%20JP%5bAuthor%5d&amp;cauthor=true&amp;cauthor_uid=21660226" TargetMode="External"/><Relationship Id="rId4" Type="http://schemas.openxmlformats.org/officeDocument/2006/relationships/hyperlink" Target="https://www.ncbi.nlm.nih.gov/pubmed/?term=Kataoka%20K%5bAuthor%5d&amp;cauthor=true&amp;cauthor_uid=25811735" TargetMode="External"/><Relationship Id="rId9" Type="http://schemas.openxmlformats.org/officeDocument/2006/relationships/hyperlink" Target="https://www.ncbi.nlm.nih.gov/pubmed/?term=Matsuda%20T%5bAuthor%5d&amp;cauthor=true&amp;cauthor_uid=25811735" TargetMode="External"/><Relationship Id="rId14" Type="http://schemas.openxmlformats.org/officeDocument/2006/relationships/hyperlink" Target="https://www.ncbi.nlm.nih.gov/pubmed/?term=Itai%20J%5bAuthor%5d&amp;cauthor=true&amp;cauthor_uid=25591146" TargetMode="External"/><Relationship Id="rId22" Type="http://schemas.openxmlformats.org/officeDocument/2006/relationships/hyperlink" Target="https://www.ncbi.nlm.nih.gov/pubmed/?term=Costabel%20U%5bAuthor%5d&amp;cauthor=true&amp;cauthor_uid=25591146" TargetMode="External"/><Relationship Id="rId27" Type="http://schemas.openxmlformats.org/officeDocument/2006/relationships/hyperlink" Target="https://www.ncbi.nlm.nih.gov/pubmed/?term=Mikamo%20M%5bAuthor%5d&amp;cauthor=true&amp;cauthor_uid=25887940" TargetMode="External"/><Relationship Id="rId30" Type="http://schemas.openxmlformats.org/officeDocument/2006/relationships/hyperlink" Target="https://www.ncbi.nlm.nih.gov/pubmed/?term=Hashimoto%20D%5bAuthor%5d&amp;cauthor=true&amp;cauthor_uid=25887940" TargetMode="External"/><Relationship Id="rId35" Type="http://schemas.openxmlformats.org/officeDocument/2006/relationships/hyperlink" Target="https://www.ncbi.nlm.nih.gov/pubmed/?term=Kato%20A%5bAuthor%5d&amp;cauthor=true&amp;cauthor_uid=25887940" TargetMode="External"/><Relationship Id="rId43" Type="http://schemas.openxmlformats.org/officeDocument/2006/relationships/hyperlink" Target="https://www.ncbi.nlm.nih.gov/pubmed/?term=Lok%20SS%5bAuthor%5d&amp;cauthor=true&amp;cauthor_uid=21660226" TargetMode="External"/><Relationship Id="rId48" Type="http://schemas.openxmlformats.org/officeDocument/2006/relationships/hyperlink" Target="https://www.ncbi.nlm.nih.gov/pubmed/?term=Ichikado%20K%5bAuthor%5d&amp;cauthor=true&amp;cauthor_uid=28629448" TargetMode="External"/><Relationship Id="rId8" Type="http://schemas.openxmlformats.org/officeDocument/2006/relationships/hyperlink" Target="https://www.ncbi.nlm.nih.gov/pubmed/?term=Kimura%20T%5bAuthor%5d&amp;cauthor=true&amp;cauthor_uid=25811735" TargetMode="External"/><Relationship Id="rId51" Type="http://schemas.openxmlformats.org/officeDocument/2006/relationships/hyperlink" Target="https://www.ncbi.nlm.nih.gov/pubmed/?term=Suga%20M%5bAuthor%5d&amp;cauthor=true&amp;cauthor_uid=28629448" TargetMode="External"/></Relationships>
</file>

<file path=ppt/notesSlides/_rels/notesSlide18.xml.rels><?xml version="1.0" encoding="UTF-8" standalone="yes"?>
<Relationships xmlns="http://schemas.openxmlformats.org/package/2006/relationships"><Relationship Id="rId13" Type="http://schemas.openxmlformats.org/officeDocument/2006/relationships/hyperlink" Target="https://www.ncbi.nlm.nih.gov/pubmed/?term=Itai+J,+et+al+Sarcoidosis+Vasc+++++++Diffuse+Lung+Dis+2014;+31:343%E2%80%93349." TargetMode="External"/><Relationship Id="rId18" Type="http://schemas.openxmlformats.org/officeDocument/2006/relationships/hyperlink" Target="https://www.ncbi.nlm.nih.gov/pubmed/?term=Iwasaki%20Y%5bAuthor%5d&amp;cauthor=true&amp;cauthor_uid=25591146" TargetMode="External"/><Relationship Id="rId26" Type="http://schemas.openxmlformats.org/officeDocument/2006/relationships/hyperlink" Target="https://www.ncbi.nlm.nih.gov/pubmed/?term=Enomoto%20N%5bAuthor%5d&amp;cauthor=true&amp;cauthor_uid=25887940" TargetMode="External"/><Relationship Id="rId39" Type="http://schemas.openxmlformats.org/officeDocument/2006/relationships/hyperlink" Target="https://www.ncbi.nlm.nih.gov/pubmed/?term=Suda%20T%5bAuthor%5d&amp;cauthor=true&amp;cauthor_uid=25887940" TargetMode="External"/><Relationship Id="rId3" Type="http://schemas.openxmlformats.org/officeDocument/2006/relationships/hyperlink" Target="https://www.ncbi.nlm.nih.gov/pubmed/?term=Kataoka+K,+et+al.+++++++Chest+2015;+148:436%E2%80%93443" TargetMode="External"/><Relationship Id="rId21" Type="http://schemas.openxmlformats.org/officeDocument/2006/relationships/hyperlink" Target="https://www.ncbi.nlm.nih.gov/pubmed/?term=Guzman%20J%5bAuthor%5d&amp;cauthor=true&amp;cauthor_uid=25591146" TargetMode="External"/><Relationship Id="rId34" Type="http://schemas.openxmlformats.org/officeDocument/2006/relationships/hyperlink" Target="https://www.ncbi.nlm.nih.gov/pubmed/?term=Yasuda%20H%5bAuthor%5d&amp;cauthor=true&amp;cauthor_uid=25887940" TargetMode="External"/><Relationship Id="rId42" Type="http://schemas.openxmlformats.org/officeDocument/2006/relationships/hyperlink" Target="https://www.ncbi.nlm.nih.gov/pubmed/?term=Adamali%20HI%5bAuthor%5d&amp;cauthor=true&amp;cauthor_uid=21660226" TargetMode="External"/><Relationship Id="rId47" Type="http://schemas.openxmlformats.org/officeDocument/2006/relationships/hyperlink" Target="https://www.ncbi.nlm.nih.gov/pubmed/?term=Kawamura%20K%5bAuthor%5d&amp;cauthor=true&amp;cauthor_uid=28629448" TargetMode="External"/><Relationship Id="rId50" Type="http://schemas.openxmlformats.org/officeDocument/2006/relationships/hyperlink" Target="https://www.ncbi.nlm.nih.gov/pubmed/?term=Anan%20K%5bAuthor%5d&amp;cauthor=true&amp;cauthor_uid=28629448" TargetMode="External"/><Relationship Id="rId7" Type="http://schemas.openxmlformats.org/officeDocument/2006/relationships/hyperlink" Target="https://www.ncbi.nlm.nih.gov/pubmed/?term=Nishiyama%20O%5bAuthor%5d&amp;cauthor=true&amp;cauthor_uid=25811735" TargetMode="External"/><Relationship Id="rId12" Type="http://schemas.openxmlformats.org/officeDocument/2006/relationships/hyperlink" Target="https://www.ncbi.nlm.nih.gov/pubmed/?term=Ando%20M%5bAuthor%5d&amp;cauthor=true&amp;cauthor_uid=25811735" TargetMode="External"/><Relationship Id="rId17" Type="http://schemas.openxmlformats.org/officeDocument/2006/relationships/hyperlink" Target="https://www.ncbi.nlm.nih.gov/pubmed/?term=Ota%20K%5bAuthor%5d&amp;cauthor=true&amp;cauthor_uid=25591146" TargetMode="External"/><Relationship Id="rId25" Type="http://schemas.openxmlformats.org/officeDocument/2006/relationships/hyperlink" Target="https://www.ncbi.nlm.nih.gov/pubmed/?term=Enomoto+et+al.+BMC+Pul+Med,+2015" TargetMode="External"/><Relationship Id="rId33" Type="http://schemas.openxmlformats.org/officeDocument/2006/relationships/hyperlink" Target="https://www.ncbi.nlm.nih.gov/pubmed/?term=Nakamura%20Y%5bAuthor%5d&amp;cauthor=true&amp;cauthor_uid=25887940" TargetMode="External"/><Relationship Id="rId38" Type="http://schemas.openxmlformats.org/officeDocument/2006/relationships/hyperlink" Target="https://www.ncbi.nlm.nih.gov/pubmed/?term=Sato%20S%5bAuthor%5d&amp;cauthor=true&amp;cauthor_uid=25887940" TargetMode="External"/><Relationship Id="rId46" Type="http://schemas.openxmlformats.org/officeDocument/2006/relationships/hyperlink" Target="https://www.ncbi.nlm.nih.gov/pubmed/?term=Kawamura+et+al.+,+BMC+Pulm+++++++Medicine+(2017)+17:94" TargetMode="External"/><Relationship Id="rId2" Type="http://schemas.openxmlformats.org/officeDocument/2006/relationships/slide" Target="../slides/slide38.xml"/><Relationship Id="rId16" Type="http://schemas.openxmlformats.org/officeDocument/2006/relationships/hyperlink" Target="https://www.ncbi.nlm.nih.gov/pubmed/?term=Kida%20Y%5bAuthor%5d&amp;cauthor=true&amp;cauthor_uid=25591146" TargetMode="External"/><Relationship Id="rId20" Type="http://schemas.openxmlformats.org/officeDocument/2006/relationships/hyperlink" Target="https://www.ncbi.nlm.nih.gov/pubmed/?term=Bonella%20F%5bAuthor%5d&amp;cauthor=true&amp;cauthor_uid=25591146" TargetMode="External"/><Relationship Id="rId29" Type="http://schemas.openxmlformats.org/officeDocument/2006/relationships/hyperlink" Target="https://www.ncbi.nlm.nih.gov/pubmed/?term=Kono%20M%5bAuthor%5d&amp;cauthor=true&amp;cauthor_uid=25887940" TargetMode="External"/><Relationship Id="rId41" Type="http://schemas.openxmlformats.org/officeDocument/2006/relationships/hyperlink" Target="https://www.ncbi.nlm.nih.gov/pubmed/?term=Egan%20JJ%5bAuthor%5d&amp;cauthor=true&amp;cauthor_uid=21660226" TargetMode="External"/><Relationship Id="rId1" Type="http://schemas.openxmlformats.org/officeDocument/2006/relationships/notesMaster" Target="../notesMasters/notesMaster1.xml"/><Relationship Id="rId6" Type="http://schemas.openxmlformats.org/officeDocument/2006/relationships/hyperlink" Target="https://www.ncbi.nlm.nih.gov/pubmed/?term=Kondoh%20Y%5bAuthor%5d&amp;cauthor=true&amp;cauthor_uid=25811735" TargetMode="External"/><Relationship Id="rId11" Type="http://schemas.openxmlformats.org/officeDocument/2006/relationships/hyperlink" Target="https://www.ncbi.nlm.nih.gov/pubmed/?term=Sakamoto%20K%5bAuthor%5d&amp;cauthor=true&amp;cauthor_uid=25811735" TargetMode="External"/><Relationship Id="rId24" Type="http://schemas.openxmlformats.org/officeDocument/2006/relationships/hyperlink" Target="https://www.ncbi.nlm.nih.gov/pubmed/?term=Tanigawa%20K%5bAuthor%5d&amp;cauthor=true&amp;cauthor_uid=25591146" TargetMode="External"/><Relationship Id="rId32" Type="http://schemas.openxmlformats.org/officeDocument/2006/relationships/hyperlink" Target="https://www.ncbi.nlm.nih.gov/pubmed/?term=Inui%20N%5bAuthor%5d&amp;cauthor=true&amp;cauthor_uid=25887940" TargetMode="External"/><Relationship Id="rId37" Type="http://schemas.openxmlformats.org/officeDocument/2006/relationships/hyperlink" Target="https://www.ncbi.nlm.nih.gov/pubmed/?term=Doi%20M%5bAuthor%5d&amp;cauthor=true&amp;cauthor_uid=25887940" TargetMode="External"/><Relationship Id="rId40" Type="http://schemas.openxmlformats.org/officeDocument/2006/relationships/hyperlink" Target="https://www.ncbi.nlm.nih.gov/pubmed/?term=Eagan+Pulm+Med,+2011" TargetMode="External"/><Relationship Id="rId45" Type="http://schemas.openxmlformats.org/officeDocument/2006/relationships/hyperlink" Target="https://www.ncbi.nlm.nih.gov/pubmed/?term=Woodcock%20AA%5bAuthor%5d&amp;cauthor=true&amp;cauthor_uid=21660226" TargetMode="External"/><Relationship Id="rId5" Type="http://schemas.openxmlformats.org/officeDocument/2006/relationships/hyperlink" Target="https://www.ncbi.nlm.nih.gov/pubmed/?term=Taniguchi%20H%5bAuthor%5d&amp;cauthor=true&amp;cauthor_uid=25811735" TargetMode="External"/><Relationship Id="rId15" Type="http://schemas.openxmlformats.org/officeDocument/2006/relationships/hyperlink" Target="https://www.ncbi.nlm.nih.gov/pubmed/?term=Ohshimo%20S%5bAuthor%5d&amp;cauthor=true&amp;cauthor_uid=25591146" TargetMode="External"/><Relationship Id="rId23" Type="http://schemas.openxmlformats.org/officeDocument/2006/relationships/hyperlink" Target="https://www.ncbi.nlm.nih.gov/pubmed/?term=Kohno%20N%5bAuthor%5d&amp;cauthor=true&amp;cauthor_uid=25591146" TargetMode="External"/><Relationship Id="rId28" Type="http://schemas.openxmlformats.org/officeDocument/2006/relationships/hyperlink" Target="https://www.ncbi.nlm.nih.gov/pubmed/?term=Oyama%20Y%5bAuthor%5d&amp;cauthor=true&amp;cauthor_uid=25887940" TargetMode="External"/><Relationship Id="rId36" Type="http://schemas.openxmlformats.org/officeDocument/2006/relationships/hyperlink" Target="https://www.ncbi.nlm.nih.gov/pubmed/?term=Mimuro%20S%5bAuthor%5d&amp;cauthor=true&amp;cauthor_uid=25887940" TargetMode="External"/><Relationship Id="rId49" Type="http://schemas.openxmlformats.org/officeDocument/2006/relationships/hyperlink" Target="https://www.ncbi.nlm.nih.gov/pubmed/?term=Yasuda%20Y%5bAuthor%5d&amp;cauthor=true&amp;cauthor_uid=28629448" TargetMode="External"/><Relationship Id="rId10" Type="http://schemas.openxmlformats.org/officeDocument/2006/relationships/hyperlink" Target="https://www.ncbi.nlm.nih.gov/pubmed/?term=Yokoyama%20T%5bAuthor%5d&amp;cauthor=true&amp;cauthor_uid=25811735" TargetMode="External"/><Relationship Id="rId19" Type="http://schemas.openxmlformats.org/officeDocument/2006/relationships/hyperlink" Target="https://www.ncbi.nlm.nih.gov/pubmed/?term=Hirohashi%20N%5bAuthor%5d&amp;cauthor=true&amp;cauthor_uid=25591146" TargetMode="External"/><Relationship Id="rId31" Type="http://schemas.openxmlformats.org/officeDocument/2006/relationships/hyperlink" Target="https://www.ncbi.nlm.nih.gov/pubmed/?term=Fujisawa%20T%5bAuthor%5d&amp;cauthor=true&amp;cauthor_uid=25887940" TargetMode="External"/><Relationship Id="rId44" Type="http://schemas.openxmlformats.org/officeDocument/2006/relationships/hyperlink" Target="https://www.ncbi.nlm.nih.gov/pubmed/?term=Stewart%20JP%5bAuthor%5d&amp;cauthor=true&amp;cauthor_uid=21660226" TargetMode="External"/><Relationship Id="rId4" Type="http://schemas.openxmlformats.org/officeDocument/2006/relationships/hyperlink" Target="https://www.ncbi.nlm.nih.gov/pubmed/?term=Kataoka%20K%5bAuthor%5d&amp;cauthor=true&amp;cauthor_uid=25811735" TargetMode="External"/><Relationship Id="rId9" Type="http://schemas.openxmlformats.org/officeDocument/2006/relationships/hyperlink" Target="https://www.ncbi.nlm.nih.gov/pubmed/?term=Matsuda%20T%5bAuthor%5d&amp;cauthor=true&amp;cauthor_uid=25811735" TargetMode="External"/><Relationship Id="rId14" Type="http://schemas.openxmlformats.org/officeDocument/2006/relationships/hyperlink" Target="https://www.ncbi.nlm.nih.gov/pubmed/?term=Itai%20J%5bAuthor%5d&amp;cauthor=true&amp;cauthor_uid=25591146" TargetMode="External"/><Relationship Id="rId22" Type="http://schemas.openxmlformats.org/officeDocument/2006/relationships/hyperlink" Target="https://www.ncbi.nlm.nih.gov/pubmed/?term=Costabel%20U%5bAuthor%5d&amp;cauthor=true&amp;cauthor_uid=25591146" TargetMode="External"/><Relationship Id="rId27" Type="http://schemas.openxmlformats.org/officeDocument/2006/relationships/hyperlink" Target="https://www.ncbi.nlm.nih.gov/pubmed/?term=Mikamo%20M%5bAuthor%5d&amp;cauthor=true&amp;cauthor_uid=25887940" TargetMode="External"/><Relationship Id="rId30" Type="http://schemas.openxmlformats.org/officeDocument/2006/relationships/hyperlink" Target="https://www.ncbi.nlm.nih.gov/pubmed/?term=Hashimoto%20D%5bAuthor%5d&amp;cauthor=true&amp;cauthor_uid=25887940" TargetMode="External"/><Relationship Id="rId35" Type="http://schemas.openxmlformats.org/officeDocument/2006/relationships/hyperlink" Target="https://www.ncbi.nlm.nih.gov/pubmed/?term=Kato%20A%5bAuthor%5d&amp;cauthor=true&amp;cauthor_uid=25887940" TargetMode="External"/><Relationship Id="rId43" Type="http://schemas.openxmlformats.org/officeDocument/2006/relationships/hyperlink" Target="https://www.ncbi.nlm.nih.gov/pubmed/?term=Lok%20SS%5bAuthor%5d&amp;cauthor=true&amp;cauthor_uid=21660226" TargetMode="External"/><Relationship Id="rId48" Type="http://schemas.openxmlformats.org/officeDocument/2006/relationships/hyperlink" Target="https://www.ncbi.nlm.nih.gov/pubmed/?term=Ichikado%20K%5bAuthor%5d&amp;cauthor=true&amp;cauthor_uid=28629448" TargetMode="External"/><Relationship Id="rId8" Type="http://schemas.openxmlformats.org/officeDocument/2006/relationships/hyperlink" Target="https://www.ncbi.nlm.nih.gov/pubmed/?term=Kimura%20T%5bAuthor%5d&amp;cauthor=true&amp;cauthor_uid=25811735" TargetMode="External"/><Relationship Id="rId51" Type="http://schemas.openxmlformats.org/officeDocument/2006/relationships/hyperlink" Target="https://www.ncbi.nlm.nih.gov/pubmed/?term=Suga%20M%5bAuthor%5d&amp;cauthor=true&amp;cauthor_uid=28629448" TargetMode="External"/></Relationships>
</file>

<file path=ppt/notesSlides/_rels/notesSlide19.xml.rels><?xml version="1.0" encoding="UTF-8" standalone="yes"?>
<Relationships xmlns="http://schemas.openxmlformats.org/package/2006/relationships"><Relationship Id="rId13" Type="http://schemas.openxmlformats.org/officeDocument/2006/relationships/hyperlink" Target="https://www.ncbi.nlm.nih.gov/pubmed/?term=Itai+J,+et+al+Sarcoidosis+Vasc+++++++Diffuse+Lung+Dis+2014;+31:343%E2%80%93349." TargetMode="External"/><Relationship Id="rId18" Type="http://schemas.openxmlformats.org/officeDocument/2006/relationships/hyperlink" Target="https://www.ncbi.nlm.nih.gov/pubmed/?term=Iwasaki%20Y%5bAuthor%5d&amp;cauthor=true&amp;cauthor_uid=25591146" TargetMode="External"/><Relationship Id="rId26" Type="http://schemas.openxmlformats.org/officeDocument/2006/relationships/hyperlink" Target="https://www.ncbi.nlm.nih.gov/pubmed/?term=Enomoto%20N%5bAuthor%5d&amp;cauthor=true&amp;cauthor_uid=25887940" TargetMode="External"/><Relationship Id="rId39" Type="http://schemas.openxmlformats.org/officeDocument/2006/relationships/hyperlink" Target="https://www.ncbi.nlm.nih.gov/pubmed/?term=Suda%20T%5bAuthor%5d&amp;cauthor=true&amp;cauthor_uid=25887940" TargetMode="External"/><Relationship Id="rId3" Type="http://schemas.openxmlformats.org/officeDocument/2006/relationships/hyperlink" Target="https://www.ncbi.nlm.nih.gov/pubmed/?term=Kataoka+K,+et+al.+++++++Chest+2015;+148:436%E2%80%93443" TargetMode="External"/><Relationship Id="rId21" Type="http://schemas.openxmlformats.org/officeDocument/2006/relationships/hyperlink" Target="https://www.ncbi.nlm.nih.gov/pubmed/?term=Guzman%20J%5bAuthor%5d&amp;cauthor=true&amp;cauthor_uid=25591146" TargetMode="External"/><Relationship Id="rId34" Type="http://schemas.openxmlformats.org/officeDocument/2006/relationships/hyperlink" Target="https://www.ncbi.nlm.nih.gov/pubmed/?term=Yasuda%20H%5bAuthor%5d&amp;cauthor=true&amp;cauthor_uid=25887940" TargetMode="External"/><Relationship Id="rId42" Type="http://schemas.openxmlformats.org/officeDocument/2006/relationships/hyperlink" Target="https://www.ncbi.nlm.nih.gov/pubmed/?term=Adamali%20HI%5bAuthor%5d&amp;cauthor=true&amp;cauthor_uid=21660226" TargetMode="External"/><Relationship Id="rId47" Type="http://schemas.openxmlformats.org/officeDocument/2006/relationships/hyperlink" Target="https://www.ncbi.nlm.nih.gov/pubmed/?term=Kawamura%20K%5bAuthor%5d&amp;cauthor=true&amp;cauthor_uid=28629448" TargetMode="External"/><Relationship Id="rId50" Type="http://schemas.openxmlformats.org/officeDocument/2006/relationships/hyperlink" Target="https://www.ncbi.nlm.nih.gov/pubmed/?term=Anan%20K%5bAuthor%5d&amp;cauthor=true&amp;cauthor_uid=28629448" TargetMode="External"/><Relationship Id="rId7" Type="http://schemas.openxmlformats.org/officeDocument/2006/relationships/hyperlink" Target="https://www.ncbi.nlm.nih.gov/pubmed/?term=Nishiyama%20O%5bAuthor%5d&amp;cauthor=true&amp;cauthor_uid=25811735" TargetMode="External"/><Relationship Id="rId12" Type="http://schemas.openxmlformats.org/officeDocument/2006/relationships/hyperlink" Target="https://www.ncbi.nlm.nih.gov/pubmed/?term=Ando%20M%5bAuthor%5d&amp;cauthor=true&amp;cauthor_uid=25811735" TargetMode="External"/><Relationship Id="rId17" Type="http://schemas.openxmlformats.org/officeDocument/2006/relationships/hyperlink" Target="https://www.ncbi.nlm.nih.gov/pubmed/?term=Ota%20K%5bAuthor%5d&amp;cauthor=true&amp;cauthor_uid=25591146" TargetMode="External"/><Relationship Id="rId25" Type="http://schemas.openxmlformats.org/officeDocument/2006/relationships/hyperlink" Target="https://www.ncbi.nlm.nih.gov/pubmed/?term=Enomoto+et+al.+BMC+Pul+Med,+2015" TargetMode="External"/><Relationship Id="rId33" Type="http://schemas.openxmlformats.org/officeDocument/2006/relationships/hyperlink" Target="https://www.ncbi.nlm.nih.gov/pubmed/?term=Nakamura%20Y%5bAuthor%5d&amp;cauthor=true&amp;cauthor_uid=25887940" TargetMode="External"/><Relationship Id="rId38" Type="http://schemas.openxmlformats.org/officeDocument/2006/relationships/hyperlink" Target="https://www.ncbi.nlm.nih.gov/pubmed/?term=Sato%20S%5bAuthor%5d&amp;cauthor=true&amp;cauthor_uid=25887940" TargetMode="External"/><Relationship Id="rId46" Type="http://schemas.openxmlformats.org/officeDocument/2006/relationships/hyperlink" Target="https://www.ncbi.nlm.nih.gov/pubmed/?term=Kawamura+et+al.+,+BMC+Pulm+++++++Medicine+(2017)+17:94" TargetMode="External"/><Relationship Id="rId2" Type="http://schemas.openxmlformats.org/officeDocument/2006/relationships/slide" Target="../slides/slide39.xml"/><Relationship Id="rId16" Type="http://schemas.openxmlformats.org/officeDocument/2006/relationships/hyperlink" Target="https://www.ncbi.nlm.nih.gov/pubmed/?term=Kida%20Y%5bAuthor%5d&amp;cauthor=true&amp;cauthor_uid=25591146" TargetMode="External"/><Relationship Id="rId20" Type="http://schemas.openxmlformats.org/officeDocument/2006/relationships/hyperlink" Target="https://www.ncbi.nlm.nih.gov/pubmed/?term=Bonella%20F%5bAuthor%5d&amp;cauthor=true&amp;cauthor_uid=25591146" TargetMode="External"/><Relationship Id="rId29" Type="http://schemas.openxmlformats.org/officeDocument/2006/relationships/hyperlink" Target="https://www.ncbi.nlm.nih.gov/pubmed/?term=Kono%20M%5bAuthor%5d&amp;cauthor=true&amp;cauthor_uid=25887940" TargetMode="External"/><Relationship Id="rId41" Type="http://schemas.openxmlformats.org/officeDocument/2006/relationships/hyperlink" Target="https://www.ncbi.nlm.nih.gov/pubmed/?term=Egan%20JJ%5bAuthor%5d&amp;cauthor=true&amp;cauthor_uid=21660226" TargetMode="External"/><Relationship Id="rId1" Type="http://schemas.openxmlformats.org/officeDocument/2006/relationships/notesMaster" Target="../notesMasters/notesMaster1.xml"/><Relationship Id="rId6" Type="http://schemas.openxmlformats.org/officeDocument/2006/relationships/hyperlink" Target="https://www.ncbi.nlm.nih.gov/pubmed/?term=Kondoh%20Y%5bAuthor%5d&amp;cauthor=true&amp;cauthor_uid=25811735" TargetMode="External"/><Relationship Id="rId11" Type="http://schemas.openxmlformats.org/officeDocument/2006/relationships/hyperlink" Target="https://www.ncbi.nlm.nih.gov/pubmed/?term=Sakamoto%20K%5bAuthor%5d&amp;cauthor=true&amp;cauthor_uid=25811735" TargetMode="External"/><Relationship Id="rId24" Type="http://schemas.openxmlformats.org/officeDocument/2006/relationships/hyperlink" Target="https://www.ncbi.nlm.nih.gov/pubmed/?term=Tanigawa%20K%5bAuthor%5d&amp;cauthor=true&amp;cauthor_uid=25591146" TargetMode="External"/><Relationship Id="rId32" Type="http://schemas.openxmlformats.org/officeDocument/2006/relationships/hyperlink" Target="https://www.ncbi.nlm.nih.gov/pubmed/?term=Inui%20N%5bAuthor%5d&amp;cauthor=true&amp;cauthor_uid=25887940" TargetMode="External"/><Relationship Id="rId37" Type="http://schemas.openxmlformats.org/officeDocument/2006/relationships/hyperlink" Target="https://www.ncbi.nlm.nih.gov/pubmed/?term=Doi%20M%5bAuthor%5d&amp;cauthor=true&amp;cauthor_uid=25887940" TargetMode="External"/><Relationship Id="rId40" Type="http://schemas.openxmlformats.org/officeDocument/2006/relationships/hyperlink" Target="https://www.ncbi.nlm.nih.gov/pubmed/?term=Eagan+Pulm+Med,+2011" TargetMode="External"/><Relationship Id="rId45" Type="http://schemas.openxmlformats.org/officeDocument/2006/relationships/hyperlink" Target="https://www.ncbi.nlm.nih.gov/pubmed/?term=Woodcock%20AA%5bAuthor%5d&amp;cauthor=true&amp;cauthor_uid=21660226" TargetMode="External"/><Relationship Id="rId5" Type="http://schemas.openxmlformats.org/officeDocument/2006/relationships/hyperlink" Target="https://www.ncbi.nlm.nih.gov/pubmed/?term=Taniguchi%20H%5bAuthor%5d&amp;cauthor=true&amp;cauthor_uid=25811735" TargetMode="External"/><Relationship Id="rId15" Type="http://schemas.openxmlformats.org/officeDocument/2006/relationships/hyperlink" Target="https://www.ncbi.nlm.nih.gov/pubmed/?term=Ohshimo%20S%5bAuthor%5d&amp;cauthor=true&amp;cauthor_uid=25591146" TargetMode="External"/><Relationship Id="rId23" Type="http://schemas.openxmlformats.org/officeDocument/2006/relationships/hyperlink" Target="https://www.ncbi.nlm.nih.gov/pubmed/?term=Kohno%20N%5bAuthor%5d&amp;cauthor=true&amp;cauthor_uid=25591146" TargetMode="External"/><Relationship Id="rId28" Type="http://schemas.openxmlformats.org/officeDocument/2006/relationships/hyperlink" Target="https://www.ncbi.nlm.nih.gov/pubmed/?term=Oyama%20Y%5bAuthor%5d&amp;cauthor=true&amp;cauthor_uid=25887940" TargetMode="External"/><Relationship Id="rId36" Type="http://schemas.openxmlformats.org/officeDocument/2006/relationships/hyperlink" Target="https://www.ncbi.nlm.nih.gov/pubmed/?term=Mimuro%20S%5bAuthor%5d&amp;cauthor=true&amp;cauthor_uid=25887940" TargetMode="External"/><Relationship Id="rId49" Type="http://schemas.openxmlformats.org/officeDocument/2006/relationships/hyperlink" Target="https://www.ncbi.nlm.nih.gov/pubmed/?term=Yasuda%20Y%5bAuthor%5d&amp;cauthor=true&amp;cauthor_uid=28629448" TargetMode="External"/><Relationship Id="rId10" Type="http://schemas.openxmlformats.org/officeDocument/2006/relationships/hyperlink" Target="https://www.ncbi.nlm.nih.gov/pubmed/?term=Yokoyama%20T%5bAuthor%5d&amp;cauthor=true&amp;cauthor_uid=25811735" TargetMode="External"/><Relationship Id="rId19" Type="http://schemas.openxmlformats.org/officeDocument/2006/relationships/hyperlink" Target="https://www.ncbi.nlm.nih.gov/pubmed/?term=Hirohashi%20N%5bAuthor%5d&amp;cauthor=true&amp;cauthor_uid=25591146" TargetMode="External"/><Relationship Id="rId31" Type="http://schemas.openxmlformats.org/officeDocument/2006/relationships/hyperlink" Target="https://www.ncbi.nlm.nih.gov/pubmed/?term=Fujisawa%20T%5bAuthor%5d&amp;cauthor=true&amp;cauthor_uid=25887940" TargetMode="External"/><Relationship Id="rId44" Type="http://schemas.openxmlformats.org/officeDocument/2006/relationships/hyperlink" Target="https://www.ncbi.nlm.nih.gov/pubmed/?term=Stewart%20JP%5bAuthor%5d&amp;cauthor=true&amp;cauthor_uid=21660226" TargetMode="External"/><Relationship Id="rId4" Type="http://schemas.openxmlformats.org/officeDocument/2006/relationships/hyperlink" Target="https://www.ncbi.nlm.nih.gov/pubmed/?term=Kataoka%20K%5bAuthor%5d&amp;cauthor=true&amp;cauthor_uid=25811735" TargetMode="External"/><Relationship Id="rId9" Type="http://schemas.openxmlformats.org/officeDocument/2006/relationships/hyperlink" Target="https://www.ncbi.nlm.nih.gov/pubmed/?term=Matsuda%20T%5bAuthor%5d&amp;cauthor=true&amp;cauthor_uid=25811735" TargetMode="External"/><Relationship Id="rId14" Type="http://schemas.openxmlformats.org/officeDocument/2006/relationships/hyperlink" Target="https://www.ncbi.nlm.nih.gov/pubmed/?term=Itai%20J%5bAuthor%5d&amp;cauthor=true&amp;cauthor_uid=25591146" TargetMode="External"/><Relationship Id="rId22" Type="http://schemas.openxmlformats.org/officeDocument/2006/relationships/hyperlink" Target="https://www.ncbi.nlm.nih.gov/pubmed/?term=Costabel%20U%5bAuthor%5d&amp;cauthor=true&amp;cauthor_uid=25591146" TargetMode="External"/><Relationship Id="rId27" Type="http://schemas.openxmlformats.org/officeDocument/2006/relationships/hyperlink" Target="https://www.ncbi.nlm.nih.gov/pubmed/?term=Mikamo%20M%5bAuthor%5d&amp;cauthor=true&amp;cauthor_uid=25887940" TargetMode="External"/><Relationship Id="rId30" Type="http://schemas.openxmlformats.org/officeDocument/2006/relationships/hyperlink" Target="https://www.ncbi.nlm.nih.gov/pubmed/?term=Hashimoto%20D%5bAuthor%5d&amp;cauthor=true&amp;cauthor_uid=25887940" TargetMode="External"/><Relationship Id="rId35" Type="http://schemas.openxmlformats.org/officeDocument/2006/relationships/hyperlink" Target="https://www.ncbi.nlm.nih.gov/pubmed/?term=Kato%20A%5bAuthor%5d&amp;cauthor=true&amp;cauthor_uid=25887940" TargetMode="External"/><Relationship Id="rId43" Type="http://schemas.openxmlformats.org/officeDocument/2006/relationships/hyperlink" Target="https://www.ncbi.nlm.nih.gov/pubmed/?term=Lok%20SS%5bAuthor%5d&amp;cauthor=true&amp;cauthor_uid=21660226" TargetMode="External"/><Relationship Id="rId48" Type="http://schemas.openxmlformats.org/officeDocument/2006/relationships/hyperlink" Target="https://www.ncbi.nlm.nih.gov/pubmed/?term=Ichikado%20K%5bAuthor%5d&amp;cauthor=true&amp;cauthor_uid=28629448" TargetMode="External"/><Relationship Id="rId8" Type="http://schemas.openxmlformats.org/officeDocument/2006/relationships/hyperlink" Target="https://www.ncbi.nlm.nih.gov/pubmed/?term=Kimura%20T%5bAuthor%5d&amp;cauthor=true&amp;cauthor_uid=25811735" TargetMode="External"/><Relationship Id="rId51" Type="http://schemas.openxmlformats.org/officeDocument/2006/relationships/hyperlink" Target="https://www.ncbi.nlm.nih.gov/pubmed/?term=Suga%20M%5bAuthor%5d&amp;cauthor=true&amp;cauthor_uid=2862944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3" Type="http://schemas.openxmlformats.org/officeDocument/2006/relationships/hyperlink" Target="https://www.ncbi.nlm.nih.gov/pubmed/?term=Itai+J,+et+al+Sarcoidosis+Vasc+++++++Diffuse+Lung+Dis+2014;+31:343%E2%80%93349." TargetMode="External"/><Relationship Id="rId18" Type="http://schemas.openxmlformats.org/officeDocument/2006/relationships/hyperlink" Target="https://www.ncbi.nlm.nih.gov/pubmed/?term=Iwasaki%20Y%5bAuthor%5d&amp;cauthor=true&amp;cauthor_uid=25591146" TargetMode="External"/><Relationship Id="rId26" Type="http://schemas.openxmlformats.org/officeDocument/2006/relationships/hyperlink" Target="https://www.ncbi.nlm.nih.gov/pubmed/?term=Enomoto%20N%5bAuthor%5d&amp;cauthor=true&amp;cauthor_uid=25887940" TargetMode="External"/><Relationship Id="rId39" Type="http://schemas.openxmlformats.org/officeDocument/2006/relationships/hyperlink" Target="https://www.ncbi.nlm.nih.gov/pubmed/?term=Suda%20T%5bAuthor%5d&amp;cauthor=true&amp;cauthor_uid=25887940" TargetMode="External"/><Relationship Id="rId3" Type="http://schemas.openxmlformats.org/officeDocument/2006/relationships/hyperlink" Target="https://www.ncbi.nlm.nih.gov/pubmed/?term=Kataoka+K,+et+al.+++++++Chest+2015;+148:436%E2%80%93443" TargetMode="External"/><Relationship Id="rId21" Type="http://schemas.openxmlformats.org/officeDocument/2006/relationships/hyperlink" Target="https://www.ncbi.nlm.nih.gov/pubmed/?term=Guzman%20J%5bAuthor%5d&amp;cauthor=true&amp;cauthor_uid=25591146" TargetMode="External"/><Relationship Id="rId34" Type="http://schemas.openxmlformats.org/officeDocument/2006/relationships/hyperlink" Target="https://www.ncbi.nlm.nih.gov/pubmed/?term=Yasuda%20H%5bAuthor%5d&amp;cauthor=true&amp;cauthor_uid=25887940" TargetMode="External"/><Relationship Id="rId42" Type="http://schemas.openxmlformats.org/officeDocument/2006/relationships/hyperlink" Target="https://www.ncbi.nlm.nih.gov/pubmed/?term=Adamali%20HI%5bAuthor%5d&amp;cauthor=true&amp;cauthor_uid=21660226" TargetMode="External"/><Relationship Id="rId47" Type="http://schemas.openxmlformats.org/officeDocument/2006/relationships/hyperlink" Target="https://www.ncbi.nlm.nih.gov/pubmed/?term=Kawamura%20K%5bAuthor%5d&amp;cauthor=true&amp;cauthor_uid=28629448" TargetMode="External"/><Relationship Id="rId50" Type="http://schemas.openxmlformats.org/officeDocument/2006/relationships/hyperlink" Target="https://www.ncbi.nlm.nih.gov/pubmed/?term=Anan%20K%5bAuthor%5d&amp;cauthor=true&amp;cauthor_uid=28629448" TargetMode="External"/><Relationship Id="rId7" Type="http://schemas.openxmlformats.org/officeDocument/2006/relationships/hyperlink" Target="https://www.ncbi.nlm.nih.gov/pubmed/?term=Nishiyama%20O%5bAuthor%5d&amp;cauthor=true&amp;cauthor_uid=25811735" TargetMode="External"/><Relationship Id="rId12" Type="http://schemas.openxmlformats.org/officeDocument/2006/relationships/hyperlink" Target="https://www.ncbi.nlm.nih.gov/pubmed/?term=Ando%20M%5bAuthor%5d&amp;cauthor=true&amp;cauthor_uid=25811735" TargetMode="External"/><Relationship Id="rId17" Type="http://schemas.openxmlformats.org/officeDocument/2006/relationships/hyperlink" Target="https://www.ncbi.nlm.nih.gov/pubmed/?term=Ota%20K%5bAuthor%5d&amp;cauthor=true&amp;cauthor_uid=25591146" TargetMode="External"/><Relationship Id="rId25" Type="http://schemas.openxmlformats.org/officeDocument/2006/relationships/hyperlink" Target="https://www.ncbi.nlm.nih.gov/pubmed/?term=Enomoto+et+al.+BMC+Pul+Med,+2015" TargetMode="External"/><Relationship Id="rId33" Type="http://schemas.openxmlformats.org/officeDocument/2006/relationships/hyperlink" Target="https://www.ncbi.nlm.nih.gov/pubmed/?term=Nakamura%20Y%5bAuthor%5d&amp;cauthor=true&amp;cauthor_uid=25887940" TargetMode="External"/><Relationship Id="rId38" Type="http://schemas.openxmlformats.org/officeDocument/2006/relationships/hyperlink" Target="https://www.ncbi.nlm.nih.gov/pubmed/?term=Sato%20S%5bAuthor%5d&amp;cauthor=true&amp;cauthor_uid=25887940" TargetMode="External"/><Relationship Id="rId46" Type="http://schemas.openxmlformats.org/officeDocument/2006/relationships/hyperlink" Target="https://www.ncbi.nlm.nih.gov/pubmed/?term=Kawamura+et+al.+,+BMC+Pulm+++++++Medicine+(2017)+17:94" TargetMode="External"/><Relationship Id="rId2" Type="http://schemas.openxmlformats.org/officeDocument/2006/relationships/slide" Target="../slides/slide42.xml"/><Relationship Id="rId16" Type="http://schemas.openxmlformats.org/officeDocument/2006/relationships/hyperlink" Target="https://www.ncbi.nlm.nih.gov/pubmed/?term=Kida%20Y%5bAuthor%5d&amp;cauthor=true&amp;cauthor_uid=25591146" TargetMode="External"/><Relationship Id="rId20" Type="http://schemas.openxmlformats.org/officeDocument/2006/relationships/hyperlink" Target="https://www.ncbi.nlm.nih.gov/pubmed/?term=Bonella%20F%5bAuthor%5d&amp;cauthor=true&amp;cauthor_uid=25591146" TargetMode="External"/><Relationship Id="rId29" Type="http://schemas.openxmlformats.org/officeDocument/2006/relationships/hyperlink" Target="https://www.ncbi.nlm.nih.gov/pubmed/?term=Kono%20M%5bAuthor%5d&amp;cauthor=true&amp;cauthor_uid=25887940" TargetMode="External"/><Relationship Id="rId41" Type="http://schemas.openxmlformats.org/officeDocument/2006/relationships/hyperlink" Target="https://www.ncbi.nlm.nih.gov/pubmed/?term=Egan%20JJ%5bAuthor%5d&amp;cauthor=true&amp;cauthor_uid=21660226" TargetMode="External"/><Relationship Id="rId1" Type="http://schemas.openxmlformats.org/officeDocument/2006/relationships/notesMaster" Target="../notesMasters/notesMaster1.xml"/><Relationship Id="rId6" Type="http://schemas.openxmlformats.org/officeDocument/2006/relationships/hyperlink" Target="https://www.ncbi.nlm.nih.gov/pubmed/?term=Kondoh%20Y%5bAuthor%5d&amp;cauthor=true&amp;cauthor_uid=25811735" TargetMode="External"/><Relationship Id="rId11" Type="http://schemas.openxmlformats.org/officeDocument/2006/relationships/hyperlink" Target="https://www.ncbi.nlm.nih.gov/pubmed/?term=Sakamoto%20K%5bAuthor%5d&amp;cauthor=true&amp;cauthor_uid=25811735" TargetMode="External"/><Relationship Id="rId24" Type="http://schemas.openxmlformats.org/officeDocument/2006/relationships/hyperlink" Target="https://www.ncbi.nlm.nih.gov/pubmed/?term=Tanigawa%20K%5bAuthor%5d&amp;cauthor=true&amp;cauthor_uid=25591146" TargetMode="External"/><Relationship Id="rId32" Type="http://schemas.openxmlformats.org/officeDocument/2006/relationships/hyperlink" Target="https://www.ncbi.nlm.nih.gov/pubmed/?term=Inui%20N%5bAuthor%5d&amp;cauthor=true&amp;cauthor_uid=25887940" TargetMode="External"/><Relationship Id="rId37" Type="http://schemas.openxmlformats.org/officeDocument/2006/relationships/hyperlink" Target="https://www.ncbi.nlm.nih.gov/pubmed/?term=Doi%20M%5bAuthor%5d&amp;cauthor=true&amp;cauthor_uid=25887940" TargetMode="External"/><Relationship Id="rId40" Type="http://schemas.openxmlformats.org/officeDocument/2006/relationships/hyperlink" Target="https://www.ncbi.nlm.nih.gov/pubmed/?term=Eagan+Pulm+Med,+2011" TargetMode="External"/><Relationship Id="rId45" Type="http://schemas.openxmlformats.org/officeDocument/2006/relationships/hyperlink" Target="https://www.ncbi.nlm.nih.gov/pubmed/?term=Woodcock%20AA%5bAuthor%5d&amp;cauthor=true&amp;cauthor_uid=21660226" TargetMode="External"/><Relationship Id="rId5" Type="http://schemas.openxmlformats.org/officeDocument/2006/relationships/hyperlink" Target="https://www.ncbi.nlm.nih.gov/pubmed/?term=Taniguchi%20H%5bAuthor%5d&amp;cauthor=true&amp;cauthor_uid=25811735" TargetMode="External"/><Relationship Id="rId15" Type="http://schemas.openxmlformats.org/officeDocument/2006/relationships/hyperlink" Target="https://www.ncbi.nlm.nih.gov/pubmed/?term=Ohshimo%20S%5bAuthor%5d&amp;cauthor=true&amp;cauthor_uid=25591146" TargetMode="External"/><Relationship Id="rId23" Type="http://schemas.openxmlformats.org/officeDocument/2006/relationships/hyperlink" Target="https://www.ncbi.nlm.nih.gov/pubmed/?term=Kohno%20N%5bAuthor%5d&amp;cauthor=true&amp;cauthor_uid=25591146" TargetMode="External"/><Relationship Id="rId28" Type="http://schemas.openxmlformats.org/officeDocument/2006/relationships/hyperlink" Target="https://www.ncbi.nlm.nih.gov/pubmed/?term=Oyama%20Y%5bAuthor%5d&amp;cauthor=true&amp;cauthor_uid=25887940" TargetMode="External"/><Relationship Id="rId36" Type="http://schemas.openxmlformats.org/officeDocument/2006/relationships/hyperlink" Target="https://www.ncbi.nlm.nih.gov/pubmed/?term=Mimuro%20S%5bAuthor%5d&amp;cauthor=true&amp;cauthor_uid=25887940" TargetMode="External"/><Relationship Id="rId49" Type="http://schemas.openxmlformats.org/officeDocument/2006/relationships/hyperlink" Target="https://www.ncbi.nlm.nih.gov/pubmed/?term=Yasuda%20Y%5bAuthor%5d&amp;cauthor=true&amp;cauthor_uid=28629448" TargetMode="External"/><Relationship Id="rId10" Type="http://schemas.openxmlformats.org/officeDocument/2006/relationships/hyperlink" Target="https://www.ncbi.nlm.nih.gov/pubmed/?term=Yokoyama%20T%5bAuthor%5d&amp;cauthor=true&amp;cauthor_uid=25811735" TargetMode="External"/><Relationship Id="rId19" Type="http://schemas.openxmlformats.org/officeDocument/2006/relationships/hyperlink" Target="https://www.ncbi.nlm.nih.gov/pubmed/?term=Hirohashi%20N%5bAuthor%5d&amp;cauthor=true&amp;cauthor_uid=25591146" TargetMode="External"/><Relationship Id="rId31" Type="http://schemas.openxmlformats.org/officeDocument/2006/relationships/hyperlink" Target="https://www.ncbi.nlm.nih.gov/pubmed/?term=Fujisawa%20T%5bAuthor%5d&amp;cauthor=true&amp;cauthor_uid=25887940" TargetMode="External"/><Relationship Id="rId44" Type="http://schemas.openxmlformats.org/officeDocument/2006/relationships/hyperlink" Target="https://www.ncbi.nlm.nih.gov/pubmed/?term=Stewart%20JP%5bAuthor%5d&amp;cauthor=true&amp;cauthor_uid=21660226" TargetMode="External"/><Relationship Id="rId4" Type="http://schemas.openxmlformats.org/officeDocument/2006/relationships/hyperlink" Target="https://www.ncbi.nlm.nih.gov/pubmed/?term=Kataoka%20K%5bAuthor%5d&amp;cauthor=true&amp;cauthor_uid=25811735" TargetMode="External"/><Relationship Id="rId9" Type="http://schemas.openxmlformats.org/officeDocument/2006/relationships/hyperlink" Target="https://www.ncbi.nlm.nih.gov/pubmed/?term=Matsuda%20T%5bAuthor%5d&amp;cauthor=true&amp;cauthor_uid=25811735" TargetMode="External"/><Relationship Id="rId14" Type="http://schemas.openxmlformats.org/officeDocument/2006/relationships/hyperlink" Target="https://www.ncbi.nlm.nih.gov/pubmed/?term=Itai%20J%5bAuthor%5d&amp;cauthor=true&amp;cauthor_uid=25591146" TargetMode="External"/><Relationship Id="rId22" Type="http://schemas.openxmlformats.org/officeDocument/2006/relationships/hyperlink" Target="https://www.ncbi.nlm.nih.gov/pubmed/?term=Costabel%20U%5bAuthor%5d&amp;cauthor=true&amp;cauthor_uid=25591146" TargetMode="External"/><Relationship Id="rId27" Type="http://schemas.openxmlformats.org/officeDocument/2006/relationships/hyperlink" Target="https://www.ncbi.nlm.nih.gov/pubmed/?term=Mikamo%20M%5bAuthor%5d&amp;cauthor=true&amp;cauthor_uid=25887940" TargetMode="External"/><Relationship Id="rId30" Type="http://schemas.openxmlformats.org/officeDocument/2006/relationships/hyperlink" Target="https://www.ncbi.nlm.nih.gov/pubmed/?term=Hashimoto%20D%5bAuthor%5d&amp;cauthor=true&amp;cauthor_uid=25887940" TargetMode="External"/><Relationship Id="rId35" Type="http://schemas.openxmlformats.org/officeDocument/2006/relationships/hyperlink" Target="https://www.ncbi.nlm.nih.gov/pubmed/?term=Kato%20A%5bAuthor%5d&amp;cauthor=true&amp;cauthor_uid=25887940" TargetMode="External"/><Relationship Id="rId43" Type="http://schemas.openxmlformats.org/officeDocument/2006/relationships/hyperlink" Target="https://www.ncbi.nlm.nih.gov/pubmed/?term=Lok%20SS%5bAuthor%5d&amp;cauthor=true&amp;cauthor_uid=21660226" TargetMode="External"/><Relationship Id="rId48" Type="http://schemas.openxmlformats.org/officeDocument/2006/relationships/hyperlink" Target="https://www.ncbi.nlm.nih.gov/pubmed/?term=Ichikado%20K%5bAuthor%5d&amp;cauthor=true&amp;cauthor_uid=28629448" TargetMode="External"/><Relationship Id="rId8" Type="http://schemas.openxmlformats.org/officeDocument/2006/relationships/hyperlink" Target="https://www.ncbi.nlm.nih.gov/pubmed/?term=Kimura%20T%5bAuthor%5d&amp;cauthor=true&amp;cauthor_uid=25811735" TargetMode="External"/><Relationship Id="rId51" Type="http://schemas.openxmlformats.org/officeDocument/2006/relationships/hyperlink" Target="https://www.ncbi.nlm.nih.gov/pubmed/?term=Suga%20M%5bAuthor%5d&amp;cauthor=true&amp;cauthor_uid=28629448"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ncbi.nlm.nih.gov/pubmed/?term=Ragot%20S%5bAuthor%5d&amp;cauthor=true&amp;cauthor_uid=25981908" TargetMode="External"/><Relationship Id="rId13" Type="http://schemas.openxmlformats.org/officeDocument/2006/relationships/hyperlink" Target="https://www.ncbi.nlm.nih.gov/pubmed/?term=Cottereau%20A%5bAuthor%5d&amp;cauthor=true&amp;cauthor_uid=25981908" TargetMode="External"/><Relationship Id="rId18" Type="http://schemas.openxmlformats.org/officeDocument/2006/relationships/hyperlink" Target="https://www.ncbi.nlm.nih.gov/pubmed/?term=Argaud%20L%5bAuthor%5d&amp;cauthor=true&amp;cauthor_uid=25981908" TargetMode="External"/><Relationship Id="rId26" Type="http://schemas.openxmlformats.org/officeDocument/2006/relationships/hyperlink" Target="https://www.ncbi.nlm.nih.gov/pubmed/?term=Tonnelier%20JM%5bAuthor%5d&amp;cauthor=true&amp;cauthor_uid=25981908" TargetMode="External"/><Relationship Id="rId3" Type="http://schemas.openxmlformats.org/officeDocument/2006/relationships/hyperlink" Target="https://www.ncbi.nlm.nih.gov/pubmed/?term=Frat+et+al.,+N+Engl+J+Med+2015;372:2185-96" TargetMode="External"/><Relationship Id="rId21" Type="http://schemas.openxmlformats.org/officeDocument/2006/relationships/hyperlink" Target="https://www.ncbi.nlm.nih.gov/pubmed/?term=Wittebole%20X%5bAuthor%5d&amp;cauthor=true&amp;cauthor_uid=25981908" TargetMode="External"/><Relationship Id="rId34" Type="http://schemas.openxmlformats.org/officeDocument/2006/relationships/hyperlink" Target="https://www.ncbi.nlm.nih.gov/pubmed/?term=FLORALI%20Study%20Group%5bCorporate%20Author%5d" TargetMode="External"/><Relationship Id="rId7" Type="http://schemas.openxmlformats.org/officeDocument/2006/relationships/hyperlink" Target="https://www.ncbi.nlm.nih.gov/pubmed/?term=Girault%20C%5bAuthor%5d&amp;cauthor=true&amp;cauthor_uid=25981908" TargetMode="External"/><Relationship Id="rId12" Type="http://schemas.openxmlformats.org/officeDocument/2006/relationships/hyperlink" Target="https://www.ncbi.nlm.nih.gov/pubmed/?term=Morawiec%20E%5bAuthor%5d&amp;cauthor=true&amp;cauthor_uid=25981908" TargetMode="External"/><Relationship Id="rId17" Type="http://schemas.openxmlformats.org/officeDocument/2006/relationships/hyperlink" Target="https://www.ncbi.nlm.nih.gov/pubmed/?term=Mira%20JP%5bAuthor%5d&amp;cauthor=true&amp;cauthor_uid=25981908" TargetMode="External"/><Relationship Id="rId25" Type="http://schemas.openxmlformats.org/officeDocument/2006/relationships/hyperlink" Target="https://www.ncbi.nlm.nih.gov/pubmed/?term=Constantin%20JM%5bAuthor%5d&amp;cauthor=true&amp;cauthor_uid=25981908" TargetMode="External"/><Relationship Id="rId33" Type="http://schemas.openxmlformats.org/officeDocument/2006/relationships/hyperlink" Target="https://www.ncbi.nlm.nih.gov/pubmed/?term=Robert%20R%5bAuthor%5d&amp;cauthor=true&amp;cauthor_uid=25981908" TargetMode="External"/><Relationship Id="rId2" Type="http://schemas.openxmlformats.org/officeDocument/2006/relationships/slide" Target="../slides/slide43.xml"/><Relationship Id="rId16" Type="http://schemas.openxmlformats.org/officeDocument/2006/relationships/hyperlink" Target="https://www.ncbi.nlm.nih.gov/pubmed/?term=Razazi%20K%5bAuthor%5d&amp;cauthor=true&amp;cauthor_uid=25981908" TargetMode="External"/><Relationship Id="rId20" Type="http://schemas.openxmlformats.org/officeDocument/2006/relationships/hyperlink" Target="https://www.ncbi.nlm.nih.gov/pubmed/?term=Ricard%20JD%5bAuthor%5d&amp;cauthor=true&amp;cauthor_uid=25981908" TargetMode="External"/><Relationship Id="rId29" Type="http://schemas.openxmlformats.org/officeDocument/2006/relationships/hyperlink" Target="https://www.ncbi.nlm.nih.gov/pubmed/?term=B%C3%A9duneau%20G%5bAuthor%5d&amp;cauthor=true&amp;cauthor_uid=25981908" TargetMode="External"/><Relationship Id="rId1" Type="http://schemas.openxmlformats.org/officeDocument/2006/relationships/notesMaster" Target="../notesMasters/notesMaster1.xml"/><Relationship Id="rId6" Type="http://schemas.openxmlformats.org/officeDocument/2006/relationships/hyperlink" Target="https://www.ncbi.nlm.nih.gov/pubmed/?term=Mercat%20A%5bAuthor%5d&amp;cauthor=true&amp;cauthor_uid=25981908" TargetMode="External"/><Relationship Id="rId11" Type="http://schemas.openxmlformats.org/officeDocument/2006/relationships/hyperlink" Target="https://www.ncbi.nlm.nih.gov/pubmed/?term=Boulain%20T%5bAuthor%5d&amp;cauthor=true&amp;cauthor_uid=25981908" TargetMode="External"/><Relationship Id="rId24" Type="http://schemas.openxmlformats.org/officeDocument/2006/relationships/hyperlink" Target="https://www.ncbi.nlm.nih.gov/pubmed/?term=Fartoukh%20M%5bAuthor%5d&amp;cauthor=true&amp;cauthor_uid=25981908" TargetMode="External"/><Relationship Id="rId32" Type="http://schemas.openxmlformats.org/officeDocument/2006/relationships/hyperlink" Target="https://www.ncbi.nlm.nih.gov/pubmed/?term=Brochard%20L%5bAuthor%5d&amp;cauthor=true&amp;cauthor_uid=25981908" TargetMode="External"/><Relationship Id="rId5" Type="http://schemas.openxmlformats.org/officeDocument/2006/relationships/hyperlink" Target="https://www.ncbi.nlm.nih.gov/pubmed/?term=Thille%20AW%5bAuthor%5d&amp;cauthor=true&amp;cauthor_uid=25981908" TargetMode="External"/><Relationship Id="rId15" Type="http://schemas.openxmlformats.org/officeDocument/2006/relationships/hyperlink" Target="https://www.ncbi.nlm.nih.gov/pubmed/?term=Nseir%20S%5bAuthor%5d&amp;cauthor=true&amp;cauthor_uid=25981908" TargetMode="External"/><Relationship Id="rId23" Type="http://schemas.openxmlformats.org/officeDocument/2006/relationships/hyperlink" Target="https://www.ncbi.nlm.nih.gov/pubmed/?term=Herbland%20A%5bAuthor%5d&amp;cauthor=true&amp;cauthor_uid=25981908" TargetMode="External"/><Relationship Id="rId28" Type="http://schemas.openxmlformats.org/officeDocument/2006/relationships/hyperlink" Target="https://www.ncbi.nlm.nih.gov/pubmed/?term=Mathonnet%20A%5bAuthor%5d&amp;cauthor=true&amp;cauthor_uid=25981908" TargetMode="External"/><Relationship Id="rId36" Type="http://schemas.openxmlformats.org/officeDocument/2006/relationships/hyperlink" Target="http://clinicaltrials.gov/show/NCT01320384" TargetMode="External"/><Relationship Id="rId10" Type="http://schemas.openxmlformats.org/officeDocument/2006/relationships/hyperlink" Target="https://www.ncbi.nlm.nih.gov/pubmed/?term=Prat%20G%5bAuthor%5d&amp;cauthor=true&amp;cauthor_uid=25981908" TargetMode="External"/><Relationship Id="rId19" Type="http://schemas.openxmlformats.org/officeDocument/2006/relationships/hyperlink" Target="https://www.ncbi.nlm.nih.gov/pubmed/?term=Chakarian%20JC%5bAuthor%5d&amp;cauthor=true&amp;cauthor_uid=25981908" TargetMode="External"/><Relationship Id="rId31" Type="http://schemas.openxmlformats.org/officeDocument/2006/relationships/hyperlink" Target="https://www.ncbi.nlm.nih.gov/pubmed/?term=Richard%20JC%5bAuthor%5d&amp;cauthor=true&amp;cauthor_uid=25981908" TargetMode="External"/><Relationship Id="rId4" Type="http://schemas.openxmlformats.org/officeDocument/2006/relationships/hyperlink" Target="https://www.ncbi.nlm.nih.gov/pubmed/?term=Frat%20JP%5bAuthor%5d&amp;cauthor=true&amp;cauthor_uid=25981908" TargetMode="External"/><Relationship Id="rId9" Type="http://schemas.openxmlformats.org/officeDocument/2006/relationships/hyperlink" Target="https://www.ncbi.nlm.nih.gov/pubmed/?term=Perbet%20S%5bAuthor%5d&amp;cauthor=true&amp;cauthor_uid=25981908" TargetMode="External"/><Relationship Id="rId14" Type="http://schemas.openxmlformats.org/officeDocument/2006/relationships/hyperlink" Target="https://www.ncbi.nlm.nih.gov/pubmed/?term=Devaquet%20J%5bAuthor%5d&amp;cauthor=true&amp;cauthor_uid=25981908" TargetMode="External"/><Relationship Id="rId22" Type="http://schemas.openxmlformats.org/officeDocument/2006/relationships/hyperlink" Target="https://www.ncbi.nlm.nih.gov/pubmed/?term=Chevalier%20S%5bAuthor%5d&amp;cauthor=true&amp;cauthor_uid=25981908" TargetMode="External"/><Relationship Id="rId27" Type="http://schemas.openxmlformats.org/officeDocument/2006/relationships/hyperlink" Target="https://www.ncbi.nlm.nih.gov/pubmed/?term=Pierrot%20M%5bAuthor%5d&amp;cauthor=true&amp;cauthor_uid=25981908" TargetMode="External"/><Relationship Id="rId30" Type="http://schemas.openxmlformats.org/officeDocument/2006/relationships/hyperlink" Target="https://www.ncbi.nlm.nih.gov/pubmed/?term=Del%C3%A9tage-M%C3%A9treau%20C%5bAuthor%5d&amp;cauthor=true&amp;cauthor_uid=25981908" TargetMode="External"/><Relationship Id="rId35" Type="http://schemas.openxmlformats.org/officeDocument/2006/relationships/hyperlink" Target="https://www.ncbi.nlm.nih.gov/pubmed/?term=REVA%20Network%5bCorporate%20Author%5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ncbi.nlm.nih.gov/pubmed/?term=Seiler%20F%5bAuthor%5d&amp;cauthor=true&amp;cauthor_uid=26492547" TargetMode="External"/><Relationship Id="rId13" Type="http://schemas.openxmlformats.org/officeDocument/2006/relationships/hyperlink" Target="https://www.ncbi.nlm.nih.gov/pubmed/?term=Langer%20F%5bAuthor%5d&amp;cauthor=true&amp;cauthor_uid=26492547" TargetMode="External"/><Relationship Id="rId3" Type="http://schemas.openxmlformats.org/officeDocument/2006/relationships/hyperlink" Target="https://www.ncbi.nlm.nih.gov/pubmed/?term=Trudzinski+et+al.,+Am+J+Respir+Crit+Care+Med+Vol+193,+Iss+5,+pp+527%E2%80%93533,+Mar+1,+2016" TargetMode="External"/><Relationship Id="rId7" Type="http://schemas.openxmlformats.org/officeDocument/2006/relationships/hyperlink" Target="https://www.ncbi.nlm.nih.gov/pubmed/?term=F%C3%A4hndrich%20S%5bAuthor%5d&amp;cauthor=true&amp;cauthor_uid=26492547" TargetMode="External"/><Relationship Id="rId12" Type="http://schemas.openxmlformats.org/officeDocument/2006/relationships/hyperlink" Target="https://www.ncbi.nlm.nih.gov/pubmed/?term=Haake%20H%5bAuthor%5d&amp;cauthor=true&amp;cauthor_uid=26492547" TargetMode="External"/><Relationship Id="rId2" Type="http://schemas.openxmlformats.org/officeDocument/2006/relationships/slide" Target="../slides/slide46.xml"/><Relationship Id="rId16" Type="http://schemas.openxmlformats.org/officeDocument/2006/relationships/hyperlink" Target="https://www.ncbi.nlm.nih.gov/pubmed/?term=Lepper%20PM%5bAuthor%5d&amp;cauthor=true&amp;cauthor_uid=26492547" TargetMode="External"/><Relationship Id="rId1" Type="http://schemas.openxmlformats.org/officeDocument/2006/relationships/notesMaster" Target="../notesMasters/notesMaster1.xml"/><Relationship Id="rId6" Type="http://schemas.openxmlformats.org/officeDocument/2006/relationships/hyperlink" Target="https://www.ncbi.nlm.nih.gov/pubmed/?term=Sch%C3%A4fers%20HJ%5bAuthor%5d&amp;cauthor=true&amp;cauthor_uid=26492547" TargetMode="External"/><Relationship Id="rId11" Type="http://schemas.openxmlformats.org/officeDocument/2006/relationships/hyperlink" Target="https://www.ncbi.nlm.nih.gov/pubmed/?term=Kaiser%20R%5bAuthor%5d&amp;cauthor=true&amp;cauthor_uid=26492547" TargetMode="External"/><Relationship Id="rId5" Type="http://schemas.openxmlformats.org/officeDocument/2006/relationships/hyperlink" Target="https://www.ncbi.nlm.nih.gov/pubmed/?term=Kaestner%20F%5bAuthor%5d&amp;cauthor=true&amp;cauthor_uid=26492547" TargetMode="External"/><Relationship Id="rId15" Type="http://schemas.openxmlformats.org/officeDocument/2006/relationships/hyperlink" Target="https://www.ncbi.nlm.nih.gov/pubmed/?term=Wilkens%20H%5bAuthor%5d&amp;cauthor=true&amp;cauthor_uid=26492547" TargetMode="External"/><Relationship Id="rId10" Type="http://schemas.openxmlformats.org/officeDocument/2006/relationships/hyperlink" Target="https://www.ncbi.nlm.nih.gov/pubmed/?term=Linn%20O%5bAuthor%5d&amp;cauthor=true&amp;cauthor_uid=26492547" TargetMode="External"/><Relationship Id="rId4" Type="http://schemas.openxmlformats.org/officeDocument/2006/relationships/hyperlink" Target="https://www.ncbi.nlm.nih.gov/pubmed/?term=Trudzinski%20FC%5bAuthor%5d&amp;cauthor=true&amp;cauthor_uid=26492547" TargetMode="External"/><Relationship Id="rId9" Type="http://schemas.openxmlformats.org/officeDocument/2006/relationships/hyperlink" Target="https://www.ncbi.nlm.nih.gov/pubmed/?term=B%C3%B6hmer%20P%5bAuthor%5d&amp;cauthor=true&amp;cauthor_uid=26492547" TargetMode="External"/><Relationship Id="rId14" Type="http://schemas.openxmlformats.org/officeDocument/2006/relationships/hyperlink" Target="https://www.ncbi.nlm.nih.gov/pubmed/?term=Bals%20R%5bAuthor%5d&amp;cauthor=true&amp;cauthor_uid=26492547"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ncbi.nlm.nih.gov/pubmed/?term=Dass%20C%5BAuthor%5D&amp;cauthor=true&amp;cauthor_uid=29966665" TargetMode="External"/><Relationship Id="rId13" Type="http://schemas.openxmlformats.org/officeDocument/2006/relationships/hyperlink" Target="https://www.ncbi.nlm.nih.gov/pubmed/?term=Criner%20GJ%5BAuthor%5D&amp;cauthor=true&amp;cauthor_uid=29966665" TargetMode="External"/><Relationship Id="rId3" Type="http://schemas.openxmlformats.org/officeDocument/2006/relationships/hyperlink" Target="https://www.ncbi.nlm.nih.gov/pubmed/?term=dotan+ipf" TargetMode="External"/><Relationship Id="rId7" Type="http://schemas.openxmlformats.org/officeDocument/2006/relationships/hyperlink" Target="https://www.ncbi.nlm.nih.gov/pubmed/?term=Zhao%20H%5BAuthor%5D&amp;cauthor=true&amp;cauthor_uid=29966665" TargetMode="External"/><Relationship Id="rId12" Type="http://schemas.openxmlformats.org/officeDocument/2006/relationships/hyperlink" Target="https://www.ncbi.nlm.nih.gov/pubmed/?term=Cordova%20FC%5BAuthor%5D&amp;cauthor=true&amp;cauthor_uid=29966665"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ncbi.nlm.nih.gov/pubmed/?term=Shapiro%20WB%5BAuthor%5D&amp;cauthor=true&amp;cauthor_uid=29966665" TargetMode="External"/><Relationship Id="rId11" Type="http://schemas.openxmlformats.org/officeDocument/2006/relationships/hyperlink" Target="https://www.ncbi.nlm.nih.gov/pubmed/?term=Shenoy%20K%5BAuthor%5D&amp;cauthor=true&amp;cauthor_uid=29966665" TargetMode="External"/><Relationship Id="rId5" Type="http://schemas.openxmlformats.org/officeDocument/2006/relationships/hyperlink" Target="https://www.ncbi.nlm.nih.gov/pubmed/?term=Vaidy%20A%5BAuthor%5D&amp;cauthor=true&amp;cauthor_uid=29966665" TargetMode="External"/><Relationship Id="rId10" Type="http://schemas.openxmlformats.org/officeDocument/2006/relationships/hyperlink" Target="https://www.ncbi.nlm.nih.gov/pubmed/?term=Marchetti%20N%5BAuthor%5D&amp;cauthor=true&amp;cauthor_uid=29966665" TargetMode="External"/><Relationship Id="rId4" Type="http://schemas.openxmlformats.org/officeDocument/2006/relationships/hyperlink" Target="https://www.ncbi.nlm.nih.gov/pubmed/?term=Dotan%20Y%5BAuthor%5D&amp;cauthor=true&amp;cauthor_uid=29966665" TargetMode="External"/><Relationship Id="rId9" Type="http://schemas.openxmlformats.org/officeDocument/2006/relationships/hyperlink" Target="https://www.ncbi.nlm.nih.gov/pubmed/?term=Toyoda%20Y%5BAuthor%5D&amp;cauthor=true&amp;cauthor_uid=29966665" TargetMode="External"/><Relationship Id="rId14" Type="http://schemas.openxmlformats.org/officeDocument/2006/relationships/hyperlink" Target="https://www.ncbi.nlm.nih.gov/pubmed/?term=Mamary%20AJ%5BAuthor%5D&amp;cauthor=true&amp;cauthor_uid=2996666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28FBE-CD54-46D4-A831-CC07B664C93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20730E0-658C-428A-A61F-D5D4BDA62B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19460" name="Slide Number Placeholder 3">
            <a:extLst>
              <a:ext uri="{FF2B5EF4-FFF2-40B4-BE49-F238E27FC236}">
                <a16:creationId xmlns:a16="http://schemas.microsoft.com/office/drawing/2014/main" id="{3992A82B-0F65-4CA4-9CBD-EA7F4AD8B6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48943CC-7C54-4EBA-81EF-13CBFF672915}" type="slidenum">
              <a:rPr lang="en-US" altLang="fr-FR" sz="1200" smtClean="0"/>
              <a:pPr/>
              <a:t>1</a:t>
            </a:fld>
            <a:endParaRPr lang="en-US" alt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08332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ea typeface="+mn-ea"/>
                <a:cs typeface="+mn-cs"/>
              </a:rPr>
              <a:t>There was a strong correlation between bacterial burden and disease state (Spearman’s ρ=0.45, </a:t>
            </a:r>
            <a:r>
              <a:rPr lang="en-GB" sz="1200" i="1" dirty="0">
                <a:latin typeface="+mn-lt"/>
                <a:ea typeface="+mn-ea"/>
                <a:cs typeface="+mn-cs"/>
              </a:rPr>
              <a:t>P=</a:t>
            </a:r>
            <a:r>
              <a:rPr lang="en-GB" sz="1200" dirty="0">
                <a:latin typeface="+mn-lt"/>
                <a:ea typeface="+mn-ea"/>
                <a:cs typeface="+mn-cs"/>
              </a:rPr>
              <a:t>0.008) , indicating that total bacterial load is an independent predictor of AEIPF. </a:t>
            </a:r>
          </a:p>
          <a:p>
            <a:endParaRPr lang="en-GB" sz="1200" dirty="0">
              <a:latin typeface="+mn-lt"/>
              <a:ea typeface="+mn-ea"/>
              <a:cs typeface="+mn-cs"/>
            </a:endParaRPr>
          </a:p>
          <a:p>
            <a:endParaRPr lang="en-GB" sz="1200" dirty="0">
              <a:latin typeface="+mn-lt"/>
              <a:ea typeface="+mn-ea"/>
              <a:cs typeface="+mn-cs"/>
            </a:endParaRPr>
          </a:p>
          <a:p>
            <a:r>
              <a:rPr lang="en-GB" sz="1200" dirty="0">
                <a:latin typeface="+mn-lt"/>
                <a:ea typeface="+mn-ea"/>
                <a:cs typeface="+mn-cs"/>
              </a:rPr>
              <a:t>Bacterial burden remained significantly associated with a diagnosis of AEIPF, using a stepwise logistic regression (</a:t>
            </a:r>
            <a:r>
              <a:rPr lang="en-GB" sz="1200" i="1" dirty="0">
                <a:latin typeface="+mn-lt"/>
                <a:ea typeface="+mn-ea"/>
                <a:cs typeface="+mn-cs"/>
              </a:rPr>
              <a:t>P</a:t>
            </a:r>
            <a:r>
              <a:rPr lang="en-GB" sz="1200" dirty="0">
                <a:latin typeface="+mn-lt"/>
                <a:ea typeface="+mn-ea"/>
                <a:cs typeface="+mn-cs"/>
              </a:rPr>
              <a:t>=0.029, R</a:t>
            </a:r>
            <a:r>
              <a:rPr lang="en-GB" sz="1200" baseline="30000" dirty="0">
                <a:latin typeface="+mn-lt"/>
                <a:ea typeface="+mn-ea"/>
                <a:cs typeface="+mn-cs"/>
              </a:rPr>
              <a:t>2</a:t>
            </a:r>
            <a:r>
              <a:rPr lang="en-GB" sz="1200" dirty="0">
                <a:latin typeface="+mn-lt"/>
                <a:ea typeface="+mn-ea"/>
                <a:cs typeface="+mn-cs"/>
              </a:rPr>
              <a:t> 0.51).</a:t>
            </a:r>
          </a:p>
          <a:p>
            <a:endParaRPr lang="en-GB" sz="1200" dirty="0">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3EDEF44-D4C9-48A2-AC1C-3B407D2AA57A}" type="slidenum">
              <a:rPr lang="en-US" smtClean="0"/>
              <a:pPr/>
              <a:t>25</a:t>
            </a:fld>
            <a:endParaRPr lang="en-US"/>
          </a:p>
        </p:txBody>
      </p:sp>
    </p:spTree>
    <p:extLst>
      <p:ext uri="{BB962C8B-B14F-4D97-AF65-F5344CB8AC3E}">
        <p14:creationId xmlns:p14="http://schemas.microsoft.com/office/powerpoint/2010/main" val="502811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50000"/>
              </a:spcBef>
            </a:pPr>
            <a:r>
              <a:rPr lang="en-GB" sz="1200" kern="1200" dirty="0">
                <a:solidFill>
                  <a:schemeClr val="tx1"/>
                </a:solidFill>
                <a:effectLst/>
                <a:latin typeface="Arial" pitchFamily="34" charset="0"/>
                <a:ea typeface="ＭＳ Ｐゴシック" pitchFamily="34" charset="-128"/>
                <a:cs typeface="MS PGothic" charset="0"/>
              </a:rPr>
              <a:t>1..</a:t>
            </a:r>
            <a:br>
              <a:rPr lang="en-GB" sz="1200" kern="1200" dirty="0">
                <a:solidFill>
                  <a:schemeClr val="tx1"/>
                </a:solidFill>
                <a:effectLst/>
                <a:latin typeface="Arial" pitchFamily="34" charset="0"/>
                <a:ea typeface="ＭＳ Ｐゴシック" pitchFamily="34" charset="-128"/>
                <a:cs typeface="MS PGothic" charset="0"/>
              </a:rPr>
            </a:br>
            <a:r>
              <a:rPr lang="en-GB" sz="1200" kern="1200" dirty="0">
                <a:solidFill>
                  <a:schemeClr val="tx1"/>
                </a:solidFill>
                <a:effectLst/>
                <a:latin typeface="Arial" pitchFamily="34" charset="0"/>
                <a:ea typeface="ＭＳ Ｐゴシック" pitchFamily="34" charset="-128"/>
                <a:cs typeface="MS PGothic" charset="0"/>
              </a:rPr>
              <a:t>2. Personal communication. Michael </a:t>
            </a:r>
            <a:r>
              <a:rPr lang="en-GB" sz="1200" kern="1200" dirty="0" err="1">
                <a:solidFill>
                  <a:schemeClr val="tx1"/>
                </a:solidFill>
                <a:effectLst/>
                <a:latin typeface="Arial" pitchFamily="34" charset="0"/>
                <a:ea typeface="ＭＳ Ｐゴシック" pitchFamily="34" charset="-128"/>
                <a:cs typeface="MS PGothic" charset="0"/>
              </a:rPr>
              <a:t>Kreuter</a:t>
            </a:r>
            <a:r>
              <a:rPr lang="en-GB" sz="1200" kern="1200" dirty="0">
                <a:solidFill>
                  <a:schemeClr val="tx1"/>
                </a:solidFill>
                <a:effectLst/>
                <a:latin typeface="Arial" pitchFamily="34" charset="0"/>
                <a:ea typeface="ＭＳ Ｐゴシック" pitchFamily="34" charset="-128"/>
                <a:cs typeface="MS PGothic" charset="0"/>
              </a:rPr>
              <a:t>, MD.</a:t>
            </a:r>
            <a:endParaRPr lang="en-US" altLang="en-US" sz="1200" dirty="0">
              <a:solidFill>
                <a:srgbClr val="000000"/>
              </a:solidFill>
              <a:latin typeface="Helvetica Neue LT Std 55 Roman"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91468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en-US" dirty="0">
                <a:hlinkClick r:id="rId3" tooltip="American journal of respiratory and critical care medicine."/>
              </a:rPr>
              <a:t>Am J </a:t>
            </a:r>
            <a:r>
              <a:rPr lang="en-US" dirty="0" err="1">
                <a:hlinkClick r:id="rId3" tooltip="American journal of respiratory and critical care medicine."/>
              </a:rPr>
              <a:t>Respir</a:t>
            </a:r>
            <a:r>
              <a:rPr lang="en-US" dirty="0">
                <a:hlinkClick r:id="rId3" tooltip="American journal of respiratory and critical care medicine."/>
              </a:rPr>
              <a:t> </a:t>
            </a:r>
            <a:r>
              <a:rPr lang="en-US" dirty="0" err="1">
                <a:hlinkClick r:id="rId3" tooltip="American journal of respiratory and critical care medicine."/>
              </a:rPr>
              <a:t>Crit</a:t>
            </a:r>
            <a:r>
              <a:rPr lang="en-US" dirty="0">
                <a:hlinkClick r:id="rId3" tooltip="American journal of respiratory and critical care medicine."/>
              </a:rPr>
              <a:t> Care Med.</a:t>
            </a:r>
            <a:r>
              <a:rPr lang="en-US" dirty="0"/>
              <a:t> 2017 May 4. </a:t>
            </a:r>
            <a:r>
              <a:rPr lang="en-US" dirty="0" err="1"/>
              <a:t>doi</a:t>
            </a:r>
            <a:r>
              <a:rPr lang="en-US" dirty="0"/>
              <a:t>: 10.1164/rccm.201701-0091OC. [</a:t>
            </a:r>
            <a:r>
              <a:rPr lang="en-US" dirty="0" err="1"/>
              <a:t>Epub</a:t>
            </a:r>
            <a:r>
              <a:rPr lang="en-US" dirty="0"/>
              <a:t> ahead of print]</a:t>
            </a:r>
          </a:p>
          <a:p>
            <a:r>
              <a:rPr lang="en-US" b="1" dirty="0"/>
              <a:t>Pirfenidone Reduces Respiratory-related Hospitalizations in Idiopathic Pulmonary Fibrosis.</a:t>
            </a:r>
          </a:p>
          <a:p>
            <a:r>
              <a:rPr lang="en-US" dirty="0">
                <a:hlinkClick r:id="rId4"/>
              </a:rPr>
              <a:t>Ley B</a:t>
            </a:r>
            <a:r>
              <a:rPr lang="en-US" baseline="30000" dirty="0"/>
              <a:t>1</a:t>
            </a:r>
            <a:r>
              <a:rPr lang="en-US" dirty="0"/>
              <a:t>, </a:t>
            </a:r>
            <a:r>
              <a:rPr lang="en-US" dirty="0">
                <a:hlinkClick r:id="rId5"/>
              </a:rPr>
              <a:t>Swigris J</a:t>
            </a:r>
            <a:r>
              <a:rPr lang="en-US" baseline="30000" dirty="0"/>
              <a:t>2</a:t>
            </a:r>
            <a:r>
              <a:rPr lang="en-US" dirty="0"/>
              <a:t>, </a:t>
            </a:r>
            <a:r>
              <a:rPr lang="en-US" dirty="0">
                <a:hlinkClick r:id="rId6"/>
              </a:rPr>
              <a:t>Day BM</a:t>
            </a:r>
            <a:r>
              <a:rPr lang="en-US" baseline="30000" dirty="0"/>
              <a:t>3</a:t>
            </a:r>
            <a:r>
              <a:rPr lang="en-US" dirty="0"/>
              <a:t>, </a:t>
            </a:r>
            <a:r>
              <a:rPr lang="en-US" dirty="0">
                <a:hlinkClick r:id="rId7"/>
              </a:rPr>
              <a:t>Stauffer JL</a:t>
            </a:r>
            <a:r>
              <a:rPr lang="en-US" baseline="30000" dirty="0"/>
              <a:t>4</a:t>
            </a:r>
            <a:r>
              <a:rPr lang="en-US" dirty="0"/>
              <a:t>, </a:t>
            </a:r>
            <a:r>
              <a:rPr lang="en-US" dirty="0" err="1">
                <a:hlinkClick r:id="rId8"/>
              </a:rPr>
              <a:t>Raimundo</a:t>
            </a:r>
            <a:r>
              <a:rPr lang="en-US" dirty="0">
                <a:hlinkClick r:id="rId8"/>
              </a:rPr>
              <a:t> K</a:t>
            </a:r>
            <a:r>
              <a:rPr lang="en-US" baseline="30000" dirty="0"/>
              <a:t>5</a:t>
            </a:r>
            <a:r>
              <a:rPr lang="en-US" dirty="0"/>
              <a:t>, </a:t>
            </a:r>
            <a:r>
              <a:rPr lang="en-US" dirty="0">
                <a:hlinkClick r:id="rId9"/>
              </a:rPr>
              <a:t>Chou W</a:t>
            </a:r>
            <a:r>
              <a:rPr lang="en-US" baseline="30000" dirty="0"/>
              <a:t>6</a:t>
            </a:r>
            <a:r>
              <a:rPr lang="en-US" dirty="0"/>
              <a:t>, </a:t>
            </a:r>
            <a:r>
              <a:rPr lang="en-US" dirty="0">
                <a:hlinkClick r:id="rId10"/>
              </a:rPr>
              <a:t>Collard HR</a:t>
            </a:r>
            <a:r>
              <a:rPr lang="en-US" baseline="30000" dirty="0"/>
              <a:t>7</a:t>
            </a:r>
            <a:r>
              <a:rPr lang="en-US" dirty="0"/>
              <a:t>.</a:t>
            </a:r>
          </a:p>
          <a:p>
            <a:r>
              <a:rPr lang="en-US" b="1" dirty="0">
                <a:hlinkClick r:id="rId3" tooltip="Open/close author information list"/>
              </a:rPr>
              <a:t>Author information</a:t>
            </a:r>
            <a:endParaRPr lang="en-US" b="1" dirty="0"/>
          </a:p>
          <a:p>
            <a:r>
              <a:rPr lang="en-US" b="1" dirty="0"/>
              <a:t>Abstract</a:t>
            </a:r>
          </a:p>
          <a:p>
            <a:r>
              <a:rPr lang="en-US" b="1" dirty="0"/>
              <a:t>RATIONALE: </a:t>
            </a:r>
          </a:p>
          <a:p>
            <a:r>
              <a:rPr lang="en-US" dirty="0"/>
              <a:t>Respiratory-related hospitalizations in patients with idiopathic pulmonary fibrosis (IPF) are more frequent than acute IPF exacerbations and are associated with poor outcomes.</a:t>
            </a:r>
          </a:p>
          <a:p>
            <a:r>
              <a:rPr lang="en-US" b="1" dirty="0"/>
              <a:t>OBJECTIVES: </a:t>
            </a:r>
          </a:p>
          <a:p>
            <a:r>
              <a:rPr lang="en-US" dirty="0"/>
              <a:t>To compare the risk of non-elective hospitalization by type (all-cause, respiratory-related, non-respiratory related) and death after hospitalization for pirfenidone versus placebo over 52 weeks from three phase 3 IPF clinical trials.</a:t>
            </a:r>
          </a:p>
          <a:p>
            <a:r>
              <a:rPr lang="en-US" b="1" dirty="0"/>
              <a:t>METHODS: </a:t>
            </a:r>
          </a:p>
          <a:p>
            <a:r>
              <a:rPr lang="en-US" dirty="0"/>
              <a:t>Individual patient data was pooled from three phase 3 randomized, placebo-controlled studies of pirfenidone for IPF (CAPACITY and ASCEND) including all patients randomized to pirfenidone 2403 mg/day (n=623) or placebo (n=624). Risk of hospitalization over 52 weeks was compared using standard time-to-event methods. Among those hospitalized, risk of death post-hospitalization was compared with adjustment for treatment group propensity.</a:t>
            </a:r>
          </a:p>
          <a:p>
            <a:r>
              <a:rPr lang="en-US" b="1" dirty="0"/>
              <a:t>RESULTS: </a:t>
            </a:r>
          </a:p>
          <a:p>
            <a:r>
              <a:rPr lang="en-US" dirty="0"/>
              <a:t>A total of 1,247 patients (692 from CAPACITY and 555 from ASCEND) were included in the pooled analysis. Pirfenidone was associated with lower risk of respiratory-related hospitalization compared to placebo (7% vs 12%, HR 0.52, 95% CI 0.36-0.77, p-value=0.001), but not all-cause (HR 0.91, 95% CI 0.70-1.19, p-value=0.53) or non-respiratory related hospitalization (HR 1.32, 95% CI 0.92-1.88, p-value=0.145). Among those hospitalized for any reason, treatment with pirfenidone was associated with lower risk of death after hospitalization in the propensity score adjusted analysis (HR 0.56, 95% CI 0.32-0.99, p-value=0.047).</a:t>
            </a:r>
          </a:p>
          <a:p>
            <a:r>
              <a:rPr lang="en-US" b="1" dirty="0"/>
              <a:t>CONCLUSION: </a:t>
            </a:r>
          </a:p>
          <a:p>
            <a:r>
              <a:rPr lang="en-US" dirty="0"/>
              <a:t>In a pooled analysis of three phase 3 IPF clinical trials, patients receiving pirfenidone had a lower risk of non-elective respiratory-related hospitalization over 1 year. Among those hospitalized for any reason, pirfenidone was associated with a lower risk of death following hospital admission.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B69966-349A-4C34-93D2-D2BEDC9B109A}" type="slidenum">
              <a:rPr kumimoji="0" lang="de-D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01940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34" charset="0"/>
              <a:ea typeface="ＭＳ Ｐゴシック" pitchFamily="34" charset="-128"/>
              <a:cs typeface="MS PGothic"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743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34" charset="0"/>
              <a:ea typeface="ＭＳ Ｐゴシック" pitchFamily="34" charset="-128"/>
              <a:cs typeface="MS PGothic"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743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Während einer AE-IPF initiieren 31% eine antifibrotische Therapie, 65% warten den Verlauf ab. 77% setzen eine bestehende antifibrotische Therapie fort, 13% beenden diese, 9% initiieren das Alternativpräparat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Zur Therapie verwenden 56% </a:t>
            </a:r>
            <a:r>
              <a:rPr lang="de-DE" dirty="0" err="1"/>
              <a:t>Methylprednisolon</a:t>
            </a:r>
            <a:r>
              <a:rPr lang="de-DE" dirty="0"/>
              <a:t> 500-1000 mg/Tag (3d), 44% </a:t>
            </a:r>
            <a:r>
              <a:rPr lang="de-DE" dirty="0" err="1"/>
              <a:t>Prednisolon</a:t>
            </a:r>
            <a:r>
              <a:rPr lang="de-DE" dirty="0"/>
              <a:t> 1mg/</a:t>
            </a:r>
            <a:r>
              <a:rPr lang="de-DE" dirty="0" err="1"/>
              <a:t>kgKG</a:t>
            </a:r>
            <a:r>
              <a:rPr lang="de-DE" dirty="0"/>
              <a:t>, jeweils mit </a:t>
            </a:r>
            <a:r>
              <a:rPr lang="de-DE" dirty="0" err="1"/>
              <a:t>Tapering</a:t>
            </a:r>
            <a:r>
              <a:rPr lang="de-DE" dirty="0"/>
              <a:t>, 4% verwenden keine Immunsuppression. Antibiotikatherapien führen 45% bei Hinweis auf bakterielle Infekte durch, 44% verwenden immer Breitbandantibiotikum und </a:t>
            </a:r>
            <a:r>
              <a:rPr lang="de-DE" dirty="0" err="1"/>
              <a:t>Makrolid</a:t>
            </a:r>
            <a:r>
              <a:rPr lang="de-DE" dirty="0"/>
              <a:t>. Während einer AE-IPF initiieren 31% eine antifibrotische Therapie, 65% warten den Verlauf ab. 77% setzen eine bestehende antifibrotische Therapie fort, 13% beenden diese, 9% initiieren das Alternativpräparat. 55% suchen regelhaft nach Hinweisen auf eine PH, 36% nur bei Verdachtsfällen. Eine Rechtsherzkatheter-Untersuchung würden 65% nach der AE durchführen, 13% sofort. Bei Nachweis beginnen 25% eine zielgerichtete off-label PH-Therapie. Eine </a:t>
            </a:r>
            <a:r>
              <a:rPr lang="de-DE" dirty="0" err="1"/>
              <a:t>antazide</a:t>
            </a:r>
            <a:r>
              <a:rPr lang="de-DE" dirty="0"/>
              <a:t> Therapie initiieren/steigern 7% nie, 20% immer und 72% abhängig von symptomatischen Reflux. Bei </a:t>
            </a:r>
            <a:r>
              <a:rPr lang="de-DE" dirty="0" err="1"/>
              <a:t>schwergradiger</a:t>
            </a:r>
            <a:r>
              <a:rPr lang="de-DE" dirty="0"/>
              <a:t> AE-IPF halten 65% Rücksprache mit einem Transplantationszentrum, 85% nutzen nasale High-Flow Therapie, 76% nicht invasive, 20% invasive Beatmung und 19% ECMO. Palliativmedizin wenden 62% regelhaft, 31% selten an. Als Präventionsansätze nutzen 100% Impfungen, 89% Lungensport, 84% antifibrotische Therapie, 47% frühes PH-Screening, 25% </a:t>
            </a:r>
            <a:r>
              <a:rPr lang="de-DE" dirty="0" err="1"/>
              <a:t>antazide</a:t>
            </a:r>
            <a:r>
              <a:rPr lang="de-DE" dirty="0"/>
              <a:t> Medikation, 7% </a:t>
            </a:r>
            <a:r>
              <a:rPr lang="de-DE" dirty="0" err="1"/>
              <a:t>low</a:t>
            </a:r>
            <a:r>
              <a:rPr lang="de-DE" dirty="0"/>
              <a:t> dose Steroidtherapie</a:t>
            </a:r>
          </a:p>
          <a:p>
            <a:endParaRPr lang="de-DE" dirty="0"/>
          </a:p>
        </p:txBody>
      </p:sp>
      <p:sp>
        <p:nvSpPr>
          <p:cNvPr id="4" name="Foliennummernplatzhalter 3"/>
          <p:cNvSpPr>
            <a:spLocks noGrp="1"/>
          </p:cNvSpPr>
          <p:nvPr>
            <p:ph type="sldNum" sz="quarter" idx="10"/>
          </p:nvPr>
        </p:nvSpPr>
        <p:spPr/>
        <p:txBody>
          <a:bodyPr/>
          <a:lstStyle/>
          <a:p>
            <a:fld id="{55D9981E-5979-478C-8250-41B1836B2611}" type="slidenum">
              <a:rPr lang="de-DE" smtClean="0"/>
              <a:t>36</a:t>
            </a:fld>
            <a:endParaRPr lang="de-DE"/>
          </a:p>
        </p:txBody>
      </p:sp>
    </p:spTree>
    <p:extLst>
      <p:ext uri="{BB962C8B-B14F-4D97-AF65-F5344CB8AC3E}">
        <p14:creationId xmlns:p14="http://schemas.microsoft.com/office/powerpoint/2010/main" val="121208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en-US" dirty="0">
                <a:hlinkClick r:id="rId3" tooltip="Chest."/>
              </a:rPr>
              <a:t>Chest.</a:t>
            </a:r>
            <a:r>
              <a:rPr lang="en-US" dirty="0"/>
              <a:t> 2015 Aug;148(2):436-443. </a:t>
            </a:r>
            <a:r>
              <a:rPr lang="en-US" dirty="0" err="1"/>
              <a:t>doi</a:t>
            </a:r>
            <a:r>
              <a:rPr lang="en-US" dirty="0"/>
              <a:t>: 10.1378/chest.14-2746.</a:t>
            </a:r>
          </a:p>
          <a:p>
            <a:r>
              <a:rPr lang="en-US" b="1" dirty="0"/>
              <a:t>Recombinant Human Thrombomodulin in Acute Exacerbation of Idiopathic Pulmonary Fibrosis.</a:t>
            </a:r>
          </a:p>
          <a:p>
            <a:r>
              <a:rPr lang="en-US" dirty="0">
                <a:hlinkClick r:id="rId4"/>
              </a:rPr>
              <a:t>Kataoka K</a:t>
            </a:r>
            <a:r>
              <a:rPr lang="en-US" baseline="30000" dirty="0"/>
              <a:t>1</a:t>
            </a:r>
            <a:r>
              <a:rPr lang="en-US" dirty="0"/>
              <a:t>, </a:t>
            </a:r>
            <a:r>
              <a:rPr lang="en-US" dirty="0">
                <a:hlinkClick r:id="rId5"/>
              </a:rPr>
              <a:t>Taniguchi H</a:t>
            </a:r>
            <a:r>
              <a:rPr lang="en-US" baseline="30000" dirty="0"/>
              <a:t>2</a:t>
            </a:r>
            <a:r>
              <a:rPr lang="en-US" dirty="0"/>
              <a:t>, </a:t>
            </a:r>
            <a:r>
              <a:rPr lang="en-US" dirty="0">
                <a:hlinkClick r:id="rId6"/>
              </a:rPr>
              <a:t>Kondoh Y</a:t>
            </a:r>
            <a:r>
              <a:rPr lang="en-US" baseline="30000" dirty="0"/>
              <a:t>1</a:t>
            </a:r>
            <a:r>
              <a:rPr lang="en-US" dirty="0"/>
              <a:t>, </a:t>
            </a:r>
            <a:r>
              <a:rPr lang="en-US" dirty="0">
                <a:hlinkClick r:id="rId7"/>
              </a:rPr>
              <a:t>Nishiyama O</a:t>
            </a:r>
            <a:r>
              <a:rPr lang="en-US" baseline="30000" dirty="0"/>
              <a:t>3</a:t>
            </a:r>
            <a:r>
              <a:rPr lang="en-US" dirty="0"/>
              <a:t>, </a:t>
            </a:r>
            <a:r>
              <a:rPr lang="en-US" dirty="0">
                <a:hlinkClick r:id="rId8"/>
              </a:rPr>
              <a:t>Kimura T</a:t>
            </a:r>
            <a:r>
              <a:rPr lang="en-US" baseline="30000" dirty="0"/>
              <a:t>1</a:t>
            </a:r>
            <a:r>
              <a:rPr lang="en-US" dirty="0"/>
              <a:t>, </a:t>
            </a:r>
            <a:r>
              <a:rPr lang="en-US" dirty="0">
                <a:hlinkClick r:id="rId9"/>
              </a:rPr>
              <a:t>Matsuda T</a:t>
            </a:r>
            <a:r>
              <a:rPr lang="en-US" baseline="30000" dirty="0"/>
              <a:t>1</a:t>
            </a:r>
            <a:r>
              <a:rPr lang="en-US" dirty="0"/>
              <a:t>, </a:t>
            </a:r>
            <a:r>
              <a:rPr lang="en-US" dirty="0">
                <a:hlinkClick r:id="rId10"/>
              </a:rPr>
              <a:t>Yokoyama T</a:t>
            </a:r>
            <a:r>
              <a:rPr lang="en-US" baseline="30000" dirty="0"/>
              <a:t>1</a:t>
            </a:r>
            <a:r>
              <a:rPr lang="en-US" dirty="0"/>
              <a:t>, </a:t>
            </a:r>
            <a:r>
              <a:rPr lang="en-US" dirty="0">
                <a:hlinkClick r:id="rId11"/>
              </a:rPr>
              <a:t>Sakamoto K</a:t>
            </a:r>
            <a:r>
              <a:rPr lang="en-US" baseline="30000" dirty="0"/>
              <a:t>4</a:t>
            </a:r>
            <a:r>
              <a:rPr lang="en-US" dirty="0"/>
              <a:t>, </a:t>
            </a:r>
            <a:r>
              <a:rPr lang="en-US" dirty="0">
                <a:hlinkClick r:id="rId12"/>
              </a:rPr>
              <a:t>Ando M</a:t>
            </a:r>
            <a:r>
              <a:rPr lang="en-US" baseline="30000" dirty="0"/>
              <a:t>5</a:t>
            </a:r>
            <a:r>
              <a:rPr lang="en-US" dirty="0"/>
              <a:t>.</a:t>
            </a:r>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presents as episodes of acute respiratory worsening closely associated with endothelial damage and disordered coagulopathy. Recombinant human soluble thrombomodulin (</a:t>
            </a:r>
            <a:r>
              <a:rPr lang="en-US" dirty="0" err="1"/>
              <a:t>rhTM</a:t>
            </a:r>
            <a:r>
              <a:rPr lang="en-US" dirty="0"/>
              <a:t>) regulates the coagulation pathway mainly by reducing thrombin-mediated clotting and enhancing protein C activation. We investigated the efficacy of </a:t>
            </a:r>
            <a:r>
              <a:rPr lang="en-US" dirty="0" err="1"/>
              <a:t>rhTM</a:t>
            </a:r>
            <a:r>
              <a:rPr lang="en-US" dirty="0"/>
              <a:t> for the treatment of patients with AE-IPF.</a:t>
            </a:r>
          </a:p>
          <a:p>
            <a:r>
              <a:rPr lang="en-US" b="1" dirty="0"/>
              <a:t>METHODS: </a:t>
            </a:r>
          </a:p>
          <a:p>
            <a:r>
              <a:rPr lang="en-US" dirty="0"/>
              <a:t>This historical control study comprised 40 patients with AE-IPF. Twenty patients treated with </a:t>
            </a:r>
            <a:r>
              <a:rPr lang="en-US" dirty="0" err="1"/>
              <a:t>rhTM</a:t>
            </a:r>
            <a:r>
              <a:rPr lang="en-US" dirty="0"/>
              <a:t> (0.06 mg/kg/d) for about 6 days (</a:t>
            </a:r>
            <a:r>
              <a:rPr lang="en-US" dirty="0" err="1"/>
              <a:t>rhTM</a:t>
            </a:r>
            <a:r>
              <a:rPr lang="en-US" dirty="0"/>
              <a:t> group) and 20 patients treated without </a:t>
            </a:r>
            <a:r>
              <a:rPr lang="en-US" dirty="0" err="1"/>
              <a:t>rhTM</a:t>
            </a:r>
            <a:r>
              <a:rPr lang="en-US" dirty="0"/>
              <a:t> (control group) were evaluated. The predictors of 3-month mortality (logistic regression model) were evaluated.</a:t>
            </a:r>
          </a:p>
          <a:p>
            <a:r>
              <a:rPr lang="en-US" b="1" dirty="0"/>
              <a:t>RESULTS: </a:t>
            </a:r>
          </a:p>
          <a:p>
            <a:r>
              <a:rPr lang="en-US" dirty="0"/>
              <a:t>There was no difference in baseline characteristics between the control group and the </a:t>
            </a:r>
            <a:r>
              <a:rPr lang="en-US" dirty="0" err="1"/>
              <a:t>rhTM</a:t>
            </a:r>
            <a:r>
              <a:rPr lang="en-US" dirty="0"/>
              <a:t> group. Three-month mortality of the </a:t>
            </a:r>
            <a:r>
              <a:rPr lang="en-US" dirty="0" err="1"/>
              <a:t>rhTM</a:t>
            </a:r>
            <a:r>
              <a:rPr lang="en-US" dirty="0"/>
              <a:t> group and control group was 30.0% and 65.0%, respectively. In univariate analysis, C-reactive protein and </a:t>
            </a:r>
            <a:r>
              <a:rPr lang="en-US" dirty="0" err="1"/>
              <a:t>rhTM</a:t>
            </a:r>
            <a:r>
              <a:rPr lang="en-US" dirty="0"/>
              <a:t> therapy were significant determinants for 3-month survival. In multivariate analysis, </a:t>
            </a:r>
            <a:r>
              <a:rPr lang="en-US" dirty="0" err="1"/>
              <a:t>rhTM</a:t>
            </a:r>
            <a:r>
              <a:rPr lang="en-US" dirty="0"/>
              <a:t> therapy (OR, 0.219; 95% CI, 0.049-0.978; P = 0.047) was an independent significant determinant for 3-month survival.</a:t>
            </a:r>
          </a:p>
          <a:p>
            <a:r>
              <a:rPr lang="en-US" b="1" dirty="0"/>
              <a:t>CONCLUSIONS: </a:t>
            </a:r>
          </a:p>
          <a:p>
            <a:r>
              <a:rPr lang="en-US" dirty="0"/>
              <a:t>We found that </a:t>
            </a:r>
            <a:r>
              <a:rPr lang="en-US" dirty="0" err="1"/>
              <a:t>rhTM</a:t>
            </a:r>
            <a:r>
              <a:rPr lang="en-US" dirty="0"/>
              <a:t> therapy improved 3-month survival of AE-IPF. The results observed here warrant further investigation of </a:t>
            </a:r>
            <a:r>
              <a:rPr lang="en-US" dirty="0" err="1"/>
              <a:t>rhTM</a:t>
            </a:r>
            <a:r>
              <a:rPr lang="en-US" dirty="0"/>
              <a:t> in randomized control trials.</a:t>
            </a:r>
          </a:p>
          <a:p>
            <a:endParaRPr lang="de-DE" dirty="0"/>
          </a:p>
          <a:p>
            <a:r>
              <a:rPr lang="de-DE" dirty="0" err="1">
                <a:hlinkClick r:id="rId13" tooltip="Sarcoidosis, vasculitis, and diffuse lung diseases : official journal of WASOG."/>
              </a:rPr>
              <a:t>Sarcoidosis</a:t>
            </a:r>
            <a:r>
              <a:rPr lang="de-DE" dirty="0">
                <a:hlinkClick r:id="rId13" tooltip="Sarcoidosis, vasculitis, and diffuse lung diseases : official journal of WASOG."/>
              </a:rPr>
              <a:t> </a:t>
            </a:r>
            <a:r>
              <a:rPr lang="de-DE" dirty="0" err="1">
                <a:hlinkClick r:id="rId13" tooltip="Sarcoidosis, vasculitis, and diffuse lung diseases : official journal of WASOG."/>
              </a:rPr>
              <a:t>Vasc</a:t>
            </a:r>
            <a:r>
              <a:rPr lang="de-DE" dirty="0">
                <a:hlinkClick r:id="rId13" tooltip="Sarcoidosis, vasculitis, and diffuse lung diseases : official journal of WASOG."/>
              </a:rPr>
              <a:t> Diffuse Lung Dis.</a:t>
            </a:r>
            <a:r>
              <a:rPr lang="de-DE" dirty="0"/>
              <a:t> 2015 Jan 5;31(4):343-9.</a:t>
            </a:r>
          </a:p>
          <a:p>
            <a:r>
              <a:rPr lang="de-DE" b="1" dirty="0"/>
              <a:t>A </a:t>
            </a:r>
            <a:r>
              <a:rPr lang="de-DE" b="1" dirty="0" err="1"/>
              <a:t>pilot</a:t>
            </a:r>
            <a:r>
              <a:rPr lang="de-DE" b="1" dirty="0"/>
              <a:t> </a:t>
            </a:r>
            <a:r>
              <a:rPr lang="de-DE" b="1" dirty="0" err="1"/>
              <a:t>study</a:t>
            </a:r>
            <a:r>
              <a:rPr lang="de-DE" b="1" dirty="0"/>
              <a:t>: a </a:t>
            </a:r>
            <a:r>
              <a:rPr lang="de-DE" b="1" dirty="0" err="1"/>
              <a:t>combined</a:t>
            </a:r>
            <a:r>
              <a:rPr lang="de-DE" b="1" dirty="0"/>
              <a:t> </a:t>
            </a:r>
            <a:r>
              <a:rPr lang="de-DE" b="1" dirty="0" err="1"/>
              <a:t>therapy</a:t>
            </a:r>
            <a:r>
              <a:rPr lang="de-DE" b="1" dirty="0"/>
              <a:t> </a:t>
            </a:r>
            <a:r>
              <a:rPr lang="de-DE" b="1" dirty="0" err="1"/>
              <a:t>using</a:t>
            </a:r>
            <a:r>
              <a:rPr lang="de-DE" b="1" dirty="0"/>
              <a:t> </a:t>
            </a:r>
            <a:r>
              <a:rPr lang="de-DE" b="1" dirty="0" err="1"/>
              <a:t>polymyxin</a:t>
            </a:r>
            <a:r>
              <a:rPr lang="de-DE" b="1" dirty="0"/>
              <a:t>-B </a:t>
            </a:r>
            <a:r>
              <a:rPr lang="de-DE" b="1" dirty="0" err="1"/>
              <a:t>hemoperfusion</a:t>
            </a:r>
            <a:r>
              <a:rPr lang="de-DE" b="1" dirty="0"/>
              <a:t> and </a:t>
            </a:r>
            <a:r>
              <a:rPr lang="de-DE" b="1" dirty="0" err="1"/>
              <a:t>extracorporeal</a:t>
            </a:r>
            <a:r>
              <a:rPr lang="de-DE" b="1" dirty="0"/>
              <a:t> </a:t>
            </a:r>
            <a:r>
              <a:rPr lang="de-DE" b="1" dirty="0" err="1"/>
              <a:t>membrane</a:t>
            </a:r>
            <a:r>
              <a:rPr lang="de-DE" b="1" dirty="0"/>
              <a:t> </a:t>
            </a:r>
            <a:r>
              <a:rPr lang="de-DE" b="1" dirty="0" err="1"/>
              <a:t>oxygenation</a:t>
            </a:r>
            <a:r>
              <a:rPr lang="de-DE" b="1" dirty="0"/>
              <a:t> </a:t>
            </a:r>
            <a:r>
              <a:rPr lang="de-DE" b="1" dirty="0" err="1"/>
              <a:t>for</a:t>
            </a:r>
            <a:r>
              <a:rPr lang="de-DE" b="1" dirty="0"/>
              <a:t> </a:t>
            </a:r>
            <a:r>
              <a:rPr lang="de-DE" b="1" dirty="0" err="1"/>
              <a:t>acute</a:t>
            </a:r>
            <a:r>
              <a:rPr lang="de-DE" b="1" dirty="0"/>
              <a:t> </a:t>
            </a:r>
            <a:r>
              <a:rPr lang="de-DE" b="1" dirty="0" err="1"/>
              <a:t>exacerbation</a:t>
            </a:r>
            <a:r>
              <a:rPr lang="de-DE" b="1" dirty="0"/>
              <a:t> of </a:t>
            </a:r>
            <a:r>
              <a:rPr lang="de-DE" b="1" dirty="0" err="1"/>
              <a:t>interstitial</a:t>
            </a:r>
            <a:r>
              <a:rPr lang="de-DE" b="1" dirty="0"/>
              <a:t> </a:t>
            </a:r>
            <a:r>
              <a:rPr lang="de-DE" b="1" dirty="0" err="1"/>
              <a:t>pneumonia</a:t>
            </a:r>
            <a:r>
              <a:rPr lang="de-DE" b="1" dirty="0"/>
              <a:t>.</a:t>
            </a:r>
          </a:p>
          <a:p>
            <a:r>
              <a:rPr lang="de-DE" dirty="0" err="1">
                <a:hlinkClick r:id="rId14"/>
              </a:rPr>
              <a:t>Itai</a:t>
            </a:r>
            <a:r>
              <a:rPr lang="de-DE" dirty="0">
                <a:hlinkClick r:id="rId14"/>
              </a:rPr>
              <a:t> J</a:t>
            </a:r>
            <a:r>
              <a:rPr lang="de-DE" baseline="30000" dirty="0"/>
              <a:t>1</a:t>
            </a:r>
            <a:r>
              <a:rPr lang="de-DE" dirty="0"/>
              <a:t>, </a:t>
            </a:r>
            <a:r>
              <a:rPr lang="de-DE" dirty="0">
                <a:hlinkClick r:id="rId15"/>
              </a:rPr>
              <a:t>Ohshimo S</a:t>
            </a:r>
            <a:r>
              <a:rPr lang="de-DE" dirty="0"/>
              <a:t>, </a:t>
            </a:r>
            <a:r>
              <a:rPr lang="de-DE" dirty="0" err="1">
                <a:hlinkClick r:id="rId16"/>
              </a:rPr>
              <a:t>Kida</a:t>
            </a:r>
            <a:r>
              <a:rPr lang="de-DE" dirty="0">
                <a:hlinkClick r:id="rId16"/>
              </a:rPr>
              <a:t> Y</a:t>
            </a:r>
            <a:r>
              <a:rPr lang="de-DE" dirty="0"/>
              <a:t>, </a:t>
            </a:r>
            <a:r>
              <a:rPr lang="de-DE" dirty="0">
                <a:hlinkClick r:id="rId17"/>
              </a:rPr>
              <a:t>Ota K</a:t>
            </a:r>
            <a:r>
              <a:rPr lang="de-DE" dirty="0"/>
              <a:t>, </a:t>
            </a:r>
            <a:r>
              <a:rPr lang="de-DE" dirty="0" err="1">
                <a:hlinkClick r:id="rId18"/>
              </a:rPr>
              <a:t>Iwasaki</a:t>
            </a:r>
            <a:r>
              <a:rPr lang="de-DE" dirty="0">
                <a:hlinkClick r:id="rId18"/>
              </a:rPr>
              <a:t> Y</a:t>
            </a:r>
            <a:r>
              <a:rPr lang="de-DE" dirty="0"/>
              <a:t>, </a:t>
            </a:r>
            <a:r>
              <a:rPr lang="de-DE" dirty="0" err="1">
                <a:hlinkClick r:id="rId19"/>
              </a:rPr>
              <a:t>Hirohashi</a:t>
            </a:r>
            <a:r>
              <a:rPr lang="de-DE" dirty="0">
                <a:hlinkClick r:id="rId19"/>
              </a:rPr>
              <a:t> N</a:t>
            </a:r>
            <a:r>
              <a:rPr lang="de-DE" dirty="0"/>
              <a:t>, </a:t>
            </a:r>
            <a:r>
              <a:rPr lang="de-DE" dirty="0">
                <a:hlinkClick r:id="rId20"/>
              </a:rPr>
              <a:t>Bonella F</a:t>
            </a:r>
            <a:r>
              <a:rPr lang="de-DE" dirty="0"/>
              <a:t>, </a:t>
            </a:r>
            <a:r>
              <a:rPr lang="de-DE" dirty="0">
                <a:hlinkClick r:id="rId21"/>
              </a:rPr>
              <a:t>Guzman J</a:t>
            </a:r>
            <a:r>
              <a:rPr lang="de-DE" dirty="0"/>
              <a:t>, </a:t>
            </a:r>
            <a:r>
              <a:rPr lang="de-DE" dirty="0">
                <a:hlinkClick r:id="rId22"/>
              </a:rPr>
              <a:t>Costabel U</a:t>
            </a:r>
            <a:r>
              <a:rPr lang="de-DE" dirty="0"/>
              <a:t>, </a:t>
            </a:r>
            <a:r>
              <a:rPr lang="de-DE" dirty="0" err="1">
                <a:hlinkClick r:id="rId23"/>
              </a:rPr>
              <a:t>Kohno</a:t>
            </a:r>
            <a:r>
              <a:rPr lang="de-DE" dirty="0">
                <a:hlinkClick r:id="rId23"/>
              </a:rPr>
              <a:t> N</a:t>
            </a:r>
            <a:r>
              <a:rPr lang="de-DE" dirty="0"/>
              <a:t>, </a:t>
            </a:r>
            <a:r>
              <a:rPr lang="de-DE" dirty="0" err="1">
                <a:hlinkClick r:id="rId24"/>
              </a:rPr>
              <a:t>Tanigawa</a:t>
            </a:r>
            <a:r>
              <a:rPr lang="de-DE" dirty="0">
                <a:hlinkClick r:id="rId24"/>
              </a:rPr>
              <a:t> K</a:t>
            </a:r>
            <a:r>
              <a:rPr lang="de-DE" dirty="0"/>
              <a:t>.</a:t>
            </a:r>
          </a:p>
          <a:p>
            <a:r>
              <a:rPr lang="de-DE" b="1" dirty="0" err="1">
                <a:hlinkClick r:id="rId13" tooltip="Open/close author information list"/>
              </a:rPr>
              <a:t>Author</a:t>
            </a:r>
            <a:r>
              <a:rPr lang="de-DE" b="1" dirty="0">
                <a:hlinkClick r:id="rId13" tooltip="Open/close author information list"/>
              </a:rPr>
              <a:t> </a:t>
            </a:r>
            <a:r>
              <a:rPr lang="de-DE" b="1" dirty="0" err="1">
                <a:hlinkClick r:id="rId13" tooltip="Open/close author information list"/>
              </a:rPr>
              <a:t>information</a:t>
            </a:r>
            <a:endParaRPr lang="de-DE" b="1" dirty="0"/>
          </a:p>
          <a:p>
            <a:r>
              <a:rPr lang="de-DE" b="1" dirty="0"/>
              <a:t>Abstract</a:t>
            </a:r>
          </a:p>
          <a:p>
            <a:r>
              <a:rPr lang="de-DE" b="1" dirty="0"/>
              <a:t>BACKGROUND: </a:t>
            </a:r>
          </a:p>
          <a:p>
            <a:r>
              <a:rPr lang="de-DE" dirty="0" err="1"/>
              <a:t>Direct</a:t>
            </a:r>
            <a:r>
              <a:rPr lang="de-DE" dirty="0"/>
              <a:t> </a:t>
            </a:r>
            <a:r>
              <a:rPr lang="de-DE" dirty="0" err="1"/>
              <a:t>hemoperfusion</a:t>
            </a:r>
            <a:r>
              <a:rPr lang="de-DE" dirty="0"/>
              <a:t> </a:t>
            </a:r>
            <a:r>
              <a:rPr lang="de-DE" dirty="0" err="1"/>
              <a:t>with</a:t>
            </a:r>
            <a:r>
              <a:rPr lang="de-DE" dirty="0"/>
              <a:t> </a:t>
            </a:r>
            <a:r>
              <a:rPr lang="de-DE" dirty="0" err="1"/>
              <a:t>polymyxin</a:t>
            </a:r>
            <a:r>
              <a:rPr lang="de-DE" dirty="0"/>
              <a:t> B-</a:t>
            </a:r>
            <a:r>
              <a:rPr lang="de-DE" dirty="0" err="1"/>
              <a:t>immobilized</a:t>
            </a:r>
            <a:r>
              <a:rPr lang="de-DE" dirty="0"/>
              <a:t> </a:t>
            </a:r>
            <a:r>
              <a:rPr lang="de-DE" dirty="0" err="1"/>
              <a:t>fiber</a:t>
            </a:r>
            <a:r>
              <a:rPr lang="de-DE" dirty="0"/>
              <a:t> (PMX-DHP) </a:t>
            </a:r>
            <a:r>
              <a:rPr lang="de-DE" dirty="0" err="1"/>
              <a:t>might</a:t>
            </a:r>
            <a:r>
              <a:rPr lang="de-DE" dirty="0"/>
              <a:t> </a:t>
            </a:r>
            <a:r>
              <a:rPr lang="de-DE" dirty="0" err="1"/>
              <a:t>be</a:t>
            </a:r>
            <a:r>
              <a:rPr lang="de-DE" dirty="0"/>
              <a:t> </a:t>
            </a:r>
            <a:r>
              <a:rPr lang="de-DE" dirty="0" err="1"/>
              <a:t>beneficial</a:t>
            </a:r>
            <a:r>
              <a:rPr lang="de-DE" dirty="0"/>
              <a:t> </a:t>
            </a:r>
            <a:r>
              <a:rPr lang="de-DE" dirty="0" err="1"/>
              <a:t>for</a:t>
            </a:r>
            <a:r>
              <a:rPr lang="de-DE" dirty="0"/>
              <a:t> </a:t>
            </a:r>
            <a:r>
              <a:rPr lang="de-DE" dirty="0" err="1"/>
              <a:t>treating</a:t>
            </a:r>
            <a:r>
              <a:rPr lang="de-DE" dirty="0"/>
              <a:t> </a:t>
            </a:r>
            <a:r>
              <a:rPr lang="de-DE" dirty="0" err="1"/>
              <a:t>acute</a:t>
            </a:r>
            <a:r>
              <a:rPr lang="de-DE" dirty="0"/>
              <a:t> </a:t>
            </a:r>
            <a:r>
              <a:rPr lang="de-DE" dirty="0" err="1"/>
              <a:t>exacerbation</a:t>
            </a:r>
            <a:r>
              <a:rPr lang="de-DE" dirty="0"/>
              <a:t> (AE) of </a:t>
            </a:r>
            <a:r>
              <a:rPr lang="de-DE" dirty="0" err="1"/>
              <a:t>interstitial</a:t>
            </a:r>
            <a:r>
              <a:rPr lang="de-DE" dirty="0"/>
              <a:t> </a:t>
            </a:r>
            <a:r>
              <a:rPr lang="de-DE" dirty="0" err="1"/>
              <a:t>pneumonia</a:t>
            </a:r>
            <a:r>
              <a:rPr lang="de-DE" dirty="0"/>
              <a:t> (IP). </a:t>
            </a:r>
            <a:r>
              <a:rPr lang="de-DE" dirty="0" err="1"/>
              <a:t>Venovenous</a:t>
            </a:r>
            <a:r>
              <a:rPr lang="de-DE" dirty="0"/>
              <a:t> </a:t>
            </a:r>
            <a:r>
              <a:rPr lang="de-DE" dirty="0" err="1"/>
              <a:t>extracorporeal</a:t>
            </a:r>
            <a:r>
              <a:rPr lang="de-DE" dirty="0"/>
              <a:t> </a:t>
            </a:r>
            <a:r>
              <a:rPr lang="de-DE" dirty="0" err="1"/>
              <a:t>membranous</a:t>
            </a:r>
            <a:r>
              <a:rPr lang="de-DE" dirty="0"/>
              <a:t> </a:t>
            </a:r>
            <a:r>
              <a:rPr lang="de-DE" dirty="0" err="1"/>
              <a:t>oxygenation</a:t>
            </a:r>
            <a:r>
              <a:rPr lang="de-DE" dirty="0"/>
              <a:t> (VV-ECMO) </a:t>
            </a:r>
            <a:r>
              <a:rPr lang="de-DE" dirty="0" err="1"/>
              <a:t>is</a:t>
            </a:r>
            <a:r>
              <a:rPr lang="de-DE" dirty="0"/>
              <a:t> an </a:t>
            </a:r>
            <a:r>
              <a:rPr lang="de-DE" dirty="0" err="1"/>
              <a:t>emerging</a:t>
            </a:r>
            <a:r>
              <a:rPr lang="de-DE" dirty="0"/>
              <a:t> </a:t>
            </a:r>
            <a:r>
              <a:rPr lang="de-DE" dirty="0" err="1"/>
              <a:t>tool</a:t>
            </a:r>
            <a:r>
              <a:rPr lang="de-DE" dirty="0"/>
              <a:t> to </a:t>
            </a:r>
            <a:r>
              <a:rPr lang="de-DE" dirty="0" err="1"/>
              <a:t>avoid</a:t>
            </a:r>
            <a:r>
              <a:rPr lang="de-DE" dirty="0"/>
              <a:t> </a:t>
            </a:r>
            <a:r>
              <a:rPr lang="de-DE" dirty="0" err="1"/>
              <a:t>ventilator-induced</a:t>
            </a:r>
            <a:r>
              <a:rPr lang="de-DE" dirty="0"/>
              <a:t> </a:t>
            </a:r>
            <a:r>
              <a:rPr lang="de-DE" dirty="0" err="1"/>
              <a:t>lung</a:t>
            </a:r>
            <a:r>
              <a:rPr lang="de-DE" dirty="0"/>
              <a:t> </a:t>
            </a:r>
            <a:r>
              <a:rPr lang="de-DE" dirty="0" err="1"/>
              <a:t>injury</a:t>
            </a:r>
            <a:r>
              <a:rPr lang="de-DE" dirty="0"/>
              <a:t>. This </a:t>
            </a:r>
            <a:r>
              <a:rPr lang="de-DE" dirty="0" err="1"/>
              <a:t>is</a:t>
            </a:r>
            <a:r>
              <a:rPr lang="de-DE" dirty="0"/>
              <a:t> a report </a:t>
            </a:r>
            <a:r>
              <a:rPr lang="de-DE" dirty="0" err="1"/>
              <a:t>presenting</a:t>
            </a:r>
            <a:r>
              <a:rPr lang="de-DE" dirty="0"/>
              <a:t> </a:t>
            </a:r>
            <a:r>
              <a:rPr lang="de-DE" dirty="0" err="1"/>
              <a:t>the</a:t>
            </a:r>
            <a:r>
              <a:rPr lang="de-DE" dirty="0"/>
              <a:t> </a:t>
            </a:r>
            <a:r>
              <a:rPr lang="de-DE" dirty="0" err="1"/>
              <a:t>first</a:t>
            </a:r>
            <a:r>
              <a:rPr lang="de-DE" dirty="0"/>
              <a:t> </a:t>
            </a:r>
            <a:r>
              <a:rPr lang="de-DE" dirty="0" err="1"/>
              <a:t>three</a:t>
            </a:r>
            <a:r>
              <a:rPr lang="de-DE" dirty="0"/>
              <a:t> </a:t>
            </a:r>
            <a:r>
              <a:rPr lang="de-DE" dirty="0" err="1"/>
              <a:t>patients</a:t>
            </a:r>
            <a:r>
              <a:rPr lang="de-DE" dirty="0"/>
              <a:t> </a:t>
            </a:r>
            <a:r>
              <a:rPr lang="de-DE" dirty="0" err="1"/>
              <a:t>with</a:t>
            </a:r>
            <a:r>
              <a:rPr lang="de-DE" dirty="0"/>
              <a:t> AE of IP </a:t>
            </a:r>
            <a:r>
              <a:rPr lang="de-DE" dirty="0" err="1"/>
              <a:t>treated</a:t>
            </a:r>
            <a:r>
              <a:rPr lang="de-DE" dirty="0"/>
              <a:t> </a:t>
            </a:r>
            <a:r>
              <a:rPr lang="de-DE" dirty="0" err="1"/>
              <a:t>with</a:t>
            </a:r>
            <a:r>
              <a:rPr lang="de-DE" dirty="0"/>
              <a:t> a </a:t>
            </a:r>
            <a:r>
              <a:rPr lang="de-DE" dirty="0" err="1"/>
              <a:t>combined</a:t>
            </a:r>
            <a:r>
              <a:rPr lang="de-DE" dirty="0"/>
              <a:t> </a:t>
            </a:r>
            <a:r>
              <a:rPr lang="de-DE" dirty="0" err="1"/>
              <a:t>therapy</a:t>
            </a:r>
            <a:r>
              <a:rPr lang="de-DE" dirty="0"/>
              <a:t> of PMX-DHP and VV-ECMO.</a:t>
            </a:r>
          </a:p>
          <a:p>
            <a:r>
              <a:rPr lang="de-DE" b="1" dirty="0"/>
              <a:t>CASE PRESENTATION: </a:t>
            </a:r>
          </a:p>
          <a:p>
            <a:r>
              <a:rPr lang="de-DE" dirty="0"/>
              <a:t>Patient 1 was a 68-year-old male </a:t>
            </a:r>
            <a:r>
              <a:rPr lang="de-DE" dirty="0" err="1"/>
              <a:t>with</a:t>
            </a:r>
            <a:r>
              <a:rPr lang="de-DE" dirty="0"/>
              <a:t> </a:t>
            </a:r>
            <a:r>
              <a:rPr lang="de-DE" dirty="0" err="1"/>
              <a:t>acute</a:t>
            </a:r>
            <a:r>
              <a:rPr lang="de-DE" dirty="0"/>
              <a:t> </a:t>
            </a:r>
            <a:r>
              <a:rPr lang="de-DE" dirty="0" err="1"/>
              <a:t>interstitial</a:t>
            </a:r>
            <a:r>
              <a:rPr lang="de-DE" dirty="0"/>
              <a:t> </a:t>
            </a:r>
            <a:r>
              <a:rPr lang="de-DE" dirty="0" err="1"/>
              <a:t>pneumonia</a:t>
            </a:r>
            <a:r>
              <a:rPr lang="de-DE" dirty="0"/>
              <a:t>, </a:t>
            </a:r>
            <a:r>
              <a:rPr lang="de-DE" dirty="0" err="1"/>
              <a:t>patient</a:t>
            </a:r>
            <a:r>
              <a:rPr lang="de-DE" dirty="0"/>
              <a:t> 2 a 67-year-old male </a:t>
            </a:r>
            <a:r>
              <a:rPr lang="de-DE" dirty="0" err="1"/>
              <a:t>with</a:t>
            </a:r>
            <a:r>
              <a:rPr lang="de-DE" dirty="0"/>
              <a:t> AE of </a:t>
            </a:r>
            <a:r>
              <a:rPr lang="de-DE" dirty="0" err="1"/>
              <a:t>idiopathic</a:t>
            </a:r>
            <a:r>
              <a:rPr lang="de-DE" dirty="0"/>
              <a:t> </a:t>
            </a:r>
            <a:r>
              <a:rPr lang="de-DE" dirty="0" err="1"/>
              <a:t>pulmonary</a:t>
            </a:r>
            <a:r>
              <a:rPr lang="de-DE" dirty="0"/>
              <a:t> </a:t>
            </a:r>
            <a:r>
              <a:rPr lang="de-DE" dirty="0" err="1"/>
              <a:t>fibrosis</a:t>
            </a:r>
            <a:r>
              <a:rPr lang="de-DE" dirty="0"/>
              <a:t>, and </a:t>
            </a:r>
            <a:r>
              <a:rPr lang="de-DE" dirty="0" err="1"/>
              <a:t>patient</a:t>
            </a:r>
            <a:r>
              <a:rPr lang="de-DE" dirty="0"/>
              <a:t> 3 a 61-year-old </a:t>
            </a:r>
            <a:r>
              <a:rPr lang="de-DE" dirty="0" err="1"/>
              <a:t>female</a:t>
            </a:r>
            <a:r>
              <a:rPr lang="de-DE" dirty="0"/>
              <a:t> </a:t>
            </a:r>
            <a:r>
              <a:rPr lang="de-DE" dirty="0" err="1"/>
              <a:t>with</a:t>
            </a:r>
            <a:r>
              <a:rPr lang="de-DE" dirty="0"/>
              <a:t> AE of </a:t>
            </a:r>
            <a:r>
              <a:rPr lang="de-DE" dirty="0" err="1"/>
              <a:t>collagen</a:t>
            </a:r>
            <a:r>
              <a:rPr lang="de-DE" dirty="0"/>
              <a:t> </a:t>
            </a:r>
            <a:r>
              <a:rPr lang="de-DE" dirty="0" err="1"/>
              <a:t>vascular</a:t>
            </a:r>
            <a:r>
              <a:rPr lang="de-DE" dirty="0"/>
              <a:t> </a:t>
            </a:r>
            <a:r>
              <a:rPr lang="de-DE" dirty="0" err="1"/>
              <a:t>disease-associated</a:t>
            </a:r>
            <a:r>
              <a:rPr lang="de-DE" dirty="0"/>
              <a:t> </a:t>
            </a:r>
            <a:r>
              <a:rPr lang="de-DE" dirty="0" err="1"/>
              <a:t>interstitial</a:t>
            </a:r>
            <a:r>
              <a:rPr lang="de-DE" dirty="0"/>
              <a:t> </a:t>
            </a:r>
            <a:r>
              <a:rPr lang="de-DE" dirty="0" err="1"/>
              <a:t>pneumonia</a:t>
            </a:r>
            <a:r>
              <a:rPr lang="de-DE" dirty="0"/>
              <a:t>. All </a:t>
            </a:r>
            <a:r>
              <a:rPr lang="de-DE" dirty="0" err="1"/>
              <a:t>patients</a:t>
            </a:r>
            <a:r>
              <a:rPr lang="de-DE" dirty="0"/>
              <a:t> </a:t>
            </a:r>
            <a:r>
              <a:rPr lang="de-DE" dirty="0" err="1"/>
              <a:t>were</a:t>
            </a:r>
            <a:r>
              <a:rPr lang="de-DE" dirty="0"/>
              <a:t> </a:t>
            </a:r>
            <a:r>
              <a:rPr lang="de-DE" dirty="0" err="1"/>
              <a:t>severely</a:t>
            </a:r>
            <a:r>
              <a:rPr lang="de-DE" dirty="0"/>
              <a:t> </a:t>
            </a:r>
            <a:r>
              <a:rPr lang="de-DE" dirty="0" err="1"/>
              <a:t>hypoxemic</a:t>
            </a:r>
            <a:r>
              <a:rPr lang="de-DE" dirty="0"/>
              <a:t> and </a:t>
            </a:r>
            <a:r>
              <a:rPr lang="de-DE" dirty="0" err="1"/>
              <a:t>required</a:t>
            </a:r>
            <a:r>
              <a:rPr lang="de-DE" dirty="0"/>
              <a:t> </a:t>
            </a:r>
            <a:r>
              <a:rPr lang="de-DE" dirty="0" err="1"/>
              <a:t>mechanical</a:t>
            </a:r>
            <a:r>
              <a:rPr lang="de-DE" dirty="0"/>
              <a:t> </a:t>
            </a:r>
            <a:r>
              <a:rPr lang="de-DE" dirty="0" err="1"/>
              <a:t>ventilation</a:t>
            </a:r>
            <a:r>
              <a:rPr lang="de-DE" dirty="0"/>
              <a:t>. A </a:t>
            </a:r>
            <a:r>
              <a:rPr lang="de-DE" dirty="0" err="1"/>
              <a:t>combined</a:t>
            </a:r>
            <a:r>
              <a:rPr lang="de-DE" dirty="0"/>
              <a:t> </a:t>
            </a:r>
            <a:r>
              <a:rPr lang="de-DE" dirty="0" err="1"/>
              <a:t>therapy</a:t>
            </a:r>
            <a:r>
              <a:rPr lang="de-DE" dirty="0"/>
              <a:t> </a:t>
            </a:r>
            <a:r>
              <a:rPr lang="de-DE" dirty="0" err="1"/>
              <a:t>using</a:t>
            </a:r>
            <a:r>
              <a:rPr lang="de-DE" dirty="0"/>
              <a:t> PMX-DHP and VV-ECMO was </a:t>
            </a:r>
            <a:r>
              <a:rPr lang="de-DE" dirty="0" err="1"/>
              <a:t>initiated</a:t>
            </a:r>
            <a:r>
              <a:rPr lang="de-DE" dirty="0"/>
              <a:t> </a:t>
            </a:r>
            <a:r>
              <a:rPr lang="de-DE" dirty="0" err="1"/>
              <a:t>with</a:t>
            </a:r>
            <a:r>
              <a:rPr lang="de-DE" dirty="0"/>
              <a:t> support of </a:t>
            </a:r>
            <a:r>
              <a:rPr lang="de-DE" dirty="0" err="1"/>
              <a:t>intravenous</a:t>
            </a:r>
            <a:r>
              <a:rPr lang="de-DE" dirty="0"/>
              <a:t> </a:t>
            </a:r>
            <a:r>
              <a:rPr lang="de-DE" dirty="0" err="1"/>
              <a:t>corticosteroids</a:t>
            </a:r>
            <a:r>
              <a:rPr lang="de-DE" dirty="0"/>
              <a:t> and </a:t>
            </a:r>
            <a:r>
              <a:rPr lang="de-DE" dirty="0" err="1"/>
              <a:t>antibiotics</a:t>
            </a:r>
            <a:r>
              <a:rPr lang="de-DE" dirty="0"/>
              <a:t>. Radiological </a:t>
            </a:r>
            <a:r>
              <a:rPr lang="de-DE" dirty="0" err="1"/>
              <a:t>findings</a:t>
            </a:r>
            <a:r>
              <a:rPr lang="de-DE" dirty="0"/>
              <a:t>, </a:t>
            </a:r>
            <a:r>
              <a:rPr lang="de-DE" dirty="0" err="1"/>
              <a:t>oxygenation</a:t>
            </a:r>
            <a:r>
              <a:rPr lang="de-DE" dirty="0"/>
              <a:t> and </a:t>
            </a:r>
            <a:r>
              <a:rPr lang="de-DE" dirty="0" err="1"/>
              <a:t>laboratory</a:t>
            </a:r>
            <a:r>
              <a:rPr lang="de-DE" dirty="0"/>
              <a:t> </a:t>
            </a:r>
            <a:r>
              <a:rPr lang="de-DE" dirty="0" err="1"/>
              <a:t>findings</a:t>
            </a:r>
            <a:r>
              <a:rPr lang="de-DE" dirty="0"/>
              <a:t> </a:t>
            </a:r>
            <a:r>
              <a:rPr lang="de-DE" dirty="0" err="1"/>
              <a:t>markedly</a:t>
            </a:r>
            <a:r>
              <a:rPr lang="de-DE" dirty="0"/>
              <a:t> </a:t>
            </a:r>
            <a:r>
              <a:rPr lang="de-DE" dirty="0" err="1"/>
              <a:t>improved</a:t>
            </a:r>
            <a:r>
              <a:rPr lang="de-DE" dirty="0"/>
              <a:t> and all </a:t>
            </a:r>
            <a:r>
              <a:rPr lang="de-DE" dirty="0" err="1"/>
              <a:t>patients</a:t>
            </a:r>
            <a:r>
              <a:rPr lang="de-DE" dirty="0"/>
              <a:t> </a:t>
            </a:r>
            <a:r>
              <a:rPr lang="de-DE" dirty="0" err="1"/>
              <a:t>survived</a:t>
            </a:r>
            <a:r>
              <a:rPr lang="de-DE" dirty="0"/>
              <a:t> </a:t>
            </a:r>
            <a:r>
              <a:rPr lang="de-DE" dirty="0" err="1"/>
              <a:t>without</a:t>
            </a:r>
            <a:r>
              <a:rPr lang="de-DE" dirty="0"/>
              <a:t> </a:t>
            </a:r>
            <a:r>
              <a:rPr lang="de-DE" dirty="0" err="1"/>
              <a:t>severe</a:t>
            </a:r>
            <a:r>
              <a:rPr lang="de-DE" dirty="0"/>
              <a:t> </a:t>
            </a:r>
            <a:r>
              <a:rPr lang="de-DE" dirty="0" err="1"/>
              <a:t>complications</a:t>
            </a:r>
            <a:r>
              <a:rPr lang="de-DE" dirty="0"/>
              <a:t>.</a:t>
            </a:r>
          </a:p>
          <a:p>
            <a:r>
              <a:rPr lang="de-DE" b="1" dirty="0"/>
              <a:t>CONCLUSION: </a:t>
            </a:r>
          </a:p>
          <a:p>
            <a:r>
              <a:rPr lang="de-DE" dirty="0"/>
              <a:t>A </a:t>
            </a:r>
            <a:r>
              <a:rPr lang="de-DE" dirty="0" err="1"/>
              <a:t>combined</a:t>
            </a:r>
            <a:r>
              <a:rPr lang="de-DE" dirty="0"/>
              <a:t> </a:t>
            </a:r>
            <a:r>
              <a:rPr lang="de-DE" dirty="0" err="1"/>
              <a:t>therapy</a:t>
            </a:r>
            <a:r>
              <a:rPr lang="de-DE" dirty="0"/>
              <a:t> of PMX-DHP and VV-ECMO </a:t>
            </a:r>
            <a:r>
              <a:rPr lang="de-DE" dirty="0" err="1"/>
              <a:t>might</a:t>
            </a:r>
            <a:r>
              <a:rPr lang="de-DE" dirty="0"/>
              <a:t> </a:t>
            </a:r>
            <a:r>
              <a:rPr lang="de-DE" dirty="0" err="1"/>
              <a:t>be</a:t>
            </a:r>
            <a:r>
              <a:rPr lang="de-DE" dirty="0"/>
              <a:t> a </a:t>
            </a:r>
            <a:r>
              <a:rPr lang="de-DE" dirty="0" err="1"/>
              <a:t>therapeutic</a:t>
            </a:r>
            <a:r>
              <a:rPr lang="de-DE" dirty="0"/>
              <a:t> </a:t>
            </a:r>
            <a:r>
              <a:rPr lang="de-DE" dirty="0" err="1"/>
              <a:t>option</a:t>
            </a:r>
            <a:r>
              <a:rPr lang="de-DE" dirty="0"/>
              <a:t> </a:t>
            </a:r>
            <a:r>
              <a:rPr lang="de-DE" dirty="0" err="1"/>
              <a:t>for</a:t>
            </a:r>
            <a:r>
              <a:rPr lang="de-DE" dirty="0"/>
              <a:t> AE of IP.</a:t>
            </a:r>
          </a:p>
          <a:p>
            <a:endParaRPr lang="de-DE" dirty="0"/>
          </a:p>
          <a:p>
            <a:r>
              <a:rPr lang="en-US" dirty="0">
                <a:hlinkClick r:id="rId25" tooltip="BMC pulmonary medicine."/>
              </a:rPr>
              <a:t>BMC </a:t>
            </a:r>
            <a:r>
              <a:rPr lang="en-US" dirty="0" err="1">
                <a:hlinkClick r:id="rId25" tooltip="BMC pulmonary medicine."/>
              </a:rPr>
              <a:t>Pulm</a:t>
            </a:r>
            <a:r>
              <a:rPr lang="en-US" dirty="0">
                <a:hlinkClick r:id="rId25" tooltip="BMC pulmonary medicine."/>
              </a:rPr>
              <a:t> Med.</a:t>
            </a:r>
            <a:r>
              <a:rPr lang="en-US" dirty="0"/>
              <a:t> 2015 Feb 22;15:15. </a:t>
            </a:r>
            <a:r>
              <a:rPr lang="en-US" dirty="0" err="1"/>
              <a:t>doi</a:t>
            </a:r>
            <a:r>
              <a:rPr lang="en-US" dirty="0"/>
              <a:t>: 10.1186/s12890-015-0004-4.</a:t>
            </a:r>
          </a:p>
          <a:p>
            <a:r>
              <a:rPr lang="en-US" b="1" dirty="0"/>
              <a:t>Treatment of acute exacerbation of idiopathic pulmonary fibrosis with direct hemoperfusion using a polymyxin B-immobilized fiber column improves survival.</a:t>
            </a:r>
          </a:p>
          <a:p>
            <a:r>
              <a:rPr lang="en-US" dirty="0" err="1">
                <a:hlinkClick r:id="rId26"/>
              </a:rPr>
              <a:t>Enomoto</a:t>
            </a:r>
            <a:r>
              <a:rPr lang="en-US" dirty="0">
                <a:hlinkClick r:id="rId26"/>
              </a:rPr>
              <a:t> N</a:t>
            </a:r>
            <a:r>
              <a:rPr lang="en-US" baseline="30000" dirty="0"/>
              <a:t>1</a:t>
            </a:r>
            <a:r>
              <a:rPr lang="en-US" dirty="0"/>
              <a:t>, </a:t>
            </a:r>
            <a:r>
              <a:rPr lang="en-US" dirty="0" err="1">
                <a:hlinkClick r:id="rId27"/>
              </a:rPr>
              <a:t>Mikamo</a:t>
            </a:r>
            <a:r>
              <a:rPr lang="en-US" dirty="0">
                <a:hlinkClick r:id="rId27"/>
              </a:rPr>
              <a:t> M</a:t>
            </a:r>
            <a:r>
              <a:rPr lang="en-US" baseline="30000" dirty="0"/>
              <a:t>2</a:t>
            </a:r>
            <a:r>
              <a:rPr lang="en-US" dirty="0"/>
              <a:t>, </a:t>
            </a:r>
            <a:r>
              <a:rPr lang="en-US" dirty="0" err="1">
                <a:hlinkClick r:id="rId28"/>
              </a:rPr>
              <a:t>Oyama</a:t>
            </a:r>
            <a:r>
              <a:rPr lang="en-US" dirty="0">
                <a:hlinkClick r:id="rId28"/>
              </a:rPr>
              <a:t> Y</a:t>
            </a:r>
            <a:r>
              <a:rPr lang="en-US" baseline="30000" dirty="0"/>
              <a:t>3</a:t>
            </a:r>
            <a:r>
              <a:rPr lang="en-US" dirty="0"/>
              <a:t>, </a:t>
            </a:r>
            <a:r>
              <a:rPr lang="en-US" dirty="0" err="1">
                <a:hlinkClick r:id="rId29"/>
              </a:rPr>
              <a:t>Kono</a:t>
            </a:r>
            <a:r>
              <a:rPr lang="en-US" dirty="0">
                <a:hlinkClick r:id="rId29"/>
              </a:rPr>
              <a:t> M</a:t>
            </a:r>
            <a:r>
              <a:rPr lang="en-US" baseline="30000" dirty="0"/>
              <a:t>4</a:t>
            </a:r>
            <a:r>
              <a:rPr lang="en-US" dirty="0"/>
              <a:t>, </a:t>
            </a:r>
            <a:r>
              <a:rPr lang="en-US" dirty="0">
                <a:hlinkClick r:id="rId30"/>
              </a:rPr>
              <a:t>Hashimoto D</a:t>
            </a:r>
            <a:r>
              <a:rPr lang="en-US" baseline="30000" dirty="0"/>
              <a:t>5</a:t>
            </a:r>
            <a:r>
              <a:rPr lang="en-US" dirty="0"/>
              <a:t>, </a:t>
            </a:r>
            <a:r>
              <a:rPr lang="en-US" dirty="0">
                <a:hlinkClick r:id="rId31"/>
              </a:rPr>
              <a:t>Fujisawa T</a:t>
            </a:r>
            <a:r>
              <a:rPr lang="en-US" baseline="30000" dirty="0"/>
              <a:t>6</a:t>
            </a:r>
            <a:r>
              <a:rPr lang="en-US" dirty="0"/>
              <a:t>, </a:t>
            </a:r>
            <a:r>
              <a:rPr lang="en-US" dirty="0">
                <a:hlinkClick r:id="rId32"/>
              </a:rPr>
              <a:t>Inui N</a:t>
            </a:r>
            <a:r>
              <a:rPr lang="en-US" baseline="30000" dirty="0"/>
              <a:t>7</a:t>
            </a:r>
            <a:r>
              <a:rPr lang="en-US" dirty="0"/>
              <a:t>, </a:t>
            </a:r>
            <a:r>
              <a:rPr lang="en-US" dirty="0">
                <a:hlinkClick r:id="rId33"/>
              </a:rPr>
              <a:t>Nakamura Y</a:t>
            </a:r>
            <a:r>
              <a:rPr lang="en-US" baseline="30000" dirty="0"/>
              <a:t>8</a:t>
            </a:r>
            <a:r>
              <a:rPr lang="en-US" dirty="0"/>
              <a:t>, </a:t>
            </a:r>
            <a:r>
              <a:rPr lang="en-US" dirty="0">
                <a:hlinkClick r:id="rId34"/>
              </a:rPr>
              <a:t>Yasuda H</a:t>
            </a:r>
            <a:r>
              <a:rPr lang="en-US" baseline="30000" dirty="0"/>
              <a:t>9</a:t>
            </a:r>
            <a:r>
              <a:rPr lang="en-US" dirty="0"/>
              <a:t>, </a:t>
            </a:r>
            <a:r>
              <a:rPr lang="en-US" dirty="0">
                <a:hlinkClick r:id="rId35"/>
              </a:rPr>
              <a:t>Kato A</a:t>
            </a:r>
            <a:r>
              <a:rPr lang="en-US" baseline="30000" dirty="0"/>
              <a:t>10</a:t>
            </a:r>
            <a:r>
              <a:rPr lang="en-US" dirty="0"/>
              <a:t>, </a:t>
            </a:r>
            <a:r>
              <a:rPr lang="en-US" dirty="0" err="1">
                <a:hlinkClick r:id="rId36"/>
              </a:rPr>
              <a:t>Mimuro</a:t>
            </a:r>
            <a:r>
              <a:rPr lang="en-US" dirty="0">
                <a:hlinkClick r:id="rId36"/>
              </a:rPr>
              <a:t> S</a:t>
            </a:r>
            <a:r>
              <a:rPr lang="en-US" baseline="30000" dirty="0"/>
              <a:t>11</a:t>
            </a:r>
            <a:r>
              <a:rPr lang="en-US" dirty="0"/>
              <a:t>, </a:t>
            </a:r>
            <a:r>
              <a:rPr lang="en-US" dirty="0">
                <a:hlinkClick r:id="rId37"/>
              </a:rPr>
              <a:t>Doi M</a:t>
            </a:r>
            <a:r>
              <a:rPr lang="en-US" baseline="30000" dirty="0"/>
              <a:t>12</a:t>
            </a:r>
            <a:r>
              <a:rPr lang="en-US" dirty="0"/>
              <a:t>, </a:t>
            </a:r>
            <a:r>
              <a:rPr lang="en-US" dirty="0">
                <a:hlinkClick r:id="rId38"/>
              </a:rPr>
              <a:t>Sato S</a:t>
            </a:r>
            <a:r>
              <a:rPr lang="en-US" baseline="30000" dirty="0"/>
              <a:t>13</a:t>
            </a:r>
            <a:r>
              <a:rPr lang="en-US" dirty="0"/>
              <a:t>, </a:t>
            </a:r>
            <a:r>
              <a:rPr lang="en-US" dirty="0" err="1">
                <a:hlinkClick r:id="rId39"/>
              </a:rPr>
              <a:t>Suda</a:t>
            </a:r>
            <a:r>
              <a:rPr lang="en-US" dirty="0">
                <a:hlinkClick r:id="rId39"/>
              </a:rPr>
              <a:t> T</a:t>
            </a:r>
            <a:r>
              <a:rPr lang="en-US" baseline="30000" dirty="0"/>
              <a:t>14</a:t>
            </a:r>
            <a:r>
              <a:rPr lang="en-US" dirty="0"/>
              <a:t>.</a:t>
            </a:r>
          </a:p>
          <a:p>
            <a:r>
              <a:rPr lang="en-US" b="1" dirty="0">
                <a:hlinkClick r:id="rId25" tooltip="Open/close author information list"/>
              </a:rPr>
              <a:t>Author information</a:t>
            </a:r>
            <a:endParaRPr lang="en-US" b="1" dirty="0"/>
          </a:p>
          <a:p>
            <a:r>
              <a:rPr lang="en-US" b="1" dirty="0"/>
              <a:t>Abstract</a:t>
            </a:r>
          </a:p>
          <a:p>
            <a:r>
              <a:rPr lang="en-US" b="1" dirty="0"/>
              <a:t>BACKGROUND: </a:t>
            </a:r>
          </a:p>
          <a:p>
            <a:r>
              <a:rPr lang="en-US" dirty="0"/>
              <a:t>Acute exacerbation of idiopathic pulmonary fibrosis (AE-IPF) has an extremely poor prognosis and there is currently no effective treatment for this condition. Direct hemoperfusion with a polymyxin B-immobilized fiber column (PMX-DHP) improves oxygenation, but it is unclear whether treatment of AE-IPF with PMX-DHP affects survival. This study elucidated the effectiveness and safety of PMX-DHP for the treatment of AE-IPF.</a:t>
            </a:r>
          </a:p>
          <a:p>
            <a:r>
              <a:rPr lang="en-US" b="1" dirty="0"/>
              <a:t>METHODS: </a:t>
            </a:r>
          </a:p>
          <a:p>
            <a:r>
              <a:rPr lang="en-US" dirty="0"/>
              <a:t>This study included 31 patients with 41 episodes of AE-IPF. All patients received steroids. Of 31, 14 patients (20 episodes) were treated with PMX-DHP. The laboratory and physiological test results after the start of therapy and survival were retrospectively compared between patients treated with and without PMX-DHP.</a:t>
            </a:r>
          </a:p>
          <a:p>
            <a:r>
              <a:rPr lang="en-US" b="1" dirty="0"/>
              <a:t>RESULTS: </a:t>
            </a:r>
          </a:p>
          <a:p>
            <a:r>
              <a:rPr lang="en-US" dirty="0"/>
              <a:t>Patients treated with PMX-DHP had a significantly greater change in PaO2/FiO2 ratio (mean ± SEM, 58.2 ± 22.5 vs. 0.7 ± 13.3, p = 0.034) and a smaller change in white blood cell count (-630 ± 959 /</a:t>
            </a:r>
            <a:r>
              <a:rPr lang="en-US" dirty="0" err="1"/>
              <a:t>μL</a:t>
            </a:r>
            <a:r>
              <a:rPr lang="en-US" dirty="0"/>
              <a:t> vs. 4500 ± 1190 /</a:t>
            </a:r>
            <a:r>
              <a:rPr lang="en-US" dirty="0" err="1"/>
              <a:t>μL</a:t>
            </a:r>
            <a:r>
              <a:rPr lang="en-US" dirty="0"/>
              <a:t>, p = 0.002) after 2 days of treatment than patients treated without PMX-DHP. The 12-month survival rate was significantly higher in patients treated with PMX-DHP (48.2% vs. 5.9%, p = 0.041). PMX-DHP was effective in patients with more severe underlying disease (GAP stages II or III; 12-month survival rate 57.1% with PMX-DHP vs. 0% without PMX-DHP, p = 0.021). Treatment with PMX-DHP was an independent predictor of better prognosis (hazard ratio 0.345, p = 0.037). Mild pulmonary thromboembolism occurred in one patient treated with PMX-DHP.</a:t>
            </a:r>
          </a:p>
          <a:p>
            <a:r>
              <a:rPr lang="en-US" b="1" dirty="0"/>
              <a:t>CONCLUSIONS: </a:t>
            </a:r>
          </a:p>
          <a:p>
            <a:r>
              <a:rPr lang="en-US" dirty="0"/>
              <a:t>Treatment of AE-IPF with PMX-DHP is tolerable and improves 12-month survival.</a:t>
            </a:r>
          </a:p>
          <a:p>
            <a:endParaRPr lang="en-US" dirty="0"/>
          </a:p>
          <a:p>
            <a:r>
              <a:rPr lang="en-US" dirty="0" err="1">
                <a:hlinkClick r:id="rId40" tooltip="Pulmonary medicine."/>
              </a:rPr>
              <a:t>Pulm</a:t>
            </a:r>
            <a:r>
              <a:rPr lang="en-US" dirty="0">
                <a:hlinkClick r:id="rId40" tooltip="Pulmonary medicine."/>
              </a:rPr>
              <a:t> Med.</a:t>
            </a:r>
            <a:r>
              <a:rPr lang="en-US" dirty="0"/>
              <a:t> 2011;2011:240805. </a:t>
            </a:r>
            <a:r>
              <a:rPr lang="en-US" dirty="0" err="1"/>
              <a:t>doi</a:t>
            </a:r>
            <a:r>
              <a:rPr lang="en-US" dirty="0"/>
              <a:t>: 10.1155/2011/240805. </a:t>
            </a:r>
            <a:r>
              <a:rPr lang="en-US" dirty="0" err="1"/>
              <a:t>Epub</a:t>
            </a:r>
            <a:r>
              <a:rPr lang="en-US" dirty="0"/>
              <a:t> 2011 Apr 7.</a:t>
            </a:r>
          </a:p>
          <a:p>
            <a:r>
              <a:rPr lang="en-US" b="1" dirty="0"/>
              <a:t>Ganciclovir antiviral therapy in advanced idiopathic pulmonary fibrosis: an open pilot study.</a:t>
            </a:r>
          </a:p>
          <a:p>
            <a:r>
              <a:rPr lang="en-US" dirty="0">
                <a:hlinkClick r:id="rId41"/>
              </a:rPr>
              <a:t>Egan JJ</a:t>
            </a:r>
            <a:r>
              <a:rPr lang="en-US" baseline="30000" dirty="0"/>
              <a:t>1</a:t>
            </a:r>
            <a:r>
              <a:rPr lang="en-US" dirty="0"/>
              <a:t>, </a:t>
            </a:r>
            <a:r>
              <a:rPr lang="en-US" dirty="0" err="1">
                <a:hlinkClick r:id="rId42"/>
              </a:rPr>
              <a:t>Adamali</a:t>
            </a:r>
            <a:r>
              <a:rPr lang="en-US" dirty="0">
                <a:hlinkClick r:id="rId42"/>
              </a:rPr>
              <a:t> HI</a:t>
            </a:r>
            <a:r>
              <a:rPr lang="en-US" dirty="0"/>
              <a:t>, </a:t>
            </a:r>
            <a:r>
              <a:rPr lang="en-US" dirty="0">
                <a:hlinkClick r:id="rId43"/>
              </a:rPr>
              <a:t>Lok SS</a:t>
            </a:r>
            <a:r>
              <a:rPr lang="en-US" dirty="0"/>
              <a:t>, </a:t>
            </a:r>
            <a:r>
              <a:rPr lang="en-US" dirty="0">
                <a:hlinkClick r:id="rId44"/>
              </a:rPr>
              <a:t>Stewart JP</a:t>
            </a:r>
            <a:r>
              <a:rPr lang="en-US" dirty="0"/>
              <a:t>, </a:t>
            </a:r>
            <a:r>
              <a:rPr lang="en-US" dirty="0">
                <a:hlinkClick r:id="rId45"/>
              </a:rPr>
              <a:t>Woodcock AA</a:t>
            </a:r>
            <a:r>
              <a:rPr lang="en-US" dirty="0"/>
              <a:t>.</a:t>
            </a:r>
          </a:p>
          <a:p>
            <a:r>
              <a:rPr lang="en-US" b="1" dirty="0">
                <a:hlinkClick r:id="rId40" tooltip="Open/close author information list"/>
              </a:rPr>
              <a:t>Author information</a:t>
            </a:r>
            <a:endParaRPr lang="en-US" b="1" dirty="0"/>
          </a:p>
          <a:p>
            <a:r>
              <a:rPr lang="en-US" b="1" dirty="0"/>
              <a:t>Abstract</a:t>
            </a:r>
          </a:p>
          <a:p>
            <a:r>
              <a:rPr lang="en-US" b="1" dirty="0"/>
              <a:t>HYPOTHESIS: </a:t>
            </a:r>
          </a:p>
          <a:p>
            <a:r>
              <a:rPr lang="en-US" dirty="0"/>
              <a:t>Repeated epithelial cell injury secondary to viruses such as Epstein Barr and subsequent dysfunctional repair may be central to the pathogenesis of IPF. In this observational study, we evaluated whether a combination of standard and anti-viral therapy might have an impact on disease progression.</a:t>
            </a:r>
          </a:p>
          <a:p>
            <a:r>
              <a:rPr lang="en-US" b="1" dirty="0"/>
              <a:t>METHODS: </a:t>
            </a:r>
          </a:p>
          <a:p>
            <a:r>
              <a:rPr lang="en-US" dirty="0"/>
              <a:t>Advanced IPF patients who failed standard therapy and had serological evidence of previous EBV, received ganciclovir (iv) at 5 mg/kg twice daily. Forced vital capacity (FVC), shuttle walk test, DTPA scan and prednisolone dose were measured before and 8 weeks post-treatment.</a:t>
            </a:r>
          </a:p>
          <a:p>
            <a:r>
              <a:rPr lang="en-US" b="1" dirty="0"/>
              <a:t>RESULTS: </a:t>
            </a:r>
          </a:p>
          <a:p>
            <a:r>
              <a:rPr lang="en-US" dirty="0"/>
              <a:t>Fourteen patients were included. After ganciclovir, eight patients showed improvement in FVC and six deteriorated. The median reduction of prednisolone dose was 7.5 mg (44%). Nine patients were classified "responders" of whom four showed an improvement in all four criteria, while three of the five "non-responders" showed no response in any of the criteria. Responders showed reduction in prednisolone dosage (P = .02) and improved DTPA clearance (P = .001).</a:t>
            </a:r>
          </a:p>
          <a:p>
            <a:r>
              <a:rPr lang="en-US" b="1" dirty="0"/>
              <a:t>CONCLUSION: </a:t>
            </a:r>
          </a:p>
          <a:p>
            <a:r>
              <a:rPr lang="en-US" dirty="0"/>
              <a:t>This audit outcome suggests that 2-week course of ganciclovir (iv) may attenuate disease progression in a subgroup of advanced IPF patients. These observations do not suggest that anti-viral treatment is a substitute for the standard care, however, suggests the need to explore the efficacy of ganciclovir as adjunctive therapy in IPF.</a:t>
            </a:r>
          </a:p>
          <a:p>
            <a:endParaRPr lang="en-US" dirty="0"/>
          </a:p>
          <a:p>
            <a:endParaRPr lang="en-US" dirty="0"/>
          </a:p>
          <a:p>
            <a:r>
              <a:rPr lang="en-US" dirty="0">
                <a:hlinkClick r:id="rId46" tooltip="BMC pulmonary medicine."/>
              </a:rPr>
              <a:t>BMC </a:t>
            </a:r>
            <a:r>
              <a:rPr lang="en-US" dirty="0" err="1">
                <a:hlinkClick r:id="rId46" tooltip="BMC pulmonary medicine."/>
              </a:rPr>
              <a:t>Pulm</a:t>
            </a:r>
            <a:r>
              <a:rPr lang="en-US" dirty="0">
                <a:hlinkClick r:id="rId46" tooltip="BMC pulmonary medicine."/>
              </a:rPr>
              <a:t> Med.</a:t>
            </a:r>
            <a:r>
              <a:rPr lang="en-US" dirty="0"/>
              <a:t> 2017 Jun 19;17(1):94. </a:t>
            </a:r>
            <a:r>
              <a:rPr lang="en-US" dirty="0" err="1"/>
              <a:t>doi</a:t>
            </a:r>
            <a:r>
              <a:rPr lang="en-US" dirty="0"/>
              <a:t>: 10.1186/s12890-017-0437-z.</a:t>
            </a:r>
          </a:p>
          <a:p>
            <a:r>
              <a:rPr lang="en-US" b="1" dirty="0"/>
              <a:t>Azithromycin for idiopathic acute exacerbation of idiopathic pulmonary fibrosis: a retrospective single-center study.</a:t>
            </a:r>
          </a:p>
          <a:p>
            <a:r>
              <a:rPr lang="en-US" dirty="0">
                <a:hlinkClick r:id="rId47"/>
              </a:rPr>
              <a:t>Kawamura K</a:t>
            </a:r>
            <a:r>
              <a:rPr lang="en-US" baseline="30000" dirty="0"/>
              <a:t>1</a:t>
            </a:r>
            <a:r>
              <a:rPr lang="en-US" dirty="0"/>
              <a:t>, </a:t>
            </a:r>
            <a:r>
              <a:rPr lang="en-US" dirty="0" err="1">
                <a:hlinkClick r:id="rId48"/>
              </a:rPr>
              <a:t>Ichikado</a:t>
            </a:r>
            <a:r>
              <a:rPr lang="en-US" dirty="0">
                <a:hlinkClick r:id="rId48"/>
              </a:rPr>
              <a:t> K</a:t>
            </a:r>
            <a:r>
              <a:rPr lang="en-US" baseline="30000" dirty="0"/>
              <a:t>2</a:t>
            </a:r>
            <a:r>
              <a:rPr lang="en-US" dirty="0"/>
              <a:t>, </a:t>
            </a:r>
            <a:r>
              <a:rPr lang="en-US" dirty="0">
                <a:hlinkClick r:id="rId49"/>
              </a:rPr>
              <a:t>Yasuda Y</a:t>
            </a:r>
            <a:r>
              <a:rPr lang="en-US" baseline="30000" dirty="0"/>
              <a:t>2</a:t>
            </a:r>
            <a:r>
              <a:rPr lang="en-US" dirty="0"/>
              <a:t>, </a:t>
            </a:r>
            <a:r>
              <a:rPr lang="en-US" dirty="0">
                <a:hlinkClick r:id="rId50"/>
              </a:rPr>
              <a:t>Anan K</a:t>
            </a:r>
            <a:r>
              <a:rPr lang="en-US" baseline="30000" dirty="0"/>
              <a:t>2</a:t>
            </a:r>
            <a:r>
              <a:rPr lang="en-US" dirty="0"/>
              <a:t>, </a:t>
            </a:r>
            <a:r>
              <a:rPr lang="en-US" dirty="0">
                <a:hlinkClick r:id="rId51"/>
              </a:rPr>
              <a:t>Suga M</a:t>
            </a:r>
            <a:r>
              <a:rPr lang="en-US" baseline="30000" dirty="0"/>
              <a:t>2</a:t>
            </a:r>
            <a:r>
              <a:rPr lang="en-US" dirty="0"/>
              <a:t>.</a:t>
            </a:r>
          </a:p>
          <a:p>
            <a:r>
              <a:rPr lang="en-US" b="1" dirty="0">
                <a:hlinkClick r:id="rId46"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is a fatal condition without an established pharmaceutical treatment. Most patients are treated with high-dose corticosteroids and broad-spectrum antibiotics. Azithromycin is a macrolide with immunomodulatory activity and may be beneficial for treatment of acute lung injury. The objective of this study was to determine the effect of azithromycin on survival of patients with idiopathic AE of IPF.</a:t>
            </a:r>
          </a:p>
          <a:p>
            <a:r>
              <a:rPr lang="en-US" b="1" dirty="0"/>
              <a:t>METHODS: </a:t>
            </a:r>
          </a:p>
          <a:p>
            <a:r>
              <a:rPr lang="en-US" dirty="0"/>
              <a:t>We evaluated 85 consecutive patients hospitalized in our department for idiopathic AE of IPF from April 2005 to August 2016. The initial 47 patients were treated with a fluoroquinolone-based regimen (control group), and the following 38 consecutive patients were treated with azithromycin (500 mg/day) for 5 days. Idiopathic AE of IPF was defined using the criteria established by the 2016 International Working Group.</a:t>
            </a:r>
          </a:p>
          <a:p>
            <a:r>
              <a:rPr lang="en-US" b="1" dirty="0"/>
              <a:t>RESULTS: </a:t>
            </a:r>
          </a:p>
          <a:p>
            <a:r>
              <a:rPr lang="en-US" dirty="0"/>
              <a:t>Mortality in patients treated with azithromycin was significantly lower than in those treated with fluoroquinolones (azithromycin, 26% vs. control, 70%; p &lt; 0.001). Multivariate analysis revealed that the two variables were independently correlated with 60-day mortality as determined by the Acute Physiology and Chronic Health Evaluation II score (p = 0.002) and azithromycin use (p &lt; 0.001).</a:t>
            </a:r>
          </a:p>
          <a:p>
            <a:r>
              <a:rPr lang="en-US" b="1" dirty="0"/>
              <a:t>CONCLUSION: </a:t>
            </a:r>
          </a:p>
          <a:p>
            <a:r>
              <a:rPr lang="en-US" dirty="0"/>
              <a:t>Azithromycin may improve survival in patients with idiopathic AE of IPF.</a:t>
            </a:r>
          </a:p>
          <a:p>
            <a:endParaRPr lang="en-US" dirty="0"/>
          </a:p>
          <a:p>
            <a:endParaRPr lang="en-US" dirty="0"/>
          </a:p>
          <a:p>
            <a:endParaRPr lang="de-DE" dirty="0"/>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37</a:t>
            </a:fld>
            <a:endParaRPr lang="de-DE"/>
          </a:p>
        </p:txBody>
      </p:sp>
    </p:spTree>
    <p:extLst>
      <p:ext uri="{BB962C8B-B14F-4D97-AF65-F5344CB8AC3E}">
        <p14:creationId xmlns:p14="http://schemas.microsoft.com/office/powerpoint/2010/main" val="122551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en-US" dirty="0">
                <a:hlinkClick r:id="rId3" tooltip="Chest."/>
              </a:rPr>
              <a:t>Chest.</a:t>
            </a:r>
            <a:r>
              <a:rPr lang="en-US" dirty="0"/>
              <a:t> 2015 Aug;148(2):436-443. </a:t>
            </a:r>
            <a:r>
              <a:rPr lang="en-US" dirty="0" err="1"/>
              <a:t>doi</a:t>
            </a:r>
            <a:r>
              <a:rPr lang="en-US" dirty="0"/>
              <a:t>: 10.1378/chest.14-2746.</a:t>
            </a:r>
          </a:p>
          <a:p>
            <a:r>
              <a:rPr lang="en-US" b="1" dirty="0"/>
              <a:t>Recombinant Human Thrombomodulin in Acute Exacerbation of Idiopathic Pulmonary Fibrosis.</a:t>
            </a:r>
          </a:p>
          <a:p>
            <a:r>
              <a:rPr lang="en-US" dirty="0">
                <a:hlinkClick r:id="rId4"/>
              </a:rPr>
              <a:t>Kataoka K</a:t>
            </a:r>
            <a:r>
              <a:rPr lang="en-US" baseline="30000" dirty="0"/>
              <a:t>1</a:t>
            </a:r>
            <a:r>
              <a:rPr lang="en-US" dirty="0"/>
              <a:t>, </a:t>
            </a:r>
            <a:r>
              <a:rPr lang="en-US" dirty="0">
                <a:hlinkClick r:id="rId5"/>
              </a:rPr>
              <a:t>Taniguchi H</a:t>
            </a:r>
            <a:r>
              <a:rPr lang="en-US" baseline="30000" dirty="0"/>
              <a:t>2</a:t>
            </a:r>
            <a:r>
              <a:rPr lang="en-US" dirty="0"/>
              <a:t>, </a:t>
            </a:r>
            <a:r>
              <a:rPr lang="en-US" dirty="0">
                <a:hlinkClick r:id="rId6"/>
              </a:rPr>
              <a:t>Kondoh Y</a:t>
            </a:r>
            <a:r>
              <a:rPr lang="en-US" baseline="30000" dirty="0"/>
              <a:t>1</a:t>
            </a:r>
            <a:r>
              <a:rPr lang="en-US" dirty="0"/>
              <a:t>, </a:t>
            </a:r>
            <a:r>
              <a:rPr lang="en-US" dirty="0">
                <a:hlinkClick r:id="rId7"/>
              </a:rPr>
              <a:t>Nishiyama O</a:t>
            </a:r>
            <a:r>
              <a:rPr lang="en-US" baseline="30000" dirty="0"/>
              <a:t>3</a:t>
            </a:r>
            <a:r>
              <a:rPr lang="en-US" dirty="0"/>
              <a:t>, </a:t>
            </a:r>
            <a:r>
              <a:rPr lang="en-US" dirty="0">
                <a:hlinkClick r:id="rId8"/>
              </a:rPr>
              <a:t>Kimura T</a:t>
            </a:r>
            <a:r>
              <a:rPr lang="en-US" baseline="30000" dirty="0"/>
              <a:t>1</a:t>
            </a:r>
            <a:r>
              <a:rPr lang="en-US" dirty="0"/>
              <a:t>, </a:t>
            </a:r>
            <a:r>
              <a:rPr lang="en-US" dirty="0">
                <a:hlinkClick r:id="rId9"/>
              </a:rPr>
              <a:t>Matsuda T</a:t>
            </a:r>
            <a:r>
              <a:rPr lang="en-US" baseline="30000" dirty="0"/>
              <a:t>1</a:t>
            </a:r>
            <a:r>
              <a:rPr lang="en-US" dirty="0"/>
              <a:t>, </a:t>
            </a:r>
            <a:r>
              <a:rPr lang="en-US" dirty="0">
                <a:hlinkClick r:id="rId10"/>
              </a:rPr>
              <a:t>Yokoyama T</a:t>
            </a:r>
            <a:r>
              <a:rPr lang="en-US" baseline="30000" dirty="0"/>
              <a:t>1</a:t>
            </a:r>
            <a:r>
              <a:rPr lang="en-US" dirty="0"/>
              <a:t>, </a:t>
            </a:r>
            <a:r>
              <a:rPr lang="en-US" dirty="0">
                <a:hlinkClick r:id="rId11"/>
              </a:rPr>
              <a:t>Sakamoto K</a:t>
            </a:r>
            <a:r>
              <a:rPr lang="en-US" baseline="30000" dirty="0"/>
              <a:t>4</a:t>
            </a:r>
            <a:r>
              <a:rPr lang="en-US" dirty="0"/>
              <a:t>, </a:t>
            </a:r>
            <a:r>
              <a:rPr lang="en-US" dirty="0">
                <a:hlinkClick r:id="rId12"/>
              </a:rPr>
              <a:t>Ando M</a:t>
            </a:r>
            <a:r>
              <a:rPr lang="en-US" baseline="30000" dirty="0"/>
              <a:t>5</a:t>
            </a:r>
            <a:r>
              <a:rPr lang="en-US" dirty="0"/>
              <a:t>.</a:t>
            </a:r>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presents as episodes of acute respiratory worsening closely associated with endothelial damage and disordered coagulopathy. Recombinant human soluble thrombomodulin (</a:t>
            </a:r>
            <a:r>
              <a:rPr lang="en-US" dirty="0" err="1"/>
              <a:t>rhTM</a:t>
            </a:r>
            <a:r>
              <a:rPr lang="en-US" dirty="0"/>
              <a:t>) regulates the coagulation pathway mainly by reducing thrombin-mediated clotting and enhancing protein C activation. We investigated the efficacy of </a:t>
            </a:r>
            <a:r>
              <a:rPr lang="en-US" dirty="0" err="1"/>
              <a:t>rhTM</a:t>
            </a:r>
            <a:r>
              <a:rPr lang="en-US" dirty="0"/>
              <a:t> for the treatment of patients with AE-IPF.</a:t>
            </a:r>
          </a:p>
          <a:p>
            <a:r>
              <a:rPr lang="en-US" b="1" dirty="0"/>
              <a:t>METHODS: </a:t>
            </a:r>
          </a:p>
          <a:p>
            <a:r>
              <a:rPr lang="en-US" dirty="0"/>
              <a:t>This historical control study comprised 40 patients with AE-IPF. Twenty patients treated with </a:t>
            </a:r>
            <a:r>
              <a:rPr lang="en-US" dirty="0" err="1"/>
              <a:t>rhTM</a:t>
            </a:r>
            <a:r>
              <a:rPr lang="en-US" dirty="0"/>
              <a:t> (0.06 mg/kg/d) for about 6 days (</a:t>
            </a:r>
            <a:r>
              <a:rPr lang="en-US" dirty="0" err="1"/>
              <a:t>rhTM</a:t>
            </a:r>
            <a:r>
              <a:rPr lang="en-US" dirty="0"/>
              <a:t> group) and 20 patients treated without </a:t>
            </a:r>
            <a:r>
              <a:rPr lang="en-US" dirty="0" err="1"/>
              <a:t>rhTM</a:t>
            </a:r>
            <a:r>
              <a:rPr lang="en-US" dirty="0"/>
              <a:t> (control group) were evaluated. The predictors of 3-month mortality (logistic regression model) were evaluated.</a:t>
            </a:r>
          </a:p>
          <a:p>
            <a:r>
              <a:rPr lang="en-US" b="1" dirty="0"/>
              <a:t>RESULTS: </a:t>
            </a:r>
          </a:p>
          <a:p>
            <a:r>
              <a:rPr lang="en-US" dirty="0"/>
              <a:t>There was no difference in baseline characteristics between the control group and the </a:t>
            </a:r>
            <a:r>
              <a:rPr lang="en-US" dirty="0" err="1"/>
              <a:t>rhTM</a:t>
            </a:r>
            <a:r>
              <a:rPr lang="en-US" dirty="0"/>
              <a:t> group. Three-month mortality of the </a:t>
            </a:r>
            <a:r>
              <a:rPr lang="en-US" dirty="0" err="1"/>
              <a:t>rhTM</a:t>
            </a:r>
            <a:r>
              <a:rPr lang="en-US" dirty="0"/>
              <a:t> group and control group was 30.0% and 65.0%, respectively. In univariate analysis, C-reactive protein and </a:t>
            </a:r>
            <a:r>
              <a:rPr lang="en-US" dirty="0" err="1"/>
              <a:t>rhTM</a:t>
            </a:r>
            <a:r>
              <a:rPr lang="en-US" dirty="0"/>
              <a:t> therapy were significant determinants for 3-month survival. In multivariate analysis, </a:t>
            </a:r>
            <a:r>
              <a:rPr lang="en-US" dirty="0" err="1"/>
              <a:t>rhTM</a:t>
            </a:r>
            <a:r>
              <a:rPr lang="en-US" dirty="0"/>
              <a:t> therapy (OR, 0.219; 95% CI, 0.049-0.978; P = 0.047) was an independent significant determinant for 3-month survival.</a:t>
            </a:r>
          </a:p>
          <a:p>
            <a:r>
              <a:rPr lang="en-US" b="1" dirty="0"/>
              <a:t>CONCLUSIONS: </a:t>
            </a:r>
          </a:p>
          <a:p>
            <a:r>
              <a:rPr lang="en-US" dirty="0"/>
              <a:t>We found that </a:t>
            </a:r>
            <a:r>
              <a:rPr lang="en-US" dirty="0" err="1"/>
              <a:t>rhTM</a:t>
            </a:r>
            <a:r>
              <a:rPr lang="en-US" dirty="0"/>
              <a:t> therapy improved 3-month survival of AE-IPF. The results observed here warrant further investigation of </a:t>
            </a:r>
            <a:r>
              <a:rPr lang="en-US" dirty="0" err="1"/>
              <a:t>rhTM</a:t>
            </a:r>
            <a:r>
              <a:rPr lang="en-US" dirty="0"/>
              <a:t> in randomized control trials.</a:t>
            </a:r>
          </a:p>
          <a:p>
            <a:endParaRPr lang="de-DE" dirty="0"/>
          </a:p>
          <a:p>
            <a:r>
              <a:rPr lang="de-DE" dirty="0" err="1">
                <a:hlinkClick r:id="rId13" tooltip="Sarcoidosis, vasculitis, and diffuse lung diseases : official journal of WASOG."/>
              </a:rPr>
              <a:t>Sarcoidosis</a:t>
            </a:r>
            <a:r>
              <a:rPr lang="de-DE" dirty="0">
                <a:hlinkClick r:id="rId13" tooltip="Sarcoidosis, vasculitis, and diffuse lung diseases : official journal of WASOG."/>
              </a:rPr>
              <a:t> </a:t>
            </a:r>
            <a:r>
              <a:rPr lang="de-DE" dirty="0" err="1">
                <a:hlinkClick r:id="rId13" tooltip="Sarcoidosis, vasculitis, and diffuse lung diseases : official journal of WASOG."/>
              </a:rPr>
              <a:t>Vasc</a:t>
            </a:r>
            <a:r>
              <a:rPr lang="de-DE" dirty="0">
                <a:hlinkClick r:id="rId13" tooltip="Sarcoidosis, vasculitis, and diffuse lung diseases : official journal of WASOG."/>
              </a:rPr>
              <a:t> Diffuse Lung Dis.</a:t>
            </a:r>
            <a:r>
              <a:rPr lang="de-DE" dirty="0"/>
              <a:t> 2015 Jan 5;31(4):343-9.</a:t>
            </a:r>
          </a:p>
          <a:p>
            <a:r>
              <a:rPr lang="de-DE" b="1" dirty="0"/>
              <a:t>A </a:t>
            </a:r>
            <a:r>
              <a:rPr lang="de-DE" b="1" dirty="0" err="1"/>
              <a:t>pilot</a:t>
            </a:r>
            <a:r>
              <a:rPr lang="de-DE" b="1" dirty="0"/>
              <a:t> </a:t>
            </a:r>
            <a:r>
              <a:rPr lang="de-DE" b="1" dirty="0" err="1"/>
              <a:t>study</a:t>
            </a:r>
            <a:r>
              <a:rPr lang="de-DE" b="1" dirty="0"/>
              <a:t>: a </a:t>
            </a:r>
            <a:r>
              <a:rPr lang="de-DE" b="1" dirty="0" err="1"/>
              <a:t>combined</a:t>
            </a:r>
            <a:r>
              <a:rPr lang="de-DE" b="1" dirty="0"/>
              <a:t> </a:t>
            </a:r>
            <a:r>
              <a:rPr lang="de-DE" b="1" dirty="0" err="1"/>
              <a:t>therapy</a:t>
            </a:r>
            <a:r>
              <a:rPr lang="de-DE" b="1" dirty="0"/>
              <a:t> </a:t>
            </a:r>
            <a:r>
              <a:rPr lang="de-DE" b="1" dirty="0" err="1"/>
              <a:t>using</a:t>
            </a:r>
            <a:r>
              <a:rPr lang="de-DE" b="1" dirty="0"/>
              <a:t> </a:t>
            </a:r>
            <a:r>
              <a:rPr lang="de-DE" b="1" dirty="0" err="1"/>
              <a:t>polymyxin</a:t>
            </a:r>
            <a:r>
              <a:rPr lang="de-DE" b="1" dirty="0"/>
              <a:t>-B </a:t>
            </a:r>
            <a:r>
              <a:rPr lang="de-DE" b="1" dirty="0" err="1"/>
              <a:t>hemoperfusion</a:t>
            </a:r>
            <a:r>
              <a:rPr lang="de-DE" b="1" dirty="0"/>
              <a:t> and </a:t>
            </a:r>
            <a:r>
              <a:rPr lang="de-DE" b="1" dirty="0" err="1"/>
              <a:t>extracorporeal</a:t>
            </a:r>
            <a:r>
              <a:rPr lang="de-DE" b="1" dirty="0"/>
              <a:t> </a:t>
            </a:r>
            <a:r>
              <a:rPr lang="de-DE" b="1" dirty="0" err="1"/>
              <a:t>membrane</a:t>
            </a:r>
            <a:r>
              <a:rPr lang="de-DE" b="1" dirty="0"/>
              <a:t> </a:t>
            </a:r>
            <a:r>
              <a:rPr lang="de-DE" b="1" dirty="0" err="1"/>
              <a:t>oxygenation</a:t>
            </a:r>
            <a:r>
              <a:rPr lang="de-DE" b="1" dirty="0"/>
              <a:t> </a:t>
            </a:r>
            <a:r>
              <a:rPr lang="de-DE" b="1" dirty="0" err="1"/>
              <a:t>for</a:t>
            </a:r>
            <a:r>
              <a:rPr lang="de-DE" b="1" dirty="0"/>
              <a:t> </a:t>
            </a:r>
            <a:r>
              <a:rPr lang="de-DE" b="1" dirty="0" err="1"/>
              <a:t>acute</a:t>
            </a:r>
            <a:r>
              <a:rPr lang="de-DE" b="1" dirty="0"/>
              <a:t> </a:t>
            </a:r>
            <a:r>
              <a:rPr lang="de-DE" b="1" dirty="0" err="1"/>
              <a:t>exacerbation</a:t>
            </a:r>
            <a:r>
              <a:rPr lang="de-DE" b="1" dirty="0"/>
              <a:t> of </a:t>
            </a:r>
            <a:r>
              <a:rPr lang="de-DE" b="1" dirty="0" err="1"/>
              <a:t>interstitial</a:t>
            </a:r>
            <a:r>
              <a:rPr lang="de-DE" b="1" dirty="0"/>
              <a:t> </a:t>
            </a:r>
            <a:r>
              <a:rPr lang="de-DE" b="1" dirty="0" err="1"/>
              <a:t>pneumonia</a:t>
            </a:r>
            <a:r>
              <a:rPr lang="de-DE" b="1" dirty="0"/>
              <a:t>.</a:t>
            </a:r>
          </a:p>
          <a:p>
            <a:r>
              <a:rPr lang="de-DE" dirty="0" err="1">
                <a:hlinkClick r:id="rId14"/>
              </a:rPr>
              <a:t>Itai</a:t>
            </a:r>
            <a:r>
              <a:rPr lang="de-DE" dirty="0">
                <a:hlinkClick r:id="rId14"/>
              </a:rPr>
              <a:t> J</a:t>
            </a:r>
            <a:r>
              <a:rPr lang="de-DE" baseline="30000" dirty="0"/>
              <a:t>1</a:t>
            </a:r>
            <a:r>
              <a:rPr lang="de-DE" dirty="0"/>
              <a:t>, </a:t>
            </a:r>
            <a:r>
              <a:rPr lang="de-DE" dirty="0">
                <a:hlinkClick r:id="rId15"/>
              </a:rPr>
              <a:t>Ohshimo S</a:t>
            </a:r>
            <a:r>
              <a:rPr lang="de-DE" dirty="0"/>
              <a:t>, </a:t>
            </a:r>
            <a:r>
              <a:rPr lang="de-DE" dirty="0" err="1">
                <a:hlinkClick r:id="rId16"/>
              </a:rPr>
              <a:t>Kida</a:t>
            </a:r>
            <a:r>
              <a:rPr lang="de-DE" dirty="0">
                <a:hlinkClick r:id="rId16"/>
              </a:rPr>
              <a:t> Y</a:t>
            </a:r>
            <a:r>
              <a:rPr lang="de-DE" dirty="0"/>
              <a:t>, </a:t>
            </a:r>
            <a:r>
              <a:rPr lang="de-DE" dirty="0">
                <a:hlinkClick r:id="rId17"/>
              </a:rPr>
              <a:t>Ota K</a:t>
            </a:r>
            <a:r>
              <a:rPr lang="de-DE" dirty="0"/>
              <a:t>, </a:t>
            </a:r>
            <a:r>
              <a:rPr lang="de-DE" dirty="0" err="1">
                <a:hlinkClick r:id="rId18"/>
              </a:rPr>
              <a:t>Iwasaki</a:t>
            </a:r>
            <a:r>
              <a:rPr lang="de-DE" dirty="0">
                <a:hlinkClick r:id="rId18"/>
              </a:rPr>
              <a:t> Y</a:t>
            </a:r>
            <a:r>
              <a:rPr lang="de-DE" dirty="0"/>
              <a:t>, </a:t>
            </a:r>
            <a:r>
              <a:rPr lang="de-DE" dirty="0" err="1">
                <a:hlinkClick r:id="rId19"/>
              </a:rPr>
              <a:t>Hirohashi</a:t>
            </a:r>
            <a:r>
              <a:rPr lang="de-DE" dirty="0">
                <a:hlinkClick r:id="rId19"/>
              </a:rPr>
              <a:t> N</a:t>
            </a:r>
            <a:r>
              <a:rPr lang="de-DE" dirty="0"/>
              <a:t>, </a:t>
            </a:r>
            <a:r>
              <a:rPr lang="de-DE" dirty="0">
                <a:hlinkClick r:id="rId20"/>
              </a:rPr>
              <a:t>Bonella F</a:t>
            </a:r>
            <a:r>
              <a:rPr lang="de-DE" dirty="0"/>
              <a:t>, </a:t>
            </a:r>
            <a:r>
              <a:rPr lang="de-DE" dirty="0">
                <a:hlinkClick r:id="rId21"/>
              </a:rPr>
              <a:t>Guzman J</a:t>
            </a:r>
            <a:r>
              <a:rPr lang="de-DE" dirty="0"/>
              <a:t>, </a:t>
            </a:r>
            <a:r>
              <a:rPr lang="de-DE" dirty="0">
                <a:hlinkClick r:id="rId22"/>
              </a:rPr>
              <a:t>Costabel U</a:t>
            </a:r>
            <a:r>
              <a:rPr lang="de-DE" dirty="0"/>
              <a:t>, </a:t>
            </a:r>
            <a:r>
              <a:rPr lang="de-DE" dirty="0" err="1">
                <a:hlinkClick r:id="rId23"/>
              </a:rPr>
              <a:t>Kohno</a:t>
            </a:r>
            <a:r>
              <a:rPr lang="de-DE" dirty="0">
                <a:hlinkClick r:id="rId23"/>
              </a:rPr>
              <a:t> N</a:t>
            </a:r>
            <a:r>
              <a:rPr lang="de-DE" dirty="0"/>
              <a:t>, </a:t>
            </a:r>
            <a:r>
              <a:rPr lang="de-DE" dirty="0" err="1">
                <a:hlinkClick r:id="rId24"/>
              </a:rPr>
              <a:t>Tanigawa</a:t>
            </a:r>
            <a:r>
              <a:rPr lang="de-DE" dirty="0">
                <a:hlinkClick r:id="rId24"/>
              </a:rPr>
              <a:t> K</a:t>
            </a:r>
            <a:r>
              <a:rPr lang="de-DE" dirty="0"/>
              <a:t>.</a:t>
            </a:r>
          </a:p>
          <a:p>
            <a:r>
              <a:rPr lang="de-DE" b="1" dirty="0" err="1">
                <a:hlinkClick r:id="rId13" tooltip="Open/close author information list"/>
              </a:rPr>
              <a:t>Author</a:t>
            </a:r>
            <a:r>
              <a:rPr lang="de-DE" b="1" dirty="0">
                <a:hlinkClick r:id="rId13" tooltip="Open/close author information list"/>
              </a:rPr>
              <a:t> </a:t>
            </a:r>
            <a:r>
              <a:rPr lang="de-DE" b="1" dirty="0" err="1">
                <a:hlinkClick r:id="rId13" tooltip="Open/close author information list"/>
              </a:rPr>
              <a:t>information</a:t>
            </a:r>
            <a:endParaRPr lang="de-DE" b="1" dirty="0"/>
          </a:p>
          <a:p>
            <a:r>
              <a:rPr lang="de-DE" b="1" dirty="0"/>
              <a:t>Abstract</a:t>
            </a:r>
          </a:p>
          <a:p>
            <a:r>
              <a:rPr lang="de-DE" b="1" dirty="0"/>
              <a:t>BACKGROUND: </a:t>
            </a:r>
          </a:p>
          <a:p>
            <a:r>
              <a:rPr lang="de-DE" dirty="0" err="1"/>
              <a:t>Direct</a:t>
            </a:r>
            <a:r>
              <a:rPr lang="de-DE" dirty="0"/>
              <a:t> </a:t>
            </a:r>
            <a:r>
              <a:rPr lang="de-DE" dirty="0" err="1"/>
              <a:t>hemoperfusion</a:t>
            </a:r>
            <a:r>
              <a:rPr lang="de-DE" dirty="0"/>
              <a:t> </a:t>
            </a:r>
            <a:r>
              <a:rPr lang="de-DE" dirty="0" err="1"/>
              <a:t>with</a:t>
            </a:r>
            <a:r>
              <a:rPr lang="de-DE" dirty="0"/>
              <a:t> </a:t>
            </a:r>
            <a:r>
              <a:rPr lang="de-DE" dirty="0" err="1"/>
              <a:t>polymyxin</a:t>
            </a:r>
            <a:r>
              <a:rPr lang="de-DE" dirty="0"/>
              <a:t> B-</a:t>
            </a:r>
            <a:r>
              <a:rPr lang="de-DE" dirty="0" err="1"/>
              <a:t>immobilized</a:t>
            </a:r>
            <a:r>
              <a:rPr lang="de-DE" dirty="0"/>
              <a:t> </a:t>
            </a:r>
            <a:r>
              <a:rPr lang="de-DE" dirty="0" err="1"/>
              <a:t>fiber</a:t>
            </a:r>
            <a:r>
              <a:rPr lang="de-DE" dirty="0"/>
              <a:t> (PMX-DHP) </a:t>
            </a:r>
            <a:r>
              <a:rPr lang="de-DE" dirty="0" err="1"/>
              <a:t>might</a:t>
            </a:r>
            <a:r>
              <a:rPr lang="de-DE" dirty="0"/>
              <a:t> </a:t>
            </a:r>
            <a:r>
              <a:rPr lang="de-DE" dirty="0" err="1"/>
              <a:t>be</a:t>
            </a:r>
            <a:r>
              <a:rPr lang="de-DE" dirty="0"/>
              <a:t> </a:t>
            </a:r>
            <a:r>
              <a:rPr lang="de-DE" dirty="0" err="1"/>
              <a:t>beneficial</a:t>
            </a:r>
            <a:r>
              <a:rPr lang="de-DE" dirty="0"/>
              <a:t> </a:t>
            </a:r>
            <a:r>
              <a:rPr lang="de-DE" dirty="0" err="1"/>
              <a:t>for</a:t>
            </a:r>
            <a:r>
              <a:rPr lang="de-DE" dirty="0"/>
              <a:t> </a:t>
            </a:r>
            <a:r>
              <a:rPr lang="de-DE" dirty="0" err="1"/>
              <a:t>treating</a:t>
            </a:r>
            <a:r>
              <a:rPr lang="de-DE" dirty="0"/>
              <a:t> </a:t>
            </a:r>
            <a:r>
              <a:rPr lang="de-DE" dirty="0" err="1"/>
              <a:t>acute</a:t>
            </a:r>
            <a:r>
              <a:rPr lang="de-DE" dirty="0"/>
              <a:t> </a:t>
            </a:r>
            <a:r>
              <a:rPr lang="de-DE" dirty="0" err="1"/>
              <a:t>exacerbation</a:t>
            </a:r>
            <a:r>
              <a:rPr lang="de-DE" dirty="0"/>
              <a:t> (AE) of </a:t>
            </a:r>
            <a:r>
              <a:rPr lang="de-DE" dirty="0" err="1"/>
              <a:t>interstitial</a:t>
            </a:r>
            <a:r>
              <a:rPr lang="de-DE" dirty="0"/>
              <a:t> </a:t>
            </a:r>
            <a:r>
              <a:rPr lang="de-DE" dirty="0" err="1"/>
              <a:t>pneumonia</a:t>
            </a:r>
            <a:r>
              <a:rPr lang="de-DE" dirty="0"/>
              <a:t> (IP). </a:t>
            </a:r>
            <a:r>
              <a:rPr lang="de-DE" dirty="0" err="1"/>
              <a:t>Venovenous</a:t>
            </a:r>
            <a:r>
              <a:rPr lang="de-DE" dirty="0"/>
              <a:t> </a:t>
            </a:r>
            <a:r>
              <a:rPr lang="de-DE" dirty="0" err="1"/>
              <a:t>extracorporeal</a:t>
            </a:r>
            <a:r>
              <a:rPr lang="de-DE" dirty="0"/>
              <a:t> </a:t>
            </a:r>
            <a:r>
              <a:rPr lang="de-DE" dirty="0" err="1"/>
              <a:t>membranous</a:t>
            </a:r>
            <a:r>
              <a:rPr lang="de-DE" dirty="0"/>
              <a:t> </a:t>
            </a:r>
            <a:r>
              <a:rPr lang="de-DE" dirty="0" err="1"/>
              <a:t>oxygenation</a:t>
            </a:r>
            <a:r>
              <a:rPr lang="de-DE" dirty="0"/>
              <a:t> (VV-ECMO) </a:t>
            </a:r>
            <a:r>
              <a:rPr lang="de-DE" dirty="0" err="1"/>
              <a:t>is</a:t>
            </a:r>
            <a:r>
              <a:rPr lang="de-DE" dirty="0"/>
              <a:t> an </a:t>
            </a:r>
            <a:r>
              <a:rPr lang="de-DE" dirty="0" err="1"/>
              <a:t>emerging</a:t>
            </a:r>
            <a:r>
              <a:rPr lang="de-DE" dirty="0"/>
              <a:t> </a:t>
            </a:r>
            <a:r>
              <a:rPr lang="de-DE" dirty="0" err="1"/>
              <a:t>tool</a:t>
            </a:r>
            <a:r>
              <a:rPr lang="de-DE" dirty="0"/>
              <a:t> to </a:t>
            </a:r>
            <a:r>
              <a:rPr lang="de-DE" dirty="0" err="1"/>
              <a:t>avoid</a:t>
            </a:r>
            <a:r>
              <a:rPr lang="de-DE" dirty="0"/>
              <a:t> </a:t>
            </a:r>
            <a:r>
              <a:rPr lang="de-DE" dirty="0" err="1"/>
              <a:t>ventilator-induced</a:t>
            </a:r>
            <a:r>
              <a:rPr lang="de-DE" dirty="0"/>
              <a:t> </a:t>
            </a:r>
            <a:r>
              <a:rPr lang="de-DE" dirty="0" err="1"/>
              <a:t>lung</a:t>
            </a:r>
            <a:r>
              <a:rPr lang="de-DE" dirty="0"/>
              <a:t> </a:t>
            </a:r>
            <a:r>
              <a:rPr lang="de-DE" dirty="0" err="1"/>
              <a:t>injury</a:t>
            </a:r>
            <a:r>
              <a:rPr lang="de-DE" dirty="0"/>
              <a:t>. This </a:t>
            </a:r>
            <a:r>
              <a:rPr lang="de-DE" dirty="0" err="1"/>
              <a:t>is</a:t>
            </a:r>
            <a:r>
              <a:rPr lang="de-DE" dirty="0"/>
              <a:t> a report </a:t>
            </a:r>
            <a:r>
              <a:rPr lang="de-DE" dirty="0" err="1"/>
              <a:t>presenting</a:t>
            </a:r>
            <a:r>
              <a:rPr lang="de-DE" dirty="0"/>
              <a:t> </a:t>
            </a:r>
            <a:r>
              <a:rPr lang="de-DE" dirty="0" err="1"/>
              <a:t>the</a:t>
            </a:r>
            <a:r>
              <a:rPr lang="de-DE" dirty="0"/>
              <a:t> </a:t>
            </a:r>
            <a:r>
              <a:rPr lang="de-DE" dirty="0" err="1"/>
              <a:t>first</a:t>
            </a:r>
            <a:r>
              <a:rPr lang="de-DE" dirty="0"/>
              <a:t> </a:t>
            </a:r>
            <a:r>
              <a:rPr lang="de-DE" dirty="0" err="1"/>
              <a:t>three</a:t>
            </a:r>
            <a:r>
              <a:rPr lang="de-DE" dirty="0"/>
              <a:t> </a:t>
            </a:r>
            <a:r>
              <a:rPr lang="de-DE" dirty="0" err="1"/>
              <a:t>patients</a:t>
            </a:r>
            <a:r>
              <a:rPr lang="de-DE" dirty="0"/>
              <a:t> </a:t>
            </a:r>
            <a:r>
              <a:rPr lang="de-DE" dirty="0" err="1"/>
              <a:t>with</a:t>
            </a:r>
            <a:r>
              <a:rPr lang="de-DE" dirty="0"/>
              <a:t> AE of IP </a:t>
            </a:r>
            <a:r>
              <a:rPr lang="de-DE" dirty="0" err="1"/>
              <a:t>treated</a:t>
            </a:r>
            <a:r>
              <a:rPr lang="de-DE" dirty="0"/>
              <a:t> </a:t>
            </a:r>
            <a:r>
              <a:rPr lang="de-DE" dirty="0" err="1"/>
              <a:t>with</a:t>
            </a:r>
            <a:r>
              <a:rPr lang="de-DE" dirty="0"/>
              <a:t> a </a:t>
            </a:r>
            <a:r>
              <a:rPr lang="de-DE" dirty="0" err="1"/>
              <a:t>combined</a:t>
            </a:r>
            <a:r>
              <a:rPr lang="de-DE" dirty="0"/>
              <a:t> </a:t>
            </a:r>
            <a:r>
              <a:rPr lang="de-DE" dirty="0" err="1"/>
              <a:t>therapy</a:t>
            </a:r>
            <a:r>
              <a:rPr lang="de-DE" dirty="0"/>
              <a:t> of PMX-DHP and VV-ECMO.</a:t>
            </a:r>
          </a:p>
          <a:p>
            <a:r>
              <a:rPr lang="de-DE" b="1" dirty="0"/>
              <a:t>CASE PRESENTATION: </a:t>
            </a:r>
          </a:p>
          <a:p>
            <a:r>
              <a:rPr lang="de-DE" dirty="0"/>
              <a:t>Patient 1 was a 68-year-old male </a:t>
            </a:r>
            <a:r>
              <a:rPr lang="de-DE" dirty="0" err="1"/>
              <a:t>with</a:t>
            </a:r>
            <a:r>
              <a:rPr lang="de-DE" dirty="0"/>
              <a:t> </a:t>
            </a:r>
            <a:r>
              <a:rPr lang="de-DE" dirty="0" err="1"/>
              <a:t>acute</a:t>
            </a:r>
            <a:r>
              <a:rPr lang="de-DE" dirty="0"/>
              <a:t> </a:t>
            </a:r>
            <a:r>
              <a:rPr lang="de-DE" dirty="0" err="1"/>
              <a:t>interstitial</a:t>
            </a:r>
            <a:r>
              <a:rPr lang="de-DE" dirty="0"/>
              <a:t> </a:t>
            </a:r>
            <a:r>
              <a:rPr lang="de-DE" dirty="0" err="1"/>
              <a:t>pneumonia</a:t>
            </a:r>
            <a:r>
              <a:rPr lang="de-DE" dirty="0"/>
              <a:t>, </a:t>
            </a:r>
            <a:r>
              <a:rPr lang="de-DE" dirty="0" err="1"/>
              <a:t>patient</a:t>
            </a:r>
            <a:r>
              <a:rPr lang="de-DE" dirty="0"/>
              <a:t> 2 a 67-year-old male </a:t>
            </a:r>
            <a:r>
              <a:rPr lang="de-DE" dirty="0" err="1"/>
              <a:t>with</a:t>
            </a:r>
            <a:r>
              <a:rPr lang="de-DE" dirty="0"/>
              <a:t> AE of </a:t>
            </a:r>
            <a:r>
              <a:rPr lang="de-DE" dirty="0" err="1"/>
              <a:t>idiopathic</a:t>
            </a:r>
            <a:r>
              <a:rPr lang="de-DE" dirty="0"/>
              <a:t> </a:t>
            </a:r>
            <a:r>
              <a:rPr lang="de-DE" dirty="0" err="1"/>
              <a:t>pulmonary</a:t>
            </a:r>
            <a:r>
              <a:rPr lang="de-DE" dirty="0"/>
              <a:t> </a:t>
            </a:r>
            <a:r>
              <a:rPr lang="de-DE" dirty="0" err="1"/>
              <a:t>fibrosis</a:t>
            </a:r>
            <a:r>
              <a:rPr lang="de-DE" dirty="0"/>
              <a:t>, and </a:t>
            </a:r>
            <a:r>
              <a:rPr lang="de-DE" dirty="0" err="1"/>
              <a:t>patient</a:t>
            </a:r>
            <a:r>
              <a:rPr lang="de-DE" dirty="0"/>
              <a:t> 3 a 61-year-old </a:t>
            </a:r>
            <a:r>
              <a:rPr lang="de-DE" dirty="0" err="1"/>
              <a:t>female</a:t>
            </a:r>
            <a:r>
              <a:rPr lang="de-DE" dirty="0"/>
              <a:t> </a:t>
            </a:r>
            <a:r>
              <a:rPr lang="de-DE" dirty="0" err="1"/>
              <a:t>with</a:t>
            </a:r>
            <a:r>
              <a:rPr lang="de-DE" dirty="0"/>
              <a:t> AE of </a:t>
            </a:r>
            <a:r>
              <a:rPr lang="de-DE" dirty="0" err="1"/>
              <a:t>collagen</a:t>
            </a:r>
            <a:r>
              <a:rPr lang="de-DE" dirty="0"/>
              <a:t> </a:t>
            </a:r>
            <a:r>
              <a:rPr lang="de-DE" dirty="0" err="1"/>
              <a:t>vascular</a:t>
            </a:r>
            <a:r>
              <a:rPr lang="de-DE" dirty="0"/>
              <a:t> </a:t>
            </a:r>
            <a:r>
              <a:rPr lang="de-DE" dirty="0" err="1"/>
              <a:t>disease-associated</a:t>
            </a:r>
            <a:r>
              <a:rPr lang="de-DE" dirty="0"/>
              <a:t> </a:t>
            </a:r>
            <a:r>
              <a:rPr lang="de-DE" dirty="0" err="1"/>
              <a:t>interstitial</a:t>
            </a:r>
            <a:r>
              <a:rPr lang="de-DE" dirty="0"/>
              <a:t> </a:t>
            </a:r>
            <a:r>
              <a:rPr lang="de-DE" dirty="0" err="1"/>
              <a:t>pneumonia</a:t>
            </a:r>
            <a:r>
              <a:rPr lang="de-DE" dirty="0"/>
              <a:t>. All </a:t>
            </a:r>
            <a:r>
              <a:rPr lang="de-DE" dirty="0" err="1"/>
              <a:t>patients</a:t>
            </a:r>
            <a:r>
              <a:rPr lang="de-DE" dirty="0"/>
              <a:t> </a:t>
            </a:r>
            <a:r>
              <a:rPr lang="de-DE" dirty="0" err="1"/>
              <a:t>were</a:t>
            </a:r>
            <a:r>
              <a:rPr lang="de-DE" dirty="0"/>
              <a:t> </a:t>
            </a:r>
            <a:r>
              <a:rPr lang="de-DE" dirty="0" err="1"/>
              <a:t>severely</a:t>
            </a:r>
            <a:r>
              <a:rPr lang="de-DE" dirty="0"/>
              <a:t> </a:t>
            </a:r>
            <a:r>
              <a:rPr lang="de-DE" dirty="0" err="1"/>
              <a:t>hypoxemic</a:t>
            </a:r>
            <a:r>
              <a:rPr lang="de-DE" dirty="0"/>
              <a:t> and </a:t>
            </a:r>
            <a:r>
              <a:rPr lang="de-DE" dirty="0" err="1"/>
              <a:t>required</a:t>
            </a:r>
            <a:r>
              <a:rPr lang="de-DE" dirty="0"/>
              <a:t> </a:t>
            </a:r>
            <a:r>
              <a:rPr lang="de-DE" dirty="0" err="1"/>
              <a:t>mechanical</a:t>
            </a:r>
            <a:r>
              <a:rPr lang="de-DE" dirty="0"/>
              <a:t> </a:t>
            </a:r>
            <a:r>
              <a:rPr lang="de-DE" dirty="0" err="1"/>
              <a:t>ventilation</a:t>
            </a:r>
            <a:r>
              <a:rPr lang="de-DE" dirty="0"/>
              <a:t>. A </a:t>
            </a:r>
            <a:r>
              <a:rPr lang="de-DE" dirty="0" err="1"/>
              <a:t>combined</a:t>
            </a:r>
            <a:r>
              <a:rPr lang="de-DE" dirty="0"/>
              <a:t> </a:t>
            </a:r>
            <a:r>
              <a:rPr lang="de-DE" dirty="0" err="1"/>
              <a:t>therapy</a:t>
            </a:r>
            <a:r>
              <a:rPr lang="de-DE" dirty="0"/>
              <a:t> </a:t>
            </a:r>
            <a:r>
              <a:rPr lang="de-DE" dirty="0" err="1"/>
              <a:t>using</a:t>
            </a:r>
            <a:r>
              <a:rPr lang="de-DE" dirty="0"/>
              <a:t> PMX-DHP and VV-ECMO was </a:t>
            </a:r>
            <a:r>
              <a:rPr lang="de-DE" dirty="0" err="1"/>
              <a:t>initiated</a:t>
            </a:r>
            <a:r>
              <a:rPr lang="de-DE" dirty="0"/>
              <a:t> </a:t>
            </a:r>
            <a:r>
              <a:rPr lang="de-DE" dirty="0" err="1"/>
              <a:t>with</a:t>
            </a:r>
            <a:r>
              <a:rPr lang="de-DE" dirty="0"/>
              <a:t> support of </a:t>
            </a:r>
            <a:r>
              <a:rPr lang="de-DE" dirty="0" err="1"/>
              <a:t>intravenous</a:t>
            </a:r>
            <a:r>
              <a:rPr lang="de-DE" dirty="0"/>
              <a:t> </a:t>
            </a:r>
            <a:r>
              <a:rPr lang="de-DE" dirty="0" err="1"/>
              <a:t>corticosteroids</a:t>
            </a:r>
            <a:r>
              <a:rPr lang="de-DE" dirty="0"/>
              <a:t> and </a:t>
            </a:r>
            <a:r>
              <a:rPr lang="de-DE" dirty="0" err="1"/>
              <a:t>antibiotics</a:t>
            </a:r>
            <a:r>
              <a:rPr lang="de-DE" dirty="0"/>
              <a:t>. Radiological </a:t>
            </a:r>
            <a:r>
              <a:rPr lang="de-DE" dirty="0" err="1"/>
              <a:t>findings</a:t>
            </a:r>
            <a:r>
              <a:rPr lang="de-DE" dirty="0"/>
              <a:t>, </a:t>
            </a:r>
            <a:r>
              <a:rPr lang="de-DE" dirty="0" err="1"/>
              <a:t>oxygenation</a:t>
            </a:r>
            <a:r>
              <a:rPr lang="de-DE" dirty="0"/>
              <a:t> and </a:t>
            </a:r>
            <a:r>
              <a:rPr lang="de-DE" dirty="0" err="1"/>
              <a:t>laboratory</a:t>
            </a:r>
            <a:r>
              <a:rPr lang="de-DE" dirty="0"/>
              <a:t> </a:t>
            </a:r>
            <a:r>
              <a:rPr lang="de-DE" dirty="0" err="1"/>
              <a:t>findings</a:t>
            </a:r>
            <a:r>
              <a:rPr lang="de-DE" dirty="0"/>
              <a:t> </a:t>
            </a:r>
            <a:r>
              <a:rPr lang="de-DE" dirty="0" err="1"/>
              <a:t>markedly</a:t>
            </a:r>
            <a:r>
              <a:rPr lang="de-DE" dirty="0"/>
              <a:t> </a:t>
            </a:r>
            <a:r>
              <a:rPr lang="de-DE" dirty="0" err="1"/>
              <a:t>improved</a:t>
            </a:r>
            <a:r>
              <a:rPr lang="de-DE" dirty="0"/>
              <a:t> and all </a:t>
            </a:r>
            <a:r>
              <a:rPr lang="de-DE" dirty="0" err="1"/>
              <a:t>patients</a:t>
            </a:r>
            <a:r>
              <a:rPr lang="de-DE" dirty="0"/>
              <a:t> </a:t>
            </a:r>
            <a:r>
              <a:rPr lang="de-DE" dirty="0" err="1"/>
              <a:t>survived</a:t>
            </a:r>
            <a:r>
              <a:rPr lang="de-DE" dirty="0"/>
              <a:t> </a:t>
            </a:r>
            <a:r>
              <a:rPr lang="de-DE" dirty="0" err="1"/>
              <a:t>without</a:t>
            </a:r>
            <a:r>
              <a:rPr lang="de-DE" dirty="0"/>
              <a:t> </a:t>
            </a:r>
            <a:r>
              <a:rPr lang="de-DE" dirty="0" err="1"/>
              <a:t>severe</a:t>
            </a:r>
            <a:r>
              <a:rPr lang="de-DE" dirty="0"/>
              <a:t> </a:t>
            </a:r>
            <a:r>
              <a:rPr lang="de-DE" dirty="0" err="1"/>
              <a:t>complications</a:t>
            </a:r>
            <a:r>
              <a:rPr lang="de-DE" dirty="0"/>
              <a:t>.</a:t>
            </a:r>
          </a:p>
          <a:p>
            <a:r>
              <a:rPr lang="de-DE" b="1" dirty="0"/>
              <a:t>CONCLUSION: </a:t>
            </a:r>
          </a:p>
          <a:p>
            <a:r>
              <a:rPr lang="de-DE" dirty="0"/>
              <a:t>A </a:t>
            </a:r>
            <a:r>
              <a:rPr lang="de-DE" dirty="0" err="1"/>
              <a:t>combined</a:t>
            </a:r>
            <a:r>
              <a:rPr lang="de-DE" dirty="0"/>
              <a:t> </a:t>
            </a:r>
            <a:r>
              <a:rPr lang="de-DE" dirty="0" err="1"/>
              <a:t>therapy</a:t>
            </a:r>
            <a:r>
              <a:rPr lang="de-DE" dirty="0"/>
              <a:t> of PMX-DHP and VV-ECMO </a:t>
            </a:r>
            <a:r>
              <a:rPr lang="de-DE" dirty="0" err="1"/>
              <a:t>might</a:t>
            </a:r>
            <a:r>
              <a:rPr lang="de-DE" dirty="0"/>
              <a:t> </a:t>
            </a:r>
            <a:r>
              <a:rPr lang="de-DE" dirty="0" err="1"/>
              <a:t>be</a:t>
            </a:r>
            <a:r>
              <a:rPr lang="de-DE" dirty="0"/>
              <a:t> a </a:t>
            </a:r>
            <a:r>
              <a:rPr lang="de-DE" dirty="0" err="1"/>
              <a:t>therapeutic</a:t>
            </a:r>
            <a:r>
              <a:rPr lang="de-DE" dirty="0"/>
              <a:t> </a:t>
            </a:r>
            <a:r>
              <a:rPr lang="de-DE" dirty="0" err="1"/>
              <a:t>option</a:t>
            </a:r>
            <a:r>
              <a:rPr lang="de-DE" dirty="0"/>
              <a:t> </a:t>
            </a:r>
            <a:r>
              <a:rPr lang="de-DE" dirty="0" err="1"/>
              <a:t>for</a:t>
            </a:r>
            <a:r>
              <a:rPr lang="de-DE" dirty="0"/>
              <a:t> AE of IP.</a:t>
            </a:r>
          </a:p>
          <a:p>
            <a:endParaRPr lang="de-DE" dirty="0"/>
          </a:p>
          <a:p>
            <a:r>
              <a:rPr lang="en-US" dirty="0">
                <a:hlinkClick r:id="rId25" tooltip="BMC pulmonary medicine."/>
              </a:rPr>
              <a:t>BMC </a:t>
            </a:r>
            <a:r>
              <a:rPr lang="en-US" dirty="0" err="1">
                <a:hlinkClick r:id="rId25" tooltip="BMC pulmonary medicine."/>
              </a:rPr>
              <a:t>Pulm</a:t>
            </a:r>
            <a:r>
              <a:rPr lang="en-US" dirty="0">
                <a:hlinkClick r:id="rId25" tooltip="BMC pulmonary medicine."/>
              </a:rPr>
              <a:t> Med.</a:t>
            </a:r>
            <a:r>
              <a:rPr lang="en-US" dirty="0"/>
              <a:t> 2015 Feb 22;15:15. </a:t>
            </a:r>
            <a:r>
              <a:rPr lang="en-US" dirty="0" err="1"/>
              <a:t>doi</a:t>
            </a:r>
            <a:r>
              <a:rPr lang="en-US" dirty="0"/>
              <a:t>: 10.1186/s12890-015-0004-4.</a:t>
            </a:r>
          </a:p>
          <a:p>
            <a:r>
              <a:rPr lang="en-US" b="1" dirty="0"/>
              <a:t>Treatment of acute exacerbation of idiopathic pulmonary fibrosis with direct hemoperfusion using a polymyxin B-immobilized fiber column improves survival.</a:t>
            </a:r>
          </a:p>
          <a:p>
            <a:r>
              <a:rPr lang="en-US" dirty="0" err="1">
                <a:hlinkClick r:id="rId26"/>
              </a:rPr>
              <a:t>Enomoto</a:t>
            </a:r>
            <a:r>
              <a:rPr lang="en-US" dirty="0">
                <a:hlinkClick r:id="rId26"/>
              </a:rPr>
              <a:t> N</a:t>
            </a:r>
            <a:r>
              <a:rPr lang="en-US" baseline="30000" dirty="0"/>
              <a:t>1</a:t>
            </a:r>
            <a:r>
              <a:rPr lang="en-US" dirty="0"/>
              <a:t>, </a:t>
            </a:r>
            <a:r>
              <a:rPr lang="en-US" dirty="0" err="1">
                <a:hlinkClick r:id="rId27"/>
              </a:rPr>
              <a:t>Mikamo</a:t>
            </a:r>
            <a:r>
              <a:rPr lang="en-US" dirty="0">
                <a:hlinkClick r:id="rId27"/>
              </a:rPr>
              <a:t> M</a:t>
            </a:r>
            <a:r>
              <a:rPr lang="en-US" baseline="30000" dirty="0"/>
              <a:t>2</a:t>
            </a:r>
            <a:r>
              <a:rPr lang="en-US" dirty="0"/>
              <a:t>, </a:t>
            </a:r>
            <a:r>
              <a:rPr lang="en-US" dirty="0" err="1">
                <a:hlinkClick r:id="rId28"/>
              </a:rPr>
              <a:t>Oyama</a:t>
            </a:r>
            <a:r>
              <a:rPr lang="en-US" dirty="0">
                <a:hlinkClick r:id="rId28"/>
              </a:rPr>
              <a:t> Y</a:t>
            </a:r>
            <a:r>
              <a:rPr lang="en-US" baseline="30000" dirty="0"/>
              <a:t>3</a:t>
            </a:r>
            <a:r>
              <a:rPr lang="en-US" dirty="0"/>
              <a:t>, </a:t>
            </a:r>
            <a:r>
              <a:rPr lang="en-US" dirty="0" err="1">
                <a:hlinkClick r:id="rId29"/>
              </a:rPr>
              <a:t>Kono</a:t>
            </a:r>
            <a:r>
              <a:rPr lang="en-US" dirty="0">
                <a:hlinkClick r:id="rId29"/>
              </a:rPr>
              <a:t> M</a:t>
            </a:r>
            <a:r>
              <a:rPr lang="en-US" baseline="30000" dirty="0"/>
              <a:t>4</a:t>
            </a:r>
            <a:r>
              <a:rPr lang="en-US" dirty="0"/>
              <a:t>, </a:t>
            </a:r>
            <a:r>
              <a:rPr lang="en-US" dirty="0">
                <a:hlinkClick r:id="rId30"/>
              </a:rPr>
              <a:t>Hashimoto D</a:t>
            </a:r>
            <a:r>
              <a:rPr lang="en-US" baseline="30000" dirty="0"/>
              <a:t>5</a:t>
            </a:r>
            <a:r>
              <a:rPr lang="en-US" dirty="0"/>
              <a:t>, </a:t>
            </a:r>
            <a:r>
              <a:rPr lang="en-US" dirty="0">
                <a:hlinkClick r:id="rId31"/>
              </a:rPr>
              <a:t>Fujisawa T</a:t>
            </a:r>
            <a:r>
              <a:rPr lang="en-US" baseline="30000" dirty="0"/>
              <a:t>6</a:t>
            </a:r>
            <a:r>
              <a:rPr lang="en-US" dirty="0"/>
              <a:t>, </a:t>
            </a:r>
            <a:r>
              <a:rPr lang="en-US" dirty="0">
                <a:hlinkClick r:id="rId32"/>
              </a:rPr>
              <a:t>Inui N</a:t>
            </a:r>
            <a:r>
              <a:rPr lang="en-US" baseline="30000" dirty="0"/>
              <a:t>7</a:t>
            </a:r>
            <a:r>
              <a:rPr lang="en-US" dirty="0"/>
              <a:t>, </a:t>
            </a:r>
            <a:r>
              <a:rPr lang="en-US" dirty="0">
                <a:hlinkClick r:id="rId33"/>
              </a:rPr>
              <a:t>Nakamura Y</a:t>
            </a:r>
            <a:r>
              <a:rPr lang="en-US" baseline="30000" dirty="0"/>
              <a:t>8</a:t>
            </a:r>
            <a:r>
              <a:rPr lang="en-US" dirty="0"/>
              <a:t>, </a:t>
            </a:r>
            <a:r>
              <a:rPr lang="en-US" dirty="0">
                <a:hlinkClick r:id="rId34"/>
              </a:rPr>
              <a:t>Yasuda H</a:t>
            </a:r>
            <a:r>
              <a:rPr lang="en-US" baseline="30000" dirty="0"/>
              <a:t>9</a:t>
            </a:r>
            <a:r>
              <a:rPr lang="en-US" dirty="0"/>
              <a:t>, </a:t>
            </a:r>
            <a:r>
              <a:rPr lang="en-US" dirty="0">
                <a:hlinkClick r:id="rId35"/>
              </a:rPr>
              <a:t>Kato A</a:t>
            </a:r>
            <a:r>
              <a:rPr lang="en-US" baseline="30000" dirty="0"/>
              <a:t>10</a:t>
            </a:r>
            <a:r>
              <a:rPr lang="en-US" dirty="0"/>
              <a:t>, </a:t>
            </a:r>
            <a:r>
              <a:rPr lang="en-US" dirty="0" err="1">
                <a:hlinkClick r:id="rId36"/>
              </a:rPr>
              <a:t>Mimuro</a:t>
            </a:r>
            <a:r>
              <a:rPr lang="en-US" dirty="0">
                <a:hlinkClick r:id="rId36"/>
              </a:rPr>
              <a:t> S</a:t>
            </a:r>
            <a:r>
              <a:rPr lang="en-US" baseline="30000" dirty="0"/>
              <a:t>11</a:t>
            </a:r>
            <a:r>
              <a:rPr lang="en-US" dirty="0"/>
              <a:t>, </a:t>
            </a:r>
            <a:r>
              <a:rPr lang="en-US" dirty="0">
                <a:hlinkClick r:id="rId37"/>
              </a:rPr>
              <a:t>Doi M</a:t>
            </a:r>
            <a:r>
              <a:rPr lang="en-US" baseline="30000" dirty="0"/>
              <a:t>12</a:t>
            </a:r>
            <a:r>
              <a:rPr lang="en-US" dirty="0"/>
              <a:t>, </a:t>
            </a:r>
            <a:r>
              <a:rPr lang="en-US" dirty="0">
                <a:hlinkClick r:id="rId38"/>
              </a:rPr>
              <a:t>Sato S</a:t>
            </a:r>
            <a:r>
              <a:rPr lang="en-US" baseline="30000" dirty="0"/>
              <a:t>13</a:t>
            </a:r>
            <a:r>
              <a:rPr lang="en-US" dirty="0"/>
              <a:t>, </a:t>
            </a:r>
            <a:r>
              <a:rPr lang="en-US" dirty="0" err="1">
                <a:hlinkClick r:id="rId39"/>
              </a:rPr>
              <a:t>Suda</a:t>
            </a:r>
            <a:r>
              <a:rPr lang="en-US" dirty="0">
                <a:hlinkClick r:id="rId39"/>
              </a:rPr>
              <a:t> T</a:t>
            </a:r>
            <a:r>
              <a:rPr lang="en-US" baseline="30000" dirty="0"/>
              <a:t>14</a:t>
            </a:r>
            <a:r>
              <a:rPr lang="en-US" dirty="0"/>
              <a:t>.</a:t>
            </a:r>
          </a:p>
          <a:p>
            <a:r>
              <a:rPr lang="en-US" b="1" dirty="0">
                <a:hlinkClick r:id="rId25" tooltip="Open/close author information list"/>
              </a:rPr>
              <a:t>Author information</a:t>
            </a:r>
            <a:endParaRPr lang="en-US" b="1" dirty="0"/>
          </a:p>
          <a:p>
            <a:r>
              <a:rPr lang="en-US" b="1" dirty="0"/>
              <a:t>Abstract</a:t>
            </a:r>
          </a:p>
          <a:p>
            <a:r>
              <a:rPr lang="en-US" b="1" dirty="0"/>
              <a:t>BACKGROUND: </a:t>
            </a:r>
          </a:p>
          <a:p>
            <a:r>
              <a:rPr lang="en-US" dirty="0"/>
              <a:t>Acute exacerbation of idiopathic pulmonary fibrosis (AE-IPF) has an extremely poor prognosis and there is currently no effective treatment for this condition. Direct hemoperfusion with a polymyxin B-immobilized fiber column (PMX-DHP) improves oxygenation, but it is unclear whether treatment of AE-IPF with PMX-DHP affects survival. This study elucidated the effectiveness and safety of PMX-DHP for the treatment of AE-IPF.</a:t>
            </a:r>
          </a:p>
          <a:p>
            <a:r>
              <a:rPr lang="en-US" b="1" dirty="0"/>
              <a:t>METHODS: </a:t>
            </a:r>
          </a:p>
          <a:p>
            <a:r>
              <a:rPr lang="en-US" dirty="0"/>
              <a:t>This study included 31 patients with 41 episodes of AE-IPF. All patients received steroids. Of 31, 14 patients (20 episodes) were treated with PMX-DHP. The laboratory and physiological test results after the start of therapy and survival were retrospectively compared between patients treated with and without PMX-DHP.</a:t>
            </a:r>
          </a:p>
          <a:p>
            <a:r>
              <a:rPr lang="en-US" b="1" dirty="0"/>
              <a:t>RESULTS: </a:t>
            </a:r>
          </a:p>
          <a:p>
            <a:r>
              <a:rPr lang="en-US" dirty="0"/>
              <a:t>Patients treated with PMX-DHP had a significantly greater change in PaO2/FiO2 ratio (mean ± SEM, 58.2 ± 22.5 vs. 0.7 ± 13.3, p = 0.034) and a smaller change in white blood cell count (-630 ± 959 /</a:t>
            </a:r>
            <a:r>
              <a:rPr lang="en-US" dirty="0" err="1"/>
              <a:t>μL</a:t>
            </a:r>
            <a:r>
              <a:rPr lang="en-US" dirty="0"/>
              <a:t> vs. 4500 ± 1190 /</a:t>
            </a:r>
            <a:r>
              <a:rPr lang="en-US" dirty="0" err="1"/>
              <a:t>μL</a:t>
            </a:r>
            <a:r>
              <a:rPr lang="en-US" dirty="0"/>
              <a:t>, p = 0.002) after 2 days of treatment than patients treated without PMX-DHP. The 12-month survival rate was significantly higher in patients treated with PMX-DHP (48.2% vs. 5.9%, p = 0.041). PMX-DHP was effective in patients with more severe underlying disease (GAP stages II or III; 12-month survival rate 57.1% with PMX-DHP vs. 0% without PMX-DHP, p = 0.021). Treatment with PMX-DHP was an independent predictor of better prognosis (hazard ratio 0.345, p = 0.037). Mild pulmonary thromboembolism occurred in one patient treated with PMX-DHP.</a:t>
            </a:r>
          </a:p>
          <a:p>
            <a:r>
              <a:rPr lang="en-US" b="1" dirty="0"/>
              <a:t>CONCLUSIONS: </a:t>
            </a:r>
          </a:p>
          <a:p>
            <a:r>
              <a:rPr lang="en-US" dirty="0"/>
              <a:t>Treatment of AE-IPF with PMX-DHP is tolerable and improves 12-month survival.</a:t>
            </a:r>
          </a:p>
          <a:p>
            <a:endParaRPr lang="en-US" dirty="0"/>
          </a:p>
          <a:p>
            <a:r>
              <a:rPr lang="en-US" dirty="0" err="1">
                <a:hlinkClick r:id="rId40" tooltip="Pulmonary medicine."/>
              </a:rPr>
              <a:t>Pulm</a:t>
            </a:r>
            <a:r>
              <a:rPr lang="en-US" dirty="0">
                <a:hlinkClick r:id="rId40" tooltip="Pulmonary medicine."/>
              </a:rPr>
              <a:t> Med.</a:t>
            </a:r>
            <a:r>
              <a:rPr lang="en-US" dirty="0"/>
              <a:t> 2011;2011:240805. </a:t>
            </a:r>
            <a:r>
              <a:rPr lang="en-US" dirty="0" err="1"/>
              <a:t>doi</a:t>
            </a:r>
            <a:r>
              <a:rPr lang="en-US" dirty="0"/>
              <a:t>: 10.1155/2011/240805. </a:t>
            </a:r>
            <a:r>
              <a:rPr lang="en-US" dirty="0" err="1"/>
              <a:t>Epub</a:t>
            </a:r>
            <a:r>
              <a:rPr lang="en-US" dirty="0"/>
              <a:t> 2011 Apr 7.</a:t>
            </a:r>
          </a:p>
          <a:p>
            <a:r>
              <a:rPr lang="en-US" b="1" dirty="0"/>
              <a:t>Ganciclovir antiviral therapy in advanced idiopathic pulmonary fibrosis: an open pilot study.</a:t>
            </a:r>
          </a:p>
          <a:p>
            <a:r>
              <a:rPr lang="en-US" dirty="0">
                <a:hlinkClick r:id="rId41"/>
              </a:rPr>
              <a:t>Egan JJ</a:t>
            </a:r>
            <a:r>
              <a:rPr lang="en-US" baseline="30000" dirty="0"/>
              <a:t>1</a:t>
            </a:r>
            <a:r>
              <a:rPr lang="en-US" dirty="0"/>
              <a:t>, </a:t>
            </a:r>
            <a:r>
              <a:rPr lang="en-US" dirty="0" err="1">
                <a:hlinkClick r:id="rId42"/>
              </a:rPr>
              <a:t>Adamali</a:t>
            </a:r>
            <a:r>
              <a:rPr lang="en-US" dirty="0">
                <a:hlinkClick r:id="rId42"/>
              </a:rPr>
              <a:t> HI</a:t>
            </a:r>
            <a:r>
              <a:rPr lang="en-US" dirty="0"/>
              <a:t>, </a:t>
            </a:r>
            <a:r>
              <a:rPr lang="en-US" dirty="0">
                <a:hlinkClick r:id="rId43"/>
              </a:rPr>
              <a:t>Lok SS</a:t>
            </a:r>
            <a:r>
              <a:rPr lang="en-US" dirty="0"/>
              <a:t>, </a:t>
            </a:r>
            <a:r>
              <a:rPr lang="en-US" dirty="0">
                <a:hlinkClick r:id="rId44"/>
              </a:rPr>
              <a:t>Stewart JP</a:t>
            </a:r>
            <a:r>
              <a:rPr lang="en-US" dirty="0"/>
              <a:t>, </a:t>
            </a:r>
            <a:r>
              <a:rPr lang="en-US" dirty="0">
                <a:hlinkClick r:id="rId45"/>
              </a:rPr>
              <a:t>Woodcock AA</a:t>
            </a:r>
            <a:r>
              <a:rPr lang="en-US" dirty="0"/>
              <a:t>.</a:t>
            </a:r>
          </a:p>
          <a:p>
            <a:r>
              <a:rPr lang="en-US" b="1" dirty="0">
                <a:hlinkClick r:id="rId40" tooltip="Open/close author information list"/>
              </a:rPr>
              <a:t>Author information</a:t>
            </a:r>
            <a:endParaRPr lang="en-US" b="1" dirty="0"/>
          </a:p>
          <a:p>
            <a:r>
              <a:rPr lang="en-US" b="1" dirty="0"/>
              <a:t>Abstract</a:t>
            </a:r>
          </a:p>
          <a:p>
            <a:r>
              <a:rPr lang="en-US" b="1" dirty="0"/>
              <a:t>HYPOTHESIS: </a:t>
            </a:r>
          </a:p>
          <a:p>
            <a:r>
              <a:rPr lang="en-US" dirty="0"/>
              <a:t>Repeated epithelial cell injury secondary to viruses such as Epstein Barr and subsequent dysfunctional repair may be central to the pathogenesis of IPF. In this observational study, we evaluated whether a combination of standard and anti-viral therapy might have an impact on disease progression.</a:t>
            </a:r>
          </a:p>
          <a:p>
            <a:r>
              <a:rPr lang="en-US" b="1" dirty="0"/>
              <a:t>METHODS: </a:t>
            </a:r>
          </a:p>
          <a:p>
            <a:r>
              <a:rPr lang="en-US" dirty="0"/>
              <a:t>Advanced IPF patients who failed standard therapy and had serological evidence of previous EBV, received ganciclovir (iv) at 5 mg/kg twice daily. Forced vital capacity (FVC), shuttle walk test, DTPA scan and prednisolone dose were measured before and 8 weeks post-treatment.</a:t>
            </a:r>
          </a:p>
          <a:p>
            <a:r>
              <a:rPr lang="en-US" b="1" dirty="0"/>
              <a:t>RESULTS: </a:t>
            </a:r>
          </a:p>
          <a:p>
            <a:r>
              <a:rPr lang="en-US" dirty="0"/>
              <a:t>Fourteen patients were included. After ganciclovir, eight patients showed improvement in FVC and six deteriorated. The median reduction of prednisolone dose was 7.5 mg (44%). Nine patients were classified "responders" of whom four showed an improvement in all four criteria, while three of the five "non-responders" showed no response in any of the criteria. Responders showed reduction in prednisolone dosage (P = .02) and improved DTPA clearance (P = .001).</a:t>
            </a:r>
          </a:p>
          <a:p>
            <a:r>
              <a:rPr lang="en-US" b="1" dirty="0"/>
              <a:t>CONCLUSION: </a:t>
            </a:r>
          </a:p>
          <a:p>
            <a:r>
              <a:rPr lang="en-US" dirty="0"/>
              <a:t>This audit outcome suggests that 2-week course of ganciclovir (iv) may attenuate disease progression in a subgroup of advanced IPF patients. These observations do not suggest that anti-viral treatment is a substitute for the standard care, however, suggests the need to explore the efficacy of ganciclovir as adjunctive therapy in IPF.</a:t>
            </a:r>
          </a:p>
          <a:p>
            <a:endParaRPr lang="en-US" dirty="0"/>
          </a:p>
          <a:p>
            <a:endParaRPr lang="en-US" dirty="0"/>
          </a:p>
          <a:p>
            <a:r>
              <a:rPr lang="en-US" dirty="0">
                <a:hlinkClick r:id="rId46" tooltip="BMC pulmonary medicine."/>
              </a:rPr>
              <a:t>BMC </a:t>
            </a:r>
            <a:r>
              <a:rPr lang="en-US" dirty="0" err="1">
                <a:hlinkClick r:id="rId46" tooltip="BMC pulmonary medicine."/>
              </a:rPr>
              <a:t>Pulm</a:t>
            </a:r>
            <a:r>
              <a:rPr lang="en-US" dirty="0">
                <a:hlinkClick r:id="rId46" tooltip="BMC pulmonary medicine."/>
              </a:rPr>
              <a:t> Med.</a:t>
            </a:r>
            <a:r>
              <a:rPr lang="en-US" dirty="0"/>
              <a:t> 2017 Jun 19;17(1):94. </a:t>
            </a:r>
            <a:r>
              <a:rPr lang="en-US" dirty="0" err="1"/>
              <a:t>doi</a:t>
            </a:r>
            <a:r>
              <a:rPr lang="en-US" dirty="0"/>
              <a:t>: 10.1186/s12890-017-0437-z.</a:t>
            </a:r>
          </a:p>
          <a:p>
            <a:r>
              <a:rPr lang="en-US" b="1" dirty="0"/>
              <a:t>Azithromycin for idiopathic acute exacerbation of idiopathic pulmonary fibrosis: a retrospective single-center study.</a:t>
            </a:r>
          </a:p>
          <a:p>
            <a:r>
              <a:rPr lang="en-US" dirty="0">
                <a:hlinkClick r:id="rId47"/>
              </a:rPr>
              <a:t>Kawamura K</a:t>
            </a:r>
            <a:r>
              <a:rPr lang="en-US" baseline="30000" dirty="0"/>
              <a:t>1</a:t>
            </a:r>
            <a:r>
              <a:rPr lang="en-US" dirty="0"/>
              <a:t>, </a:t>
            </a:r>
            <a:r>
              <a:rPr lang="en-US" dirty="0" err="1">
                <a:hlinkClick r:id="rId48"/>
              </a:rPr>
              <a:t>Ichikado</a:t>
            </a:r>
            <a:r>
              <a:rPr lang="en-US" dirty="0">
                <a:hlinkClick r:id="rId48"/>
              </a:rPr>
              <a:t> K</a:t>
            </a:r>
            <a:r>
              <a:rPr lang="en-US" baseline="30000" dirty="0"/>
              <a:t>2</a:t>
            </a:r>
            <a:r>
              <a:rPr lang="en-US" dirty="0"/>
              <a:t>, </a:t>
            </a:r>
            <a:r>
              <a:rPr lang="en-US" dirty="0">
                <a:hlinkClick r:id="rId49"/>
              </a:rPr>
              <a:t>Yasuda Y</a:t>
            </a:r>
            <a:r>
              <a:rPr lang="en-US" baseline="30000" dirty="0"/>
              <a:t>2</a:t>
            </a:r>
            <a:r>
              <a:rPr lang="en-US" dirty="0"/>
              <a:t>, </a:t>
            </a:r>
            <a:r>
              <a:rPr lang="en-US" dirty="0">
                <a:hlinkClick r:id="rId50"/>
              </a:rPr>
              <a:t>Anan K</a:t>
            </a:r>
            <a:r>
              <a:rPr lang="en-US" baseline="30000" dirty="0"/>
              <a:t>2</a:t>
            </a:r>
            <a:r>
              <a:rPr lang="en-US" dirty="0"/>
              <a:t>, </a:t>
            </a:r>
            <a:r>
              <a:rPr lang="en-US" dirty="0">
                <a:hlinkClick r:id="rId51"/>
              </a:rPr>
              <a:t>Suga M</a:t>
            </a:r>
            <a:r>
              <a:rPr lang="en-US" baseline="30000" dirty="0"/>
              <a:t>2</a:t>
            </a:r>
            <a:r>
              <a:rPr lang="en-US" dirty="0"/>
              <a:t>.</a:t>
            </a:r>
          </a:p>
          <a:p>
            <a:r>
              <a:rPr lang="en-US" b="1" dirty="0">
                <a:hlinkClick r:id="rId46"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is a fatal condition without an established pharmaceutical treatment. Most patients are treated with high-dose corticosteroids and broad-spectrum antibiotics. Azithromycin is a macrolide with immunomodulatory activity and may be beneficial for treatment of acute lung injury. The objective of this study was to determine the effect of azithromycin on survival of patients with idiopathic AE of IPF.</a:t>
            </a:r>
          </a:p>
          <a:p>
            <a:r>
              <a:rPr lang="en-US" b="1" dirty="0"/>
              <a:t>METHODS: </a:t>
            </a:r>
          </a:p>
          <a:p>
            <a:r>
              <a:rPr lang="en-US" dirty="0"/>
              <a:t>We evaluated 85 consecutive patients hospitalized in our department for idiopathic AE of IPF from April 2005 to August 2016. The initial 47 patients were treated with a fluoroquinolone-based regimen (control group), and the following 38 consecutive patients were treated with azithromycin (500 mg/day) for 5 days. Idiopathic AE of IPF was defined using the criteria established by the 2016 International Working Group.</a:t>
            </a:r>
          </a:p>
          <a:p>
            <a:r>
              <a:rPr lang="en-US" b="1" dirty="0"/>
              <a:t>RESULTS: </a:t>
            </a:r>
          </a:p>
          <a:p>
            <a:r>
              <a:rPr lang="en-US" dirty="0"/>
              <a:t>Mortality in patients treated with azithromycin was significantly lower than in those treated with fluoroquinolones (azithromycin, 26% vs. control, 70%; p &lt; 0.001). Multivariate analysis revealed that the two variables were independently correlated with 60-day mortality as determined by the Acute Physiology and Chronic Health Evaluation II score (p = 0.002) and azithromycin use (p &lt; 0.001).</a:t>
            </a:r>
          </a:p>
          <a:p>
            <a:r>
              <a:rPr lang="en-US" b="1" dirty="0"/>
              <a:t>CONCLUSION: </a:t>
            </a:r>
          </a:p>
          <a:p>
            <a:r>
              <a:rPr lang="en-US" dirty="0"/>
              <a:t>Azithromycin may improve survival in patients with idiopathic AE of IPF.</a:t>
            </a:r>
          </a:p>
          <a:p>
            <a:endParaRPr lang="en-US" dirty="0"/>
          </a:p>
          <a:p>
            <a:endParaRPr lang="en-US" dirty="0"/>
          </a:p>
          <a:p>
            <a:endParaRPr lang="de-DE" dirty="0"/>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38</a:t>
            </a:fld>
            <a:endParaRPr lang="de-DE"/>
          </a:p>
        </p:txBody>
      </p:sp>
    </p:spTree>
    <p:extLst>
      <p:ext uri="{BB962C8B-B14F-4D97-AF65-F5344CB8AC3E}">
        <p14:creationId xmlns:p14="http://schemas.microsoft.com/office/powerpoint/2010/main" val="374278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en-US" sz="1200" b="0" i="1" u="none" strike="noStrike" kern="1200" baseline="0" dirty="0">
                <a:solidFill>
                  <a:schemeClr val="tx1"/>
                </a:solidFill>
                <a:latin typeface="+mn-lt"/>
                <a:ea typeface="+mn-ea"/>
                <a:cs typeface="+mn-cs"/>
              </a:rPr>
              <a:t>Hypothesis</a:t>
            </a:r>
            <a:r>
              <a:rPr lang="en-US" sz="1200" b="0" i="0" u="none" strike="noStrike" kern="1200" baseline="0" dirty="0">
                <a:solidFill>
                  <a:schemeClr val="tx1"/>
                </a:solidFill>
                <a:latin typeface="+mn-lt"/>
                <a:ea typeface="+mn-ea"/>
                <a:cs typeface="+mn-cs"/>
              </a:rPr>
              <a:t>. Repeated epithelial cell injury secondary to viruses such as Epstein Barr and subsequent dysfunctional repair may be</a:t>
            </a:r>
          </a:p>
          <a:p>
            <a:r>
              <a:rPr lang="en-US" sz="1200" b="0" i="0" u="none" strike="noStrike" kern="1200" baseline="0" dirty="0">
                <a:solidFill>
                  <a:schemeClr val="tx1"/>
                </a:solidFill>
                <a:latin typeface="+mn-lt"/>
                <a:ea typeface="+mn-ea"/>
                <a:cs typeface="+mn-cs"/>
              </a:rPr>
              <a:t>central to the pathogenesis of IPF. In this observational study, we evaluated whether a combination of standard and anti-viral</a:t>
            </a:r>
          </a:p>
          <a:p>
            <a:r>
              <a:rPr lang="en-US" sz="1200" b="0" i="0" u="none" strike="noStrike" kern="1200" baseline="0" dirty="0">
                <a:solidFill>
                  <a:schemeClr val="tx1"/>
                </a:solidFill>
                <a:latin typeface="+mn-lt"/>
                <a:ea typeface="+mn-ea"/>
                <a:cs typeface="+mn-cs"/>
              </a:rPr>
              <a:t>therapy might have an impact on disease progression. </a:t>
            </a:r>
            <a:r>
              <a:rPr lang="en-US" sz="1200" b="0" i="1" u="none" strike="noStrike" kern="1200" baseline="0" dirty="0">
                <a:solidFill>
                  <a:schemeClr val="tx1"/>
                </a:solidFill>
                <a:latin typeface="+mn-lt"/>
                <a:ea typeface="+mn-ea"/>
                <a:cs typeface="+mn-cs"/>
              </a:rPr>
              <a:t>Methods</a:t>
            </a:r>
            <a:r>
              <a:rPr lang="en-US" sz="1200" b="0" i="0" u="none" strike="noStrike" kern="1200" baseline="0" dirty="0">
                <a:solidFill>
                  <a:schemeClr val="tx1"/>
                </a:solidFill>
                <a:latin typeface="+mn-lt"/>
                <a:ea typeface="+mn-ea"/>
                <a:cs typeface="+mn-cs"/>
              </a:rPr>
              <a:t>. Advanced IPF patients who failed standard therapy and had</a:t>
            </a:r>
          </a:p>
          <a:p>
            <a:r>
              <a:rPr lang="en-US" sz="1200" b="0" i="0" u="none" strike="noStrike" kern="1200" baseline="0" dirty="0">
                <a:solidFill>
                  <a:schemeClr val="tx1"/>
                </a:solidFill>
                <a:latin typeface="+mn-lt"/>
                <a:ea typeface="+mn-ea"/>
                <a:cs typeface="+mn-cs"/>
              </a:rPr>
              <a:t>serological evidence of previous EBV, received ganciclovir (iv) at 5mg/kg twice daily. Forced vital capacity (FVC), shuttle walk test,</a:t>
            </a:r>
          </a:p>
          <a:p>
            <a:r>
              <a:rPr lang="en-US" sz="1200" b="0" i="0" u="none" strike="noStrike" kern="1200" baseline="0" dirty="0">
                <a:solidFill>
                  <a:schemeClr val="tx1"/>
                </a:solidFill>
                <a:latin typeface="+mn-lt"/>
                <a:ea typeface="+mn-ea"/>
                <a:cs typeface="+mn-cs"/>
              </a:rPr>
              <a:t>DTPA scan and prednisolone dose were measured before and 8 weeks post-treatment. </a:t>
            </a:r>
            <a:r>
              <a:rPr lang="en-US" sz="1200" b="0" i="1" u="none" strike="noStrike" kern="1200" baseline="0" dirty="0">
                <a:solidFill>
                  <a:schemeClr val="tx1"/>
                </a:solidFill>
                <a:latin typeface="+mn-lt"/>
                <a:ea typeface="+mn-ea"/>
                <a:cs typeface="+mn-cs"/>
              </a:rPr>
              <a:t>Results</a:t>
            </a:r>
            <a:r>
              <a:rPr lang="en-US" sz="1200" b="0" i="0" u="none" strike="noStrike" kern="1200" baseline="0" dirty="0">
                <a:solidFill>
                  <a:schemeClr val="tx1"/>
                </a:solidFill>
                <a:latin typeface="+mn-lt"/>
                <a:ea typeface="+mn-ea"/>
                <a:cs typeface="+mn-cs"/>
              </a:rPr>
              <a:t>. Fourteen patients were included.</a:t>
            </a:r>
          </a:p>
          <a:p>
            <a:r>
              <a:rPr lang="en-US" sz="1200" b="0" i="0" u="none" strike="noStrike" kern="1200" baseline="0" dirty="0">
                <a:solidFill>
                  <a:schemeClr val="tx1"/>
                </a:solidFill>
                <a:latin typeface="+mn-lt"/>
                <a:ea typeface="+mn-ea"/>
                <a:cs typeface="+mn-cs"/>
              </a:rPr>
              <a:t>After ganciclovir, eight patients showed improvement in FVC and six deteriorated. The median reduction of prednisolone dose was</a:t>
            </a:r>
          </a:p>
          <a:p>
            <a:r>
              <a:rPr lang="en-US" sz="1200" b="0" i="0" u="none" strike="noStrike" kern="1200" baseline="0" dirty="0">
                <a:solidFill>
                  <a:schemeClr val="tx1"/>
                </a:solidFill>
                <a:latin typeface="+mn-lt"/>
                <a:ea typeface="+mn-ea"/>
                <a:cs typeface="+mn-cs"/>
              </a:rPr>
              <a:t>7.5mg (44%). Nine patients were classified “responders” of whom four showed an improvement in all four criteria, while three</a:t>
            </a:r>
          </a:p>
          <a:p>
            <a:r>
              <a:rPr lang="en-US" sz="1200" b="0" i="0" u="none" strike="noStrike" kern="1200" baseline="0" dirty="0">
                <a:solidFill>
                  <a:schemeClr val="tx1"/>
                </a:solidFill>
                <a:latin typeface="+mn-lt"/>
                <a:ea typeface="+mn-ea"/>
                <a:cs typeface="+mn-cs"/>
              </a:rPr>
              <a:t>of the five “non-responders” showed no response in any of the criteria. Responders showed reduction in prednisolone dosage</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P = .</a:t>
            </a:r>
            <a:r>
              <a:rPr lang="en-US" sz="1200" b="0" i="0" u="none" strike="noStrike" kern="1200" baseline="0" dirty="0">
                <a:solidFill>
                  <a:schemeClr val="tx1"/>
                </a:solidFill>
                <a:latin typeface="+mn-lt"/>
                <a:ea typeface="+mn-ea"/>
                <a:cs typeface="+mn-cs"/>
              </a:rPr>
              <a:t>02) and improved DTPA clearance (</a:t>
            </a:r>
            <a:r>
              <a:rPr lang="en-US" sz="1200" b="0" i="1" u="none" strike="noStrike" kern="1200" baseline="0" dirty="0">
                <a:solidFill>
                  <a:schemeClr val="tx1"/>
                </a:solidFill>
                <a:latin typeface="+mn-lt"/>
                <a:ea typeface="+mn-ea"/>
                <a:cs typeface="+mn-cs"/>
              </a:rPr>
              <a:t>P = .</a:t>
            </a:r>
            <a:r>
              <a:rPr lang="en-US" sz="1200" b="0" i="0" u="none" strike="noStrike" kern="1200" baseline="0" dirty="0">
                <a:solidFill>
                  <a:schemeClr val="tx1"/>
                </a:solidFill>
                <a:latin typeface="+mn-lt"/>
                <a:ea typeface="+mn-ea"/>
                <a:cs typeface="+mn-cs"/>
              </a:rPr>
              <a:t>001). </a:t>
            </a:r>
            <a:r>
              <a:rPr lang="en-US" sz="1200" b="0" i="1" u="none" strike="noStrike" kern="1200" baseline="0" dirty="0">
                <a:solidFill>
                  <a:schemeClr val="tx1"/>
                </a:solidFill>
                <a:latin typeface="+mn-lt"/>
                <a:ea typeface="+mn-ea"/>
                <a:cs typeface="+mn-cs"/>
              </a:rPr>
              <a:t>Conclusion</a:t>
            </a:r>
            <a:r>
              <a:rPr lang="en-US" sz="1200" b="0" i="0" u="none" strike="noStrike" kern="1200" baseline="0" dirty="0">
                <a:solidFill>
                  <a:schemeClr val="tx1"/>
                </a:solidFill>
                <a:latin typeface="+mn-lt"/>
                <a:ea typeface="+mn-ea"/>
                <a:cs typeface="+mn-cs"/>
              </a:rPr>
              <a:t>. This audit outcome suggests that 2-week course of ganciclovir</a:t>
            </a:r>
          </a:p>
          <a:p>
            <a:r>
              <a:rPr lang="en-US" sz="1200" b="0" i="0" u="none" strike="noStrike" kern="1200" baseline="0" dirty="0">
                <a:solidFill>
                  <a:schemeClr val="tx1"/>
                </a:solidFill>
                <a:latin typeface="+mn-lt"/>
                <a:ea typeface="+mn-ea"/>
                <a:cs typeface="+mn-cs"/>
              </a:rPr>
              <a:t>(iv) may attenuate disease progression in a subgroup of advanced IPF patients. These observations do not suggest that anti-viral</a:t>
            </a:r>
          </a:p>
          <a:p>
            <a:r>
              <a:rPr lang="en-US" sz="1200" b="0" i="0" u="none" strike="noStrike" kern="1200" baseline="0" dirty="0">
                <a:solidFill>
                  <a:schemeClr val="tx1"/>
                </a:solidFill>
                <a:latin typeface="+mn-lt"/>
                <a:ea typeface="+mn-ea"/>
                <a:cs typeface="+mn-cs"/>
              </a:rPr>
              <a:t>treatment is a substitute for the standard care, however, suggests the need to explore the efficacy of ganciclovir as adjunctive therapy</a:t>
            </a:r>
          </a:p>
          <a:p>
            <a:r>
              <a:rPr lang="de-DE" sz="1200" b="0" i="0" u="none" strike="noStrike" kern="1200" baseline="0" dirty="0">
                <a:solidFill>
                  <a:schemeClr val="tx1"/>
                </a:solidFill>
                <a:latin typeface="+mn-lt"/>
                <a:ea typeface="+mn-ea"/>
                <a:cs typeface="+mn-cs"/>
              </a:rPr>
              <a:t>in IPF.</a:t>
            </a:r>
            <a:endParaRPr lang="en-US" dirty="0">
              <a:hlinkClick r:id="rId3" tooltip="Chest."/>
            </a:endParaRPr>
          </a:p>
          <a:p>
            <a:endParaRPr lang="en-US" dirty="0">
              <a:hlinkClick r:id="rId3" tooltip="Chest."/>
            </a:endParaRPr>
          </a:p>
          <a:p>
            <a:r>
              <a:rPr lang="en-US" dirty="0">
                <a:hlinkClick r:id="rId3" tooltip="Chest."/>
              </a:rPr>
              <a:t>Chest.</a:t>
            </a:r>
            <a:r>
              <a:rPr lang="en-US" dirty="0"/>
              <a:t> 2015 Aug;148(2):436-443. </a:t>
            </a:r>
            <a:r>
              <a:rPr lang="en-US" dirty="0" err="1"/>
              <a:t>doi</a:t>
            </a:r>
            <a:r>
              <a:rPr lang="en-US" dirty="0"/>
              <a:t>: 10.1378/chest.14-2746.</a:t>
            </a:r>
          </a:p>
          <a:p>
            <a:r>
              <a:rPr lang="en-US" b="1" dirty="0"/>
              <a:t>Recombinant Human Thrombomodulin in Acute Exacerbation of Idiopathic Pulmonary Fibrosis.</a:t>
            </a:r>
          </a:p>
          <a:p>
            <a:r>
              <a:rPr lang="en-US" dirty="0">
                <a:hlinkClick r:id="rId4"/>
              </a:rPr>
              <a:t>Kataoka K</a:t>
            </a:r>
            <a:r>
              <a:rPr lang="en-US" baseline="30000" dirty="0"/>
              <a:t>1</a:t>
            </a:r>
            <a:r>
              <a:rPr lang="en-US" dirty="0"/>
              <a:t>, </a:t>
            </a:r>
            <a:r>
              <a:rPr lang="en-US" dirty="0">
                <a:hlinkClick r:id="rId5"/>
              </a:rPr>
              <a:t>Taniguchi H</a:t>
            </a:r>
            <a:r>
              <a:rPr lang="en-US" baseline="30000" dirty="0"/>
              <a:t>2</a:t>
            </a:r>
            <a:r>
              <a:rPr lang="en-US" dirty="0"/>
              <a:t>, </a:t>
            </a:r>
            <a:r>
              <a:rPr lang="en-US" dirty="0">
                <a:hlinkClick r:id="rId6"/>
              </a:rPr>
              <a:t>Kondoh Y</a:t>
            </a:r>
            <a:r>
              <a:rPr lang="en-US" baseline="30000" dirty="0"/>
              <a:t>1</a:t>
            </a:r>
            <a:r>
              <a:rPr lang="en-US" dirty="0"/>
              <a:t>, </a:t>
            </a:r>
            <a:r>
              <a:rPr lang="en-US" dirty="0">
                <a:hlinkClick r:id="rId7"/>
              </a:rPr>
              <a:t>Nishiyama O</a:t>
            </a:r>
            <a:r>
              <a:rPr lang="en-US" baseline="30000" dirty="0"/>
              <a:t>3</a:t>
            </a:r>
            <a:r>
              <a:rPr lang="en-US" dirty="0"/>
              <a:t>, </a:t>
            </a:r>
            <a:r>
              <a:rPr lang="en-US" dirty="0">
                <a:hlinkClick r:id="rId8"/>
              </a:rPr>
              <a:t>Kimura T</a:t>
            </a:r>
            <a:r>
              <a:rPr lang="en-US" baseline="30000" dirty="0"/>
              <a:t>1</a:t>
            </a:r>
            <a:r>
              <a:rPr lang="en-US" dirty="0"/>
              <a:t>, </a:t>
            </a:r>
            <a:r>
              <a:rPr lang="en-US" dirty="0">
                <a:hlinkClick r:id="rId9"/>
              </a:rPr>
              <a:t>Matsuda T</a:t>
            </a:r>
            <a:r>
              <a:rPr lang="en-US" baseline="30000" dirty="0"/>
              <a:t>1</a:t>
            </a:r>
            <a:r>
              <a:rPr lang="en-US" dirty="0"/>
              <a:t>, </a:t>
            </a:r>
            <a:r>
              <a:rPr lang="en-US" dirty="0">
                <a:hlinkClick r:id="rId10"/>
              </a:rPr>
              <a:t>Yokoyama T</a:t>
            </a:r>
            <a:r>
              <a:rPr lang="en-US" baseline="30000" dirty="0"/>
              <a:t>1</a:t>
            </a:r>
            <a:r>
              <a:rPr lang="en-US" dirty="0"/>
              <a:t>, </a:t>
            </a:r>
            <a:r>
              <a:rPr lang="en-US" dirty="0">
                <a:hlinkClick r:id="rId11"/>
              </a:rPr>
              <a:t>Sakamoto K</a:t>
            </a:r>
            <a:r>
              <a:rPr lang="en-US" baseline="30000" dirty="0"/>
              <a:t>4</a:t>
            </a:r>
            <a:r>
              <a:rPr lang="en-US" dirty="0"/>
              <a:t>, </a:t>
            </a:r>
            <a:r>
              <a:rPr lang="en-US" dirty="0">
                <a:hlinkClick r:id="rId12"/>
              </a:rPr>
              <a:t>Ando M</a:t>
            </a:r>
            <a:r>
              <a:rPr lang="en-US" baseline="30000" dirty="0"/>
              <a:t>5</a:t>
            </a:r>
            <a:r>
              <a:rPr lang="en-US" dirty="0"/>
              <a:t>.</a:t>
            </a:r>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presents as episodes of acute respiratory worsening closely associated with endothelial damage and disordered coagulopathy. Recombinant human soluble thrombomodulin (</a:t>
            </a:r>
            <a:r>
              <a:rPr lang="en-US" dirty="0" err="1"/>
              <a:t>rhTM</a:t>
            </a:r>
            <a:r>
              <a:rPr lang="en-US" dirty="0"/>
              <a:t>) regulates the coagulation pathway mainly by reducing thrombin-mediated clotting and enhancing protein C activation. We investigated the efficacy of </a:t>
            </a:r>
            <a:r>
              <a:rPr lang="en-US" dirty="0" err="1"/>
              <a:t>rhTM</a:t>
            </a:r>
            <a:r>
              <a:rPr lang="en-US" dirty="0"/>
              <a:t> for the treatment of patients with AE-IPF.</a:t>
            </a:r>
          </a:p>
          <a:p>
            <a:r>
              <a:rPr lang="en-US" b="1" dirty="0"/>
              <a:t>METHODS: </a:t>
            </a:r>
          </a:p>
          <a:p>
            <a:r>
              <a:rPr lang="en-US" dirty="0"/>
              <a:t>This historical control study comprised 40 patients with AE-IPF. Twenty patients treated with </a:t>
            </a:r>
            <a:r>
              <a:rPr lang="en-US" dirty="0" err="1"/>
              <a:t>rhTM</a:t>
            </a:r>
            <a:r>
              <a:rPr lang="en-US" dirty="0"/>
              <a:t> (0.06 mg/kg/d) for about 6 days (</a:t>
            </a:r>
            <a:r>
              <a:rPr lang="en-US" dirty="0" err="1"/>
              <a:t>rhTM</a:t>
            </a:r>
            <a:r>
              <a:rPr lang="en-US" dirty="0"/>
              <a:t> group) and 20 patients treated without </a:t>
            </a:r>
            <a:r>
              <a:rPr lang="en-US" dirty="0" err="1"/>
              <a:t>rhTM</a:t>
            </a:r>
            <a:r>
              <a:rPr lang="en-US" dirty="0"/>
              <a:t> (control group) were evaluated. The predictors of 3-month mortality (logistic regression model) were evaluated.</a:t>
            </a:r>
          </a:p>
          <a:p>
            <a:r>
              <a:rPr lang="en-US" b="1" dirty="0"/>
              <a:t>RESULTS: </a:t>
            </a:r>
          </a:p>
          <a:p>
            <a:r>
              <a:rPr lang="en-US" dirty="0"/>
              <a:t>There was no difference in baseline characteristics between the control group and the </a:t>
            </a:r>
            <a:r>
              <a:rPr lang="en-US" dirty="0" err="1"/>
              <a:t>rhTM</a:t>
            </a:r>
            <a:r>
              <a:rPr lang="en-US" dirty="0"/>
              <a:t> group. Three-month mortality of the </a:t>
            </a:r>
            <a:r>
              <a:rPr lang="en-US" dirty="0" err="1"/>
              <a:t>rhTM</a:t>
            </a:r>
            <a:r>
              <a:rPr lang="en-US" dirty="0"/>
              <a:t> group and control group was 30.0% and 65.0%, respectively. In univariate analysis, C-reactive protein and </a:t>
            </a:r>
            <a:r>
              <a:rPr lang="en-US" dirty="0" err="1"/>
              <a:t>rhTM</a:t>
            </a:r>
            <a:r>
              <a:rPr lang="en-US" dirty="0"/>
              <a:t> therapy were significant determinants for 3-month survival. In multivariate analysis, </a:t>
            </a:r>
            <a:r>
              <a:rPr lang="en-US" dirty="0" err="1"/>
              <a:t>rhTM</a:t>
            </a:r>
            <a:r>
              <a:rPr lang="en-US" dirty="0"/>
              <a:t> therapy (OR, 0.219; 95% CI, 0.049-0.978; P = 0.047) was an independent significant determinant for 3-month survival.</a:t>
            </a:r>
          </a:p>
          <a:p>
            <a:r>
              <a:rPr lang="en-US" b="1" dirty="0"/>
              <a:t>CONCLUSIONS: </a:t>
            </a:r>
          </a:p>
          <a:p>
            <a:r>
              <a:rPr lang="en-US" dirty="0"/>
              <a:t>We found that </a:t>
            </a:r>
            <a:r>
              <a:rPr lang="en-US" dirty="0" err="1"/>
              <a:t>rhTM</a:t>
            </a:r>
            <a:r>
              <a:rPr lang="en-US" dirty="0"/>
              <a:t> therapy improved 3-month survival of AE-IPF. The results observed here warrant further investigation of </a:t>
            </a:r>
            <a:r>
              <a:rPr lang="en-US" dirty="0" err="1"/>
              <a:t>rhTM</a:t>
            </a:r>
            <a:r>
              <a:rPr lang="en-US" dirty="0"/>
              <a:t> in randomized control trials.</a:t>
            </a:r>
          </a:p>
          <a:p>
            <a:endParaRPr lang="de-DE" dirty="0"/>
          </a:p>
          <a:p>
            <a:r>
              <a:rPr lang="de-DE" dirty="0" err="1">
                <a:hlinkClick r:id="rId13" tooltip="Sarcoidosis, vasculitis, and diffuse lung diseases : official journal of WASOG."/>
              </a:rPr>
              <a:t>Sarcoidosis</a:t>
            </a:r>
            <a:r>
              <a:rPr lang="de-DE" dirty="0">
                <a:hlinkClick r:id="rId13" tooltip="Sarcoidosis, vasculitis, and diffuse lung diseases : official journal of WASOG."/>
              </a:rPr>
              <a:t> </a:t>
            </a:r>
            <a:r>
              <a:rPr lang="de-DE" dirty="0" err="1">
                <a:hlinkClick r:id="rId13" tooltip="Sarcoidosis, vasculitis, and diffuse lung diseases : official journal of WASOG."/>
              </a:rPr>
              <a:t>Vasc</a:t>
            </a:r>
            <a:r>
              <a:rPr lang="de-DE" dirty="0">
                <a:hlinkClick r:id="rId13" tooltip="Sarcoidosis, vasculitis, and diffuse lung diseases : official journal of WASOG."/>
              </a:rPr>
              <a:t> Diffuse Lung Dis.</a:t>
            </a:r>
            <a:r>
              <a:rPr lang="de-DE" dirty="0"/>
              <a:t> 2015 Jan 5;31(4):343-9.</a:t>
            </a:r>
          </a:p>
          <a:p>
            <a:r>
              <a:rPr lang="de-DE" b="1" dirty="0"/>
              <a:t>A </a:t>
            </a:r>
            <a:r>
              <a:rPr lang="de-DE" b="1" dirty="0" err="1"/>
              <a:t>pilot</a:t>
            </a:r>
            <a:r>
              <a:rPr lang="de-DE" b="1" dirty="0"/>
              <a:t> </a:t>
            </a:r>
            <a:r>
              <a:rPr lang="de-DE" b="1" dirty="0" err="1"/>
              <a:t>study</a:t>
            </a:r>
            <a:r>
              <a:rPr lang="de-DE" b="1" dirty="0"/>
              <a:t>: a </a:t>
            </a:r>
            <a:r>
              <a:rPr lang="de-DE" b="1" dirty="0" err="1"/>
              <a:t>combined</a:t>
            </a:r>
            <a:r>
              <a:rPr lang="de-DE" b="1" dirty="0"/>
              <a:t> </a:t>
            </a:r>
            <a:r>
              <a:rPr lang="de-DE" b="1" dirty="0" err="1"/>
              <a:t>therapy</a:t>
            </a:r>
            <a:r>
              <a:rPr lang="de-DE" b="1" dirty="0"/>
              <a:t> </a:t>
            </a:r>
            <a:r>
              <a:rPr lang="de-DE" b="1" dirty="0" err="1"/>
              <a:t>using</a:t>
            </a:r>
            <a:r>
              <a:rPr lang="de-DE" b="1" dirty="0"/>
              <a:t> </a:t>
            </a:r>
            <a:r>
              <a:rPr lang="de-DE" b="1" dirty="0" err="1"/>
              <a:t>polymyxin</a:t>
            </a:r>
            <a:r>
              <a:rPr lang="de-DE" b="1" dirty="0"/>
              <a:t>-B </a:t>
            </a:r>
            <a:r>
              <a:rPr lang="de-DE" b="1" dirty="0" err="1"/>
              <a:t>hemoperfusion</a:t>
            </a:r>
            <a:r>
              <a:rPr lang="de-DE" b="1" dirty="0"/>
              <a:t> and </a:t>
            </a:r>
            <a:r>
              <a:rPr lang="de-DE" b="1" dirty="0" err="1"/>
              <a:t>extracorporeal</a:t>
            </a:r>
            <a:r>
              <a:rPr lang="de-DE" b="1" dirty="0"/>
              <a:t> </a:t>
            </a:r>
            <a:r>
              <a:rPr lang="de-DE" b="1" dirty="0" err="1"/>
              <a:t>membrane</a:t>
            </a:r>
            <a:r>
              <a:rPr lang="de-DE" b="1" dirty="0"/>
              <a:t> </a:t>
            </a:r>
            <a:r>
              <a:rPr lang="de-DE" b="1" dirty="0" err="1"/>
              <a:t>oxygenation</a:t>
            </a:r>
            <a:r>
              <a:rPr lang="de-DE" b="1" dirty="0"/>
              <a:t> </a:t>
            </a:r>
            <a:r>
              <a:rPr lang="de-DE" b="1" dirty="0" err="1"/>
              <a:t>for</a:t>
            </a:r>
            <a:r>
              <a:rPr lang="de-DE" b="1" dirty="0"/>
              <a:t> </a:t>
            </a:r>
            <a:r>
              <a:rPr lang="de-DE" b="1" dirty="0" err="1"/>
              <a:t>acute</a:t>
            </a:r>
            <a:r>
              <a:rPr lang="de-DE" b="1" dirty="0"/>
              <a:t> </a:t>
            </a:r>
            <a:r>
              <a:rPr lang="de-DE" b="1" dirty="0" err="1"/>
              <a:t>exacerbation</a:t>
            </a:r>
            <a:r>
              <a:rPr lang="de-DE" b="1" dirty="0"/>
              <a:t> of </a:t>
            </a:r>
            <a:r>
              <a:rPr lang="de-DE" b="1" dirty="0" err="1"/>
              <a:t>interstitial</a:t>
            </a:r>
            <a:r>
              <a:rPr lang="de-DE" b="1" dirty="0"/>
              <a:t> </a:t>
            </a:r>
            <a:r>
              <a:rPr lang="de-DE" b="1" dirty="0" err="1"/>
              <a:t>pneumonia</a:t>
            </a:r>
            <a:r>
              <a:rPr lang="de-DE" b="1" dirty="0"/>
              <a:t>.</a:t>
            </a:r>
          </a:p>
          <a:p>
            <a:r>
              <a:rPr lang="de-DE" dirty="0" err="1">
                <a:hlinkClick r:id="rId14"/>
              </a:rPr>
              <a:t>Itai</a:t>
            </a:r>
            <a:r>
              <a:rPr lang="de-DE" dirty="0">
                <a:hlinkClick r:id="rId14"/>
              </a:rPr>
              <a:t> J</a:t>
            </a:r>
            <a:r>
              <a:rPr lang="de-DE" baseline="30000" dirty="0"/>
              <a:t>1</a:t>
            </a:r>
            <a:r>
              <a:rPr lang="de-DE" dirty="0"/>
              <a:t>, </a:t>
            </a:r>
            <a:r>
              <a:rPr lang="de-DE" dirty="0">
                <a:hlinkClick r:id="rId15"/>
              </a:rPr>
              <a:t>Ohshimo S</a:t>
            </a:r>
            <a:r>
              <a:rPr lang="de-DE" dirty="0"/>
              <a:t>, </a:t>
            </a:r>
            <a:r>
              <a:rPr lang="de-DE" dirty="0" err="1">
                <a:hlinkClick r:id="rId16"/>
              </a:rPr>
              <a:t>Kida</a:t>
            </a:r>
            <a:r>
              <a:rPr lang="de-DE" dirty="0">
                <a:hlinkClick r:id="rId16"/>
              </a:rPr>
              <a:t> Y</a:t>
            </a:r>
            <a:r>
              <a:rPr lang="de-DE" dirty="0"/>
              <a:t>, </a:t>
            </a:r>
            <a:r>
              <a:rPr lang="de-DE" dirty="0">
                <a:hlinkClick r:id="rId17"/>
              </a:rPr>
              <a:t>Ota K</a:t>
            </a:r>
            <a:r>
              <a:rPr lang="de-DE" dirty="0"/>
              <a:t>, </a:t>
            </a:r>
            <a:r>
              <a:rPr lang="de-DE" dirty="0" err="1">
                <a:hlinkClick r:id="rId18"/>
              </a:rPr>
              <a:t>Iwasaki</a:t>
            </a:r>
            <a:r>
              <a:rPr lang="de-DE" dirty="0">
                <a:hlinkClick r:id="rId18"/>
              </a:rPr>
              <a:t> Y</a:t>
            </a:r>
            <a:r>
              <a:rPr lang="de-DE" dirty="0"/>
              <a:t>, </a:t>
            </a:r>
            <a:r>
              <a:rPr lang="de-DE" dirty="0" err="1">
                <a:hlinkClick r:id="rId19"/>
              </a:rPr>
              <a:t>Hirohashi</a:t>
            </a:r>
            <a:r>
              <a:rPr lang="de-DE" dirty="0">
                <a:hlinkClick r:id="rId19"/>
              </a:rPr>
              <a:t> N</a:t>
            </a:r>
            <a:r>
              <a:rPr lang="de-DE" dirty="0"/>
              <a:t>, </a:t>
            </a:r>
            <a:r>
              <a:rPr lang="de-DE" dirty="0">
                <a:hlinkClick r:id="rId20"/>
              </a:rPr>
              <a:t>Bonella F</a:t>
            </a:r>
            <a:r>
              <a:rPr lang="de-DE" dirty="0"/>
              <a:t>, </a:t>
            </a:r>
            <a:r>
              <a:rPr lang="de-DE" dirty="0">
                <a:hlinkClick r:id="rId21"/>
              </a:rPr>
              <a:t>Guzman J</a:t>
            </a:r>
            <a:r>
              <a:rPr lang="de-DE" dirty="0"/>
              <a:t>, </a:t>
            </a:r>
            <a:r>
              <a:rPr lang="de-DE" dirty="0">
                <a:hlinkClick r:id="rId22"/>
              </a:rPr>
              <a:t>Costabel U</a:t>
            </a:r>
            <a:r>
              <a:rPr lang="de-DE" dirty="0"/>
              <a:t>, </a:t>
            </a:r>
            <a:r>
              <a:rPr lang="de-DE" dirty="0" err="1">
                <a:hlinkClick r:id="rId23"/>
              </a:rPr>
              <a:t>Kohno</a:t>
            </a:r>
            <a:r>
              <a:rPr lang="de-DE" dirty="0">
                <a:hlinkClick r:id="rId23"/>
              </a:rPr>
              <a:t> N</a:t>
            </a:r>
            <a:r>
              <a:rPr lang="de-DE" dirty="0"/>
              <a:t>, </a:t>
            </a:r>
            <a:r>
              <a:rPr lang="de-DE" dirty="0" err="1">
                <a:hlinkClick r:id="rId24"/>
              </a:rPr>
              <a:t>Tanigawa</a:t>
            </a:r>
            <a:r>
              <a:rPr lang="de-DE" dirty="0">
                <a:hlinkClick r:id="rId24"/>
              </a:rPr>
              <a:t> K</a:t>
            </a:r>
            <a:r>
              <a:rPr lang="de-DE" dirty="0"/>
              <a:t>.</a:t>
            </a:r>
          </a:p>
          <a:p>
            <a:r>
              <a:rPr lang="de-DE" b="1" dirty="0" err="1">
                <a:hlinkClick r:id="rId13" tooltip="Open/close author information list"/>
              </a:rPr>
              <a:t>Author</a:t>
            </a:r>
            <a:r>
              <a:rPr lang="de-DE" b="1" dirty="0">
                <a:hlinkClick r:id="rId13" tooltip="Open/close author information list"/>
              </a:rPr>
              <a:t> </a:t>
            </a:r>
            <a:r>
              <a:rPr lang="de-DE" b="1" dirty="0" err="1">
                <a:hlinkClick r:id="rId13" tooltip="Open/close author information list"/>
              </a:rPr>
              <a:t>information</a:t>
            </a:r>
            <a:endParaRPr lang="de-DE" b="1" dirty="0"/>
          </a:p>
          <a:p>
            <a:r>
              <a:rPr lang="de-DE" b="1" dirty="0"/>
              <a:t>Abstract</a:t>
            </a:r>
          </a:p>
          <a:p>
            <a:r>
              <a:rPr lang="de-DE" b="1" dirty="0"/>
              <a:t>BACKGROUND: </a:t>
            </a:r>
          </a:p>
          <a:p>
            <a:r>
              <a:rPr lang="de-DE" dirty="0" err="1"/>
              <a:t>Direct</a:t>
            </a:r>
            <a:r>
              <a:rPr lang="de-DE" dirty="0"/>
              <a:t> </a:t>
            </a:r>
            <a:r>
              <a:rPr lang="de-DE" dirty="0" err="1"/>
              <a:t>hemoperfusion</a:t>
            </a:r>
            <a:r>
              <a:rPr lang="de-DE" dirty="0"/>
              <a:t> </a:t>
            </a:r>
            <a:r>
              <a:rPr lang="de-DE" dirty="0" err="1"/>
              <a:t>with</a:t>
            </a:r>
            <a:r>
              <a:rPr lang="de-DE" dirty="0"/>
              <a:t> </a:t>
            </a:r>
            <a:r>
              <a:rPr lang="de-DE" dirty="0" err="1"/>
              <a:t>polymyxin</a:t>
            </a:r>
            <a:r>
              <a:rPr lang="de-DE" dirty="0"/>
              <a:t> B-</a:t>
            </a:r>
            <a:r>
              <a:rPr lang="de-DE" dirty="0" err="1"/>
              <a:t>immobilized</a:t>
            </a:r>
            <a:r>
              <a:rPr lang="de-DE" dirty="0"/>
              <a:t> </a:t>
            </a:r>
            <a:r>
              <a:rPr lang="de-DE" dirty="0" err="1"/>
              <a:t>fiber</a:t>
            </a:r>
            <a:r>
              <a:rPr lang="de-DE" dirty="0"/>
              <a:t> (PMX-DHP) </a:t>
            </a:r>
            <a:r>
              <a:rPr lang="de-DE" dirty="0" err="1"/>
              <a:t>might</a:t>
            </a:r>
            <a:r>
              <a:rPr lang="de-DE" dirty="0"/>
              <a:t> </a:t>
            </a:r>
            <a:r>
              <a:rPr lang="de-DE" dirty="0" err="1"/>
              <a:t>be</a:t>
            </a:r>
            <a:r>
              <a:rPr lang="de-DE" dirty="0"/>
              <a:t> </a:t>
            </a:r>
            <a:r>
              <a:rPr lang="de-DE" dirty="0" err="1"/>
              <a:t>beneficial</a:t>
            </a:r>
            <a:r>
              <a:rPr lang="de-DE" dirty="0"/>
              <a:t> </a:t>
            </a:r>
            <a:r>
              <a:rPr lang="de-DE" dirty="0" err="1"/>
              <a:t>for</a:t>
            </a:r>
            <a:r>
              <a:rPr lang="de-DE" dirty="0"/>
              <a:t> </a:t>
            </a:r>
            <a:r>
              <a:rPr lang="de-DE" dirty="0" err="1"/>
              <a:t>treating</a:t>
            </a:r>
            <a:r>
              <a:rPr lang="de-DE" dirty="0"/>
              <a:t> </a:t>
            </a:r>
            <a:r>
              <a:rPr lang="de-DE" dirty="0" err="1"/>
              <a:t>acute</a:t>
            </a:r>
            <a:r>
              <a:rPr lang="de-DE" dirty="0"/>
              <a:t> </a:t>
            </a:r>
            <a:r>
              <a:rPr lang="de-DE" dirty="0" err="1"/>
              <a:t>exacerbation</a:t>
            </a:r>
            <a:r>
              <a:rPr lang="de-DE" dirty="0"/>
              <a:t> (AE) of </a:t>
            </a:r>
            <a:r>
              <a:rPr lang="de-DE" dirty="0" err="1"/>
              <a:t>interstitial</a:t>
            </a:r>
            <a:r>
              <a:rPr lang="de-DE" dirty="0"/>
              <a:t> </a:t>
            </a:r>
            <a:r>
              <a:rPr lang="de-DE" dirty="0" err="1"/>
              <a:t>pneumonia</a:t>
            </a:r>
            <a:r>
              <a:rPr lang="de-DE" dirty="0"/>
              <a:t> (IP). </a:t>
            </a:r>
            <a:r>
              <a:rPr lang="de-DE" dirty="0" err="1"/>
              <a:t>Venovenous</a:t>
            </a:r>
            <a:r>
              <a:rPr lang="de-DE" dirty="0"/>
              <a:t> </a:t>
            </a:r>
            <a:r>
              <a:rPr lang="de-DE" dirty="0" err="1"/>
              <a:t>extracorporeal</a:t>
            </a:r>
            <a:r>
              <a:rPr lang="de-DE" dirty="0"/>
              <a:t> </a:t>
            </a:r>
            <a:r>
              <a:rPr lang="de-DE" dirty="0" err="1"/>
              <a:t>membranous</a:t>
            </a:r>
            <a:r>
              <a:rPr lang="de-DE" dirty="0"/>
              <a:t> </a:t>
            </a:r>
            <a:r>
              <a:rPr lang="de-DE" dirty="0" err="1"/>
              <a:t>oxygenation</a:t>
            </a:r>
            <a:r>
              <a:rPr lang="de-DE" dirty="0"/>
              <a:t> (VV-ECMO) </a:t>
            </a:r>
            <a:r>
              <a:rPr lang="de-DE" dirty="0" err="1"/>
              <a:t>is</a:t>
            </a:r>
            <a:r>
              <a:rPr lang="de-DE" dirty="0"/>
              <a:t> an </a:t>
            </a:r>
            <a:r>
              <a:rPr lang="de-DE" dirty="0" err="1"/>
              <a:t>emerging</a:t>
            </a:r>
            <a:r>
              <a:rPr lang="de-DE" dirty="0"/>
              <a:t> </a:t>
            </a:r>
            <a:r>
              <a:rPr lang="de-DE" dirty="0" err="1"/>
              <a:t>tool</a:t>
            </a:r>
            <a:r>
              <a:rPr lang="de-DE" dirty="0"/>
              <a:t> to </a:t>
            </a:r>
            <a:r>
              <a:rPr lang="de-DE" dirty="0" err="1"/>
              <a:t>avoid</a:t>
            </a:r>
            <a:r>
              <a:rPr lang="de-DE" dirty="0"/>
              <a:t> </a:t>
            </a:r>
            <a:r>
              <a:rPr lang="de-DE" dirty="0" err="1"/>
              <a:t>ventilator-induced</a:t>
            </a:r>
            <a:r>
              <a:rPr lang="de-DE" dirty="0"/>
              <a:t> </a:t>
            </a:r>
            <a:r>
              <a:rPr lang="de-DE" dirty="0" err="1"/>
              <a:t>lung</a:t>
            </a:r>
            <a:r>
              <a:rPr lang="de-DE" dirty="0"/>
              <a:t> </a:t>
            </a:r>
            <a:r>
              <a:rPr lang="de-DE" dirty="0" err="1"/>
              <a:t>injury</a:t>
            </a:r>
            <a:r>
              <a:rPr lang="de-DE" dirty="0"/>
              <a:t>. This </a:t>
            </a:r>
            <a:r>
              <a:rPr lang="de-DE" dirty="0" err="1"/>
              <a:t>is</a:t>
            </a:r>
            <a:r>
              <a:rPr lang="de-DE" dirty="0"/>
              <a:t> a report </a:t>
            </a:r>
            <a:r>
              <a:rPr lang="de-DE" dirty="0" err="1"/>
              <a:t>presenting</a:t>
            </a:r>
            <a:r>
              <a:rPr lang="de-DE" dirty="0"/>
              <a:t> </a:t>
            </a:r>
            <a:r>
              <a:rPr lang="de-DE" dirty="0" err="1"/>
              <a:t>the</a:t>
            </a:r>
            <a:r>
              <a:rPr lang="de-DE" dirty="0"/>
              <a:t> </a:t>
            </a:r>
            <a:r>
              <a:rPr lang="de-DE" dirty="0" err="1"/>
              <a:t>first</a:t>
            </a:r>
            <a:r>
              <a:rPr lang="de-DE" dirty="0"/>
              <a:t> </a:t>
            </a:r>
            <a:r>
              <a:rPr lang="de-DE" dirty="0" err="1"/>
              <a:t>three</a:t>
            </a:r>
            <a:r>
              <a:rPr lang="de-DE" dirty="0"/>
              <a:t> </a:t>
            </a:r>
            <a:r>
              <a:rPr lang="de-DE" dirty="0" err="1"/>
              <a:t>patients</a:t>
            </a:r>
            <a:r>
              <a:rPr lang="de-DE" dirty="0"/>
              <a:t> </a:t>
            </a:r>
            <a:r>
              <a:rPr lang="de-DE" dirty="0" err="1"/>
              <a:t>with</a:t>
            </a:r>
            <a:r>
              <a:rPr lang="de-DE" dirty="0"/>
              <a:t> AE of IP </a:t>
            </a:r>
            <a:r>
              <a:rPr lang="de-DE" dirty="0" err="1"/>
              <a:t>treated</a:t>
            </a:r>
            <a:r>
              <a:rPr lang="de-DE" dirty="0"/>
              <a:t> </a:t>
            </a:r>
            <a:r>
              <a:rPr lang="de-DE" dirty="0" err="1"/>
              <a:t>with</a:t>
            </a:r>
            <a:r>
              <a:rPr lang="de-DE" dirty="0"/>
              <a:t> a </a:t>
            </a:r>
            <a:r>
              <a:rPr lang="de-DE" dirty="0" err="1"/>
              <a:t>combined</a:t>
            </a:r>
            <a:r>
              <a:rPr lang="de-DE" dirty="0"/>
              <a:t> </a:t>
            </a:r>
            <a:r>
              <a:rPr lang="de-DE" dirty="0" err="1"/>
              <a:t>therapy</a:t>
            </a:r>
            <a:r>
              <a:rPr lang="de-DE" dirty="0"/>
              <a:t> of PMX-DHP and VV-ECMO.</a:t>
            </a:r>
          </a:p>
          <a:p>
            <a:r>
              <a:rPr lang="de-DE" b="1" dirty="0"/>
              <a:t>CASE PRESENTATION: </a:t>
            </a:r>
          </a:p>
          <a:p>
            <a:r>
              <a:rPr lang="de-DE" dirty="0"/>
              <a:t>Patient 1 was a 68-year-old male </a:t>
            </a:r>
            <a:r>
              <a:rPr lang="de-DE" dirty="0" err="1"/>
              <a:t>with</a:t>
            </a:r>
            <a:r>
              <a:rPr lang="de-DE" dirty="0"/>
              <a:t> </a:t>
            </a:r>
            <a:r>
              <a:rPr lang="de-DE" dirty="0" err="1"/>
              <a:t>acute</a:t>
            </a:r>
            <a:r>
              <a:rPr lang="de-DE" dirty="0"/>
              <a:t> </a:t>
            </a:r>
            <a:r>
              <a:rPr lang="de-DE" dirty="0" err="1"/>
              <a:t>interstitial</a:t>
            </a:r>
            <a:r>
              <a:rPr lang="de-DE" dirty="0"/>
              <a:t> </a:t>
            </a:r>
            <a:r>
              <a:rPr lang="de-DE" dirty="0" err="1"/>
              <a:t>pneumonia</a:t>
            </a:r>
            <a:r>
              <a:rPr lang="de-DE" dirty="0"/>
              <a:t>, </a:t>
            </a:r>
            <a:r>
              <a:rPr lang="de-DE" dirty="0" err="1"/>
              <a:t>patient</a:t>
            </a:r>
            <a:r>
              <a:rPr lang="de-DE" dirty="0"/>
              <a:t> 2 a 67-year-old male </a:t>
            </a:r>
            <a:r>
              <a:rPr lang="de-DE" dirty="0" err="1"/>
              <a:t>with</a:t>
            </a:r>
            <a:r>
              <a:rPr lang="de-DE" dirty="0"/>
              <a:t> AE of </a:t>
            </a:r>
            <a:r>
              <a:rPr lang="de-DE" dirty="0" err="1"/>
              <a:t>idiopathic</a:t>
            </a:r>
            <a:r>
              <a:rPr lang="de-DE" dirty="0"/>
              <a:t> </a:t>
            </a:r>
            <a:r>
              <a:rPr lang="de-DE" dirty="0" err="1"/>
              <a:t>pulmonary</a:t>
            </a:r>
            <a:r>
              <a:rPr lang="de-DE" dirty="0"/>
              <a:t> </a:t>
            </a:r>
            <a:r>
              <a:rPr lang="de-DE" dirty="0" err="1"/>
              <a:t>fibrosis</a:t>
            </a:r>
            <a:r>
              <a:rPr lang="de-DE" dirty="0"/>
              <a:t>, and </a:t>
            </a:r>
            <a:r>
              <a:rPr lang="de-DE" dirty="0" err="1"/>
              <a:t>patient</a:t>
            </a:r>
            <a:r>
              <a:rPr lang="de-DE" dirty="0"/>
              <a:t> 3 a 61-year-old </a:t>
            </a:r>
            <a:r>
              <a:rPr lang="de-DE" dirty="0" err="1"/>
              <a:t>female</a:t>
            </a:r>
            <a:r>
              <a:rPr lang="de-DE" dirty="0"/>
              <a:t> </a:t>
            </a:r>
            <a:r>
              <a:rPr lang="de-DE" dirty="0" err="1"/>
              <a:t>with</a:t>
            </a:r>
            <a:r>
              <a:rPr lang="de-DE" dirty="0"/>
              <a:t> AE of </a:t>
            </a:r>
            <a:r>
              <a:rPr lang="de-DE" dirty="0" err="1"/>
              <a:t>collagen</a:t>
            </a:r>
            <a:r>
              <a:rPr lang="de-DE" dirty="0"/>
              <a:t> </a:t>
            </a:r>
            <a:r>
              <a:rPr lang="de-DE" dirty="0" err="1"/>
              <a:t>vascular</a:t>
            </a:r>
            <a:r>
              <a:rPr lang="de-DE" dirty="0"/>
              <a:t> </a:t>
            </a:r>
            <a:r>
              <a:rPr lang="de-DE" dirty="0" err="1"/>
              <a:t>disease-associated</a:t>
            </a:r>
            <a:r>
              <a:rPr lang="de-DE" dirty="0"/>
              <a:t> </a:t>
            </a:r>
            <a:r>
              <a:rPr lang="de-DE" dirty="0" err="1"/>
              <a:t>interstitial</a:t>
            </a:r>
            <a:r>
              <a:rPr lang="de-DE" dirty="0"/>
              <a:t> </a:t>
            </a:r>
            <a:r>
              <a:rPr lang="de-DE" dirty="0" err="1"/>
              <a:t>pneumonia</a:t>
            </a:r>
            <a:r>
              <a:rPr lang="de-DE" dirty="0"/>
              <a:t>. All </a:t>
            </a:r>
            <a:r>
              <a:rPr lang="de-DE" dirty="0" err="1"/>
              <a:t>patients</a:t>
            </a:r>
            <a:r>
              <a:rPr lang="de-DE" dirty="0"/>
              <a:t> </a:t>
            </a:r>
            <a:r>
              <a:rPr lang="de-DE" dirty="0" err="1"/>
              <a:t>were</a:t>
            </a:r>
            <a:r>
              <a:rPr lang="de-DE" dirty="0"/>
              <a:t> </a:t>
            </a:r>
            <a:r>
              <a:rPr lang="de-DE" dirty="0" err="1"/>
              <a:t>severely</a:t>
            </a:r>
            <a:r>
              <a:rPr lang="de-DE" dirty="0"/>
              <a:t> </a:t>
            </a:r>
            <a:r>
              <a:rPr lang="de-DE" dirty="0" err="1"/>
              <a:t>hypoxemic</a:t>
            </a:r>
            <a:r>
              <a:rPr lang="de-DE" dirty="0"/>
              <a:t> and </a:t>
            </a:r>
            <a:r>
              <a:rPr lang="de-DE" dirty="0" err="1"/>
              <a:t>required</a:t>
            </a:r>
            <a:r>
              <a:rPr lang="de-DE" dirty="0"/>
              <a:t> </a:t>
            </a:r>
            <a:r>
              <a:rPr lang="de-DE" dirty="0" err="1"/>
              <a:t>mechanical</a:t>
            </a:r>
            <a:r>
              <a:rPr lang="de-DE" dirty="0"/>
              <a:t> </a:t>
            </a:r>
            <a:r>
              <a:rPr lang="de-DE" dirty="0" err="1"/>
              <a:t>ventilation</a:t>
            </a:r>
            <a:r>
              <a:rPr lang="de-DE" dirty="0"/>
              <a:t>. A </a:t>
            </a:r>
            <a:r>
              <a:rPr lang="de-DE" dirty="0" err="1"/>
              <a:t>combined</a:t>
            </a:r>
            <a:r>
              <a:rPr lang="de-DE" dirty="0"/>
              <a:t> </a:t>
            </a:r>
            <a:r>
              <a:rPr lang="de-DE" dirty="0" err="1"/>
              <a:t>therapy</a:t>
            </a:r>
            <a:r>
              <a:rPr lang="de-DE" dirty="0"/>
              <a:t> </a:t>
            </a:r>
            <a:r>
              <a:rPr lang="de-DE" dirty="0" err="1"/>
              <a:t>using</a:t>
            </a:r>
            <a:r>
              <a:rPr lang="de-DE" dirty="0"/>
              <a:t> PMX-DHP and VV-ECMO was </a:t>
            </a:r>
            <a:r>
              <a:rPr lang="de-DE" dirty="0" err="1"/>
              <a:t>initiated</a:t>
            </a:r>
            <a:r>
              <a:rPr lang="de-DE" dirty="0"/>
              <a:t> </a:t>
            </a:r>
            <a:r>
              <a:rPr lang="de-DE" dirty="0" err="1"/>
              <a:t>with</a:t>
            </a:r>
            <a:r>
              <a:rPr lang="de-DE" dirty="0"/>
              <a:t> support of </a:t>
            </a:r>
            <a:r>
              <a:rPr lang="de-DE" dirty="0" err="1"/>
              <a:t>intravenous</a:t>
            </a:r>
            <a:r>
              <a:rPr lang="de-DE" dirty="0"/>
              <a:t> </a:t>
            </a:r>
            <a:r>
              <a:rPr lang="de-DE" dirty="0" err="1"/>
              <a:t>corticosteroids</a:t>
            </a:r>
            <a:r>
              <a:rPr lang="de-DE" dirty="0"/>
              <a:t> and </a:t>
            </a:r>
            <a:r>
              <a:rPr lang="de-DE" dirty="0" err="1"/>
              <a:t>antibiotics</a:t>
            </a:r>
            <a:r>
              <a:rPr lang="de-DE" dirty="0"/>
              <a:t>. Radiological </a:t>
            </a:r>
            <a:r>
              <a:rPr lang="de-DE" dirty="0" err="1"/>
              <a:t>findings</a:t>
            </a:r>
            <a:r>
              <a:rPr lang="de-DE" dirty="0"/>
              <a:t>, </a:t>
            </a:r>
            <a:r>
              <a:rPr lang="de-DE" dirty="0" err="1"/>
              <a:t>oxygenation</a:t>
            </a:r>
            <a:r>
              <a:rPr lang="de-DE" dirty="0"/>
              <a:t> and </a:t>
            </a:r>
            <a:r>
              <a:rPr lang="de-DE" dirty="0" err="1"/>
              <a:t>laboratory</a:t>
            </a:r>
            <a:r>
              <a:rPr lang="de-DE" dirty="0"/>
              <a:t> </a:t>
            </a:r>
            <a:r>
              <a:rPr lang="de-DE" dirty="0" err="1"/>
              <a:t>findings</a:t>
            </a:r>
            <a:r>
              <a:rPr lang="de-DE" dirty="0"/>
              <a:t> </a:t>
            </a:r>
            <a:r>
              <a:rPr lang="de-DE" dirty="0" err="1"/>
              <a:t>markedly</a:t>
            </a:r>
            <a:r>
              <a:rPr lang="de-DE" dirty="0"/>
              <a:t> </a:t>
            </a:r>
            <a:r>
              <a:rPr lang="de-DE" dirty="0" err="1"/>
              <a:t>improved</a:t>
            </a:r>
            <a:r>
              <a:rPr lang="de-DE" dirty="0"/>
              <a:t> and all </a:t>
            </a:r>
            <a:r>
              <a:rPr lang="de-DE" dirty="0" err="1"/>
              <a:t>patients</a:t>
            </a:r>
            <a:r>
              <a:rPr lang="de-DE" dirty="0"/>
              <a:t> </a:t>
            </a:r>
            <a:r>
              <a:rPr lang="de-DE" dirty="0" err="1"/>
              <a:t>survived</a:t>
            </a:r>
            <a:r>
              <a:rPr lang="de-DE" dirty="0"/>
              <a:t> </a:t>
            </a:r>
            <a:r>
              <a:rPr lang="de-DE" dirty="0" err="1"/>
              <a:t>without</a:t>
            </a:r>
            <a:r>
              <a:rPr lang="de-DE" dirty="0"/>
              <a:t> </a:t>
            </a:r>
            <a:r>
              <a:rPr lang="de-DE" dirty="0" err="1"/>
              <a:t>severe</a:t>
            </a:r>
            <a:r>
              <a:rPr lang="de-DE" dirty="0"/>
              <a:t> </a:t>
            </a:r>
            <a:r>
              <a:rPr lang="de-DE" dirty="0" err="1"/>
              <a:t>complications</a:t>
            </a:r>
            <a:r>
              <a:rPr lang="de-DE" dirty="0"/>
              <a:t>.</a:t>
            </a:r>
          </a:p>
          <a:p>
            <a:r>
              <a:rPr lang="de-DE" b="1" dirty="0"/>
              <a:t>CONCLUSION: </a:t>
            </a:r>
          </a:p>
          <a:p>
            <a:r>
              <a:rPr lang="de-DE" dirty="0"/>
              <a:t>A </a:t>
            </a:r>
            <a:r>
              <a:rPr lang="de-DE" dirty="0" err="1"/>
              <a:t>combined</a:t>
            </a:r>
            <a:r>
              <a:rPr lang="de-DE" dirty="0"/>
              <a:t> </a:t>
            </a:r>
            <a:r>
              <a:rPr lang="de-DE" dirty="0" err="1"/>
              <a:t>therapy</a:t>
            </a:r>
            <a:r>
              <a:rPr lang="de-DE" dirty="0"/>
              <a:t> of PMX-DHP and VV-ECMO </a:t>
            </a:r>
            <a:r>
              <a:rPr lang="de-DE" dirty="0" err="1"/>
              <a:t>might</a:t>
            </a:r>
            <a:r>
              <a:rPr lang="de-DE" dirty="0"/>
              <a:t> </a:t>
            </a:r>
            <a:r>
              <a:rPr lang="de-DE" dirty="0" err="1"/>
              <a:t>be</a:t>
            </a:r>
            <a:r>
              <a:rPr lang="de-DE" dirty="0"/>
              <a:t> a </a:t>
            </a:r>
            <a:r>
              <a:rPr lang="de-DE" dirty="0" err="1"/>
              <a:t>therapeutic</a:t>
            </a:r>
            <a:r>
              <a:rPr lang="de-DE" dirty="0"/>
              <a:t> </a:t>
            </a:r>
            <a:r>
              <a:rPr lang="de-DE" dirty="0" err="1"/>
              <a:t>option</a:t>
            </a:r>
            <a:r>
              <a:rPr lang="de-DE" dirty="0"/>
              <a:t> </a:t>
            </a:r>
            <a:r>
              <a:rPr lang="de-DE" dirty="0" err="1"/>
              <a:t>for</a:t>
            </a:r>
            <a:r>
              <a:rPr lang="de-DE" dirty="0"/>
              <a:t> AE of IP.</a:t>
            </a:r>
          </a:p>
          <a:p>
            <a:endParaRPr lang="de-DE" dirty="0"/>
          </a:p>
          <a:p>
            <a:r>
              <a:rPr lang="en-US" dirty="0">
                <a:hlinkClick r:id="rId25" tooltip="BMC pulmonary medicine."/>
              </a:rPr>
              <a:t>BMC </a:t>
            </a:r>
            <a:r>
              <a:rPr lang="en-US" dirty="0" err="1">
                <a:hlinkClick r:id="rId25" tooltip="BMC pulmonary medicine."/>
              </a:rPr>
              <a:t>Pulm</a:t>
            </a:r>
            <a:r>
              <a:rPr lang="en-US" dirty="0">
                <a:hlinkClick r:id="rId25" tooltip="BMC pulmonary medicine."/>
              </a:rPr>
              <a:t> Med.</a:t>
            </a:r>
            <a:r>
              <a:rPr lang="en-US" dirty="0"/>
              <a:t> 2015 Feb 22;15:15. </a:t>
            </a:r>
            <a:r>
              <a:rPr lang="en-US" dirty="0" err="1"/>
              <a:t>doi</a:t>
            </a:r>
            <a:r>
              <a:rPr lang="en-US" dirty="0"/>
              <a:t>: 10.1186/s12890-015-0004-4.</a:t>
            </a:r>
          </a:p>
          <a:p>
            <a:r>
              <a:rPr lang="en-US" b="1" dirty="0"/>
              <a:t>Treatment of acute exacerbation of idiopathic pulmonary fibrosis with direct hemoperfusion using a polymyxin B-immobilized fiber column improves survival.</a:t>
            </a:r>
          </a:p>
          <a:p>
            <a:r>
              <a:rPr lang="en-US" dirty="0" err="1">
                <a:hlinkClick r:id="rId26"/>
              </a:rPr>
              <a:t>Enomoto</a:t>
            </a:r>
            <a:r>
              <a:rPr lang="en-US" dirty="0">
                <a:hlinkClick r:id="rId26"/>
              </a:rPr>
              <a:t> N</a:t>
            </a:r>
            <a:r>
              <a:rPr lang="en-US" baseline="30000" dirty="0"/>
              <a:t>1</a:t>
            </a:r>
            <a:r>
              <a:rPr lang="en-US" dirty="0"/>
              <a:t>, </a:t>
            </a:r>
            <a:r>
              <a:rPr lang="en-US" dirty="0" err="1">
                <a:hlinkClick r:id="rId27"/>
              </a:rPr>
              <a:t>Mikamo</a:t>
            </a:r>
            <a:r>
              <a:rPr lang="en-US" dirty="0">
                <a:hlinkClick r:id="rId27"/>
              </a:rPr>
              <a:t> M</a:t>
            </a:r>
            <a:r>
              <a:rPr lang="en-US" baseline="30000" dirty="0"/>
              <a:t>2</a:t>
            </a:r>
            <a:r>
              <a:rPr lang="en-US" dirty="0"/>
              <a:t>, </a:t>
            </a:r>
            <a:r>
              <a:rPr lang="en-US" dirty="0" err="1">
                <a:hlinkClick r:id="rId28"/>
              </a:rPr>
              <a:t>Oyama</a:t>
            </a:r>
            <a:r>
              <a:rPr lang="en-US" dirty="0">
                <a:hlinkClick r:id="rId28"/>
              </a:rPr>
              <a:t> Y</a:t>
            </a:r>
            <a:r>
              <a:rPr lang="en-US" baseline="30000" dirty="0"/>
              <a:t>3</a:t>
            </a:r>
            <a:r>
              <a:rPr lang="en-US" dirty="0"/>
              <a:t>, </a:t>
            </a:r>
            <a:r>
              <a:rPr lang="en-US" dirty="0" err="1">
                <a:hlinkClick r:id="rId29"/>
              </a:rPr>
              <a:t>Kono</a:t>
            </a:r>
            <a:r>
              <a:rPr lang="en-US" dirty="0">
                <a:hlinkClick r:id="rId29"/>
              </a:rPr>
              <a:t> M</a:t>
            </a:r>
            <a:r>
              <a:rPr lang="en-US" baseline="30000" dirty="0"/>
              <a:t>4</a:t>
            </a:r>
            <a:r>
              <a:rPr lang="en-US" dirty="0"/>
              <a:t>, </a:t>
            </a:r>
            <a:r>
              <a:rPr lang="en-US" dirty="0">
                <a:hlinkClick r:id="rId30"/>
              </a:rPr>
              <a:t>Hashimoto D</a:t>
            </a:r>
            <a:r>
              <a:rPr lang="en-US" baseline="30000" dirty="0"/>
              <a:t>5</a:t>
            </a:r>
            <a:r>
              <a:rPr lang="en-US" dirty="0"/>
              <a:t>, </a:t>
            </a:r>
            <a:r>
              <a:rPr lang="en-US" dirty="0">
                <a:hlinkClick r:id="rId31"/>
              </a:rPr>
              <a:t>Fujisawa T</a:t>
            </a:r>
            <a:r>
              <a:rPr lang="en-US" baseline="30000" dirty="0"/>
              <a:t>6</a:t>
            </a:r>
            <a:r>
              <a:rPr lang="en-US" dirty="0"/>
              <a:t>, </a:t>
            </a:r>
            <a:r>
              <a:rPr lang="en-US" dirty="0">
                <a:hlinkClick r:id="rId32"/>
              </a:rPr>
              <a:t>Inui N</a:t>
            </a:r>
            <a:r>
              <a:rPr lang="en-US" baseline="30000" dirty="0"/>
              <a:t>7</a:t>
            </a:r>
            <a:r>
              <a:rPr lang="en-US" dirty="0"/>
              <a:t>, </a:t>
            </a:r>
            <a:r>
              <a:rPr lang="en-US" dirty="0">
                <a:hlinkClick r:id="rId33"/>
              </a:rPr>
              <a:t>Nakamura Y</a:t>
            </a:r>
            <a:r>
              <a:rPr lang="en-US" baseline="30000" dirty="0"/>
              <a:t>8</a:t>
            </a:r>
            <a:r>
              <a:rPr lang="en-US" dirty="0"/>
              <a:t>, </a:t>
            </a:r>
            <a:r>
              <a:rPr lang="en-US" dirty="0">
                <a:hlinkClick r:id="rId34"/>
              </a:rPr>
              <a:t>Yasuda H</a:t>
            </a:r>
            <a:r>
              <a:rPr lang="en-US" baseline="30000" dirty="0"/>
              <a:t>9</a:t>
            </a:r>
            <a:r>
              <a:rPr lang="en-US" dirty="0"/>
              <a:t>, </a:t>
            </a:r>
            <a:r>
              <a:rPr lang="en-US" dirty="0">
                <a:hlinkClick r:id="rId35"/>
              </a:rPr>
              <a:t>Kato A</a:t>
            </a:r>
            <a:r>
              <a:rPr lang="en-US" baseline="30000" dirty="0"/>
              <a:t>10</a:t>
            </a:r>
            <a:r>
              <a:rPr lang="en-US" dirty="0"/>
              <a:t>, </a:t>
            </a:r>
            <a:r>
              <a:rPr lang="en-US" dirty="0" err="1">
                <a:hlinkClick r:id="rId36"/>
              </a:rPr>
              <a:t>Mimuro</a:t>
            </a:r>
            <a:r>
              <a:rPr lang="en-US" dirty="0">
                <a:hlinkClick r:id="rId36"/>
              </a:rPr>
              <a:t> S</a:t>
            </a:r>
            <a:r>
              <a:rPr lang="en-US" baseline="30000" dirty="0"/>
              <a:t>11</a:t>
            </a:r>
            <a:r>
              <a:rPr lang="en-US" dirty="0"/>
              <a:t>, </a:t>
            </a:r>
            <a:r>
              <a:rPr lang="en-US" dirty="0">
                <a:hlinkClick r:id="rId37"/>
              </a:rPr>
              <a:t>Doi M</a:t>
            </a:r>
            <a:r>
              <a:rPr lang="en-US" baseline="30000" dirty="0"/>
              <a:t>12</a:t>
            </a:r>
            <a:r>
              <a:rPr lang="en-US" dirty="0"/>
              <a:t>, </a:t>
            </a:r>
            <a:r>
              <a:rPr lang="en-US" dirty="0">
                <a:hlinkClick r:id="rId38"/>
              </a:rPr>
              <a:t>Sato S</a:t>
            </a:r>
            <a:r>
              <a:rPr lang="en-US" baseline="30000" dirty="0"/>
              <a:t>13</a:t>
            </a:r>
            <a:r>
              <a:rPr lang="en-US" dirty="0"/>
              <a:t>, </a:t>
            </a:r>
            <a:r>
              <a:rPr lang="en-US" dirty="0" err="1">
                <a:hlinkClick r:id="rId39"/>
              </a:rPr>
              <a:t>Suda</a:t>
            </a:r>
            <a:r>
              <a:rPr lang="en-US" dirty="0">
                <a:hlinkClick r:id="rId39"/>
              </a:rPr>
              <a:t> T</a:t>
            </a:r>
            <a:r>
              <a:rPr lang="en-US" baseline="30000" dirty="0"/>
              <a:t>14</a:t>
            </a:r>
            <a:r>
              <a:rPr lang="en-US" dirty="0"/>
              <a:t>.</a:t>
            </a:r>
          </a:p>
          <a:p>
            <a:r>
              <a:rPr lang="en-US" b="1" dirty="0">
                <a:hlinkClick r:id="rId25" tooltip="Open/close author information list"/>
              </a:rPr>
              <a:t>Author information</a:t>
            </a:r>
            <a:endParaRPr lang="en-US" b="1" dirty="0"/>
          </a:p>
          <a:p>
            <a:r>
              <a:rPr lang="en-US" b="1" dirty="0"/>
              <a:t>Abstract</a:t>
            </a:r>
          </a:p>
          <a:p>
            <a:r>
              <a:rPr lang="en-US" b="1" dirty="0"/>
              <a:t>BACKGROUND: </a:t>
            </a:r>
          </a:p>
          <a:p>
            <a:r>
              <a:rPr lang="en-US" dirty="0"/>
              <a:t>Acute exacerbation of idiopathic pulmonary fibrosis (AE-IPF) has an extremely poor prognosis and there is currently no effective treatment for this condition. Direct hemoperfusion with a polymyxin B-immobilized fiber column (PMX-DHP) improves oxygenation, but it is unclear whether treatment of AE-IPF with PMX-DHP affects survival. This study elucidated the effectiveness and safety of PMX-DHP for the treatment of AE-IPF.</a:t>
            </a:r>
          </a:p>
          <a:p>
            <a:r>
              <a:rPr lang="en-US" b="1" dirty="0"/>
              <a:t>METHODS: </a:t>
            </a:r>
          </a:p>
          <a:p>
            <a:r>
              <a:rPr lang="en-US" dirty="0"/>
              <a:t>This study included 31 patients with 41 episodes of AE-IPF. All patients received steroids. Of 31, 14 patients (20 episodes) were treated with PMX-DHP. The laboratory and physiological test results after the start of therapy and survival were retrospectively compared between patients treated with and without PMX-DHP.</a:t>
            </a:r>
          </a:p>
          <a:p>
            <a:r>
              <a:rPr lang="en-US" b="1" dirty="0"/>
              <a:t>RESULTS: </a:t>
            </a:r>
          </a:p>
          <a:p>
            <a:r>
              <a:rPr lang="en-US" dirty="0"/>
              <a:t>Patients treated with PMX-DHP had a significantly greater change in PaO2/FiO2 ratio (mean ± SEM, 58.2 ± 22.5 vs. 0.7 ± 13.3, p = 0.034) and a smaller change in white blood cell count (-630 ± 959 /</a:t>
            </a:r>
            <a:r>
              <a:rPr lang="en-US" dirty="0" err="1"/>
              <a:t>μL</a:t>
            </a:r>
            <a:r>
              <a:rPr lang="en-US" dirty="0"/>
              <a:t> vs. 4500 ± 1190 /</a:t>
            </a:r>
            <a:r>
              <a:rPr lang="en-US" dirty="0" err="1"/>
              <a:t>μL</a:t>
            </a:r>
            <a:r>
              <a:rPr lang="en-US" dirty="0"/>
              <a:t>, p = 0.002) after 2 days of treatment than patients treated without PMX-DHP. The 12-month survival rate was significantly higher in patients treated with PMX-DHP (48.2% vs. 5.9%, p = 0.041). PMX-DHP was effective in patients with more severe underlying disease (GAP stages II or III; 12-month survival rate 57.1% with PMX-DHP vs. 0% without PMX-DHP, p = 0.021). Treatment with PMX-DHP was an independent predictor of better prognosis (hazard ratio 0.345, p = 0.037). Mild pulmonary thromboembolism occurred in one patient treated with PMX-DHP.</a:t>
            </a:r>
          </a:p>
          <a:p>
            <a:r>
              <a:rPr lang="en-US" b="1" dirty="0"/>
              <a:t>CONCLUSIONS: </a:t>
            </a:r>
          </a:p>
          <a:p>
            <a:r>
              <a:rPr lang="en-US" dirty="0"/>
              <a:t>Treatment of AE-IPF with PMX-DHP is tolerable and improves 12-month survival.</a:t>
            </a:r>
          </a:p>
          <a:p>
            <a:endParaRPr lang="en-US" dirty="0"/>
          </a:p>
          <a:p>
            <a:r>
              <a:rPr lang="en-US" dirty="0" err="1">
                <a:hlinkClick r:id="rId40" tooltip="Pulmonary medicine."/>
              </a:rPr>
              <a:t>Pulm</a:t>
            </a:r>
            <a:r>
              <a:rPr lang="en-US" dirty="0">
                <a:hlinkClick r:id="rId40" tooltip="Pulmonary medicine."/>
              </a:rPr>
              <a:t> Med.</a:t>
            </a:r>
            <a:r>
              <a:rPr lang="en-US" dirty="0"/>
              <a:t> 2011;2011:240805. </a:t>
            </a:r>
            <a:r>
              <a:rPr lang="en-US" dirty="0" err="1"/>
              <a:t>doi</a:t>
            </a:r>
            <a:r>
              <a:rPr lang="en-US" dirty="0"/>
              <a:t>: 10.1155/2011/240805. </a:t>
            </a:r>
            <a:r>
              <a:rPr lang="en-US" dirty="0" err="1"/>
              <a:t>Epub</a:t>
            </a:r>
            <a:r>
              <a:rPr lang="en-US" dirty="0"/>
              <a:t> 2011 Apr 7.</a:t>
            </a:r>
          </a:p>
          <a:p>
            <a:r>
              <a:rPr lang="en-US" b="1" dirty="0"/>
              <a:t>Ganciclovir antiviral therapy in advanced idiopathic pulmonary fibrosis: an open pilot study.</a:t>
            </a:r>
          </a:p>
          <a:p>
            <a:r>
              <a:rPr lang="en-US" dirty="0">
                <a:hlinkClick r:id="rId41"/>
              </a:rPr>
              <a:t>Egan JJ</a:t>
            </a:r>
            <a:r>
              <a:rPr lang="en-US" baseline="30000" dirty="0"/>
              <a:t>1</a:t>
            </a:r>
            <a:r>
              <a:rPr lang="en-US" dirty="0"/>
              <a:t>, </a:t>
            </a:r>
            <a:r>
              <a:rPr lang="en-US" dirty="0" err="1">
                <a:hlinkClick r:id="rId42"/>
              </a:rPr>
              <a:t>Adamali</a:t>
            </a:r>
            <a:r>
              <a:rPr lang="en-US" dirty="0">
                <a:hlinkClick r:id="rId42"/>
              </a:rPr>
              <a:t> HI</a:t>
            </a:r>
            <a:r>
              <a:rPr lang="en-US" dirty="0"/>
              <a:t>, </a:t>
            </a:r>
            <a:r>
              <a:rPr lang="en-US" dirty="0">
                <a:hlinkClick r:id="rId43"/>
              </a:rPr>
              <a:t>Lok SS</a:t>
            </a:r>
            <a:r>
              <a:rPr lang="en-US" dirty="0"/>
              <a:t>, </a:t>
            </a:r>
            <a:r>
              <a:rPr lang="en-US" dirty="0">
                <a:hlinkClick r:id="rId44"/>
              </a:rPr>
              <a:t>Stewart JP</a:t>
            </a:r>
            <a:r>
              <a:rPr lang="en-US" dirty="0"/>
              <a:t>, </a:t>
            </a:r>
            <a:r>
              <a:rPr lang="en-US" dirty="0">
                <a:hlinkClick r:id="rId45"/>
              </a:rPr>
              <a:t>Woodcock AA</a:t>
            </a:r>
            <a:r>
              <a:rPr lang="en-US" dirty="0"/>
              <a:t>.</a:t>
            </a:r>
          </a:p>
          <a:p>
            <a:r>
              <a:rPr lang="en-US" b="1" dirty="0">
                <a:hlinkClick r:id="rId40" tooltip="Open/close author information list"/>
              </a:rPr>
              <a:t>Author information</a:t>
            </a:r>
            <a:endParaRPr lang="en-US" b="1" dirty="0"/>
          </a:p>
          <a:p>
            <a:r>
              <a:rPr lang="en-US" b="1" dirty="0"/>
              <a:t>Abstract</a:t>
            </a:r>
          </a:p>
          <a:p>
            <a:r>
              <a:rPr lang="en-US" b="1" dirty="0"/>
              <a:t>HYPOTHESIS: </a:t>
            </a:r>
          </a:p>
          <a:p>
            <a:r>
              <a:rPr lang="en-US" dirty="0"/>
              <a:t>Repeated epithelial cell injury secondary to viruses such as Epstein Barr and subsequent dysfunctional repair may be central to the pathogenesis of IPF. In this observational study, we evaluated whether a combination of standard and anti-viral therapy might have an impact on disease progression.</a:t>
            </a:r>
          </a:p>
          <a:p>
            <a:r>
              <a:rPr lang="en-US" b="1" dirty="0"/>
              <a:t>METHODS: </a:t>
            </a:r>
          </a:p>
          <a:p>
            <a:r>
              <a:rPr lang="en-US" dirty="0"/>
              <a:t>Advanced IPF patients who failed standard therapy and had serological evidence of previous EBV, received ganciclovir (iv) at 5 mg/kg twice daily. Forced vital capacity (FVC), shuttle walk test, DTPA scan and prednisolone dose were measured before and 8 weeks post-treatment.</a:t>
            </a:r>
          </a:p>
          <a:p>
            <a:r>
              <a:rPr lang="en-US" b="1" dirty="0"/>
              <a:t>RESULTS: </a:t>
            </a:r>
          </a:p>
          <a:p>
            <a:r>
              <a:rPr lang="en-US" dirty="0"/>
              <a:t>Fourteen patients were included. After ganciclovir, eight patients showed improvement in FVC and six deteriorated. The median reduction of prednisolone dose was 7.5 mg (44%). Nine patients were classified "responders" of whom four showed an improvement in all four criteria, while three of the five "non-responders" showed no response in any of the criteria. Responders showed reduction in prednisolone dosage (P = .02) and improved DTPA clearance (P = .001).</a:t>
            </a:r>
          </a:p>
          <a:p>
            <a:r>
              <a:rPr lang="en-US" b="1" dirty="0"/>
              <a:t>CONCLUSION: </a:t>
            </a:r>
          </a:p>
          <a:p>
            <a:r>
              <a:rPr lang="en-US" dirty="0"/>
              <a:t>This audit outcome suggests that 2-week course of ganciclovir (iv) may attenuate disease progression in a subgroup of advanced IPF patients. These observations do not suggest that anti-viral treatment is a substitute for the standard care, however, suggests the need to explore the efficacy of ganciclovir as adjunctive therapy in IPF.</a:t>
            </a:r>
          </a:p>
          <a:p>
            <a:endParaRPr lang="en-US" dirty="0"/>
          </a:p>
          <a:p>
            <a:endParaRPr lang="en-US" dirty="0"/>
          </a:p>
          <a:p>
            <a:r>
              <a:rPr lang="en-US" dirty="0">
                <a:hlinkClick r:id="rId46" tooltip="BMC pulmonary medicine."/>
              </a:rPr>
              <a:t>BMC </a:t>
            </a:r>
            <a:r>
              <a:rPr lang="en-US" dirty="0" err="1">
                <a:hlinkClick r:id="rId46" tooltip="BMC pulmonary medicine."/>
              </a:rPr>
              <a:t>Pulm</a:t>
            </a:r>
            <a:r>
              <a:rPr lang="en-US" dirty="0">
                <a:hlinkClick r:id="rId46" tooltip="BMC pulmonary medicine."/>
              </a:rPr>
              <a:t> Med.</a:t>
            </a:r>
            <a:r>
              <a:rPr lang="en-US" dirty="0"/>
              <a:t> 2017 Jun 19;17(1):94. </a:t>
            </a:r>
            <a:r>
              <a:rPr lang="en-US" dirty="0" err="1"/>
              <a:t>doi</a:t>
            </a:r>
            <a:r>
              <a:rPr lang="en-US" dirty="0"/>
              <a:t>: 10.1186/s12890-017-0437-z.</a:t>
            </a:r>
          </a:p>
          <a:p>
            <a:r>
              <a:rPr lang="en-US" b="1" dirty="0"/>
              <a:t>Azithromycin for idiopathic acute exacerbation of idiopathic pulmonary fibrosis: a retrospective single-center study.</a:t>
            </a:r>
          </a:p>
          <a:p>
            <a:r>
              <a:rPr lang="en-US" dirty="0">
                <a:hlinkClick r:id="rId47"/>
              </a:rPr>
              <a:t>Kawamura K</a:t>
            </a:r>
            <a:r>
              <a:rPr lang="en-US" baseline="30000" dirty="0"/>
              <a:t>1</a:t>
            </a:r>
            <a:r>
              <a:rPr lang="en-US" dirty="0"/>
              <a:t>, </a:t>
            </a:r>
            <a:r>
              <a:rPr lang="en-US" dirty="0" err="1">
                <a:hlinkClick r:id="rId48"/>
              </a:rPr>
              <a:t>Ichikado</a:t>
            </a:r>
            <a:r>
              <a:rPr lang="en-US" dirty="0">
                <a:hlinkClick r:id="rId48"/>
              </a:rPr>
              <a:t> K</a:t>
            </a:r>
            <a:r>
              <a:rPr lang="en-US" baseline="30000" dirty="0"/>
              <a:t>2</a:t>
            </a:r>
            <a:r>
              <a:rPr lang="en-US" dirty="0"/>
              <a:t>, </a:t>
            </a:r>
            <a:r>
              <a:rPr lang="en-US" dirty="0">
                <a:hlinkClick r:id="rId49"/>
              </a:rPr>
              <a:t>Yasuda Y</a:t>
            </a:r>
            <a:r>
              <a:rPr lang="en-US" baseline="30000" dirty="0"/>
              <a:t>2</a:t>
            </a:r>
            <a:r>
              <a:rPr lang="en-US" dirty="0"/>
              <a:t>, </a:t>
            </a:r>
            <a:r>
              <a:rPr lang="en-US" dirty="0">
                <a:hlinkClick r:id="rId50"/>
              </a:rPr>
              <a:t>Anan K</a:t>
            </a:r>
            <a:r>
              <a:rPr lang="en-US" baseline="30000" dirty="0"/>
              <a:t>2</a:t>
            </a:r>
            <a:r>
              <a:rPr lang="en-US" dirty="0"/>
              <a:t>, </a:t>
            </a:r>
            <a:r>
              <a:rPr lang="en-US" dirty="0">
                <a:hlinkClick r:id="rId51"/>
              </a:rPr>
              <a:t>Suga M</a:t>
            </a:r>
            <a:r>
              <a:rPr lang="en-US" baseline="30000" dirty="0"/>
              <a:t>2</a:t>
            </a:r>
            <a:r>
              <a:rPr lang="en-US" dirty="0"/>
              <a:t>.</a:t>
            </a:r>
          </a:p>
          <a:p>
            <a:r>
              <a:rPr lang="en-US" b="1" dirty="0">
                <a:hlinkClick r:id="rId46"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is a fatal condition without an established pharmaceutical treatment. Most patients are treated with high-dose corticosteroids and broad-spectrum antibiotics. Azithromycin is a macrolide with immunomodulatory activity and may be beneficial for treatment of acute lung injury. The objective of this study was to determine the effect of azithromycin on survival of patients with idiopathic AE of IPF.</a:t>
            </a:r>
          </a:p>
          <a:p>
            <a:r>
              <a:rPr lang="en-US" b="1" dirty="0"/>
              <a:t>METHODS: </a:t>
            </a:r>
          </a:p>
          <a:p>
            <a:r>
              <a:rPr lang="en-US" dirty="0"/>
              <a:t>We evaluated 85 consecutive patients hospitalized in our department for idiopathic AE of IPF from April 2005 to August 2016. The initial 47 patients were treated with a fluoroquinolone-based regimen (control group), and the following 38 consecutive patients were treated with azithromycin (500 mg/day) for 5 days. Idiopathic AE of IPF was defined using the criteria established by the 2016 International Working Group.</a:t>
            </a:r>
          </a:p>
          <a:p>
            <a:r>
              <a:rPr lang="en-US" b="1" dirty="0"/>
              <a:t>RESULTS: </a:t>
            </a:r>
          </a:p>
          <a:p>
            <a:r>
              <a:rPr lang="en-US" dirty="0"/>
              <a:t>Mortality in patients treated with azithromycin was significantly lower than in those treated with fluoroquinolones (azithromycin, 26% vs. control, 70%; p &lt; 0.001). Multivariate analysis revealed that the two variables were independently correlated with 60-day mortality as determined by the Acute Physiology and Chronic Health Evaluation II score (p = 0.002) and azithromycin use (p &lt; 0.001).</a:t>
            </a:r>
          </a:p>
          <a:p>
            <a:r>
              <a:rPr lang="en-US" b="1" dirty="0"/>
              <a:t>CONCLUSION: </a:t>
            </a:r>
          </a:p>
          <a:p>
            <a:r>
              <a:rPr lang="en-US" dirty="0"/>
              <a:t>Azithromycin may improve survival in patients with idiopathic AE of IPF.</a:t>
            </a:r>
          </a:p>
          <a:p>
            <a:endParaRPr lang="en-US" dirty="0"/>
          </a:p>
          <a:p>
            <a:endParaRPr lang="en-US" dirty="0"/>
          </a:p>
          <a:p>
            <a:endParaRPr lang="de-DE" dirty="0"/>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39</a:t>
            </a:fld>
            <a:endParaRPr lang="de-DE"/>
          </a:p>
        </p:txBody>
      </p:sp>
    </p:spTree>
    <p:extLst>
      <p:ext uri="{BB962C8B-B14F-4D97-AF65-F5344CB8AC3E}">
        <p14:creationId xmlns:p14="http://schemas.microsoft.com/office/powerpoint/2010/main" val="12235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CEF58E6-EDF1-41EA-B51C-23AB8BD56BD9}" type="slidenum">
              <a:rPr lang="fr-FR" altLang="en-US" smtClean="0"/>
              <a:pPr>
                <a:defRPr/>
              </a:pPr>
              <a:t>5</a:t>
            </a:fld>
            <a:endParaRPr lang="fr-FR" altLang="en-US"/>
          </a:p>
        </p:txBody>
      </p:sp>
    </p:spTree>
    <p:extLst>
      <p:ext uri="{BB962C8B-B14F-4D97-AF65-F5344CB8AC3E}">
        <p14:creationId xmlns:p14="http://schemas.microsoft.com/office/powerpoint/2010/main" val="341558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en-US" sz="1200" b="0" i="0" u="none" strike="noStrike" kern="1200" baseline="0" dirty="0" err="1">
                <a:solidFill>
                  <a:schemeClr val="tx1"/>
                </a:solidFill>
                <a:latin typeface="+mn-lt"/>
                <a:ea typeface="+mn-ea"/>
                <a:cs typeface="+mn-cs"/>
              </a:rPr>
              <a:t>Thrombomodulin</a:t>
            </a:r>
            <a:r>
              <a:rPr lang="en-US" sz="1200" b="0" i="0" u="none" strike="noStrike" kern="1200" baseline="0" dirty="0">
                <a:solidFill>
                  <a:schemeClr val="tx1"/>
                </a:solidFill>
                <a:latin typeface="+mn-lt"/>
                <a:ea typeface="+mn-ea"/>
                <a:cs typeface="+mn-cs"/>
              </a:rPr>
              <a:t>, a protein expressed by epithelial</a:t>
            </a:r>
          </a:p>
          <a:p>
            <a:r>
              <a:rPr lang="en-US" sz="1200" b="0" i="0" u="none" strike="noStrike" kern="1200" baseline="0" dirty="0">
                <a:solidFill>
                  <a:schemeClr val="tx1"/>
                </a:solidFill>
                <a:latin typeface="+mn-lt"/>
                <a:ea typeface="+mn-ea"/>
                <a:cs typeface="+mn-cs"/>
              </a:rPr>
              <a:t>cells, functions as a cofactor that binds to thrombin to</a:t>
            </a:r>
          </a:p>
          <a:p>
            <a:r>
              <a:rPr lang="en-US" sz="1200" b="0" i="0" u="none" strike="noStrike" kern="1200" baseline="0" dirty="0">
                <a:solidFill>
                  <a:schemeClr val="tx1"/>
                </a:solidFill>
                <a:latin typeface="+mn-lt"/>
                <a:ea typeface="+mn-ea"/>
                <a:cs typeface="+mn-cs"/>
              </a:rPr>
              <a:t>greatly increase the activation of protein C. Recombinant</a:t>
            </a:r>
          </a:p>
          <a:p>
            <a:r>
              <a:rPr lang="en-US" sz="1200" b="0" i="0" u="none" strike="noStrike" kern="1200" baseline="0" dirty="0">
                <a:solidFill>
                  <a:schemeClr val="tx1"/>
                </a:solidFill>
                <a:latin typeface="+mn-lt"/>
                <a:ea typeface="+mn-ea"/>
                <a:cs typeface="+mn-cs"/>
              </a:rPr>
              <a:t>human </a:t>
            </a:r>
            <a:r>
              <a:rPr lang="en-US" sz="1200" b="0" i="0" u="none" strike="noStrike" kern="1200" baseline="0" dirty="0" err="1">
                <a:solidFill>
                  <a:schemeClr val="tx1"/>
                </a:solidFill>
                <a:latin typeface="+mn-lt"/>
                <a:ea typeface="+mn-ea"/>
                <a:cs typeface="+mn-cs"/>
              </a:rPr>
              <a:t>thrombomodulin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is approved as a treatment</a:t>
            </a:r>
          </a:p>
          <a:p>
            <a:r>
              <a:rPr lang="en-US" sz="1200" b="0" i="0" u="none" strike="noStrike" kern="1200" baseline="0" dirty="0">
                <a:solidFill>
                  <a:schemeClr val="tx1"/>
                </a:solidFill>
                <a:latin typeface="+mn-lt"/>
                <a:ea typeface="+mn-ea"/>
                <a:cs typeface="+mn-cs"/>
              </a:rPr>
              <a:t>for disseminated vascular coagulopathy in Japan. After</a:t>
            </a:r>
          </a:p>
          <a:p>
            <a:r>
              <a:rPr lang="en-US" sz="1200" b="0" i="0" u="none" strike="noStrike" kern="1200" baseline="0" dirty="0">
                <a:solidFill>
                  <a:schemeClr val="tx1"/>
                </a:solidFill>
                <a:latin typeface="+mn-lt"/>
                <a:ea typeface="+mn-ea"/>
                <a:cs typeface="+mn-cs"/>
              </a:rPr>
              <a:t>confirming that AE-IPF patients in a historical cohort</a:t>
            </a:r>
          </a:p>
          <a:p>
            <a:r>
              <a:rPr lang="en-US" sz="1200" b="0" i="0" u="none" strike="noStrike" kern="1200" baseline="0" dirty="0">
                <a:solidFill>
                  <a:schemeClr val="tx1"/>
                </a:solidFill>
                <a:latin typeface="+mn-lt"/>
                <a:ea typeface="+mn-ea"/>
                <a:cs typeface="+mn-cs"/>
              </a:rPr>
              <a:t>exhibited signs of hypercoagulability, Tsushima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(64)</a:t>
            </a:r>
          </a:p>
          <a:p>
            <a:r>
              <a:rPr lang="en-US" sz="1200" b="0" i="0" u="none" strike="noStrike" kern="1200" baseline="0" dirty="0">
                <a:solidFill>
                  <a:schemeClr val="tx1"/>
                </a:solidFill>
                <a:latin typeface="+mn-lt"/>
                <a:ea typeface="+mn-ea"/>
                <a:cs typeface="+mn-cs"/>
              </a:rPr>
              <a:t>prospectively evaluated the utility of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in 20 patients</a:t>
            </a:r>
          </a:p>
          <a:p>
            <a:r>
              <a:rPr lang="en-US" sz="1200" b="0" i="0" u="none" strike="noStrike" kern="1200" baseline="0" dirty="0">
                <a:solidFill>
                  <a:schemeClr val="tx1"/>
                </a:solidFill>
                <a:latin typeface="+mn-lt"/>
                <a:ea typeface="+mn-ea"/>
                <a:cs typeface="+mn-cs"/>
              </a:rPr>
              <a:t>with AE-IPF. Six historical cases of AE-IPF patients not</a:t>
            </a:r>
          </a:p>
          <a:p>
            <a:r>
              <a:rPr lang="en-US" sz="1200" b="0" i="0" u="none" strike="noStrike" kern="1200" baseline="0" dirty="0">
                <a:solidFill>
                  <a:schemeClr val="tx1"/>
                </a:solidFill>
                <a:latin typeface="+mn-lt"/>
                <a:ea typeface="+mn-ea"/>
                <a:cs typeface="+mn-cs"/>
              </a:rPr>
              <a:t>treated with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were used for comparison. All patients</a:t>
            </a:r>
          </a:p>
          <a:p>
            <a:r>
              <a:rPr lang="en-US" sz="1200" b="0" i="0" u="none" strike="noStrike" kern="1200" baseline="0" dirty="0">
                <a:solidFill>
                  <a:schemeClr val="tx1"/>
                </a:solidFill>
                <a:latin typeface="+mn-lt"/>
                <a:ea typeface="+mn-ea"/>
                <a:cs typeface="+mn-cs"/>
              </a:rPr>
              <a:t>received methylprednisolone pulse therapy (1 g/day for</a:t>
            </a:r>
          </a:p>
          <a:p>
            <a:r>
              <a:rPr lang="en-US" sz="1200" b="0" i="0" u="none" strike="noStrike" kern="1200" baseline="0" dirty="0">
                <a:solidFill>
                  <a:schemeClr val="tx1"/>
                </a:solidFill>
                <a:latin typeface="+mn-lt"/>
                <a:ea typeface="+mn-ea"/>
                <a:cs typeface="+mn-cs"/>
              </a:rPr>
              <a:t>three days) followed by prednisolone (1 mg/kg/day), and</a:t>
            </a:r>
          </a:p>
          <a:p>
            <a:r>
              <a:rPr lang="en-US" sz="1200" b="0" i="0" u="none" strike="noStrike" kern="1200" baseline="0" dirty="0">
                <a:solidFill>
                  <a:schemeClr val="tx1"/>
                </a:solidFill>
                <a:latin typeface="+mn-lt"/>
                <a:ea typeface="+mn-ea"/>
                <a:cs typeface="+mn-cs"/>
              </a:rPr>
              <a:t>were on positive pressure ventilation. The patients in the</a:t>
            </a:r>
          </a:p>
          <a:p>
            <a:r>
              <a:rPr lang="en-US" sz="1200" b="0" i="0" u="none" strike="noStrike" kern="1200" baseline="0" dirty="0">
                <a:solidFill>
                  <a:schemeClr val="tx1"/>
                </a:solidFill>
                <a:latin typeface="+mn-lt"/>
                <a:ea typeface="+mn-ea"/>
                <a:cs typeface="+mn-cs"/>
              </a:rPr>
              <a:t>treatment group also received 0.06 mg/kg/day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for</a:t>
            </a:r>
          </a:p>
          <a:p>
            <a:r>
              <a:rPr lang="en-US" sz="1200" b="0" i="0" u="none" strike="noStrike" kern="1200" baseline="0" dirty="0">
                <a:solidFill>
                  <a:schemeClr val="tx1"/>
                </a:solidFill>
                <a:latin typeface="+mn-lt"/>
                <a:ea typeface="+mn-ea"/>
                <a:cs typeface="+mn-cs"/>
              </a:rPr>
              <a:t>6 days). The 28-day mortality was significantly higher in</a:t>
            </a:r>
          </a:p>
          <a:p>
            <a:r>
              <a:rPr lang="en-US" sz="1200" b="0" i="0" u="none" strike="noStrike" kern="1200" baseline="0" dirty="0">
                <a:solidFill>
                  <a:schemeClr val="tx1"/>
                </a:solidFill>
                <a:latin typeface="+mn-lt"/>
                <a:ea typeface="+mn-ea"/>
                <a:cs typeface="+mn-cs"/>
              </a:rPr>
              <a:t>untreated patients as compared to those receiving </a:t>
            </a:r>
            <a:r>
              <a:rPr lang="en-US" sz="1200" b="0" i="0" u="none" strike="noStrike" kern="1200" baseline="0" dirty="0" err="1">
                <a:solidFill>
                  <a:schemeClr val="tx1"/>
                </a:solidFill>
                <a:latin typeface="+mn-lt"/>
                <a:ea typeface="+mn-ea"/>
                <a:cs typeface="+mn-cs"/>
              </a:rPr>
              <a:t>rhTM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(83% </a:t>
            </a:r>
            <a:r>
              <a:rPr lang="en-US" sz="1200" b="0" i="1" u="none" strike="noStrike" kern="1200" baseline="0" dirty="0">
                <a:solidFill>
                  <a:schemeClr val="tx1"/>
                </a:solidFill>
                <a:latin typeface="+mn-lt"/>
                <a:ea typeface="+mn-ea"/>
                <a:cs typeface="+mn-cs"/>
              </a:rPr>
              <a:t>vs. </a:t>
            </a:r>
            <a:r>
              <a:rPr lang="en-US" sz="1200" b="0" i="0" u="none" strike="noStrike" kern="1200" baseline="0" dirty="0">
                <a:solidFill>
                  <a:schemeClr val="tx1"/>
                </a:solidFill>
                <a:latin typeface="+mn-lt"/>
                <a:ea typeface="+mn-ea"/>
                <a:cs typeface="+mn-cs"/>
              </a:rPr>
              <a:t>35%, P=0.048). The authors also reported</a:t>
            </a:r>
          </a:p>
          <a:p>
            <a:r>
              <a:rPr lang="en-US" sz="1200" b="0" i="0" u="none" strike="noStrike" kern="1200" baseline="0" dirty="0">
                <a:solidFill>
                  <a:schemeClr val="tx1"/>
                </a:solidFill>
                <a:latin typeface="+mn-lt"/>
                <a:ea typeface="+mn-ea"/>
                <a:cs typeface="+mn-cs"/>
              </a:rPr>
              <a:t>improved SpO2/FiO2 and a reduction in the degree of</a:t>
            </a:r>
          </a:p>
          <a:p>
            <a:r>
              <a:rPr lang="de-DE" sz="1200" b="0" i="0" u="none" strike="noStrike" kern="1200" baseline="0" dirty="0" err="1">
                <a:solidFill>
                  <a:schemeClr val="tx1"/>
                </a:solidFill>
                <a:latin typeface="+mn-lt"/>
                <a:ea typeface="+mn-ea"/>
                <a:cs typeface="+mn-cs"/>
              </a:rPr>
              <a:t>intravascular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coagulation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disturbance</a:t>
            </a:r>
            <a:r>
              <a:rPr lang="de-DE" sz="1200" b="0" i="0" u="none" strike="noStrike" kern="1200" baseline="0" dirty="0">
                <a:solidFill>
                  <a:schemeClr val="tx1"/>
                </a:solidFill>
                <a:latin typeface="+mn-lt"/>
                <a:ea typeface="+mn-ea"/>
                <a:cs typeface="+mn-cs"/>
              </a:rPr>
              <a:t> in </a:t>
            </a:r>
            <a:r>
              <a:rPr lang="de-DE" sz="1200" b="0" i="0" u="none" strike="noStrike" kern="1200" baseline="0" dirty="0" err="1">
                <a:solidFill>
                  <a:schemeClr val="tx1"/>
                </a:solidFill>
                <a:latin typeface="+mn-lt"/>
                <a:ea typeface="+mn-ea"/>
                <a:cs typeface="+mn-cs"/>
              </a:rPr>
              <a:t>association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to</a:t>
            </a:r>
            <a:endParaRPr lang="de-DE"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administration (64). These results are encouraging</a:t>
            </a:r>
          </a:p>
          <a:p>
            <a:r>
              <a:rPr lang="en-US" sz="1200" b="0" i="0" u="none" strike="noStrike" kern="1200" baseline="0" dirty="0">
                <a:solidFill>
                  <a:schemeClr val="tx1"/>
                </a:solidFill>
                <a:latin typeface="+mn-lt"/>
                <a:ea typeface="+mn-ea"/>
                <a:cs typeface="+mn-cs"/>
              </a:rPr>
              <a:t>and merit further exploration to define the role of</a:t>
            </a:r>
          </a:p>
          <a:p>
            <a:r>
              <a:rPr lang="en-US" sz="1200" b="0" i="0" u="none" strike="noStrike" kern="1200" baseline="0" dirty="0" err="1">
                <a:solidFill>
                  <a:schemeClr val="tx1"/>
                </a:solidFill>
                <a:latin typeface="+mn-lt"/>
                <a:ea typeface="+mn-ea"/>
                <a:cs typeface="+mn-cs"/>
              </a:rPr>
              <a:t>thrombomodulin</a:t>
            </a:r>
            <a:r>
              <a:rPr lang="en-US" sz="1200" b="0" i="0" u="none" strike="noStrike" kern="1200" baseline="0" dirty="0">
                <a:solidFill>
                  <a:schemeClr val="tx1"/>
                </a:solidFill>
                <a:latin typeface="+mn-lt"/>
                <a:ea typeface="+mn-ea"/>
                <a:cs typeface="+mn-cs"/>
              </a:rPr>
              <a:t> in the treatment of AE-IPF.</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BACKGROUND: </a:t>
            </a:r>
            <a:r>
              <a:rPr lang="en-US" sz="1200" b="0" i="0" u="none" strike="noStrike" kern="1200" baseline="0" dirty="0">
                <a:solidFill>
                  <a:schemeClr val="tx1"/>
                </a:solidFill>
                <a:latin typeface="+mn-lt"/>
                <a:ea typeface="+mn-ea"/>
                <a:cs typeface="+mn-cs"/>
              </a:rPr>
              <a:t>Acute exacerbation (AE) of idiopathic pulmonary fibrosis (IPF) presents as</a:t>
            </a:r>
          </a:p>
          <a:p>
            <a:r>
              <a:rPr lang="en-US" sz="1200" b="0" i="0" u="none" strike="noStrike" kern="1200" baseline="0" dirty="0">
                <a:solidFill>
                  <a:schemeClr val="tx1"/>
                </a:solidFill>
                <a:latin typeface="+mn-lt"/>
                <a:ea typeface="+mn-ea"/>
                <a:cs typeface="+mn-cs"/>
              </a:rPr>
              <a:t>episodes of acute respiratory worsening closely associated with endothelial damage and disordered</a:t>
            </a:r>
          </a:p>
          <a:p>
            <a:r>
              <a:rPr lang="en-US" sz="1200" b="0" i="0" u="none" strike="noStrike" kern="1200" baseline="0" dirty="0">
                <a:solidFill>
                  <a:schemeClr val="tx1"/>
                </a:solidFill>
                <a:latin typeface="+mn-lt"/>
                <a:ea typeface="+mn-ea"/>
                <a:cs typeface="+mn-cs"/>
              </a:rPr>
              <a:t>coagulopathy. Recombinant human soluble </a:t>
            </a:r>
            <a:r>
              <a:rPr lang="en-US" sz="1200" b="0" i="0" u="none" strike="noStrike" kern="1200" baseline="0" dirty="0" err="1">
                <a:solidFill>
                  <a:schemeClr val="tx1"/>
                </a:solidFill>
                <a:latin typeface="+mn-lt"/>
                <a:ea typeface="+mn-ea"/>
                <a:cs typeface="+mn-cs"/>
              </a:rPr>
              <a:t>thrombomodulin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regulates the coagulation</a:t>
            </a:r>
          </a:p>
          <a:p>
            <a:r>
              <a:rPr lang="en-US" sz="1200" b="0" i="0" u="none" strike="noStrike" kern="1200" baseline="0" dirty="0">
                <a:solidFill>
                  <a:schemeClr val="tx1"/>
                </a:solidFill>
                <a:latin typeface="+mn-lt"/>
                <a:ea typeface="+mn-ea"/>
                <a:cs typeface="+mn-cs"/>
              </a:rPr>
              <a:t>pathway mainly by reducing thrombin-mediated clotting and enhancing protein C</a:t>
            </a:r>
          </a:p>
          <a:p>
            <a:r>
              <a:rPr lang="en-US" sz="1200" b="0" i="0" u="none" strike="noStrike" kern="1200" baseline="0" dirty="0">
                <a:solidFill>
                  <a:schemeClr val="tx1"/>
                </a:solidFill>
                <a:latin typeface="+mn-lt"/>
                <a:ea typeface="+mn-ea"/>
                <a:cs typeface="+mn-cs"/>
              </a:rPr>
              <a:t>activation. We investigated the </a:t>
            </a:r>
            <a:r>
              <a:rPr lang="en-US" sz="1200" b="0" i="0" u="none" strike="noStrike" kern="1200" baseline="0" dirty="0" err="1">
                <a:solidFill>
                  <a:schemeClr val="tx1"/>
                </a:solidFill>
                <a:latin typeface="+mn-lt"/>
                <a:ea typeface="+mn-ea"/>
                <a:cs typeface="+mn-cs"/>
              </a:rPr>
              <a:t>effi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cacy</a:t>
            </a:r>
            <a:r>
              <a:rPr lang="en-US" sz="1200" b="0" i="0" u="none" strike="noStrike" kern="1200" baseline="0" dirty="0">
                <a:solidFill>
                  <a:schemeClr val="tx1"/>
                </a:solidFill>
                <a:latin typeface="+mn-lt"/>
                <a:ea typeface="+mn-ea"/>
                <a:cs typeface="+mn-cs"/>
              </a:rPr>
              <a:t> of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for the treatment of patients with AE-IPF.</a:t>
            </a:r>
          </a:p>
          <a:p>
            <a:r>
              <a:rPr lang="en-US" sz="1200" b="1" i="0" u="none" strike="noStrike" kern="1200" baseline="0" dirty="0">
                <a:solidFill>
                  <a:schemeClr val="tx1"/>
                </a:solidFill>
                <a:latin typeface="+mn-lt"/>
                <a:ea typeface="+mn-ea"/>
                <a:cs typeface="+mn-cs"/>
              </a:rPr>
              <a:t>METHODS: </a:t>
            </a:r>
            <a:r>
              <a:rPr lang="en-US" sz="1200" b="0" i="0" u="none" strike="noStrike" kern="1200" baseline="0" dirty="0" err="1">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is historical control study comprised 40 patients with AE-IPF. Twenty patients</a:t>
            </a:r>
          </a:p>
          <a:p>
            <a:r>
              <a:rPr lang="en-US" sz="1200" b="0" i="0" u="none" strike="noStrike" kern="1200" baseline="0" dirty="0">
                <a:solidFill>
                  <a:schemeClr val="tx1"/>
                </a:solidFill>
                <a:latin typeface="+mn-lt"/>
                <a:ea typeface="+mn-ea"/>
                <a:cs typeface="+mn-cs"/>
              </a:rPr>
              <a:t>treated with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(0.06 mg/kg/d) for about 6 days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group) and 20 patients treated without</a:t>
            </a:r>
          </a:p>
          <a:p>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(control group) were evaluated. </a:t>
            </a:r>
            <a:r>
              <a:rPr lang="en-US" sz="1200" b="0" i="0" u="none" strike="noStrike" kern="1200" baseline="0" dirty="0" err="1">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e predictors of 3-month mortality (logistic regression</a:t>
            </a:r>
          </a:p>
          <a:p>
            <a:r>
              <a:rPr lang="de-DE" sz="1200" b="0" i="0" u="none" strike="noStrike" kern="1200" baseline="0" dirty="0" err="1">
                <a:solidFill>
                  <a:schemeClr val="tx1"/>
                </a:solidFill>
                <a:latin typeface="+mn-lt"/>
                <a:ea typeface="+mn-ea"/>
                <a:cs typeface="+mn-cs"/>
              </a:rPr>
              <a:t>model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were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evaluated</a:t>
            </a:r>
            <a:r>
              <a:rPr lang="de-DE"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RESULTS: </a:t>
            </a:r>
            <a:r>
              <a:rPr lang="en-US" sz="1200" b="0" i="0" u="none" strike="noStrike" kern="1200" baseline="0" dirty="0" err="1">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ere was no diff </a:t>
            </a:r>
            <a:r>
              <a:rPr lang="en-US" sz="1200" b="0" i="0" u="none" strike="noStrike" kern="1200" baseline="0" dirty="0" err="1">
                <a:solidFill>
                  <a:schemeClr val="tx1"/>
                </a:solidFill>
                <a:latin typeface="+mn-lt"/>
                <a:ea typeface="+mn-ea"/>
                <a:cs typeface="+mn-cs"/>
              </a:rPr>
              <a:t>erence</a:t>
            </a:r>
            <a:r>
              <a:rPr lang="en-US" sz="1200" b="0" i="0" u="none" strike="noStrike" kern="1200" baseline="0" dirty="0">
                <a:solidFill>
                  <a:schemeClr val="tx1"/>
                </a:solidFill>
                <a:latin typeface="+mn-lt"/>
                <a:ea typeface="+mn-ea"/>
                <a:cs typeface="+mn-cs"/>
              </a:rPr>
              <a:t> in baseline characteristics between the control group and</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group. </a:t>
            </a:r>
            <a:r>
              <a:rPr lang="en-US" sz="1200" b="0" i="0" u="none" strike="noStrike" kern="1200" baseline="0" dirty="0" err="1">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ree</a:t>
            </a:r>
            <a:r>
              <a:rPr lang="en-US" sz="1200" b="0" i="0" u="none" strike="noStrike" kern="1200" baseline="0" dirty="0">
                <a:solidFill>
                  <a:schemeClr val="tx1"/>
                </a:solidFill>
                <a:latin typeface="+mn-lt"/>
                <a:ea typeface="+mn-ea"/>
                <a:cs typeface="+mn-cs"/>
              </a:rPr>
              <a:t>-month mortality of the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group and control group was 30.0% and</a:t>
            </a:r>
          </a:p>
          <a:p>
            <a:r>
              <a:rPr lang="en-US" sz="1200" b="0" i="0" u="none" strike="noStrike" kern="1200" baseline="0" dirty="0">
                <a:solidFill>
                  <a:schemeClr val="tx1"/>
                </a:solidFill>
                <a:latin typeface="+mn-lt"/>
                <a:ea typeface="+mn-ea"/>
                <a:cs typeface="+mn-cs"/>
              </a:rPr>
              <a:t>65.0%, respectively. In univariate analysis, C-reactive protein and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therapy were </a:t>
            </a:r>
            <a:r>
              <a:rPr lang="en-US" sz="1200" b="0" i="0" u="none" strike="noStrike" kern="1200" baseline="0" dirty="0" err="1">
                <a:solidFill>
                  <a:schemeClr val="tx1"/>
                </a:solidFill>
                <a:latin typeface="+mn-lt"/>
                <a:ea typeface="+mn-ea"/>
                <a:cs typeface="+mn-cs"/>
              </a:rPr>
              <a:t>signifi</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cant determinants for 3-month survival. In multivariate analysis,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therapy (OR, 0.219;</a:t>
            </a:r>
          </a:p>
          <a:p>
            <a:r>
              <a:rPr lang="en-US" sz="1200" b="0" i="0" u="none" strike="noStrike" kern="1200" baseline="0" dirty="0">
                <a:solidFill>
                  <a:schemeClr val="tx1"/>
                </a:solidFill>
                <a:latin typeface="+mn-lt"/>
                <a:ea typeface="+mn-ea"/>
                <a:cs typeface="+mn-cs"/>
              </a:rPr>
              <a:t>95% CI, 0.049-0.978;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5 0.047) was an independent </a:t>
            </a:r>
            <a:r>
              <a:rPr lang="en-US" sz="1200" b="0" i="0" u="none" strike="noStrike" kern="1200" baseline="0" dirty="0" err="1">
                <a:solidFill>
                  <a:schemeClr val="tx1"/>
                </a:solidFill>
                <a:latin typeface="+mn-lt"/>
                <a:ea typeface="+mn-ea"/>
                <a:cs typeface="+mn-cs"/>
              </a:rPr>
              <a:t>signifi</a:t>
            </a:r>
            <a:r>
              <a:rPr lang="en-US" sz="1200" b="0" i="0" u="none" strike="noStrike" kern="1200" baseline="0" dirty="0">
                <a:solidFill>
                  <a:schemeClr val="tx1"/>
                </a:solidFill>
                <a:latin typeface="+mn-lt"/>
                <a:ea typeface="+mn-ea"/>
                <a:cs typeface="+mn-cs"/>
              </a:rPr>
              <a:t> cant determinant for 3-month</a:t>
            </a:r>
          </a:p>
          <a:p>
            <a:r>
              <a:rPr lang="de-DE" sz="1200" b="0" i="0" u="none" strike="noStrike" kern="1200" baseline="0" dirty="0" err="1">
                <a:solidFill>
                  <a:schemeClr val="tx1"/>
                </a:solidFill>
                <a:latin typeface="+mn-lt"/>
                <a:ea typeface="+mn-ea"/>
                <a:cs typeface="+mn-cs"/>
              </a:rPr>
              <a:t>survival</a:t>
            </a:r>
            <a:r>
              <a:rPr lang="de-DE"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CONCLUSIONS: </a:t>
            </a:r>
            <a:r>
              <a:rPr lang="en-US" sz="1200" b="0" i="0" u="none" strike="noStrike" kern="1200" baseline="0" dirty="0">
                <a:solidFill>
                  <a:schemeClr val="tx1"/>
                </a:solidFill>
                <a:latin typeface="+mn-lt"/>
                <a:ea typeface="+mn-ea"/>
                <a:cs typeface="+mn-cs"/>
              </a:rPr>
              <a:t>We found that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therapy improved 3-month survival of AE-IPF. The</a:t>
            </a:r>
          </a:p>
          <a:p>
            <a:r>
              <a:rPr lang="en-US" sz="1200" b="0" i="0" u="none" strike="noStrike" kern="1200" baseline="0" dirty="0">
                <a:solidFill>
                  <a:schemeClr val="tx1"/>
                </a:solidFill>
                <a:latin typeface="+mn-lt"/>
                <a:ea typeface="+mn-ea"/>
                <a:cs typeface="+mn-cs"/>
              </a:rPr>
              <a:t>results observed here warrant further investigation of </a:t>
            </a:r>
            <a:r>
              <a:rPr lang="en-US" sz="1200" b="0" i="0" u="none" strike="noStrike" kern="1200" baseline="0" dirty="0" err="1">
                <a:solidFill>
                  <a:schemeClr val="tx1"/>
                </a:solidFill>
                <a:latin typeface="+mn-lt"/>
                <a:ea typeface="+mn-ea"/>
                <a:cs typeface="+mn-cs"/>
              </a:rPr>
              <a:t>rhTM</a:t>
            </a:r>
            <a:r>
              <a:rPr lang="en-US" sz="1200" b="0" i="0" u="none" strike="noStrike" kern="1200" baseline="0" dirty="0">
                <a:solidFill>
                  <a:schemeClr val="tx1"/>
                </a:solidFill>
                <a:latin typeface="+mn-lt"/>
                <a:ea typeface="+mn-ea"/>
                <a:cs typeface="+mn-cs"/>
              </a:rPr>
              <a:t> in randomized control trials.</a:t>
            </a:r>
            <a:endParaRPr lang="de-DE" dirty="0"/>
          </a:p>
        </p:txBody>
      </p:sp>
      <p:sp>
        <p:nvSpPr>
          <p:cNvPr id="4" name="Foliennummernplatzhalter 3"/>
          <p:cNvSpPr>
            <a:spLocks noGrp="1"/>
          </p:cNvSpPr>
          <p:nvPr>
            <p:ph type="sldNum" sz="quarter" idx="10"/>
          </p:nvPr>
        </p:nvSpPr>
        <p:spPr/>
        <p:txBody>
          <a:bodyPr/>
          <a:lstStyle/>
          <a:p>
            <a:pPr>
              <a:defRPr/>
            </a:pPr>
            <a:fld id="{EAAE7BD1-0EED-42F3-B787-9308527ACC35}" type="slidenum">
              <a:rPr lang="de-DE" smtClean="0"/>
              <a:pPr>
                <a:defRPr/>
              </a:pPr>
              <a:t>40</a:t>
            </a:fld>
            <a:endParaRPr lang="de-DE"/>
          </a:p>
        </p:txBody>
      </p:sp>
    </p:spTree>
    <p:extLst>
      <p:ext uri="{BB962C8B-B14F-4D97-AF65-F5344CB8AC3E}">
        <p14:creationId xmlns:p14="http://schemas.microsoft.com/office/powerpoint/2010/main" val="246524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mn-lt"/>
                <a:ea typeface="+mn-ea"/>
                <a:cs typeface="+mn-cs"/>
              </a:rPr>
              <a:t>Background: Acute exacerbation of idiopathic pulmonary fibrosis (AE-IPF) has an extremely poor prognosis and</a:t>
            </a:r>
          </a:p>
          <a:p>
            <a:r>
              <a:rPr lang="en-US" sz="1200" b="0" i="0" u="none" strike="noStrike" kern="1200" baseline="0" dirty="0">
                <a:solidFill>
                  <a:schemeClr val="tx1"/>
                </a:solidFill>
                <a:latin typeface="+mn-lt"/>
                <a:ea typeface="+mn-ea"/>
                <a:cs typeface="+mn-cs"/>
              </a:rPr>
              <a:t>there is currently no effective treatment for this condition. Direct </a:t>
            </a:r>
            <a:r>
              <a:rPr lang="en-US" sz="1200" b="0" i="0" u="none" strike="noStrike" kern="1200" baseline="0" dirty="0" err="1">
                <a:solidFill>
                  <a:schemeClr val="tx1"/>
                </a:solidFill>
                <a:latin typeface="+mn-lt"/>
                <a:ea typeface="+mn-ea"/>
                <a:cs typeface="+mn-cs"/>
              </a:rPr>
              <a:t>hemoperfusion</a:t>
            </a:r>
            <a:r>
              <a:rPr lang="en-US" sz="1200" b="0" i="0" u="none" strike="noStrike" kern="1200" baseline="0" dirty="0">
                <a:solidFill>
                  <a:schemeClr val="tx1"/>
                </a:solidFill>
                <a:latin typeface="+mn-lt"/>
                <a:ea typeface="+mn-ea"/>
                <a:cs typeface="+mn-cs"/>
              </a:rPr>
              <a:t> with a </a:t>
            </a:r>
            <a:r>
              <a:rPr lang="en-US" sz="1200" b="0" i="0" u="none" strike="noStrike" kern="1200" baseline="0" dirty="0" err="1">
                <a:solidFill>
                  <a:schemeClr val="tx1"/>
                </a:solidFill>
                <a:latin typeface="+mn-lt"/>
                <a:ea typeface="+mn-ea"/>
                <a:cs typeface="+mn-cs"/>
              </a:rPr>
              <a:t>polymyxin</a:t>
            </a:r>
            <a:r>
              <a:rPr lang="en-US" sz="1200" b="0" i="0" u="none" strike="noStrike" kern="1200" baseline="0" dirty="0">
                <a:solidFill>
                  <a:schemeClr val="tx1"/>
                </a:solidFill>
                <a:latin typeface="+mn-lt"/>
                <a:ea typeface="+mn-ea"/>
                <a:cs typeface="+mn-cs"/>
              </a:rPr>
              <a:t> B-immobilized</a:t>
            </a:r>
          </a:p>
          <a:p>
            <a:r>
              <a:rPr lang="en-US" sz="1200" b="0" i="0" u="none" strike="noStrike" kern="1200" baseline="0" dirty="0">
                <a:solidFill>
                  <a:schemeClr val="tx1"/>
                </a:solidFill>
                <a:latin typeface="+mn-lt"/>
                <a:ea typeface="+mn-ea"/>
                <a:cs typeface="+mn-cs"/>
              </a:rPr>
              <a:t>fiber column (PMX-DHP) improves oxygenation, but it is unclear whether treatment of AE-IPF with PMX-DHP affects</a:t>
            </a:r>
          </a:p>
          <a:p>
            <a:r>
              <a:rPr lang="en-US" sz="1200" b="0" i="0" u="none" strike="noStrike" kern="1200" baseline="0" dirty="0">
                <a:solidFill>
                  <a:schemeClr val="tx1"/>
                </a:solidFill>
                <a:latin typeface="+mn-lt"/>
                <a:ea typeface="+mn-ea"/>
                <a:cs typeface="+mn-cs"/>
              </a:rPr>
              <a:t>survival. This study elucidated the effectiveness and safety of PMX-DHP for the treatment of AE-IPF.</a:t>
            </a:r>
          </a:p>
          <a:p>
            <a:r>
              <a:rPr lang="en-US" sz="1200" b="0" i="0" u="none" strike="noStrike" kern="1200" baseline="0" dirty="0">
                <a:solidFill>
                  <a:schemeClr val="tx1"/>
                </a:solidFill>
                <a:latin typeface="+mn-lt"/>
                <a:ea typeface="+mn-ea"/>
                <a:cs typeface="+mn-cs"/>
              </a:rPr>
              <a:t>Methods: This study included 31 patients with 41 episodes of AE-IPF. All patients received steroids. Of 31, 14 patients</a:t>
            </a:r>
          </a:p>
          <a:p>
            <a:r>
              <a:rPr lang="en-US" sz="1200" b="0" i="0" u="none" strike="noStrike" kern="1200" baseline="0" dirty="0">
                <a:solidFill>
                  <a:schemeClr val="tx1"/>
                </a:solidFill>
                <a:latin typeface="+mn-lt"/>
                <a:ea typeface="+mn-ea"/>
                <a:cs typeface="+mn-cs"/>
              </a:rPr>
              <a:t>(20 episodes) were treated with PMX-DHP. The laboratory and physiological test results after the start of therapy and</a:t>
            </a:r>
          </a:p>
          <a:p>
            <a:r>
              <a:rPr lang="en-US" sz="1200" b="0" i="0" u="none" strike="noStrike" kern="1200" baseline="0" dirty="0">
                <a:solidFill>
                  <a:schemeClr val="tx1"/>
                </a:solidFill>
                <a:latin typeface="+mn-lt"/>
                <a:ea typeface="+mn-ea"/>
                <a:cs typeface="+mn-cs"/>
              </a:rPr>
              <a:t>survival were retrospectively compared between patients treated with and without PMX-DHP.</a:t>
            </a:r>
          </a:p>
          <a:p>
            <a:r>
              <a:rPr lang="en-US" sz="1200" b="0" i="0" u="none" strike="noStrike" kern="1200" baseline="0" dirty="0">
                <a:solidFill>
                  <a:schemeClr val="tx1"/>
                </a:solidFill>
                <a:latin typeface="+mn-lt"/>
                <a:ea typeface="+mn-ea"/>
                <a:cs typeface="+mn-cs"/>
              </a:rPr>
              <a:t>Results: Patients treated with PMX-DHP had a significantly greater change in PaO2/FiO2 ratio (mean ± SEM, 58.2 ± 22.5</a:t>
            </a:r>
          </a:p>
          <a:p>
            <a:r>
              <a:rPr lang="en-US" sz="1200" b="0" i="0" u="none" strike="noStrike" kern="1200" baseline="0" dirty="0">
                <a:solidFill>
                  <a:schemeClr val="tx1"/>
                </a:solidFill>
                <a:latin typeface="+mn-lt"/>
                <a:ea typeface="+mn-ea"/>
                <a:cs typeface="+mn-cs"/>
              </a:rPr>
              <a:t>vs. 0.7 ± 13.3, p = 0.034) and a smaller change in white blood cell count (−630 ± 959 /</a:t>
            </a:r>
            <a:r>
              <a:rPr lang="en-US" sz="1200" b="0" i="0" u="none" strike="noStrike" kern="1200" baseline="0" dirty="0" err="1">
                <a:solidFill>
                  <a:schemeClr val="tx1"/>
                </a:solidFill>
                <a:latin typeface="+mn-lt"/>
                <a:ea typeface="+mn-ea"/>
                <a:cs typeface="+mn-cs"/>
              </a:rPr>
              <a:t>μL</a:t>
            </a:r>
            <a:r>
              <a:rPr lang="en-US" sz="1200" b="0" i="0" u="none" strike="noStrike" kern="1200" baseline="0" dirty="0">
                <a:solidFill>
                  <a:schemeClr val="tx1"/>
                </a:solidFill>
                <a:latin typeface="+mn-lt"/>
                <a:ea typeface="+mn-ea"/>
                <a:cs typeface="+mn-cs"/>
              </a:rPr>
              <a:t> vs. 4500 ± 1190 /</a:t>
            </a:r>
            <a:r>
              <a:rPr lang="en-US" sz="1200" b="0" i="0" u="none" strike="noStrike" kern="1200" baseline="0" dirty="0" err="1">
                <a:solidFill>
                  <a:schemeClr val="tx1"/>
                </a:solidFill>
                <a:latin typeface="+mn-lt"/>
                <a:ea typeface="+mn-ea"/>
                <a:cs typeface="+mn-cs"/>
              </a:rPr>
              <a:t>μL</a:t>
            </a:r>
            <a:r>
              <a:rPr lang="en-US" sz="1200" b="0" i="0" u="none" strike="noStrike" kern="1200" baseline="0" dirty="0">
                <a:solidFill>
                  <a:schemeClr val="tx1"/>
                </a:solidFill>
                <a:latin typeface="+mn-lt"/>
                <a:ea typeface="+mn-ea"/>
                <a:cs typeface="+mn-cs"/>
              </a:rPr>
              <a:t>, p = 0.002)</a:t>
            </a:r>
          </a:p>
          <a:p>
            <a:r>
              <a:rPr lang="en-US" sz="1200" b="0" i="0" u="none" strike="noStrike" kern="1200" baseline="0" dirty="0">
                <a:solidFill>
                  <a:schemeClr val="tx1"/>
                </a:solidFill>
                <a:latin typeface="+mn-lt"/>
                <a:ea typeface="+mn-ea"/>
                <a:cs typeface="+mn-cs"/>
              </a:rPr>
              <a:t>after 2 days of treatment than patients treated without PMX-DHP. The 12-month survival rate was significantly higher in</a:t>
            </a:r>
          </a:p>
          <a:p>
            <a:r>
              <a:rPr lang="en-US" sz="1200" b="0" i="0" u="none" strike="noStrike" kern="1200" baseline="0" dirty="0">
                <a:solidFill>
                  <a:schemeClr val="tx1"/>
                </a:solidFill>
                <a:latin typeface="+mn-lt"/>
                <a:ea typeface="+mn-ea"/>
                <a:cs typeface="+mn-cs"/>
              </a:rPr>
              <a:t>patients treated with PMX-DHP (48.2% vs. 5.9%, p = 0.041). PMX-DHP was effective in patients with more severe</a:t>
            </a:r>
          </a:p>
          <a:p>
            <a:r>
              <a:rPr lang="en-US" sz="1200" b="0" i="0" u="none" strike="noStrike" kern="1200" baseline="0" dirty="0">
                <a:solidFill>
                  <a:schemeClr val="tx1"/>
                </a:solidFill>
                <a:latin typeface="+mn-lt"/>
                <a:ea typeface="+mn-ea"/>
                <a:cs typeface="+mn-cs"/>
              </a:rPr>
              <a:t>underlying disease (GAP stages II or III; 12-month survival rate 57.1% with PMX-DHP vs. 0% without PMX-DHP,</a:t>
            </a:r>
          </a:p>
          <a:p>
            <a:r>
              <a:rPr lang="en-US" sz="1200" b="0" i="0" u="none" strike="noStrike" kern="1200" baseline="0" dirty="0">
                <a:solidFill>
                  <a:schemeClr val="tx1"/>
                </a:solidFill>
                <a:latin typeface="+mn-lt"/>
                <a:ea typeface="+mn-ea"/>
                <a:cs typeface="+mn-cs"/>
              </a:rPr>
              <a:t>p = 0.021). Treatment with PMX-DHP was an independent predictor of better prognosis (hazard ratio 0.345, p = 0.037).</a:t>
            </a:r>
          </a:p>
          <a:p>
            <a:r>
              <a:rPr lang="en-US" sz="1200" b="0" i="0" u="none" strike="noStrike" kern="1200" baseline="0" dirty="0">
                <a:solidFill>
                  <a:schemeClr val="tx1"/>
                </a:solidFill>
                <a:latin typeface="+mn-lt"/>
                <a:ea typeface="+mn-ea"/>
                <a:cs typeface="+mn-cs"/>
              </a:rPr>
              <a:t>Mild pulmonary thromboembolism occurred in one patient treated with PMX-DHP.</a:t>
            </a:r>
          </a:p>
          <a:p>
            <a:r>
              <a:rPr lang="en-US" sz="1200" b="0" i="0" u="none" strike="noStrike" kern="1200" baseline="0" dirty="0">
                <a:solidFill>
                  <a:schemeClr val="tx1"/>
                </a:solidFill>
                <a:latin typeface="+mn-lt"/>
                <a:ea typeface="+mn-ea"/>
                <a:cs typeface="+mn-cs"/>
              </a:rPr>
              <a:t>Conclusions: Treatment of AE-IPF with PMX-DHP is tolerable and improves 12-month survival.</a:t>
            </a:r>
            <a:endParaRPr lang="de-DE" dirty="0"/>
          </a:p>
        </p:txBody>
      </p:sp>
      <p:sp>
        <p:nvSpPr>
          <p:cNvPr id="4" name="Foliennummernplatzhalter 3"/>
          <p:cNvSpPr>
            <a:spLocks noGrp="1"/>
          </p:cNvSpPr>
          <p:nvPr>
            <p:ph type="sldNum" sz="quarter" idx="10"/>
          </p:nvPr>
        </p:nvSpPr>
        <p:spPr/>
        <p:txBody>
          <a:bodyPr/>
          <a:lstStyle/>
          <a:p>
            <a:pPr>
              <a:defRPr/>
            </a:pPr>
            <a:fld id="{EAAE7BD1-0EED-42F3-B787-9308527ACC35}" type="slidenum">
              <a:rPr lang="de-DE" smtClean="0"/>
              <a:pPr>
                <a:defRPr/>
              </a:pPr>
              <a:t>41</a:t>
            </a:fld>
            <a:endParaRPr lang="de-DE"/>
          </a:p>
        </p:txBody>
      </p:sp>
    </p:spTree>
    <p:extLst>
      <p:ext uri="{BB962C8B-B14F-4D97-AF65-F5344CB8AC3E}">
        <p14:creationId xmlns:p14="http://schemas.microsoft.com/office/powerpoint/2010/main" val="1825037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en-US" sz="1200" b="0" i="1" u="none" strike="noStrike" kern="1200" baseline="0" dirty="0">
                <a:solidFill>
                  <a:schemeClr val="tx1"/>
                </a:solidFill>
                <a:latin typeface="+mn-lt"/>
                <a:ea typeface="+mn-ea"/>
                <a:cs typeface="+mn-cs"/>
              </a:rPr>
              <a:t>Hypothesis</a:t>
            </a:r>
            <a:r>
              <a:rPr lang="en-US" sz="1200" b="0" i="0" u="none" strike="noStrike" kern="1200" baseline="0" dirty="0">
                <a:solidFill>
                  <a:schemeClr val="tx1"/>
                </a:solidFill>
                <a:latin typeface="+mn-lt"/>
                <a:ea typeface="+mn-ea"/>
                <a:cs typeface="+mn-cs"/>
              </a:rPr>
              <a:t>. Repeated epithelial cell injury secondary to viruses such as Epstein Barr and subsequent dysfunctional repair may be</a:t>
            </a:r>
          </a:p>
          <a:p>
            <a:r>
              <a:rPr lang="en-US" sz="1200" b="0" i="0" u="none" strike="noStrike" kern="1200" baseline="0" dirty="0">
                <a:solidFill>
                  <a:schemeClr val="tx1"/>
                </a:solidFill>
                <a:latin typeface="+mn-lt"/>
                <a:ea typeface="+mn-ea"/>
                <a:cs typeface="+mn-cs"/>
              </a:rPr>
              <a:t>central to the pathogenesis of IPF. In this observational study, we evaluated whether a combination of standard and anti-viral</a:t>
            </a:r>
          </a:p>
          <a:p>
            <a:r>
              <a:rPr lang="en-US" sz="1200" b="0" i="0" u="none" strike="noStrike" kern="1200" baseline="0" dirty="0">
                <a:solidFill>
                  <a:schemeClr val="tx1"/>
                </a:solidFill>
                <a:latin typeface="+mn-lt"/>
                <a:ea typeface="+mn-ea"/>
                <a:cs typeface="+mn-cs"/>
              </a:rPr>
              <a:t>therapy might have an impact on disease progression. </a:t>
            </a:r>
            <a:r>
              <a:rPr lang="en-US" sz="1200" b="0" i="1" u="none" strike="noStrike" kern="1200" baseline="0" dirty="0">
                <a:solidFill>
                  <a:schemeClr val="tx1"/>
                </a:solidFill>
                <a:latin typeface="+mn-lt"/>
                <a:ea typeface="+mn-ea"/>
                <a:cs typeface="+mn-cs"/>
              </a:rPr>
              <a:t>Methods</a:t>
            </a:r>
            <a:r>
              <a:rPr lang="en-US" sz="1200" b="0" i="0" u="none" strike="noStrike" kern="1200" baseline="0" dirty="0">
                <a:solidFill>
                  <a:schemeClr val="tx1"/>
                </a:solidFill>
                <a:latin typeface="+mn-lt"/>
                <a:ea typeface="+mn-ea"/>
                <a:cs typeface="+mn-cs"/>
              </a:rPr>
              <a:t>. Advanced IPF patients who failed standard therapy and had</a:t>
            </a:r>
          </a:p>
          <a:p>
            <a:r>
              <a:rPr lang="en-US" sz="1200" b="0" i="0" u="none" strike="noStrike" kern="1200" baseline="0" dirty="0">
                <a:solidFill>
                  <a:schemeClr val="tx1"/>
                </a:solidFill>
                <a:latin typeface="+mn-lt"/>
                <a:ea typeface="+mn-ea"/>
                <a:cs typeface="+mn-cs"/>
              </a:rPr>
              <a:t>serological evidence of previous EBV, received ganciclovir (iv) at 5mg/kg twice daily. Forced vital capacity (FVC), shuttle walk test,</a:t>
            </a:r>
          </a:p>
          <a:p>
            <a:r>
              <a:rPr lang="en-US" sz="1200" b="0" i="0" u="none" strike="noStrike" kern="1200" baseline="0" dirty="0">
                <a:solidFill>
                  <a:schemeClr val="tx1"/>
                </a:solidFill>
                <a:latin typeface="+mn-lt"/>
                <a:ea typeface="+mn-ea"/>
                <a:cs typeface="+mn-cs"/>
              </a:rPr>
              <a:t>DTPA scan and prednisolone dose were measured before and 8 weeks post-treatment. </a:t>
            </a:r>
            <a:r>
              <a:rPr lang="en-US" sz="1200" b="0" i="1" u="none" strike="noStrike" kern="1200" baseline="0" dirty="0">
                <a:solidFill>
                  <a:schemeClr val="tx1"/>
                </a:solidFill>
                <a:latin typeface="+mn-lt"/>
                <a:ea typeface="+mn-ea"/>
                <a:cs typeface="+mn-cs"/>
              </a:rPr>
              <a:t>Results</a:t>
            </a:r>
            <a:r>
              <a:rPr lang="en-US" sz="1200" b="0" i="0" u="none" strike="noStrike" kern="1200" baseline="0" dirty="0">
                <a:solidFill>
                  <a:schemeClr val="tx1"/>
                </a:solidFill>
                <a:latin typeface="+mn-lt"/>
                <a:ea typeface="+mn-ea"/>
                <a:cs typeface="+mn-cs"/>
              </a:rPr>
              <a:t>. Fourteen patients were included.</a:t>
            </a:r>
          </a:p>
          <a:p>
            <a:r>
              <a:rPr lang="en-US" sz="1200" b="0" i="0" u="none" strike="noStrike" kern="1200" baseline="0" dirty="0">
                <a:solidFill>
                  <a:schemeClr val="tx1"/>
                </a:solidFill>
                <a:latin typeface="+mn-lt"/>
                <a:ea typeface="+mn-ea"/>
                <a:cs typeface="+mn-cs"/>
              </a:rPr>
              <a:t>After ganciclovir, eight patients showed improvement in FVC and six deteriorated. The median reduction of prednisolone dose was</a:t>
            </a:r>
          </a:p>
          <a:p>
            <a:r>
              <a:rPr lang="en-US" sz="1200" b="0" i="0" u="none" strike="noStrike" kern="1200" baseline="0" dirty="0">
                <a:solidFill>
                  <a:schemeClr val="tx1"/>
                </a:solidFill>
                <a:latin typeface="+mn-lt"/>
                <a:ea typeface="+mn-ea"/>
                <a:cs typeface="+mn-cs"/>
              </a:rPr>
              <a:t>7.5mg (44%). Nine patients were classified “responders” of whom four showed an improvement in all four criteria, while three</a:t>
            </a:r>
          </a:p>
          <a:p>
            <a:r>
              <a:rPr lang="en-US" sz="1200" b="0" i="0" u="none" strike="noStrike" kern="1200" baseline="0" dirty="0">
                <a:solidFill>
                  <a:schemeClr val="tx1"/>
                </a:solidFill>
                <a:latin typeface="+mn-lt"/>
                <a:ea typeface="+mn-ea"/>
                <a:cs typeface="+mn-cs"/>
              </a:rPr>
              <a:t>of the five “non-responders” showed no response in any of the criteria. Responders showed reduction in prednisolone dosage</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P = .</a:t>
            </a:r>
            <a:r>
              <a:rPr lang="en-US" sz="1200" b="0" i="0" u="none" strike="noStrike" kern="1200" baseline="0" dirty="0">
                <a:solidFill>
                  <a:schemeClr val="tx1"/>
                </a:solidFill>
                <a:latin typeface="+mn-lt"/>
                <a:ea typeface="+mn-ea"/>
                <a:cs typeface="+mn-cs"/>
              </a:rPr>
              <a:t>02) and improved DTPA clearance (</a:t>
            </a:r>
            <a:r>
              <a:rPr lang="en-US" sz="1200" b="0" i="1" u="none" strike="noStrike" kern="1200" baseline="0" dirty="0">
                <a:solidFill>
                  <a:schemeClr val="tx1"/>
                </a:solidFill>
                <a:latin typeface="+mn-lt"/>
                <a:ea typeface="+mn-ea"/>
                <a:cs typeface="+mn-cs"/>
              </a:rPr>
              <a:t>P = .</a:t>
            </a:r>
            <a:r>
              <a:rPr lang="en-US" sz="1200" b="0" i="0" u="none" strike="noStrike" kern="1200" baseline="0" dirty="0">
                <a:solidFill>
                  <a:schemeClr val="tx1"/>
                </a:solidFill>
                <a:latin typeface="+mn-lt"/>
                <a:ea typeface="+mn-ea"/>
                <a:cs typeface="+mn-cs"/>
              </a:rPr>
              <a:t>001). </a:t>
            </a:r>
            <a:r>
              <a:rPr lang="en-US" sz="1200" b="0" i="1" u="none" strike="noStrike" kern="1200" baseline="0" dirty="0">
                <a:solidFill>
                  <a:schemeClr val="tx1"/>
                </a:solidFill>
                <a:latin typeface="+mn-lt"/>
                <a:ea typeface="+mn-ea"/>
                <a:cs typeface="+mn-cs"/>
              </a:rPr>
              <a:t>Conclusion</a:t>
            </a:r>
            <a:r>
              <a:rPr lang="en-US" sz="1200" b="0" i="0" u="none" strike="noStrike" kern="1200" baseline="0" dirty="0">
                <a:solidFill>
                  <a:schemeClr val="tx1"/>
                </a:solidFill>
                <a:latin typeface="+mn-lt"/>
                <a:ea typeface="+mn-ea"/>
                <a:cs typeface="+mn-cs"/>
              </a:rPr>
              <a:t>. This audit outcome suggests that 2-week course of ganciclovir</a:t>
            </a:r>
          </a:p>
          <a:p>
            <a:r>
              <a:rPr lang="en-US" sz="1200" b="0" i="0" u="none" strike="noStrike" kern="1200" baseline="0" dirty="0">
                <a:solidFill>
                  <a:schemeClr val="tx1"/>
                </a:solidFill>
                <a:latin typeface="+mn-lt"/>
                <a:ea typeface="+mn-ea"/>
                <a:cs typeface="+mn-cs"/>
              </a:rPr>
              <a:t>(iv) may attenuate disease progression in a subgroup of advanced IPF patients. These observations do not suggest that anti-viral</a:t>
            </a:r>
          </a:p>
          <a:p>
            <a:r>
              <a:rPr lang="en-US" sz="1200" b="0" i="0" u="none" strike="noStrike" kern="1200" baseline="0" dirty="0">
                <a:solidFill>
                  <a:schemeClr val="tx1"/>
                </a:solidFill>
                <a:latin typeface="+mn-lt"/>
                <a:ea typeface="+mn-ea"/>
                <a:cs typeface="+mn-cs"/>
              </a:rPr>
              <a:t>treatment is a substitute for the standard care, however, suggests the need to explore the efficacy of ganciclovir as adjunctive therapy</a:t>
            </a:r>
          </a:p>
          <a:p>
            <a:r>
              <a:rPr lang="de-DE" sz="1200" b="0" i="0" u="none" strike="noStrike" kern="1200" baseline="0" dirty="0">
                <a:solidFill>
                  <a:schemeClr val="tx1"/>
                </a:solidFill>
                <a:latin typeface="+mn-lt"/>
                <a:ea typeface="+mn-ea"/>
                <a:cs typeface="+mn-cs"/>
              </a:rPr>
              <a:t>in IPF.</a:t>
            </a:r>
            <a:endParaRPr lang="en-US" dirty="0">
              <a:hlinkClick r:id="rId3" tooltip="Chest."/>
            </a:endParaRPr>
          </a:p>
          <a:p>
            <a:endParaRPr lang="en-US" dirty="0">
              <a:hlinkClick r:id="rId3" tooltip="Chest."/>
            </a:endParaRPr>
          </a:p>
          <a:p>
            <a:r>
              <a:rPr lang="en-US" dirty="0">
                <a:hlinkClick r:id="rId3" tooltip="Chest."/>
              </a:rPr>
              <a:t>Chest.</a:t>
            </a:r>
            <a:r>
              <a:rPr lang="en-US" dirty="0"/>
              <a:t> 2015 Aug;148(2):436-443. </a:t>
            </a:r>
            <a:r>
              <a:rPr lang="en-US" dirty="0" err="1"/>
              <a:t>doi</a:t>
            </a:r>
            <a:r>
              <a:rPr lang="en-US" dirty="0"/>
              <a:t>: 10.1378/chest.14-2746.</a:t>
            </a:r>
          </a:p>
          <a:p>
            <a:r>
              <a:rPr lang="en-US" b="1" dirty="0"/>
              <a:t>Recombinant Human Thrombomodulin in Acute Exacerbation of Idiopathic Pulmonary Fibrosis.</a:t>
            </a:r>
          </a:p>
          <a:p>
            <a:r>
              <a:rPr lang="en-US" dirty="0">
                <a:hlinkClick r:id="rId4"/>
              </a:rPr>
              <a:t>Kataoka K</a:t>
            </a:r>
            <a:r>
              <a:rPr lang="en-US" baseline="30000" dirty="0"/>
              <a:t>1</a:t>
            </a:r>
            <a:r>
              <a:rPr lang="en-US" dirty="0"/>
              <a:t>, </a:t>
            </a:r>
            <a:r>
              <a:rPr lang="en-US" dirty="0">
                <a:hlinkClick r:id="rId5"/>
              </a:rPr>
              <a:t>Taniguchi H</a:t>
            </a:r>
            <a:r>
              <a:rPr lang="en-US" baseline="30000" dirty="0"/>
              <a:t>2</a:t>
            </a:r>
            <a:r>
              <a:rPr lang="en-US" dirty="0"/>
              <a:t>, </a:t>
            </a:r>
            <a:r>
              <a:rPr lang="en-US" dirty="0">
                <a:hlinkClick r:id="rId6"/>
              </a:rPr>
              <a:t>Kondoh Y</a:t>
            </a:r>
            <a:r>
              <a:rPr lang="en-US" baseline="30000" dirty="0"/>
              <a:t>1</a:t>
            </a:r>
            <a:r>
              <a:rPr lang="en-US" dirty="0"/>
              <a:t>, </a:t>
            </a:r>
            <a:r>
              <a:rPr lang="en-US" dirty="0">
                <a:hlinkClick r:id="rId7"/>
              </a:rPr>
              <a:t>Nishiyama O</a:t>
            </a:r>
            <a:r>
              <a:rPr lang="en-US" baseline="30000" dirty="0"/>
              <a:t>3</a:t>
            </a:r>
            <a:r>
              <a:rPr lang="en-US" dirty="0"/>
              <a:t>, </a:t>
            </a:r>
            <a:r>
              <a:rPr lang="en-US" dirty="0">
                <a:hlinkClick r:id="rId8"/>
              </a:rPr>
              <a:t>Kimura T</a:t>
            </a:r>
            <a:r>
              <a:rPr lang="en-US" baseline="30000" dirty="0"/>
              <a:t>1</a:t>
            </a:r>
            <a:r>
              <a:rPr lang="en-US" dirty="0"/>
              <a:t>, </a:t>
            </a:r>
            <a:r>
              <a:rPr lang="en-US" dirty="0">
                <a:hlinkClick r:id="rId9"/>
              </a:rPr>
              <a:t>Matsuda T</a:t>
            </a:r>
            <a:r>
              <a:rPr lang="en-US" baseline="30000" dirty="0"/>
              <a:t>1</a:t>
            </a:r>
            <a:r>
              <a:rPr lang="en-US" dirty="0"/>
              <a:t>, </a:t>
            </a:r>
            <a:r>
              <a:rPr lang="en-US" dirty="0">
                <a:hlinkClick r:id="rId10"/>
              </a:rPr>
              <a:t>Yokoyama T</a:t>
            </a:r>
            <a:r>
              <a:rPr lang="en-US" baseline="30000" dirty="0"/>
              <a:t>1</a:t>
            </a:r>
            <a:r>
              <a:rPr lang="en-US" dirty="0"/>
              <a:t>, </a:t>
            </a:r>
            <a:r>
              <a:rPr lang="en-US" dirty="0">
                <a:hlinkClick r:id="rId11"/>
              </a:rPr>
              <a:t>Sakamoto K</a:t>
            </a:r>
            <a:r>
              <a:rPr lang="en-US" baseline="30000" dirty="0"/>
              <a:t>4</a:t>
            </a:r>
            <a:r>
              <a:rPr lang="en-US" dirty="0"/>
              <a:t>, </a:t>
            </a:r>
            <a:r>
              <a:rPr lang="en-US" dirty="0">
                <a:hlinkClick r:id="rId12"/>
              </a:rPr>
              <a:t>Ando M</a:t>
            </a:r>
            <a:r>
              <a:rPr lang="en-US" baseline="30000" dirty="0"/>
              <a:t>5</a:t>
            </a:r>
            <a:r>
              <a:rPr lang="en-US" dirty="0"/>
              <a:t>.</a:t>
            </a:r>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presents as episodes of acute respiratory worsening closely associated with endothelial damage and disordered coagulopathy. Recombinant human soluble thrombomodulin (</a:t>
            </a:r>
            <a:r>
              <a:rPr lang="en-US" dirty="0" err="1"/>
              <a:t>rhTM</a:t>
            </a:r>
            <a:r>
              <a:rPr lang="en-US" dirty="0"/>
              <a:t>) regulates the coagulation pathway mainly by reducing thrombin-mediated clotting and enhancing protein C activation. We investigated the efficacy of </a:t>
            </a:r>
            <a:r>
              <a:rPr lang="en-US" dirty="0" err="1"/>
              <a:t>rhTM</a:t>
            </a:r>
            <a:r>
              <a:rPr lang="en-US" dirty="0"/>
              <a:t> for the treatment of patients with AE-IPF.</a:t>
            </a:r>
          </a:p>
          <a:p>
            <a:r>
              <a:rPr lang="en-US" b="1" dirty="0"/>
              <a:t>METHODS: </a:t>
            </a:r>
          </a:p>
          <a:p>
            <a:r>
              <a:rPr lang="en-US" dirty="0"/>
              <a:t>This historical control study comprised 40 patients with AE-IPF. Twenty patients treated with </a:t>
            </a:r>
            <a:r>
              <a:rPr lang="en-US" dirty="0" err="1"/>
              <a:t>rhTM</a:t>
            </a:r>
            <a:r>
              <a:rPr lang="en-US" dirty="0"/>
              <a:t> (0.06 mg/kg/d) for about 6 days (</a:t>
            </a:r>
            <a:r>
              <a:rPr lang="en-US" dirty="0" err="1"/>
              <a:t>rhTM</a:t>
            </a:r>
            <a:r>
              <a:rPr lang="en-US" dirty="0"/>
              <a:t> group) and 20 patients treated without </a:t>
            </a:r>
            <a:r>
              <a:rPr lang="en-US" dirty="0" err="1"/>
              <a:t>rhTM</a:t>
            </a:r>
            <a:r>
              <a:rPr lang="en-US" dirty="0"/>
              <a:t> (control group) were evaluated. The predictors of 3-month mortality (logistic regression model) were evaluated.</a:t>
            </a:r>
          </a:p>
          <a:p>
            <a:r>
              <a:rPr lang="en-US" b="1" dirty="0"/>
              <a:t>RESULTS: </a:t>
            </a:r>
          </a:p>
          <a:p>
            <a:r>
              <a:rPr lang="en-US" dirty="0"/>
              <a:t>There was no difference in baseline characteristics between the control group and the </a:t>
            </a:r>
            <a:r>
              <a:rPr lang="en-US" dirty="0" err="1"/>
              <a:t>rhTM</a:t>
            </a:r>
            <a:r>
              <a:rPr lang="en-US" dirty="0"/>
              <a:t> group. Three-month mortality of the </a:t>
            </a:r>
            <a:r>
              <a:rPr lang="en-US" dirty="0" err="1"/>
              <a:t>rhTM</a:t>
            </a:r>
            <a:r>
              <a:rPr lang="en-US" dirty="0"/>
              <a:t> group and control group was 30.0% and 65.0%, respectively. In univariate analysis, C-reactive protein and </a:t>
            </a:r>
            <a:r>
              <a:rPr lang="en-US" dirty="0" err="1"/>
              <a:t>rhTM</a:t>
            </a:r>
            <a:r>
              <a:rPr lang="en-US" dirty="0"/>
              <a:t> therapy were significant determinants for 3-month survival. In multivariate analysis, </a:t>
            </a:r>
            <a:r>
              <a:rPr lang="en-US" dirty="0" err="1"/>
              <a:t>rhTM</a:t>
            </a:r>
            <a:r>
              <a:rPr lang="en-US" dirty="0"/>
              <a:t> therapy (OR, 0.219; 95% CI, 0.049-0.978; P = 0.047) was an independent significant determinant for 3-month survival.</a:t>
            </a:r>
          </a:p>
          <a:p>
            <a:r>
              <a:rPr lang="en-US" b="1" dirty="0"/>
              <a:t>CONCLUSIONS: </a:t>
            </a:r>
          </a:p>
          <a:p>
            <a:r>
              <a:rPr lang="en-US" dirty="0"/>
              <a:t>We found that </a:t>
            </a:r>
            <a:r>
              <a:rPr lang="en-US" dirty="0" err="1"/>
              <a:t>rhTM</a:t>
            </a:r>
            <a:r>
              <a:rPr lang="en-US" dirty="0"/>
              <a:t> therapy improved 3-month survival of AE-IPF. The results observed here warrant further investigation of </a:t>
            </a:r>
            <a:r>
              <a:rPr lang="en-US" dirty="0" err="1"/>
              <a:t>rhTM</a:t>
            </a:r>
            <a:r>
              <a:rPr lang="en-US" dirty="0"/>
              <a:t> in randomized control trials.</a:t>
            </a:r>
          </a:p>
          <a:p>
            <a:endParaRPr lang="de-DE" dirty="0"/>
          </a:p>
          <a:p>
            <a:r>
              <a:rPr lang="de-DE" dirty="0" err="1">
                <a:hlinkClick r:id="rId13" tooltip="Sarcoidosis, vasculitis, and diffuse lung diseases : official journal of WASOG."/>
              </a:rPr>
              <a:t>Sarcoidosis</a:t>
            </a:r>
            <a:r>
              <a:rPr lang="de-DE" dirty="0">
                <a:hlinkClick r:id="rId13" tooltip="Sarcoidosis, vasculitis, and diffuse lung diseases : official journal of WASOG."/>
              </a:rPr>
              <a:t> </a:t>
            </a:r>
            <a:r>
              <a:rPr lang="de-DE" dirty="0" err="1">
                <a:hlinkClick r:id="rId13" tooltip="Sarcoidosis, vasculitis, and diffuse lung diseases : official journal of WASOG."/>
              </a:rPr>
              <a:t>Vasc</a:t>
            </a:r>
            <a:r>
              <a:rPr lang="de-DE" dirty="0">
                <a:hlinkClick r:id="rId13" tooltip="Sarcoidosis, vasculitis, and diffuse lung diseases : official journal of WASOG."/>
              </a:rPr>
              <a:t> Diffuse Lung Dis.</a:t>
            </a:r>
            <a:r>
              <a:rPr lang="de-DE" dirty="0"/>
              <a:t> 2015 Jan 5;31(4):343-9.</a:t>
            </a:r>
          </a:p>
          <a:p>
            <a:r>
              <a:rPr lang="de-DE" b="1" dirty="0"/>
              <a:t>A </a:t>
            </a:r>
            <a:r>
              <a:rPr lang="de-DE" b="1" dirty="0" err="1"/>
              <a:t>pilot</a:t>
            </a:r>
            <a:r>
              <a:rPr lang="de-DE" b="1" dirty="0"/>
              <a:t> </a:t>
            </a:r>
            <a:r>
              <a:rPr lang="de-DE" b="1" dirty="0" err="1"/>
              <a:t>study</a:t>
            </a:r>
            <a:r>
              <a:rPr lang="de-DE" b="1" dirty="0"/>
              <a:t>: a </a:t>
            </a:r>
            <a:r>
              <a:rPr lang="de-DE" b="1" dirty="0" err="1"/>
              <a:t>combined</a:t>
            </a:r>
            <a:r>
              <a:rPr lang="de-DE" b="1" dirty="0"/>
              <a:t> </a:t>
            </a:r>
            <a:r>
              <a:rPr lang="de-DE" b="1" dirty="0" err="1"/>
              <a:t>therapy</a:t>
            </a:r>
            <a:r>
              <a:rPr lang="de-DE" b="1" dirty="0"/>
              <a:t> </a:t>
            </a:r>
            <a:r>
              <a:rPr lang="de-DE" b="1" dirty="0" err="1"/>
              <a:t>using</a:t>
            </a:r>
            <a:r>
              <a:rPr lang="de-DE" b="1" dirty="0"/>
              <a:t> </a:t>
            </a:r>
            <a:r>
              <a:rPr lang="de-DE" b="1" dirty="0" err="1"/>
              <a:t>polymyxin</a:t>
            </a:r>
            <a:r>
              <a:rPr lang="de-DE" b="1" dirty="0"/>
              <a:t>-B </a:t>
            </a:r>
            <a:r>
              <a:rPr lang="de-DE" b="1" dirty="0" err="1"/>
              <a:t>hemoperfusion</a:t>
            </a:r>
            <a:r>
              <a:rPr lang="de-DE" b="1" dirty="0"/>
              <a:t> and </a:t>
            </a:r>
            <a:r>
              <a:rPr lang="de-DE" b="1" dirty="0" err="1"/>
              <a:t>extracorporeal</a:t>
            </a:r>
            <a:r>
              <a:rPr lang="de-DE" b="1" dirty="0"/>
              <a:t> </a:t>
            </a:r>
            <a:r>
              <a:rPr lang="de-DE" b="1" dirty="0" err="1"/>
              <a:t>membrane</a:t>
            </a:r>
            <a:r>
              <a:rPr lang="de-DE" b="1" dirty="0"/>
              <a:t> </a:t>
            </a:r>
            <a:r>
              <a:rPr lang="de-DE" b="1" dirty="0" err="1"/>
              <a:t>oxygenation</a:t>
            </a:r>
            <a:r>
              <a:rPr lang="de-DE" b="1" dirty="0"/>
              <a:t> </a:t>
            </a:r>
            <a:r>
              <a:rPr lang="de-DE" b="1" dirty="0" err="1"/>
              <a:t>for</a:t>
            </a:r>
            <a:r>
              <a:rPr lang="de-DE" b="1" dirty="0"/>
              <a:t> </a:t>
            </a:r>
            <a:r>
              <a:rPr lang="de-DE" b="1" dirty="0" err="1"/>
              <a:t>acute</a:t>
            </a:r>
            <a:r>
              <a:rPr lang="de-DE" b="1" dirty="0"/>
              <a:t> </a:t>
            </a:r>
            <a:r>
              <a:rPr lang="de-DE" b="1" dirty="0" err="1"/>
              <a:t>exacerbation</a:t>
            </a:r>
            <a:r>
              <a:rPr lang="de-DE" b="1" dirty="0"/>
              <a:t> of </a:t>
            </a:r>
            <a:r>
              <a:rPr lang="de-DE" b="1" dirty="0" err="1"/>
              <a:t>interstitial</a:t>
            </a:r>
            <a:r>
              <a:rPr lang="de-DE" b="1" dirty="0"/>
              <a:t> </a:t>
            </a:r>
            <a:r>
              <a:rPr lang="de-DE" b="1" dirty="0" err="1"/>
              <a:t>pneumonia</a:t>
            </a:r>
            <a:r>
              <a:rPr lang="de-DE" b="1" dirty="0"/>
              <a:t>.</a:t>
            </a:r>
          </a:p>
          <a:p>
            <a:r>
              <a:rPr lang="de-DE" dirty="0" err="1">
                <a:hlinkClick r:id="rId14"/>
              </a:rPr>
              <a:t>Itai</a:t>
            </a:r>
            <a:r>
              <a:rPr lang="de-DE" dirty="0">
                <a:hlinkClick r:id="rId14"/>
              </a:rPr>
              <a:t> J</a:t>
            </a:r>
            <a:r>
              <a:rPr lang="de-DE" baseline="30000" dirty="0"/>
              <a:t>1</a:t>
            </a:r>
            <a:r>
              <a:rPr lang="de-DE" dirty="0"/>
              <a:t>, </a:t>
            </a:r>
            <a:r>
              <a:rPr lang="de-DE" dirty="0">
                <a:hlinkClick r:id="rId15"/>
              </a:rPr>
              <a:t>Ohshimo S</a:t>
            </a:r>
            <a:r>
              <a:rPr lang="de-DE" dirty="0"/>
              <a:t>, </a:t>
            </a:r>
            <a:r>
              <a:rPr lang="de-DE" dirty="0" err="1">
                <a:hlinkClick r:id="rId16"/>
              </a:rPr>
              <a:t>Kida</a:t>
            </a:r>
            <a:r>
              <a:rPr lang="de-DE" dirty="0">
                <a:hlinkClick r:id="rId16"/>
              </a:rPr>
              <a:t> Y</a:t>
            </a:r>
            <a:r>
              <a:rPr lang="de-DE" dirty="0"/>
              <a:t>, </a:t>
            </a:r>
            <a:r>
              <a:rPr lang="de-DE" dirty="0">
                <a:hlinkClick r:id="rId17"/>
              </a:rPr>
              <a:t>Ota K</a:t>
            </a:r>
            <a:r>
              <a:rPr lang="de-DE" dirty="0"/>
              <a:t>, </a:t>
            </a:r>
            <a:r>
              <a:rPr lang="de-DE" dirty="0" err="1">
                <a:hlinkClick r:id="rId18"/>
              </a:rPr>
              <a:t>Iwasaki</a:t>
            </a:r>
            <a:r>
              <a:rPr lang="de-DE" dirty="0">
                <a:hlinkClick r:id="rId18"/>
              </a:rPr>
              <a:t> Y</a:t>
            </a:r>
            <a:r>
              <a:rPr lang="de-DE" dirty="0"/>
              <a:t>, </a:t>
            </a:r>
            <a:r>
              <a:rPr lang="de-DE" dirty="0" err="1">
                <a:hlinkClick r:id="rId19"/>
              </a:rPr>
              <a:t>Hirohashi</a:t>
            </a:r>
            <a:r>
              <a:rPr lang="de-DE" dirty="0">
                <a:hlinkClick r:id="rId19"/>
              </a:rPr>
              <a:t> N</a:t>
            </a:r>
            <a:r>
              <a:rPr lang="de-DE" dirty="0"/>
              <a:t>, </a:t>
            </a:r>
            <a:r>
              <a:rPr lang="de-DE" dirty="0">
                <a:hlinkClick r:id="rId20"/>
              </a:rPr>
              <a:t>Bonella F</a:t>
            </a:r>
            <a:r>
              <a:rPr lang="de-DE" dirty="0"/>
              <a:t>, </a:t>
            </a:r>
            <a:r>
              <a:rPr lang="de-DE" dirty="0">
                <a:hlinkClick r:id="rId21"/>
              </a:rPr>
              <a:t>Guzman J</a:t>
            </a:r>
            <a:r>
              <a:rPr lang="de-DE" dirty="0"/>
              <a:t>, </a:t>
            </a:r>
            <a:r>
              <a:rPr lang="de-DE" dirty="0">
                <a:hlinkClick r:id="rId22"/>
              </a:rPr>
              <a:t>Costabel U</a:t>
            </a:r>
            <a:r>
              <a:rPr lang="de-DE" dirty="0"/>
              <a:t>, </a:t>
            </a:r>
            <a:r>
              <a:rPr lang="de-DE" dirty="0" err="1">
                <a:hlinkClick r:id="rId23"/>
              </a:rPr>
              <a:t>Kohno</a:t>
            </a:r>
            <a:r>
              <a:rPr lang="de-DE" dirty="0">
                <a:hlinkClick r:id="rId23"/>
              </a:rPr>
              <a:t> N</a:t>
            </a:r>
            <a:r>
              <a:rPr lang="de-DE" dirty="0"/>
              <a:t>, </a:t>
            </a:r>
            <a:r>
              <a:rPr lang="de-DE" dirty="0" err="1">
                <a:hlinkClick r:id="rId24"/>
              </a:rPr>
              <a:t>Tanigawa</a:t>
            </a:r>
            <a:r>
              <a:rPr lang="de-DE" dirty="0">
                <a:hlinkClick r:id="rId24"/>
              </a:rPr>
              <a:t> K</a:t>
            </a:r>
            <a:r>
              <a:rPr lang="de-DE" dirty="0"/>
              <a:t>.</a:t>
            </a:r>
          </a:p>
          <a:p>
            <a:r>
              <a:rPr lang="de-DE" b="1" dirty="0" err="1">
                <a:hlinkClick r:id="rId13" tooltip="Open/close author information list"/>
              </a:rPr>
              <a:t>Author</a:t>
            </a:r>
            <a:r>
              <a:rPr lang="de-DE" b="1" dirty="0">
                <a:hlinkClick r:id="rId13" tooltip="Open/close author information list"/>
              </a:rPr>
              <a:t> </a:t>
            </a:r>
            <a:r>
              <a:rPr lang="de-DE" b="1" dirty="0" err="1">
                <a:hlinkClick r:id="rId13" tooltip="Open/close author information list"/>
              </a:rPr>
              <a:t>information</a:t>
            </a:r>
            <a:endParaRPr lang="de-DE" b="1" dirty="0"/>
          </a:p>
          <a:p>
            <a:r>
              <a:rPr lang="de-DE" b="1" dirty="0"/>
              <a:t>Abstract</a:t>
            </a:r>
          </a:p>
          <a:p>
            <a:r>
              <a:rPr lang="de-DE" b="1" dirty="0"/>
              <a:t>BACKGROUND: </a:t>
            </a:r>
          </a:p>
          <a:p>
            <a:r>
              <a:rPr lang="de-DE" dirty="0" err="1"/>
              <a:t>Direct</a:t>
            </a:r>
            <a:r>
              <a:rPr lang="de-DE" dirty="0"/>
              <a:t> </a:t>
            </a:r>
            <a:r>
              <a:rPr lang="de-DE" dirty="0" err="1"/>
              <a:t>hemoperfusion</a:t>
            </a:r>
            <a:r>
              <a:rPr lang="de-DE" dirty="0"/>
              <a:t> </a:t>
            </a:r>
            <a:r>
              <a:rPr lang="de-DE" dirty="0" err="1"/>
              <a:t>with</a:t>
            </a:r>
            <a:r>
              <a:rPr lang="de-DE" dirty="0"/>
              <a:t> </a:t>
            </a:r>
            <a:r>
              <a:rPr lang="de-DE" dirty="0" err="1"/>
              <a:t>polymyxin</a:t>
            </a:r>
            <a:r>
              <a:rPr lang="de-DE" dirty="0"/>
              <a:t> B-</a:t>
            </a:r>
            <a:r>
              <a:rPr lang="de-DE" dirty="0" err="1"/>
              <a:t>immobilized</a:t>
            </a:r>
            <a:r>
              <a:rPr lang="de-DE" dirty="0"/>
              <a:t> </a:t>
            </a:r>
            <a:r>
              <a:rPr lang="de-DE" dirty="0" err="1"/>
              <a:t>fiber</a:t>
            </a:r>
            <a:r>
              <a:rPr lang="de-DE" dirty="0"/>
              <a:t> (PMX-DHP) </a:t>
            </a:r>
            <a:r>
              <a:rPr lang="de-DE" dirty="0" err="1"/>
              <a:t>might</a:t>
            </a:r>
            <a:r>
              <a:rPr lang="de-DE" dirty="0"/>
              <a:t> </a:t>
            </a:r>
            <a:r>
              <a:rPr lang="de-DE" dirty="0" err="1"/>
              <a:t>be</a:t>
            </a:r>
            <a:r>
              <a:rPr lang="de-DE" dirty="0"/>
              <a:t> </a:t>
            </a:r>
            <a:r>
              <a:rPr lang="de-DE" dirty="0" err="1"/>
              <a:t>beneficial</a:t>
            </a:r>
            <a:r>
              <a:rPr lang="de-DE" dirty="0"/>
              <a:t> </a:t>
            </a:r>
            <a:r>
              <a:rPr lang="de-DE" dirty="0" err="1"/>
              <a:t>for</a:t>
            </a:r>
            <a:r>
              <a:rPr lang="de-DE" dirty="0"/>
              <a:t> </a:t>
            </a:r>
            <a:r>
              <a:rPr lang="de-DE" dirty="0" err="1"/>
              <a:t>treating</a:t>
            </a:r>
            <a:r>
              <a:rPr lang="de-DE" dirty="0"/>
              <a:t> </a:t>
            </a:r>
            <a:r>
              <a:rPr lang="de-DE" dirty="0" err="1"/>
              <a:t>acute</a:t>
            </a:r>
            <a:r>
              <a:rPr lang="de-DE" dirty="0"/>
              <a:t> </a:t>
            </a:r>
            <a:r>
              <a:rPr lang="de-DE" dirty="0" err="1"/>
              <a:t>exacerbation</a:t>
            </a:r>
            <a:r>
              <a:rPr lang="de-DE" dirty="0"/>
              <a:t> (AE) of </a:t>
            </a:r>
            <a:r>
              <a:rPr lang="de-DE" dirty="0" err="1"/>
              <a:t>interstitial</a:t>
            </a:r>
            <a:r>
              <a:rPr lang="de-DE" dirty="0"/>
              <a:t> </a:t>
            </a:r>
            <a:r>
              <a:rPr lang="de-DE" dirty="0" err="1"/>
              <a:t>pneumonia</a:t>
            </a:r>
            <a:r>
              <a:rPr lang="de-DE" dirty="0"/>
              <a:t> (IP). </a:t>
            </a:r>
            <a:r>
              <a:rPr lang="de-DE" dirty="0" err="1"/>
              <a:t>Venovenous</a:t>
            </a:r>
            <a:r>
              <a:rPr lang="de-DE" dirty="0"/>
              <a:t> </a:t>
            </a:r>
            <a:r>
              <a:rPr lang="de-DE" dirty="0" err="1"/>
              <a:t>extracorporeal</a:t>
            </a:r>
            <a:r>
              <a:rPr lang="de-DE" dirty="0"/>
              <a:t> </a:t>
            </a:r>
            <a:r>
              <a:rPr lang="de-DE" dirty="0" err="1"/>
              <a:t>membranous</a:t>
            </a:r>
            <a:r>
              <a:rPr lang="de-DE" dirty="0"/>
              <a:t> </a:t>
            </a:r>
            <a:r>
              <a:rPr lang="de-DE" dirty="0" err="1"/>
              <a:t>oxygenation</a:t>
            </a:r>
            <a:r>
              <a:rPr lang="de-DE" dirty="0"/>
              <a:t> (VV-ECMO) </a:t>
            </a:r>
            <a:r>
              <a:rPr lang="de-DE" dirty="0" err="1"/>
              <a:t>is</a:t>
            </a:r>
            <a:r>
              <a:rPr lang="de-DE" dirty="0"/>
              <a:t> an </a:t>
            </a:r>
            <a:r>
              <a:rPr lang="de-DE" dirty="0" err="1"/>
              <a:t>emerging</a:t>
            </a:r>
            <a:r>
              <a:rPr lang="de-DE" dirty="0"/>
              <a:t> </a:t>
            </a:r>
            <a:r>
              <a:rPr lang="de-DE" dirty="0" err="1"/>
              <a:t>tool</a:t>
            </a:r>
            <a:r>
              <a:rPr lang="de-DE" dirty="0"/>
              <a:t> to </a:t>
            </a:r>
            <a:r>
              <a:rPr lang="de-DE" dirty="0" err="1"/>
              <a:t>avoid</a:t>
            </a:r>
            <a:r>
              <a:rPr lang="de-DE" dirty="0"/>
              <a:t> </a:t>
            </a:r>
            <a:r>
              <a:rPr lang="de-DE" dirty="0" err="1"/>
              <a:t>ventilator-induced</a:t>
            </a:r>
            <a:r>
              <a:rPr lang="de-DE" dirty="0"/>
              <a:t> </a:t>
            </a:r>
            <a:r>
              <a:rPr lang="de-DE" dirty="0" err="1"/>
              <a:t>lung</a:t>
            </a:r>
            <a:r>
              <a:rPr lang="de-DE" dirty="0"/>
              <a:t> </a:t>
            </a:r>
            <a:r>
              <a:rPr lang="de-DE" dirty="0" err="1"/>
              <a:t>injury</a:t>
            </a:r>
            <a:r>
              <a:rPr lang="de-DE" dirty="0"/>
              <a:t>. This </a:t>
            </a:r>
            <a:r>
              <a:rPr lang="de-DE" dirty="0" err="1"/>
              <a:t>is</a:t>
            </a:r>
            <a:r>
              <a:rPr lang="de-DE" dirty="0"/>
              <a:t> a report </a:t>
            </a:r>
            <a:r>
              <a:rPr lang="de-DE" dirty="0" err="1"/>
              <a:t>presenting</a:t>
            </a:r>
            <a:r>
              <a:rPr lang="de-DE" dirty="0"/>
              <a:t> </a:t>
            </a:r>
            <a:r>
              <a:rPr lang="de-DE" dirty="0" err="1"/>
              <a:t>the</a:t>
            </a:r>
            <a:r>
              <a:rPr lang="de-DE" dirty="0"/>
              <a:t> </a:t>
            </a:r>
            <a:r>
              <a:rPr lang="de-DE" dirty="0" err="1"/>
              <a:t>first</a:t>
            </a:r>
            <a:r>
              <a:rPr lang="de-DE" dirty="0"/>
              <a:t> </a:t>
            </a:r>
            <a:r>
              <a:rPr lang="de-DE" dirty="0" err="1"/>
              <a:t>three</a:t>
            </a:r>
            <a:r>
              <a:rPr lang="de-DE" dirty="0"/>
              <a:t> </a:t>
            </a:r>
            <a:r>
              <a:rPr lang="de-DE" dirty="0" err="1"/>
              <a:t>patients</a:t>
            </a:r>
            <a:r>
              <a:rPr lang="de-DE" dirty="0"/>
              <a:t> </a:t>
            </a:r>
            <a:r>
              <a:rPr lang="de-DE" dirty="0" err="1"/>
              <a:t>with</a:t>
            </a:r>
            <a:r>
              <a:rPr lang="de-DE" dirty="0"/>
              <a:t> AE of IP </a:t>
            </a:r>
            <a:r>
              <a:rPr lang="de-DE" dirty="0" err="1"/>
              <a:t>treated</a:t>
            </a:r>
            <a:r>
              <a:rPr lang="de-DE" dirty="0"/>
              <a:t> </a:t>
            </a:r>
            <a:r>
              <a:rPr lang="de-DE" dirty="0" err="1"/>
              <a:t>with</a:t>
            </a:r>
            <a:r>
              <a:rPr lang="de-DE" dirty="0"/>
              <a:t> a </a:t>
            </a:r>
            <a:r>
              <a:rPr lang="de-DE" dirty="0" err="1"/>
              <a:t>combined</a:t>
            </a:r>
            <a:r>
              <a:rPr lang="de-DE" dirty="0"/>
              <a:t> </a:t>
            </a:r>
            <a:r>
              <a:rPr lang="de-DE" dirty="0" err="1"/>
              <a:t>therapy</a:t>
            </a:r>
            <a:r>
              <a:rPr lang="de-DE" dirty="0"/>
              <a:t> of PMX-DHP and VV-ECMO.</a:t>
            </a:r>
          </a:p>
          <a:p>
            <a:r>
              <a:rPr lang="de-DE" b="1" dirty="0"/>
              <a:t>CASE PRESENTATION: </a:t>
            </a:r>
          </a:p>
          <a:p>
            <a:r>
              <a:rPr lang="de-DE" dirty="0"/>
              <a:t>Patient 1 was a 68-year-old male </a:t>
            </a:r>
            <a:r>
              <a:rPr lang="de-DE" dirty="0" err="1"/>
              <a:t>with</a:t>
            </a:r>
            <a:r>
              <a:rPr lang="de-DE" dirty="0"/>
              <a:t> </a:t>
            </a:r>
            <a:r>
              <a:rPr lang="de-DE" dirty="0" err="1"/>
              <a:t>acute</a:t>
            </a:r>
            <a:r>
              <a:rPr lang="de-DE" dirty="0"/>
              <a:t> </a:t>
            </a:r>
            <a:r>
              <a:rPr lang="de-DE" dirty="0" err="1"/>
              <a:t>interstitial</a:t>
            </a:r>
            <a:r>
              <a:rPr lang="de-DE" dirty="0"/>
              <a:t> </a:t>
            </a:r>
            <a:r>
              <a:rPr lang="de-DE" dirty="0" err="1"/>
              <a:t>pneumonia</a:t>
            </a:r>
            <a:r>
              <a:rPr lang="de-DE" dirty="0"/>
              <a:t>, </a:t>
            </a:r>
            <a:r>
              <a:rPr lang="de-DE" dirty="0" err="1"/>
              <a:t>patient</a:t>
            </a:r>
            <a:r>
              <a:rPr lang="de-DE" dirty="0"/>
              <a:t> 2 a 67-year-old male </a:t>
            </a:r>
            <a:r>
              <a:rPr lang="de-DE" dirty="0" err="1"/>
              <a:t>with</a:t>
            </a:r>
            <a:r>
              <a:rPr lang="de-DE" dirty="0"/>
              <a:t> AE of </a:t>
            </a:r>
            <a:r>
              <a:rPr lang="de-DE" dirty="0" err="1"/>
              <a:t>idiopathic</a:t>
            </a:r>
            <a:r>
              <a:rPr lang="de-DE" dirty="0"/>
              <a:t> </a:t>
            </a:r>
            <a:r>
              <a:rPr lang="de-DE" dirty="0" err="1"/>
              <a:t>pulmonary</a:t>
            </a:r>
            <a:r>
              <a:rPr lang="de-DE" dirty="0"/>
              <a:t> </a:t>
            </a:r>
            <a:r>
              <a:rPr lang="de-DE" dirty="0" err="1"/>
              <a:t>fibrosis</a:t>
            </a:r>
            <a:r>
              <a:rPr lang="de-DE" dirty="0"/>
              <a:t>, and </a:t>
            </a:r>
            <a:r>
              <a:rPr lang="de-DE" dirty="0" err="1"/>
              <a:t>patient</a:t>
            </a:r>
            <a:r>
              <a:rPr lang="de-DE" dirty="0"/>
              <a:t> 3 a 61-year-old </a:t>
            </a:r>
            <a:r>
              <a:rPr lang="de-DE" dirty="0" err="1"/>
              <a:t>female</a:t>
            </a:r>
            <a:r>
              <a:rPr lang="de-DE" dirty="0"/>
              <a:t> </a:t>
            </a:r>
            <a:r>
              <a:rPr lang="de-DE" dirty="0" err="1"/>
              <a:t>with</a:t>
            </a:r>
            <a:r>
              <a:rPr lang="de-DE" dirty="0"/>
              <a:t> AE of </a:t>
            </a:r>
            <a:r>
              <a:rPr lang="de-DE" dirty="0" err="1"/>
              <a:t>collagen</a:t>
            </a:r>
            <a:r>
              <a:rPr lang="de-DE" dirty="0"/>
              <a:t> </a:t>
            </a:r>
            <a:r>
              <a:rPr lang="de-DE" dirty="0" err="1"/>
              <a:t>vascular</a:t>
            </a:r>
            <a:r>
              <a:rPr lang="de-DE" dirty="0"/>
              <a:t> </a:t>
            </a:r>
            <a:r>
              <a:rPr lang="de-DE" dirty="0" err="1"/>
              <a:t>disease-associated</a:t>
            </a:r>
            <a:r>
              <a:rPr lang="de-DE" dirty="0"/>
              <a:t> </a:t>
            </a:r>
            <a:r>
              <a:rPr lang="de-DE" dirty="0" err="1"/>
              <a:t>interstitial</a:t>
            </a:r>
            <a:r>
              <a:rPr lang="de-DE" dirty="0"/>
              <a:t> </a:t>
            </a:r>
            <a:r>
              <a:rPr lang="de-DE" dirty="0" err="1"/>
              <a:t>pneumonia</a:t>
            </a:r>
            <a:r>
              <a:rPr lang="de-DE" dirty="0"/>
              <a:t>. All </a:t>
            </a:r>
            <a:r>
              <a:rPr lang="de-DE" dirty="0" err="1"/>
              <a:t>patients</a:t>
            </a:r>
            <a:r>
              <a:rPr lang="de-DE" dirty="0"/>
              <a:t> </a:t>
            </a:r>
            <a:r>
              <a:rPr lang="de-DE" dirty="0" err="1"/>
              <a:t>were</a:t>
            </a:r>
            <a:r>
              <a:rPr lang="de-DE" dirty="0"/>
              <a:t> </a:t>
            </a:r>
            <a:r>
              <a:rPr lang="de-DE" dirty="0" err="1"/>
              <a:t>severely</a:t>
            </a:r>
            <a:r>
              <a:rPr lang="de-DE" dirty="0"/>
              <a:t> </a:t>
            </a:r>
            <a:r>
              <a:rPr lang="de-DE" dirty="0" err="1"/>
              <a:t>hypoxemic</a:t>
            </a:r>
            <a:r>
              <a:rPr lang="de-DE" dirty="0"/>
              <a:t> and </a:t>
            </a:r>
            <a:r>
              <a:rPr lang="de-DE" dirty="0" err="1"/>
              <a:t>required</a:t>
            </a:r>
            <a:r>
              <a:rPr lang="de-DE" dirty="0"/>
              <a:t> </a:t>
            </a:r>
            <a:r>
              <a:rPr lang="de-DE" dirty="0" err="1"/>
              <a:t>mechanical</a:t>
            </a:r>
            <a:r>
              <a:rPr lang="de-DE" dirty="0"/>
              <a:t> </a:t>
            </a:r>
            <a:r>
              <a:rPr lang="de-DE" dirty="0" err="1"/>
              <a:t>ventilation</a:t>
            </a:r>
            <a:r>
              <a:rPr lang="de-DE" dirty="0"/>
              <a:t>. A </a:t>
            </a:r>
            <a:r>
              <a:rPr lang="de-DE" dirty="0" err="1"/>
              <a:t>combined</a:t>
            </a:r>
            <a:r>
              <a:rPr lang="de-DE" dirty="0"/>
              <a:t> </a:t>
            </a:r>
            <a:r>
              <a:rPr lang="de-DE" dirty="0" err="1"/>
              <a:t>therapy</a:t>
            </a:r>
            <a:r>
              <a:rPr lang="de-DE" dirty="0"/>
              <a:t> </a:t>
            </a:r>
            <a:r>
              <a:rPr lang="de-DE" dirty="0" err="1"/>
              <a:t>using</a:t>
            </a:r>
            <a:r>
              <a:rPr lang="de-DE" dirty="0"/>
              <a:t> PMX-DHP and VV-ECMO was </a:t>
            </a:r>
            <a:r>
              <a:rPr lang="de-DE" dirty="0" err="1"/>
              <a:t>initiated</a:t>
            </a:r>
            <a:r>
              <a:rPr lang="de-DE" dirty="0"/>
              <a:t> </a:t>
            </a:r>
            <a:r>
              <a:rPr lang="de-DE" dirty="0" err="1"/>
              <a:t>with</a:t>
            </a:r>
            <a:r>
              <a:rPr lang="de-DE" dirty="0"/>
              <a:t> support of </a:t>
            </a:r>
            <a:r>
              <a:rPr lang="de-DE" dirty="0" err="1"/>
              <a:t>intravenous</a:t>
            </a:r>
            <a:r>
              <a:rPr lang="de-DE" dirty="0"/>
              <a:t> </a:t>
            </a:r>
            <a:r>
              <a:rPr lang="de-DE" dirty="0" err="1"/>
              <a:t>corticosteroids</a:t>
            </a:r>
            <a:r>
              <a:rPr lang="de-DE" dirty="0"/>
              <a:t> and </a:t>
            </a:r>
            <a:r>
              <a:rPr lang="de-DE" dirty="0" err="1"/>
              <a:t>antibiotics</a:t>
            </a:r>
            <a:r>
              <a:rPr lang="de-DE" dirty="0"/>
              <a:t>. Radiological </a:t>
            </a:r>
            <a:r>
              <a:rPr lang="de-DE" dirty="0" err="1"/>
              <a:t>findings</a:t>
            </a:r>
            <a:r>
              <a:rPr lang="de-DE" dirty="0"/>
              <a:t>, </a:t>
            </a:r>
            <a:r>
              <a:rPr lang="de-DE" dirty="0" err="1"/>
              <a:t>oxygenation</a:t>
            </a:r>
            <a:r>
              <a:rPr lang="de-DE" dirty="0"/>
              <a:t> and </a:t>
            </a:r>
            <a:r>
              <a:rPr lang="de-DE" dirty="0" err="1"/>
              <a:t>laboratory</a:t>
            </a:r>
            <a:r>
              <a:rPr lang="de-DE" dirty="0"/>
              <a:t> </a:t>
            </a:r>
            <a:r>
              <a:rPr lang="de-DE" dirty="0" err="1"/>
              <a:t>findings</a:t>
            </a:r>
            <a:r>
              <a:rPr lang="de-DE" dirty="0"/>
              <a:t> </a:t>
            </a:r>
            <a:r>
              <a:rPr lang="de-DE" dirty="0" err="1"/>
              <a:t>markedly</a:t>
            </a:r>
            <a:r>
              <a:rPr lang="de-DE" dirty="0"/>
              <a:t> </a:t>
            </a:r>
            <a:r>
              <a:rPr lang="de-DE" dirty="0" err="1"/>
              <a:t>improved</a:t>
            </a:r>
            <a:r>
              <a:rPr lang="de-DE" dirty="0"/>
              <a:t> and all </a:t>
            </a:r>
            <a:r>
              <a:rPr lang="de-DE" dirty="0" err="1"/>
              <a:t>patients</a:t>
            </a:r>
            <a:r>
              <a:rPr lang="de-DE" dirty="0"/>
              <a:t> </a:t>
            </a:r>
            <a:r>
              <a:rPr lang="de-DE" dirty="0" err="1"/>
              <a:t>survived</a:t>
            </a:r>
            <a:r>
              <a:rPr lang="de-DE" dirty="0"/>
              <a:t> </a:t>
            </a:r>
            <a:r>
              <a:rPr lang="de-DE" dirty="0" err="1"/>
              <a:t>without</a:t>
            </a:r>
            <a:r>
              <a:rPr lang="de-DE" dirty="0"/>
              <a:t> </a:t>
            </a:r>
            <a:r>
              <a:rPr lang="de-DE" dirty="0" err="1"/>
              <a:t>severe</a:t>
            </a:r>
            <a:r>
              <a:rPr lang="de-DE" dirty="0"/>
              <a:t> </a:t>
            </a:r>
            <a:r>
              <a:rPr lang="de-DE" dirty="0" err="1"/>
              <a:t>complications</a:t>
            </a:r>
            <a:r>
              <a:rPr lang="de-DE" dirty="0"/>
              <a:t>.</a:t>
            </a:r>
          </a:p>
          <a:p>
            <a:r>
              <a:rPr lang="de-DE" b="1" dirty="0"/>
              <a:t>CONCLUSION: </a:t>
            </a:r>
          </a:p>
          <a:p>
            <a:r>
              <a:rPr lang="de-DE" dirty="0"/>
              <a:t>A </a:t>
            </a:r>
            <a:r>
              <a:rPr lang="de-DE" dirty="0" err="1"/>
              <a:t>combined</a:t>
            </a:r>
            <a:r>
              <a:rPr lang="de-DE" dirty="0"/>
              <a:t> </a:t>
            </a:r>
            <a:r>
              <a:rPr lang="de-DE" dirty="0" err="1"/>
              <a:t>therapy</a:t>
            </a:r>
            <a:r>
              <a:rPr lang="de-DE" dirty="0"/>
              <a:t> of PMX-DHP and VV-ECMO </a:t>
            </a:r>
            <a:r>
              <a:rPr lang="de-DE" dirty="0" err="1"/>
              <a:t>might</a:t>
            </a:r>
            <a:r>
              <a:rPr lang="de-DE" dirty="0"/>
              <a:t> </a:t>
            </a:r>
            <a:r>
              <a:rPr lang="de-DE" dirty="0" err="1"/>
              <a:t>be</a:t>
            </a:r>
            <a:r>
              <a:rPr lang="de-DE" dirty="0"/>
              <a:t> a </a:t>
            </a:r>
            <a:r>
              <a:rPr lang="de-DE" dirty="0" err="1"/>
              <a:t>therapeutic</a:t>
            </a:r>
            <a:r>
              <a:rPr lang="de-DE" dirty="0"/>
              <a:t> </a:t>
            </a:r>
            <a:r>
              <a:rPr lang="de-DE" dirty="0" err="1"/>
              <a:t>option</a:t>
            </a:r>
            <a:r>
              <a:rPr lang="de-DE" dirty="0"/>
              <a:t> </a:t>
            </a:r>
            <a:r>
              <a:rPr lang="de-DE" dirty="0" err="1"/>
              <a:t>for</a:t>
            </a:r>
            <a:r>
              <a:rPr lang="de-DE" dirty="0"/>
              <a:t> AE of IP.</a:t>
            </a:r>
          </a:p>
          <a:p>
            <a:endParaRPr lang="de-DE" dirty="0"/>
          </a:p>
          <a:p>
            <a:r>
              <a:rPr lang="en-US" dirty="0">
                <a:hlinkClick r:id="rId25" tooltip="BMC pulmonary medicine."/>
              </a:rPr>
              <a:t>BMC </a:t>
            </a:r>
            <a:r>
              <a:rPr lang="en-US" dirty="0" err="1">
                <a:hlinkClick r:id="rId25" tooltip="BMC pulmonary medicine."/>
              </a:rPr>
              <a:t>Pulm</a:t>
            </a:r>
            <a:r>
              <a:rPr lang="en-US" dirty="0">
                <a:hlinkClick r:id="rId25" tooltip="BMC pulmonary medicine."/>
              </a:rPr>
              <a:t> Med.</a:t>
            </a:r>
            <a:r>
              <a:rPr lang="en-US" dirty="0"/>
              <a:t> 2015 Feb 22;15:15. </a:t>
            </a:r>
            <a:r>
              <a:rPr lang="en-US" dirty="0" err="1"/>
              <a:t>doi</a:t>
            </a:r>
            <a:r>
              <a:rPr lang="en-US" dirty="0"/>
              <a:t>: 10.1186/s12890-015-0004-4.</a:t>
            </a:r>
          </a:p>
          <a:p>
            <a:r>
              <a:rPr lang="en-US" b="1" dirty="0"/>
              <a:t>Treatment of acute exacerbation of idiopathic pulmonary fibrosis with direct hemoperfusion using a polymyxin B-immobilized fiber column improves survival.</a:t>
            </a:r>
          </a:p>
          <a:p>
            <a:r>
              <a:rPr lang="en-US" dirty="0" err="1">
                <a:hlinkClick r:id="rId26"/>
              </a:rPr>
              <a:t>Enomoto</a:t>
            </a:r>
            <a:r>
              <a:rPr lang="en-US" dirty="0">
                <a:hlinkClick r:id="rId26"/>
              </a:rPr>
              <a:t> N</a:t>
            </a:r>
            <a:r>
              <a:rPr lang="en-US" baseline="30000" dirty="0"/>
              <a:t>1</a:t>
            </a:r>
            <a:r>
              <a:rPr lang="en-US" dirty="0"/>
              <a:t>, </a:t>
            </a:r>
            <a:r>
              <a:rPr lang="en-US" dirty="0" err="1">
                <a:hlinkClick r:id="rId27"/>
              </a:rPr>
              <a:t>Mikamo</a:t>
            </a:r>
            <a:r>
              <a:rPr lang="en-US" dirty="0">
                <a:hlinkClick r:id="rId27"/>
              </a:rPr>
              <a:t> M</a:t>
            </a:r>
            <a:r>
              <a:rPr lang="en-US" baseline="30000" dirty="0"/>
              <a:t>2</a:t>
            </a:r>
            <a:r>
              <a:rPr lang="en-US" dirty="0"/>
              <a:t>, </a:t>
            </a:r>
            <a:r>
              <a:rPr lang="en-US" dirty="0" err="1">
                <a:hlinkClick r:id="rId28"/>
              </a:rPr>
              <a:t>Oyama</a:t>
            </a:r>
            <a:r>
              <a:rPr lang="en-US" dirty="0">
                <a:hlinkClick r:id="rId28"/>
              </a:rPr>
              <a:t> Y</a:t>
            </a:r>
            <a:r>
              <a:rPr lang="en-US" baseline="30000" dirty="0"/>
              <a:t>3</a:t>
            </a:r>
            <a:r>
              <a:rPr lang="en-US" dirty="0"/>
              <a:t>, </a:t>
            </a:r>
            <a:r>
              <a:rPr lang="en-US" dirty="0" err="1">
                <a:hlinkClick r:id="rId29"/>
              </a:rPr>
              <a:t>Kono</a:t>
            </a:r>
            <a:r>
              <a:rPr lang="en-US" dirty="0">
                <a:hlinkClick r:id="rId29"/>
              </a:rPr>
              <a:t> M</a:t>
            </a:r>
            <a:r>
              <a:rPr lang="en-US" baseline="30000" dirty="0"/>
              <a:t>4</a:t>
            </a:r>
            <a:r>
              <a:rPr lang="en-US" dirty="0"/>
              <a:t>, </a:t>
            </a:r>
            <a:r>
              <a:rPr lang="en-US" dirty="0">
                <a:hlinkClick r:id="rId30"/>
              </a:rPr>
              <a:t>Hashimoto D</a:t>
            </a:r>
            <a:r>
              <a:rPr lang="en-US" baseline="30000" dirty="0"/>
              <a:t>5</a:t>
            </a:r>
            <a:r>
              <a:rPr lang="en-US" dirty="0"/>
              <a:t>, </a:t>
            </a:r>
            <a:r>
              <a:rPr lang="en-US" dirty="0">
                <a:hlinkClick r:id="rId31"/>
              </a:rPr>
              <a:t>Fujisawa T</a:t>
            </a:r>
            <a:r>
              <a:rPr lang="en-US" baseline="30000" dirty="0"/>
              <a:t>6</a:t>
            </a:r>
            <a:r>
              <a:rPr lang="en-US" dirty="0"/>
              <a:t>, </a:t>
            </a:r>
            <a:r>
              <a:rPr lang="en-US" dirty="0">
                <a:hlinkClick r:id="rId32"/>
              </a:rPr>
              <a:t>Inui N</a:t>
            </a:r>
            <a:r>
              <a:rPr lang="en-US" baseline="30000" dirty="0"/>
              <a:t>7</a:t>
            </a:r>
            <a:r>
              <a:rPr lang="en-US" dirty="0"/>
              <a:t>, </a:t>
            </a:r>
            <a:r>
              <a:rPr lang="en-US" dirty="0">
                <a:hlinkClick r:id="rId33"/>
              </a:rPr>
              <a:t>Nakamura Y</a:t>
            </a:r>
            <a:r>
              <a:rPr lang="en-US" baseline="30000" dirty="0"/>
              <a:t>8</a:t>
            </a:r>
            <a:r>
              <a:rPr lang="en-US" dirty="0"/>
              <a:t>, </a:t>
            </a:r>
            <a:r>
              <a:rPr lang="en-US" dirty="0">
                <a:hlinkClick r:id="rId34"/>
              </a:rPr>
              <a:t>Yasuda H</a:t>
            </a:r>
            <a:r>
              <a:rPr lang="en-US" baseline="30000" dirty="0"/>
              <a:t>9</a:t>
            </a:r>
            <a:r>
              <a:rPr lang="en-US" dirty="0"/>
              <a:t>, </a:t>
            </a:r>
            <a:r>
              <a:rPr lang="en-US" dirty="0">
                <a:hlinkClick r:id="rId35"/>
              </a:rPr>
              <a:t>Kato A</a:t>
            </a:r>
            <a:r>
              <a:rPr lang="en-US" baseline="30000" dirty="0"/>
              <a:t>10</a:t>
            </a:r>
            <a:r>
              <a:rPr lang="en-US" dirty="0"/>
              <a:t>, </a:t>
            </a:r>
            <a:r>
              <a:rPr lang="en-US" dirty="0" err="1">
                <a:hlinkClick r:id="rId36"/>
              </a:rPr>
              <a:t>Mimuro</a:t>
            </a:r>
            <a:r>
              <a:rPr lang="en-US" dirty="0">
                <a:hlinkClick r:id="rId36"/>
              </a:rPr>
              <a:t> S</a:t>
            </a:r>
            <a:r>
              <a:rPr lang="en-US" baseline="30000" dirty="0"/>
              <a:t>11</a:t>
            </a:r>
            <a:r>
              <a:rPr lang="en-US" dirty="0"/>
              <a:t>, </a:t>
            </a:r>
            <a:r>
              <a:rPr lang="en-US" dirty="0">
                <a:hlinkClick r:id="rId37"/>
              </a:rPr>
              <a:t>Doi M</a:t>
            </a:r>
            <a:r>
              <a:rPr lang="en-US" baseline="30000" dirty="0"/>
              <a:t>12</a:t>
            </a:r>
            <a:r>
              <a:rPr lang="en-US" dirty="0"/>
              <a:t>, </a:t>
            </a:r>
            <a:r>
              <a:rPr lang="en-US" dirty="0">
                <a:hlinkClick r:id="rId38"/>
              </a:rPr>
              <a:t>Sato S</a:t>
            </a:r>
            <a:r>
              <a:rPr lang="en-US" baseline="30000" dirty="0"/>
              <a:t>13</a:t>
            </a:r>
            <a:r>
              <a:rPr lang="en-US" dirty="0"/>
              <a:t>, </a:t>
            </a:r>
            <a:r>
              <a:rPr lang="en-US" dirty="0" err="1">
                <a:hlinkClick r:id="rId39"/>
              </a:rPr>
              <a:t>Suda</a:t>
            </a:r>
            <a:r>
              <a:rPr lang="en-US" dirty="0">
                <a:hlinkClick r:id="rId39"/>
              </a:rPr>
              <a:t> T</a:t>
            </a:r>
            <a:r>
              <a:rPr lang="en-US" baseline="30000" dirty="0"/>
              <a:t>14</a:t>
            </a:r>
            <a:r>
              <a:rPr lang="en-US" dirty="0"/>
              <a:t>.</a:t>
            </a:r>
          </a:p>
          <a:p>
            <a:r>
              <a:rPr lang="en-US" b="1" dirty="0">
                <a:hlinkClick r:id="rId25" tooltip="Open/close author information list"/>
              </a:rPr>
              <a:t>Author information</a:t>
            </a:r>
            <a:endParaRPr lang="en-US" b="1" dirty="0"/>
          </a:p>
          <a:p>
            <a:r>
              <a:rPr lang="en-US" b="1" dirty="0"/>
              <a:t>Abstract</a:t>
            </a:r>
          </a:p>
          <a:p>
            <a:r>
              <a:rPr lang="en-US" b="1" dirty="0"/>
              <a:t>BACKGROUND: </a:t>
            </a:r>
          </a:p>
          <a:p>
            <a:r>
              <a:rPr lang="en-US" dirty="0"/>
              <a:t>Acute exacerbation of idiopathic pulmonary fibrosis (AE-IPF) has an extremely poor prognosis and there is currently no effective treatment for this condition. Direct hemoperfusion with a polymyxin B-immobilized fiber column (PMX-DHP) improves oxygenation, but it is unclear whether treatment of AE-IPF with PMX-DHP affects survival. This study elucidated the effectiveness and safety of PMX-DHP for the treatment of AE-IPF.</a:t>
            </a:r>
          </a:p>
          <a:p>
            <a:r>
              <a:rPr lang="en-US" b="1" dirty="0"/>
              <a:t>METHODS: </a:t>
            </a:r>
          </a:p>
          <a:p>
            <a:r>
              <a:rPr lang="en-US" dirty="0"/>
              <a:t>This study included 31 patients with 41 episodes of AE-IPF. All patients received steroids. Of 31, 14 patients (20 episodes) were treated with PMX-DHP. The laboratory and physiological test results after the start of therapy and survival were retrospectively compared between patients treated with and without PMX-DHP.</a:t>
            </a:r>
          </a:p>
          <a:p>
            <a:r>
              <a:rPr lang="en-US" b="1" dirty="0"/>
              <a:t>RESULTS: </a:t>
            </a:r>
          </a:p>
          <a:p>
            <a:r>
              <a:rPr lang="en-US" dirty="0"/>
              <a:t>Patients treated with PMX-DHP had a significantly greater change in PaO2/FiO2 ratio (mean ± SEM, 58.2 ± 22.5 vs. 0.7 ± 13.3, p = 0.034) and a smaller change in white blood cell count (-630 ± 959 /</a:t>
            </a:r>
            <a:r>
              <a:rPr lang="en-US" dirty="0" err="1"/>
              <a:t>μL</a:t>
            </a:r>
            <a:r>
              <a:rPr lang="en-US" dirty="0"/>
              <a:t> vs. 4500 ± 1190 /</a:t>
            </a:r>
            <a:r>
              <a:rPr lang="en-US" dirty="0" err="1"/>
              <a:t>μL</a:t>
            </a:r>
            <a:r>
              <a:rPr lang="en-US" dirty="0"/>
              <a:t>, p = 0.002) after 2 days of treatment than patients treated without PMX-DHP. The 12-month survival rate was significantly higher in patients treated with PMX-DHP (48.2% vs. 5.9%, p = 0.041). PMX-DHP was effective in patients with more severe underlying disease (GAP stages II or III; 12-month survival rate 57.1% with PMX-DHP vs. 0% without PMX-DHP, p = 0.021). Treatment with PMX-DHP was an independent predictor of better prognosis (hazard ratio 0.345, p = 0.037). Mild pulmonary thromboembolism occurred in one patient treated with PMX-DHP.</a:t>
            </a:r>
          </a:p>
          <a:p>
            <a:r>
              <a:rPr lang="en-US" b="1" dirty="0"/>
              <a:t>CONCLUSIONS: </a:t>
            </a:r>
          </a:p>
          <a:p>
            <a:r>
              <a:rPr lang="en-US" dirty="0"/>
              <a:t>Treatment of AE-IPF with PMX-DHP is tolerable and improves 12-month survival.</a:t>
            </a:r>
          </a:p>
          <a:p>
            <a:endParaRPr lang="en-US" dirty="0"/>
          </a:p>
          <a:p>
            <a:r>
              <a:rPr lang="en-US" dirty="0" err="1">
                <a:hlinkClick r:id="rId40" tooltip="Pulmonary medicine."/>
              </a:rPr>
              <a:t>Pulm</a:t>
            </a:r>
            <a:r>
              <a:rPr lang="en-US" dirty="0">
                <a:hlinkClick r:id="rId40" tooltip="Pulmonary medicine."/>
              </a:rPr>
              <a:t> Med.</a:t>
            </a:r>
            <a:r>
              <a:rPr lang="en-US" dirty="0"/>
              <a:t> 2011;2011:240805. </a:t>
            </a:r>
            <a:r>
              <a:rPr lang="en-US" dirty="0" err="1"/>
              <a:t>doi</a:t>
            </a:r>
            <a:r>
              <a:rPr lang="en-US" dirty="0"/>
              <a:t>: 10.1155/2011/240805. </a:t>
            </a:r>
            <a:r>
              <a:rPr lang="en-US" dirty="0" err="1"/>
              <a:t>Epub</a:t>
            </a:r>
            <a:r>
              <a:rPr lang="en-US" dirty="0"/>
              <a:t> 2011 Apr 7.</a:t>
            </a:r>
          </a:p>
          <a:p>
            <a:r>
              <a:rPr lang="en-US" b="1" dirty="0"/>
              <a:t>Ganciclovir antiviral therapy in advanced idiopathic pulmonary fibrosis: an open pilot study.</a:t>
            </a:r>
          </a:p>
          <a:p>
            <a:r>
              <a:rPr lang="en-US" dirty="0">
                <a:hlinkClick r:id="rId41"/>
              </a:rPr>
              <a:t>Egan JJ</a:t>
            </a:r>
            <a:r>
              <a:rPr lang="en-US" baseline="30000" dirty="0"/>
              <a:t>1</a:t>
            </a:r>
            <a:r>
              <a:rPr lang="en-US" dirty="0"/>
              <a:t>, </a:t>
            </a:r>
            <a:r>
              <a:rPr lang="en-US" dirty="0" err="1">
                <a:hlinkClick r:id="rId42"/>
              </a:rPr>
              <a:t>Adamali</a:t>
            </a:r>
            <a:r>
              <a:rPr lang="en-US" dirty="0">
                <a:hlinkClick r:id="rId42"/>
              </a:rPr>
              <a:t> HI</a:t>
            </a:r>
            <a:r>
              <a:rPr lang="en-US" dirty="0"/>
              <a:t>, </a:t>
            </a:r>
            <a:r>
              <a:rPr lang="en-US" dirty="0">
                <a:hlinkClick r:id="rId43"/>
              </a:rPr>
              <a:t>Lok SS</a:t>
            </a:r>
            <a:r>
              <a:rPr lang="en-US" dirty="0"/>
              <a:t>, </a:t>
            </a:r>
            <a:r>
              <a:rPr lang="en-US" dirty="0">
                <a:hlinkClick r:id="rId44"/>
              </a:rPr>
              <a:t>Stewart JP</a:t>
            </a:r>
            <a:r>
              <a:rPr lang="en-US" dirty="0"/>
              <a:t>, </a:t>
            </a:r>
            <a:r>
              <a:rPr lang="en-US" dirty="0">
                <a:hlinkClick r:id="rId45"/>
              </a:rPr>
              <a:t>Woodcock AA</a:t>
            </a:r>
            <a:r>
              <a:rPr lang="en-US" dirty="0"/>
              <a:t>.</a:t>
            </a:r>
          </a:p>
          <a:p>
            <a:r>
              <a:rPr lang="en-US" b="1" dirty="0">
                <a:hlinkClick r:id="rId40" tooltip="Open/close author information list"/>
              </a:rPr>
              <a:t>Author information</a:t>
            </a:r>
            <a:endParaRPr lang="en-US" b="1" dirty="0"/>
          </a:p>
          <a:p>
            <a:r>
              <a:rPr lang="en-US" b="1" dirty="0"/>
              <a:t>Abstract</a:t>
            </a:r>
          </a:p>
          <a:p>
            <a:r>
              <a:rPr lang="en-US" b="1" dirty="0"/>
              <a:t>HYPOTHESIS: </a:t>
            </a:r>
          </a:p>
          <a:p>
            <a:r>
              <a:rPr lang="en-US" dirty="0"/>
              <a:t>Repeated epithelial cell injury secondary to viruses such as Epstein Barr and subsequent dysfunctional repair may be central to the pathogenesis of IPF. In this observational study, we evaluated whether a combination of standard and anti-viral therapy might have an impact on disease progression.</a:t>
            </a:r>
          </a:p>
          <a:p>
            <a:r>
              <a:rPr lang="en-US" b="1" dirty="0"/>
              <a:t>METHODS: </a:t>
            </a:r>
          </a:p>
          <a:p>
            <a:r>
              <a:rPr lang="en-US" dirty="0"/>
              <a:t>Advanced IPF patients who failed standard therapy and had serological evidence of previous EBV, received ganciclovir (iv) at 5 mg/kg twice daily. Forced vital capacity (FVC), shuttle walk test, DTPA scan and prednisolone dose were measured before and 8 weeks post-treatment.</a:t>
            </a:r>
          </a:p>
          <a:p>
            <a:r>
              <a:rPr lang="en-US" b="1" dirty="0"/>
              <a:t>RESULTS: </a:t>
            </a:r>
          </a:p>
          <a:p>
            <a:r>
              <a:rPr lang="en-US" dirty="0"/>
              <a:t>Fourteen patients were included. After ganciclovir, eight patients showed improvement in FVC and six deteriorated. The median reduction of prednisolone dose was 7.5 mg (44%). Nine patients were classified "responders" of whom four showed an improvement in all four criteria, while three of the five "non-responders" showed no response in any of the criteria. Responders showed reduction in prednisolone dosage (P = .02) and improved DTPA clearance (P = .001).</a:t>
            </a:r>
          </a:p>
          <a:p>
            <a:r>
              <a:rPr lang="en-US" b="1" dirty="0"/>
              <a:t>CONCLUSION: </a:t>
            </a:r>
          </a:p>
          <a:p>
            <a:r>
              <a:rPr lang="en-US" dirty="0"/>
              <a:t>This audit outcome suggests that 2-week course of ganciclovir (iv) may attenuate disease progression in a subgroup of advanced IPF patients. These observations do not suggest that anti-viral treatment is a substitute for the standard care, however, suggests the need to explore the efficacy of ganciclovir as adjunctive therapy in IPF.</a:t>
            </a:r>
          </a:p>
          <a:p>
            <a:endParaRPr lang="en-US" dirty="0"/>
          </a:p>
          <a:p>
            <a:endParaRPr lang="en-US" dirty="0"/>
          </a:p>
          <a:p>
            <a:r>
              <a:rPr lang="en-US" dirty="0">
                <a:hlinkClick r:id="rId46" tooltip="BMC pulmonary medicine."/>
              </a:rPr>
              <a:t>BMC </a:t>
            </a:r>
            <a:r>
              <a:rPr lang="en-US" dirty="0" err="1">
                <a:hlinkClick r:id="rId46" tooltip="BMC pulmonary medicine."/>
              </a:rPr>
              <a:t>Pulm</a:t>
            </a:r>
            <a:r>
              <a:rPr lang="en-US" dirty="0">
                <a:hlinkClick r:id="rId46" tooltip="BMC pulmonary medicine."/>
              </a:rPr>
              <a:t> Med.</a:t>
            </a:r>
            <a:r>
              <a:rPr lang="en-US" dirty="0"/>
              <a:t> 2017 Jun 19;17(1):94. </a:t>
            </a:r>
            <a:r>
              <a:rPr lang="en-US" dirty="0" err="1"/>
              <a:t>doi</a:t>
            </a:r>
            <a:r>
              <a:rPr lang="en-US" dirty="0"/>
              <a:t>: 10.1186/s12890-017-0437-z.</a:t>
            </a:r>
          </a:p>
          <a:p>
            <a:r>
              <a:rPr lang="en-US" b="1" dirty="0"/>
              <a:t>Azithromycin for idiopathic acute exacerbation of idiopathic pulmonary fibrosis: a retrospective single-center study.</a:t>
            </a:r>
          </a:p>
          <a:p>
            <a:r>
              <a:rPr lang="en-US" dirty="0">
                <a:hlinkClick r:id="rId47"/>
              </a:rPr>
              <a:t>Kawamura K</a:t>
            </a:r>
            <a:r>
              <a:rPr lang="en-US" baseline="30000" dirty="0"/>
              <a:t>1</a:t>
            </a:r>
            <a:r>
              <a:rPr lang="en-US" dirty="0"/>
              <a:t>, </a:t>
            </a:r>
            <a:r>
              <a:rPr lang="en-US" dirty="0" err="1">
                <a:hlinkClick r:id="rId48"/>
              </a:rPr>
              <a:t>Ichikado</a:t>
            </a:r>
            <a:r>
              <a:rPr lang="en-US" dirty="0">
                <a:hlinkClick r:id="rId48"/>
              </a:rPr>
              <a:t> K</a:t>
            </a:r>
            <a:r>
              <a:rPr lang="en-US" baseline="30000" dirty="0"/>
              <a:t>2</a:t>
            </a:r>
            <a:r>
              <a:rPr lang="en-US" dirty="0"/>
              <a:t>, </a:t>
            </a:r>
            <a:r>
              <a:rPr lang="en-US" dirty="0">
                <a:hlinkClick r:id="rId49"/>
              </a:rPr>
              <a:t>Yasuda Y</a:t>
            </a:r>
            <a:r>
              <a:rPr lang="en-US" baseline="30000" dirty="0"/>
              <a:t>2</a:t>
            </a:r>
            <a:r>
              <a:rPr lang="en-US" dirty="0"/>
              <a:t>, </a:t>
            </a:r>
            <a:r>
              <a:rPr lang="en-US" dirty="0">
                <a:hlinkClick r:id="rId50"/>
              </a:rPr>
              <a:t>Anan K</a:t>
            </a:r>
            <a:r>
              <a:rPr lang="en-US" baseline="30000" dirty="0"/>
              <a:t>2</a:t>
            </a:r>
            <a:r>
              <a:rPr lang="en-US" dirty="0"/>
              <a:t>, </a:t>
            </a:r>
            <a:r>
              <a:rPr lang="en-US" dirty="0">
                <a:hlinkClick r:id="rId51"/>
              </a:rPr>
              <a:t>Suga M</a:t>
            </a:r>
            <a:r>
              <a:rPr lang="en-US" baseline="30000" dirty="0"/>
              <a:t>2</a:t>
            </a:r>
            <a:r>
              <a:rPr lang="en-US" dirty="0"/>
              <a:t>.</a:t>
            </a:r>
          </a:p>
          <a:p>
            <a:r>
              <a:rPr lang="en-US" b="1" dirty="0">
                <a:hlinkClick r:id="rId46" tooltip="Open/close author information list"/>
              </a:rPr>
              <a:t>Author information</a:t>
            </a:r>
            <a:endParaRPr lang="en-US" b="1" dirty="0"/>
          </a:p>
          <a:p>
            <a:r>
              <a:rPr lang="en-US" b="1" dirty="0"/>
              <a:t>Abstract</a:t>
            </a:r>
          </a:p>
          <a:p>
            <a:r>
              <a:rPr lang="en-US" b="1" dirty="0"/>
              <a:t>BACKGROUND: </a:t>
            </a:r>
          </a:p>
          <a:p>
            <a:r>
              <a:rPr lang="en-US" dirty="0"/>
              <a:t>Acute exacerbation (AE) of idiopathic pulmonary fibrosis (IPF) is a fatal condition without an established pharmaceutical treatment. Most patients are treated with high-dose corticosteroids and broad-spectrum antibiotics. Azithromycin is a macrolide with immunomodulatory activity and may be beneficial for treatment of acute lung injury. The objective of this study was to determine the effect of azithromycin on survival of patients with idiopathic AE of IPF.</a:t>
            </a:r>
          </a:p>
          <a:p>
            <a:r>
              <a:rPr lang="en-US" b="1" dirty="0"/>
              <a:t>METHODS: </a:t>
            </a:r>
          </a:p>
          <a:p>
            <a:r>
              <a:rPr lang="en-US" dirty="0"/>
              <a:t>We evaluated 85 consecutive patients hospitalized in our department for idiopathic AE of IPF from April 2005 to August 2016. The initial 47 patients were treated with a fluoroquinolone-based regimen (control group), and the following 38 consecutive patients were treated with azithromycin (500 mg/day) for 5 days. Idiopathic AE of IPF was defined using the criteria established by the 2016 International Working Group.</a:t>
            </a:r>
          </a:p>
          <a:p>
            <a:r>
              <a:rPr lang="en-US" b="1" dirty="0"/>
              <a:t>RESULTS: </a:t>
            </a:r>
          </a:p>
          <a:p>
            <a:r>
              <a:rPr lang="en-US" dirty="0"/>
              <a:t>Mortality in patients treated with azithromycin was significantly lower than in those treated with fluoroquinolones (azithromycin, 26% vs. control, 70%; p &lt; 0.001). Multivariate analysis revealed that the two variables were independently correlated with 60-day mortality as determined by the Acute Physiology and Chronic Health Evaluation II score (p = 0.002) and azithromycin use (p &lt; 0.001).</a:t>
            </a:r>
          </a:p>
          <a:p>
            <a:r>
              <a:rPr lang="en-US" b="1" dirty="0"/>
              <a:t>CONCLUSION: </a:t>
            </a:r>
          </a:p>
          <a:p>
            <a:r>
              <a:rPr lang="en-US" dirty="0"/>
              <a:t>Azithromycin may improve survival in patients with idiopathic AE of IPF.</a:t>
            </a:r>
          </a:p>
          <a:p>
            <a:endParaRPr lang="en-US" dirty="0"/>
          </a:p>
          <a:p>
            <a:endParaRPr lang="en-US" dirty="0"/>
          </a:p>
          <a:p>
            <a:endParaRPr lang="de-DE" dirty="0"/>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42</a:t>
            </a:fld>
            <a:endParaRPr lang="de-DE"/>
          </a:p>
        </p:txBody>
      </p:sp>
    </p:spTree>
    <p:extLst>
      <p:ext uri="{BB962C8B-B14F-4D97-AF65-F5344CB8AC3E}">
        <p14:creationId xmlns:p14="http://schemas.microsoft.com/office/powerpoint/2010/main" val="70965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dirty="0">
                <a:hlinkClick r:id="rId3" tooltip="The New England journal of medicine."/>
              </a:rPr>
              <a:t>N </a:t>
            </a:r>
            <a:r>
              <a:rPr lang="en-US" dirty="0" err="1">
                <a:hlinkClick r:id="rId3" tooltip="The New England journal of medicine."/>
              </a:rPr>
              <a:t>Engl</a:t>
            </a:r>
            <a:r>
              <a:rPr lang="en-US" dirty="0">
                <a:hlinkClick r:id="rId3" tooltip="The New England journal of medicine."/>
              </a:rPr>
              <a:t> J Med.</a:t>
            </a:r>
            <a:r>
              <a:rPr lang="en-US" dirty="0"/>
              <a:t> 2015 Jun 4;372(23):2185-96. </a:t>
            </a:r>
            <a:r>
              <a:rPr lang="en-US" dirty="0" err="1"/>
              <a:t>doi</a:t>
            </a:r>
            <a:r>
              <a:rPr lang="en-US" dirty="0"/>
              <a:t>: 10.1056/NEJMoa1503326. </a:t>
            </a:r>
            <a:r>
              <a:rPr lang="en-US" dirty="0" err="1"/>
              <a:t>Epub</a:t>
            </a:r>
            <a:r>
              <a:rPr lang="en-US" dirty="0"/>
              <a:t> 2015 May 17.</a:t>
            </a:r>
          </a:p>
          <a:p>
            <a:r>
              <a:rPr lang="en-US" b="1" dirty="0"/>
              <a:t>High-flow oxygen through nasal cannula in acute hypoxemic respiratory failure.</a:t>
            </a:r>
          </a:p>
          <a:p>
            <a:r>
              <a:rPr lang="en-US" dirty="0">
                <a:hlinkClick r:id="rId4"/>
              </a:rPr>
              <a:t>Frat JP</a:t>
            </a:r>
            <a:r>
              <a:rPr lang="en-US" baseline="30000" dirty="0"/>
              <a:t>1</a:t>
            </a:r>
            <a:r>
              <a:rPr lang="en-US" dirty="0"/>
              <a:t>, </a:t>
            </a:r>
            <a:r>
              <a:rPr lang="en-US" dirty="0" err="1">
                <a:hlinkClick r:id="rId5"/>
              </a:rPr>
              <a:t>Thille</a:t>
            </a:r>
            <a:r>
              <a:rPr lang="en-US" dirty="0">
                <a:hlinkClick r:id="rId5"/>
              </a:rPr>
              <a:t> AW</a:t>
            </a:r>
            <a:r>
              <a:rPr lang="en-US" dirty="0"/>
              <a:t>, </a:t>
            </a:r>
            <a:r>
              <a:rPr lang="en-US" dirty="0" err="1">
                <a:hlinkClick r:id="rId6"/>
              </a:rPr>
              <a:t>Mercat</a:t>
            </a:r>
            <a:r>
              <a:rPr lang="en-US" dirty="0">
                <a:hlinkClick r:id="rId6"/>
              </a:rPr>
              <a:t> A</a:t>
            </a:r>
            <a:r>
              <a:rPr lang="en-US" dirty="0"/>
              <a:t>, </a:t>
            </a:r>
            <a:r>
              <a:rPr lang="en-US" dirty="0" err="1">
                <a:hlinkClick r:id="rId7"/>
              </a:rPr>
              <a:t>Girault</a:t>
            </a:r>
            <a:r>
              <a:rPr lang="en-US" dirty="0">
                <a:hlinkClick r:id="rId7"/>
              </a:rPr>
              <a:t> C</a:t>
            </a:r>
            <a:r>
              <a:rPr lang="en-US" dirty="0"/>
              <a:t>, </a:t>
            </a:r>
            <a:r>
              <a:rPr lang="en-US" dirty="0" err="1">
                <a:hlinkClick r:id="rId8"/>
              </a:rPr>
              <a:t>Ragot</a:t>
            </a:r>
            <a:r>
              <a:rPr lang="en-US" dirty="0">
                <a:hlinkClick r:id="rId8"/>
              </a:rPr>
              <a:t> S</a:t>
            </a:r>
            <a:r>
              <a:rPr lang="en-US" dirty="0"/>
              <a:t>, </a:t>
            </a:r>
            <a:r>
              <a:rPr lang="en-US" dirty="0" err="1">
                <a:hlinkClick r:id="rId9"/>
              </a:rPr>
              <a:t>Perbet</a:t>
            </a:r>
            <a:r>
              <a:rPr lang="en-US" dirty="0">
                <a:hlinkClick r:id="rId9"/>
              </a:rPr>
              <a:t> S</a:t>
            </a:r>
            <a:r>
              <a:rPr lang="en-US" dirty="0"/>
              <a:t>, </a:t>
            </a:r>
            <a:r>
              <a:rPr lang="en-US" dirty="0">
                <a:hlinkClick r:id="rId10"/>
              </a:rPr>
              <a:t>Prat G</a:t>
            </a:r>
            <a:r>
              <a:rPr lang="en-US" dirty="0"/>
              <a:t>, </a:t>
            </a:r>
            <a:r>
              <a:rPr lang="en-US" dirty="0" err="1">
                <a:hlinkClick r:id="rId11"/>
              </a:rPr>
              <a:t>Boulain</a:t>
            </a:r>
            <a:r>
              <a:rPr lang="en-US" dirty="0">
                <a:hlinkClick r:id="rId11"/>
              </a:rPr>
              <a:t> T</a:t>
            </a:r>
            <a:r>
              <a:rPr lang="en-US" dirty="0"/>
              <a:t>, </a:t>
            </a:r>
            <a:r>
              <a:rPr lang="en-US" dirty="0" err="1">
                <a:hlinkClick r:id="rId12"/>
              </a:rPr>
              <a:t>Morawiec</a:t>
            </a:r>
            <a:r>
              <a:rPr lang="en-US" dirty="0">
                <a:hlinkClick r:id="rId12"/>
              </a:rPr>
              <a:t> E</a:t>
            </a:r>
            <a:r>
              <a:rPr lang="en-US" dirty="0"/>
              <a:t>, </a:t>
            </a:r>
            <a:r>
              <a:rPr lang="en-US" dirty="0" err="1">
                <a:hlinkClick r:id="rId13"/>
              </a:rPr>
              <a:t>Cottereau</a:t>
            </a:r>
            <a:r>
              <a:rPr lang="en-US" dirty="0">
                <a:hlinkClick r:id="rId13"/>
              </a:rPr>
              <a:t> A</a:t>
            </a:r>
            <a:r>
              <a:rPr lang="en-US" dirty="0"/>
              <a:t>, </a:t>
            </a:r>
            <a:r>
              <a:rPr lang="en-US" dirty="0" err="1">
                <a:hlinkClick r:id="rId14"/>
              </a:rPr>
              <a:t>Devaquet</a:t>
            </a:r>
            <a:r>
              <a:rPr lang="en-US" dirty="0">
                <a:hlinkClick r:id="rId14"/>
              </a:rPr>
              <a:t> J</a:t>
            </a:r>
            <a:r>
              <a:rPr lang="en-US" dirty="0"/>
              <a:t>, </a:t>
            </a:r>
            <a:r>
              <a:rPr lang="en-US" dirty="0" err="1">
                <a:hlinkClick r:id="rId15"/>
              </a:rPr>
              <a:t>Nseir</a:t>
            </a:r>
            <a:r>
              <a:rPr lang="en-US" dirty="0">
                <a:hlinkClick r:id="rId15"/>
              </a:rPr>
              <a:t> S</a:t>
            </a:r>
            <a:r>
              <a:rPr lang="en-US" dirty="0"/>
              <a:t>, </a:t>
            </a:r>
            <a:r>
              <a:rPr lang="en-US" dirty="0" err="1">
                <a:hlinkClick r:id="rId16"/>
              </a:rPr>
              <a:t>Razazi</a:t>
            </a:r>
            <a:r>
              <a:rPr lang="en-US" dirty="0">
                <a:hlinkClick r:id="rId16"/>
              </a:rPr>
              <a:t> K</a:t>
            </a:r>
            <a:r>
              <a:rPr lang="en-US" dirty="0"/>
              <a:t>, </a:t>
            </a:r>
            <a:r>
              <a:rPr lang="en-US" dirty="0">
                <a:hlinkClick r:id="rId17"/>
              </a:rPr>
              <a:t>Mira JP</a:t>
            </a:r>
            <a:r>
              <a:rPr lang="en-US" dirty="0"/>
              <a:t>, </a:t>
            </a:r>
            <a:r>
              <a:rPr lang="en-US" dirty="0" err="1">
                <a:hlinkClick r:id="rId18"/>
              </a:rPr>
              <a:t>Argaud</a:t>
            </a:r>
            <a:r>
              <a:rPr lang="en-US" dirty="0">
                <a:hlinkClick r:id="rId18"/>
              </a:rPr>
              <a:t> L</a:t>
            </a:r>
            <a:r>
              <a:rPr lang="en-US" dirty="0"/>
              <a:t>, </a:t>
            </a:r>
            <a:r>
              <a:rPr lang="en-US" dirty="0" err="1">
                <a:hlinkClick r:id="rId19"/>
              </a:rPr>
              <a:t>Chakarian</a:t>
            </a:r>
            <a:r>
              <a:rPr lang="en-US" dirty="0">
                <a:hlinkClick r:id="rId19"/>
              </a:rPr>
              <a:t> JC</a:t>
            </a:r>
            <a:r>
              <a:rPr lang="en-US" dirty="0"/>
              <a:t>, </a:t>
            </a:r>
            <a:r>
              <a:rPr lang="en-US" dirty="0">
                <a:hlinkClick r:id="rId20"/>
              </a:rPr>
              <a:t>Ricard JD</a:t>
            </a:r>
            <a:r>
              <a:rPr lang="en-US" dirty="0"/>
              <a:t>, </a:t>
            </a:r>
            <a:r>
              <a:rPr lang="en-US" dirty="0" err="1">
                <a:hlinkClick r:id="rId21"/>
              </a:rPr>
              <a:t>Wittebole</a:t>
            </a:r>
            <a:r>
              <a:rPr lang="en-US" dirty="0">
                <a:hlinkClick r:id="rId21"/>
              </a:rPr>
              <a:t> X</a:t>
            </a:r>
            <a:r>
              <a:rPr lang="en-US" dirty="0"/>
              <a:t>, </a:t>
            </a:r>
            <a:r>
              <a:rPr lang="en-US" dirty="0">
                <a:hlinkClick r:id="rId22"/>
              </a:rPr>
              <a:t>Chevalier S</a:t>
            </a:r>
            <a:r>
              <a:rPr lang="en-US" dirty="0"/>
              <a:t>, </a:t>
            </a:r>
            <a:r>
              <a:rPr lang="en-US" dirty="0" err="1">
                <a:hlinkClick r:id="rId23"/>
              </a:rPr>
              <a:t>Herbland</a:t>
            </a:r>
            <a:r>
              <a:rPr lang="en-US" dirty="0">
                <a:hlinkClick r:id="rId23"/>
              </a:rPr>
              <a:t> A</a:t>
            </a:r>
            <a:r>
              <a:rPr lang="en-US" dirty="0"/>
              <a:t>, </a:t>
            </a:r>
            <a:r>
              <a:rPr lang="en-US" dirty="0" err="1">
                <a:hlinkClick r:id="rId24"/>
              </a:rPr>
              <a:t>Fartoukh</a:t>
            </a:r>
            <a:r>
              <a:rPr lang="en-US" dirty="0">
                <a:hlinkClick r:id="rId24"/>
              </a:rPr>
              <a:t> M</a:t>
            </a:r>
            <a:r>
              <a:rPr lang="en-US" dirty="0"/>
              <a:t>, </a:t>
            </a:r>
            <a:r>
              <a:rPr lang="en-US" dirty="0">
                <a:hlinkClick r:id="rId25"/>
              </a:rPr>
              <a:t>Constantin JM</a:t>
            </a:r>
            <a:r>
              <a:rPr lang="en-US" dirty="0"/>
              <a:t>, </a:t>
            </a:r>
            <a:r>
              <a:rPr lang="en-US" dirty="0" err="1">
                <a:hlinkClick r:id="rId26"/>
              </a:rPr>
              <a:t>Tonnelier</a:t>
            </a:r>
            <a:r>
              <a:rPr lang="en-US" dirty="0">
                <a:hlinkClick r:id="rId26"/>
              </a:rPr>
              <a:t> JM</a:t>
            </a:r>
            <a:r>
              <a:rPr lang="en-US" dirty="0"/>
              <a:t>, </a:t>
            </a:r>
            <a:r>
              <a:rPr lang="en-US" dirty="0">
                <a:hlinkClick r:id="rId27"/>
              </a:rPr>
              <a:t>Pierrot M</a:t>
            </a:r>
            <a:r>
              <a:rPr lang="en-US" dirty="0"/>
              <a:t>, </a:t>
            </a:r>
            <a:r>
              <a:rPr lang="en-US" dirty="0" err="1">
                <a:hlinkClick r:id="rId28"/>
              </a:rPr>
              <a:t>Mathonnet</a:t>
            </a:r>
            <a:r>
              <a:rPr lang="en-US" dirty="0">
                <a:hlinkClick r:id="rId28"/>
              </a:rPr>
              <a:t> A</a:t>
            </a:r>
            <a:r>
              <a:rPr lang="en-US" dirty="0"/>
              <a:t>, </a:t>
            </a:r>
            <a:r>
              <a:rPr lang="en-US" dirty="0" err="1">
                <a:hlinkClick r:id="rId29"/>
              </a:rPr>
              <a:t>Béduneau</a:t>
            </a:r>
            <a:r>
              <a:rPr lang="en-US" dirty="0">
                <a:hlinkClick r:id="rId29"/>
              </a:rPr>
              <a:t> G</a:t>
            </a:r>
            <a:r>
              <a:rPr lang="en-US" dirty="0"/>
              <a:t>, </a:t>
            </a:r>
            <a:r>
              <a:rPr lang="en-US" dirty="0" err="1">
                <a:hlinkClick r:id="rId30"/>
              </a:rPr>
              <a:t>Delétage-Métreau</a:t>
            </a:r>
            <a:r>
              <a:rPr lang="en-US" dirty="0">
                <a:hlinkClick r:id="rId30"/>
              </a:rPr>
              <a:t> C</a:t>
            </a:r>
            <a:r>
              <a:rPr lang="en-US" dirty="0"/>
              <a:t>, </a:t>
            </a:r>
            <a:r>
              <a:rPr lang="en-US" dirty="0">
                <a:hlinkClick r:id="rId31"/>
              </a:rPr>
              <a:t>Richard JC</a:t>
            </a:r>
            <a:r>
              <a:rPr lang="en-US" dirty="0"/>
              <a:t>, </a:t>
            </a:r>
            <a:r>
              <a:rPr lang="en-US" dirty="0" err="1">
                <a:hlinkClick r:id="rId32"/>
              </a:rPr>
              <a:t>Brochard</a:t>
            </a:r>
            <a:r>
              <a:rPr lang="en-US" dirty="0">
                <a:hlinkClick r:id="rId32"/>
              </a:rPr>
              <a:t> L</a:t>
            </a:r>
            <a:r>
              <a:rPr lang="en-US" dirty="0"/>
              <a:t>, </a:t>
            </a:r>
            <a:r>
              <a:rPr lang="en-US" dirty="0">
                <a:hlinkClick r:id="rId33"/>
              </a:rPr>
              <a:t>Robert R</a:t>
            </a:r>
            <a:r>
              <a:rPr lang="en-US" dirty="0"/>
              <a:t>; </a:t>
            </a:r>
            <a:r>
              <a:rPr lang="en-US" dirty="0">
                <a:hlinkClick r:id="rId34"/>
              </a:rPr>
              <a:t>FLORALI Study Group</a:t>
            </a:r>
            <a:r>
              <a:rPr lang="en-US" dirty="0"/>
              <a:t>; </a:t>
            </a:r>
            <a:r>
              <a:rPr lang="en-US" dirty="0">
                <a:hlinkClick r:id="rId35"/>
              </a:rPr>
              <a:t>REVA Network</a:t>
            </a:r>
            <a:r>
              <a:rPr lang="en-US" dirty="0"/>
              <a:t>.</a:t>
            </a:r>
          </a:p>
          <a:p>
            <a:r>
              <a:rPr lang="en-US" b="1" dirty="0">
                <a:hlinkClick r:id="rId3" tooltip="Open/close investigator list"/>
              </a:rPr>
              <a:t>Collaborators (39)</a:t>
            </a:r>
            <a:endParaRPr lang="en-US" b="1" dirty="0"/>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Whether noninvasive ventilation should be administered in patients with acute hypoxemic respiratory failure is debated. Therapy with high-flow oxygen through a nasal cannula may offer an alternative in patients with hypoxemia.</a:t>
            </a:r>
          </a:p>
          <a:p>
            <a:r>
              <a:rPr lang="en-US" b="1" dirty="0"/>
              <a:t>METHODS: </a:t>
            </a:r>
          </a:p>
          <a:p>
            <a:r>
              <a:rPr lang="en-US" dirty="0"/>
              <a:t>We performed a multicenter, open-label trial in which we randomly assigned patients without hypercapnia who had acute hypoxemic respiratory failure and a ratio of the partial pressure of arterial oxygen to the fraction of inspired oxygen of 300 mm Hg or less to high-flow oxygen therapy, standard oxygen therapy delivered through a face mask, or noninvasive positive-pressure ventilation. The primary outcome was the proportion of patients intubated at day 28; secondary outcomes included all-cause mortality in the intensive care unit and at 90 days and the number of ventilator-free days at day 28.</a:t>
            </a:r>
          </a:p>
          <a:p>
            <a:r>
              <a:rPr lang="en-US" b="1" dirty="0"/>
              <a:t>RESULTS: </a:t>
            </a:r>
          </a:p>
          <a:p>
            <a:r>
              <a:rPr lang="en-US" dirty="0"/>
              <a:t>A total of 310 patients were included in the analyses. The intubation rate (primary outcome) was 38% (40 of 106 patients) in the high-flow-oxygen group, 47% (44 of 94) in the standard group, and 50% (55 of 110) in the noninvasive-ventilation group (P=0.18 for all comparisons). The number of ventilator-free days at day 28 was significantly higher in the high-flow-oxygen group (24±8 days, vs. 22±10 in the standard-oxygen group and 19±12 in the noninvasive-ventilation group; P=0.02 for all comparisons). The hazard ratio for death at 90 days was 2.01 (95% confidence interval [CI], 1.01 to 3.99) with standard oxygen versus high-flow oxygen (P=0.046) and 2.50 (95% CI, 1.31 to 4.78) with noninvasive ventilation versus high-flow oxygen (P=0.006).</a:t>
            </a:r>
          </a:p>
          <a:p>
            <a:r>
              <a:rPr lang="en-US" b="1" dirty="0"/>
              <a:t>CONCLUSIONS: </a:t>
            </a:r>
          </a:p>
          <a:p>
            <a:r>
              <a:rPr lang="en-US" dirty="0"/>
              <a:t>In patients with </a:t>
            </a:r>
            <a:r>
              <a:rPr lang="en-US" dirty="0" err="1"/>
              <a:t>nonhypercapnic</a:t>
            </a:r>
            <a:r>
              <a:rPr lang="en-US" dirty="0"/>
              <a:t> acute hypoxemic respiratory failure, treatment with high-flow oxygen, standard oxygen, or noninvasive ventilation did not result in significantly different intubation rates. There was a significant difference in favor of high-flow oxygen in 90-day mortality. (Funded by the Programme </a:t>
            </a:r>
            <a:r>
              <a:rPr lang="en-US" dirty="0" err="1"/>
              <a:t>Hospitalier</a:t>
            </a:r>
            <a:r>
              <a:rPr lang="en-US" dirty="0"/>
              <a:t> de Recherche Clinique </a:t>
            </a:r>
            <a:r>
              <a:rPr lang="en-US" dirty="0" err="1"/>
              <a:t>Interrégional</a:t>
            </a:r>
            <a:r>
              <a:rPr lang="en-US" dirty="0"/>
              <a:t> 2010 of the French Ministry of Health; FLORALI ClinicalTrials.gov number, </a:t>
            </a:r>
            <a:r>
              <a:rPr lang="en-US" dirty="0">
                <a:hlinkClick r:id="rId36" tooltip="See in ClinicalTrials.gov"/>
              </a:rPr>
              <a:t>NCT01320384</a:t>
            </a:r>
            <a:r>
              <a:rPr lang="en-US" dirty="0"/>
              <a:t>.).</a:t>
            </a:r>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43</a:t>
            </a:fld>
            <a:endParaRPr lang="de-DE"/>
          </a:p>
        </p:txBody>
      </p:sp>
    </p:spTree>
    <p:extLst>
      <p:ext uri="{BB962C8B-B14F-4D97-AF65-F5344CB8AC3E}">
        <p14:creationId xmlns:p14="http://schemas.microsoft.com/office/powerpoint/2010/main" val="804451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sz="1200" b="0" i="0" u="none" strike="noStrike" kern="1200" baseline="0" dirty="0">
                <a:solidFill>
                  <a:schemeClr val="tx1"/>
                </a:solidFill>
                <a:latin typeface="+mn-lt"/>
                <a:ea typeface="+mn-ea"/>
                <a:cs typeface="+mn-cs"/>
              </a:rPr>
              <a:t>Background: Some patients with idiopathic pulmonary fibrosis (IPF) develop severe acute respiratory failure</a:t>
            </a:r>
          </a:p>
          <a:p>
            <a:r>
              <a:rPr lang="en-US" sz="1200" b="0" i="0" u="none" strike="noStrike" kern="1200" baseline="0" dirty="0">
                <a:solidFill>
                  <a:schemeClr val="tx1"/>
                </a:solidFill>
                <a:latin typeface="+mn-lt"/>
                <a:ea typeface="+mn-ea"/>
                <a:cs typeface="+mn-cs"/>
              </a:rPr>
              <a:t>(ARF) requiring admission to an intensive care unit (ICU) and ventilatory support. A limited number of</a:t>
            </a:r>
          </a:p>
          <a:p>
            <a:r>
              <a:rPr lang="en-US" sz="1200" b="0" i="0" u="none" strike="noStrike" kern="1200" baseline="0" dirty="0">
                <a:solidFill>
                  <a:schemeClr val="tx1"/>
                </a:solidFill>
                <a:latin typeface="+mn-lt"/>
                <a:ea typeface="+mn-ea"/>
                <a:cs typeface="+mn-cs"/>
              </a:rPr>
              <a:t>observational studies have reported that noninvasive ventilation (NIV) can be an effective treatment to</a:t>
            </a:r>
          </a:p>
          <a:p>
            <a:r>
              <a:rPr lang="en-US" sz="1200" b="0" i="0" u="none" strike="noStrike" kern="1200" baseline="0" dirty="0">
                <a:solidFill>
                  <a:schemeClr val="tx1"/>
                </a:solidFill>
                <a:latin typeface="+mn-lt"/>
                <a:ea typeface="+mn-ea"/>
                <a:cs typeface="+mn-cs"/>
              </a:rPr>
              <a:t>support breathing and to prevent use of invasive mechanical ventilation in these patients. This study aimed</a:t>
            </a:r>
          </a:p>
          <a:p>
            <a:r>
              <a:rPr lang="en-US" sz="1200" b="0" i="0" u="none" strike="noStrike" kern="1200" baseline="0" dirty="0">
                <a:solidFill>
                  <a:schemeClr val="tx1"/>
                </a:solidFill>
                <a:latin typeface="+mn-lt"/>
                <a:ea typeface="+mn-ea"/>
                <a:cs typeface="+mn-cs"/>
              </a:rPr>
              <a:t>to retrospectively investigate the clinical status and outcomes in IPF patients receiving NIV for ARF and to</a:t>
            </a:r>
          </a:p>
          <a:p>
            <a:r>
              <a:rPr lang="en-US" sz="1200" b="0" i="0" u="none" strike="noStrike" kern="1200" baseline="0" dirty="0">
                <a:solidFill>
                  <a:schemeClr val="tx1"/>
                </a:solidFill>
                <a:latin typeface="+mn-lt"/>
                <a:ea typeface="+mn-ea"/>
                <a:cs typeface="+mn-cs"/>
              </a:rPr>
              <a:t>identify those clinical and laboratory characteristics, which could be considered risk factors for its failure.</a:t>
            </a:r>
          </a:p>
          <a:p>
            <a:r>
              <a:rPr lang="en-US" sz="1200" b="0" i="0" u="none" strike="noStrike" kern="1200" baseline="0" dirty="0">
                <a:solidFill>
                  <a:schemeClr val="tx1"/>
                </a:solidFill>
                <a:latin typeface="+mn-lt"/>
                <a:ea typeface="+mn-ea"/>
                <a:cs typeface="+mn-cs"/>
              </a:rPr>
              <a:t>Methods: This is a retrospective analysis of short-term outcomes in 18 IPF patients being administered NIV for</a:t>
            </a:r>
          </a:p>
          <a:p>
            <a:r>
              <a:rPr lang="en-US" sz="1200" b="0" i="0" u="none" strike="noStrike" kern="1200" baseline="0" dirty="0">
                <a:solidFill>
                  <a:schemeClr val="tx1"/>
                </a:solidFill>
                <a:latin typeface="+mn-lt"/>
                <a:ea typeface="+mn-ea"/>
                <a:cs typeface="+mn-cs"/>
              </a:rPr>
              <a:t>ARF. This study was conducted in a 4-bed respiratory ICU (RICU) in a university hospital. Eighteen IPF patients</a:t>
            </a:r>
          </a:p>
          <a:p>
            <a:r>
              <a:rPr lang="en-US" sz="1200" b="0" i="0" u="none" strike="noStrike" kern="1200" baseline="0" dirty="0">
                <a:solidFill>
                  <a:schemeClr val="tx1"/>
                </a:solidFill>
                <a:latin typeface="+mn-lt"/>
                <a:ea typeface="+mn-ea"/>
                <a:cs typeface="+mn-cs"/>
              </a:rPr>
              <a:t>who were administered NIV between January 1, 2005, and April 30, 2013, were included. The outcome</a:t>
            </a:r>
          </a:p>
          <a:p>
            <a:r>
              <a:rPr lang="en-US" sz="1200" b="0" i="0" u="none" strike="noStrike" kern="1200" baseline="0" dirty="0">
                <a:solidFill>
                  <a:schemeClr val="tx1"/>
                </a:solidFill>
                <a:latin typeface="+mn-lt"/>
                <a:ea typeface="+mn-ea"/>
                <a:cs typeface="+mn-cs"/>
              </a:rPr>
              <a:t>measures are the need for endotracheal intubation despite NIV treatment and mortality rate during their</a:t>
            </a:r>
          </a:p>
          <a:p>
            <a:r>
              <a:rPr lang="en-US" sz="1200" b="0" i="0" u="none" strike="noStrike" kern="1200" baseline="0" dirty="0">
                <a:solidFill>
                  <a:schemeClr val="tx1"/>
                </a:solidFill>
                <a:latin typeface="+mn-lt"/>
                <a:ea typeface="+mn-ea"/>
                <a:cs typeface="+mn-cs"/>
              </a:rPr>
              <a:t>RICU stay. The length of the patients' stay in the RICU and their survival rate following RICU admission were</a:t>
            </a:r>
          </a:p>
          <a:p>
            <a:r>
              <a:rPr lang="de-DE" sz="1200" b="0" i="0" u="none" strike="noStrike" kern="1200" baseline="0" dirty="0">
                <a:solidFill>
                  <a:schemeClr val="tx1"/>
                </a:solidFill>
                <a:latin typeface="+mn-lt"/>
                <a:ea typeface="+mn-ea"/>
                <a:cs typeface="+mn-cs"/>
              </a:rPr>
              <a:t>also </a:t>
            </a:r>
            <a:r>
              <a:rPr lang="de-DE" sz="1200" b="0" i="0" u="none" strike="noStrike" kern="1200" baseline="0" dirty="0" err="1">
                <a:solidFill>
                  <a:schemeClr val="tx1"/>
                </a:solidFill>
                <a:latin typeface="+mn-lt"/>
                <a:ea typeface="+mn-ea"/>
                <a:cs typeface="+mn-cs"/>
              </a:rPr>
              <a:t>evaluated</a:t>
            </a:r>
            <a:r>
              <a:rPr lang="de-D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Results: Noninvasive ventilation was successful in 8 patients and unsuccessful in 10 who required endotracheal</a:t>
            </a:r>
          </a:p>
          <a:p>
            <a:r>
              <a:rPr lang="en-US" sz="1200" b="0" i="0" u="none" strike="noStrike" kern="1200" baseline="0" dirty="0">
                <a:solidFill>
                  <a:schemeClr val="tx1"/>
                </a:solidFill>
                <a:latin typeface="+mn-lt"/>
                <a:ea typeface="+mn-ea"/>
                <a:cs typeface="+mn-cs"/>
              </a:rPr>
              <a:t>intubation. All the patients in the NIV failure group </a:t>
            </a:r>
            <a:r>
              <a:rPr lang="en-US" sz="1200" b="0" i="0" u="none" strike="noStrike" kern="1200" baseline="0" dirty="0" err="1">
                <a:solidFill>
                  <a:schemeClr val="tx1"/>
                </a:solidFill>
                <a:latin typeface="+mn-lt"/>
                <a:ea typeface="+mn-ea"/>
                <a:cs typeface="+mn-cs"/>
              </a:rPr>
              <a:t>diedwithin</a:t>
            </a:r>
            <a:r>
              <a:rPr lang="en-US" sz="1200" b="0" i="0" u="none" strike="noStrike" kern="1200" baseline="0" dirty="0">
                <a:solidFill>
                  <a:schemeClr val="tx1"/>
                </a:solidFill>
                <a:latin typeface="+mn-lt"/>
                <a:ea typeface="+mn-ea"/>
                <a:cs typeface="+mn-cs"/>
              </a:rPr>
              <a:t> 20.2±15.3 days of intubation. The patients in the</a:t>
            </a:r>
          </a:p>
          <a:p>
            <a:r>
              <a:rPr lang="en-US" sz="1200" b="0" i="0" u="none" strike="noStrike" kern="1200" baseline="0" dirty="0">
                <a:solidFill>
                  <a:schemeClr val="tx1"/>
                </a:solidFill>
                <a:latin typeface="+mn-lt"/>
                <a:ea typeface="+mn-ea"/>
                <a:cs typeface="+mn-cs"/>
              </a:rPr>
              <a:t>NIV success group spent fewer days in the RICU (11.6±4.5 vs 24.6±13.7; P=.0146). </a:t>
            </a:r>
            <a:r>
              <a:rPr lang="en-US" sz="1200" b="0" i="0" u="none" strike="noStrike" kern="1200" baseline="0" dirty="0" err="1">
                <a:solidFill>
                  <a:schemeClr val="tx1"/>
                </a:solidFill>
                <a:latin typeface="+mn-lt"/>
                <a:ea typeface="+mn-ea"/>
                <a:cs typeface="+mn-cs"/>
              </a:rPr>
              <a:t>Themedian</a:t>
            </a:r>
            <a:r>
              <a:rPr lang="en-US" sz="1200" b="0" i="0" u="none" strike="noStrike" kern="1200" baseline="0" dirty="0">
                <a:solidFill>
                  <a:schemeClr val="tx1"/>
                </a:solidFill>
                <a:latin typeface="+mn-lt"/>
                <a:ea typeface="+mn-ea"/>
                <a:cs typeface="+mn-cs"/>
              </a:rPr>
              <a:t> survival time</a:t>
            </a:r>
          </a:p>
          <a:p>
            <a:r>
              <a:rPr lang="en-US" sz="1200" b="0" i="0" u="none" strike="noStrike" kern="1200" baseline="0" dirty="0">
                <a:solidFill>
                  <a:schemeClr val="tx1"/>
                </a:solidFill>
                <a:latin typeface="+mn-lt"/>
                <a:ea typeface="+mn-ea"/>
                <a:cs typeface="+mn-cs"/>
              </a:rPr>
              <a:t>was significantly shorter for the patients </a:t>
            </a:r>
            <a:r>
              <a:rPr lang="en-US" sz="1200" b="0" i="0" u="none" strike="noStrike" kern="1200" baseline="0" dirty="0" err="1">
                <a:solidFill>
                  <a:schemeClr val="tx1"/>
                </a:solidFill>
                <a:latin typeface="+mn-lt"/>
                <a:ea typeface="+mn-ea"/>
                <a:cs typeface="+mn-cs"/>
              </a:rPr>
              <a:t>inthe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NIVfailurewith</a:t>
            </a:r>
            <a:r>
              <a:rPr lang="en-US" sz="1200" b="0" i="0" u="none" strike="noStrike" kern="1200" baseline="0" dirty="0">
                <a:solidFill>
                  <a:schemeClr val="tx1"/>
                </a:solidFill>
                <a:latin typeface="+mn-lt"/>
                <a:ea typeface="+mn-ea"/>
                <a:cs typeface="+mn-cs"/>
              </a:rPr>
              <a:t> respect to the success group (18.0 [95%confidence</a:t>
            </a:r>
          </a:p>
          <a:p>
            <a:r>
              <a:rPr lang="en-US" sz="1200" b="0" i="0" u="none" strike="noStrike" kern="1200" baseline="0" dirty="0">
                <a:solidFill>
                  <a:schemeClr val="tx1"/>
                </a:solidFill>
                <a:latin typeface="+mn-lt"/>
                <a:ea typeface="+mn-ea"/>
                <a:cs typeface="+mn-cs"/>
              </a:rPr>
              <a:t>interval {CI}, 9.0-25.0] vs 90.0 [95% CI, 65.0-305.0] days; P b .0001); the survival rate at 90 days was, likewise,</a:t>
            </a:r>
          </a:p>
          <a:p>
            <a:r>
              <a:rPr lang="en-US" sz="1200" b="0" i="0" u="none" strike="noStrike" kern="1200" baseline="0" dirty="0">
                <a:solidFill>
                  <a:schemeClr val="tx1"/>
                </a:solidFill>
                <a:latin typeface="+mn-lt"/>
                <a:ea typeface="+mn-ea"/>
                <a:cs typeface="+mn-cs"/>
              </a:rPr>
              <a:t>lower in the NIV failure group (0% vs 34% ± 19.5%). At admission, the patients in the failure group had</a:t>
            </a:r>
          </a:p>
          <a:p>
            <a:r>
              <a:rPr lang="en-US" sz="1200" b="0" i="0" u="none" strike="noStrike" kern="1200" baseline="0" dirty="0">
                <a:solidFill>
                  <a:schemeClr val="tx1"/>
                </a:solidFill>
                <a:latin typeface="+mn-lt"/>
                <a:ea typeface="+mn-ea"/>
                <a:cs typeface="+mn-cs"/>
              </a:rPr>
              <a:t>significantly higher respiratory rate values (36.9±7.8 vs 30.5±3.3 breaths/min; P=.036), plasma N-terminal</a:t>
            </a:r>
          </a:p>
          <a:p>
            <a:r>
              <a:rPr lang="en-US" sz="1200" b="0" i="0" u="none" strike="noStrike" kern="1200" baseline="0" dirty="0">
                <a:solidFill>
                  <a:schemeClr val="tx1"/>
                </a:solidFill>
                <a:latin typeface="+mn-lt"/>
                <a:ea typeface="+mn-ea"/>
                <a:cs typeface="+mn-cs"/>
              </a:rPr>
              <a:t>fragment of the prohormone of B-type natriuretic peptide (NT-</a:t>
            </a:r>
            <a:r>
              <a:rPr lang="en-US" sz="1200" b="0" i="0" u="none" strike="noStrike" kern="1200" baseline="0" dirty="0" err="1">
                <a:solidFill>
                  <a:schemeClr val="tx1"/>
                </a:solidFill>
                <a:latin typeface="+mn-lt"/>
                <a:ea typeface="+mn-ea"/>
                <a:cs typeface="+mn-cs"/>
              </a:rPr>
              <a:t>proBNP</a:t>
            </a:r>
            <a:r>
              <a:rPr lang="en-US" sz="1200" b="0" i="0" u="none" strike="noStrike" kern="1200" baseline="0" dirty="0">
                <a:solidFill>
                  <a:schemeClr val="tx1"/>
                </a:solidFill>
                <a:latin typeface="+mn-lt"/>
                <a:ea typeface="+mn-ea"/>
                <a:cs typeface="+mn-cs"/>
              </a:rPr>
              <a:t>) levels (4528.8 ± 4012.8 vs 634.6 ±</a:t>
            </a:r>
          </a:p>
          <a:p>
            <a:r>
              <a:rPr lang="en-US" sz="1200" b="0" i="0" u="none" strike="noStrike" kern="1200" baseline="0" dirty="0">
                <a:solidFill>
                  <a:schemeClr val="tx1"/>
                </a:solidFill>
                <a:latin typeface="+mn-lt"/>
                <a:ea typeface="+mn-ea"/>
                <a:cs typeface="+mn-cs"/>
              </a:rPr>
              <a:t>808.0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/mL; P=.023) and </a:t>
            </a:r>
            <a:r>
              <a:rPr lang="en-US" sz="1200" b="0" i="0" u="none" strike="noStrike" kern="1200" baseline="0" dirty="0" err="1">
                <a:solidFill>
                  <a:schemeClr val="tx1"/>
                </a:solidFill>
                <a:latin typeface="+mn-lt"/>
                <a:ea typeface="+mn-ea"/>
                <a:cs typeface="+mn-cs"/>
              </a:rPr>
              <a:t>serumC</a:t>
            </a:r>
            <a:r>
              <a:rPr lang="en-US" sz="1200" b="0" i="0" u="none" strike="noStrike" kern="1200" baseline="0" dirty="0">
                <a:solidFill>
                  <a:schemeClr val="tx1"/>
                </a:solidFill>
                <a:latin typeface="+mn-lt"/>
                <a:ea typeface="+mn-ea"/>
                <a:cs typeface="+mn-cs"/>
              </a:rPr>
              <a:t>-reactive protein values (72.0±50.0 vs 20.7±24.0 </a:t>
            </a:r>
            <a:r>
              <a:rPr lang="en-US" sz="1200" b="0" i="0" u="none" strike="noStrike" kern="1200" baseline="0" dirty="0" err="1">
                <a:solidFill>
                  <a:schemeClr val="tx1"/>
                </a:solidFill>
                <a:latin typeface="+mn-lt"/>
                <a:ea typeface="+mn-ea"/>
                <a:cs typeface="+mn-cs"/>
              </a:rPr>
              <a:t>μg</a:t>
            </a:r>
            <a:r>
              <a:rPr lang="en-US" sz="1200" b="0" i="0" u="none" strike="noStrike" kern="1200" baseline="0" dirty="0">
                <a:solidFill>
                  <a:schemeClr val="tx1"/>
                </a:solidFill>
                <a:latin typeface="+mn-lt"/>
                <a:ea typeface="+mn-ea"/>
                <a:cs typeface="+mn-cs"/>
              </a:rPr>
              <a:t>/mL; P=.0289)with</a:t>
            </a:r>
          </a:p>
          <a:p>
            <a:r>
              <a:rPr lang="en-US" sz="1200" b="0" i="0" u="none" strike="noStrike" kern="1200" baseline="0" dirty="0">
                <a:solidFill>
                  <a:schemeClr val="tx1"/>
                </a:solidFill>
                <a:latin typeface="+mn-lt"/>
                <a:ea typeface="+mn-ea"/>
                <a:cs typeface="+mn-cs"/>
              </a:rPr>
              <a:t>respect to those in the success group. Noninvasive ventilation failure was correlated to the plasma NT-</a:t>
            </a:r>
            <a:r>
              <a:rPr lang="en-US" sz="1200" b="0" i="0" u="none" strike="noStrike" kern="1200" baseline="0" dirty="0" err="1">
                <a:solidFill>
                  <a:schemeClr val="tx1"/>
                </a:solidFill>
                <a:latin typeface="+mn-lt"/>
                <a:ea typeface="+mn-ea"/>
                <a:cs typeface="+mn-cs"/>
              </a:rPr>
              <a:t>proBNP</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levels at RICU admission (P = .0326) with an odds ratio of 12.2 (95% CI, 1.2 to infinity) in the patients with</a:t>
            </a:r>
          </a:p>
          <a:p>
            <a:r>
              <a:rPr lang="en-US" sz="1200" b="0" i="0" u="none" strike="noStrike" kern="1200" baseline="0" dirty="0">
                <a:solidFill>
                  <a:schemeClr val="tx1"/>
                </a:solidFill>
                <a:latin typeface="+mn-lt"/>
                <a:ea typeface="+mn-ea"/>
                <a:cs typeface="+mn-cs"/>
              </a:rPr>
              <a:t>abnormally high values (N900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/mL).</a:t>
            </a:r>
          </a:p>
          <a:p>
            <a:r>
              <a:rPr lang="en-US" sz="1200" b="0" i="0" u="none" strike="noStrike" kern="1200" baseline="0" dirty="0">
                <a:solidFill>
                  <a:schemeClr val="tx1"/>
                </a:solidFill>
                <a:latin typeface="+mn-lt"/>
                <a:ea typeface="+mn-ea"/>
                <a:cs typeface="+mn-cs"/>
              </a:rPr>
              <a:t>Conclusions: The outcome of IPF patients who were administered NIV was quite poor. The use of NIV was,</a:t>
            </a:r>
          </a:p>
          <a:p>
            <a:r>
              <a:rPr lang="en-US" sz="1200" b="0" i="0" u="none" strike="noStrike" kern="1200" baseline="0" dirty="0">
                <a:solidFill>
                  <a:schemeClr val="tx1"/>
                </a:solidFill>
                <a:latin typeface="+mn-lt"/>
                <a:ea typeface="+mn-ea"/>
                <a:cs typeface="+mn-cs"/>
              </a:rPr>
              <a:t>nevertheless, found to be associated with clinical benefits in selected IPF patients, preventing the need for</a:t>
            </a:r>
          </a:p>
          <a:p>
            <a:r>
              <a:rPr lang="en-US" sz="1200" b="0" i="0" u="none" strike="noStrike" kern="1200" baseline="0" dirty="0">
                <a:solidFill>
                  <a:schemeClr val="tx1"/>
                </a:solidFill>
                <a:latin typeface="+mn-lt"/>
                <a:ea typeface="+mn-ea"/>
                <a:cs typeface="+mn-cs"/>
              </a:rPr>
              <a:t>intubation and reducing the rate of complications/death. Elevated plasma NT-</a:t>
            </a:r>
            <a:r>
              <a:rPr lang="en-US" sz="1200" b="0" i="0" u="none" strike="noStrike" kern="1200" baseline="0" dirty="0" err="1">
                <a:solidFill>
                  <a:schemeClr val="tx1"/>
                </a:solidFill>
                <a:latin typeface="+mn-lt"/>
                <a:ea typeface="+mn-ea"/>
                <a:cs typeface="+mn-cs"/>
              </a:rPr>
              <a:t>proBNP</a:t>
            </a:r>
            <a:r>
              <a:rPr lang="en-US" sz="1200" b="0" i="0" u="none" strike="noStrike" kern="1200" baseline="0" dirty="0">
                <a:solidFill>
                  <a:schemeClr val="tx1"/>
                </a:solidFill>
                <a:latin typeface="+mn-lt"/>
                <a:ea typeface="+mn-ea"/>
                <a:cs typeface="+mn-cs"/>
              </a:rPr>
              <a:t> levels at the time of ICU</a:t>
            </a:r>
          </a:p>
          <a:p>
            <a:r>
              <a:rPr lang="en-US" sz="1200" b="0" i="0" u="none" strike="noStrike" kern="1200" baseline="0" dirty="0">
                <a:solidFill>
                  <a:schemeClr val="tx1"/>
                </a:solidFill>
                <a:latin typeface="+mn-lt"/>
                <a:ea typeface="+mn-ea"/>
                <a:cs typeface="+mn-cs"/>
              </a:rPr>
              <a:t>admission is a simple clinical marker for poor NIV outcome.</a:t>
            </a:r>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44</a:t>
            </a:fld>
            <a:endParaRPr lang="de-DE"/>
          </a:p>
        </p:txBody>
      </p:sp>
    </p:spTree>
    <p:extLst>
      <p:ext uri="{BB962C8B-B14F-4D97-AF65-F5344CB8AC3E}">
        <p14:creationId xmlns:p14="http://schemas.microsoft.com/office/powerpoint/2010/main" val="3534866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sz="1200" b="0" i="0" u="none" strike="noStrike" kern="1200" baseline="0" dirty="0">
                <a:solidFill>
                  <a:schemeClr val="tx1"/>
                </a:solidFill>
                <a:latin typeface="+mn-lt"/>
                <a:ea typeface="+mn-ea"/>
                <a:cs typeface="+mn-cs"/>
              </a:rPr>
              <a:t>Background: Some patients with idiopathic pulmonary fibrosis (IPF) develop severe acute respiratory failure</a:t>
            </a:r>
          </a:p>
          <a:p>
            <a:r>
              <a:rPr lang="en-US" sz="1200" b="0" i="0" u="none" strike="noStrike" kern="1200" baseline="0" dirty="0">
                <a:solidFill>
                  <a:schemeClr val="tx1"/>
                </a:solidFill>
                <a:latin typeface="+mn-lt"/>
                <a:ea typeface="+mn-ea"/>
                <a:cs typeface="+mn-cs"/>
              </a:rPr>
              <a:t>(ARF) requiring admission to an intensive care unit (ICU) and ventilatory support. A limited number of</a:t>
            </a:r>
          </a:p>
          <a:p>
            <a:r>
              <a:rPr lang="en-US" sz="1200" b="0" i="0" u="none" strike="noStrike" kern="1200" baseline="0" dirty="0">
                <a:solidFill>
                  <a:schemeClr val="tx1"/>
                </a:solidFill>
                <a:latin typeface="+mn-lt"/>
                <a:ea typeface="+mn-ea"/>
                <a:cs typeface="+mn-cs"/>
              </a:rPr>
              <a:t>observational studies have reported that noninvasive ventilation (NIV) can be an effective treatment to</a:t>
            </a:r>
          </a:p>
          <a:p>
            <a:r>
              <a:rPr lang="en-US" sz="1200" b="0" i="0" u="none" strike="noStrike" kern="1200" baseline="0" dirty="0">
                <a:solidFill>
                  <a:schemeClr val="tx1"/>
                </a:solidFill>
                <a:latin typeface="+mn-lt"/>
                <a:ea typeface="+mn-ea"/>
                <a:cs typeface="+mn-cs"/>
              </a:rPr>
              <a:t>support breathing and to prevent use of invasive mechanical ventilation in these patients. This study aimed</a:t>
            </a:r>
          </a:p>
          <a:p>
            <a:r>
              <a:rPr lang="en-US" sz="1200" b="0" i="0" u="none" strike="noStrike" kern="1200" baseline="0" dirty="0">
                <a:solidFill>
                  <a:schemeClr val="tx1"/>
                </a:solidFill>
                <a:latin typeface="+mn-lt"/>
                <a:ea typeface="+mn-ea"/>
                <a:cs typeface="+mn-cs"/>
              </a:rPr>
              <a:t>to retrospectively investigate the clinical status and outcomes in IPF patients receiving NIV for ARF and to</a:t>
            </a:r>
          </a:p>
          <a:p>
            <a:r>
              <a:rPr lang="en-US" sz="1200" b="0" i="0" u="none" strike="noStrike" kern="1200" baseline="0" dirty="0">
                <a:solidFill>
                  <a:schemeClr val="tx1"/>
                </a:solidFill>
                <a:latin typeface="+mn-lt"/>
                <a:ea typeface="+mn-ea"/>
                <a:cs typeface="+mn-cs"/>
              </a:rPr>
              <a:t>identify those clinical and laboratory characteristics, which could be considered risk factors for its failure.</a:t>
            </a:r>
          </a:p>
          <a:p>
            <a:r>
              <a:rPr lang="en-US" sz="1200" b="0" i="0" u="none" strike="noStrike" kern="1200" baseline="0" dirty="0">
                <a:solidFill>
                  <a:schemeClr val="tx1"/>
                </a:solidFill>
                <a:latin typeface="+mn-lt"/>
                <a:ea typeface="+mn-ea"/>
                <a:cs typeface="+mn-cs"/>
              </a:rPr>
              <a:t>Methods: This is a retrospective analysis of short-term outcomes in 18 IPF patients being administered NIV for</a:t>
            </a:r>
          </a:p>
          <a:p>
            <a:r>
              <a:rPr lang="en-US" sz="1200" b="0" i="0" u="none" strike="noStrike" kern="1200" baseline="0" dirty="0">
                <a:solidFill>
                  <a:schemeClr val="tx1"/>
                </a:solidFill>
                <a:latin typeface="+mn-lt"/>
                <a:ea typeface="+mn-ea"/>
                <a:cs typeface="+mn-cs"/>
              </a:rPr>
              <a:t>ARF. This study was conducted in a 4-bed respiratory ICU (RICU) in a university hospital. Eighteen IPF patients</a:t>
            </a:r>
          </a:p>
          <a:p>
            <a:r>
              <a:rPr lang="en-US" sz="1200" b="0" i="0" u="none" strike="noStrike" kern="1200" baseline="0" dirty="0">
                <a:solidFill>
                  <a:schemeClr val="tx1"/>
                </a:solidFill>
                <a:latin typeface="+mn-lt"/>
                <a:ea typeface="+mn-ea"/>
                <a:cs typeface="+mn-cs"/>
              </a:rPr>
              <a:t>who were administered NIV between January 1, 2005, and April 30, 2013, were included. The outcome</a:t>
            </a:r>
          </a:p>
          <a:p>
            <a:r>
              <a:rPr lang="en-US" sz="1200" b="0" i="0" u="none" strike="noStrike" kern="1200" baseline="0" dirty="0">
                <a:solidFill>
                  <a:schemeClr val="tx1"/>
                </a:solidFill>
                <a:latin typeface="+mn-lt"/>
                <a:ea typeface="+mn-ea"/>
                <a:cs typeface="+mn-cs"/>
              </a:rPr>
              <a:t>measures are the need for endotracheal intubation despite NIV treatment and mortality rate during their</a:t>
            </a:r>
          </a:p>
          <a:p>
            <a:r>
              <a:rPr lang="en-US" sz="1200" b="0" i="0" u="none" strike="noStrike" kern="1200" baseline="0" dirty="0">
                <a:solidFill>
                  <a:schemeClr val="tx1"/>
                </a:solidFill>
                <a:latin typeface="+mn-lt"/>
                <a:ea typeface="+mn-ea"/>
                <a:cs typeface="+mn-cs"/>
              </a:rPr>
              <a:t>RICU stay. The length of the patients' stay in the RICU and their survival rate following RICU admission were</a:t>
            </a:r>
          </a:p>
          <a:p>
            <a:r>
              <a:rPr lang="de-DE" sz="1200" b="0" i="0" u="none" strike="noStrike" kern="1200" baseline="0" dirty="0">
                <a:solidFill>
                  <a:schemeClr val="tx1"/>
                </a:solidFill>
                <a:latin typeface="+mn-lt"/>
                <a:ea typeface="+mn-ea"/>
                <a:cs typeface="+mn-cs"/>
              </a:rPr>
              <a:t>also </a:t>
            </a:r>
            <a:r>
              <a:rPr lang="de-DE" sz="1200" b="0" i="0" u="none" strike="noStrike" kern="1200" baseline="0" dirty="0" err="1">
                <a:solidFill>
                  <a:schemeClr val="tx1"/>
                </a:solidFill>
                <a:latin typeface="+mn-lt"/>
                <a:ea typeface="+mn-ea"/>
                <a:cs typeface="+mn-cs"/>
              </a:rPr>
              <a:t>evaluated</a:t>
            </a:r>
            <a:r>
              <a:rPr lang="de-D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Results: Noninvasive ventilation was successful in 8 patients and unsuccessful in 10 who required endotracheal</a:t>
            </a:r>
          </a:p>
          <a:p>
            <a:r>
              <a:rPr lang="en-US" sz="1200" b="0" i="0" u="none" strike="noStrike" kern="1200" baseline="0" dirty="0">
                <a:solidFill>
                  <a:schemeClr val="tx1"/>
                </a:solidFill>
                <a:latin typeface="+mn-lt"/>
                <a:ea typeface="+mn-ea"/>
                <a:cs typeface="+mn-cs"/>
              </a:rPr>
              <a:t>intubation. All the patients in the NIV failure group </a:t>
            </a:r>
            <a:r>
              <a:rPr lang="en-US" sz="1200" b="0" i="0" u="none" strike="noStrike" kern="1200" baseline="0" dirty="0" err="1">
                <a:solidFill>
                  <a:schemeClr val="tx1"/>
                </a:solidFill>
                <a:latin typeface="+mn-lt"/>
                <a:ea typeface="+mn-ea"/>
                <a:cs typeface="+mn-cs"/>
              </a:rPr>
              <a:t>diedwithin</a:t>
            </a:r>
            <a:r>
              <a:rPr lang="en-US" sz="1200" b="0" i="0" u="none" strike="noStrike" kern="1200" baseline="0" dirty="0">
                <a:solidFill>
                  <a:schemeClr val="tx1"/>
                </a:solidFill>
                <a:latin typeface="+mn-lt"/>
                <a:ea typeface="+mn-ea"/>
                <a:cs typeface="+mn-cs"/>
              </a:rPr>
              <a:t> 20.2±15.3 days of intubation. The patients in the</a:t>
            </a:r>
          </a:p>
          <a:p>
            <a:r>
              <a:rPr lang="en-US" sz="1200" b="0" i="0" u="none" strike="noStrike" kern="1200" baseline="0" dirty="0">
                <a:solidFill>
                  <a:schemeClr val="tx1"/>
                </a:solidFill>
                <a:latin typeface="+mn-lt"/>
                <a:ea typeface="+mn-ea"/>
                <a:cs typeface="+mn-cs"/>
              </a:rPr>
              <a:t>NIV success group spent fewer days in the RICU (11.6±4.5 vs 24.6±13.7; P=.0146). </a:t>
            </a:r>
            <a:r>
              <a:rPr lang="en-US" sz="1200" b="0" i="0" u="none" strike="noStrike" kern="1200" baseline="0" dirty="0" err="1">
                <a:solidFill>
                  <a:schemeClr val="tx1"/>
                </a:solidFill>
                <a:latin typeface="+mn-lt"/>
                <a:ea typeface="+mn-ea"/>
                <a:cs typeface="+mn-cs"/>
              </a:rPr>
              <a:t>Themedian</a:t>
            </a:r>
            <a:r>
              <a:rPr lang="en-US" sz="1200" b="0" i="0" u="none" strike="noStrike" kern="1200" baseline="0" dirty="0">
                <a:solidFill>
                  <a:schemeClr val="tx1"/>
                </a:solidFill>
                <a:latin typeface="+mn-lt"/>
                <a:ea typeface="+mn-ea"/>
                <a:cs typeface="+mn-cs"/>
              </a:rPr>
              <a:t> survival time</a:t>
            </a:r>
          </a:p>
          <a:p>
            <a:r>
              <a:rPr lang="en-US" sz="1200" b="0" i="0" u="none" strike="noStrike" kern="1200" baseline="0" dirty="0">
                <a:solidFill>
                  <a:schemeClr val="tx1"/>
                </a:solidFill>
                <a:latin typeface="+mn-lt"/>
                <a:ea typeface="+mn-ea"/>
                <a:cs typeface="+mn-cs"/>
              </a:rPr>
              <a:t>was significantly shorter for the patients </a:t>
            </a:r>
            <a:r>
              <a:rPr lang="en-US" sz="1200" b="0" i="0" u="none" strike="noStrike" kern="1200" baseline="0" dirty="0" err="1">
                <a:solidFill>
                  <a:schemeClr val="tx1"/>
                </a:solidFill>
                <a:latin typeface="+mn-lt"/>
                <a:ea typeface="+mn-ea"/>
                <a:cs typeface="+mn-cs"/>
              </a:rPr>
              <a:t>inthe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NIVfailurewith</a:t>
            </a:r>
            <a:r>
              <a:rPr lang="en-US" sz="1200" b="0" i="0" u="none" strike="noStrike" kern="1200" baseline="0" dirty="0">
                <a:solidFill>
                  <a:schemeClr val="tx1"/>
                </a:solidFill>
                <a:latin typeface="+mn-lt"/>
                <a:ea typeface="+mn-ea"/>
                <a:cs typeface="+mn-cs"/>
              </a:rPr>
              <a:t> respect to the success group (18.0 [95%confidence</a:t>
            </a:r>
          </a:p>
          <a:p>
            <a:r>
              <a:rPr lang="en-US" sz="1200" b="0" i="0" u="none" strike="noStrike" kern="1200" baseline="0" dirty="0">
                <a:solidFill>
                  <a:schemeClr val="tx1"/>
                </a:solidFill>
                <a:latin typeface="+mn-lt"/>
                <a:ea typeface="+mn-ea"/>
                <a:cs typeface="+mn-cs"/>
              </a:rPr>
              <a:t>interval {CI}, 9.0-25.0] vs 90.0 [95% CI, 65.0-305.0] days; P b .0001); the survival rate at 90 days was, likewise,</a:t>
            </a:r>
          </a:p>
          <a:p>
            <a:r>
              <a:rPr lang="en-US" sz="1200" b="0" i="0" u="none" strike="noStrike" kern="1200" baseline="0" dirty="0">
                <a:solidFill>
                  <a:schemeClr val="tx1"/>
                </a:solidFill>
                <a:latin typeface="+mn-lt"/>
                <a:ea typeface="+mn-ea"/>
                <a:cs typeface="+mn-cs"/>
              </a:rPr>
              <a:t>lower in the NIV failure group (0% vs 34% ± 19.5%). At admission, the patients in the failure group had</a:t>
            </a:r>
          </a:p>
          <a:p>
            <a:r>
              <a:rPr lang="en-US" sz="1200" b="0" i="0" u="none" strike="noStrike" kern="1200" baseline="0" dirty="0">
                <a:solidFill>
                  <a:schemeClr val="tx1"/>
                </a:solidFill>
                <a:latin typeface="+mn-lt"/>
                <a:ea typeface="+mn-ea"/>
                <a:cs typeface="+mn-cs"/>
              </a:rPr>
              <a:t>significantly higher respiratory rate values (36.9±7.8 vs 30.5±3.3 breaths/min; P=.036), plasma N-terminal</a:t>
            </a:r>
          </a:p>
          <a:p>
            <a:r>
              <a:rPr lang="en-US" sz="1200" b="0" i="0" u="none" strike="noStrike" kern="1200" baseline="0" dirty="0">
                <a:solidFill>
                  <a:schemeClr val="tx1"/>
                </a:solidFill>
                <a:latin typeface="+mn-lt"/>
                <a:ea typeface="+mn-ea"/>
                <a:cs typeface="+mn-cs"/>
              </a:rPr>
              <a:t>fragment of the prohormone of B-type natriuretic peptide (NT-</a:t>
            </a:r>
            <a:r>
              <a:rPr lang="en-US" sz="1200" b="0" i="0" u="none" strike="noStrike" kern="1200" baseline="0" dirty="0" err="1">
                <a:solidFill>
                  <a:schemeClr val="tx1"/>
                </a:solidFill>
                <a:latin typeface="+mn-lt"/>
                <a:ea typeface="+mn-ea"/>
                <a:cs typeface="+mn-cs"/>
              </a:rPr>
              <a:t>proBNP</a:t>
            </a:r>
            <a:r>
              <a:rPr lang="en-US" sz="1200" b="0" i="0" u="none" strike="noStrike" kern="1200" baseline="0" dirty="0">
                <a:solidFill>
                  <a:schemeClr val="tx1"/>
                </a:solidFill>
                <a:latin typeface="+mn-lt"/>
                <a:ea typeface="+mn-ea"/>
                <a:cs typeface="+mn-cs"/>
              </a:rPr>
              <a:t>) levels (4528.8 ± 4012.8 vs 634.6 ±</a:t>
            </a:r>
          </a:p>
          <a:p>
            <a:r>
              <a:rPr lang="en-US" sz="1200" b="0" i="0" u="none" strike="noStrike" kern="1200" baseline="0" dirty="0">
                <a:solidFill>
                  <a:schemeClr val="tx1"/>
                </a:solidFill>
                <a:latin typeface="+mn-lt"/>
                <a:ea typeface="+mn-ea"/>
                <a:cs typeface="+mn-cs"/>
              </a:rPr>
              <a:t>808.0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/mL; P=.023) and </a:t>
            </a:r>
            <a:r>
              <a:rPr lang="en-US" sz="1200" b="0" i="0" u="none" strike="noStrike" kern="1200" baseline="0" dirty="0" err="1">
                <a:solidFill>
                  <a:schemeClr val="tx1"/>
                </a:solidFill>
                <a:latin typeface="+mn-lt"/>
                <a:ea typeface="+mn-ea"/>
                <a:cs typeface="+mn-cs"/>
              </a:rPr>
              <a:t>serumC</a:t>
            </a:r>
            <a:r>
              <a:rPr lang="en-US" sz="1200" b="0" i="0" u="none" strike="noStrike" kern="1200" baseline="0" dirty="0">
                <a:solidFill>
                  <a:schemeClr val="tx1"/>
                </a:solidFill>
                <a:latin typeface="+mn-lt"/>
                <a:ea typeface="+mn-ea"/>
                <a:cs typeface="+mn-cs"/>
              </a:rPr>
              <a:t>-reactive protein values (72.0±50.0 vs 20.7±24.0 </a:t>
            </a:r>
            <a:r>
              <a:rPr lang="en-US" sz="1200" b="0" i="0" u="none" strike="noStrike" kern="1200" baseline="0" dirty="0" err="1">
                <a:solidFill>
                  <a:schemeClr val="tx1"/>
                </a:solidFill>
                <a:latin typeface="+mn-lt"/>
                <a:ea typeface="+mn-ea"/>
                <a:cs typeface="+mn-cs"/>
              </a:rPr>
              <a:t>μg</a:t>
            </a:r>
            <a:r>
              <a:rPr lang="en-US" sz="1200" b="0" i="0" u="none" strike="noStrike" kern="1200" baseline="0" dirty="0">
                <a:solidFill>
                  <a:schemeClr val="tx1"/>
                </a:solidFill>
                <a:latin typeface="+mn-lt"/>
                <a:ea typeface="+mn-ea"/>
                <a:cs typeface="+mn-cs"/>
              </a:rPr>
              <a:t>/mL; P=.0289)with</a:t>
            </a:r>
          </a:p>
          <a:p>
            <a:r>
              <a:rPr lang="en-US" sz="1200" b="0" i="0" u="none" strike="noStrike" kern="1200" baseline="0" dirty="0">
                <a:solidFill>
                  <a:schemeClr val="tx1"/>
                </a:solidFill>
                <a:latin typeface="+mn-lt"/>
                <a:ea typeface="+mn-ea"/>
                <a:cs typeface="+mn-cs"/>
              </a:rPr>
              <a:t>respect to those in the success group. Noninvasive ventilation failure was correlated to the plasma NT-</a:t>
            </a:r>
            <a:r>
              <a:rPr lang="en-US" sz="1200" b="0" i="0" u="none" strike="noStrike" kern="1200" baseline="0" dirty="0" err="1">
                <a:solidFill>
                  <a:schemeClr val="tx1"/>
                </a:solidFill>
                <a:latin typeface="+mn-lt"/>
                <a:ea typeface="+mn-ea"/>
                <a:cs typeface="+mn-cs"/>
              </a:rPr>
              <a:t>proBNP</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levels at RICU admission (P = .0326) with an odds ratio of 12.2 (95% CI, 1.2 to infinity) in the patients with</a:t>
            </a:r>
          </a:p>
          <a:p>
            <a:r>
              <a:rPr lang="en-US" sz="1200" b="0" i="0" u="none" strike="noStrike" kern="1200" baseline="0" dirty="0">
                <a:solidFill>
                  <a:schemeClr val="tx1"/>
                </a:solidFill>
                <a:latin typeface="+mn-lt"/>
                <a:ea typeface="+mn-ea"/>
                <a:cs typeface="+mn-cs"/>
              </a:rPr>
              <a:t>abnormally high values (N900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/mL).</a:t>
            </a:r>
          </a:p>
          <a:p>
            <a:r>
              <a:rPr lang="en-US" sz="1200" b="0" i="0" u="none" strike="noStrike" kern="1200" baseline="0" dirty="0">
                <a:solidFill>
                  <a:schemeClr val="tx1"/>
                </a:solidFill>
                <a:latin typeface="+mn-lt"/>
                <a:ea typeface="+mn-ea"/>
                <a:cs typeface="+mn-cs"/>
              </a:rPr>
              <a:t>Conclusions: The outcome of IPF patients who were administered NIV was quite poor. The use of NIV was,</a:t>
            </a:r>
          </a:p>
          <a:p>
            <a:r>
              <a:rPr lang="en-US" sz="1200" b="0" i="0" u="none" strike="noStrike" kern="1200" baseline="0" dirty="0">
                <a:solidFill>
                  <a:schemeClr val="tx1"/>
                </a:solidFill>
                <a:latin typeface="+mn-lt"/>
                <a:ea typeface="+mn-ea"/>
                <a:cs typeface="+mn-cs"/>
              </a:rPr>
              <a:t>nevertheless, found to be associated with clinical benefits in selected IPF patients, preventing the need for</a:t>
            </a:r>
          </a:p>
          <a:p>
            <a:r>
              <a:rPr lang="en-US" sz="1200" b="0" i="0" u="none" strike="noStrike" kern="1200" baseline="0" dirty="0">
                <a:solidFill>
                  <a:schemeClr val="tx1"/>
                </a:solidFill>
                <a:latin typeface="+mn-lt"/>
                <a:ea typeface="+mn-ea"/>
                <a:cs typeface="+mn-cs"/>
              </a:rPr>
              <a:t>intubation and reducing the rate of complications/death. Elevated plasma NT-</a:t>
            </a:r>
            <a:r>
              <a:rPr lang="en-US" sz="1200" b="0" i="0" u="none" strike="noStrike" kern="1200" baseline="0" dirty="0" err="1">
                <a:solidFill>
                  <a:schemeClr val="tx1"/>
                </a:solidFill>
                <a:latin typeface="+mn-lt"/>
                <a:ea typeface="+mn-ea"/>
                <a:cs typeface="+mn-cs"/>
              </a:rPr>
              <a:t>proBNP</a:t>
            </a:r>
            <a:r>
              <a:rPr lang="en-US" sz="1200" b="0" i="0" u="none" strike="noStrike" kern="1200" baseline="0" dirty="0">
                <a:solidFill>
                  <a:schemeClr val="tx1"/>
                </a:solidFill>
                <a:latin typeface="+mn-lt"/>
                <a:ea typeface="+mn-ea"/>
                <a:cs typeface="+mn-cs"/>
              </a:rPr>
              <a:t> levels at the time of ICU</a:t>
            </a:r>
          </a:p>
          <a:p>
            <a:r>
              <a:rPr lang="en-US" sz="1200" b="0" i="0" u="none" strike="noStrike" kern="1200" baseline="0" dirty="0">
                <a:solidFill>
                  <a:schemeClr val="tx1"/>
                </a:solidFill>
                <a:latin typeface="+mn-lt"/>
                <a:ea typeface="+mn-ea"/>
                <a:cs typeface="+mn-cs"/>
              </a:rPr>
              <a:t>admission is a simple clinical marker for poor NIV outcome.</a:t>
            </a:r>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45</a:t>
            </a:fld>
            <a:endParaRPr lang="de-DE"/>
          </a:p>
        </p:txBody>
      </p:sp>
    </p:spTree>
    <p:extLst>
      <p:ext uri="{BB962C8B-B14F-4D97-AF65-F5344CB8AC3E}">
        <p14:creationId xmlns:p14="http://schemas.microsoft.com/office/powerpoint/2010/main" val="1898290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dirty="0">
                <a:hlinkClick r:id="rId3" tooltip="American journal of respiratory and critical care medicine."/>
              </a:rPr>
              <a:t>Am J Respir </a:t>
            </a:r>
            <a:r>
              <a:rPr lang="en-US" dirty="0" err="1">
                <a:hlinkClick r:id="rId3" tooltip="American journal of respiratory and critical care medicine."/>
              </a:rPr>
              <a:t>Crit</a:t>
            </a:r>
            <a:r>
              <a:rPr lang="en-US" dirty="0">
                <a:hlinkClick r:id="rId3" tooltip="American journal of respiratory and critical care medicine."/>
              </a:rPr>
              <a:t> Care Med.</a:t>
            </a:r>
            <a:r>
              <a:rPr lang="en-US" dirty="0"/>
              <a:t> 2016 Mar 1;193(5):527-33. </a:t>
            </a:r>
            <a:r>
              <a:rPr lang="en-US" dirty="0" err="1"/>
              <a:t>doi</a:t>
            </a:r>
            <a:r>
              <a:rPr lang="en-US" dirty="0"/>
              <a:t>: 10.1164/rccm.201508-1701OC.</a:t>
            </a:r>
          </a:p>
          <a:p>
            <a:r>
              <a:rPr lang="en-US" b="1" dirty="0"/>
              <a:t>Outcome of Patients with Interstitial Lung Disease Treated with Extracorporeal Membrane Oxygenation for Acute Respiratory Failure.</a:t>
            </a:r>
          </a:p>
          <a:p>
            <a:r>
              <a:rPr lang="en-US" dirty="0">
                <a:hlinkClick r:id="rId4"/>
              </a:rPr>
              <a:t>Trudzinski FC</a:t>
            </a:r>
            <a:r>
              <a:rPr lang="en-US" baseline="30000" dirty="0"/>
              <a:t>1</a:t>
            </a:r>
            <a:r>
              <a:rPr lang="en-US" dirty="0"/>
              <a:t>, </a:t>
            </a:r>
            <a:r>
              <a:rPr lang="en-US" dirty="0" err="1">
                <a:hlinkClick r:id="rId5"/>
              </a:rPr>
              <a:t>Kaestner</a:t>
            </a:r>
            <a:r>
              <a:rPr lang="en-US" dirty="0">
                <a:hlinkClick r:id="rId5"/>
              </a:rPr>
              <a:t> F</a:t>
            </a:r>
            <a:r>
              <a:rPr lang="en-US" baseline="30000" dirty="0"/>
              <a:t>1</a:t>
            </a:r>
            <a:r>
              <a:rPr lang="en-US" dirty="0"/>
              <a:t>, </a:t>
            </a:r>
            <a:r>
              <a:rPr lang="en-US" dirty="0">
                <a:hlinkClick r:id="rId6"/>
              </a:rPr>
              <a:t>Schäfers HJ</a:t>
            </a:r>
            <a:r>
              <a:rPr lang="en-US" baseline="30000" dirty="0"/>
              <a:t>2</a:t>
            </a:r>
            <a:r>
              <a:rPr lang="en-US" dirty="0"/>
              <a:t>, </a:t>
            </a:r>
            <a:r>
              <a:rPr lang="en-US" dirty="0" err="1">
                <a:hlinkClick r:id="rId7"/>
              </a:rPr>
              <a:t>Fähndrich</a:t>
            </a:r>
            <a:r>
              <a:rPr lang="en-US" dirty="0">
                <a:hlinkClick r:id="rId7"/>
              </a:rPr>
              <a:t> S</a:t>
            </a:r>
            <a:r>
              <a:rPr lang="en-US" baseline="30000" dirty="0"/>
              <a:t>1</a:t>
            </a:r>
            <a:r>
              <a:rPr lang="en-US" dirty="0"/>
              <a:t>, </a:t>
            </a:r>
            <a:r>
              <a:rPr lang="en-US" dirty="0">
                <a:hlinkClick r:id="rId8"/>
              </a:rPr>
              <a:t>Seiler F</a:t>
            </a:r>
            <a:r>
              <a:rPr lang="en-US" baseline="30000" dirty="0"/>
              <a:t>1</a:t>
            </a:r>
            <a:r>
              <a:rPr lang="en-US" dirty="0"/>
              <a:t>, </a:t>
            </a:r>
            <a:r>
              <a:rPr lang="en-US" dirty="0" err="1">
                <a:hlinkClick r:id="rId9"/>
              </a:rPr>
              <a:t>Böhmer</a:t>
            </a:r>
            <a:r>
              <a:rPr lang="en-US" dirty="0">
                <a:hlinkClick r:id="rId9"/>
              </a:rPr>
              <a:t> P</a:t>
            </a:r>
            <a:r>
              <a:rPr lang="en-US" baseline="30000" dirty="0"/>
              <a:t>1</a:t>
            </a:r>
            <a:r>
              <a:rPr lang="en-US" dirty="0"/>
              <a:t>, </a:t>
            </a:r>
            <a:r>
              <a:rPr lang="en-US" dirty="0">
                <a:hlinkClick r:id="rId10"/>
              </a:rPr>
              <a:t>Linn O</a:t>
            </a:r>
            <a:r>
              <a:rPr lang="en-US" baseline="30000" dirty="0"/>
              <a:t>1</a:t>
            </a:r>
            <a:r>
              <a:rPr lang="en-US" dirty="0"/>
              <a:t>, </a:t>
            </a:r>
            <a:r>
              <a:rPr lang="en-US" dirty="0">
                <a:hlinkClick r:id="rId11"/>
              </a:rPr>
              <a:t>Kaiser R</a:t>
            </a:r>
            <a:r>
              <a:rPr lang="en-US" baseline="30000" dirty="0"/>
              <a:t>1</a:t>
            </a:r>
            <a:r>
              <a:rPr lang="en-US" dirty="0"/>
              <a:t>, </a:t>
            </a:r>
            <a:r>
              <a:rPr lang="en-US" dirty="0" err="1">
                <a:hlinkClick r:id="rId12"/>
              </a:rPr>
              <a:t>Haake</a:t>
            </a:r>
            <a:r>
              <a:rPr lang="en-US" dirty="0">
                <a:hlinkClick r:id="rId12"/>
              </a:rPr>
              <a:t> H</a:t>
            </a:r>
            <a:r>
              <a:rPr lang="en-US" baseline="30000" dirty="0"/>
              <a:t>3</a:t>
            </a:r>
            <a:r>
              <a:rPr lang="en-US" dirty="0"/>
              <a:t>, </a:t>
            </a:r>
            <a:r>
              <a:rPr lang="en-US" dirty="0">
                <a:hlinkClick r:id="rId13"/>
              </a:rPr>
              <a:t>Langer F</a:t>
            </a:r>
            <a:r>
              <a:rPr lang="en-US" baseline="30000" dirty="0"/>
              <a:t>2</a:t>
            </a:r>
            <a:r>
              <a:rPr lang="en-US" dirty="0"/>
              <a:t>, </a:t>
            </a:r>
            <a:r>
              <a:rPr lang="en-US" dirty="0">
                <a:hlinkClick r:id="rId14"/>
              </a:rPr>
              <a:t>Bals R</a:t>
            </a:r>
            <a:r>
              <a:rPr lang="en-US" baseline="30000" dirty="0"/>
              <a:t>1</a:t>
            </a:r>
            <a:r>
              <a:rPr lang="en-US" dirty="0"/>
              <a:t>, </a:t>
            </a:r>
            <a:r>
              <a:rPr lang="en-US" dirty="0">
                <a:hlinkClick r:id="rId15"/>
              </a:rPr>
              <a:t>Wilkens H</a:t>
            </a:r>
            <a:r>
              <a:rPr lang="en-US" baseline="30000" dirty="0"/>
              <a:t>1</a:t>
            </a:r>
            <a:r>
              <a:rPr lang="en-US" dirty="0"/>
              <a:t>, </a:t>
            </a:r>
            <a:r>
              <a:rPr lang="en-US" dirty="0">
                <a:hlinkClick r:id="rId16"/>
              </a:rPr>
              <a:t>Lepper PM</a:t>
            </a:r>
            <a:r>
              <a:rPr lang="en-US" baseline="30000" dirty="0"/>
              <a:t>1</a:t>
            </a:r>
            <a:r>
              <a:rPr lang="en-US" dirty="0"/>
              <a:t>.</a:t>
            </a:r>
          </a:p>
          <a:p>
            <a:r>
              <a:rPr lang="en-US" b="1" dirty="0">
                <a:hlinkClick r:id="rId3" tooltip="Open/close author information list"/>
              </a:rPr>
              <a:t>Author information</a:t>
            </a:r>
            <a:endParaRPr lang="en-US" b="1" dirty="0"/>
          </a:p>
          <a:p>
            <a:r>
              <a:rPr lang="en-US" b="1" dirty="0"/>
              <a:t>Abstract</a:t>
            </a:r>
          </a:p>
          <a:p>
            <a:r>
              <a:rPr lang="en-US" b="1" dirty="0"/>
              <a:t>RATIONALE: </a:t>
            </a:r>
          </a:p>
          <a:p>
            <a:r>
              <a:rPr lang="en-US" dirty="0"/>
              <a:t>Patients with interstitial lung disease and acute respiratory failure have a poor prognosis especially if mechanical ventilation is required.</a:t>
            </a:r>
          </a:p>
          <a:p>
            <a:r>
              <a:rPr lang="en-US" b="1" dirty="0"/>
              <a:t>OBJECTIVES: </a:t>
            </a:r>
          </a:p>
          <a:p>
            <a:r>
              <a:rPr lang="en-US" dirty="0"/>
              <a:t>To investigate the outcome of patients with acute respiratory failure in interstitial lung disease undergoing extracorporeal membrane oxygenation (ECMO) as a bridge to recovery or transplantation.</a:t>
            </a:r>
          </a:p>
          <a:p>
            <a:r>
              <a:rPr lang="en-US" b="1" dirty="0"/>
              <a:t>METHODS: </a:t>
            </a:r>
          </a:p>
          <a:p>
            <a:r>
              <a:rPr lang="en-US" dirty="0"/>
              <a:t>This was a retrospective analysis of all patients with interstitial lung disease and acute respiratory failure treated with or without ECMO from March 2012 to August 2015.</a:t>
            </a:r>
          </a:p>
          <a:p>
            <a:r>
              <a:rPr lang="en-US" b="1" dirty="0"/>
              <a:t>MEASUREMENTS AND MAIN RESULTS: </a:t>
            </a:r>
          </a:p>
          <a:p>
            <a:r>
              <a:rPr lang="en-US" dirty="0"/>
              <a:t>Forty patients with interstitial lung disease referred to our intensive care unit for acute respiratory failure were included in the analysis. Twenty-one were treated with ECMO. Eight patients were transferred by air from other hospitals within a range of 320 km (linear distance) for extended intensive care including the option of lung transplant. In total, 13 patients were evaluated, and eight were finally found to be suitable for lung transplantation from an ECMO bridge. Four patients from external hospitals were de novo listed during acute respiratory failure. Six patients underwent lung transplant, and two died on the waiting list after 9 and 63 days on ECMO, respectively. A total of 14 of 15 patients who did not undergo lung transplantation (93.3%) died after 40.3 ± 27.8 days on ECMO. Five out of six patients (83.3%) receiving a lung transplant could be discharged from hospital.</a:t>
            </a:r>
          </a:p>
          <a:p>
            <a:r>
              <a:rPr lang="en-US" b="1" dirty="0"/>
              <a:t>CONCLUSIONS: </a:t>
            </a:r>
          </a:p>
          <a:p>
            <a:r>
              <a:rPr lang="en-US" dirty="0"/>
              <a:t>ECMO is a lifesaving option for patients with interstitial lung disease and acute respiratory failure provided they are candidates for lung transplantation. ECMO is not able to reverse the poor prognosis in patients that do not qualify for lung transplantation.</a:t>
            </a:r>
          </a:p>
          <a:p>
            <a:r>
              <a:rPr lang="en-US" b="1" dirty="0"/>
              <a:t>KEYWORDS: </a:t>
            </a:r>
          </a:p>
          <a:p>
            <a:r>
              <a:rPr lang="en-US" dirty="0"/>
              <a:t>acute respiratory failure; extracorporeal membrane oxygenation; interstitial lung disease; lung transplant</a:t>
            </a:r>
          </a:p>
          <a:p>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46</a:t>
            </a:fld>
            <a:endParaRPr lang="de-DE"/>
          </a:p>
        </p:txBody>
      </p:sp>
    </p:spTree>
    <p:extLst>
      <p:ext uri="{BB962C8B-B14F-4D97-AF65-F5344CB8AC3E}">
        <p14:creationId xmlns:p14="http://schemas.microsoft.com/office/powerpoint/2010/main" val="363304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en-US" dirty="0">
                <a:hlinkClick r:id="rId3" tooltip="Chest."/>
              </a:rPr>
              <a:t>Chest.</a:t>
            </a:r>
            <a:r>
              <a:rPr lang="en-US" dirty="0"/>
              <a:t> 2018 Oct;154(4):818-826. </a:t>
            </a:r>
            <a:r>
              <a:rPr lang="en-US" dirty="0" err="1"/>
              <a:t>doi</a:t>
            </a:r>
            <a:r>
              <a:rPr lang="en-US" dirty="0"/>
              <a:t>: 10.1016/j.chest.2018.06.027. </a:t>
            </a:r>
            <a:r>
              <a:rPr lang="en-US" dirty="0" err="1"/>
              <a:t>Epub</a:t>
            </a:r>
            <a:r>
              <a:rPr lang="en-US" dirty="0"/>
              <a:t> 2018 Jun 30.</a:t>
            </a:r>
          </a:p>
          <a:p>
            <a:r>
              <a:rPr lang="en-US" b="1" dirty="0"/>
              <a:t>Effect of Acute Exacerbation of Idiopathic Pulmonary Fibrosis on Lung Transplantation Outcome.</a:t>
            </a:r>
          </a:p>
          <a:p>
            <a:r>
              <a:rPr lang="en-US" dirty="0" err="1">
                <a:hlinkClick r:id="rId4"/>
              </a:rPr>
              <a:t>Dotan</a:t>
            </a:r>
            <a:r>
              <a:rPr lang="en-US" dirty="0">
                <a:hlinkClick r:id="rId4"/>
              </a:rPr>
              <a:t> Y</a:t>
            </a:r>
            <a:r>
              <a:rPr lang="en-US" baseline="30000" dirty="0"/>
              <a:t>1</a:t>
            </a:r>
            <a:r>
              <a:rPr lang="en-US" dirty="0"/>
              <a:t>, </a:t>
            </a:r>
            <a:r>
              <a:rPr lang="en-US" dirty="0" err="1">
                <a:hlinkClick r:id="rId5"/>
              </a:rPr>
              <a:t>Vaidy</a:t>
            </a:r>
            <a:r>
              <a:rPr lang="en-US" dirty="0">
                <a:hlinkClick r:id="rId5"/>
              </a:rPr>
              <a:t> A</a:t>
            </a:r>
            <a:r>
              <a:rPr lang="en-US" baseline="30000" dirty="0"/>
              <a:t>2</a:t>
            </a:r>
            <a:r>
              <a:rPr lang="en-US" dirty="0"/>
              <a:t>, </a:t>
            </a:r>
            <a:r>
              <a:rPr lang="en-US" dirty="0">
                <a:hlinkClick r:id="rId6"/>
              </a:rPr>
              <a:t>Shapiro WB</a:t>
            </a:r>
            <a:r>
              <a:rPr lang="en-US" baseline="30000" dirty="0"/>
              <a:t>3</a:t>
            </a:r>
            <a:r>
              <a:rPr lang="en-US" dirty="0"/>
              <a:t>, </a:t>
            </a:r>
            <a:r>
              <a:rPr lang="en-US" dirty="0">
                <a:hlinkClick r:id="rId7"/>
              </a:rPr>
              <a:t>Zhao H</a:t>
            </a:r>
            <a:r>
              <a:rPr lang="en-US" baseline="30000" dirty="0"/>
              <a:t>4</a:t>
            </a:r>
            <a:r>
              <a:rPr lang="en-US" dirty="0"/>
              <a:t>, </a:t>
            </a:r>
            <a:r>
              <a:rPr lang="en-US" dirty="0" err="1">
                <a:hlinkClick r:id="rId8"/>
              </a:rPr>
              <a:t>Dass</a:t>
            </a:r>
            <a:r>
              <a:rPr lang="en-US" dirty="0">
                <a:hlinkClick r:id="rId8"/>
              </a:rPr>
              <a:t> C</a:t>
            </a:r>
            <a:r>
              <a:rPr lang="en-US" baseline="30000" dirty="0"/>
              <a:t>5</a:t>
            </a:r>
            <a:r>
              <a:rPr lang="en-US" dirty="0"/>
              <a:t>, </a:t>
            </a:r>
            <a:r>
              <a:rPr lang="en-US" dirty="0">
                <a:hlinkClick r:id="rId9"/>
              </a:rPr>
              <a:t>Toyoda Y</a:t>
            </a:r>
            <a:r>
              <a:rPr lang="en-US" baseline="30000" dirty="0"/>
              <a:t>6</a:t>
            </a:r>
            <a:r>
              <a:rPr lang="en-US" dirty="0"/>
              <a:t>, </a:t>
            </a:r>
            <a:r>
              <a:rPr lang="en-US" dirty="0">
                <a:hlinkClick r:id="rId10"/>
              </a:rPr>
              <a:t>Marchetti N</a:t>
            </a:r>
            <a:r>
              <a:rPr lang="en-US" baseline="30000" dirty="0"/>
              <a:t>3</a:t>
            </a:r>
            <a:r>
              <a:rPr lang="en-US" dirty="0"/>
              <a:t>, </a:t>
            </a:r>
            <a:r>
              <a:rPr lang="en-US" dirty="0">
                <a:hlinkClick r:id="rId11"/>
              </a:rPr>
              <a:t>Shenoy K</a:t>
            </a:r>
            <a:r>
              <a:rPr lang="en-US" baseline="30000" dirty="0"/>
              <a:t>3</a:t>
            </a:r>
            <a:r>
              <a:rPr lang="en-US" dirty="0"/>
              <a:t>, </a:t>
            </a:r>
            <a:r>
              <a:rPr lang="en-US" dirty="0">
                <a:hlinkClick r:id="rId12"/>
              </a:rPr>
              <a:t>Cordova FC</a:t>
            </a:r>
            <a:r>
              <a:rPr lang="en-US" baseline="30000" dirty="0"/>
              <a:t>3</a:t>
            </a:r>
            <a:r>
              <a:rPr lang="en-US" dirty="0"/>
              <a:t>, </a:t>
            </a:r>
            <a:r>
              <a:rPr lang="en-US" dirty="0" err="1">
                <a:hlinkClick r:id="rId13"/>
              </a:rPr>
              <a:t>Criner</a:t>
            </a:r>
            <a:r>
              <a:rPr lang="en-US" dirty="0">
                <a:hlinkClick r:id="rId13"/>
              </a:rPr>
              <a:t> GJ</a:t>
            </a:r>
            <a:r>
              <a:rPr lang="en-US" baseline="30000" dirty="0"/>
              <a:t>3</a:t>
            </a:r>
            <a:r>
              <a:rPr lang="en-US" dirty="0"/>
              <a:t>, </a:t>
            </a:r>
            <a:r>
              <a:rPr lang="en-US" dirty="0" err="1">
                <a:hlinkClick r:id="rId14"/>
              </a:rPr>
              <a:t>Mamary</a:t>
            </a:r>
            <a:r>
              <a:rPr lang="en-US" dirty="0">
                <a:hlinkClick r:id="rId14"/>
              </a:rPr>
              <a:t> AJ</a:t>
            </a:r>
            <a:r>
              <a:rPr lang="en-US" baseline="30000" dirty="0"/>
              <a:t>3</a:t>
            </a:r>
            <a:r>
              <a:rPr lang="en-US" dirty="0"/>
              <a:t>.</a:t>
            </a:r>
          </a:p>
          <a:p>
            <a:r>
              <a:rPr lang="en-US" b="1" dirty="0">
                <a:hlinkClick r:id="rId3" tooltip="Open/close author information list"/>
              </a:rPr>
              <a:t>Author information</a:t>
            </a:r>
            <a:endParaRPr lang="en-US" b="1" dirty="0"/>
          </a:p>
          <a:p>
            <a:r>
              <a:rPr lang="en-US" b="1" dirty="0"/>
              <a:t>Abstract</a:t>
            </a:r>
          </a:p>
          <a:p>
            <a:r>
              <a:rPr lang="en-US" b="1" dirty="0"/>
              <a:t>BACKGROUND: </a:t>
            </a:r>
          </a:p>
          <a:p>
            <a:r>
              <a:rPr lang="en-US" dirty="0"/>
              <a:t>Acute exacerbation of idiopathic pulmonary fibrosis (AE-IPF) has an expected median survival of 3 months. Lung transplantation is a potentially lifesaving therapy for AE-IPF. However, the current knowledge of transplantation outcomes during AE-IPF is limited to a few small retrospective studies, reporting only 1-year post-transplantation survival.</a:t>
            </a:r>
          </a:p>
          <a:p>
            <a:r>
              <a:rPr lang="en-US" b="1" dirty="0"/>
              <a:t>METHODS: </a:t>
            </a:r>
          </a:p>
          <a:p>
            <a:r>
              <a:rPr lang="en-US" dirty="0"/>
              <a:t>Study population included patients with IPF consecutively listed for lung transplantation at a single institution between the years 2012 and 2016. We collected lung allocation score (LAS), hospitalization, and survival data. The primary outcome was survival among patients transplanted during stable IPF vs during AE-IPF.</a:t>
            </a:r>
          </a:p>
          <a:p>
            <a:r>
              <a:rPr lang="en-US" b="1" dirty="0"/>
              <a:t>RESULTS: </a:t>
            </a:r>
          </a:p>
          <a:p>
            <a:r>
              <a:rPr lang="en-US" dirty="0"/>
              <a:t>Of 89 patients with IPF listed for lung transplantation, 52 were transplanted during stable IPF and 37 were hospitalized due to AE-IPF. Of these 37 patients, nine died before transplantation, and 28 were transplanted during AE-IPF. Fifty percent of patients transplanted during AE-IPF died in a mean follow-up of 1.6 ± 1.2 years compared with 12% of patients transplanted during stable IPF who died in a mean follow-up of 2.6 ± 1.2 years. The Kaplan-Meier survival curves post-transplantation after 1 and 3 years for patients who were transplanted during stable IPF were 94% and 90% vs 71% and 60% in patients who were transplanted during AE-IPF (P = .0001). LAS above 80 conferred a 3-year hazard ratio for mortality of 5.7 vs LAS lower than 80 (95% CI, 2.33-14.0; P &lt; .0005).</a:t>
            </a:r>
          </a:p>
          <a:p>
            <a:r>
              <a:rPr lang="en-US" b="1" dirty="0"/>
              <a:t>CONCLUSIONS: </a:t>
            </a:r>
          </a:p>
          <a:p>
            <a:r>
              <a:rPr lang="en-US" dirty="0"/>
              <a:t>Patients with IPF transplanted during AE-IPF had significantly worse short-term and long-term survival compared with patients transplanted during stable IPF. Patients with AE-IPF and very high LAS may not experience the survival advantage expected from lung transplantation.</a:t>
            </a:r>
          </a:p>
          <a:p>
            <a:endParaRPr lang="de-DE" dirty="0"/>
          </a:p>
        </p:txBody>
      </p:sp>
      <p:sp>
        <p:nvSpPr>
          <p:cNvPr id="4" name="Foliennummernplatzhalter 3"/>
          <p:cNvSpPr>
            <a:spLocks noGrp="1"/>
          </p:cNvSpPr>
          <p:nvPr>
            <p:ph type="sldNum" sz="quarter" idx="5"/>
          </p:nvPr>
        </p:nvSpPr>
        <p:spPr/>
        <p:txBody>
          <a:bodyPr/>
          <a:lstStyle/>
          <a:p>
            <a:pPr>
              <a:defRPr/>
            </a:pPr>
            <a:fld id="{2CEF58E6-EDF1-41EA-B51C-23AB8BD56BD9}" type="slidenum">
              <a:rPr lang="fr-FR" altLang="en-US" smtClean="0"/>
              <a:pPr>
                <a:defRPr/>
              </a:pPr>
              <a:t>47</a:t>
            </a:fld>
            <a:endParaRPr lang="fr-FR" altLang="en-US"/>
          </a:p>
        </p:txBody>
      </p:sp>
    </p:spTree>
    <p:extLst>
      <p:ext uri="{BB962C8B-B14F-4D97-AF65-F5344CB8AC3E}">
        <p14:creationId xmlns:p14="http://schemas.microsoft.com/office/powerpoint/2010/main" val="226545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CEF58E6-EDF1-41EA-B51C-23AB8BD56BD9}" type="slidenum">
              <a:rPr lang="fr-FR" altLang="en-US" smtClean="0"/>
              <a:pPr>
                <a:defRPr/>
              </a:pPr>
              <a:t>12</a:t>
            </a:fld>
            <a:endParaRPr lang="fr-FR" altLang="en-US"/>
          </a:p>
        </p:txBody>
      </p:sp>
    </p:spTree>
    <p:extLst>
      <p:ext uri="{BB962C8B-B14F-4D97-AF65-F5344CB8AC3E}">
        <p14:creationId xmlns:p14="http://schemas.microsoft.com/office/powerpoint/2010/main" val="412813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89B87F4-4A2D-3A49-BF2C-94CED93F89ED}" type="slidenum">
              <a:rPr kumimoji="0" lang="de-D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1485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de-DE" sz="1200" b="0" i="0" u="none" strike="noStrike" kern="1200" baseline="0" dirty="0">
                <a:solidFill>
                  <a:schemeClr val="tx1"/>
                </a:solidFill>
                <a:latin typeface="+mn-lt"/>
                <a:ea typeface="+mn-ea"/>
                <a:cs typeface="+mn-cs"/>
              </a:rPr>
              <a:t>Abstract</a:t>
            </a:r>
          </a:p>
          <a:p>
            <a:r>
              <a:rPr lang="en-US" sz="1200" b="0" i="0" u="none" strike="noStrike" kern="1200" baseline="0" dirty="0">
                <a:solidFill>
                  <a:schemeClr val="tx1"/>
                </a:solidFill>
                <a:latin typeface="+mn-lt"/>
                <a:ea typeface="+mn-ea"/>
                <a:cs typeface="+mn-cs"/>
              </a:rPr>
              <a:t>Rationale: Exploration of</a:t>
            </a:r>
            <a:r>
              <a:rPr lang="ang-Latn-001"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FVCas</a:t>
            </a:r>
            <a:r>
              <a:rPr lang="en-US" sz="1200" b="0" i="0" u="none" strike="noStrike" kern="1200" baseline="0" dirty="0">
                <a:solidFill>
                  <a:schemeClr val="tx1"/>
                </a:solidFill>
                <a:latin typeface="+mn-lt"/>
                <a:ea typeface="+mn-ea"/>
                <a:cs typeface="+mn-cs"/>
              </a:rPr>
              <a:t> it relates to mortality in idiopathic</a:t>
            </a:r>
          </a:p>
          <a:p>
            <a:r>
              <a:rPr lang="en-US" sz="1200" b="0" i="0" u="none" strike="noStrike" kern="1200" baseline="0" dirty="0">
                <a:solidFill>
                  <a:schemeClr val="tx1"/>
                </a:solidFill>
                <a:latin typeface="+mn-lt"/>
                <a:ea typeface="+mn-ea"/>
                <a:cs typeface="+mn-cs"/>
              </a:rPr>
              <a:t>pulmonary fibrosis (IPF), a chronic, progressive, and ultimately fatal</a:t>
            </a:r>
          </a:p>
          <a:p>
            <a:r>
              <a:rPr lang="en-US" sz="1200" b="0" i="0" u="none" strike="noStrike" kern="1200" baseline="0" dirty="0">
                <a:solidFill>
                  <a:schemeClr val="tx1"/>
                </a:solidFill>
                <a:latin typeface="+mn-lt"/>
                <a:ea typeface="+mn-ea"/>
                <a:cs typeface="+mn-cs"/>
              </a:rPr>
              <a:t>parenchymal lung disease, is important both clinically and to the</a:t>
            </a:r>
          </a:p>
          <a:p>
            <a:r>
              <a:rPr lang="en-US" sz="1200" b="0" i="0" u="none" strike="noStrike" kern="1200" baseline="0" dirty="0">
                <a:solidFill>
                  <a:schemeClr val="tx1"/>
                </a:solidFill>
                <a:latin typeface="+mn-lt"/>
                <a:ea typeface="+mn-ea"/>
                <a:cs typeface="+mn-cs"/>
              </a:rPr>
              <a:t>current drug development </a:t>
            </a:r>
            <a:r>
              <a:rPr lang="en-US" sz="1200" b="0" i="0" u="none" strike="noStrike" kern="1200" baseline="0" dirty="0" err="1">
                <a:solidFill>
                  <a:schemeClr val="tx1"/>
                </a:solidFill>
                <a:latin typeface="+mn-lt"/>
                <a:ea typeface="+mn-ea"/>
                <a:cs typeface="+mn-cs"/>
              </a:rPr>
              <a:t>paradigm.We</a:t>
            </a:r>
            <a:r>
              <a:rPr lang="en-US" sz="1200" b="0" i="0" u="none" strike="noStrike" kern="1200" baseline="0" dirty="0">
                <a:solidFill>
                  <a:schemeClr val="tx1"/>
                </a:solidFill>
                <a:latin typeface="+mn-lt"/>
                <a:ea typeface="+mn-ea"/>
                <a:cs typeface="+mn-cs"/>
              </a:rPr>
              <a:t> evaluated the association</a:t>
            </a:r>
          </a:p>
          <a:p>
            <a:r>
              <a:rPr lang="en-US" sz="1200" b="0" i="0" u="none" strike="noStrike" kern="1200" baseline="0" dirty="0">
                <a:solidFill>
                  <a:schemeClr val="tx1"/>
                </a:solidFill>
                <a:latin typeface="+mn-lt"/>
                <a:ea typeface="+mn-ea"/>
                <a:cs typeface="+mn-cs"/>
              </a:rPr>
              <a:t>between FVC decline and mortality in what is to our knowledge the</a:t>
            </a:r>
          </a:p>
          <a:p>
            <a:r>
              <a:rPr lang="en-US" sz="1200" b="0" i="0" u="none" strike="noStrike" kern="1200" baseline="0" dirty="0">
                <a:solidFill>
                  <a:schemeClr val="tx1"/>
                </a:solidFill>
                <a:latin typeface="+mn-lt"/>
                <a:ea typeface="+mn-ea"/>
                <a:cs typeface="+mn-cs"/>
              </a:rPr>
              <a:t>largest well-characterized placebo cohort to date. Additionally, we</a:t>
            </a:r>
          </a:p>
          <a:p>
            <a:r>
              <a:rPr lang="en-US" sz="1200" b="0" i="0" u="none" strike="noStrike" kern="1200" baseline="0" dirty="0">
                <a:solidFill>
                  <a:schemeClr val="tx1"/>
                </a:solidFill>
                <a:latin typeface="+mn-lt"/>
                <a:ea typeface="+mn-ea"/>
                <a:cs typeface="+mn-cs"/>
              </a:rPr>
              <a:t>sought to explore the risk of death caused by acute exacerbations and to</a:t>
            </a:r>
          </a:p>
          <a:p>
            <a:r>
              <a:rPr lang="en-US" sz="1200" b="0" i="0" u="none" strike="noStrike" kern="1200" baseline="0" dirty="0">
                <a:solidFill>
                  <a:schemeClr val="tx1"/>
                </a:solidFill>
                <a:latin typeface="+mn-lt"/>
                <a:ea typeface="+mn-ea"/>
                <a:cs typeface="+mn-cs"/>
              </a:rPr>
              <a:t>further validate previously identified baseline predictors of mortality.</a:t>
            </a:r>
          </a:p>
          <a:p>
            <a:r>
              <a:rPr lang="en-US" sz="1200" b="0" i="0" u="none" strike="noStrike" kern="1200" baseline="0" dirty="0">
                <a:solidFill>
                  <a:schemeClr val="tx1"/>
                </a:solidFill>
                <a:latin typeface="+mn-lt"/>
                <a:ea typeface="+mn-ea"/>
                <a:cs typeface="+mn-cs"/>
              </a:rPr>
              <a:t>Objectives: To validate and further characterize FVC decline, acute</a:t>
            </a:r>
          </a:p>
          <a:p>
            <a:r>
              <a:rPr lang="en-US" sz="1200" b="0" i="0" u="none" strike="noStrike" kern="1200" baseline="0" dirty="0">
                <a:solidFill>
                  <a:schemeClr val="tx1"/>
                </a:solidFill>
                <a:latin typeface="+mn-lt"/>
                <a:ea typeface="+mn-ea"/>
                <a:cs typeface="+mn-cs"/>
              </a:rPr>
              <a:t>exacerbations, and previously identified baseline predictors as they</a:t>
            </a:r>
          </a:p>
          <a:p>
            <a:r>
              <a:rPr lang="en-US" sz="1200" b="0" i="0" u="none" strike="noStrike" kern="1200" baseline="0" dirty="0">
                <a:solidFill>
                  <a:schemeClr val="tx1"/>
                </a:solidFill>
                <a:latin typeface="+mn-lt"/>
                <a:ea typeface="+mn-ea"/>
                <a:cs typeface="+mn-cs"/>
              </a:rPr>
              <a:t>relate to risk of death.</a:t>
            </a:r>
          </a:p>
          <a:p>
            <a:r>
              <a:rPr lang="en-US" sz="1200" b="0" i="0" u="none" strike="noStrike" kern="1200" baseline="0" dirty="0">
                <a:solidFill>
                  <a:schemeClr val="tx1"/>
                </a:solidFill>
                <a:latin typeface="+mn-lt"/>
                <a:ea typeface="+mn-ea"/>
                <a:cs typeface="+mn-cs"/>
              </a:rPr>
              <a:t>Methods: A total of 1,132 placebo subjects from six studies used for</a:t>
            </a:r>
          </a:p>
          <a:p>
            <a:r>
              <a:rPr lang="en-US" sz="1200" b="0" i="0" u="none" strike="noStrike" kern="1200" baseline="0" dirty="0">
                <a:solidFill>
                  <a:schemeClr val="tx1"/>
                </a:solidFill>
                <a:latin typeface="+mn-lt"/>
                <a:ea typeface="+mn-ea"/>
                <a:cs typeface="+mn-cs"/>
              </a:rPr>
              <a:t>the clinical development of </a:t>
            </a:r>
            <a:r>
              <a:rPr lang="en-US" sz="1200" b="0" i="0" u="none" strike="noStrike" kern="1200" baseline="0" dirty="0" err="1">
                <a:solidFill>
                  <a:schemeClr val="tx1"/>
                </a:solidFill>
                <a:latin typeface="+mn-lt"/>
                <a:ea typeface="+mn-ea"/>
                <a:cs typeface="+mn-cs"/>
              </a:rPr>
              <a:t>nintedanib</a:t>
            </a:r>
            <a:r>
              <a:rPr lang="en-US" sz="1200" b="0" i="0" u="none" strike="noStrike" kern="1200" baseline="0" dirty="0">
                <a:solidFill>
                  <a:schemeClr val="tx1"/>
                </a:solidFill>
                <a:latin typeface="+mn-lt"/>
                <a:ea typeface="+mn-ea"/>
                <a:cs typeface="+mn-cs"/>
              </a:rPr>
              <a:t> and pirfenidone for the</a:t>
            </a:r>
          </a:p>
          <a:p>
            <a:r>
              <a:rPr lang="en-US" sz="1200" b="0" i="0" u="none" strike="noStrike" kern="1200" baseline="0" dirty="0">
                <a:solidFill>
                  <a:schemeClr val="tx1"/>
                </a:solidFill>
                <a:latin typeface="+mn-lt"/>
                <a:ea typeface="+mn-ea"/>
                <a:cs typeface="+mn-cs"/>
              </a:rPr>
              <a:t>treatment of IPF were included in the present analysis. Deaths were</a:t>
            </a:r>
          </a:p>
          <a:p>
            <a:r>
              <a:rPr lang="en-US" sz="1200" b="0" i="0" u="none" strike="noStrike" kern="1200" baseline="0" dirty="0">
                <a:solidFill>
                  <a:schemeClr val="tx1"/>
                </a:solidFill>
                <a:latin typeface="+mn-lt"/>
                <a:ea typeface="+mn-ea"/>
                <a:cs typeface="+mn-cs"/>
              </a:rPr>
              <a:t>captured as all-cause </a:t>
            </a:r>
            <a:r>
              <a:rPr lang="en-US" sz="1200" b="0" i="0" u="none" strike="noStrike" kern="1200" baseline="0" dirty="0" err="1">
                <a:solidFill>
                  <a:schemeClr val="tx1"/>
                </a:solidFill>
                <a:latin typeface="+mn-lt"/>
                <a:ea typeface="+mn-ea"/>
                <a:cs typeface="+mn-cs"/>
              </a:rPr>
              <a:t>mortality.Astratified</a:t>
            </a:r>
            <a:r>
              <a:rPr lang="en-US" sz="1200" b="0" i="0" u="none" strike="noStrike" kern="1200" baseline="0" dirty="0">
                <a:solidFill>
                  <a:schemeClr val="tx1"/>
                </a:solidFill>
                <a:latin typeface="+mn-lt"/>
                <a:ea typeface="+mn-ea"/>
                <a:cs typeface="+mn-cs"/>
              </a:rPr>
              <a:t> Cox proportional hazards</a:t>
            </a:r>
          </a:p>
          <a:p>
            <a:r>
              <a:rPr lang="en-US" sz="1200" b="0" i="0" u="none" strike="noStrike" kern="1200" baseline="0" dirty="0">
                <a:solidFill>
                  <a:schemeClr val="tx1"/>
                </a:solidFill>
                <a:latin typeface="+mn-lt"/>
                <a:ea typeface="+mn-ea"/>
                <a:cs typeface="+mn-cs"/>
              </a:rPr>
              <a:t>model was used to test the association between baseline predictors,</a:t>
            </a:r>
          </a:p>
          <a:p>
            <a:r>
              <a:rPr lang="en-US" sz="1200" b="0" i="0" u="none" strike="noStrike" kern="1200" baseline="0" dirty="0">
                <a:solidFill>
                  <a:schemeClr val="tx1"/>
                </a:solidFill>
                <a:latin typeface="+mn-lt"/>
                <a:ea typeface="+mn-ea"/>
                <a:cs typeface="+mn-cs"/>
              </a:rPr>
              <a:t>decline in FVC % predicted from baseline, acute exacerbations, and</a:t>
            </a:r>
          </a:p>
          <a:p>
            <a:r>
              <a:rPr lang="en-US" sz="1200" b="0" i="0" u="none" strike="noStrike" kern="1200" baseline="0" dirty="0">
                <a:solidFill>
                  <a:schemeClr val="tx1"/>
                </a:solidFill>
                <a:latin typeface="+mn-lt"/>
                <a:ea typeface="+mn-ea"/>
                <a:cs typeface="+mn-cs"/>
              </a:rPr>
              <a:t>death. Decline in FVC %predicted and exacerbations were treated as</a:t>
            </a:r>
          </a:p>
          <a:p>
            <a:r>
              <a:rPr lang="de-DE" sz="1200" b="0" i="0" u="none" strike="noStrike" kern="1200" baseline="0" dirty="0">
                <a:solidFill>
                  <a:schemeClr val="tx1"/>
                </a:solidFill>
                <a:latin typeface="+mn-lt"/>
                <a:ea typeface="+mn-ea"/>
                <a:cs typeface="+mn-cs"/>
              </a:rPr>
              <a:t>time-</a:t>
            </a:r>
            <a:r>
              <a:rPr lang="de-DE" sz="1200" b="0" i="0" u="none" strike="noStrike" kern="1200" baseline="0" dirty="0" err="1">
                <a:solidFill>
                  <a:schemeClr val="tx1"/>
                </a:solidFill>
                <a:latin typeface="+mn-lt"/>
                <a:ea typeface="+mn-ea"/>
                <a:cs typeface="+mn-cs"/>
              </a:rPr>
              <a:t>varying</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covariates</a:t>
            </a:r>
            <a:r>
              <a:rPr lang="de-D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Results: Subjects were followed for a mean of 60 weeks. At</a:t>
            </a:r>
          </a:p>
          <a:p>
            <a:r>
              <a:rPr lang="en-US" sz="1200" b="0" i="0" u="none" strike="noStrike" kern="1200" baseline="0" dirty="0">
                <a:solidFill>
                  <a:schemeClr val="tx1"/>
                </a:solidFill>
                <a:latin typeface="+mn-lt"/>
                <a:ea typeface="+mn-ea"/>
                <a:cs typeface="+mn-cs"/>
              </a:rPr>
              <a:t>baseline, age, smoking status, lower FVC % predicted, and lower</a:t>
            </a:r>
          </a:p>
          <a:p>
            <a:r>
              <a:rPr lang="en-US" sz="1200" b="0" i="0" u="none" strike="noStrike" kern="1200" baseline="0" dirty="0">
                <a:solidFill>
                  <a:schemeClr val="tx1"/>
                </a:solidFill>
                <a:latin typeface="+mn-lt"/>
                <a:ea typeface="+mn-ea"/>
                <a:cs typeface="+mn-cs"/>
              </a:rPr>
              <a:t>diffusing capacity of the lung for carbon monoxide % predicted</a:t>
            </a:r>
          </a:p>
          <a:p>
            <a:r>
              <a:rPr lang="en-US" sz="1200" b="0" i="0" u="none" strike="noStrike" kern="1200" baseline="0" dirty="0">
                <a:solidFill>
                  <a:schemeClr val="tx1"/>
                </a:solidFill>
                <a:latin typeface="+mn-lt"/>
                <a:ea typeface="+mn-ea"/>
                <a:cs typeface="+mn-cs"/>
              </a:rPr>
              <a:t>were associated with an increased risk of death. The risk of death</a:t>
            </a:r>
          </a:p>
          <a:p>
            <a:r>
              <a:rPr lang="en-US" sz="1200" b="0" i="0" u="none" strike="noStrike" kern="1200" baseline="0" dirty="0">
                <a:solidFill>
                  <a:schemeClr val="tx1"/>
                </a:solidFill>
                <a:latin typeface="+mn-lt"/>
                <a:ea typeface="+mn-ea"/>
                <a:cs typeface="+mn-cs"/>
              </a:rPr>
              <a:t>was also increased for subjects having one or more exacerbations</a:t>
            </a:r>
          </a:p>
          <a:p>
            <a:r>
              <a:rPr lang="en-US" sz="1200" b="0" i="0" u="none" strike="noStrike" kern="1200" baseline="0" dirty="0">
                <a:solidFill>
                  <a:schemeClr val="tx1"/>
                </a:solidFill>
                <a:latin typeface="+mn-lt"/>
                <a:ea typeface="+mn-ea"/>
                <a:cs typeface="+mn-cs"/>
              </a:rPr>
              <a:t>with a hazard ratio (HR) of 10.3 (95% confidence interval [CI],</a:t>
            </a:r>
          </a:p>
          <a:p>
            <a:r>
              <a:rPr lang="en-US" sz="1200" b="0" i="0" u="none" strike="noStrike" kern="1200" baseline="0" dirty="0">
                <a:solidFill>
                  <a:schemeClr val="tx1"/>
                </a:solidFill>
                <a:latin typeface="+mn-lt"/>
                <a:ea typeface="+mn-ea"/>
                <a:cs typeface="+mn-cs"/>
              </a:rPr>
              <a:t>5.7–18.7). Compared with an FVC % predicted absolute</a:t>
            </a:r>
          </a:p>
          <a:p>
            <a:r>
              <a:rPr lang="en-US" sz="1200" b="0" i="0" u="none" strike="noStrike" kern="1200" baseline="0" dirty="0">
                <a:solidFill>
                  <a:schemeClr val="tx1"/>
                </a:solidFill>
                <a:latin typeface="+mn-lt"/>
                <a:ea typeface="+mn-ea"/>
                <a:cs typeface="+mn-cs"/>
              </a:rPr>
              <a:t>decline from baseline at any time during the study of less than</a:t>
            </a:r>
          </a:p>
          <a:p>
            <a:r>
              <a:rPr lang="en-US" sz="1200" b="0" i="0" u="none" strike="noStrike" kern="1200" baseline="0" dirty="0">
                <a:solidFill>
                  <a:schemeClr val="tx1"/>
                </a:solidFill>
                <a:latin typeface="+mn-lt"/>
                <a:ea typeface="+mn-ea"/>
                <a:cs typeface="+mn-cs"/>
              </a:rPr>
              <a:t>5%, a decline greater than or equal to 10% to less than 15% was</a:t>
            </a:r>
          </a:p>
          <a:p>
            <a:r>
              <a:rPr lang="en-US" sz="1200" b="0" i="0" u="none" strike="noStrike" kern="1200" baseline="0" dirty="0">
                <a:solidFill>
                  <a:schemeClr val="tx1"/>
                </a:solidFill>
                <a:latin typeface="+mn-lt"/>
                <a:ea typeface="+mn-ea"/>
                <a:cs typeface="+mn-cs"/>
              </a:rPr>
              <a:t>associated with an increased risk of death, with an HR of 2.2</a:t>
            </a:r>
          </a:p>
          <a:p>
            <a:r>
              <a:rPr lang="en-US" sz="1200" b="0" i="0" u="none" strike="noStrike" kern="1200" baseline="0" dirty="0">
                <a:solidFill>
                  <a:schemeClr val="tx1"/>
                </a:solidFill>
                <a:latin typeface="+mn-lt"/>
                <a:ea typeface="+mn-ea"/>
                <a:cs typeface="+mn-cs"/>
              </a:rPr>
              <a:t>(95% CI, 1.1–4.4), as was a decline greater than or equal to 15%,</a:t>
            </a:r>
          </a:p>
          <a:p>
            <a:r>
              <a:rPr lang="en-US" sz="1200" b="0" i="0" u="none" strike="noStrike" kern="1200" baseline="0" dirty="0">
                <a:solidFill>
                  <a:schemeClr val="tx1"/>
                </a:solidFill>
                <a:latin typeface="+mn-lt"/>
                <a:ea typeface="+mn-ea"/>
                <a:cs typeface="+mn-cs"/>
              </a:rPr>
              <a:t>which was estimated with an HR of 6.1 (95% CI, 3.1–11.8). A</a:t>
            </a:r>
          </a:p>
          <a:p>
            <a:r>
              <a:rPr lang="en-US" sz="1200" b="0" i="0" u="none" strike="noStrike" kern="1200" baseline="0" dirty="0">
                <a:solidFill>
                  <a:schemeClr val="tx1"/>
                </a:solidFill>
                <a:latin typeface="+mn-lt"/>
                <a:ea typeface="+mn-ea"/>
                <a:cs typeface="+mn-cs"/>
              </a:rPr>
              <a:t>decline ranging from greater than or equal to 5% to less than 10%</a:t>
            </a:r>
          </a:p>
          <a:p>
            <a:r>
              <a:rPr lang="en-US" sz="1200" b="0" i="0" u="none" strike="noStrike" kern="1200" baseline="0" dirty="0">
                <a:solidFill>
                  <a:schemeClr val="tx1"/>
                </a:solidFill>
                <a:latin typeface="+mn-lt"/>
                <a:ea typeface="+mn-ea"/>
                <a:cs typeface="+mn-cs"/>
              </a:rPr>
              <a:t>was not associated with increased mortality.</a:t>
            </a:r>
          </a:p>
          <a:p>
            <a:r>
              <a:rPr lang="en-US" sz="1200" b="0" i="0" u="none" strike="noStrike" kern="1200" baseline="0" dirty="0">
                <a:solidFill>
                  <a:schemeClr val="tx1"/>
                </a:solidFill>
                <a:latin typeface="+mn-lt"/>
                <a:ea typeface="+mn-ea"/>
                <a:cs typeface="+mn-cs"/>
              </a:rPr>
              <a:t>Conclusions: Our analyses validate the importance of baseline</a:t>
            </a:r>
          </a:p>
          <a:p>
            <a:r>
              <a:rPr lang="en-US" sz="1200" b="0" i="0" u="none" strike="noStrike" kern="1200" baseline="0" dirty="0">
                <a:solidFill>
                  <a:schemeClr val="tx1"/>
                </a:solidFill>
                <a:latin typeface="+mn-lt"/>
                <a:ea typeface="+mn-ea"/>
                <a:cs typeface="+mn-cs"/>
              </a:rPr>
              <a:t>FVC, diffusing capacity of the lung for carbon monoxide, age, and</a:t>
            </a:r>
          </a:p>
          <a:p>
            <a:r>
              <a:rPr lang="en-US" sz="1200" b="0" i="0" u="none" strike="noStrike" kern="1200" baseline="0" dirty="0">
                <a:solidFill>
                  <a:schemeClr val="tx1"/>
                </a:solidFill>
                <a:latin typeface="+mn-lt"/>
                <a:ea typeface="+mn-ea"/>
                <a:cs typeface="+mn-cs"/>
              </a:rPr>
              <a:t>smoking status as predictors of mortality and strengthen the</a:t>
            </a:r>
          </a:p>
          <a:p>
            <a:r>
              <a:rPr lang="en-US" sz="1200" b="0" i="0" u="none" strike="noStrike" kern="1200" baseline="0" dirty="0">
                <a:solidFill>
                  <a:schemeClr val="tx1"/>
                </a:solidFill>
                <a:latin typeface="+mn-lt"/>
                <a:ea typeface="+mn-ea"/>
                <a:cs typeface="+mn-cs"/>
              </a:rPr>
              <a:t>association between decline in FVC and exacerbations with death,</a:t>
            </a:r>
          </a:p>
          <a:p>
            <a:r>
              <a:rPr lang="en-US" sz="1200" b="0" i="0" u="none" strike="noStrike" kern="1200" baseline="0" dirty="0">
                <a:solidFill>
                  <a:schemeClr val="tx1"/>
                </a:solidFill>
                <a:latin typeface="+mn-lt"/>
                <a:ea typeface="+mn-ea"/>
                <a:cs typeface="+mn-cs"/>
              </a:rPr>
              <a:t>verifying a decline in FVC as an appropriate endpoint in IPF drug</a:t>
            </a:r>
          </a:p>
          <a:p>
            <a:r>
              <a:rPr lang="de-DE" sz="1200" b="0" i="0" u="none" strike="noStrike" kern="1200" baseline="0" dirty="0" err="1">
                <a:solidFill>
                  <a:schemeClr val="tx1"/>
                </a:solidFill>
                <a:latin typeface="+mn-lt"/>
                <a:ea typeface="+mn-ea"/>
                <a:cs typeface="+mn-cs"/>
              </a:rPr>
              <a:t>development</a:t>
            </a:r>
            <a:r>
              <a:rPr lang="de-DE"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2615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mn-lt"/>
                <a:ea typeface="+mn-ea"/>
                <a:cs typeface="+mn-cs"/>
              </a:rPr>
              <a:t>Background: Respiratory-related hospitalization, in particular acute exacerbation of idiopathic pulmonary fibrosis</a:t>
            </a:r>
          </a:p>
          <a:p>
            <a:r>
              <a:rPr lang="en-US" sz="1200" b="0" i="0" u="none" strike="noStrike" kern="1200" baseline="0" dirty="0">
                <a:solidFill>
                  <a:schemeClr val="tx1"/>
                </a:solidFill>
                <a:latin typeface="+mn-lt"/>
                <a:ea typeface="+mn-ea"/>
                <a:cs typeface="+mn-cs"/>
              </a:rPr>
              <a:t>(AE-IPF), is common and associated with increasing mortality in patients with IPF. We aimed to evaluate</a:t>
            </a:r>
          </a:p>
          <a:p>
            <a:r>
              <a:rPr lang="en-US" sz="1200" b="0" i="0" u="none" strike="noStrike" kern="1200" baseline="0" dirty="0">
                <a:solidFill>
                  <a:schemeClr val="tx1"/>
                </a:solidFill>
                <a:latin typeface="+mn-lt"/>
                <a:ea typeface="+mn-ea"/>
                <a:cs typeface="+mn-cs"/>
              </a:rPr>
              <a:t>the implications of a newly proposed framework of acute respiratory deterioration (ARD) and AE-IPF in hospitalized</a:t>
            </a:r>
          </a:p>
          <a:p>
            <a:r>
              <a:rPr lang="de-DE" sz="1200" b="0" i="0" u="none" strike="noStrike" kern="1200" baseline="0" dirty="0" err="1">
                <a:solidFill>
                  <a:schemeClr val="tx1"/>
                </a:solidFill>
                <a:latin typeface="+mn-lt"/>
                <a:ea typeface="+mn-ea"/>
                <a:cs typeface="+mn-cs"/>
              </a:rPr>
              <a:t>patients</a:t>
            </a:r>
            <a:r>
              <a:rPr lang="de-D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Methods: Using the data of an IPF cohort consisting of 225 consecutive patients, we retrospectively studied first</a:t>
            </a:r>
          </a:p>
          <a:p>
            <a:r>
              <a:rPr lang="en-US" sz="1200" b="0" i="0" u="none" strike="noStrike" kern="1200" baseline="0" dirty="0">
                <a:solidFill>
                  <a:schemeClr val="tx1"/>
                </a:solidFill>
                <a:latin typeface="+mn-lt"/>
                <a:ea typeface="+mn-ea"/>
                <a:cs typeface="+mn-cs"/>
              </a:rPr>
              <a:t>hospitalizations from January 2008 to December 2017. We </a:t>
            </a:r>
            <a:r>
              <a:rPr lang="en-US" sz="1200" b="0" i="0" u="none" strike="noStrike" kern="1200" baseline="0" dirty="0" err="1">
                <a:solidFill>
                  <a:schemeClr val="tx1"/>
                </a:solidFill>
                <a:latin typeface="+mn-lt"/>
                <a:ea typeface="+mn-ea"/>
                <a:cs typeface="+mn-cs"/>
              </a:rPr>
              <a:t>analysed</a:t>
            </a:r>
            <a:r>
              <a:rPr lang="en-US" sz="1200" b="0" i="0" u="none" strike="noStrike" kern="1200" baseline="0" dirty="0">
                <a:solidFill>
                  <a:schemeClr val="tx1"/>
                </a:solidFill>
                <a:latin typeface="+mn-lt"/>
                <a:ea typeface="+mn-ea"/>
                <a:cs typeface="+mn-cs"/>
              </a:rPr>
              <a:t> the demographics and 90-day mortality of</a:t>
            </a:r>
          </a:p>
          <a:p>
            <a:r>
              <a:rPr lang="en-US" sz="1200" b="0" i="0" u="none" strike="noStrike" kern="1200" baseline="0" dirty="0">
                <a:solidFill>
                  <a:schemeClr val="tx1"/>
                </a:solidFill>
                <a:latin typeface="+mn-lt"/>
                <a:ea typeface="+mn-ea"/>
                <a:cs typeface="+mn-cs"/>
              </a:rPr>
              <a:t>patients with AE-IPF and those with parenchymal cause of ARD other than AE.</a:t>
            </a:r>
          </a:p>
          <a:p>
            <a:r>
              <a:rPr lang="en-US" sz="1200" b="0" i="0" u="none" strike="noStrike" kern="1200" baseline="0" dirty="0">
                <a:solidFill>
                  <a:schemeClr val="tx1"/>
                </a:solidFill>
                <a:latin typeface="+mn-lt"/>
                <a:ea typeface="+mn-ea"/>
                <a:cs typeface="+mn-cs"/>
              </a:rPr>
              <a:t>Results: Among 122 patients with first hospitalization for ARD, 35 patients were diagnosed with AE-IPF, including</a:t>
            </a:r>
          </a:p>
          <a:p>
            <a:r>
              <a:rPr lang="en-US" sz="1200" b="0" i="0" u="none" strike="noStrike" kern="1200" baseline="0" dirty="0">
                <a:solidFill>
                  <a:schemeClr val="tx1"/>
                </a:solidFill>
                <a:latin typeface="+mn-lt"/>
                <a:ea typeface="+mn-ea"/>
                <a:cs typeface="+mn-cs"/>
              </a:rPr>
              <a:t>11 patients with triggered AE. Parenchymal cause of ARD other than AE was diagnosed in 71 patients,</a:t>
            </a:r>
          </a:p>
          <a:p>
            <a:r>
              <a:rPr lang="en-US" sz="1200" b="0" i="0" u="none" strike="noStrike" kern="1200" baseline="0" dirty="0">
                <a:solidFill>
                  <a:schemeClr val="tx1"/>
                </a:solidFill>
                <a:latin typeface="+mn-lt"/>
                <a:ea typeface="+mn-ea"/>
                <a:cs typeface="+mn-cs"/>
              </a:rPr>
              <a:t>and extra-parenchymal cause in 16 patients. Almost all hospitalized patients (93%) underwent chest CT, and</a:t>
            </a:r>
          </a:p>
          <a:p>
            <a:r>
              <a:rPr lang="en-US" sz="1200" b="0" i="0" u="none" strike="noStrike" kern="1200" baseline="0" dirty="0">
                <a:solidFill>
                  <a:schemeClr val="tx1"/>
                </a:solidFill>
                <a:latin typeface="+mn-lt"/>
                <a:ea typeface="+mn-ea"/>
                <a:cs typeface="+mn-cs"/>
              </a:rPr>
              <a:t>83% of patients with AE-IPF underwent bronchoalveolar lavage. There was a significant difference in the </a:t>
            </a:r>
            <a:r>
              <a:rPr lang="en-US" sz="1200" b="0" i="0" u="none" strike="noStrike" kern="1200" baseline="0" dirty="0" err="1">
                <a:solidFill>
                  <a:schemeClr val="tx1"/>
                </a:solidFill>
                <a:latin typeface="+mn-lt"/>
                <a:ea typeface="+mn-ea"/>
                <a:cs typeface="+mn-cs"/>
              </a:rPr>
              <a:t>antiinflammatory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therapy between the AE-IPF group and parenchymal cause of ARD other than AE group</a:t>
            </a:r>
          </a:p>
          <a:p>
            <a:r>
              <a:rPr lang="en-US" sz="1200" b="0" i="0" u="none" strike="noStrike" kern="1200" baseline="0" dirty="0">
                <a:solidFill>
                  <a:schemeClr val="tx1"/>
                </a:solidFill>
                <a:latin typeface="+mn-lt"/>
                <a:ea typeface="+mn-ea"/>
                <a:cs typeface="+mn-cs"/>
              </a:rPr>
              <a:t>(p &lt; 0.001). AE-IPF was independently associated with poor survival in multivariate Cox proportional regression</a:t>
            </a:r>
          </a:p>
          <a:p>
            <a:r>
              <a:rPr lang="de-DE" sz="1200" b="0" i="0" u="none" strike="noStrike" kern="1200" baseline="0" dirty="0" err="1">
                <a:solidFill>
                  <a:schemeClr val="tx1"/>
                </a:solidFill>
                <a:latin typeface="+mn-lt"/>
                <a:ea typeface="+mn-ea"/>
                <a:cs typeface="+mn-cs"/>
              </a:rPr>
              <a:t>analysis</a:t>
            </a:r>
            <a:r>
              <a:rPr lang="de-DE"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Conclusions: AE-IPF accounted for about 30% of first hospitalizations for ARD, and differentiation between AEIPF</a:t>
            </a:r>
          </a:p>
          <a:p>
            <a:r>
              <a:rPr lang="en-US" sz="1200" b="0" i="0" u="none" strike="noStrike" kern="1200" baseline="0" dirty="0">
                <a:solidFill>
                  <a:schemeClr val="tx1"/>
                </a:solidFill>
                <a:latin typeface="+mn-lt"/>
                <a:ea typeface="+mn-ea"/>
                <a:cs typeface="+mn-cs"/>
              </a:rPr>
              <a:t>and the other categories in ARD is important from a therapeutic and a prognostic point of view.</a:t>
            </a:r>
            <a:endParaRPr lang="de-DE" dirty="0"/>
          </a:p>
        </p:txBody>
      </p:sp>
      <p:sp>
        <p:nvSpPr>
          <p:cNvPr id="4" name="Foliennummernplatzhalter 3"/>
          <p:cNvSpPr>
            <a:spLocks noGrp="1"/>
          </p:cNvSpPr>
          <p:nvPr>
            <p:ph type="sldNum" sz="quarter" idx="5"/>
          </p:nvPr>
        </p:nvSpPr>
        <p:spPr/>
        <p:txBody>
          <a:bodyPr/>
          <a:lstStyle/>
          <a:p>
            <a:fld id="{55D9981E-5979-478C-8250-41B1836B2611}" type="slidenum">
              <a:rPr lang="de-DE" smtClean="0"/>
              <a:t>20</a:t>
            </a:fld>
            <a:endParaRPr lang="de-DE"/>
          </a:p>
        </p:txBody>
      </p:sp>
    </p:spTree>
    <p:extLst>
      <p:ext uri="{BB962C8B-B14F-4D97-AF65-F5344CB8AC3E}">
        <p14:creationId xmlns:p14="http://schemas.microsoft.com/office/powerpoint/2010/main" val="144091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1. Collard HR et al. </a:t>
            </a:r>
            <a:r>
              <a:rPr lang="en-US" sz="1200" i="1" dirty="0" err="1"/>
              <a:t>Respir</a:t>
            </a:r>
            <a:r>
              <a:rPr lang="en-US" sz="1200" i="1" dirty="0"/>
              <a:t> Res. </a:t>
            </a:r>
            <a:r>
              <a:rPr lang="en-US" sz="1200" dirty="0"/>
              <a:t>2013;14:73.</a:t>
            </a:r>
            <a:endParaRPr lang="en-US" sz="1200" dirty="0">
              <a:latin typeface="Helvetica Neue LT Std 35 Thin"/>
            </a:endParaRPr>
          </a:p>
          <a:p>
            <a:r>
              <a:rPr lang="en-US" dirty="0"/>
              <a:t>2. Yu YF et al. </a:t>
            </a:r>
            <a:r>
              <a:rPr lang="en-US" i="1" dirty="0" err="1"/>
              <a:t>Respir</a:t>
            </a:r>
            <a:r>
              <a:rPr lang="en-US" i="1" baseline="0" dirty="0"/>
              <a:t> Med. </a:t>
            </a:r>
            <a:r>
              <a:rPr lang="en-US" sz="1200" b="0" i="0" kern="1200" dirty="0">
                <a:solidFill>
                  <a:schemeClr val="tx1"/>
                </a:solidFill>
                <a:effectLst/>
                <a:latin typeface="Arial" pitchFamily="34" charset="0"/>
                <a:ea typeface="ＭＳ Ｐゴシック" pitchFamily="34" charset="-128"/>
                <a:cs typeface="MS PGothic" charset="0"/>
              </a:rPr>
              <a:t>2015;109:1582-1588. </a:t>
            </a:r>
          </a:p>
          <a:p>
            <a:endParaRPr lang="en-US" sz="1200" b="0" i="0" kern="1200" dirty="0">
              <a:solidFill>
                <a:schemeClr val="tx1"/>
              </a:solidFill>
              <a:effectLst/>
              <a:latin typeface="Arial" pitchFamily="34" charset="0"/>
              <a:ea typeface="ＭＳ Ｐゴシック" pitchFamily="34" charset="-128"/>
            </a:endParaRPr>
          </a:p>
          <a:p>
            <a:r>
              <a:rPr lang="en-US" sz="1200" b="0" i="0" kern="1200" dirty="0">
                <a:solidFill>
                  <a:schemeClr val="tx1"/>
                </a:solidFill>
                <a:effectLst/>
                <a:latin typeface="Arial" pitchFamily="34" charset="0"/>
                <a:ea typeface="ＭＳ Ｐゴシック" pitchFamily="34" charset="-128"/>
              </a:rPr>
              <a:t>Collard:</a:t>
            </a:r>
          </a:p>
          <a:p>
            <a:r>
              <a:rPr lang="en-US" sz="1200" kern="1200" dirty="0">
                <a:solidFill>
                  <a:schemeClr val="tx1"/>
                </a:solidFill>
                <a:effectLst/>
                <a:latin typeface="+mn-lt"/>
                <a:ea typeface="+mn-ea"/>
                <a:cs typeface="+mn-cs"/>
              </a:rPr>
              <a:t>Background:</a:t>
            </a:r>
          </a:p>
          <a:p>
            <a:r>
              <a:rPr lang="en-US" sz="1200" kern="1200" dirty="0">
                <a:solidFill>
                  <a:schemeClr val="tx1"/>
                </a:solidFill>
                <a:effectLst/>
                <a:latin typeface="+mn-lt"/>
                <a:ea typeface="+mn-ea"/>
                <a:cs typeface="+mn-cs"/>
              </a:rPr>
              <a:t>Acute exacerbation of idiopathic pulmonary fibrosis has become an important outcome measure in</a:t>
            </a:r>
          </a:p>
          <a:p>
            <a:r>
              <a:rPr lang="en-US" sz="1200" kern="1200" dirty="0">
                <a:solidFill>
                  <a:schemeClr val="tx1"/>
                </a:solidFill>
                <a:effectLst/>
                <a:latin typeface="+mn-lt"/>
                <a:ea typeface="+mn-ea"/>
                <a:cs typeface="+mn-cs"/>
              </a:rPr>
              <a:t>clinical trials. This study aimed to explore the concept of suspected acute exacerbation as an outcome measure.</a:t>
            </a:r>
          </a:p>
          <a:p>
            <a:r>
              <a:rPr lang="en-US" sz="1200" kern="1200" dirty="0">
                <a:solidFill>
                  <a:schemeClr val="tx1"/>
                </a:solidFill>
                <a:effectLst/>
                <a:latin typeface="+mn-lt"/>
                <a:ea typeface="+mn-ea"/>
                <a:cs typeface="+mn-cs"/>
              </a:rPr>
              <a:t>Methods:</a:t>
            </a:r>
          </a:p>
          <a:p>
            <a:r>
              <a:rPr lang="en-US" sz="1200" kern="1200" dirty="0">
                <a:solidFill>
                  <a:schemeClr val="tx1"/>
                </a:solidFill>
                <a:effectLst/>
                <a:latin typeface="+mn-lt"/>
                <a:ea typeface="+mn-ea"/>
                <a:cs typeface="+mn-cs"/>
              </a:rPr>
              <a:t>Three investigators retrospectively reviewed subjects enrolled in the Sildenafil Trial of Exercise</a:t>
            </a:r>
          </a:p>
          <a:p>
            <a:r>
              <a:rPr lang="en-US" sz="1200" kern="1200" dirty="0">
                <a:solidFill>
                  <a:schemeClr val="tx1"/>
                </a:solidFill>
                <a:effectLst/>
                <a:latin typeface="+mn-lt"/>
                <a:ea typeface="+mn-ea"/>
                <a:cs typeface="+mn-cs"/>
              </a:rPr>
              <a:t>Performance in IPF who experienced a respiratory serious adverse event during the course of the study. Events</a:t>
            </a:r>
          </a:p>
          <a:p>
            <a:r>
              <a:rPr lang="en-US" sz="1200" kern="1200" dirty="0">
                <a:solidFill>
                  <a:schemeClr val="tx1"/>
                </a:solidFill>
                <a:effectLst/>
                <a:latin typeface="+mn-lt"/>
                <a:ea typeface="+mn-ea"/>
                <a:cs typeface="+mn-cs"/>
              </a:rPr>
              <a:t>were classified as definite acute exacerbation, suspected acute exacerbation, or other, according to established</a:t>
            </a:r>
          </a:p>
          <a:p>
            <a:r>
              <a:rPr lang="en-US" sz="1200" kern="1200" dirty="0">
                <a:solidFill>
                  <a:schemeClr val="tx1"/>
                </a:solidFill>
                <a:effectLst/>
                <a:latin typeface="+mn-lt"/>
                <a:ea typeface="+mn-ea"/>
                <a:cs typeface="+mn-cs"/>
              </a:rPr>
              <a:t>criteria.</a:t>
            </a:r>
          </a:p>
          <a:p>
            <a:r>
              <a:rPr lang="en-US" sz="1200" kern="1200" dirty="0">
                <a:solidFill>
                  <a:schemeClr val="tx1"/>
                </a:solidFill>
                <a:effectLst/>
                <a:latin typeface="+mn-lt"/>
                <a:ea typeface="+mn-ea"/>
                <a:cs typeface="+mn-cs"/>
              </a:rPr>
              <a:t>Results:</a:t>
            </a:r>
          </a:p>
          <a:p>
            <a:r>
              <a:rPr lang="en-US" sz="1200" kern="1200" dirty="0">
                <a:solidFill>
                  <a:schemeClr val="tx1"/>
                </a:solidFill>
                <a:effectLst/>
                <a:latin typeface="+mn-lt"/>
                <a:ea typeface="+mn-ea"/>
                <a:cs typeface="+mn-cs"/>
              </a:rPr>
              <a:t>Thirty-five events were identified. Four were classified as definite acute exacerbation, fourteen as suspected</a:t>
            </a:r>
          </a:p>
          <a:p>
            <a:r>
              <a:rPr lang="en-US" sz="1200" kern="1200" dirty="0">
                <a:solidFill>
                  <a:schemeClr val="tx1"/>
                </a:solidFill>
                <a:effectLst/>
                <a:latin typeface="+mn-lt"/>
                <a:ea typeface="+mn-ea"/>
                <a:cs typeface="+mn-cs"/>
              </a:rPr>
              <a:t>acute exacerbation, and seventeen as other. Definite and suspected acute exacerbations were clinically</a:t>
            </a:r>
          </a:p>
          <a:p>
            <a:r>
              <a:rPr lang="en-US" sz="1200" kern="1200" dirty="0">
                <a:solidFill>
                  <a:schemeClr val="tx1"/>
                </a:solidFill>
                <a:effectLst/>
                <a:latin typeface="+mn-lt"/>
                <a:ea typeface="+mn-ea"/>
                <a:cs typeface="+mn-cs"/>
              </a:rPr>
              <a:t>indistinguishable. Both were most common in the winter and spring months and were associated with a high risk</a:t>
            </a:r>
          </a:p>
          <a:p>
            <a:r>
              <a:rPr lang="en-US" sz="1200" kern="1200" dirty="0">
                <a:solidFill>
                  <a:schemeClr val="tx1"/>
                </a:solidFill>
                <a:effectLst/>
                <a:latin typeface="+mn-lt"/>
                <a:ea typeface="+mn-ea"/>
                <a:cs typeface="+mn-cs"/>
              </a:rPr>
              <a:t>of disease progression and short-term mortality.</a:t>
            </a:r>
          </a:p>
          <a:p>
            <a:r>
              <a:rPr lang="en-US" sz="1200" kern="1200" dirty="0">
                <a:solidFill>
                  <a:schemeClr val="tx1"/>
                </a:solidFill>
                <a:effectLst/>
                <a:latin typeface="+mn-lt"/>
                <a:ea typeface="+mn-ea"/>
                <a:cs typeface="+mn-cs"/>
              </a:rPr>
              <a:t>Conclusions:</a:t>
            </a:r>
          </a:p>
          <a:p>
            <a:r>
              <a:rPr lang="en-US" sz="1200" kern="1200" dirty="0">
                <a:solidFill>
                  <a:schemeClr val="tx1"/>
                </a:solidFill>
                <a:effectLst/>
                <a:latin typeface="+mn-lt"/>
                <a:ea typeface="+mn-ea"/>
                <a:cs typeface="+mn-cs"/>
              </a:rPr>
              <a:t>In this study one half of respiratory serious adverse events were attributed to definite or suspected</a:t>
            </a:r>
          </a:p>
          <a:p>
            <a:r>
              <a:rPr lang="en-US" sz="1200" kern="1200" dirty="0">
                <a:solidFill>
                  <a:schemeClr val="tx1"/>
                </a:solidFill>
                <a:effectLst/>
                <a:latin typeface="+mn-lt"/>
                <a:ea typeface="+mn-ea"/>
                <a:cs typeface="+mn-cs"/>
              </a:rPr>
              <a:t>acute exacerbations. Suspected acute exacerbations are clinically indistinguishable from definite acute exacerbations</a:t>
            </a:r>
          </a:p>
          <a:p>
            <a:r>
              <a:rPr lang="en-US" sz="1200" kern="1200" dirty="0">
                <a:solidFill>
                  <a:schemeClr val="tx1"/>
                </a:solidFill>
                <a:effectLst/>
                <a:latin typeface="+mn-lt"/>
                <a:ea typeface="+mn-ea"/>
                <a:cs typeface="+mn-cs"/>
              </a:rPr>
              <a:t>and represent clinically meaningful events. Clinical </a:t>
            </a:r>
            <a:r>
              <a:rPr lang="en-US" sz="1200" kern="1200" dirty="0" err="1">
                <a:solidFill>
                  <a:schemeClr val="tx1"/>
                </a:solidFill>
                <a:effectLst/>
                <a:latin typeface="+mn-lt"/>
                <a:ea typeface="+mn-ea"/>
                <a:cs typeface="+mn-cs"/>
              </a:rPr>
              <a:t>trialists</a:t>
            </a:r>
            <a:r>
              <a:rPr lang="en-US" sz="1200" kern="1200" dirty="0">
                <a:solidFill>
                  <a:schemeClr val="tx1"/>
                </a:solidFill>
                <a:effectLst/>
                <a:latin typeface="+mn-lt"/>
                <a:ea typeface="+mn-ea"/>
                <a:cs typeface="+mn-cs"/>
              </a:rPr>
              <a:t> should consider capturing both definite and suspected</a:t>
            </a:r>
          </a:p>
          <a:p>
            <a:r>
              <a:rPr lang="en-US" sz="1200" kern="1200" dirty="0">
                <a:solidFill>
                  <a:schemeClr val="tx1"/>
                </a:solidFill>
                <a:effectLst/>
                <a:latin typeface="+mn-lt"/>
                <a:ea typeface="+mn-ea"/>
                <a:cs typeface="+mn-cs"/>
              </a:rPr>
              <a:t>acute exacerbations as outcome measures.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68630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280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2525F-D830-482A-9411-42AE59605BB0}" type="slidenum">
              <a:rPr kumimoji="0" lang="en-US" altLang="en-US"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16933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0F20D598-B667-420F-A62D-A62FF995F659}"/>
              </a:ext>
            </a:extLst>
          </p:cNvPr>
          <p:cNvSpPr>
            <a:spLocks noGrp="1"/>
          </p:cNvSpPr>
          <p:nvPr>
            <p:ph type="dt" sz="half" idx="10"/>
          </p:nvPr>
        </p:nvSpPr>
        <p:spPr>
          <a:xfrm>
            <a:off x="3124200" y="4470400"/>
            <a:ext cx="2895600" cy="2730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7F7F7F"/>
                </a:solidFill>
              </a:defRPr>
            </a:lvl1pPr>
          </a:lstStyle>
          <a:p>
            <a:pPr>
              <a:defRPr/>
            </a:pPr>
            <a:fld id="{875376D6-6881-43F4-94AA-B243F84A2FCF}" type="datetime1">
              <a:rPr lang="fr-FR" altLang="en-US" smtClean="0"/>
              <a:pPr>
                <a:defRPr/>
              </a:pPr>
              <a:t>17/07/2019</a:t>
            </a:fld>
            <a:endParaRPr lang="fr-FR" altLang="en-US"/>
          </a:p>
        </p:txBody>
      </p:sp>
    </p:spTree>
    <p:custDataLst>
      <p:tags r:id="rId1"/>
    </p:custDataLst>
    <p:extLst>
      <p:ext uri="{BB962C8B-B14F-4D97-AF65-F5344CB8AC3E}">
        <p14:creationId xmlns:p14="http://schemas.microsoft.com/office/powerpoint/2010/main" val="263933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3305176"/>
            <a:ext cx="8302626" cy="1021556"/>
          </a:xfrm>
        </p:spPr>
        <p:txBody>
          <a:bodyPr anchor="t"/>
          <a:lstStyle>
            <a:lvl1pPr algn="ctr">
              <a:defRPr sz="2800" b="0" i="0" cap="all" baseline="0"/>
            </a:lvl1pPr>
          </a:lstStyle>
          <a:p>
            <a:r>
              <a:rPr lang="en-US"/>
              <a:t>Click to edit Master title style</a:t>
            </a:r>
            <a:endParaRPr lang="fr-FR" dirty="0"/>
          </a:p>
        </p:txBody>
      </p:sp>
      <p:sp>
        <p:nvSpPr>
          <p:cNvPr id="3" name="Espace réservé du texte 2"/>
          <p:cNvSpPr>
            <a:spLocks noGrp="1"/>
          </p:cNvSpPr>
          <p:nvPr>
            <p:ph type="body" idx="1"/>
          </p:nvPr>
        </p:nvSpPr>
        <p:spPr>
          <a:xfrm>
            <a:off x="457200" y="2180035"/>
            <a:ext cx="8302626" cy="1125140"/>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6337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76262"/>
            <a:ext cx="8229600" cy="623888"/>
          </a:xfrm>
        </p:spPr>
        <p:txBody>
          <a:bodyPr/>
          <a:lstStyle>
            <a:lvl1pPr>
              <a:defRPr cap="all"/>
            </a:lvl1pPr>
          </a:lstStyle>
          <a:p>
            <a:r>
              <a:rPr lang="en-US"/>
              <a:t>Click to edit Master title style</a:t>
            </a:r>
            <a:endParaRPr lang="fr-FR" dirty="0"/>
          </a:p>
        </p:txBody>
      </p:sp>
      <p:sp>
        <p:nvSpPr>
          <p:cNvPr id="3" name="Espace réservé du contenu 2"/>
          <p:cNvSpPr>
            <a:spLocks noGrp="1"/>
          </p:cNvSpPr>
          <p:nvPr>
            <p:ph sz="half" idx="1"/>
          </p:nvPr>
        </p:nvSpPr>
        <p:spPr>
          <a:xfrm>
            <a:off x="457200" y="1200151"/>
            <a:ext cx="4038600" cy="3421856"/>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4648200" y="1200151"/>
            <a:ext cx="4038600" cy="3421856"/>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ustDataLst>
      <p:tags r:id="rId1"/>
    </p:custDataLst>
    <p:extLst>
      <p:ext uri="{BB962C8B-B14F-4D97-AF65-F5344CB8AC3E}">
        <p14:creationId xmlns:p14="http://schemas.microsoft.com/office/powerpoint/2010/main" val="394583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76262"/>
            <a:ext cx="8229600" cy="575072"/>
          </a:xfrm>
        </p:spPr>
        <p:txBody>
          <a:bodyPr/>
          <a:lstStyle>
            <a:lvl1pPr>
              <a:defRPr cap="all" baseline="0"/>
            </a:lvl1pPr>
          </a:lstStyle>
          <a:p>
            <a:r>
              <a:rPr lang="en-US"/>
              <a:t>Click to edit Master title style</a:t>
            </a:r>
            <a:endParaRPr lang="fr-FR" dirty="0"/>
          </a:p>
        </p:txBody>
      </p:sp>
      <p:sp>
        <p:nvSpPr>
          <p:cNvPr id="3" name="Espace réservé du texte 2"/>
          <p:cNvSpPr>
            <a:spLocks noGrp="1"/>
          </p:cNvSpPr>
          <p:nvPr>
            <p:ph type="body" idx="1"/>
          </p:nvPr>
        </p:nvSpPr>
        <p:spPr>
          <a:xfrm>
            <a:off x="457200" y="1151334"/>
            <a:ext cx="4040188" cy="5714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1722834"/>
            <a:ext cx="4040188" cy="2899172"/>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4645026" y="1151334"/>
            <a:ext cx="4041775" cy="5714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1722834"/>
            <a:ext cx="4041775" cy="2899172"/>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ustDataLst>
      <p:tags r:id="rId1"/>
    </p:custDataLst>
    <p:extLst>
      <p:ext uri="{BB962C8B-B14F-4D97-AF65-F5344CB8AC3E}">
        <p14:creationId xmlns:p14="http://schemas.microsoft.com/office/powerpoint/2010/main" val="38152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5050" y="576263"/>
            <a:ext cx="5111750" cy="4045744"/>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457201" y="1076325"/>
            <a:ext cx="3008313" cy="3545681"/>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977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0" i="0" cap="all" baseline="0"/>
            </a:lvl1pPr>
          </a:lstStyle>
          <a:p>
            <a:r>
              <a:rPr lang="en-US"/>
              <a:t>Click to edit Master title style</a:t>
            </a:r>
            <a:endParaRPr lang="fr-FR" dirty="0"/>
          </a:p>
        </p:txBody>
      </p:sp>
      <p:sp>
        <p:nvSpPr>
          <p:cNvPr id="3" name="Espace réservé pour une image  2"/>
          <p:cNvSpPr>
            <a:spLocks noGrp="1"/>
          </p:cNvSpPr>
          <p:nvPr>
            <p:ph type="pic" idx="1"/>
          </p:nvPr>
        </p:nvSpPr>
        <p:spPr>
          <a:xfrm>
            <a:off x="1792288" y="576262"/>
            <a:ext cx="5486400" cy="2969419"/>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dirty="0"/>
          </a:p>
        </p:txBody>
      </p:sp>
      <p:sp>
        <p:nvSpPr>
          <p:cNvPr id="4" name="Espace réservé du texte 3"/>
          <p:cNvSpPr>
            <a:spLocks noGrp="1"/>
          </p:cNvSpPr>
          <p:nvPr>
            <p:ph type="body" sz="half" idx="2"/>
          </p:nvPr>
        </p:nvSpPr>
        <p:spPr>
          <a:xfrm>
            <a:off x="1792288" y="4025504"/>
            <a:ext cx="5486400" cy="596503"/>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6029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549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214283" y="-53596"/>
            <a:ext cx="8715435" cy="540544"/>
          </a:xfrm>
        </p:spPr>
        <p:txBody>
          <a:bodyPr/>
          <a:lstStyle>
            <a:lvl1pPr>
              <a:defRPr sz="1500">
                <a:solidFill>
                  <a:srgbClr val="FFFF66"/>
                </a:solidFill>
                <a:effectLst>
                  <a:outerShdw blurRad="38100" dist="38100" dir="2700000" algn="tl">
                    <a:srgbClr val="000000">
                      <a:alpha val="43137"/>
                    </a:srgbClr>
                  </a:outerShdw>
                </a:effectLst>
                <a:latin typeface="Tahoma" pitchFamily="34" charset="0"/>
                <a:cs typeface="Tahoma" pitchFamily="34" charset="0"/>
              </a:defRPr>
            </a:lvl1pPr>
          </a:lstStyle>
          <a:p>
            <a:r>
              <a:rPr lang="en-US"/>
              <a:t>Click to edit Master title style</a:t>
            </a:r>
            <a:endParaRPr lang="de-DE" dirty="0"/>
          </a:p>
        </p:txBody>
      </p:sp>
    </p:spTree>
    <p:custDataLst>
      <p:tags r:id="rId1"/>
    </p:custDataLst>
    <p:extLst>
      <p:ext uri="{BB962C8B-B14F-4D97-AF65-F5344CB8AC3E}">
        <p14:creationId xmlns:p14="http://schemas.microsoft.com/office/powerpoint/2010/main" val="263317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3505201" y="4707819"/>
            <a:ext cx="2133600" cy="273844"/>
          </a:xfrm>
          <a:prstGeom prst="rect">
            <a:avLst/>
          </a:prstGeom>
        </p:spPr>
        <p:txBody>
          <a:bodyPr anchor="b"/>
          <a:lstStyle>
            <a:lvl1pPr algn="ctr">
              <a:defRPr sz="750">
                <a:solidFill>
                  <a:srgbClr val="B3B3B3"/>
                </a:solidFill>
                <a:latin typeface="Arial"/>
                <a:cs typeface="Arial"/>
              </a:defRPr>
            </a:lvl1pPr>
          </a:lstStyle>
          <a:p>
            <a:fld id="{6C6AE60A-B69C-4790-82F7-3882EDF23186}" type="slidenum">
              <a:rPr lang="de-DE" smtClean="0"/>
              <a:pPr/>
              <a:t>‹#›</a:t>
            </a:fld>
            <a:endParaRPr lang="de-DE"/>
          </a:p>
        </p:txBody>
      </p:sp>
      <p:sp>
        <p:nvSpPr>
          <p:cNvPr id="9" name="Content Placeholder 8"/>
          <p:cNvSpPr>
            <a:spLocks noGrp="1"/>
          </p:cNvSpPr>
          <p:nvPr>
            <p:ph sz="quarter" idx="10"/>
          </p:nvPr>
        </p:nvSpPr>
        <p:spPr>
          <a:xfrm>
            <a:off x="441327" y="1265635"/>
            <a:ext cx="8245475" cy="3327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6948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3505201" y="4707820"/>
            <a:ext cx="2133600" cy="273844"/>
          </a:xfrm>
          <a:prstGeom prst="rect">
            <a:avLst/>
          </a:prstGeom>
        </p:spPr>
        <p:txBody>
          <a:bodyPr anchor="b"/>
          <a:lstStyle>
            <a:lvl1pPr algn="ctr">
              <a:defRPr sz="750">
                <a:solidFill>
                  <a:srgbClr val="B3B3B3"/>
                </a:solidFill>
                <a:latin typeface="Arial"/>
                <a:cs typeface="Arial"/>
              </a:defRPr>
            </a:lvl1pPr>
          </a:lstStyle>
          <a:p>
            <a:fld id="{6C6AE60A-B69C-4790-82F7-3882EDF23186}" type="slidenum">
              <a:rPr lang="de-DE" smtClean="0"/>
              <a:pPr/>
              <a:t>‹#›</a:t>
            </a:fld>
            <a:endParaRPr lang="de-DE"/>
          </a:p>
        </p:txBody>
      </p:sp>
      <p:sp>
        <p:nvSpPr>
          <p:cNvPr id="9" name="Content Placeholder 8"/>
          <p:cNvSpPr>
            <a:spLocks noGrp="1"/>
          </p:cNvSpPr>
          <p:nvPr>
            <p:ph sz="quarter" idx="10"/>
          </p:nvPr>
        </p:nvSpPr>
        <p:spPr>
          <a:xfrm>
            <a:off x="441327" y="1265635"/>
            <a:ext cx="8245475" cy="3327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6706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685800" y="1459707"/>
            <a:ext cx="7772400" cy="2997994"/>
          </a:xfrm>
          <a:prstGeom prst="rect">
            <a:avLst/>
          </a:prstGeom>
        </p:spPr>
        <p:txBody>
          <a:bodyPr/>
          <a:lstStyle>
            <a:lvl1pPr marL="0" indent="0">
              <a:buNone/>
              <a:defRPr baseline="0"/>
            </a:lvl1pPr>
          </a:lstStyle>
          <a:p>
            <a:pPr lvl="0"/>
            <a:r>
              <a:rPr lang="en-US"/>
              <a:t>Click to edit Master text styles</a:t>
            </a:r>
          </a:p>
        </p:txBody>
      </p:sp>
      <p:sp>
        <p:nvSpPr>
          <p:cNvPr id="11" name="Subtitle 2"/>
          <p:cNvSpPr>
            <a:spLocks noGrp="1"/>
          </p:cNvSpPr>
          <p:nvPr>
            <p:ph type="subTitle" idx="14"/>
          </p:nvPr>
        </p:nvSpPr>
        <p:spPr>
          <a:xfrm>
            <a:off x="685800" y="1198961"/>
            <a:ext cx="7772400" cy="260746"/>
          </a:xfrm>
          <a:prstGeom prst="rect">
            <a:avLst/>
          </a:prstGeo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6"/>
          </p:nvPr>
        </p:nvSpPr>
        <p:spPr>
          <a:xfrm>
            <a:off x="6372225" y="4786312"/>
            <a:ext cx="2133600" cy="215504"/>
          </a:xfrm>
          <a:prstGeom prst="rect">
            <a:avLst/>
          </a:prstGeom>
        </p:spPr>
        <p:txBody>
          <a:bodyPr/>
          <a:lstStyle>
            <a:lvl1pPr>
              <a:defRPr/>
            </a:lvl1pPr>
          </a:lstStyle>
          <a:p>
            <a:fld id="{3BBAF7C9-5045-4F7B-83CD-E2F5F98A2417}" type="slidenum">
              <a:rPr lang="en-US" altLang="en-US" smtClean="0">
                <a:solidFill>
                  <a:srgbClr val="000000"/>
                </a:solidFill>
              </a:rPr>
              <a:pPr/>
              <a:t>‹#›</a:t>
            </a:fld>
            <a:endParaRPr lang="en-US" altLang="en-US" dirty="0">
              <a:solidFill>
                <a:srgbClr val="000000"/>
              </a:solidFill>
            </a:endParaRPr>
          </a:p>
        </p:txBody>
      </p:sp>
      <p:sp>
        <p:nvSpPr>
          <p:cNvPr id="7" name="Footer Placeholder 4"/>
          <p:cNvSpPr>
            <a:spLocks noGrp="1"/>
          </p:cNvSpPr>
          <p:nvPr>
            <p:ph type="ftr" sz="quarter" idx="15"/>
          </p:nvPr>
        </p:nvSpPr>
        <p:spPr>
          <a:xfrm>
            <a:off x="685800" y="4449818"/>
            <a:ext cx="7772398" cy="259556"/>
          </a:xfrm>
          <a:prstGeom prst="rect">
            <a:avLst/>
          </a:prstGeom>
        </p:spPr>
        <p:txBody>
          <a:bodyPr anchor="b" anchorCtr="0"/>
          <a:lstStyle>
            <a:lvl1pPr>
              <a:defRPr b="0">
                <a:solidFill>
                  <a:schemeClr val="tx1"/>
                </a:solidFill>
              </a:defRPr>
            </a:lvl1pPr>
          </a:lstStyle>
          <a:p>
            <a:pPr defTabSz="685800"/>
            <a:endParaRPr lang="en-US" altLang="en-US" dirty="0">
              <a:solidFill>
                <a:srgbClr val="000000"/>
              </a:solidFill>
            </a:endParaRPr>
          </a:p>
        </p:txBody>
      </p:sp>
    </p:spTree>
    <p:custDataLst>
      <p:tags r:id="rId1"/>
    </p:custDataLst>
    <p:extLst>
      <p:ext uri="{BB962C8B-B14F-4D97-AF65-F5344CB8AC3E}">
        <p14:creationId xmlns:p14="http://schemas.microsoft.com/office/powerpoint/2010/main" val="10186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ous-titre 2"/>
          <p:cNvSpPr>
            <a:spLocks noGrp="1"/>
          </p:cNvSpPr>
          <p:nvPr>
            <p:ph type="subTitle" idx="1"/>
          </p:nvPr>
        </p:nvSpPr>
        <p:spPr>
          <a:xfrm>
            <a:off x="457200" y="2686050"/>
            <a:ext cx="8229600" cy="714375"/>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
        <p:nvSpPr>
          <p:cNvPr id="7" name="Titre 1"/>
          <p:cNvSpPr>
            <a:spLocks noGrp="1"/>
          </p:cNvSpPr>
          <p:nvPr>
            <p:ph type="title"/>
          </p:nvPr>
        </p:nvSpPr>
        <p:spPr>
          <a:xfrm>
            <a:off x="457200" y="1485900"/>
            <a:ext cx="8229600" cy="857250"/>
          </a:xfrm>
        </p:spPr>
        <p:txBody>
          <a:bodyPr/>
          <a:lstStyle>
            <a:lvl1pPr>
              <a:defRPr sz="2800" cap="all">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351316781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685800" y="1459707"/>
            <a:ext cx="7772400" cy="2997994"/>
          </a:xfrm>
          <a:prstGeom prst="rect">
            <a:avLst/>
          </a:prstGeom>
        </p:spPr>
        <p:txBody>
          <a:bodyPr/>
          <a:lstStyle>
            <a:lvl1pPr marL="0" indent="0">
              <a:buNone/>
              <a:defRPr baseline="0"/>
            </a:lvl1pPr>
          </a:lstStyle>
          <a:p>
            <a:pPr lvl="0"/>
            <a:r>
              <a:rPr lang="en-US"/>
              <a:t>Click to edit Master text styles</a:t>
            </a:r>
          </a:p>
        </p:txBody>
      </p:sp>
      <p:sp>
        <p:nvSpPr>
          <p:cNvPr id="11" name="Subtitle 2"/>
          <p:cNvSpPr>
            <a:spLocks noGrp="1"/>
          </p:cNvSpPr>
          <p:nvPr>
            <p:ph type="subTitle" idx="14"/>
          </p:nvPr>
        </p:nvSpPr>
        <p:spPr>
          <a:xfrm>
            <a:off x="685800" y="1198961"/>
            <a:ext cx="7772400" cy="260746"/>
          </a:xfrm>
          <a:prstGeom prst="rect">
            <a:avLst/>
          </a:prstGeo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6"/>
          </p:nvPr>
        </p:nvSpPr>
        <p:spPr>
          <a:xfrm>
            <a:off x="6372225" y="4786312"/>
            <a:ext cx="2133600" cy="215504"/>
          </a:xfrm>
          <a:prstGeom prst="rect">
            <a:avLst/>
          </a:prstGeom>
        </p:spPr>
        <p:txBody>
          <a:bodyPr/>
          <a:lstStyle>
            <a:lvl1pPr>
              <a:defRPr/>
            </a:lvl1pPr>
          </a:lstStyle>
          <a:p>
            <a:fld id="{3BBAF7C9-5045-4F7B-83CD-E2F5F98A2417}" type="slidenum">
              <a:rPr lang="en-US" altLang="en-US" smtClean="0"/>
              <a:pPr/>
              <a:t>‹#›</a:t>
            </a:fld>
            <a:endParaRPr lang="en-US" altLang="en-US" dirty="0"/>
          </a:p>
        </p:txBody>
      </p:sp>
      <p:sp>
        <p:nvSpPr>
          <p:cNvPr id="7" name="Footer Placeholder 4"/>
          <p:cNvSpPr>
            <a:spLocks noGrp="1"/>
          </p:cNvSpPr>
          <p:nvPr>
            <p:ph type="ftr" sz="quarter" idx="15"/>
          </p:nvPr>
        </p:nvSpPr>
        <p:spPr>
          <a:xfrm>
            <a:off x="685800" y="4449818"/>
            <a:ext cx="7772398" cy="259556"/>
          </a:xfrm>
          <a:prstGeom prst="rect">
            <a:avLst/>
          </a:prstGeom>
        </p:spPr>
        <p:txBody>
          <a:bodyPr anchor="b" anchorCtr="0"/>
          <a:lstStyle>
            <a:lvl1pPr>
              <a:defRPr b="0">
                <a:solidFill>
                  <a:schemeClr val="tx1"/>
                </a:solidFill>
              </a:defRPr>
            </a:lvl1pPr>
          </a:lstStyle>
          <a:p>
            <a:endParaRPr lang="en-US" altLang="en-US" dirty="0">
              <a:solidFill>
                <a:srgbClr val="000000"/>
              </a:solidFill>
            </a:endParaRPr>
          </a:p>
        </p:txBody>
      </p:sp>
    </p:spTree>
    <p:custDataLst>
      <p:tags r:id="rId1"/>
    </p:custDataLst>
    <p:extLst>
      <p:ext uri="{BB962C8B-B14F-4D97-AF65-F5344CB8AC3E}">
        <p14:creationId xmlns:p14="http://schemas.microsoft.com/office/powerpoint/2010/main" val="3960098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cxnSp>
        <p:nvCxnSpPr>
          <p:cNvPr id="5" name="Straight Connector 4"/>
          <p:cNvCxnSpPr/>
          <p:nvPr/>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auto">
          <a:xfrm>
            <a:off x="152400" y="114300"/>
            <a:ext cx="8763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F6256"/>
                </a:solidFill>
                <a:latin typeface="Helvetica Neue LT Std 55 Roman"/>
              </a:defRPr>
            </a:lvl1pPr>
          </a:lstStyle>
          <a:p>
            <a:r>
              <a:rPr lang="en-US"/>
              <a:t>Click to edit Master title style</a:t>
            </a:r>
            <a:endParaRPr lang="en-GB" dirty="0"/>
          </a:p>
        </p:txBody>
      </p:sp>
      <p:sp>
        <p:nvSpPr>
          <p:cNvPr id="12" name="Espace réservé du contenu 11"/>
          <p:cNvSpPr>
            <a:spLocks noGrp="1"/>
          </p:cNvSpPr>
          <p:nvPr>
            <p:ph sz="quarter" idx="10"/>
          </p:nvPr>
        </p:nvSpPr>
        <p:spPr>
          <a:xfrm>
            <a:off x="152400" y="1143000"/>
            <a:ext cx="8763000" cy="3585950"/>
          </a:xfrm>
          <a:prstGeom prst="rect">
            <a:avLst/>
          </a:prstGeom>
        </p:spPr>
        <p:txBody>
          <a:bodyPr vert="horz"/>
          <a:lstStyle>
            <a:lvl1pPr eaLnBrk="1" hangingPunct="1">
              <a:buClr>
                <a:srgbClr val="0F6256"/>
              </a:buClr>
              <a:defRPr sz="1425">
                <a:latin typeface="Helvetica Neue LT Std 35 Thin"/>
              </a:defRPr>
            </a:lvl1pPr>
            <a:lvl2pPr eaLnBrk="1" hangingPunct="1">
              <a:buClr>
                <a:srgbClr val="0F6256"/>
              </a:buClr>
              <a:defRPr sz="1425">
                <a:latin typeface="Helvetica Neue LT Std 35 Thin"/>
              </a:defRPr>
            </a:lvl2pPr>
            <a:lvl3pPr eaLnBrk="1" hangingPunct="1">
              <a:buClr>
                <a:srgbClr val="0F6256"/>
              </a:buClr>
              <a:buFontTx/>
              <a:buChar char="»"/>
              <a:defRPr sz="1425">
                <a:latin typeface="Helvetica Neue LT Std 35 Thin"/>
              </a:defRPr>
            </a:lvl3pPr>
            <a:lvl4pPr>
              <a:buClr>
                <a:srgbClr val="0F6256"/>
              </a:buClr>
              <a:defRPr/>
            </a:lvl4pPr>
            <a:lvl5pPr>
              <a:buClr>
                <a:srgbClr val="0F6256"/>
              </a:buClr>
              <a:defRPr/>
            </a:lvl5pPr>
          </a:lstStyle>
          <a:p>
            <a:pPr lvl="0"/>
            <a:r>
              <a:rPr lang="en-US" altLang="en-US"/>
              <a:t>Click to edit Master text styles</a:t>
            </a:r>
          </a:p>
          <a:p>
            <a:pPr lvl="1"/>
            <a:r>
              <a:rPr lang="en-US" altLang="en-US"/>
              <a:t>Second level</a:t>
            </a:r>
          </a:p>
          <a:p>
            <a:pPr lvl="2"/>
            <a:r>
              <a:rPr lang="en-US" altLang="en-US"/>
              <a:t>Third level</a:t>
            </a:r>
          </a:p>
        </p:txBody>
      </p:sp>
      <p:sp>
        <p:nvSpPr>
          <p:cNvPr id="3" name="Text Placeholder 2"/>
          <p:cNvSpPr>
            <a:spLocks noGrp="1"/>
          </p:cNvSpPr>
          <p:nvPr>
            <p:ph type="body" sz="quarter" idx="11"/>
          </p:nvPr>
        </p:nvSpPr>
        <p:spPr>
          <a:xfrm>
            <a:off x="152400" y="4800600"/>
            <a:ext cx="8763000" cy="285750"/>
          </a:xfrm>
          <a:prstGeom prst="rect">
            <a:avLst/>
          </a:prstGeom>
        </p:spPr>
        <p:txBody>
          <a:bodyPr/>
          <a:lstStyle>
            <a:lvl1pPr marL="0" indent="0">
              <a:buFontTx/>
              <a:buNone/>
              <a:defRPr sz="1050" baseline="0">
                <a:latin typeface="Helvetica Neue LT Std 35 Thin"/>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A7C6C32F-F63C-4BE8-92A3-E8737DEBA99D}"/>
              </a:ext>
            </a:extLst>
          </p:cNvPr>
          <p:cNvCxnSpPr/>
          <p:nvPr userDrawn="1"/>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90858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685800" y="1459707"/>
            <a:ext cx="7772400" cy="2997994"/>
          </a:xfrm>
        </p:spPr>
        <p:txBody>
          <a:bodyPr/>
          <a:lstStyle>
            <a:lvl1pPr marL="0" indent="0">
              <a:buNone/>
              <a:defRPr baseline="0"/>
            </a:lvl1pPr>
          </a:lstStyle>
          <a:p>
            <a:pPr lvl="0"/>
            <a:r>
              <a:rPr lang="en-US"/>
              <a:t>Click to edit Master text styles</a:t>
            </a:r>
          </a:p>
        </p:txBody>
      </p:sp>
      <p:sp>
        <p:nvSpPr>
          <p:cNvPr id="11" name="Subtitle 2"/>
          <p:cNvSpPr>
            <a:spLocks noGrp="1"/>
          </p:cNvSpPr>
          <p:nvPr>
            <p:ph type="subTitle" idx="14"/>
          </p:nvPr>
        </p:nvSpPr>
        <p:spPr>
          <a:xfrm>
            <a:off x="685800" y="1198961"/>
            <a:ext cx="7772400" cy="260746"/>
          </a:xfr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6"/>
          </p:nvPr>
        </p:nvSpPr>
        <p:spPr/>
        <p:txBody>
          <a:bodyPr/>
          <a:lstStyle>
            <a:lvl1pPr>
              <a:defRPr/>
            </a:lvl1pPr>
          </a:lstStyle>
          <a:p>
            <a:fld id="{3BBAF7C9-5045-4F7B-83CD-E2F5F98A2417}" type="slidenum">
              <a:rPr lang="en-US" altLang="en-US" smtClean="0"/>
              <a:pPr/>
              <a:t>‹#›</a:t>
            </a:fld>
            <a:endParaRPr lang="en-US" altLang="en-US" dirty="0"/>
          </a:p>
        </p:txBody>
      </p:sp>
      <p:sp>
        <p:nvSpPr>
          <p:cNvPr id="7" name="Footer Placeholder 4"/>
          <p:cNvSpPr>
            <a:spLocks noGrp="1"/>
          </p:cNvSpPr>
          <p:nvPr>
            <p:ph type="ftr" sz="quarter" idx="15"/>
          </p:nvPr>
        </p:nvSpPr>
        <p:spPr>
          <a:xfrm>
            <a:off x="685800" y="4449818"/>
            <a:ext cx="7772398" cy="259556"/>
          </a:xfrm>
        </p:spPr>
        <p:txBody>
          <a:bodyPr anchor="b" anchorCtr="0"/>
          <a:lstStyle>
            <a:lvl1pPr>
              <a:defRPr b="0">
                <a:solidFill>
                  <a:schemeClr val="tx1"/>
                </a:solidFill>
              </a:defRPr>
            </a:lvl1pPr>
          </a:lstStyle>
          <a:p>
            <a:endParaRPr lang="en-US" altLang="en-US" dirty="0">
              <a:solidFill>
                <a:srgbClr val="000000"/>
              </a:solidFill>
            </a:endParaRPr>
          </a:p>
        </p:txBody>
      </p:sp>
    </p:spTree>
    <p:custDataLst>
      <p:tags r:id="rId1"/>
    </p:custDataLst>
    <p:extLst>
      <p:ext uri="{BB962C8B-B14F-4D97-AF65-F5344CB8AC3E}">
        <p14:creationId xmlns:p14="http://schemas.microsoft.com/office/powerpoint/2010/main" val="31349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441327" y="1265635"/>
            <a:ext cx="8245475" cy="3327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4001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588600"/>
            <a:ext cx="8416800" cy="383400"/>
          </a:xfr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0" y="1320300"/>
            <a:ext cx="6706800" cy="3318300"/>
          </a:xfrm>
        </p:spPr>
        <p:txBody>
          <a:bodyPr/>
          <a:lstStyle>
            <a:lvl1pPr marL="0" indent="0">
              <a:buNone/>
              <a:defRPr sz="1350" b="0">
                <a:solidFill>
                  <a:schemeClr val="tx1"/>
                </a:solidFill>
                <a:latin typeface="Arial" pitchFamily="34" charset="0"/>
                <a:cs typeface="Arial" pitchFamily="34" charset="0"/>
              </a:defRPr>
            </a:lvl1pPr>
          </a:lstStyle>
          <a:p>
            <a:pPr lvl="0"/>
            <a:r>
              <a:rPr lang="en-US"/>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6"/>
          </p:nvPr>
        </p:nvSpPr>
        <p:spPr/>
        <p:txBody>
          <a:bodyPr/>
          <a:lstStyle/>
          <a:p>
            <a:r>
              <a:rPr lang="en-US"/>
              <a:t>Author | 00 Month Year</a:t>
            </a:r>
            <a:endParaRPr lang="sv-SE"/>
          </a:p>
        </p:txBody>
      </p:sp>
      <p:sp>
        <p:nvSpPr>
          <p:cNvPr id="10" name="Footer Placeholder 9"/>
          <p:cNvSpPr>
            <a:spLocks noGrp="1"/>
          </p:cNvSpPr>
          <p:nvPr>
            <p:ph type="ftr" sz="quarter" idx="17"/>
          </p:nvPr>
        </p:nvSpPr>
        <p:spPr/>
        <p:txBody>
          <a:bodyPr/>
          <a:lstStyle/>
          <a:p>
            <a:r>
              <a:rPr lang="en-GB"/>
              <a:t>Set area descriptor | Sub level 1</a:t>
            </a:r>
            <a:endParaRPr lang="sv-SE" dirty="0"/>
          </a:p>
        </p:txBody>
      </p:sp>
    </p:spTree>
    <p:custDataLst>
      <p:tags r:id="rId1"/>
    </p:custDataLst>
    <p:extLst>
      <p:ext uri="{BB962C8B-B14F-4D97-AF65-F5344CB8AC3E}">
        <p14:creationId xmlns:p14="http://schemas.microsoft.com/office/powerpoint/2010/main" val="1980654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cxnSp>
        <p:nvCxnSpPr>
          <p:cNvPr id="5" name="Straight Connector 4"/>
          <p:cNvCxnSpPr/>
          <p:nvPr/>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auto">
          <a:xfrm>
            <a:off x="152400" y="114300"/>
            <a:ext cx="8763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F6256"/>
                </a:solidFill>
                <a:latin typeface="Helvetica Neue LT Std 55 Roman"/>
              </a:defRPr>
            </a:lvl1pPr>
          </a:lstStyle>
          <a:p>
            <a:r>
              <a:rPr lang="en-US"/>
              <a:t>Click to edit Master title style</a:t>
            </a:r>
            <a:endParaRPr lang="en-GB" dirty="0"/>
          </a:p>
        </p:txBody>
      </p:sp>
      <p:sp>
        <p:nvSpPr>
          <p:cNvPr id="12" name="Espace réservé du contenu 11"/>
          <p:cNvSpPr>
            <a:spLocks noGrp="1"/>
          </p:cNvSpPr>
          <p:nvPr>
            <p:ph sz="quarter" idx="10"/>
          </p:nvPr>
        </p:nvSpPr>
        <p:spPr>
          <a:xfrm>
            <a:off x="152400" y="1143000"/>
            <a:ext cx="8763000" cy="3585950"/>
          </a:xfrm>
          <a:prstGeom prst="rect">
            <a:avLst/>
          </a:prstGeom>
        </p:spPr>
        <p:txBody>
          <a:bodyPr vert="horz"/>
          <a:lstStyle>
            <a:lvl1pPr eaLnBrk="1" hangingPunct="1">
              <a:buClr>
                <a:srgbClr val="0F6256"/>
              </a:buClr>
              <a:defRPr sz="1425">
                <a:latin typeface="Helvetica Neue LT Std 35 Thin"/>
              </a:defRPr>
            </a:lvl1pPr>
            <a:lvl2pPr eaLnBrk="1" hangingPunct="1">
              <a:buClr>
                <a:srgbClr val="0F6256"/>
              </a:buClr>
              <a:defRPr sz="1425">
                <a:latin typeface="Helvetica Neue LT Std 35 Thin"/>
              </a:defRPr>
            </a:lvl2pPr>
            <a:lvl3pPr eaLnBrk="1" hangingPunct="1">
              <a:buClr>
                <a:srgbClr val="0F6256"/>
              </a:buClr>
              <a:buFontTx/>
              <a:buChar char="»"/>
              <a:defRPr sz="1425">
                <a:latin typeface="Helvetica Neue LT Std 35 Thin"/>
              </a:defRPr>
            </a:lvl3pPr>
            <a:lvl4pPr>
              <a:buClr>
                <a:srgbClr val="0F6256"/>
              </a:buClr>
              <a:defRPr/>
            </a:lvl4pPr>
            <a:lvl5pPr>
              <a:buClr>
                <a:srgbClr val="0F6256"/>
              </a:buClr>
              <a:defRPr/>
            </a:lvl5pPr>
          </a:lstStyle>
          <a:p>
            <a:pPr lvl="0"/>
            <a:r>
              <a:rPr lang="en-US" altLang="en-US"/>
              <a:t>Click to edit Master text styles</a:t>
            </a:r>
          </a:p>
          <a:p>
            <a:pPr lvl="1"/>
            <a:r>
              <a:rPr lang="en-US" altLang="en-US"/>
              <a:t>Second level</a:t>
            </a:r>
          </a:p>
          <a:p>
            <a:pPr lvl="2"/>
            <a:r>
              <a:rPr lang="en-US" altLang="en-US"/>
              <a:t>Third level</a:t>
            </a:r>
          </a:p>
        </p:txBody>
      </p:sp>
      <p:sp>
        <p:nvSpPr>
          <p:cNvPr id="3" name="Text Placeholder 2"/>
          <p:cNvSpPr>
            <a:spLocks noGrp="1"/>
          </p:cNvSpPr>
          <p:nvPr>
            <p:ph type="body" sz="quarter" idx="11"/>
          </p:nvPr>
        </p:nvSpPr>
        <p:spPr>
          <a:xfrm>
            <a:off x="152400" y="4800600"/>
            <a:ext cx="8763000" cy="285750"/>
          </a:xfrm>
          <a:prstGeom prst="rect">
            <a:avLst/>
          </a:prstGeom>
        </p:spPr>
        <p:txBody>
          <a:bodyPr/>
          <a:lstStyle>
            <a:lvl1pPr marL="0" indent="0">
              <a:buFontTx/>
              <a:buNone/>
              <a:defRPr sz="1050" baseline="0">
                <a:latin typeface="Helvetica Neue LT Std 35 Thin"/>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A0230B96-458B-4593-B096-491AA8A213D7}"/>
              </a:ext>
            </a:extLst>
          </p:cNvPr>
          <p:cNvCxnSpPr/>
          <p:nvPr userDrawn="1"/>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372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3505201" y="4707819"/>
            <a:ext cx="2133600" cy="273844"/>
          </a:xfrm>
          <a:prstGeom prst="rect">
            <a:avLst/>
          </a:prstGeom>
        </p:spPr>
        <p:txBody>
          <a:bodyPr anchor="b"/>
          <a:lstStyle>
            <a:lvl1pPr algn="ctr">
              <a:defRPr sz="750">
                <a:solidFill>
                  <a:srgbClr val="B3B3B3"/>
                </a:solidFill>
                <a:latin typeface="Arial"/>
                <a:cs typeface="Arial"/>
              </a:defRPr>
            </a:lvl1pPr>
          </a:lstStyle>
          <a:p>
            <a:fld id="{6C6AE60A-B69C-4790-82F7-3882EDF23186}" type="slidenum">
              <a:rPr lang="de-DE" smtClean="0"/>
              <a:pPr/>
              <a:t>‹#›</a:t>
            </a:fld>
            <a:endParaRPr lang="de-DE"/>
          </a:p>
        </p:txBody>
      </p:sp>
      <p:sp>
        <p:nvSpPr>
          <p:cNvPr id="9" name="Content Placeholder 8"/>
          <p:cNvSpPr>
            <a:spLocks noGrp="1"/>
          </p:cNvSpPr>
          <p:nvPr>
            <p:ph sz="quarter" idx="10"/>
          </p:nvPr>
        </p:nvSpPr>
        <p:spPr>
          <a:xfrm>
            <a:off x="441327" y="1265635"/>
            <a:ext cx="8245475" cy="3327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808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itel 1"/>
          <p:cNvSpPr>
            <a:spLocks noGrp="1"/>
          </p:cNvSpPr>
          <p:nvPr>
            <p:ph type="title"/>
          </p:nvPr>
        </p:nvSpPr>
        <p:spPr>
          <a:xfrm>
            <a:off x="214283" y="-53596"/>
            <a:ext cx="8715435" cy="540544"/>
          </a:xfrm>
        </p:spPr>
        <p:txBody>
          <a:bodyPr/>
          <a:lstStyle>
            <a:lvl1pPr>
              <a:defRPr sz="1500">
                <a:solidFill>
                  <a:srgbClr val="FFFF66"/>
                </a:solidFill>
                <a:effectLst>
                  <a:outerShdw blurRad="38100" dist="38100" dir="2700000" algn="tl">
                    <a:srgbClr val="000000">
                      <a:alpha val="43137"/>
                    </a:srgbClr>
                  </a:outerShdw>
                </a:effectLst>
                <a:latin typeface="Tahoma" pitchFamily="34" charset="0"/>
                <a:cs typeface="Tahoma" pitchFamily="34" charset="0"/>
              </a:defRPr>
            </a:lvl1pPr>
          </a:lstStyle>
          <a:p>
            <a:r>
              <a:rPr lang="en-US"/>
              <a:t>Click to edit Master title style</a:t>
            </a:r>
            <a:endParaRPr lang="de-DE" dirty="0"/>
          </a:p>
        </p:txBody>
      </p:sp>
    </p:spTree>
    <p:custDataLst>
      <p:tags r:id="rId1"/>
    </p:custDataLst>
    <p:extLst>
      <p:ext uri="{BB962C8B-B14F-4D97-AF65-F5344CB8AC3E}">
        <p14:creationId xmlns:p14="http://schemas.microsoft.com/office/powerpoint/2010/main" val="3064396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01AF1E-E828-461C-B4CF-0D0AE970A24A}"/>
              </a:ext>
            </a:extLst>
          </p:cNvPr>
          <p:cNvSpPr>
            <a:spLocks noGrp="1"/>
          </p:cNvSpPr>
          <p:nvPr>
            <p:ph type="dt" sz="half" idx="10"/>
          </p:nvPr>
        </p:nvSpPr>
        <p:spPr>
          <a:xfrm>
            <a:off x="628650" y="4767263"/>
            <a:ext cx="2057400" cy="274637"/>
          </a:xfrm>
          <a:prstGeom prst="rect">
            <a:avLst/>
          </a:prstGeom>
        </p:spPr>
        <p:txBody>
          <a:bodyPr/>
          <a:lstStyle>
            <a:lvl1pPr eaLnBrk="1" hangingPunct="1">
              <a:defRPr/>
            </a:lvl1pPr>
          </a:lstStyle>
          <a:p>
            <a:pPr>
              <a:defRPr/>
            </a:pPr>
            <a:fld id="{BA0641EE-55D7-4ED9-AAD6-78164150C3B1}" type="datetimeFigureOut">
              <a:rPr lang="en-GB" smtClean="0"/>
              <a:pPr>
                <a:defRPr/>
              </a:pPr>
              <a:t>17/07/2019</a:t>
            </a:fld>
            <a:endParaRPr lang="en-GB"/>
          </a:p>
        </p:txBody>
      </p:sp>
      <p:sp>
        <p:nvSpPr>
          <p:cNvPr id="5" name="Footer Placeholder 4">
            <a:extLst>
              <a:ext uri="{FF2B5EF4-FFF2-40B4-BE49-F238E27FC236}">
                <a16:creationId xmlns:a16="http://schemas.microsoft.com/office/drawing/2014/main" id="{F62724FA-927B-4D97-9C7B-D1B477EBC7B1}"/>
              </a:ext>
            </a:extLst>
          </p:cNvPr>
          <p:cNvSpPr>
            <a:spLocks noGrp="1"/>
          </p:cNvSpPr>
          <p:nvPr>
            <p:ph type="ftr" sz="quarter" idx="11"/>
          </p:nvPr>
        </p:nvSpPr>
        <p:spPr>
          <a:xfrm>
            <a:off x="3028950" y="4767263"/>
            <a:ext cx="3086100" cy="274637"/>
          </a:xfrm>
          <a:prstGeom prst="rect">
            <a:avLst/>
          </a:prstGeom>
        </p:spPr>
        <p:txBody>
          <a:bodyPr/>
          <a:lstStyle>
            <a:lvl1pPr eaLnBrk="1" hangingPunct="1">
              <a:defRPr/>
            </a:lvl1pPr>
          </a:lstStyle>
          <a:p>
            <a:pPr>
              <a:defRPr/>
            </a:pPr>
            <a:endParaRPr lang="en-GB"/>
          </a:p>
        </p:txBody>
      </p:sp>
      <p:sp>
        <p:nvSpPr>
          <p:cNvPr id="6" name="Slide Number Placeholder 5">
            <a:extLst>
              <a:ext uri="{FF2B5EF4-FFF2-40B4-BE49-F238E27FC236}">
                <a16:creationId xmlns:a16="http://schemas.microsoft.com/office/drawing/2014/main" id="{6F6D23F4-95D6-4809-A63C-991CD13A948A}"/>
              </a:ext>
            </a:extLst>
          </p:cNvPr>
          <p:cNvSpPr>
            <a:spLocks noGrp="1"/>
          </p:cNvSpPr>
          <p:nvPr>
            <p:ph type="sldNum" sz="quarter" idx="12"/>
          </p:nvPr>
        </p:nvSpPr>
        <p:spPr>
          <a:xfrm>
            <a:off x="6457950" y="4767263"/>
            <a:ext cx="2057400" cy="274637"/>
          </a:xfrm>
          <a:prstGeom prst="rect">
            <a:avLst/>
          </a:prstGeom>
        </p:spPr>
        <p:txBody>
          <a:bodyPr/>
          <a:lstStyle>
            <a:lvl1pPr eaLnBrk="1" hangingPunct="1">
              <a:defRPr/>
            </a:lvl1pPr>
          </a:lstStyle>
          <a:p>
            <a:pPr>
              <a:defRPr/>
            </a:pPr>
            <a:fld id="{27F03F7E-C245-4066-9CF9-E0123F7B5F7F}" type="slidenum">
              <a:rPr lang="en-GB" smtClean="0"/>
              <a:pPr>
                <a:defRPr/>
              </a:pPr>
              <a:t>‹#›</a:t>
            </a:fld>
            <a:endParaRPr lang="en-GB"/>
          </a:p>
        </p:txBody>
      </p:sp>
    </p:spTree>
    <p:custDataLst>
      <p:tags r:id="rId1"/>
    </p:custDataLst>
    <p:extLst>
      <p:ext uri="{BB962C8B-B14F-4D97-AF65-F5344CB8AC3E}">
        <p14:creationId xmlns:p14="http://schemas.microsoft.com/office/powerpoint/2010/main" val="3947381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0F20D598-B667-420F-A62D-A62FF995F659}"/>
              </a:ext>
            </a:extLst>
          </p:cNvPr>
          <p:cNvSpPr>
            <a:spLocks noGrp="1"/>
          </p:cNvSpPr>
          <p:nvPr>
            <p:ph type="dt" sz="half" idx="10"/>
          </p:nvPr>
        </p:nvSpPr>
        <p:spPr>
          <a:xfrm>
            <a:off x="3124200" y="4470400"/>
            <a:ext cx="2895600" cy="2730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7F7F7F"/>
                </a:solidFill>
              </a:defRPr>
            </a:lvl1pPr>
          </a:lstStyle>
          <a:p>
            <a:pPr>
              <a:defRPr/>
            </a:pPr>
            <a:fld id="{875376D6-6881-43F4-94AA-B243F84A2FCF}" type="datetime1">
              <a:rPr lang="fr-FR" altLang="en-US"/>
              <a:pPr>
                <a:defRPr/>
              </a:pPr>
              <a:t>17/07/2019</a:t>
            </a:fld>
            <a:endParaRPr lang="fr-FR" altLang="en-US"/>
          </a:p>
        </p:txBody>
      </p:sp>
    </p:spTree>
    <p:custDataLst>
      <p:tags r:id="rId1"/>
    </p:custDataLst>
    <p:extLst>
      <p:ext uri="{BB962C8B-B14F-4D97-AF65-F5344CB8AC3E}">
        <p14:creationId xmlns:p14="http://schemas.microsoft.com/office/powerpoint/2010/main" val="14184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Sous-titre 2"/>
          <p:cNvSpPr>
            <a:spLocks noGrp="1"/>
          </p:cNvSpPr>
          <p:nvPr>
            <p:ph type="subTitle" idx="1"/>
          </p:nvPr>
        </p:nvSpPr>
        <p:spPr>
          <a:xfrm>
            <a:off x="457200" y="1571625"/>
            <a:ext cx="8229600" cy="714375"/>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
        <p:nvSpPr>
          <p:cNvPr id="12" name="Titre 1"/>
          <p:cNvSpPr>
            <a:spLocks noGrp="1"/>
          </p:cNvSpPr>
          <p:nvPr>
            <p:ph type="title"/>
          </p:nvPr>
        </p:nvSpPr>
        <p:spPr>
          <a:xfrm>
            <a:off x="457200" y="576262"/>
            <a:ext cx="8229600" cy="738188"/>
          </a:xfrm>
        </p:spPr>
        <p:txBody>
          <a:bodyPr/>
          <a:lstStyle>
            <a:lvl1pPr>
              <a:defRPr sz="2800" cap="all"/>
            </a:lvl1pPr>
          </a:lstStyle>
          <a:p>
            <a:r>
              <a:rPr lang="en-US"/>
              <a:t>Click to edit Master title style</a:t>
            </a:r>
            <a:endParaRPr lang="fr-FR" dirty="0"/>
          </a:p>
        </p:txBody>
      </p:sp>
      <p:sp>
        <p:nvSpPr>
          <p:cNvPr id="13" name="Espace réservé du texte 3"/>
          <p:cNvSpPr>
            <a:spLocks noGrp="1"/>
          </p:cNvSpPr>
          <p:nvPr>
            <p:ph type="body" sz="half" idx="2"/>
          </p:nvPr>
        </p:nvSpPr>
        <p:spPr>
          <a:xfrm>
            <a:off x="457200" y="2286000"/>
            <a:ext cx="8253984" cy="177165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Espace réservé du texte 3"/>
          <p:cNvSpPr>
            <a:spLocks noGrp="1"/>
          </p:cNvSpPr>
          <p:nvPr>
            <p:ph type="body" sz="half" idx="10"/>
          </p:nvPr>
        </p:nvSpPr>
        <p:spPr>
          <a:xfrm>
            <a:off x="457200" y="4057651"/>
            <a:ext cx="8229600" cy="564356"/>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977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ous-titre 2"/>
          <p:cNvSpPr>
            <a:spLocks noGrp="1"/>
          </p:cNvSpPr>
          <p:nvPr>
            <p:ph type="subTitle" idx="1"/>
          </p:nvPr>
        </p:nvSpPr>
        <p:spPr>
          <a:xfrm>
            <a:off x="457200" y="2686050"/>
            <a:ext cx="8229600" cy="714375"/>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457200" y="1485900"/>
            <a:ext cx="8229600" cy="857250"/>
          </a:xfrm>
        </p:spPr>
        <p:txBody>
          <a:bodyPr/>
          <a:lstStyle>
            <a:lvl1pPr>
              <a:defRPr sz="2800" cap="all">
                <a:solidFill>
                  <a:schemeClr val="bg1"/>
                </a:solidFill>
              </a:defRPr>
            </a:lvl1pPr>
          </a:lstStyle>
          <a:p>
            <a:r>
              <a:rPr lang="fr-CH" dirty="0"/>
              <a:t>Cliquez et modifiez le titre</a:t>
            </a:r>
            <a:endParaRPr lang="fr-FR" dirty="0"/>
          </a:p>
        </p:txBody>
      </p:sp>
    </p:spTree>
    <p:custDataLst>
      <p:tags r:id="rId1"/>
    </p:custDataLst>
    <p:extLst>
      <p:ext uri="{BB962C8B-B14F-4D97-AF65-F5344CB8AC3E}">
        <p14:creationId xmlns:p14="http://schemas.microsoft.com/office/powerpoint/2010/main" val="92872322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Sous-titre 2"/>
          <p:cNvSpPr>
            <a:spLocks noGrp="1"/>
          </p:cNvSpPr>
          <p:nvPr>
            <p:ph type="subTitle" idx="1"/>
          </p:nvPr>
        </p:nvSpPr>
        <p:spPr>
          <a:xfrm>
            <a:off x="457200" y="1571625"/>
            <a:ext cx="8229600" cy="714375"/>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12" name="Titre 1"/>
          <p:cNvSpPr>
            <a:spLocks noGrp="1"/>
          </p:cNvSpPr>
          <p:nvPr>
            <p:ph type="title"/>
          </p:nvPr>
        </p:nvSpPr>
        <p:spPr>
          <a:xfrm>
            <a:off x="457200" y="576262"/>
            <a:ext cx="8229600" cy="738188"/>
          </a:xfrm>
        </p:spPr>
        <p:txBody>
          <a:bodyPr/>
          <a:lstStyle>
            <a:lvl1pPr>
              <a:defRPr sz="2800" cap="all"/>
            </a:lvl1pPr>
          </a:lstStyle>
          <a:p>
            <a:r>
              <a:rPr lang="fr-CH" dirty="0"/>
              <a:t>Cliquez et modifiez le titre</a:t>
            </a:r>
            <a:endParaRPr lang="fr-FR" dirty="0"/>
          </a:p>
        </p:txBody>
      </p:sp>
      <p:sp>
        <p:nvSpPr>
          <p:cNvPr id="13" name="Espace réservé du texte 3"/>
          <p:cNvSpPr>
            <a:spLocks noGrp="1"/>
          </p:cNvSpPr>
          <p:nvPr>
            <p:ph type="body" sz="half" idx="2"/>
          </p:nvPr>
        </p:nvSpPr>
        <p:spPr>
          <a:xfrm>
            <a:off x="457200" y="2286000"/>
            <a:ext cx="8253984" cy="177165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5" name="Espace réservé du texte 3"/>
          <p:cNvSpPr>
            <a:spLocks noGrp="1"/>
          </p:cNvSpPr>
          <p:nvPr>
            <p:ph type="body" sz="half" idx="10"/>
          </p:nvPr>
        </p:nvSpPr>
        <p:spPr>
          <a:xfrm>
            <a:off x="457200" y="4057651"/>
            <a:ext cx="8229600" cy="564356"/>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56632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028700"/>
            <a:ext cx="8229600" cy="1200150"/>
          </a:xfrm>
        </p:spPr>
        <p:txBody>
          <a:bodyPr/>
          <a:lstStyle/>
          <a:p>
            <a:r>
              <a:rPr lang="fr-CH" dirty="0"/>
              <a:t>Cliquez et modifiez le titre</a:t>
            </a:r>
            <a:endParaRPr lang="fr-FR" dirty="0"/>
          </a:p>
        </p:txBody>
      </p:sp>
      <p:sp>
        <p:nvSpPr>
          <p:cNvPr id="9" name="Sous-titre 2"/>
          <p:cNvSpPr>
            <a:spLocks noGrp="1"/>
          </p:cNvSpPr>
          <p:nvPr>
            <p:ph type="subTitle" idx="1"/>
          </p:nvPr>
        </p:nvSpPr>
        <p:spPr>
          <a:xfrm>
            <a:off x="457200" y="2343150"/>
            <a:ext cx="8229600" cy="85725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6" name="Espace réservé du texte 3"/>
          <p:cNvSpPr>
            <a:spLocks noGrp="1"/>
          </p:cNvSpPr>
          <p:nvPr>
            <p:ph type="body" sz="half" idx="2"/>
          </p:nvPr>
        </p:nvSpPr>
        <p:spPr>
          <a:xfrm>
            <a:off x="457200" y="3200400"/>
            <a:ext cx="8229600" cy="62865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ustDataLst>
      <p:tags r:id="rId1"/>
    </p:custDataLst>
    <p:extLst>
      <p:ext uri="{BB962C8B-B14F-4D97-AF65-F5344CB8AC3E}">
        <p14:creationId xmlns:p14="http://schemas.microsoft.com/office/powerpoint/2010/main" val="1094612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728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457200" y="576262"/>
            <a:ext cx="8229600" cy="738188"/>
          </a:xfrm>
        </p:spPr>
        <p:txBody>
          <a:bodyPr/>
          <a:lstStyle>
            <a:lvl1pPr>
              <a:defRPr sz="2800" cap="all"/>
            </a:lvl1pPr>
          </a:lstStyle>
          <a:p>
            <a:r>
              <a:rPr lang="fr-CH"/>
              <a:t>Cliquez et modifiez le titre</a:t>
            </a:r>
            <a:endParaRPr lang="fr-FR" dirty="0"/>
          </a:p>
        </p:txBody>
      </p:sp>
    </p:spTree>
    <p:custDataLst>
      <p:tags r:id="rId1"/>
    </p:custDataLst>
    <p:extLst>
      <p:ext uri="{BB962C8B-B14F-4D97-AF65-F5344CB8AC3E}">
        <p14:creationId xmlns:p14="http://schemas.microsoft.com/office/powerpoint/2010/main" val="479951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7200" y="940594"/>
            <a:ext cx="8229600" cy="1102519"/>
          </a:xfrm>
        </p:spPr>
        <p:txBody>
          <a:bodyPr/>
          <a:lstStyle>
            <a:lvl1pPr>
              <a:defRPr cap="all" baseline="0"/>
            </a:lvl1pPr>
          </a:lstStyle>
          <a:p>
            <a:r>
              <a:rPr lang="fr-CH"/>
              <a:t>Cliquez et modifiez le titre</a:t>
            </a:r>
            <a:endParaRPr lang="fr-FR" dirty="0"/>
          </a:p>
        </p:txBody>
      </p:sp>
      <p:sp>
        <p:nvSpPr>
          <p:cNvPr id="3" name="Sous-titre 2"/>
          <p:cNvSpPr>
            <a:spLocks noGrp="1"/>
          </p:cNvSpPr>
          <p:nvPr>
            <p:ph type="subTitle" idx="1"/>
          </p:nvPr>
        </p:nvSpPr>
        <p:spPr>
          <a:xfrm>
            <a:off x="457200" y="2043113"/>
            <a:ext cx="8229600" cy="131445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7" name="Espace réservé du texte 3"/>
          <p:cNvSpPr>
            <a:spLocks noGrp="1"/>
          </p:cNvSpPr>
          <p:nvPr>
            <p:ph type="body" sz="half" idx="2"/>
          </p:nvPr>
        </p:nvSpPr>
        <p:spPr>
          <a:xfrm>
            <a:off x="457200" y="3357563"/>
            <a:ext cx="8229600" cy="62865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9" name="Espace réservé du texte 3"/>
          <p:cNvSpPr>
            <a:spLocks noGrp="1"/>
          </p:cNvSpPr>
          <p:nvPr>
            <p:ph type="body" sz="half" idx="11"/>
          </p:nvPr>
        </p:nvSpPr>
        <p:spPr>
          <a:xfrm>
            <a:off x="457200" y="3986213"/>
            <a:ext cx="8229600" cy="635794"/>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ustDataLst>
      <p:tags r:id="rId1"/>
    </p:custDataLst>
    <p:extLst>
      <p:ext uri="{BB962C8B-B14F-4D97-AF65-F5344CB8AC3E}">
        <p14:creationId xmlns:p14="http://schemas.microsoft.com/office/powerpoint/2010/main" val="1245960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457200" y="1314450"/>
            <a:ext cx="8229600" cy="714375"/>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9" name="Espace réservé du texte 3"/>
          <p:cNvSpPr>
            <a:spLocks noGrp="1"/>
          </p:cNvSpPr>
          <p:nvPr>
            <p:ph type="body" sz="half" idx="2"/>
          </p:nvPr>
        </p:nvSpPr>
        <p:spPr>
          <a:xfrm>
            <a:off x="457200" y="2028825"/>
            <a:ext cx="8229600" cy="1957388"/>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3" name="Titre 1"/>
          <p:cNvSpPr>
            <a:spLocks noGrp="1"/>
          </p:cNvSpPr>
          <p:nvPr>
            <p:ph type="title"/>
          </p:nvPr>
        </p:nvSpPr>
        <p:spPr>
          <a:xfrm>
            <a:off x="457200" y="576262"/>
            <a:ext cx="8229600" cy="738188"/>
          </a:xfrm>
        </p:spPr>
        <p:txBody>
          <a:bodyPr/>
          <a:lstStyle>
            <a:lvl1pPr>
              <a:defRPr sz="2800" cap="all"/>
            </a:lvl1pPr>
          </a:lstStyle>
          <a:p>
            <a:r>
              <a:rPr lang="fr-CH" dirty="0"/>
              <a:t>Cliquez et modifiez le titre</a:t>
            </a:r>
            <a:endParaRPr lang="fr-FR" dirty="0"/>
          </a:p>
        </p:txBody>
      </p:sp>
      <p:sp>
        <p:nvSpPr>
          <p:cNvPr id="10" name="Espace réservé du texte 3"/>
          <p:cNvSpPr>
            <a:spLocks noGrp="1"/>
          </p:cNvSpPr>
          <p:nvPr>
            <p:ph type="body" sz="half" idx="11"/>
          </p:nvPr>
        </p:nvSpPr>
        <p:spPr>
          <a:xfrm>
            <a:off x="457200" y="3986212"/>
            <a:ext cx="8229600" cy="635794"/>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Cliquez pour modifier les styles du texte du masque</a:t>
            </a:r>
          </a:p>
        </p:txBody>
      </p:sp>
    </p:spTree>
    <p:custDataLst>
      <p:tags r:id="rId1"/>
    </p:custDataLst>
    <p:extLst>
      <p:ext uri="{BB962C8B-B14F-4D97-AF65-F5344CB8AC3E}">
        <p14:creationId xmlns:p14="http://schemas.microsoft.com/office/powerpoint/2010/main" val="1595005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5050" y="576263"/>
            <a:ext cx="5111750" cy="4045744"/>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texte 3"/>
          <p:cNvSpPr>
            <a:spLocks noGrp="1"/>
          </p:cNvSpPr>
          <p:nvPr>
            <p:ph type="body" sz="half" idx="2"/>
          </p:nvPr>
        </p:nvSpPr>
        <p:spPr>
          <a:xfrm>
            <a:off x="457201" y="1076325"/>
            <a:ext cx="3008313" cy="3545681"/>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990720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4" name="Titel 1"/>
          <p:cNvSpPr>
            <a:spLocks noGrp="1"/>
          </p:cNvSpPr>
          <p:nvPr>
            <p:ph type="title"/>
          </p:nvPr>
        </p:nvSpPr>
        <p:spPr>
          <a:xfrm>
            <a:off x="214283" y="-53596"/>
            <a:ext cx="8715435" cy="540544"/>
          </a:xfrm>
        </p:spPr>
        <p:txBody>
          <a:bodyPr/>
          <a:lstStyle>
            <a:lvl1pPr>
              <a:defRPr sz="1500">
                <a:solidFill>
                  <a:srgbClr val="FFFF66"/>
                </a:solidFill>
                <a:effectLst>
                  <a:outerShdw blurRad="38100" dist="38100" dir="2700000" algn="tl">
                    <a:srgbClr val="000000">
                      <a:alpha val="43137"/>
                    </a:srgbClr>
                  </a:outerShdw>
                </a:effectLst>
                <a:latin typeface="Tahoma" pitchFamily="34" charset="0"/>
                <a:cs typeface="Tahoma" pitchFamily="34" charset="0"/>
              </a:defRPr>
            </a:lvl1pPr>
          </a:lstStyle>
          <a:p>
            <a:r>
              <a:rPr lang="de-DE"/>
              <a:t>Titelmasterformat durch Klicken bearbeiten</a:t>
            </a:r>
            <a:endParaRPr lang="de-DE" dirty="0"/>
          </a:p>
        </p:txBody>
      </p:sp>
    </p:spTree>
    <p:custDataLst>
      <p:tags r:id="rId1"/>
    </p:custDataLst>
    <p:extLst>
      <p:ext uri="{BB962C8B-B14F-4D97-AF65-F5344CB8AC3E}">
        <p14:creationId xmlns:p14="http://schemas.microsoft.com/office/powerpoint/2010/main" val="548773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a:prstGeom prst="rect">
            <a:avLst/>
          </a:prstGeom>
        </p:spPr>
        <p:txBody>
          <a:bodyPr>
            <a:noAutofit/>
          </a:bodyPr>
          <a:lstStyle/>
          <a:p>
            <a:r>
              <a:rPr lang="en-US" dirty="0"/>
              <a:t>Click to edit Master title style</a:t>
            </a:r>
          </a:p>
        </p:txBody>
      </p:sp>
      <p:sp>
        <p:nvSpPr>
          <p:cNvPr id="3" name="Content Placeholder 2"/>
          <p:cNvSpPr>
            <a:spLocks noGrp="1"/>
          </p:cNvSpPr>
          <p:nvPr>
            <p:ph idx="1"/>
          </p:nvPr>
        </p:nvSpPr>
        <p:spPr>
          <a:xfrm>
            <a:off x="685800" y="1459707"/>
            <a:ext cx="7772400" cy="2997994"/>
          </a:xfrm>
          <a:prstGeom prst="rect">
            <a:avLst/>
          </a:prstGeom>
        </p:spPr>
        <p:txBody>
          <a:bodyPr/>
          <a:lstStyle>
            <a:lvl1pPr marL="0" indent="0">
              <a:buNone/>
              <a:defRPr baseline="0"/>
            </a:lvl1pPr>
          </a:lstStyle>
          <a:p>
            <a:pPr lvl="0"/>
            <a:r>
              <a:rPr lang="en-US" dirty="0"/>
              <a:t>Click to edit Master text styles</a:t>
            </a:r>
          </a:p>
        </p:txBody>
      </p:sp>
      <p:sp>
        <p:nvSpPr>
          <p:cNvPr id="11" name="Subtitle 2"/>
          <p:cNvSpPr>
            <a:spLocks noGrp="1"/>
          </p:cNvSpPr>
          <p:nvPr>
            <p:ph type="subTitle" idx="14"/>
          </p:nvPr>
        </p:nvSpPr>
        <p:spPr>
          <a:xfrm>
            <a:off x="685800" y="1198961"/>
            <a:ext cx="7772400" cy="260746"/>
          </a:xfrm>
          <a:prstGeom prst="rect">
            <a:avLst/>
          </a:prstGeo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6"/>
          </p:nvPr>
        </p:nvSpPr>
        <p:spPr>
          <a:xfrm>
            <a:off x="6372225" y="4786312"/>
            <a:ext cx="2133600" cy="215504"/>
          </a:xfrm>
          <a:prstGeom prst="rect">
            <a:avLst/>
          </a:prstGeom>
        </p:spPr>
        <p:txBody>
          <a:bodyPr/>
          <a:lstStyle>
            <a:lvl1pPr>
              <a:defRPr/>
            </a:lvl1pPr>
          </a:lstStyle>
          <a:p>
            <a:fld id="{3BBAF7C9-5045-4F7B-83CD-E2F5F98A2417}" type="slidenum">
              <a:rPr lang="en-US" altLang="en-US">
                <a:solidFill>
                  <a:srgbClr val="000000"/>
                </a:solidFill>
              </a:rPr>
              <a:pPr/>
              <a:t>‹#›</a:t>
            </a:fld>
            <a:endParaRPr lang="en-US" altLang="en-US" dirty="0">
              <a:solidFill>
                <a:srgbClr val="000000"/>
              </a:solidFill>
            </a:endParaRPr>
          </a:p>
        </p:txBody>
      </p:sp>
      <p:sp>
        <p:nvSpPr>
          <p:cNvPr id="7" name="Footer Placeholder 4"/>
          <p:cNvSpPr>
            <a:spLocks noGrp="1"/>
          </p:cNvSpPr>
          <p:nvPr>
            <p:ph type="ftr" sz="quarter" idx="15"/>
          </p:nvPr>
        </p:nvSpPr>
        <p:spPr>
          <a:xfrm>
            <a:off x="685800" y="4449818"/>
            <a:ext cx="7772398" cy="259556"/>
          </a:xfrm>
          <a:prstGeom prst="rect">
            <a:avLst/>
          </a:prstGeom>
        </p:spPr>
        <p:txBody>
          <a:bodyPr anchor="b" anchorCtr="0"/>
          <a:lstStyle>
            <a:lvl1pPr>
              <a:defRPr b="0">
                <a:solidFill>
                  <a:schemeClr val="tx1"/>
                </a:solidFill>
              </a:defRPr>
            </a:lvl1pPr>
          </a:lstStyle>
          <a:p>
            <a:pPr defTabSz="685800"/>
            <a:endParaRPr lang="en-US" altLang="en-US" dirty="0">
              <a:solidFill>
                <a:srgbClr val="000000"/>
              </a:solidFill>
            </a:endParaRPr>
          </a:p>
        </p:txBody>
      </p:sp>
    </p:spTree>
    <p:custDataLst>
      <p:tags r:id="rId1"/>
    </p:custDataLst>
    <p:extLst>
      <p:ext uri="{BB962C8B-B14F-4D97-AF65-F5344CB8AC3E}">
        <p14:creationId xmlns:p14="http://schemas.microsoft.com/office/powerpoint/2010/main" val="1560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028700"/>
            <a:ext cx="8229600" cy="1200150"/>
          </a:xfrm>
        </p:spPr>
        <p:txBody>
          <a:bodyPr/>
          <a:lstStyle/>
          <a:p>
            <a:r>
              <a:rPr lang="en-US"/>
              <a:t>Click to edit Master title style</a:t>
            </a:r>
            <a:endParaRPr lang="fr-FR" dirty="0"/>
          </a:p>
        </p:txBody>
      </p:sp>
      <p:sp>
        <p:nvSpPr>
          <p:cNvPr id="9" name="Sous-titre 2"/>
          <p:cNvSpPr>
            <a:spLocks noGrp="1"/>
          </p:cNvSpPr>
          <p:nvPr>
            <p:ph type="subTitle" idx="1"/>
          </p:nvPr>
        </p:nvSpPr>
        <p:spPr>
          <a:xfrm>
            <a:off x="457200" y="2343150"/>
            <a:ext cx="8229600" cy="85725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
        <p:nvSpPr>
          <p:cNvPr id="6" name="Espace réservé du texte 3"/>
          <p:cNvSpPr>
            <a:spLocks noGrp="1"/>
          </p:cNvSpPr>
          <p:nvPr>
            <p:ph type="body" sz="half" idx="2"/>
          </p:nvPr>
        </p:nvSpPr>
        <p:spPr>
          <a:xfrm>
            <a:off x="457200" y="3200400"/>
            <a:ext cx="8229600" cy="62865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28515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a:prstGeom prst="rect">
            <a:avLst/>
          </a:prstGeom>
        </p:spPr>
        <p:txBody>
          <a:bodyPr>
            <a:noAutofit/>
          </a:bodyPr>
          <a:lstStyle/>
          <a:p>
            <a:r>
              <a:rPr lang="en-US" dirty="0"/>
              <a:t>Click to edit Master title style</a:t>
            </a:r>
          </a:p>
        </p:txBody>
      </p:sp>
      <p:sp>
        <p:nvSpPr>
          <p:cNvPr id="3" name="Content Placeholder 2"/>
          <p:cNvSpPr>
            <a:spLocks noGrp="1"/>
          </p:cNvSpPr>
          <p:nvPr>
            <p:ph idx="1"/>
          </p:nvPr>
        </p:nvSpPr>
        <p:spPr>
          <a:xfrm>
            <a:off x="685800" y="1459707"/>
            <a:ext cx="7772400" cy="2997994"/>
          </a:xfrm>
          <a:prstGeom prst="rect">
            <a:avLst/>
          </a:prstGeom>
        </p:spPr>
        <p:txBody>
          <a:bodyPr/>
          <a:lstStyle>
            <a:lvl1pPr marL="0" indent="0">
              <a:buNone/>
              <a:defRPr baseline="0"/>
            </a:lvl1pPr>
          </a:lstStyle>
          <a:p>
            <a:pPr lvl="0"/>
            <a:r>
              <a:rPr lang="en-US" dirty="0"/>
              <a:t>Click to edit Master text styles</a:t>
            </a:r>
          </a:p>
        </p:txBody>
      </p:sp>
      <p:sp>
        <p:nvSpPr>
          <p:cNvPr id="11" name="Subtitle 2"/>
          <p:cNvSpPr>
            <a:spLocks noGrp="1"/>
          </p:cNvSpPr>
          <p:nvPr>
            <p:ph type="subTitle" idx="14"/>
          </p:nvPr>
        </p:nvSpPr>
        <p:spPr>
          <a:xfrm>
            <a:off x="685800" y="1198961"/>
            <a:ext cx="7772400" cy="260746"/>
          </a:xfrm>
          <a:prstGeom prst="rect">
            <a:avLst/>
          </a:prstGeo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6"/>
          </p:nvPr>
        </p:nvSpPr>
        <p:spPr>
          <a:xfrm>
            <a:off x="6372225" y="4786312"/>
            <a:ext cx="2133600" cy="215504"/>
          </a:xfrm>
          <a:prstGeom prst="rect">
            <a:avLst/>
          </a:prstGeom>
        </p:spPr>
        <p:txBody>
          <a:bodyPr/>
          <a:lstStyle>
            <a:lvl1pPr>
              <a:defRPr/>
            </a:lvl1pPr>
          </a:lstStyle>
          <a:p>
            <a:fld id="{3BBAF7C9-5045-4F7B-83CD-E2F5F98A2417}" type="slidenum">
              <a:rPr lang="en-US" altLang="en-US"/>
              <a:pPr/>
              <a:t>‹#›</a:t>
            </a:fld>
            <a:endParaRPr lang="en-US" altLang="en-US" dirty="0"/>
          </a:p>
        </p:txBody>
      </p:sp>
      <p:sp>
        <p:nvSpPr>
          <p:cNvPr id="7" name="Footer Placeholder 4"/>
          <p:cNvSpPr>
            <a:spLocks noGrp="1"/>
          </p:cNvSpPr>
          <p:nvPr>
            <p:ph type="ftr" sz="quarter" idx="15"/>
          </p:nvPr>
        </p:nvSpPr>
        <p:spPr>
          <a:xfrm>
            <a:off x="685800" y="4449818"/>
            <a:ext cx="7772398" cy="259556"/>
          </a:xfrm>
          <a:prstGeom prst="rect">
            <a:avLst/>
          </a:prstGeom>
        </p:spPr>
        <p:txBody>
          <a:bodyPr anchor="b" anchorCtr="0"/>
          <a:lstStyle>
            <a:lvl1pPr>
              <a:defRPr b="0">
                <a:solidFill>
                  <a:schemeClr val="tx1"/>
                </a:solidFill>
              </a:defRPr>
            </a:lvl1pPr>
          </a:lstStyle>
          <a:p>
            <a:endParaRPr lang="en-US" altLang="en-US" dirty="0">
              <a:solidFill>
                <a:srgbClr val="000000"/>
              </a:solidFill>
            </a:endParaRPr>
          </a:p>
        </p:txBody>
      </p:sp>
    </p:spTree>
    <p:custDataLst>
      <p:tags r:id="rId1"/>
    </p:custDataLst>
    <p:extLst>
      <p:ext uri="{BB962C8B-B14F-4D97-AF65-F5344CB8AC3E}">
        <p14:creationId xmlns:p14="http://schemas.microsoft.com/office/powerpoint/2010/main" val="881338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auto">
          <a:xfrm>
            <a:off x="152400" y="114300"/>
            <a:ext cx="8763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F6256"/>
                </a:solidFill>
                <a:latin typeface="Helvetica Neue LT Std 55 Roman"/>
              </a:defRPr>
            </a:lvl1pPr>
          </a:lstStyle>
          <a:p>
            <a:r>
              <a:rPr lang="en-GB" dirty="0"/>
              <a:t>Title Can Be on Two Lines, </a:t>
            </a:r>
            <a:r>
              <a:rPr lang="en-GB" dirty="0" err="1"/>
              <a:t>Titlecase</a:t>
            </a:r>
            <a:r>
              <a:rPr lang="en-GB" dirty="0"/>
              <a:t>, 30 font</a:t>
            </a:r>
          </a:p>
        </p:txBody>
      </p:sp>
      <p:sp>
        <p:nvSpPr>
          <p:cNvPr id="12" name="Espace réservé du contenu 11"/>
          <p:cNvSpPr>
            <a:spLocks noGrp="1"/>
          </p:cNvSpPr>
          <p:nvPr>
            <p:ph sz="quarter" idx="10"/>
          </p:nvPr>
        </p:nvSpPr>
        <p:spPr>
          <a:xfrm>
            <a:off x="152400" y="1143000"/>
            <a:ext cx="8763000" cy="3585950"/>
          </a:xfrm>
          <a:prstGeom prst="rect">
            <a:avLst/>
          </a:prstGeom>
        </p:spPr>
        <p:txBody>
          <a:bodyPr vert="horz"/>
          <a:lstStyle>
            <a:lvl1pPr eaLnBrk="1" hangingPunct="1">
              <a:buClr>
                <a:srgbClr val="0F6256"/>
              </a:buClr>
              <a:defRPr sz="1425">
                <a:latin typeface="Helvetica Neue LT Std 35 Thin"/>
              </a:defRPr>
            </a:lvl1pPr>
            <a:lvl2pPr eaLnBrk="1" hangingPunct="1">
              <a:buClr>
                <a:srgbClr val="0F6256"/>
              </a:buClr>
              <a:defRPr sz="1425">
                <a:latin typeface="Helvetica Neue LT Std 35 Thin"/>
              </a:defRPr>
            </a:lvl2pPr>
            <a:lvl3pPr eaLnBrk="1" hangingPunct="1">
              <a:buClr>
                <a:srgbClr val="0F6256"/>
              </a:buClr>
              <a:buFontTx/>
              <a:buChar char="»"/>
              <a:defRPr sz="1425">
                <a:latin typeface="Helvetica Neue LT Std 35 Thin"/>
              </a:defRPr>
            </a:lvl3pPr>
            <a:lvl4pPr>
              <a:buClr>
                <a:srgbClr val="0F6256"/>
              </a:buClr>
              <a:defRPr/>
            </a:lvl4pPr>
            <a:lvl5pPr>
              <a:buClr>
                <a:srgbClr val="0F6256"/>
              </a:buClr>
              <a:defRPr/>
            </a:lvl5pPr>
          </a:lstStyle>
          <a:p>
            <a:pPr lvl="0"/>
            <a:r>
              <a:rPr lang="en-CA" altLang="en-US" dirty="0" err="1"/>
              <a:t>Cliquez</a:t>
            </a:r>
            <a:r>
              <a:rPr lang="en-CA" altLang="en-US" dirty="0"/>
              <a:t> pour modifier les styles du </a:t>
            </a:r>
            <a:r>
              <a:rPr lang="en-CA" altLang="en-US" dirty="0" err="1"/>
              <a:t>texte</a:t>
            </a:r>
            <a:r>
              <a:rPr lang="en-CA" altLang="en-US" dirty="0"/>
              <a:t> du masque</a:t>
            </a:r>
          </a:p>
          <a:p>
            <a:pPr lvl="1"/>
            <a:r>
              <a:rPr lang="en-CA" altLang="en-US" dirty="0" err="1"/>
              <a:t>Deuxième</a:t>
            </a:r>
            <a:r>
              <a:rPr lang="en-CA" altLang="en-US" dirty="0"/>
              <a:t> </a:t>
            </a:r>
            <a:r>
              <a:rPr lang="en-CA" altLang="en-US" dirty="0" err="1"/>
              <a:t>niveau</a:t>
            </a:r>
            <a:endParaRPr lang="en-CA" altLang="en-US" dirty="0"/>
          </a:p>
          <a:p>
            <a:pPr lvl="2"/>
            <a:r>
              <a:rPr lang="en-CA" altLang="en-US" dirty="0" err="1"/>
              <a:t>Troisième</a:t>
            </a:r>
            <a:r>
              <a:rPr lang="en-CA" altLang="en-US" dirty="0"/>
              <a:t> </a:t>
            </a:r>
            <a:r>
              <a:rPr lang="en-CA" altLang="en-US" dirty="0" err="1"/>
              <a:t>niveau</a:t>
            </a:r>
            <a:endParaRPr lang="en-CA" altLang="en-US" dirty="0"/>
          </a:p>
        </p:txBody>
      </p:sp>
      <p:sp>
        <p:nvSpPr>
          <p:cNvPr id="3" name="Text Placeholder 2"/>
          <p:cNvSpPr>
            <a:spLocks noGrp="1"/>
          </p:cNvSpPr>
          <p:nvPr>
            <p:ph type="body" sz="quarter" idx="11"/>
          </p:nvPr>
        </p:nvSpPr>
        <p:spPr>
          <a:xfrm>
            <a:off x="152400" y="4800600"/>
            <a:ext cx="8763000" cy="285750"/>
          </a:xfrm>
          <a:prstGeom prst="rect">
            <a:avLst/>
          </a:prstGeom>
        </p:spPr>
        <p:txBody>
          <a:bodyPr/>
          <a:lstStyle>
            <a:lvl1pPr marL="0" indent="0">
              <a:buFontTx/>
              <a:buNone/>
              <a:defRPr sz="1050" baseline="0">
                <a:latin typeface="Helvetica Neue LT Std 35 Thin"/>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896136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7764"/>
            <a:ext cx="7772399" cy="629746"/>
          </a:xfrm>
        </p:spPr>
        <p:txBody>
          <a:bodyPr>
            <a:noAutofit/>
          </a:bodyPr>
          <a:lstStyle/>
          <a:p>
            <a:r>
              <a:rPr lang="en-US" dirty="0"/>
              <a:t>Click to edit Master title style</a:t>
            </a:r>
          </a:p>
        </p:txBody>
      </p:sp>
      <p:sp>
        <p:nvSpPr>
          <p:cNvPr id="3" name="Content Placeholder 2"/>
          <p:cNvSpPr>
            <a:spLocks noGrp="1"/>
          </p:cNvSpPr>
          <p:nvPr>
            <p:ph idx="1"/>
          </p:nvPr>
        </p:nvSpPr>
        <p:spPr>
          <a:xfrm>
            <a:off x="685800" y="1459707"/>
            <a:ext cx="7772400" cy="2997994"/>
          </a:xfrm>
        </p:spPr>
        <p:txBody>
          <a:bodyPr/>
          <a:lstStyle>
            <a:lvl1pPr marL="0" indent="0">
              <a:buNone/>
              <a:defRPr baseline="0"/>
            </a:lvl1pPr>
          </a:lstStyle>
          <a:p>
            <a:pPr lvl="0"/>
            <a:r>
              <a:rPr lang="en-US" dirty="0"/>
              <a:t>Click to edit Master text styles</a:t>
            </a:r>
          </a:p>
        </p:txBody>
      </p:sp>
      <p:sp>
        <p:nvSpPr>
          <p:cNvPr id="11" name="Subtitle 2"/>
          <p:cNvSpPr>
            <a:spLocks noGrp="1"/>
          </p:cNvSpPr>
          <p:nvPr>
            <p:ph type="subTitle" idx="14"/>
          </p:nvPr>
        </p:nvSpPr>
        <p:spPr>
          <a:xfrm>
            <a:off x="685800" y="1198961"/>
            <a:ext cx="7772400" cy="260746"/>
          </a:xfrm>
        </p:spPr>
        <p:txBody>
          <a:bodyPr/>
          <a:lstStyle>
            <a:lvl1pPr marL="0" indent="0" algn="l">
              <a:lnSpc>
                <a:spcPts val="1800"/>
              </a:lnSpc>
              <a:spcBef>
                <a:spcPts val="0"/>
              </a:spcBef>
              <a:spcAft>
                <a:spcPts val="0"/>
              </a:spcAft>
              <a:buNone/>
              <a:defRPr b="0" i="1" u="none" kern="800" cap="none" spc="0" baseline="0">
                <a:solidFill>
                  <a:srgbClr val="008F8C"/>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6"/>
          </p:nvPr>
        </p:nvSpPr>
        <p:spPr/>
        <p:txBody>
          <a:bodyPr/>
          <a:lstStyle>
            <a:lvl1pPr>
              <a:defRPr/>
            </a:lvl1pPr>
          </a:lstStyle>
          <a:p>
            <a:fld id="{3BBAF7C9-5045-4F7B-83CD-E2F5F98A2417}" type="slidenum">
              <a:rPr lang="en-US" altLang="en-US"/>
              <a:pPr/>
              <a:t>‹#›</a:t>
            </a:fld>
            <a:endParaRPr lang="en-US" altLang="en-US" dirty="0"/>
          </a:p>
        </p:txBody>
      </p:sp>
      <p:sp>
        <p:nvSpPr>
          <p:cNvPr id="7" name="Footer Placeholder 4"/>
          <p:cNvSpPr>
            <a:spLocks noGrp="1"/>
          </p:cNvSpPr>
          <p:nvPr>
            <p:ph type="ftr" sz="quarter" idx="15"/>
          </p:nvPr>
        </p:nvSpPr>
        <p:spPr>
          <a:xfrm>
            <a:off x="685800" y="4449818"/>
            <a:ext cx="7772398" cy="259556"/>
          </a:xfrm>
        </p:spPr>
        <p:txBody>
          <a:bodyPr anchor="b" anchorCtr="0"/>
          <a:lstStyle>
            <a:lvl1pPr>
              <a:defRPr b="0">
                <a:solidFill>
                  <a:schemeClr val="tx1"/>
                </a:solidFill>
              </a:defRPr>
            </a:lvl1pPr>
          </a:lstStyle>
          <a:p>
            <a:endParaRPr lang="en-US" altLang="en-US" dirty="0">
              <a:solidFill>
                <a:srgbClr val="000000"/>
              </a:solidFill>
            </a:endParaRPr>
          </a:p>
        </p:txBody>
      </p:sp>
    </p:spTree>
    <p:custDataLst>
      <p:tags r:id="rId1"/>
    </p:custDataLst>
    <p:extLst>
      <p:ext uri="{BB962C8B-B14F-4D97-AF65-F5344CB8AC3E}">
        <p14:creationId xmlns:p14="http://schemas.microsoft.com/office/powerpoint/2010/main" val="500140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dirty="0"/>
          </a:p>
        </p:txBody>
      </p:sp>
      <p:sp>
        <p:nvSpPr>
          <p:cNvPr id="7" name="Text Placeholder 6"/>
          <p:cNvSpPr>
            <a:spLocks noGrp="1"/>
          </p:cNvSpPr>
          <p:nvPr>
            <p:ph type="body" sz="quarter" idx="13" hasCustomPrompt="1"/>
          </p:nvPr>
        </p:nvSpPr>
        <p:spPr>
          <a:xfrm>
            <a:off x="309600" y="588600"/>
            <a:ext cx="8416800" cy="383400"/>
          </a:xfr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0" y="1320300"/>
            <a:ext cx="6706800" cy="3318300"/>
          </a:xfrm>
        </p:spPr>
        <p:txBody>
          <a:bodyPr/>
          <a:lstStyle>
            <a:lvl1pPr marL="0" indent="0">
              <a:buNone/>
              <a:defRPr sz="1350" b="0">
                <a:solidFill>
                  <a:schemeClr val="tx1"/>
                </a:solidFill>
                <a:latin typeface="Arial" pitchFamily="34" charset="0"/>
                <a:cs typeface="Arial" pitchFamily="34" charset="0"/>
              </a:defRPr>
            </a:lvl1pPr>
          </a:lstStyle>
          <a:p>
            <a:pPr lvl="0"/>
            <a:r>
              <a:rPr lang="de-DE"/>
              <a:t>Textmasterformate durch Klicken bearbeiten</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6"/>
          </p:nvPr>
        </p:nvSpPr>
        <p:spPr/>
        <p:txBody>
          <a:bodyPr/>
          <a:lstStyle/>
          <a:p>
            <a:r>
              <a:rPr lang="en-US"/>
              <a:t>Author | 00 Month Year</a:t>
            </a:r>
            <a:endParaRPr lang="sv-SE"/>
          </a:p>
        </p:txBody>
      </p:sp>
      <p:sp>
        <p:nvSpPr>
          <p:cNvPr id="10" name="Footer Placeholder 9"/>
          <p:cNvSpPr>
            <a:spLocks noGrp="1"/>
          </p:cNvSpPr>
          <p:nvPr>
            <p:ph type="ftr" sz="quarter" idx="17"/>
          </p:nvPr>
        </p:nvSpPr>
        <p:spPr/>
        <p:txBody>
          <a:bodyPr/>
          <a:lstStyle/>
          <a:p>
            <a:r>
              <a:rPr lang="en-GB"/>
              <a:t>Set area descriptor | Sub level 1</a:t>
            </a:r>
            <a:endParaRPr lang="sv-SE" dirty="0"/>
          </a:p>
        </p:txBody>
      </p:sp>
    </p:spTree>
    <p:custDataLst>
      <p:tags r:id="rId1"/>
    </p:custDataLst>
    <p:extLst>
      <p:ext uri="{BB962C8B-B14F-4D97-AF65-F5344CB8AC3E}">
        <p14:creationId xmlns:p14="http://schemas.microsoft.com/office/powerpoint/2010/main" val="397034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7155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auto">
          <a:xfrm>
            <a:off x="152400" y="114300"/>
            <a:ext cx="8763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F6256"/>
                </a:solidFill>
                <a:latin typeface="Helvetica Neue LT Std 55 Roman"/>
              </a:defRPr>
            </a:lvl1pPr>
          </a:lstStyle>
          <a:p>
            <a:r>
              <a:rPr lang="en-GB" dirty="0"/>
              <a:t>Title Can Be on Two Lines, </a:t>
            </a:r>
            <a:r>
              <a:rPr lang="en-GB" dirty="0" err="1"/>
              <a:t>Titlecase</a:t>
            </a:r>
            <a:r>
              <a:rPr lang="en-GB" dirty="0"/>
              <a:t>, 30 font</a:t>
            </a:r>
          </a:p>
        </p:txBody>
      </p:sp>
      <p:sp>
        <p:nvSpPr>
          <p:cNvPr id="12" name="Espace réservé du contenu 11"/>
          <p:cNvSpPr>
            <a:spLocks noGrp="1"/>
          </p:cNvSpPr>
          <p:nvPr>
            <p:ph sz="quarter" idx="10"/>
          </p:nvPr>
        </p:nvSpPr>
        <p:spPr>
          <a:xfrm>
            <a:off x="152400" y="1143000"/>
            <a:ext cx="8763000" cy="3585950"/>
          </a:xfrm>
          <a:prstGeom prst="rect">
            <a:avLst/>
          </a:prstGeom>
        </p:spPr>
        <p:txBody>
          <a:bodyPr vert="horz"/>
          <a:lstStyle>
            <a:lvl1pPr eaLnBrk="1" hangingPunct="1">
              <a:buClr>
                <a:srgbClr val="0F6256"/>
              </a:buClr>
              <a:defRPr sz="1425">
                <a:latin typeface="Helvetica Neue LT Std 35 Thin"/>
              </a:defRPr>
            </a:lvl1pPr>
            <a:lvl2pPr eaLnBrk="1" hangingPunct="1">
              <a:buClr>
                <a:srgbClr val="0F6256"/>
              </a:buClr>
              <a:defRPr sz="1425">
                <a:latin typeface="Helvetica Neue LT Std 35 Thin"/>
              </a:defRPr>
            </a:lvl2pPr>
            <a:lvl3pPr eaLnBrk="1" hangingPunct="1">
              <a:buClr>
                <a:srgbClr val="0F6256"/>
              </a:buClr>
              <a:buFontTx/>
              <a:buChar char="»"/>
              <a:defRPr sz="1425">
                <a:latin typeface="Helvetica Neue LT Std 35 Thin"/>
              </a:defRPr>
            </a:lvl3pPr>
            <a:lvl4pPr>
              <a:buClr>
                <a:srgbClr val="0F6256"/>
              </a:buClr>
              <a:defRPr/>
            </a:lvl4pPr>
            <a:lvl5pPr>
              <a:buClr>
                <a:srgbClr val="0F6256"/>
              </a:buClr>
              <a:defRPr/>
            </a:lvl5pPr>
          </a:lstStyle>
          <a:p>
            <a:pPr lvl="0"/>
            <a:r>
              <a:rPr lang="en-CA" altLang="en-US" dirty="0" err="1"/>
              <a:t>Cliquez</a:t>
            </a:r>
            <a:r>
              <a:rPr lang="en-CA" altLang="en-US" dirty="0"/>
              <a:t> pour modifier les styles du </a:t>
            </a:r>
            <a:r>
              <a:rPr lang="en-CA" altLang="en-US" dirty="0" err="1"/>
              <a:t>texte</a:t>
            </a:r>
            <a:r>
              <a:rPr lang="en-CA" altLang="en-US" dirty="0"/>
              <a:t> du masque</a:t>
            </a:r>
          </a:p>
          <a:p>
            <a:pPr lvl="1"/>
            <a:r>
              <a:rPr lang="en-CA" altLang="en-US" dirty="0" err="1"/>
              <a:t>Deuxième</a:t>
            </a:r>
            <a:r>
              <a:rPr lang="en-CA" altLang="en-US" dirty="0"/>
              <a:t> </a:t>
            </a:r>
            <a:r>
              <a:rPr lang="en-CA" altLang="en-US" dirty="0" err="1"/>
              <a:t>niveau</a:t>
            </a:r>
            <a:endParaRPr lang="en-CA" altLang="en-US" dirty="0"/>
          </a:p>
          <a:p>
            <a:pPr lvl="2"/>
            <a:r>
              <a:rPr lang="en-CA" altLang="en-US" dirty="0" err="1"/>
              <a:t>Troisième</a:t>
            </a:r>
            <a:r>
              <a:rPr lang="en-CA" altLang="en-US" dirty="0"/>
              <a:t> </a:t>
            </a:r>
            <a:r>
              <a:rPr lang="en-CA" altLang="en-US" dirty="0" err="1"/>
              <a:t>niveau</a:t>
            </a:r>
            <a:endParaRPr lang="en-CA" altLang="en-US" dirty="0"/>
          </a:p>
        </p:txBody>
      </p:sp>
      <p:sp>
        <p:nvSpPr>
          <p:cNvPr id="3" name="Text Placeholder 2"/>
          <p:cNvSpPr>
            <a:spLocks noGrp="1"/>
          </p:cNvSpPr>
          <p:nvPr>
            <p:ph type="body" sz="quarter" idx="11"/>
          </p:nvPr>
        </p:nvSpPr>
        <p:spPr>
          <a:xfrm>
            <a:off x="152400" y="4800600"/>
            <a:ext cx="8763000" cy="285750"/>
          </a:xfrm>
          <a:prstGeom prst="rect">
            <a:avLst/>
          </a:prstGeom>
        </p:spPr>
        <p:txBody>
          <a:bodyPr/>
          <a:lstStyle>
            <a:lvl1pPr marL="0" indent="0">
              <a:buFontTx/>
              <a:buNone/>
              <a:defRPr sz="1050" baseline="0">
                <a:latin typeface="Helvetica Neue LT Std 35 Thin"/>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6778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87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457200" y="576262"/>
            <a:ext cx="8229600" cy="738188"/>
          </a:xfrm>
        </p:spPr>
        <p:txBody>
          <a:bodyPr/>
          <a:lstStyle>
            <a:lvl1pPr>
              <a:defRPr sz="2800" cap="all"/>
            </a:lvl1pPr>
          </a:lstStyle>
          <a:p>
            <a:r>
              <a:rPr lang="en-US"/>
              <a:t>Click to edit Master title style</a:t>
            </a:r>
            <a:endParaRPr lang="fr-FR" dirty="0"/>
          </a:p>
        </p:txBody>
      </p:sp>
    </p:spTree>
    <p:custDataLst>
      <p:tags r:id="rId1"/>
    </p:custDataLst>
    <p:extLst>
      <p:ext uri="{BB962C8B-B14F-4D97-AF65-F5344CB8AC3E}">
        <p14:creationId xmlns:p14="http://schemas.microsoft.com/office/powerpoint/2010/main" val="360306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7200" y="940594"/>
            <a:ext cx="8229600" cy="1102519"/>
          </a:xfrm>
        </p:spPr>
        <p:txBody>
          <a:bodyPr/>
          <a:lstStyle>
            <a:lvl1pPr>
              <a:defRPr cap="all" baseline="0"/>
            </a:lvl1pPr>
          </a:lstStyle>
          <a:p>
            <a:r>
              <a:rPr lang="en-US"/>
              <a:t>Click to edit Master title style</a:t>
            </a:r>
            <a:endParaRPr lang="fr-FR" dirty="0"/>
          </a:p>
        </p:txBody>
      </p:sp>
      <p:sp>
        <p:nvSpPr>
          <p:cNvPr id="3" name="Sous-titre 2"/>
          <p:cNvSpPr>
            <a:spLocks noGrp="1"/>
          </p:cNvSpPr>
          <p:nvPr>
            <p:ph type="subTitle" idx="1"/>
          </p:nvPr>
        </p:nvSpPr>
        <p:spPr>
          <a:xfrm>
            <a:off x="457200" y="2043113"/>
            <a:ext cx="8229600" cy="131445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
        <p:nvSpPr>
          <p:cNvPr id="7" name="Espace réservé du texte 3"/>
          <p:cNvSpPr>
            <a:spLocks noGrp="1"/>
          </p:cNvSpPr>
          <p:nvPr>
            <p:ph type="body" sz="half" idx="2"/>
          </p:nvPr>
        </p:nvSpPr>
        <p:spPr>
          <a:xfrm>
            <a:off x="457200" y="3357563"/>
            <a:ext cx="8229600" cy="62865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Espace réservé du texte 3"/>
          <p:cNvSpPr>
            <a:spLocks noGrp="1"/>
          </p:cNvSpPr>
          <p:nvPr>
            <p:ph type="body" sz="half" idx="11"/>
          </p:nvPr>
        </p:nvSpPr>
        <p:spPr>
          <a:xfrm>
            <a:off x="457200" y="3986213"/>
            <a:ext cx="8229600" cy="635794"/>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3309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isposition personnalisé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457200" y="1314450"/>
            <a:ext cx="8229600" cy="714375"/>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
        <p:nvSpPr>
          <p:cNvPr id="9" name="Espace réservé du texte 3"/>
          <p:cNvSpPr>
            <a:spLocks noGrp="1"/>
          </p:cNvSpPr>
          <p:nvPr>
            <p:ph type="body" sz="half" idx="2"/>
          </p:nvPr>
        </p:nvSpPr>
        <p:spPr>
          <a:xfrm>
            <a:off x="457200" y="2028825"/>
            <a:ext cx="8229600" cy="1957388"/>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re 1"/>
          <p:cNvSpPr>
            <a:spLocks noGrp="1"/>
          </p:cNvSpPr>
          <p:nvPr>
            <p:ph type="title"/>
          </p:nvPr>
        </p:nvSpPr>
        <p:spPr>
          <a:xfrm>
            <a:off x="457200" y="576262"/>
            <a:ext cx="8229600" cy="738188"/>
          </a:xfrm>
        </p:spPr>
        <p:txBody>
          <a:bodyPr/>
          <a:lstStyle>
            <a:lvl1pPr>
              <a:defRPr sz="2800" cap="all"/>
            </a:lvl1pPr>
          </a:lstStyle>
          <a:p>
            <a:r>
              <a:rPr lang="en-US"/>
              <a:t>Click to edit Master title style</a:t>
            </a:r>
            <a:endParaRPr lang="fr-FR" dirty="0"/>
          </a:p>
        </p:txBody>
      </p:sp>
      <p:sp>
        <p:nvSpPr>
          <p:cNvPr id="10" name="Espace réservé du texte 3"/>
          <p:cNvSpPr>
            <a:spLocks noGrp="1"/>
          </p:cNvSpPr>
          <p:nvPr>
            <p:ph type="body" sz="half" idx="11"/>
          </p:nvPr>
        </p:nvSpPr>
        <p:spPr>
          <a:xfrm>
            <a:off x="457200" y="3986212"/>
            <a:ext cx="8229600" cy="635794"/>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3970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76262"/>
            <a:ext cx="8229600" cy="736997"/>
          </a:xfrm>
        </p:spPr>
        <p:txBody>
          <a:bodyPr/>
          <a:lstStyle>
            <a:lvl1pPr>
              <a:defRPr cap="all" baseline="0"/>
            </a:lvl1pPr>
          </a:lstStyle>
          <a:p>
            <a:r>
              <a:rPr lang="en-US"/>
              <a:t>Click to edit Master title style</a:t>
            </a:r>
            <a:endParaRPr lang="fr-FR" dirty="0"/>
          </a:p>
        </p:txBody>
      </p:sp>
      <p:sp>
        <p:nvSpPr>
          <p:cNvPr id="3" name="Espace réservé du contenu 2"/>
          <p:cNvSpPr>
            <a:spLocks noGrp="1"/>
          </p:cNvSpPr>
          <p:nvPr>
            <p:ph idx="1"/>
          </p:nvPr>
        </p:nvSpPr>
        <p:spPr>
          <a:xfrm>
            <a:off x="457200" y="1313260"/>
            <a:ext cx="8229600" cy="3308747"/>
          </a:xfrm>
        </p:spPr>
        <p:txBody>
          <a:bodyPr/>
          <a:lstStyle>
            <a:lvl1pPr>
              <a:defRPr>
                <a:solidFill>
                  <a:srgbClr val="00529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ustDataLst>
      <p:tags r:id="rId1"/>
    </p:custDataLst>
    <p:extLst>
      <p:ext uri="{BB962C8B-B14F-4D97-AF65-F5344CB8AC3E}">
        <p14:creationId xmlns:p14="http://schemas.microsoft.com/office/powerpoint/2010/main" val="165548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D2D8D4-E77C-4FCE-8515-6812FD7925BA}"/>
              </a:ext>
            </a:extLst>
          </p:cNvPr>
          <p:cNvSpPr>
            <a:spLocks noGrp="1"/>
          </p:cNvSpPr>
          <p:nvPr>
            <p:ph type="title"/>
          </p:nvPr>
        </p:nvSpPr>
        <p:spPr>
          <a:xfrm>
            <a:off x="457200" y="455613"/>
            <a:ext cx="8229600" cy="85725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dirty="0"/>
              <a:t>CLICK TO add a TITLE</a:t>
            </a:r>
          </a:p>
        </p:txBody>
      </p:sp>
      <p:sp>
        <p:nvSpPr>
          <p:cNvPr id="1027" name="Espace réservé du texte 2">
            <a:extLst>
              <a:ext uri="{FF2B5EF4-FFF2-40B4-BE49-F238E27FC236}">
                <a16:creationId xmlns:a16="http://schemas.microsoft.com/office/drawing/2014/main" id="{DFC49E15-05A2-4988-B970-99B1B79F4530}"/>
              </a:ext>
            </a:extLst>
          </p:cNvPr>
          <p:cNvSpPr>
            <a:spLocks noGrp="1"/>
          </p:cNvSpPr>
          <p:nvPr>
            <p:ph type="body" idx="1"/>
          </p:nvPr>
        </p:nvSpPr>
        <p:spPr bwMode="auto">
          <a:xfrm>
            <a:off x="457200" y="1312863"/>
            <a:ext cx="82296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Click to add a sub-title</a:t>
            </a:r>
          </a:p>
          <a:p>
            <a:pPr lvl="1"/>
            <a:r>
              <a:rPr lang="fr-FR" altLang="en-US"/>
              <a:t>Second level</a:t>
            </a:r>
          </a:p>
          <a:p>
            <a:pPr lvl="2"/>
            <a:r>
              <a:rPr lang="fr-FR" altLang="en-US"/>
              <a:t>Third level</a:t>
            </a:r>
          </a:p>
          <a:p>
            <a:pPr lvl="3"/>
            <a:r>
              <a:rPr lang="fr-CH" altLang="en-US"/>
              <a:t>Fourth level</a:t>
            </a:r>
            <a:endParaRPr lang="fr-FR" altLang="en-US"/>
          </a:p>
          <a:p>
            <a:pPr lvl="4"/>
            <a:r>
              <a:rPr lang="fr-FR" altLang="en-US"/>
              <a:t>Fifth level</a:t>
            </a:r>
          </a:p>
        </p:txBody>
      </p:sp>
    </p:spTree>
    <p:custDataLst>
      <p:tags r:id="rId46"/>
    </p:custDataLst>
    <p:extLst>
      <p:ext uri="{BB962C8B-B14F-4D97-AF65-F5344CB8AC3E}">
        <p14:creationId xmlns:p14="http://schemas.microsoft.com/office/powerpoint/2010/main" val="3242101367"/>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 id="2147484540" r:id="rId12"/>
    <p:sldLayoutId id="2147484541" r:id="rId13"/>
    <p:sldLayoutId id="2147484542" r:id="rId14"/>
    <p:sldLayoutId id="2147484543" r:id="rId15"/>
    <p:sldLayoutId id="2147484544" r:id="rId16"/>
    <p:sldLayoutId id="2147484545" r:id="rId17"/>
    <p:sldLayoutId id="2147484546" r:id="rId18"/>
    <p:sldLayoutId id="2147484547" r:id="rId19"/>
    <p:sldLayoutId id="2147484548" r:id="rId20"/>
    <p:sldLayoutId id="2147484549" r:id="rId21"/>
    <p:sldLayoutId id="2147484550" r:id="rId22"/>
    <p:sldLayoutId id="2147484551" r:id="rId23"/>
    <p:sldLayoutId id="2147484552" r:id="rId24"/>
    <p:sldLayoutId id="2147484553" r:id="rId25"/>
    <p:sldLayoutId id="2147484554" r:id="rId26"/>
    <p:sldLayoutId id="2147484555" r:id="rId27"/>
    <p:sldLayoutId id="2147484556" r:id="rId28"/>
    <p:sldLayoutId id="2147484500" r:id="rId29"/>
    <p:sldLayoutId id="2147484501" r:id="rId30"/>
    <p:sldLayoutId id="2147484502" r:id="rId31"/>
    <p:sldLayoutId id="2147484503" r:id="rId32"/>
    <p:sldLayoutId id="2147484504" r:id="rId33"/>
    <p:sldLayoutId id="2147484505" r:id="rId34"/>
    <p:sldLayoutId id="2147484506" r:id="rId35"/>
    <p:sldLayoutId id="2147484507" r:id="rId36"/>
    <p:sldLayoutId id="2147484512" r:id="rId37"/>
    <p:sldLayoutId id="2147484515" r:id="rId38"/>
    <p:sldLayoutId id="2147484518" r:id="rId39"/>
    <p:sldLayoutId id="2147484519" r:id="rId40"/>
    <p:sldLayoutId id="2147484520" r:id="rId41"/>
    <p:sldLayoutId id="2147484521" r:id="rId42"/>
    <p:sldLayoutId id="2147484523" r:id="rId43"/>
    <p:sldLayoutId id="2147484524" r:id="rId44"/>
  </p:sldLayoutIdLst>
  <p:hf hdr="0" ftr="0"/>
  <p:txStyles>
    <p:title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b="1" kern="1200">
          <a:solidFill>
            <a:srgbClr val="005291"/>
          </a:solidFill>
          <a:latin typeface="Arial"/>
          <a:ea typeface="ＭＳ Ｐゴシック" pitchFamily="-65" charset="-128"/>
          <a:cs typeface="Arial Bold"/>
        </a:defRPr>
      </a:lvl1pPr>
      <a:lvl2pPr marL="742950" indent="-28575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50.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comments" Target="../comments/comment11.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9.xml"/><Relationship Id="rId1" Type="http://schemas.openxmlformats.org/officeDocument/2006/relationships/tags" Target="../tags/tag58.xml"/><Relationship Id="rId4" Type="http://schemas.openxmlformats.org/officeDocument/2006/relationships/comments" Target="../comments/commen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0.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comments" Target="../comments/commen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comments" Target="../comments/commen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comments" Target="../comments/commen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65.xml"/><Relationship Id="rId5" Type="http://schemas.openxmlformats.org/officeDocument/2006/relationships/image" Target="../media/image31.em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comments" Target="../comments/commen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8.xml"/><Relationship Id="rId1" Type="http://schemas.openxmlformats.org/officeDocument/2006/relationships/tags" Target="../tags/tag43.xml"/><Relationship Id="rId5" Type="http://schemas.openxmlformats.org/officeDocument/2006/relationships/comments" Target="../comments/commen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0.xml"/><Relationship Id="rId5" Type="http://schemas.openxmlformats.org/officeDocument/2006/relationships/image" Target="../media/image36.emf"/><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71.xml"/><Relationship Id="rId5" Type="http://schemas.openxmlformats.org/officeDocument/2006/relationships/comments" Target="../comments/comment1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comments" Target="../comments/comment18.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slideLayout" Target="../slideLayouts/slideLayout9.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9.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9.xml"/><Relationship Id="rId1" Type="http://schemas.openxmlformats.org/officeDocument/2006/relationships/tags" Target="../tags/tag75.xml"/><Relationship Id="rId5" Type="http://schemas.openxmlformats.org/officeDocument/2006/relationships/comments" Target="../comments/comment20.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76.xml"/><Relationship Id="rId5" Type="http://schemas.openxmlformats.org/officeDocument/2006/relationships/comments" Target="../comments/comment2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77.xml"/><Relationship Id="rId4" Type="http://schemas.openxmlformats.org/officeDocument/2006/relationships/comments" Target="../comments/comment2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8.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79.xml"/><Relationship Id="rId5" Type="http://schemas.openxmlformats.org/officeDocument/2006/relationships/comments" Target="../comments/comment23.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80.xml"/><Relationship Id="rId5" Type="http://schemas.openxmlformats.org/officeDocument/2006/relationships/comments" Target="../comments/comment2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81.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8" Type="http://schemas.openxmlformats.org/officeDocument/2006/relationships/comments" Target="../comments/comment25.xml"/><Relationship Id="rId3" Type="http://schemas.openxmlformats.org/officeDocument/2006/relationships/notesSlide" Target="../notesSlides/notesSlide23.xml"/><Relationship Id="rId7" Type="http://schemas.openxmlformats.org/officeDocument/2006/relationships/image" Target="../media/image50.emf"/><Relationship Id="rId2" Type="http://schemas.openxmlformats.org/officeDocument/2006/relationships/slideLayout" Target="../slideLayouts/slideLayout6.xml"/><Relationship Id="rId1" Type="http://schemas.openxmlformats.org/officeDocument/2006/relationships/tags" Target="../tags/tag83.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84.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5.xml"/><Relationship Id="rId6" Type="http://schemas.openxmlformats.org/officeDocument/2006/relationships/comments" Target="../comments/comment26.xml"/><Relationship Id="rId5" Type="http://schemas.openxmlformats.org/officeDocument/2006/relationships/image" Target="../media/image55.jpg"/><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omments" Target="../comments/comment27.xml"/><Relationship Id="rId2" Type="http://schemas.openxmlformats.org/officeDocument/2006/relationships/slideLayout" Target="../slideLayouts/slideLayout6.xml"/><Relationship Id="rId1" Type="http://schemas.openxmlformats.org/officeDocument/2006/relationships/tags" Target="../tags/tag86.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7.xml"/><Relationship Id="rId5" Type="http://schemas.openxmlformats.org/officeDocument/2006/relationships/comments" Target="../comments/comment28.xml"/><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6.xml"/><Relationship Id="rId1" Type="http://schemas.openxmlformats.org/officeDocument/2006/relationships/tags" Target="../tags/tag88.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5.xml"/><Relationship Id="rId4" Type="http://schemas.openxmlformats.org/officeDocument/2006/relationships/comments" Target="../comments/commen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9.xml"/><Relationship Id="rId1" Type="http://schemas.openxmlformats.org/officeDocument/2006/relationships/tags" Target="../tags/tag90.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slideLayout" Target="../slideLayouts/slideLayout6.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F11EED59-5EAF-416A-AA60-F647402AF664}"/>
              </a:ext>
            </a:extLst>
          </p:cNvPr>
          <p:cNvSpPr>
            <a:spLocks noChangeArrowheads="1"/>
          </p:cNvSpPr>
          <p:nvPr/>
        </p:nvSpPr>
        <p:spPr bwMode="auto">
          <a:xfrm>
            <a:off x="521494" y="1147762"/>
            <a:ext cx="8101013" cy="2827669"/>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8552" tIns="34276" rIns="68552" bIns="34276">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eaLnBrk="1" hangingPunct="1">
              <a:spcBef>
                <a:spcPct val="0"/>
              </a:spcBef>
              <a:spcAft>
                <a:spcPct val="50000"/>
              </a:spcAft>
              <a:buFontTx/>
              <a:buNone/>
            </a:pPr>
            <a:r>
              <a:rPr lang="en-US" altLang="fr-FR" sz="2400" b="0">
                <a:solidFill>
                  <a:srgbClr val="FFFFFF"/>
                </a:solidFill>
                <a:cs typeface="Arial" panose="020B0604020202020204" pitchFamily="34" charset="0"/>
              </a:rPr>
              <a:t>Thank you for viewing this presentation.</a:t>
            </a:r>
          </a:p>
          <a:p>
            <a:pPr algn="ctr" eaLnBrk="1" hangingPunct="1">
              <a:spcBef>
                <a:spcPct val="0"/>
              </a:spcBef>
              <a:spcAft>
                <a:spcPct val="50000"/>
              </a:spcAft>
              <a:buFontTx/>
              <a:buNone/>
            </a:pPr>
            <a:r>
              <a:rPr lang="fr-FR" altLang="fr-FR" sz="2400" b="0">
                <a:solidFill>
                  <a:srgbClr val="FFFFFF"/>
                </a:solidFill>
                <a:cs typeface="Arial" panose="020B0604020202020204" pitchFamily="34" charset="0"/>
              </a:rPr>
              <a:t>We would like to remind you that this material is the property of the author.</a:t>
            </a:r>
            <a:br>
              <a:rPr lang="fr-FR" altLang="fr-FR" sz="2400" b="0">
                <a:solidFill>
                  <a:srgbClr val="FFFFFF"/>
                </a:solidFill>
                <a:cs typeface="Arial" panose="020B0604020202020204" pitchFamily="34" charset="0"/>
              </a:rPr>
            </a:br>
            <a:r>
              <a:rPr lang="fr-FR" altLang="fr-FR" sz="2400" b="0">
                <a:solidFill>
                  <a:srgbClr val="FFFFFF"/>
                </a:solidFill>
                <a:cs typeface="Arial" panose="020B0604020202020204" pitchFamily="34" charset="0"/>
              </a:rPr>
              <a:t>It is provided to you by the ERS for your personal use only, as submitted by the author. </a:t>
            </a:r>
          </a:p>
          <a:p>
            <a:pPr algn="ctr" eaLnBrk="1" hangingPunct="1">
              <a:spcBef>
                <a:spcPct val="0"/>
              </a:spcBef>
              <a:spcAft>
                <a:spcPct val="50000"/>
              </a:spcAft>
              <a:buFontTx/>
              <a:buNone/>
            </a:pPr>
            <a:endParaRPr lang="fr-CH" altLang="fr-FR" sz="750" b="0">
              <a:solidFill>
                <a:srgbClr val="FFFFFF"/>
              </a:solidFill>
              <a:cs typeface="Arial" panose="020B0604020202020204" pitchFamily="34" charset="0"/>
              <a:sym typeface="Symbol" panose="05050102010706020507" pitchFamily="18" charset="2"/>
            </a:endParaRPr>
          </a:p>
          <a:p>
            <a:pPr algn="ctr" eaLnBrk="1" hangingPunct="1">
              <a:spcBef>
                <a:spcPct val="0"/>
              </a:spcBef>
              <a:spcAft>
                <a:spcPct val="50000"/>
              </a:spcAft>
              <a:buFont typeface="Symbol" panose="05050102010706020507" pitchFamily="18" charset="2"/>
              <a:buChar char="Ó"/>
            </a:pPr>
            <a:r>
              <a:rPr lang="fr-FR" altLang="fr-FR" sz="2400" b="0">
                <a:solidFill>
                  <a:srgbClr val="FFFFFF"/>
                </a:solidFill>
                <a:cs typeface="Arial" panose="020B0604020202020204" pitchFamily="34" charset="0"/>
              </a:rPr>
              <a:t> 201</a:t>
            </a:r>
            <a:r>
              <a:rPr lang="LID8192" altLang="fr-FR" sz="2400" b="0">
                <a:solidFill>
                  <a:srgbClr val="FFFFFF"/>
                </a:solidFill>
                <a:cs typeface="Arial" panose="020B0604020202020204" pitchFamily="34" charset="0"/>
              </a:rPr>
              <a:t>9</a:t>
            </a:r>
            <a:r>
              <a:rPr lang="fr-FR" altLang="fr-FR" sz="2400" b="0">
                <a:solidFill>
                  <a:srgbClr val="FFFFFF"/>
                </a:solidFill>
                <a:cs typeface="Arial" panose="020B0604020202020204" pitchFamily="34" charset="0"/>
              </a:rPr>
              <a:t> by the author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51A31A1-AF02-40D4-9266-C65E4FB59571}"/>
              </a:ext>
            </a:extLst>
          </p:cNvPr>
          <p:cNvSpPr>
            <a:spLocks noGrp="1"/>
          </p:cNvSpPr>
          <p:nvPr>
            <p:ph type="title"/>
          </p:nvPr>
        </p:nvSpPr>
        <p:spPr bwMode="auto">
          <a:xfrm>
            <a:off x="457200" y="267494"/>
            <a:ext cx="8229600" cy="736997"/>
          </a:xfrm>
        </p:spPr>
        <p:txBody>
          <a:bodyPr>
            <a:normAutofit/>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FU X-ray after 5d</a:t>
            </a:r>
          </a:p>
        </p:txBody>
      </p:sp>
      <p:sp>
        <p:nvSpPr>
          <p:cNvPr id="22531" name="Content Placeholder 2">
            <a:extLst>
              <a:ext uri="{FF2B5EF4-FFF2-40B4-BE49-F238E27FC236}">
                <a16:creationId xmlns:a16="http://schemas.microsoft.com/office/drawing/2014/main" id="{EB7D2EB5-B4F1-4F10-B04C-354639BDBCC8}"/>
              </a:ext>
            </a:extLst>
          </p:cNvPr>
          <p:cNvSpPr>
            <a:spLocks noGrp="1"/>
          </p:cNvSpPr>
          <p:nvPr>
            <p:ph idx="1"/>
          </p:nvPr>
        </p:nvSpPr>
        <p:spPr/>
        <p:txBody>
          <a:bodyPr/>
          <a:lstStyle/>
          <a:p>
            <a:endParaRPr lang="en-US" altLang="en-US" b="0" dirty="0">
              <a:latin typeface="Arial" panose="020B0604020202020204" pitchFamily="34" charset="0"/>
              <a:ea typeface="ＭＳ Ｐゴシック" panose="020B0600070205080204" pitchFamily="34" charset="-128"/>
            </a:endParaRPr>
          </a:p>
          <a:p>
            <a:endParaRPr lang="en-GB" altLang="en-US" b="0" dirty="0">
              <a:latin typeface="Arial" panose="020B0604020202020204" pitchFamily="34" charset="0"/>
              <a:ea typeface="ＭＳ Ｐゴシック" panose="020B0600070205080204" pitchFamily="34" charset="-128"/>
            </a:endParaRPr>
          </a:p>
        </p:txBody>
      </p:sp>
      <p:pic>
        <p:nvPicPr>
          <p:cNvPr id="6" name="Picture 2">
            <a:extLst>
              <a:ext uri="{FF2B5EF4-FFF2-40B4-BE49-F238E27FC236}">
                <a16:creationId xmlns:a16="http://schemas.microsoft.com/office/drawing/2014/main" id="{94EE83BA-1DFE-4CC5-BF76-D4ECE38B77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40" b="27981"/>
          <a:stretch/>
        </p:blipFill>
        <p:spPr bwMode="auto">
          <a:xfrm>
            <a:off x="1871700" y="1004491"/>
            <a:ext cx="5400600" cy="363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3025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51A31A1-AF02-40D4-9266-C65E4FB59571}"/>
              </a:ext>
            </a:extLst>
          </p:cNvPr>
          <p:cNvSpPr>
            <a:spLocks noGrp="1"/>
          </p:cNvSpPr>
          <p:nvPr>
            <p:ph type="title"/>
          </p:nvPr>
        </p:nvSpPr>
        <p:spPr bwMode="auto">
          <a:xfrm>
            <a:off x="481000" y="207763"/>
            <a:ext cx="8229600" cy="736997"/>
          </a:xfrm>
        </p:spPr>
        <p:txBody>
          <a:bodyPr>
            <a:normAutofit/>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Current medical history</a:t>
            </a:r>
          </a:p>
        </p:txBody>
      </p:sp>
      <p:sp>
        <p:nvSpPr>
          <p:cNvPr id="22531" name="Content Placeholder 2">
            <a:extLst>
              <a:ext uri="{FF2B5EF4-FFF2-40B4-BE49-F238E27FC236}">
                <a16:creationId xmlns:a16="http://schemas.microsoft.com/office/drawing/2014/main" id="{EB7D2EB5-B4F1-4F10-B04C-354639BDBCC8}"/>
              </a:ext>
            </a:extLst>
          </p:cNvPr>
          <p:cNvSpPr>
            <a:spLocks noGrp="1"/>
          </p:cNvSpPr>
          <p:nvPr>
            <p:ph idx="1"/>
          </p:nvPr>
        </p:nvSpPr>
        <p:spPr>
          <a:xfrm>
            <a:off x="481000" y="576261"/>
            <a:ext cx="8229600" cy="4359476"/>
          </a:xfrm>
        </p:spPr>
        <p:txBody>
          <a:bodyPr/>
          <a:lstStyle/>
          <a:p>
            <a:endParaRPr lang="en-US" altLang="en-US" b="0" dirty="0">
              <a:latin typeface="Arial" panose="020B0604020202020204" pitchFamily="34" charset="0"/>
              <a:ea typeface="ＭＳ Ｐゴシック" panose="020B0600070205080204" pitchFamily="34" charset="-128"/>
            </a:endParaRP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Increasing </a:t>
            </a:r>
            <a:r>
              <a:rPr lang="en-GB" altLang="en-US" b="0" dirty="0" err="1">
                <a:latin typeface="Arial" panose="020B0604020202020204" pitchFamily="34" charset="0"/>
                <a:ea typeface="ＭＳ Ｐゴシック" panose="020B0600070205080204" pitchFamily="34" charset="-128"/>
              </a:rPr>
              <a:t>dyspnea</a:t>
            </a:r>
            <a:r>
              <a:rPr lang="en-GB" altLang="en-US" b="0" dirty="0">
                <a:latin typeface="Arial" panose="020B0604020202020204" pitchFamily="34" charset="0"/>
                <a:ea typeface="ＭＳ Ｐゴシック" panose="020B0600070205080204" pitchFamily="34" charset="-128"/>
              </a:rPr>
              <a:t> since 5 days</a:t>
            </a:r>
            <a:r>
              <a:rPr lang="ang-Latn-001" altLang="en-US" b="0" dirty="0">
                <a:latin typeface="Arial" panose="020B0604020202020204" pitchFamily="34" charset="0"/>
                <a:ea typeface="ＭＳ Ｐゴシック" panose="020B0600070205080204" pitchFamily="34" charset="-128"/>
              </a:rPr>
              <a:t> </a:t>
            </a:r>
            <a:r>
              <a:rPr lang="fr-CH" altLang="en-US" b="0" dirty="0">
                <a:latin typeface="Arial" panose="020B0604020202020204" pitchFamily="34" charset="0"/>
                <a:ea typeface="ＭＳ Ｐゴシック" panose="020B0600070205080204" pitchFamily="34" charset="-128"/>
              </a:rPr>
              <a:t>a</a:t>
            </a:r>
            <a:r>
              <a:rPr lang="ang-Latn-001" altLang="en-US" b="0" dirty="0">
                <a:latin typeface="Arial" panose="020B0604020202020204" pitchFamily="34" charset="0"/>
                <a:ea typeface="ＭＳ Ｐゴシック" panose="020B0600070205080204" pitchFamily="34" charset="-128"/>
              </a:rPr>
              <a:t>g</a:t>
            </a:r>
            <a:r>
              <a:rPr lang="fr-CH" altLang="en-US" b="0" dirty="0">
                <a:latin typeface="Arial" panose="020B0604020202020204" pitchFamily="34" charset="0"/>
                <a:ea typeface="ＭＳ Ｐゴシック" panose="020B0600070205080204" pitchFamily="34" charset="-128"/>
              </a:rPr>
              <a:t>o</a:t>
            </a:r>
            <a:endParaRPr lang="en-GB" altLang="en-US" b="0" dirty="0">
              <a:latin typeface="Arial" panose="020B0604020202020204" pitchFamily="34" charset="0"/>
              <a:ea typeface="ＭＳ Ｐゴシック" panose="020B0600070205080204" pitchFamily="34" charset="-128"/>
            </a:endParaRP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Unspecific thoracic pain</a:t>
            </a: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ER visit at </a:t>
            </a:r>
            <a:r>
              <a:rPr lang="ang-Latn-001" altLang="en-US" b="0" dirty="0">
                <a:latin typeface="Arial" panose="020B0604020202020204" pitchFamily="34" charset="0"/>
                <a:ea typeface="ＭＳ Ｐゴシック" panose="020B0600070205080204" pitchFamily="34" charset="-128"/>
              </a:rPr>
              <a:t>a</a:t>
            </a:r>
            <a:r>
              <a:rPr lang="fr-CH" altLang="en-US" b="0" dirty="0">
                <a:latin typeface="Arial" panose="020B0604020202020204" pitchFamily="34" charset="0"/>
                <a:ea typeface="ＭＳ Ｐゴシック" panose="020B0600070205080204" pitchFamily="34" charset="-128"/>
              </a:rPr>
              <a:t>n</a:t>
            </a:r>
            <a:r>
              <a:rPr lang="en-GB" altLang="en-US" b="0" dirty="0">
                <a:latin typeface="Arial" panose="020B0604020202020204" pitchFamily="34" charset="0"/>
                <a:ea typeface="ＭＳ Ｐゴシック" panose="020B0600070205080204" pitchFamily="34" charset="-128"/>
              </a:rPr>
              <a:t>other hospital (weekend)</a:t>
            </a:r>
          </a:p>
          <a:p>
            <a:pPr>
              <a:buFont typeface="Wingdings" panose="05000000000000000000" pitchFamily="2" charset="2"/>
              <a:buChar char="§"/>
            </a:pPr>
            <a:endParaRPr lang="en-GB" altLang="en-US" b="0" dirty="0">
              <a:latin typeface="Arial" panose="020B0604020202020204" pitchFamily="34" charset="0"/>
              <a:ea typeface="ＭＳ Ｐゴシック" panose="020B0600070205080204" pitchFamily="34" charset="-128"/>
            </a:endParaRP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X-ray: judged as compatible with IPF</a:t>
            </a:r>
          </a:p>
          <a:p>
            <a:pPr>
              <a:buFont typeface="Wingdings" panose="05000000000000000000" pitchFamily="2" charset="2"/>
              <a:buChar char="§"/>
            </a:pPr>
            <a:endParaRPr lang="en-GB" altLang="en-US" b="0" dirty="0">
              <a:latin typeface="Arial" panose="020B0604020202020204" pitchFamily="34" charset="0"/>
              <a:ea typeface="ＭＳ Ｐゴシック" panose="020B0600070205080204" pitchFamily="34" charset="-128"/>
            </a:endParaRP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Troponin I mildly elevated</a:t>
            </a:r>
          </a:p>
          <a:p>
            <a:pPr lvl="1">
              <a:buFont typeface="Wingdings" panose="05000000000000000000" pitchFamily="2" charset="2"/>
              <a:buChar char="Ø"/>
            </a:pPr>
            <a:r>
              <a:rPr lang="en-GB" altLang="en-US" sz="2000" b="0" dirty="0">
                <a:latin typeface="Arial" panose="020B0604020202020204" pitchFamily="34" charset="0"/>
                <a:ea typeface="ＭＳ Ｐゴシック" panose="020B0600070205080204" pitchFamily="34" charset="-128"/>
              </a:rPr>
              <a:t>Coronary angiography: stable CAD</a:t>
            </a:r>
          </a:p>
          <a:p>
            <a:endParaRPr lang="en-GB" altLang="en-US" b="0" dirty="0">
              <a:latin typeface="Arial" panose="020B0604020202020204" pitchFamily="34" charset="0"/>
              <a:ea typeface="ＭＳ Ｐゴシック" panose="020B0600070205080204" pitchFamily="34" charset="-128"/>
            </a:endParaRPr>
          </a:p>
          <a:p>
            <a:pPr>
              <a:buFont typeface="Wingdings" panose="05000000000000000000" pitchFamily="2" charset="2"/>
              <a:buChar char="§"/>
            </a:pPr>
            <a:r>
              <a:rPr lang="en-GB" altLang="en-US" b="0" dirty="0">
                <a:latin typeface="Arial" panose="020B0604020202020204" pitchFamily="34" charset="0"/>
                <a:ea typeface="ＭＳ Ｐゴシック" panose="020B0600070205080204" pitchFamily="34" charset="-128"/>
              </a:rPr>
              <a:t>FU-X-ray: now judged as pneumonia</a:t>
            </a:r>
          </a:p>
          <a:p>
            <a:pPr>
              <a:buFont typeface="Wingdings" panose="05000000000000000000" pitchFamily="2" charset="2"/>
              <a:buChar char="Ø"/>
            </a:pPr>
            <a:r>
              <a:rPr lang="en-GB" altLang="en-US" b="0" dirty="0">
                <a:latin typeface="Arial" panose="020B0604020202020204" pitchFamily="34" charset="0"/>
                <a:ea typeface="ＭＳ Ｐゴシック" panose="020B0600070205080204" pitchFamily="34" charset="-128"/>
              </a:rPr>
              <a:t>Initiation of antibiotic therapy</a:t>
            </a:r>
          </a:p>
        </p:txBody>
      </p:sp>
    </p:spTree>
    <p:custDataLst>
      <p:tags r:id="rId1"/>
    </p:custDataLst>
    <p:extLst>
      <p:ext uri="{BB962C8B-B14F-4D97-AF65-F5344CB8AC3E}">
        <p14:creationId xmlns:p14="http://schemas.microsoft.com/office/powerpoint/2010/main" val="13887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68585" y="779463"/>
            <a:ext cx="7343775" cy="4095750"/>
          </a:xfrm>
        </p:spPr>
        <p:txBody>
          <a:bodyPr/>
          <a:lstStyle/>
          <a:p>
            <a:pPr>
              <a:buClr>
                <a:schemeClr val="tx1"/>
              </a:buClr>
              <a:buFont typeface="Wingdings" panose="05000000000000000000" pitchFamily="2" charset="2"/>
              <a:buChar char="§"/>
            </a:pPr>
            <a:r>
              <a:rPr lang="de-DE" b="0" dirty="0">
                <a:solidFill>
                  <a:schemeClr val="tx1"/>
                </a:solidFill>
              </a:rPr>
              <a:t>After 6 days contact with ILD center (patient´s demand)</a:t>
            </a:r>
          </a:p>
          <a:p>
            <a:pPr>
              <a:buClr>
                <a:schemeClr val="tx1"/>
              </a:buClr>
              <a:buFont typeface="Wingdings" panose="05000000000000000000" pitchFamily="2" charset="2"/>
              <a:buChar char="§"/>
            </a:pPr>
            <a:r>
              <a:rPr lang="de-DE" b="0" dirty="0">
                <a:solidFill>
                  <a:schemeClr val="tx1"/>
                </a:solidFill>
              </a:rPr>
              <a:t>Thursday evening: </a:t>
            </a:r>
            <a:r>
              <a:rPr lang="ang-Latn-001" b="0" dirty="0">
                <a:solidFill>
                  <a:schemeClr val="tx1"/>
                </a:solidFill>
              </a:rPr>
              <a:t>“</a:t>
            </a:r>
            <a:r>
              <a:rPr lang="de-DE" b="0" dirty="0">
                <a:solidFill>
                  <a:schemeClr val="tx1"/>
                </a:solidFill>
              </a:rPr>
              <a:t>HR-CT</a:t>
            </a:r>
            <a:r>
              <a:rPr lang="ang-Latn-001" b="0" dirty="0">
                <a:solidFill>
                  <a:schemeClr val="tx1"/>
                </a:solidFill>
              </a:rPr>
              <a:t>”</a:t>
            </a:r>
            <a:endParaRPr lang="de-DE" b="0" dirty="0">
              <a:solidFill>
                <a:schemeClr val="tx1"/>
              </a:solidFill>
            </a:endParaRPr>
          </a:p>
          <a:p>
            <a:endParaRPr lang="de-DE" sz="825" b="0" dirty="0">
              <a:solidFill>
                <a:schemeClr val="tx1"/>
              </a:solidFill>
            </a:endParaRPr>
          </a:p>
          <a:p>
            <a:pPr marL="0" indent="0">
              <a:buNone/>
            </a:pPr>
            <a:endParaRPr lang="de-DE" b="0" dirty="0">
              <a:solidFill>
                <a:schemeClr val="tx1"/>
              </a:solidFill>
            </a:endParaRPr>
          </a:p>
          <a:p>
            <a:endParaRPr lang="de-DE" b="0" dirty="0">
              <a:solidFill>
                <a:schemeClr val="tx1"/>
              </a:solidFill>
            </a:endParaRPr>
          </a:p>
          <a:p>
            <a:endParaRPr lang="de-DE" b="0" dirty="0">
              <a:solidFill>
                <a:schemeClr val="tx1"/>
              </a:solidFill>
            </a:endParaRPr>
          </a:p>
          <a:p>
            <a:endParaRPr lang="de-DE" b="0" dirty="0">
              <a:solidFill>
                <a:schemeClr val="tx1"/>
              </a:solidFill>
            </a:endParaRPr>
          </a:p>
          <a:p>
            <a:endParaRPr lang="de-DE" b="0" dirty="0">
              <a:solidFill>
                <a:schemeClr val="tx1"/>
              </a:solidFill>
            </a:endParaRPr>
          </a:p>
          <a:p>
            <a:endParaRPr lang="de-DE" b="0" dirty="0">
              <a:solidFill>
                <a:schemeClr val="tx1"/>
              </a:solidFill>
            </a:endParaRPr>
          </a:p>
          <a:p>
            <a:pPr marL="0" indent="0">
              <a:buNone/>
            </a:pPr>
            <a:endParaRPr lang="de-DE" b="0" dirty="0">
              <a:solidFill>
                <a:schemeClr val="tx1"/>
              </a:solidFill>
            </a:endParaRPr>
          </a:p>
          <a:p>
            <a:pPr>
              <a:buClr>
                <a:schemeClr val="tx1"/>
              </a:buClr>
              <a:buFont typeface="Wingdings" panose="05000000000000000000" pitchFamily="2" charset="2"/>
              <a:buChar char="§"/>
            </a:pPr>
            <a:r>
              <a:rPr lang="de-DE" b="0" dirty="0">
                <a:solidFill>
                  <a:schemeClr val="tx1"/>
                </a:solidFill>
              </a:rPr>
              <a:t>After 7 </a:t>
            </a:r>
            <a:r>
              <a:rPr lang="de-DE" b="0" dirty="0" err="1">
                <a:solidFill>
                  <a:schemeClr val="tx1"/>
                </a:solidFill>
              </a:rPr>
              <a:t>days</a:t>
            </a:r>
            <a:r>
              <a:rPr lang="de-DE" b="0" dirty="0">
                <a:solidFill>
                  <a:schemeClr val="tx1"/>
                </a:solidFill>
              </a:rPr>
              <a:t> </a:t>
            </a:r>
            <a:r>
              <a:rPr lang="de-DE" b="0" dirty="0" err="1">
                <a:solidFill>
                  <a:schemeClr val="tx1"/>
                </a:solidFill>
              </a:rPr>
              <a:t>transfer</a:t>
            </a:r>
            <a:r>
              <a:rPr lang="de-DE" b="0" dirty="0">
                <a:solidFill>
                  <a:schemeClr val="tx1"/>
                </a:solidFill>
              </a:rPr>
              <a:t> </a:t>
            </a:r>
            <a:r>
              <a:rPr lang="de-DE" b="0" dirty="0" err="1">
                <a:solidFill>
                  <a:schemeClr val="tx1"/>
                </a:solidFill>
              </a:rPr>
              <a:t>to</a:t>
            </a:r>
            <a:r>
              <a:rPr lang="de-DE" b="0" dirty="0">
                <a:solidFill>
                  <a:schemeClr val="tx1"/>
                </a:solidFill>
              </a:rPr>
              <a:t> ILD </a:t>
            </a:r>
            <a:r>
              <a:rPr lang="de-DE" b="0" dirty="0" err="1">
                <a:solidFill>
                  <a:schemeClr val="tx1"/>
                </a:solidFill>
              </a:rPr>
              <a:t>center</a:t>
            </a:r>
            <a:endParaRPr lang="de-DE" b="0" dirty="0">
              <a:solidFill>
                <a:schemeClr val="tx1"/>
              </a:solidFill>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652" t="32484" r="8147" b="14679"/>
          <a:stretch/>
        </p:blipFill>
        <p:spPr bwMode="auto">
          <a:xfrm>
            <a:off x="4626007" y="1815666"/>
            <a:ext cx="2896913" cy="20810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302" t="20405" r="14457" b="22699"/>
          <a:stretch/>
        </p:blipFill>
        <p:spPr bwMode="auto">
          <a:xfrm>
            <a:off x="1384325" y="1803044"/>
            <a:ext cx="2899112" cy="20810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1745" t="32008" r="7759" b="12132"/>
          <a:stretch/>
        </p:blipFill>
        <p:spPr bwMode="auto">
          <a:xfrm>
            <a:off x="4626006" y="1815666"/>
            <a:ext cx="2944211" cy="20810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3811" t="25574" r="11836" b="21897"/>
          <a:stretch/>
        </p:blipFill>
        <p:spPr bwMode="auto">
          <a:xfrm>
            <a:off x="1391423" y="1822006"/>
            <a:ext cx="2892014" cy="20431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357754" y="3910793"/>
            <a:ext cx="1043876" cy="369332"/>
          </a:xfrm>
          <a:prstGeom prst="rect">
            <a:avLst/>
          </a:prstGeom>
          <a:noFill/>
        </p:spPr>
        <p:txBody>
          <a:bodyPr wrap="none" rtlCol="0">
            <a:spAutoFit/>
          </a:bodyPr>
          <a:lstStyle/>
          <a:p>
            <a:pPr defTabSz="685800">
              <a:defRPr/>
            </a:pPr>
            <a:r>
              <a:rPr lang="de-DE" dirty="0">
                <a:latin typeface="Arial"/>
                <a:ea typeface="+mn-ea"/>
              </a:rPr>
              <a:t>Prior CT</a:t>
            </a:r>
          </a:p>
        </p:txBody>
      </p:sp>
      <p:sp>
        <p:nvSpPr>
          <p:cNvPr id="9" name="Textfeld 8"/>
          <p:cNvSpPr txBox="1"/>
          <p:nvPr/>
        </p:nvSpPr>
        <p:spPr>
          <a:xfrm>
            <a:off x="5504608" y="3921900"/>
            <a:ext cx="1326004" cy="369332"/>
          </a:xfrm>
          <a:prstGeom prst="rect">
            <a:avLst/>
          </a:prstGeom>
          <a:noFill/>
        </p:spPr>
        <p:txBody>
          <a:bodyPr wrap="none" rtlCol="0">
            <a:spAutoFit/>
          </a:bodyPr>
          <a:lstStyle/>
          <a:p>
            <a:pPr defTabSz="685800">
              <a:defRPr/>
            </a:pPr>
            <a:r>
              <a:rPr lang="de-DE" dirty="0" err="1">
                <a:latin typeface="Arial"/>
                <a:ea typeface="+mn-ea"/>
              </a:rPr>
              <a:t>Current</a:t>
            </a:r>
            <a:r>
              <a:rPr lang="de-DE" dirty="0">
                <a:latin typeface="Arial"/>
                <a:ea typeface="+mn-ea"/>
              </a:rPr>
              <a:t> CT</a:t>
            </a:r>
          </a:p>
        </p:txBody>
      </p:sp>
      <p:sp>
        <p:nvSpPr>
          <p:cNvPr id="13" name="Title 1">
            <a:extLst>
              <a:ext uri="{FF2B5EF4-FFF2-40B4-BE49-F238E27FC236}">
                <a16:creationId xmlns:a16="http://schemas.microsoft.com/office/drawing/2014/main" id="{1DC9C587-8089-455D-A5EB-D4B9B370D4E3}"/>
              </a:ext>
            </a:extLst>
          </p:cNvPr>
          <p:cNvSpPr>
            <a:spLocks noGrp="1"/>
          </p:cNvSpPr>
          <p:nvPr>
            <p:ph type="title"/>
          </p:nvPr>
        </p:nvSpPr>
        <p:spPr bwMode="auto">
          <a:xfrm>
            <a:off x="457200" y="87549"/>
            <a:ext cx="8229600" cy="736997"/>
          </a:xfrm>
        </p:spPr>
        <p:txBody>
          <a:bodyPr>
            <a:normAutofit/>
          </a:body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Further course of the disease</a:t>
            </a:r>
          </a:p>
        </p:txBody>
      </p:sp>
    </p:spTree>
    <p:custDataLst>
      <p:tags r:id="rId1"/>
    </p:custDataLst>
    <p:extLst>
      <p:ext uri="{BB962C8B-B14F-4D97-AF65-F5344CB8AC3E}">
        <p14:creationId xmlns:p14="http://schemas.microsoft.com/office/powerpoint/2010/main" val="24664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FFDEA5-C78E-4C74-BF1B-1BAE6C721091}"/>
              </a:ext>
            </a:extLst>
          </p:cNvPr>
          <p:cNvSpPr>
            <a:spLocks noGrp="1"/>
          </p:cNvSpPr>
          <p:nvPr>
            <p:ph type="title"/>
          </p:nvPr>
        </p:nvSpPr>
        <p:spPr bwMode="auto">
          <a:xfrm>
            <a:off x="457200" y="123478"/>
            <a:ext cx="8229600" cy="736600"/>
          </a:xfrm>
        </p:spPr>
        <p:txBody>
          <a:bodyPr>
            <a:normAutofit/>
          </a:body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MCQ </a:t>
            </a:r>
            <a:r>
              <a:rPr lang="ang-Latn-001" altLang="en-US" cap="none" dirty="0">
                <a:latin typeface="Arial" panose="020B0604020202020204" pitchFamily="34" charset="0"/>
                <a:ea typeface="ＭＳ Ｐゴシック" panose="020B0600070205080204" pitchFamily="34" charset="-128"/>
                <a:cs typeface="Arial" panose="020B0604020202020204" pitchFamily="34" charset="0"/>
              </a:rPr>
              <a:t>2</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Content Placeholder 2">
            <a:extLst>
              <a:ext uri="{FF2B5EF4-FFF2-40B4-BE49-F238E27FC236}">
                <a16:creationId xmlns:a16="http://schemas.microsoft.com/office/drawing/2014/main" id="{387794CC-D9D8-42C5-ABFE-DD7C12B13BAF}"/>
              </a:ext>
            </a:extLst>
          </p:cNvPr>
          <p:cNvSpPr>
            <a:spLocks noGrp="1"/>
          </p:cNvSpPr>
          <p:nvPr>
            <p:ph idx="1"/>
          </p:nvPr>
        </p:nvSpPr>
        <p:spPr/>
        <p:txBody>
          <a:bodyPr/>
          <a:lstStyle/>
          <a:p>
            <a:pPr marL="0" indent="0">
              <a:buNone/>
            </a:pPr>
            <a:r>
              <a:rPr lang="en-US" altLang="en-US" b="0" dirty="0">
                <a:latin typeface="Arial" panose="020B0604020202020204" pitchFamily="34" charset="0"/>
                <a:ea typeface="ＭＳ Ｐゴシック" panose="020B0600070205080204" pitchFamily="34" charset="-128"/>
              </a:rPr>
              <a:t>What would be your interpretation of the thoracic CT ? </a:t>
            </a:r>
            <a:endParaRPr lang="ang-Latn-001" altLang="en-US" b="0" dirty="0">
              <a:latin typeface="Arial" panose="020B0604020202020204" pitchFamily="34" charset="0"/>
              <a:ea typeface="ＭＳ Ｐゴシック" panose="020B0600070205080204" pitchFamily="34" charset="-128"/>
            </a:endParaRPr>
          </a:p>
          <a:p>
            <a:pPr marL="0" indent="0">
              <a:buNone/>
            </a:pPr>
            <a:endParaRPr lang="en-US" altLang="en-US" b="0" dirty="0">
              <a:latin typeface="Arial" panose="020B0604020202020204" pitchFamily="34" charset="0"/>
              <a:ea typeface="ＭＳ Ｐゴシック" panose="020B0600070205080204" pitchFamily="34" charset="-128"/>
            </a:endParaRP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Consistent with pneumonia</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Consistent with acute exacerbation of IPF</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Consistent with pulmonary embolism</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Consistent with newly</a:t>
            </a:r>
            <a:r>
              <a:rPr lang="ang-Latn-001" altLang="en-US" b="0" dirty="0">
                <a:latin typeface="Arial" panose="020B0604020202020204" pitchFamily="34" charset="0"/>
                <a:ea typeface="ＭＳ Ｐゴシック" panose="020B0600070205080204" pitchFamily="34" charset="-128"/>
              </a:rPr>
              <a:t>-</a:t>
            </a:r>
            <a:r>
              <a:rPr lang="en-US" altLang="en-US" b="0" dirty="0">
                <a:latin typeface="Arial" panose="020B0604020202020204" pitchFamily="34" charset="0"/>
                <a:ea typeface="ＭＳ Ｐゴシック" panose="020B0600070205080204" pitchFamily="34" charset="-128"/>
              </a:rPr>
              <a:t>developed lepidic carcinoma</a:t>
            </a:r>
          </a:p>
        </p:txBody>
      </p:sp>
    </p:spTree>
    <p:custDataLst>
      <p:tags r:id="rId1"/>
    </p:custDataLst>
    <p:extLst>
      <p:ext uri="{BB962C8B-B14F-4D97-AF65-F5344CB8AC3E}">
        <p14:creationId xmlns:p14="http://schemas.microsoft.com/office/powerpoint/2010/main" val="234246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1"/>
          <p:cNvPicPr>
            <a:picLocks noChangeAspect="1" noChangeArrowheads="1"/>
          </p:cNvPicPr>
          <p:nvPr/>
        </p:nvPicPr>
        <p:blipFill>
          <a:blip r:embed="rId3"/>
          <a:srcRect l="9795" t="25117" r="10187" b="13693"/>
          <a:stretch>
            <a:fillRect/>
          </a:stretch>
        </p:blipFill>
        <p:spPr bwMode="auto">
          <a:xfrm>
            <a:off x="2984135" y="1869672"/>
            <a:ext cx="3256359" cy="2490788"/>
          </a:xfrm>
          <a:prstGeom prst="rect">
            <a:avLst/>
          </a:prstGeom>
          <a:noFill/>
          <a:ln w="9525">
            <a:noFill/>
            <a:miter lim="800000"/>
            <a:headEnd/>
            <a:tailEnd/>
          </a:ln>
        </p:spPr>
      </p:pic>
      <p:pic>
        <p:nvPicPr>
          <p:cNvPr id="1026" name="Picture 2" descr="http://img02.deviantart.net/61ca/i/2014/168/c/4/lung_by_wolfofragnarok-d7mu7q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289" y="843559"/>
            <a:ext cx="3689915" cy="368991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11B5F8A-8290-44D6-8E3F-3681E54B3F17}"/>
              </a:ext>
            </a:extLst>
          </p:cNvPr>
          <p:cNvSpPr>
            <a:spLocks noGrp="1"/>
          </p:cNvSpPr>
          <p:nvPr>
            <p:ph type="title"/>
          </p:nvPr>
        </p:nvSpPr>
        <p:spPr bwMode="auto">
          <a:xfrm>
            <a:off x="435158" y="128866"/>
            <a:ext cx="8229600" cy="736997"/>
          </a:xfrm>
        </p:spPr>
        <p:txBody>
          <a:bodyPr>
            <a:normAutofit/>
          </a:body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The underestimated threat in IPF</a:t>
            </a:r>
          </a:p>
        </p:txBody>
      </p:sp>
    </p:spTree>
    <p:custDataLst>
      <p:tags r:id="rId1"/>
    </p:custDataLst>
    <p:extLst>
      <p:ext uri="{BB962C8B-B14F-4D97-AF65-F5344CB8AC3E}">
        <p14:creationId xmlns:p14="http://schemas.microsoft.com/office/powerpoint/2010/main" val="291115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294967295"/>
          </p:nvPr>
        </p:nvSpPr>
        <p:spPr>
          <a:xfrm>
            <a:off x="1691680" y="861120"/>
            <a:ext cx="6183313" cy="1134566"/>
          </a:xfrm>
          <a:solidFill>
            <a:schemeClr val="bg1">
              <a:lumMod val="95000"/>
            </a:schemeClr>
          </a:solidFill>
          <a:effectLst>
            <a:outerShdw blurRad="50800" dist="38100" dir="2700000" algn="tl" rotWithShape="0">
              <a:prstClr val="black">
                <a:alpha val="40000"/>
              </a:prstClr>
            </a:outerShdw>
          </a:effectLst>
        </p:spPr>
        <p:txBody>
          <a:bodyPr>
            <a:noAutofit/>
          </a:bodyPr>
          <a:lstStyle/>
          <a:p>
            <a:pPr marL="0" indent="0" algn="ctr">
              <a:lnSpc>
                <a:spcPct val="110000"/>
              </a:lnSpc>
              <a:buClr>
                <a:schemeClr val="bg1"/>
              </a:buClr>
              <a:buNone/>
            </a:pPr>
            <a:r>
              <a:rPr lang="en-US" altLang="en-US" b="0" dirty="0">
                <a:solidFill>
                  <a:schemeClr val="tx1"/>
                </a:solidFill>
                <a:effectLst/>
              </a:rPr>
              <a:t>Acute, clinically significant respiratory deterioration characterized by evidence of new widespread alveolar abnormality</a:t>
            </a:r>
            <a:endParaRPr lang="de-DE" altLang="en-US" b="0" dirty="0">
              <a:solidFill>
                <a:schemeClr val="tx1"/>
              </a:solidFill>
              <a:effectLst/>
            </a:endParaRPr>
          </a:p>
          <a:p>
            <a:pPr marL="0" indent="0">
              <a:lnSpc>
                <a:spcPct val="110000"/>
              </a:lnSpc>
              <a:buClr>
                <a:schemeClr val="bg1"/>
              </a:buClr>
              <a:buNone/>
            </a:pPr>
            <a:endParaRPr lang="de-DE" altLang="en-US" sz="825" b="0" dirty="0">
              <a:solidFill>
                <a:schemeClr val="bg1"/>
              </a:solidFill>
              <a:effectLst/>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76687BC6-2F45-4EAC-9729-CED2027D1737}"/>
              </a:ext>
            </a:extLst>
          </p:cNvPr>
          <p:cNvSpPr/>
          <p:nvPr/>
        </p:nvSpPr>
        <p:spPr>
          <a:xfrm>
            <a:off x="467544" y="2206027"/>
            <a:ext cx="8064896" cy="2031325"/>
          </a:xfrm>
          <a:prstGeom prst="rect">
            <a:avLst/>
          </a:prstGeom>
        </p:spPr>
        <p:txBody>
          <a:bodyPr wrap="square">
            <a:spAutoFit/>
          </a:bodyPr>
          <a:lstStyle/>
          <a:p>
            <a:pPr defTabSz="685800">
              <a:defRPr/>
            </a:pPr>
            <a:r>
              <a:rPr lang="de-DE" b="1" dirty="0" err="1">
                <a:ea typeface="+mn-ea"/>
                <a:cs typeface="Arial" panose="020B0604020202020204" pitchFamily="34" charset="0"/>
              </a:rPr>
              <a:t>Revised</a:t>
            </a:r>
            <a:r>
              <a:rPr lang="de-DE" b="1" dirty="0">
                <a:ea typeface="+mn-ea"/>
                <a:cs typeface="Arial" panose="020B0604020202020204" pitchFamily="34" charset="0"/>
              </a:rPr>
              <a:t> </a:t>
            </a:r>
            <a:r>
              <a:rPr lang="de-DE" b="1" dirty="0" err="1">
                <a:ea typeface="+mn-ea"/>
                <a:cs typeface="Arial" panose="020B0604020202020204" pitchFamily="34" charset="0"/>
              </a:rPr>
              <a:t>diagnostic</a:t>
            </a:r>
            <a:r>
              <a:rPr lang="de-DE" b="1" dirty="0">
                <a:ea typeface="+mn-ea"/>
                <a:cs typeface="Arial" panose="020B0604020202020204" pitchFamily="34" charset="0"/>
              </a:rPr>
              <a:t> </a:t>
            </a:r>
            <a:r>
              <a:rPr lang="de-DE" b="1" dirty="0" err="1">
                <a:ea typeface="+mn-ea"/>
                <a:cs typeface="Arial" panose="020B0604020202020204" pitchFamily="34" charset="0"/>
              </a:rPr>
              <a:t>criteria</a:t>
            </a:r>
            <a:r>
              <a:rPr lang="de-DE" b="1" dirty="0">
                <a:ea typeface="+mn-ea"/>
                <a:cs typeface="Arial" panose="020B0604020202020204" pitchFamily="34" charset="0"/>
              </a:rPr>
              <a:t>:</a:t>
            </a:r>
          </a:p>
          <a:p>
            <a:pPr marL="128588" indent="-128588" defTabSz="685800">
              <a:buFont typeface="Arial" panose="020B0604020202020204" pitchFamily="34" charset="0"/>
              <a:buChar char="•"/>
              <a:defRPr/>
            </a:pPr>
            <a:r>
              <a:rPr lang="en-US" dirty="0">
                <a:ea typeface="+mn-ea"/>
                <a:cs typeface="Arial" panose="020B0604020202020204" pitchFamily="34" charset="0"/>
              </a:rPr>
              <a:t>Previous or concurrent diagnosis of IPF</a:t>
            </a:r>
          </a:p>
          <a:p>
            <a:pPr marL="128588" indent="-128588" defTabSz="685800">
              <a:buFont typeface="Arial" panose="020B0604020202020204" pitchFamily="34" charset="0"/>
              <a:buChar char="•"/>
              <a:defRPr/>
            </a:pPr>
            <a:r>
              <a:rPr lang="en-US" dirty="0">
                <a:ea typeface="+mn-ea"/>
                <a:cs typeface="Arial" panose="020B0604020202020204" pitchFamily="34" charset="0"/>
              </a:rPr>
              <a:t>Acute worsening or development of dyspnea typically &lt; 1 month duration</a:t>
            </a:r>
          </a:p>
          <a:p>
            <a:pPr marL="128588" indent="-128588" defTabSz="685800">
              <a:buFont typeface="Arial" panose="020B0604020202020204" pitchFamily="34" charset="0"/>
              <a:buChar char="•"/>
              <a:defRPr/>
            </a:pPr>
            <a:r>
              <a:rPr lang="en-US" dirty="0">
                <a:ea typeface="+mn-ea"/>
                <a:cs typeface="Arial" panose="020B0604020202020204" pitchFamily="34" charset="0"/>
              </a:rPr>
              <a:t>Computed tomography with new bilateral ground-glass opacity and/or consolidation superimposed on a background pattern consistent with usual interstitial pneumonia </a:t>
            </a:r>
            <a:r>
              <a:rPr lang="de-DE" dirty="0" err="1">
                <a:ea typeface="+mn-ea"/>
                <a:cs typeface="Arial" panose="020B0604020202020204" pitchFamily="34" charset="0"/>
              </a:rPr>
              <a:t>pattern</a:t>
            </a:r>
            <a:endParaRPr lang="de-DE" sz="600" dirty="0">
              <a:ea typeface="+mn-ea"/>
              <a:cs typeface="Arial" panose="020B0604020202020204" pitchFamily="34" charset="0"/>
            </a:endParaRPr>
          </a:p>
          <a:p>
            <a:pPr marL="128588" indent="-128588" defTabSz="685800">
              <a:buFont typeface="Arial" panose="020B0604020202020204" pitchFamily="34" charset="0"/>
              <a:buChar char="•"/>
              <a:defRPr/>
            </a:pPr>
            <a:r>
              <a:rPr lang="en-US" dirty="0">
                <a:ea typeface="+mn-ea"/>
                <a:cs typeface="Arial" panose="020B0604020202020204" pitchFamily="34" charset="0"/>
              </a:rPr>
              <a:t>Deterioration not fully explained by cardiac failure or fluid overload</a:t>
            </a:r>
            <a:endParaRPr lang="de-DE" dirty="0">
              <a:ea typeface="+mn-ea"/>
              <a:cs typeface="Arial" panose="020B0604020202020204" pitchFamily="34" charset="0"/>
            </a:endParaRPr>
          </a:p>
        </p:txBody>
      </p:sp>
      <p:sp>
        <p:nvSpPr>
          <p:cNvPr id="8" name="Inhaltsplatzhalter 4">
            <a:extLst>
              <a:ext uri="{FF2B5EF4-FFF2-40B4-BE49-F238E27FC236}">
                <a16:creationId xmlns:a16="http://schemas.microsoft.com/office/drawing/2014/main" id="{9DE8E8C7-1C93-4A51-AB04-A111CDEC1B22}"/>
              </a:ext>
            </a:extLst>
          </p:cNvPr>
          <p:cNvSpPr txBox="1">
            <a:spLocks/>
          </p:cNvSpPr>
          <p:nvPr/>
        </p:nvSpPr>
        <p:spPr>
          <a:xfrm>
            <a:off x="107504" y="4829183"/>
            <a:ext cx="8291263" cy="190839"/>
          </a:xfrm>
          <a:prstGeom prst="rect">
            <a:avLst/>
          </a:prstGeom>
        </p:spPr>
        <p:txBody>
          <a:bodyPr vert="horz" lIns="91425" tIns="45713" rIns="91425" bIns="45713" rtlCol="0" anchor="ctr">
            <a:noAutofit/>
          </a:bodyPr>
          <a:lstStyle>
            <a:lvl1pPr marL="0" indent="0" algn="l" defTabSz="457200" rtl="0" eaLnBrk="1" latinLnBrk="0" hangingPunct="1">
              <a:lnSpc>
                <a:spcPct val="95000"/>
              </a:lnSpc>
              <a:spcBef>
                <a:spcPts val="600"/>
              </a:spcBef>
              <a:buFont typeface="Arial"/>
              <a:buNone/>
              <a:defRPr sz="2000" kern="1200">
                <a:solidFill>
                  <a:schemeClr val="accent1"/>
                </a:solidFill>
                <a:latin typeface="Arial"/>
                <a:ea typeface="+mn-ea"/>
                <a:cs typeface="Arial"/>
              </a:defRPr>
            </a:lvl1pPr>
            <a:lvl2pPr marL="168275" indent="-168275" algn="l" defTabSz="457200" rtl="0" eaLnBrk="1" latinLnBrk="0" hangingPunct="1">
              <a:lnSpc>
                <a:spcPct val="95000"/>
              </a:lnSpc>
              <a:spcBef>
                <a:spcPts val="600"/>
              </a:spcBef>
              <a:buFont typeface="Arial"/>
              <a:buChar char="•"/>
              <a:defRPr sz="2000" kern="1200">
                <a:solidFill>
                  <a:schemeClr val="accent2"/>
                </a:solidFill>
                <a:latin typeface="Arial"/>
                <a:ea typeface="+mn-ea"/>
                <a:cs typeface="Arial"/>
              </a:defRPr>
            </a:lvl2pPr>
            <a:lvl3pPr marL="457200" indent="-168275" algn="l" defTabSz="457200" rtl="0" eaLnBrk="1" latinLnBrk="0" hangingPunct="1">
              <a:lnSpc>
                <a:spcPct val="95000"/>
              </a:lnSpc>
              <a:spcBef>
                <a:spcPts val="600"/>
              </a:spcBef>
              <a:buFont typeface="Lucida Grande"/>
              <a:buChar char="–"/>
              <a:tabLst/>
              <a:defRPr sz="1800" kern="1200">
                <a:solidFill>
                  <a:schemeClr val="accent2"/>
                </a:solidFill>
                <a:latin typeface="Arial"/>
                <a:ea typeface="+mn-ea"/>
                <a:cs typeface="Arial"/>
              </a:defRPr>
            </a:lvl3pPr>
            <a:lvl4pPr marL="682625" indent="-168275" algn="l" defTabSz="457200" rtl="0" eaLnBrk="1" latinLnBrk="0" hangingPunct="1">
              <a:lnSpc>
                <a:spcPct val="95000"/>
              </a:lnSpc>
              <a:spcBef>
                <a:spcPts val="600"/>
              </a:spcBef>
              <a:buFont typeface="Arial"/>
              <a:buChar char="•"/>
              <a:defRPr lang="en-US" sz="1800" kern="1200" dirty="0" smtClean="0">
                <a:solidFill>
                  <a:schemeClr val="accent2"/>
                </a:solidFill>
                <a:latin typeface="Arial"/>
                <a:ea typeface="+mn-ea"/>
                <a:cs typeface="Arial"/>
              </a:defRPr>
            </a:lvl4pPr>
            <a:lvl5pPr marL="2057400" indent="-228600" algn="l" defTabSz="457200" rtl="0" eaLnBrk="1" latinLnBrk="0" hangingPunct="1">
              <a:lnSpc>
                <a:spcPct val="95000"/>
              </a:lnSpc>
              <a:spcBef>
                <a:spcPts val="600"/>
              </a:spcBef>
              <a:buFont typeface="Arial"/>
              <a:buChar char="»"/>
              <a:defRPr sz="18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5000"/>
              </a:lnSpc>
              <a:spcBef>
                <a:spcPts val="600"/>
              </a:spcBef>
              <a:spcAft>
                <a:spcPct val="0"/>
              </a:spcAft>
              <a:buClrTx/>
              <a:buSzTx/>
              <a:buFont typeface="Arial"/>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Collard et al., AJRCCM, 2016</a:t>
            </a:r>
            <a:endParaRPr kumimoji="0" lang="de-DE" sz="1200" b="0" i="0" u="none" strike="noStrike" kern="1200" cap="none" spc="0" normalizeH="0" baseline="0" noProof="0" dirty="0">
              <a:ln>
                <a:noFill/>
              </a:ln>
              <a:solidFill>
                <a:schemeClr val="tx1"/>
              </a:solidFill>
              <a:effectLst/>
              <a:uLnTx/>
              <a:uFillTx/>
              <a:ea typeface="+mn-ea"/>
            </a:endParaRPr>
          </a:p>
        </p:txBody>
      </p:sp>
      <p:sp>
        <p:nvSpPr>
          <p:cNvPr id="9" name="Title 1">
            <a:extLst>
              <a:ext uri="{FF2B5EF4-FFF2-40B4-BE49-F238E27FC236}">
                <a16:creationId xmlns:a16="http://schemas.microsoft.com/office/drawing/2014/main" id="{2257BD97-D6E0-4745-87DB-3A38DFA07080}"/>
              </a:ext>
            </a:extLst>
          </p:cNvPr>
          <p:cNvSpPr>
            <a:spLocks noGrp="1"/>
          </p:cNvSpPr>
          <p:nvPr>
            <p:ph type="title"/>
          </p:nvPr>
        </p:nvSpPr>
        <p:spPr bwMode="auto">
          <a:xfrm>
            <a:off x="611560" y="106561"/>
            <a:ext cx="8229600" cy="736997"/>
          </a:xfrm>
        </p:spPr>
        <p:txBody>
          <a:bodyPr>
            <a:normAutofit/>
          </a:body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Definition AE-IPF</a:t>
            </a:r>
          </a:p>
        </p:txBody>
      </p:sp>
    </p:spTree>
    <p:custDataLst>
      <p:tags r:id="rId1"/>
    </p:custDataLst>
    <p:extLst>
      <p:ext uri="{BB962C8B-B14F-4D97-AF65-F5344CB8AC3E}">
        <p14:creationId xmlns:p14="http://schemas.microsoft.com/office/powerpoint/2010/main" val="418823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4"/>
          <p:cNvSpPr>
            <a:spLocks noGrp="1"/>
          </p:cNvSpPr>
          <p:nvPr>
            <p:ph sz="quarter" idx="4294967295"/>
          </p:nvPr>
        </p:nvSpPr>
        <p:spPr>
          <a:xfrm>
            <a:off x="1130118" y="511175"/>
            <a:ext cx="6535738" cy="1576388"/>
          </a:xfrm>
        </p:spPr>
        <p:txBody>
          <a:bodyPr/>
          <a:lstStyle/>
          <a:p>
            <a:pPr>
              <a:buFont typeface="Wingdings" panose="05000000000000000000" pitchFamily="2" charset="2"/>
              <a:buChar char="§"/>
            </a:pPr>
            <a:r>
              <a:rPr lang="de-DE" sz="1950" dirty="0">
                <a:solidFill>
                  <a:schemeClr val="tx1"/>
                </a:solidFill>
              </a:rPr>
              <a:t>Annual </a:t>
            </a:r>
            <a:r>
              <a:rPr lang="de-DE" sz="1950" dirty="0" err="1">
                <a:solidFill>
                  <a:schemeClr val="tx1"/>
                </a:solidFill>
              </a:rPr>
              <a:t>incidence</a:t>
            </a:r>
            <a:r>
              <a:rPr lang="de-DE" sz="1950" dirty="0">
                <a:solidFill>
                  <a:schemeClr val="tx1"/>
                </a:solidFill>
              </a:rPr>
              <a:t>: 5-20%</a:t>
            </a:r>
          </a:p>
          <a:p>
            <a:pPr lvl="1">
              <a:buFont typeface="Wingdings" panose="05000000000000000000" pitchFamily="2" charset="2"/>
              <a:buChar char="Ø"/>
            </a:pPr>
            <a:r>
              <a:rPr lang="de-DE" sz="1500" dirty="0"/>
              <a:t>18.8% after 2 </a:t>
            </a:r>
            <a:r>
              <a:rPr lang="de-DE" sz="1500" dirty="0" err="1"/>
              <a:t>years</a:t>
            </a:r>
            <a:r>
              <a:rPr lang="de-DE" sz="1500" dirty="0"/>
              <a:t> / 20.7% after 3 </a:t>
            </a:r>
            <a:r>
              <a:rPr lang="de-DE" sz="1500" dirty="0" err="1"/>
              <a:t>years</a:t>
            </a:r>
            <a:endParaRPr lang="de-DE" sz="1500" dirty="0"/>
          </a:p>
          <a:p>
            <a:pPr marL="214313" indent="-214313"/>
            <a:endParaRPr lang="de-DE" sz="2100" dirty="0">
              <a:solidFill>
                <a:schemeClr val="tx1"/>
              </a:solidFill>
            </a:endParaRPr>
          </a:p>
          <a:p>
            <a:pPr marL="214313" indent="-214313"/>
            <a:endParaRPr lang="de-DE" sz="2100" dirty="0">
              <a:solidFill>
                <a:schemeClr val="bg1"/>
              </a:solidFill>
              <a:effectLst>
                <a:outerShdw blurRad="38100" dist="38100" dir="2700000" algn="tl">
                  <a:srgbClr val="000000">
                    <a:alpha val="43137"/>
                  </a:srgbClr>
                </a:outerShdw>
              </a:effectLst>
            </a:endParaRPr>
          </a:p>
        </p:txBody>
      </p:sp>
      <p:sp>
        <p:nvSpPr>
          <p:cNvPr id="7" name="Eine Ecke des Rechtecks schneiden 6"/>
          <p:cNvSpPr/>
          <p:nvPr/>
        </p:nvSpPr>
        <p:spPr>
          <a:xfrm>
            <a:off x="1967717" y="3921900"/>
            <a:ext cx="2430270" cy="756084"/>
          </a:xfrm>
          <a:prstGeom prst="snip1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3300" b="1" dirty="0">
                <a:solidFill>
                  <a:schemeClr val="tx1"/>
                </a:solidFill>
                <a:effectLst>
                  <a:outerShdw blurRad="38100" dist="38100" dir="2700000" algn="tl">
                    <a:srgbClr val="000000">
                      <a:alpha val="43137"/>
                    </a:srgbClr>
                  </a:outerShdw>
                </a:effectLst>
                <a:latin typeface="Arial"/>
                <a:cs typeface="Arial"/>
              </a:rPr>
              <a:t>2,2</a:t>
            </a:r>
            <a:r>
              <a:rPr lang="de-DE" sz="1500" b="1" dirty="0">
                <a:solidFill>
                  <a:schemeClr val="tx1"/>
                </a:solidFill>
                <a:effectLst>
                  <a:outerShdw blurRad="38100" dist="38100" dir="2700000" algn="tl">
                    <a:srgbClr val="000000">
                      <a:alpha val="43137"/>
                    </a:srgbClr>
                  </a:outerShdw>
                </a:effectLst>
                <a:latin typeface="Arial"/>
                <a:cs typeface="Arial"/>
              </a:rPr>
              <a:t> </a:t>
            </a:r>
            <a:r>
              <a:rPr lang="de-DE" sz="2400" dirty="0" err="1">
                <a:solidFill>
                  <a:schemeClr val="tx1"/>
                </a:solidFill>
                <a:latin typeface="Arial"/>
                <a:cs typeface="Arial"/>
              </a:rPr>
              <a:t>months</a:t>
            </a:r>
            <a:endParaRPr lang="de-DE" sz="2400" dirty="0">
              <a:solidFill>
                <a:schemeClr val="tx1"/>
              </a:solidFill>
              <a:latin typeface="Arial"/>
              <a:cs typeface="Arial"/>
            </a:endParaRPr>
          </a:p>
        </p:txBody>
      </p:sp>
      <p:sp>
        <p:nvSpPr>
          <p:cNvPr id="8" name="Textplatzhalter 10"/>
          <p:cNvSpPr txBox="1">
            <a:spLocks/>
          </p:cNvSpPr>
          <p:nvPr/>
        </p:nvSpPr>
        <p:spPr bwMode="auto">
          <a:xfrm>
            <a:off x="1847711" y="3503724"/>
            <a:ext cx="2604283" cy="36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0" indent="0" algn="l" rtl="0" eaLnBrk="0" fontAlgn="base" hangingPunct="0">
              <a:lnSpc>
                <a:spcPts val="1800"/>
              </a:lnSpc>
              <a:spcBef>
                <a:spcPts val="200"/>
              </a:spcBef>
              <a:spcAft>
                <a:spcPts val="600"/>
              </a:spcAft>
              <a:buFontTx/>
              <a:buNone/>
              <a:defRPr sz="1600" b="0" i="0" kern="1200">
                <a:solidFill>
                  <a:schemeClr val="tx1"/>
                </a:solidFill>
                <a:latin typeface="Arial"/>
                <a:ea typeface="ＭＳ Ｐゴシック" charset="0"/>
                <a:cs typeface="Arial"/>
              </a:defRPr>
            </a:lvl1pPr>
            <a:lvl2pPr marL="457200" indent="-228600" algn="l" rtl="0" eaLnBrk="0" fontAlgn="base" hangingPunct="0">
              <a:lnSpc>
                <a:spcPts val="2200"/>
              </a:lnSpc>
              <a:spcBef>
                <a:spcPts val="200"/>
              </a:spcBef>
              <a:spcAft>
                <a:spcPts val="600"/>
              </a:spcAft>
              <a:buFont typeface="Lucida Grande" charset="0"/>
              <a:buChar char="–"/>
              <a:defRPr b="0" i="0" kern="1200">
                <a:solidFill>
                  <a:schemeClr val="tx1"/>
                </a:solidFill>
                <a:latin typeface="Arial"/>
                <a:ea typeface="ＭＳ Ｐゴシック" charset="0"/>
                <a:cs typeface="Arial"/>
              </a:defRPr>
            </a:lvl2pPr>
            <a:lvl3pPr marL="685800" indent="-228600" algn="l" rtl="0" eaLnBrk="0" fontAlgn="base" hangingPunct="0">
              <a:lnSpc>
                <a:spcPts val="2000"/>
              </a:lnSpc>
              <a:spcBef>
                <a:spcPts val="200"/>
              </a:spcBef>
              <a:spcAft>
                <a:spcPts val="600"/>
              </a:spcAft>
              <a:buFont typeface="Lucida Grande" charset="0"/>
              <a:buChar char="›"/>
              <a:defRPr sz="1600" b="0" i="0" kern="1200">
                <a:solidFill>
                  <a:schemeClr val="tx1"/>
                </a:solidFill>
                <a:latin typeface="Arial"/>
                <a:ea typeface="ＭＳ Ｐゴシック" charset="0"/>
                <a:cs typeface="Arial"/>
              </a:defRPr>
            </a:lvl3pPr>
            <a:lvl4pPr marL="914400" indent="-228600" algn="l" rtl="0" eaLnBrk="0" fontAlgn="base" hangingPunct="0">
              <a:lnSpc>
                <a:spcPts val="1800"/>
              </a:lnSpc>
              <a:spcBef>
                <a:spcPts val="200"/>
              </a:spcBef>
              <a:spcAft>
                <a:spcPts val="600"/>
              </a:spcAft>
              <a:buFont typeface="Lucida Grande" charset="0"/>
              <a:buChar char="»"/>
              <a:defRPr sz="1400" b="0" i="0" kern="1200">
                <a:solidFill>
                  <a:schemeClr val="tx1"/>
                </a:solidFill>
                <a:latin typeface="Arial"/>
                <a:ea typeface="ＭＳ Ｐゴシック" charset="0"/>
                <a:cs typeface="Arial"/>
              </a:defRPr>
            </a:lvl4pPr>
            <a:lvl5pPr marL="1143000" indent="-228600" algn="l" rtl="0" eaLnBrk="0" fontAlgn="base" hangingPunct="0">
              <a:lnSpc>
                <a:spcPts val="1600"/>
              </a:lnSpc>
              <a:spcBef>
                <a:spcPts val="200"/>
              </a:spcBef>
              <a:spcAft>
                <a:spcPts val="600"/>
              </a:spcAft>
              <a:buFont typeface="Arial" pitchFamily="34" charset="0"/>
              <a:buChar char="•"/>
              <a:defRPr sz="1200" b="0" i="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defTabSz="685800">
              <a:lnSpc>
                <a:spcPct val="150000"/>
              </a:lnSpc>
              <a:spcBef>
                <a:spcPts val="0"/>
              </a:spcBef>
              <a:spcAft>
                <a:spcPts val="0"/>
              </a:spcAft>
              <a:defRPr/>
            </a:pPr>
            <a:r>
              <a:rPr lang="de-DE" sz="1800" b="1" dirty="0"/>
              <a:t>Median </a:t>
            </a:r>
            <a:r>
              <a:rPr lang="de-DE" sz="1800" b="1" dirty="0" err="1"/>
              <a:t>survival</a:t>
            </a:r>
            <a:r>
              <a:rPr lang="de-DE" sz="1800" b="1" dirty="0"/>
              <a:t> time</a:t>
            </a:r>
          </a:p>
        </p:txBody>
      </p:sp>
      <p:sp>
        <p:nvSpPr>
          <p:cNvPr id="9" name="Eine Ecke des Rechtecks schneiden 8"/>
          <p:cNvSpPr/>
          <p:nvPr/>
        </p:nvSpPr>
        <p:spPr>
          <a:xfrm>
            <a:off x="4614011" y="3921900"/>
            <a:ext cx="2430270" cy="756084"/>
          </a:xfrm>
          <a:prstGeom prst="snip1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3300" b="1" dirty="0">
                <a:solidFill>
                  <a:schemeClr val="tx1"/>
                </a:solidFill>
                <a:effectLst>
                  <a:outerShdw blurRad="38100" dist="38100" dir="2700000" algn="tl">
                    <a:srgbClr val="000000">
                      <a:alpha val="43137"/>
                    </a:srgbClr>
                  </a:outerShdw>
                </a:effectLst>
                <a:latin typeface="Arial"/>
                <a:cs typeface="Arial"/>
              </a:rPr>
              <a:t>&gt;50%</a:t>
            </a:r>
            <a:endParaRPr lang="de-DE" sz="2400" b="1" dirty="0">
              <a:solidFill>
                <a:schemeClr val="tx1"/>
              </a:solidFill>
              <a:effectLst>
                <a:outerShdw blurRad="38100" dist="38100" dir="2700000" algn="tl">
                  <a:srgbClr val="000000">
                    <a:alpha val="43137"/>
                  </a:srgbClr>
                </a:outerShdw>
              </a:effectLst>
              <a:latin typeface="Arial"/>
              <a:cs typeface="Arial"/>
            </a:endParaRPr>
          </a:p>
        </p:txBody>
      </p:sp>
      <p:sp>
        <p:nvSpPr>
          <p:cNvPr id="10" name="Textplatzhalter 10"/>
          <p:cNvSpPr txBox="1">
            <a:spLocks/>
          </p:cNvSpPr>
          <p:nvPr/>
        </p:nvSpPr>
        <p:spPr bwMode="auto">
          <a:xfrm>
            <a:off x="4343982" y="3503724"/>
            <a:ext cx="2874313" cy="36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0" indent="0" algn="l" rtl="0" eaLnBrk="0" fontAlgn="base" hangingPunct="0">
              <a:lnSpc>
                <a:spcPts val="1800"/>
              </a:lnSpc>
              <a:spcBef>
                <a:spcPts val="200"/>
              </a:spcBef>
              <a:spcAft>
                <a:spcPts val="600"/>
              </a:spcAft>
              <a:buFontTx/>
              <a:buNone/>
              <a:defRPr sz="1600" b="0" i="0" kern="1200">
                <a:solidFill>
                  <a:schemeClr val="tx1"/>
                </a:solidFill>
                <a:latin typeface="Arial"/>
                <a:ea typeface="ＭＳ Ｐゴシック" charset="0"/>
                <a:cs typeface="Arial"/>
              </a:defRPr>
            </a:lvl1pPr>
            <a:lvl2pPr marL="457200" indent="-228600" algn="l" rtl="0" eaLnBrk="0" fontAlgn="base" hangingPunct="0">
              <a:lnSpc>
                <a:spcPts val="2200"/>
              </a:lnSpc>
              <a:spcBef>
                <a:spcPts val="200"/>
              </a:spcBef>
              <a:spcAft>
                <a:spcPts val="600"/>
              </a:spcAft>
              <a:buFont typeface="Lucida Grande" charset="0"/>
              <a:buChar char="–"/>
              <a:defRPr b="0" i="0" kern="1200">
                <a:solidFill>
                  <a:schemeClr val="tx1"/>
                </a:solidFill>
                <a:latin typeface="Arial"/>
                <a:ea typeface="ＭＳ Ｐゴシック" charset="0"/>
                <a:cs typeface="Arial"/>
              </a:defRPr>
            </a:lvl2pPr>
            <a:lvl3pPr marL="685800" indent="-228600" algn="l" rtl="0" eaLnBrk="0" fontAlgn="base" hangingPunct="0">
              <a:lnSpc>
                <a:spcPts val="2000"/>
              </a:lnSpc>
              <a:spcBef>
                <a:spcPts val="200"/>
              </a:spcBef>
              <a:spcAft>
                <a:spcPts val="600"/>
              </a:spcAft>
              <a:buFont typeface="Lucida Grande" charset="0"/>
              <a:buChar char="›"/>
              <a:defRPr sz="1600" b="0" i="0" kern="1200">
                <a:solidFill>
                  <a:schemeClr val="tx1"/>
                </a:solidFill>
                <a:latin typeface="Arial"/>
                <a:ea typeface="ＭＳ Ｐゴシック" charset="0"/>
                <a:cs typeface="Arial"/>
              </a:defRPr>
            </a:lvl3pPr>
            <a:lvl4pPr marL="914400" indent="-228600" algn="l" rtl="0" eaLnBrk="0" fontAlgn="base" hangingPunct="0">
              <a:lnSpc>
                <a:spcPts val="1800"/>
              </a:lnSpc>
              <a:spcBef>
                <a:spcPts val="200"/>
              </a:spcBef>
              <a:spcAft>
                <a:spcPts val="600"/>
              </a:spcAft>
              <a:buFont typeface="Lucida Grande" charset="0"/>
              <a:buChar char="»"/>
              <a:defRPr sz="1400" b="0" i="0" kern="1200">
                <a:solidFill>
                  <a:schemeClr val="tx1"/>
                </a:solidFill>
                <a:latin typeface="Arial"/>
                <a:ea typeface="ＭＳ Ｐゴシック" charset="0"/>
                <a:cs typeface="Arial"/>
              </a:defRPr>
            </a:lvl4pPr>
            <a:lvl5pPr marL="1143000" indent="-228600" algn="l" rtl="0" eaLnBrk="0" fontAlgn="base" hangingPunct="0">
              <a:lnSpc>
                <a:spcPts val="1600"/>
              </a:lnSpc>
              <a:spcBef>
                <a:spcPts val="200"/>
              </a:spcBef>
              <a:spcAft>
                <a:spcPts val="600"/>
              </a:spcAft>
              <a:buFont typeface="Arial" pitchFamily="34" charset="0"/>
              <a:buChar char="•"/>
              <a:defRPr sz="1200" b="0" i="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defTabSz="685800">
              <a:lnSpc>
                <a:spcPct val="150000"/>
              </a:lnSpc>
              <a:spcBef>
                <a:spcPts val="0"/>
              </a:spcBef>
              <a:spcAft>
                <a:spcPts val="0"/>
              </a:spcAft>
              <a:defRPr/>
            </a:pPr>
            <a:r>
              <a:rPr lang="de-DE" sz="1800" b="1" dirty="0"/>
              <a:t>Short time </a:t>
            </a:r>
            <a:r>
              <a:rPr lang="de-DE" sz="1800" b="1" dirty="0" err="1"/>
              <a:t>mortality</a:t>
            </a:r>
            <a:endParaRPr lang="de-DE" sz="1800" b="1" dirty="0"/>
          </a:p>
        </p:txBody>
      </p:sp>
      <p:sp>
        <p:nvSpPr>
          <p:cNvPr id="2" name="Rechteck 1"/>
          <p:cNvSpPr/>
          <p:nvPr/>
        </p:nvSpPr>
        <p:spPr>
          <a:xfrm>
            <a:off x="1" y="4677984"/>
            <a:ext cx="8001000" cy="415498"/>
          </a:xfrm>
          <a:prstGeom prst="rect">
            <a:avLst/>
          </a:prstGeom>
        </p:spPr>
        <p:txBody>
          <a:bodyPr wrap="square">
            <a:spAutoFit/>
          </a:bodyPr>
          <a:lstStyle/>
          <a:p>
            <a:pPr defTabSz="685800">
              <a:defRPr/>
            </a:pPr>
            <a:r>
              <a:rPr lang="en-US" sz="1050" dirty="0">
                <a:latin typeface="Times New Roman"/>
                <a:ea typeface="+mn-ea"/>
              </a:rPr>
              <a:t>Richeldi L. </a:t>
            </a:r>
            <a:r>
              <a:rPr lang="en-US" sz="1050" i="1" dirty="0">
                <a:latin typeface="Times New Roman"/>
                <a:ea typeface="+mn-ea"/>
              </a:rPr>
              <a:t>Ann Am </a:t>
            </a:r>
            <a:r>
              <a:rPr lang="en-US" sz="1050" i="1" dirty="0" err="1">
                <a:latin typeface="Times New Roman"/>
                <a:ea typeface="+mn-ea"/>
              </a:rPr>
              <a:t>Thorac</a:t>
            </a:r>
            <a:r>
              <a:rPr lang="en-US" sz="1050" i="1" dirty="0">
                <a:latin typeface="Times New Roman"/>
                <a:ea typeface="+mn-ea"/>
              </a:rPr>
              <a:t> Soc. </a:t>
            </a:r>
            <a:r>
              <a:rPr lang="en-US" sz="1050" dirty="0">
                <a:latin typeface="Times New Roman"/>
                <a:ea typeface="+mn-ea"/>
              </a:rPr>
              <a:t>2015;12(</a:t>
            </a:r>
            <a:r>
              <a:rPr lang="en-US" sz="1050" dirty="0" err="1">
                <a:latin typeface="Times New Roman"/>
                <a:ea typeface="+mn-ea"/>
              </a:rPr>
              <a:t>Suppl</a:t>
            </a:r>
            <a:r>
              <a:rPr lang="en-US" sz="1050" dirty="0">
                <a:latin typeface="Times New Roman"/>
                <a:ea typeface="+mn-ea"/>
              </a:rPr>
              <a:t> 2):S181-S185.;</a:t>
            </a:r>
          </a:p>
          <a:p>
            <a:pPr defTabSz="685800">
              <a:defRPr/>
            </a:pPr>
            <a:r>
              <a:rPr lang="en-US" sz="1050" dirty="0">
                <a:latin typeface="Times New Roman"/>
                <a:ea typeface="+mn-ea"/>
              </a:rPr>
              <a:t> </a:t>
            </a:r>
            <a:r>
              <a:rPr lang="fr-FR" sz="1050" dirty="0">
                <a:latin typeface="Times New Roman"/>
                <a:ea typeface="+mn-ea"/>
              </a:rPr>
              <a:t>Song JW et al. </a:t>
            </a:r>
            <a:r>
              <a:rPr lang="fr-FR" sz="1050" i="1" dirty="0" err="1">
                <a:latin typeface="Times New Roman"/>
                <a:ea typeface="+mn-ea"/>
              </a:rPr>
              <a:t>Eur</a:t>
            </a:r>
            <a:r>
              <a:rPr lang="fr-FR" sz="1050" i="1" dirty="0">
                <a:latin typeface="Times New Roman"/>
                <a:ea typeface="+mn-ea"/>
              </a:rPr>
              <a:t> </a:t>
            </a:r>
            <a:r>
              <a:rPr lang="fr-FR" sz="1050" i="1" dirty="0" err="1">
                <a:latin typeface="Times New Roman"/>
                <a:ea typeface="+mn-ea"/>
              </a:rPr>
              <a:t>Respir</a:t>
            </a:r>
            <a:r>
              <a:rPr lang="fr-FR" sz="1050" i="1" dirty="0">
                <a:latin typeface="Times New Roman"/>
                <a:ea typeface="+mn-ea"/>
              </a:rPr>
              <a:t> J</a:t>
            </a:r>
            <a:r>
              <a:rPr lang="fr-FR" sz="1050" dirty="0">
                <a:latin typeface="Times New Roman"/>
                <a:ea typeface="+mn-ea"/>
              </a:rPr>
              <a:t>. 2011;37:356-363.. </a:t>
            </a:r>
            <a:r>
              <a:rPr lang="en-GB" sz="1050" dirty="0">
                <a:cs typeface="MS PGothic" charset="0"/>
              </a:rPr>
              <a:t>Juarez MM et al. </a:t>
            </a:r>
            <a:r>
              <a:rPr lang="en-GB" sz="1050" i="1" dirty="0">
                <a:cs typeface="MS PGothic" charset="0"/>
              </a:rPr>
              <a:t>J </a:t>
            </a:r>
            <a:r>
              <a:rPr lang="en-GB" sz="1050" i="1" dirty="0" err="1">
                <a:cs typeface="MS PGothic" charset="0"/>
              </a:rPr>
              <a:t>Thorac</a:t>
            </a:r>
            <a:r>
              <a:rPr lang="en-GB" sz="1050" i="1" dirty="0">
                <a:cs typeface="MS PGothic" charset="0"/>
              </a:rPr>
              <a:t> Dis</a:t>
            </a:r>
            <a:r>
              <a:rPr lang="en-GB" sz="1050" dirty="0">
                <a:cs typeface="MS PGothic" charset="0"/>
              </a:rPr>
              <a:t>. 2015;7:499-519.</a:t>
            </a:r>
            <a:endParaRPr lang="en-US" sz="1050" dirty="0">
              <a:latin typeface="Times New Roman"/>
              <a:ea typeface="+mn-ea"/>
            </a:endParaRPr>
          </a:p>
        </p:txBody>
      </p:sp>
      <p:pic>
        <p:nvPicPr>
          <p:cNvPr id="11" name="Picture 2">
            <a:extLst>
              <a:ext uri="{FF2B5EF4-FFF2-40B4-BE49-F238E27FC236}">
                <a16:creationId xmlns:a16="http://schemas.microsoft.com/office/drawing/2014/main" id="{6F7C2CC1-F37C-4568-9796-A059E063F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011" y="1259113"/>
            <a:ext cx="2091062" cy="1278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46CD6D9C-0F3C-46DC-933B-995EC9E063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429" y="1259113"/>
            <a:ext cx="2162053" cy="1278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a:extLst>
              <a:ext uri="{FF2B5EF4-FFF2-40B4-BE49-F238E27FC236}">
                <a16:creationId xmlns:a16="http://schemas.microsoft.com/office/drawing/2014/main" id="{A59D333A-7710-4FB5-9F31-F73CF840D86C}"/>
              </a:ext>
            </a:extLst>
          </p:cNvPr>
          <p:cNvSpPr/>
          <p:nvPr/>
        </p:nvSpPr>
        <p:spPr>
          <a:xfrm>
            <a:off x="1587866" y="2641837"/>
            <a:ext cx="4981231" cy="819455"/>
          </a:xfrm>
          <a:prstGeom prst="rect">
            <a:avLst/>
          </a:prstGeom>
        </p:spPr>
        <p:txBody>
          <a:bodyPr wrap="square">
            <a:spAutoFit/>
          </a:bodyPr>
          <a:lstStyle/>
          <a:p>
            <a:pPr marL="342900" indent="-342900" defTabSz="685800">
              <a:buFont typeface="Wingdings" panose="05000000000000000000" pitchFamily="2" charset="2"/>
              <a:buChar char="§"/>
              <a:defRPr/>
            </a:pPr>
            <a:r>
              <a:rPr lang="de-DE" sz="1950" dirty="0">
                <a:latin typeface="Times New Roman"/>
                <a:ea typeface="+mn-ea"/>
              </a:rPr>
              <a:t>In </a:t>
            </a:r>
            <a:r>
              <a:rPr lang="de-DE" sz="1950" dirty="0" err="1">
                <a:latin typeface="Times New Roman"/>
                <a:ea typeface="+mn-ea"/>
              </a:rPr>
              <a:t>hospital</a:t>
            </a:r>
            <a:r>
              <a:rPr lang="de-DE" sz="1950" dirty="0">
                <a:latin typeface="Times New Roman"/>
                <a:ea typeface="+mn-ea"/>
              </a:rPr>
              <a:t> </a:t>
            </a:r>
            <a:r>
              <a:rPr lang="de-DE" sz="1950" dirty="0" err="1">
                <a:latin typeface="Times New Roman"/>
                <a:ea typeface="+mn-ea"/>
              </a:rPr>
              <a:t>mortality</a:t>
            </a:r>
            <a:r>
              <a:rPr lang="de-DE" sz="1950" dirty="0">
                <a:latin typeface="Times New Roman"/>
                <a:ea typeface="+mn-ea"/>
              </a:rPr>
              <a:t> &gt;50%</a:t>
            </a:r>
            <a:br>
              <a:rPr lang="de-DE" sz="1950" dirty="0">
                <a:latin typeface="Times New Roman"/>
                <a:ea typeface="+mn-ea"/>
              </a:rPr>
            </a:br>
            <a:endParaRPr lang="de-DE" sz="825" dirty="0">
              <a:latin typeface="Times New Roman"/>
              <a:ea typeface="+mn-ea"/>
            </a:endParaRPr>
          </a:p>
          <a:p>
            <a:pPr marL="342900" indent="-342900" defTabSz="685800">
              <a:buFont typeface="Wingdings" panose="05000000000000000000" pitchFamily="2" charset="2"/>
              <a:buChar char="§"/>
              <a:defRPr/>
            </a:pPr>
            <a:r>
              <a:rPr lang="de-DE" sz="1950" dirty="0">
                <a:latin typeface="Times New Roman"/>
                <a:ea typeface="+mn-ea"/>
              </a:rPr>
              <a:t>1-year </a:t>
            </a:r>
            <a:r>
              <a:rPr lang="de-DE" sz="1950" dirty="0" err="1">
                <a:latin typeface="Times New Roman"/>
                <a:ea typeface="+mn-ea"/>
              </a:rPr>
              <a:t>mortality</a:t>
            </a:r>
            <a:r>
              <a:rPr lang="de-DE" sz="1950" dirty="0">
                <a:latin typeface="Times New Roman"/>
                <a:ea typeface="+mn-ea"/>
              </a:rPr>
              <a:t> after AE-IPF ~ 80-90%</a:t>
            </a:r>
          </a:p>
        </p:txBody>
      </p:sp>
      <p:sp>
        <p:nvSpPr>
          <p:cNvPr id="13" name="Title 1">
            <a:extLst>
              <a:ext uri="{FF2B5EF4-FFF2-40B4-BE49-F238E27FC236}">
                <a16:creationId xmlns:a16="http://schemas.microsoft.com/office/drawing/2014/main" id="{1E3BBDEB-5D3F-420A-8144-7765E9AC5DAC}"/>
              </a:ext>
            </a:extLst>
          </p:cNvPr>
          <p:cNvSpPr txBox="1">
            <a:spLocks/>
          </p:cNvSpPr>
          <p:nvPr/>
        </p:nvSpPr>
        <p:spPr bwMode="auto">
          <a:xfrm>
            <a:off x="435158" y="-92546"/>
            <a:ext cx="8229600" cy="736997"/>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Incidence &amp; Prognosis</a:t>
            </a:r>
          </a:p>
        </p:txBody>
      </p:sp>
    </p:spTree>
    <p:custDataLst>
      <p:tags r:id="rId1"/>
    </p:custDataLst>
    <p:extLst>
      <p:ext uri="{BB962C8B-B14F-4D97-AF65-F5344CB8AC3E}">
        <p14:creationId xmlns:p14="http://schemas.microsoft.com/office/powerpoint/2010/main" val="185189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496" y="4840002"/>
            <a:ext cx="7655160" cy="230832"/>
          </a:xfrm>
          <a:prstGeom prst="rect">
            <a:avLst/>
          </a:prstGeom>
        </p:spPr>
        <p:txBody>
          <a:bodyPr wrap="square">
            <a:spAutoFit/>
          </a:bodyPr>
          <a:lstStyle/>
          <a:p>
            <a:pPr defTabSz="685800">
              <a:defRPr/>
            </a:pPr>
            <a:r>
              <a:rPr lang="en-GB" sz="900" dirty="0" err="1"/>
              <a:t>Paterniti</a:t>
            </a:r>
            <a:r>
              <a:rPr lang="en-GB" sz="900" dirty="0"/>
              <a:t> et al., Ann ATS, 2016</a:t>
            </a:r>
            <a:endParaRPr lang="en-US" sz="900" dirty="0"/>
          </a:p>
        </p:txBody>
      </p:sp>
      <p:sp>
        <p:nvSpPr>
          <p:cNvPr id="3" name="Textfeld 2">
            <a:extLst>
              <a:ext uri="{FF2B5EF4-FFF2-40B4-BE49-F238E27FC236}">
                <a16:creationId xmlns:a16="http://schemas.microsoft.com/office/drawing/2014/main" id="{7C99B618-2210-415B-BC23-817DB3F83874}"/>
              </a:ext>
            </a:extLst>
          </p:cNvPr>
          <p:cNvSpPr txBox="1"/>
          <p:nvPr/>
        </p:nvSpPr>
        <p:spPr>
          <a:xfrm>
            <a:off x="35496" y="910627"/>
            <a:ext cx="9108503" cy="584775"/>
          </a:xfrm>
          <a:prstGeom prst="rect">
            <a:avLst/>
          </a:prstGeom>
          <a:noFill/>
        </p:spPr>
        <p:txBody>
          <a:bodyPr wrap="square" rtlCol="0">
            <a:spAutoFit/>
          </a:bodyPr>
          <a:lstStyle/>
          <a:p>
            <a:pPr algn="ctr"/>
            <a:r>
              <a:rPr lang="de-DE" sz="1600" dirty="0"/>
              <a:t>Analysis of placebo cohorts of TOMORROW, INPULSIS-1 &amp;</a:t>
            </a:r>
            <a:r>
              <a:rPr lang="ang-Latn-001" sz="1600" dirty="0"/>
              <a:t> </a:t>
            </a:r>
            <a:r>
              <a:rPr lang="de-DE" sz="1600" dirty="0"/>
              <a:t>-2, ASCEND &amp; CAPACITY trials  </a:t>
            </a:r>
          </a:p>
          <a:p>
            <a:pPr algn="ctr"/>
            <a:r>
              <a:rPr lang="de-DE" sz="1600" dirty="0"/>
              <a:t>=&gt; 1,132 </a:t>
            </a:r>
            <a:r>
              <a:rPr lang="de-DE" sz="1600" dirty="0" err="1"/>
              <a:t>subjects</a:t>
            </a:r>
            <a:endParaRPr lang="de-DE" sz="1600" dirty="0"/>
          </a:p>
        </p:txBody>
      </p:sp>
      <p:pic>
        <p:nvPicPr>
          <p:cNvPr id="4" name="Grafik 3">
            <a:extLst>
              <a:ext uri="{FF2B5EF4-FFF2-40B4-BE49-F238E27FC236}">
                <a16:creationId xmlns:a16="http://schemas.microsoft.com/office/drawing/2014/main" id="{8A4CDC0A-3B64-4E81-9715-20F7154357A1}"/>
              </a:ext>
            </a:extLst>
          </p:cNvPr>
          <p:cNvPicPr>
            <a:picLocks noChangeAspect="1"/>
          </p:cNvPicPr>
          <p:nvPr/>
        </p:nvPicPr>
        <p:blipFill>
          <a:blip r:embed="rId4"/>
          <a:stretch>
            <a:fillRect/>
          </a:stretch>
        </p:blipFill>
        <p:spPr>
          <a:xfrm>
            <a:off x="1333556" y="1734746"/>
            <a:ext cx="6186445" cy="3030323"/>
          </a:xfrm>
          <a:prstGeom prst="rect">
            <a:avLst/>
          </a:prstGeom>
          <a:ln>
            <a:noFill/>
          </a:ln>
          <a:effectLst>
            <a:outerShdw blurRad="190500" algn="tl" rotWithShape="0">
              <a:srgbClr val="000000">
                <a:alpha val="70000"/>
              </a:srgbClr>
            </a:outerShdw>
          </a:effectLst>
        </p:spPr>
      </p:pic>
      <p:cxnSp>
        <p:nvCxnSpPr>
          <p:cNvPr id="6" name="Gerader Verbinder 5">
            <a:extLst>
              <a:ext uri="{FF2B5EF4-FFF2-40B4-BE49-F238E27FC236}">
                <a16:creationId xmlns:a16="http://schemas.microsoft.com/office/drawing/2014/main" id="{DAC5B09F-D6E3-428D-A8C0-0822342AD9F9}"/>
              </a:ext>
            </a:extLst>
          </p:cNvPr>
          <p:cNvCxnSpPr/>
          <p:nvPr/>
        </p:nvCxnSpPr>
        <p:spPr>
          <a:xfrm>
            <a:off x="2771800" y="4515966"/>
            <a:ext cx="486054"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057351F-A723-4FC0-AA15-E1AD076DA0EE}"/>
              </a:ext>
            </a:extLst>
          </p:cNvPr>
          <p:cNvSpPr txBox="1">
            <a:spLocks/>
          </p:cNvSpPr>
          <p:nvPr/>
        </p:nvSpPr>
        <p:spPr bwMode="auto">
          <a:xfrm>
            <a:off x="914400" y="339502"/>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A PRO (?): AE-IPF compared to FVC decline ?</a:t>
            </a:r>
          </a:p>
        </p:txBody>
      </p:sp>
    </p:spTree>
    <p:custDataLst>
      <p:tags r:id="rId1"/>
    </p:custDataLst>
    <p:extLst>
      <p:ext uri="{BB962C8B-B14F-4D97-AF65-F5344CB8AC3E}">
        <p14:creationId xmlns:p14="http://schemas.microsoft.com/office/powerpoint/2010/main" val="221285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2"/>
          <p:cNvSpPr txBox="1">
            <a:spLocks/>
          </p:cNvSpPr>
          <p:nvPr/>
        </p:nvSpPr>
        <p:spPr>
          <a:xfrm>
            <a:off x="658272" y="-3572"/>
            <a:ext cx="7101408" cy="383400"/>
          </a:xfrm>
          <a:prstGeom prst="rect">
            <a:avLst/>
          </a:prstGeom>
        </p:spPr>
        <p:txBody>
          <a:bodyPr>
            <a:noAutofit/>
            <a:scene3d>
              <a:camera prst="orthographicFront"/>
              <a:lightRig rig="balanced" dir="t">
                <a:rot lat="0" lon="0" rev="2100000"/>
              </a:lightRig>
            </a:scene3d>
            <a:sp3d extrusionH="57150" prstMaterial="metal">
              <a:bevelT w="38100" h="25400"/>
              <a:contourClr>
                <a:schemeClr val="bg2"/>
              </a:contourClr>
            </a:sp3d>
          </a:bodyPr>
          <a:lstStyle>
            <a:lvl1pPr marL="342900" indent="-342900" algn="l" rtl="0" eaLnBrk="0" fontAlgn="base" hangingPunct="0">
              <a:spcBef>
                <a:spcPct val="20000"/>
              </a:spcBef>
              <a:spcAft>
                <a:spcPct val="0"/>
              </a:spcAft>
              <a:buClr>
                <a:srgbClr val="4D4D4D"/>
              </a:buClr>
              <a:buFont typeface="Wingdings" pitchFamily="2" charset="2"/>
              <a:buChar char="§"/>
              <a:defRPr sz="24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Clr>
                <a:srgbClr val="4D4D4D"/>
              </a:buClr>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5pPr>
            <a:lvl6pPr marL="25146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6pPr>
            <a:lvl7pPr marL="29718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7pPr>
            <a:lvl8pPr marL="34290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8pPr>
            <a:lvl9pPr marL="38862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9pPr>
          </a:lstStyle>
          <a:p>
            <a:pPr marL="0" indent="0" algn="ctr" defTabSz="685800">
              <a:spcBef>
                <a:spcPct val="0"/>
              </a:spcBef>
              <a:buNone/>
              <a:defRPr/>
            </a:pPr>
            <a:endParaRPr lang="de-DE" sz="2625" b="1" kern="0" dirty="0">
              <a:ln w="50800"/>
              <a:solidFill>
                <a:srgbClr val="FFC000"/>
              </a:solidFill>
              <a:effectLst>
                <a:outerShdw blurRad="38100" dist="38100" dir="2700000" algn="tl">
                  <a:srgbClr val="000000">
                    <a:alpha val="43137"/>
                  </a:srgbClr>
                </a:outerShdw>
              </a:effectLst>
              <a:latin typeface="Arial"/>
            </a:endParaRPr>
          </a:p>
        </p:txBody>
      </p:sp>
      <p:pic>
        <p:nvPicPr>
          <p:cNvPr id="8" name="Grafik 7"/>
          <p:cNvPicPr>
            <a:picLocks noChangeAspect="1"/>
          </p:cNvPicPr>
          <p:nvPr/>
        </p:nvPicPr>
        <p:blipFill>
          <a:blip r:embed="rId3"/>
          <a:stretch>
            <a:fillRect/>
          </a:stretch>
        </p:blipFill>
        <p:spPr>
          <a:xfrm>
            <a:off x="980506" y="1158944"/>
            <a:ext cx="6318702" cy="3717062"/>
          </a:xfrm>
          <a:prstGeom prst="rect">
            <a:avLst/>
          </a:prstGeom>
        </p:spPr>
      </p:pic>
      <p:sp>
        <p:nvSpPr>
          <p:cNvPr id="9" name="Rechteck 8"/>
          <p:cNvSpPr/>
          <p:nvPr/>
        </p:nvSpPr>
        <p:spPr>
          <a:xfrm>
            <a:off x="4706920" y="1276537"/>
            <a:ext cx="4630824" cy="715581"/>
          </a:xfrm>
          <a:prstGeom prst="rect">
            <a:avLst/>
          </a:prstGeom>
        </p:spPr>
        <p:txBody>
          <a:bodyPr wrap="square">
            <a:spAutoFit/>
          </a:bodyPr>
          <a:lstStyle/>
          <a:p>
            <a:pPr defTabSz="685800">
              <a:defRPr/>
            </a:pPr>
            <a:r>
              <a:rPr lang="it-IT" sz="1350" b="1" dirty="0">
                <a:solidFill>
                  <a:srgbClr val="000000"/>
                </a:solidFill>
                <a:latin typeface="HelveticaNeueLTStd-Roman"/>
                <a:ea typeface="+mn-ea"/>
              </a:rPr>
              <a:t>SAE AE-IPF vs. no AE-IPF:</a:t>
            </a:r>
          </a:p>
          <a:p>
            <a:pPr defTabSz="685800">
              <a:defRPr/>
            </a:pPr>
            <a:r>
              <a:rPr lang="it-IT" sz="1350" b="1" dirty="0">
                <a:solidFill>
                  <a:srgbClr val="000000"/>
                </a:solidFill>
                <a:latin typeface="HelveticaNeueLTStd-Roman"/>
                <a:ea typeface="+mn-ea"/>
              </a:rPr>
              <a:t>HR 53.6 [95% CI: 32.1, 89.5]; </a:t>
            </a:r>
          </a:p>
          <a:p>
            <a:pPr defTabSz="685800">
              <a:defRPr/>
            </a:pPr>
            <a:r>
              <a:rPr lang="it-IT" sz="1350" b="1" dirty="0">
                <a:solidFill>
                  <a:srgbClr val="000000"/>
                </a:solidFill>
                <a:latin typeface="HelveticaNeueLTStd-Roman"/>
                <a:ea typeface="+mn-ea"/>
              </a:rPr>
              <a:t>p&lt;0.001</a:t>
            </a:r>
            <a:endParaRPr lang="de-DE" sz="1350" b="1" dirty="0">
              <a:solidFill>
                <a:srgbClr val="000000"/>
              </a:solidFill>
              <a:latin typeface="Times New Roman"/>
              <a:ea typeface="+mn-ea"/>
            </a:endParaRPr>
          </a:p>
        </p:txBody>
      </p:sp>
      <p:sp>
        <p:nvSpPr>
          <p:cNvPr id="2" name="Rechteck 1">
            <a:extLst>
              <a:ext uri="{FF2B5EF4-FFF2-40B4-BE49-F238E27FC236}">
                <a16:creationId xmlns:a16="http://schemas.microsoft.com/office/drawing/2014/main" id="{FC53574E-F342-4457-B921-65EE7C623C93}"/>
              </a:ext>
            </a:extLst>
          </p:cNvPr>
          <p:cNvSpPr/>
          <p:nvPr/>
        </p:nvSpPr>
        <p:spPr>
          <a:xfrm>
            <a:off x="3626800" y="3029177"/>
            <a:ext cx="3564396" cy="30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de-DE">
              <a:solidFill>
                <a:srgbClr val="FFFFFF"/>
              </a:solidFill>
              <a:latin typeface="Arial"/>
            </a:endParaRPr>
          </a:p>
        </p:txBody>
      </p:sp>
      <p:sp>
        <p:nvSpPr>
          <p:cNvPr id="4" name="Rechteck 3">
            <a:extLst>
              <a:ext uri="{FF2B5EF4-FFF2-40B4-BE49-F238E27FC236}">
                <a16:creationId xmlns:a16="http://schemas.microsoft.com/office/drawing/2014/main" id="{CFFC9AEC-EE26-48EA-9748-FCBC02EE393B}"/>
              </a:ext>
            </a:extLst>
          </p:cNvPr>
          <p:cNvSpPr/>
          <p:nvPr/>
        </p:nvSpPr>
        <p:spPr>
          <a:xfrm>
            <a:off x="2890037" y="1568997"/>
            <a:ext cx="1762877" cy="210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de-DE">
              <a:solidFill>
                <a:srgbClr val="FFFFFF"/>
              </a:solidFill>
              <a:latin typeface="Arial"/>
            </a:endParaRPr>
          </a:p>
        </p:txBody>
      </p:sp>
      <p:sp>
        <p:nvSpPr>
          <p:cNvPr id="5" name="Rechteck 4">
            <a:extLst>
              <a:ext uri="{FF2B5EF4-FFF2-40B4-BE49-F238E27FC236}">
                <a16:creationId xmlns:a16="http://schemas.microsoft.com/office/drawing/2014/main" id="{361E719F-7B13-4363-8E22-7B57A4F26936}"/>
              </a:ext>
            </a:extLst>
          </p:cNvPr>
          <p:cNvSpPr/>
          <p:nvPr/>
        </p:nvSpPr>
        <p:spPr>
          <a:xfrm>
            <a:off x="3626800" y="2841781"/>
            <a:ext cx="324036" cy="30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de-DE">
              <a:solidFill>
                <a:srgbClr val="FFFFFF"/>
              </a:solidFill>
              <a:latin typeface="Arial"/>
            </a:endParaRPr>
          </a:p>
        </p:txBody>
      </p:sp>
      <p:sp>
        <p:nvSpPr>
          <p:cNvPr id="10" name="Rechteck 9">
            <a:extLst>
              <a:ext uri="{FF2B5EF4-FFF2-40B4-BE49-F238E27FC236}">
                <a16:creationId xmlns:a16="http://schemas.microsoft.com/office/drawing/2014/main" id="{9503B08F-1D1F-4D58-9C38-58C82030DEA1}"/>
              </a:ext>
            </a:extLst>
          </p:cNvPr>
          <p:cNvSpPr/>
          <p:nvPr/>
        </p:nvSpPr>
        <p:spPr>
          <a:xfrm>
            <a:off x="988844" y="4285129"/>
            <a:ext cx="6310364" cy="210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de-DE">
              <a:solidFill>
                <a:srgbClr val="FFFFFF"/>
              </a:solidFill>
              <a:latin typeface="Arial"/>
            </a:endParaRPr>
          </a:p>
        </p:txBody>
      </p:sp>
      <p:sp>
        <p:nvSpPr>
          <p:cNvPr id="11" name="Title 1">
            <a:extLst>
              <a:ext uri="{FF2B5EF4-FFF2-40B4-BE49-F238E27FC236}">
                <a16:creationId xmlns:a16="http://schemas.microsoft.com/office/drawing/2014/main" id="{519C5DF2-890C-466B-9349-0FD4EDC20C80}"/>
              </a:ext>
            </a:extLst>
          </p:cNvPr>
          <p:cNvSpPr txBox="1">
            <a:spLocks/>
          </p:cNvSpPr>
          <p:nvPr/>
        </p:nvSpPr>
        <p:spPr bwMode="auto">
          <a:xfrm>
            <a:off x="476450" y="258782"/>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Do subtypes of AE-IPF exist ?</a:t>
            </a:r>
          </a:p>
        </p:txBody>
      </p:sp>
      <p:sp>
        <p:nvSpPr>
          <p:cNvPr id="14" name="Titel 1">
            <a:extLst>
              <a:ext uri="{FF2B5EF4-FFF2-40B4-BE49-F238E27FC236}">
                <a16:creationId xmlns:a16="http://schemas.microsoft.com/office/drawing/2014/main" id="{B8DAB3B1-1E68-4903-A12F-7427F286EB8E}"/>
              </a:ext>
            </a:extLst>
          </p:cNvPr>
          <p:cNvSpPr>
            <a:spLocks noGrp="1"/>
          </p:cNvSpPr>
          <p:nvPr>
            <p:ph type="title"/>
          </p:nvPr>
        </p:nvSpPr>
        <p:spPr>
          <a:xfrm>
            <a:off x="1844602" y="707513"/>
            <a:ext cx="4630824" cy="715582"/>
          </a:xfrm>
        </p:spPr>
        <p:txBody>
          <a:bodyPr>
            <a:normAutofit/>
          </a:bodyPr>
          <a:lstStyle/>
          <a:p>
            <a:pPr algn="ctr"/>
            <a:r>
              <a:rPr lang="de-DE" sz="1600" dirty="0">
                <a:solidFill>
                  <a:schemeClr val="tx1"/>
                </a:solidFill>
              </a:rPr>
              <a:t>SAE AE-IPFs &amp; mortality in IPF</a:t>
            </a:r>
          </a:p>
        </p:txBody>
      </p:sp>
      <p:sp>
        <p:nvSpPr>
          <p:cNvPr id="6" name="Textfeld 5"/>
          <p:cNvSpPr txBox="1"/>
          <p:nvPr/>
        </p:nvSpPr>
        <p:spPr>
          <a:xfrm>
            <a:off x="8588" y="4760590"/>
            <a:ext cx="1467068" cy="230832"/>
          </a:xfrm>
          <a:prstGeom prst="rect">
            <a:avLst/>
          </a:prstGeom>
          <a:noFill/>
        </p:spPr>
        <p:txBody>
          <a:bodyPr wrap="none" rtlCol="0">
            <a:spAutoFit/>
          </a:bodyPr>
          <a:lstStyle/>
          <a:p>
            <a:pPr defTabSz="685800" eaLnBrk="1" fontAlgn="auto" hangingPunct="1">
              <a:spcBef>
                <a:spcPts val="0"/>
              </a:spcBef>
              <a:spcAft>
                <a:spcPts val="0"/>
              </a:spcAft>
              <a:defRPr/>
            </a:pPr>
            <a:r>
              <a:rPr lang="de-DE" sz="900" kern="0" dirty="0">
                <a:latin typeface="Arial"/>
                <a:ea typeface="+mn-ea"/>
              </a:rPr>
              <a:t>Kreuter et al, </a:t>
            </a:r>
            <a:r>
              <a:rPr lang="de-DE" sz="900" kern="0" dirty="0" err="1">
                <a:latin typeface="Arial"/>
                <a:ea typeface="+mn-ea"/>
              </a:rPr>
              <a:t>Resp</a:t>
            </a:r>
            <a:r>
              <a:rPr lang="de-DE" sz="900" kern="0" dirty="0">
                <a:latin typeface="Arial"/>
                <a:ea typeface="+mn-ea"/>
              </a:rPr>
              <a:t>  2019</a:t>
            </a:r>
          </a:p>
        </p:txBody>
      </p:sp>
      <p:sp>
        <p:nvSpPr>
          <p:cNvPr id="15" name="Rechteck 4">
            <a:extLst>
              <a:ext uri="{FF2B5EF4-FFF2-40B4-BE49-F238E27FC236}">
                <a16:creationId xmlns:a16="http://schemas.microsoft.com/office/drawing/2014/main" id="{EE1AE8C5-1CD0-4132-8648-DE7207F27112}"/>
              </a:ext>
            </a:extLst>
          </p:cNvPr>
          <p:cNvSpPr/>
          <p:nvPr/>
        </p:nvSpPr>
        <p:spPr>
          <a:xfrm>
            <a:off x="3572794" y="3015467"/>
            <a:ext cx="432048" cy="40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298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89E2231B-978B-4CA6-82C1-03FEFF6FDD38}"/>
              </a:ext>
            </a:extLst>
          </p:cNvPr>
          <p:cNvSpPr txBox="1">
            <a:spLocks/>
          </p:cNvSpPr>
          <p:nvPr/>
        </p:nvSpPr>
        <p:spPr>
          <a:xfrm>
            <a:off x="179512" y="4840003"/>
            <a:ext cx="6218447" cy="143129"/>
          </a:xfrm>
          <a:prstGeom prst="rect">
            <a:avLst/>
          </a:prstGeom>
        </p:spPr>
        <p:txBody>
          <a:bodyPr vert="horz" lIns="68569" tIns="34285" rIns="68569" bIns="34285" rtlCol="0" anchor="ctr">
            <a:noAutofit/>
          </a:bodyPr>
          <a:lstStyle>
            <a:lvl1pPr marL="0" indent="0" algn="l" defTabSz="457200" rtl="0" eaLnBrk="1" latinLnBrk="0" hangingPunct="1">
              <a:lnSpc>
                <a:spcPct val="95000"/>
              </a:lnSpc>
              <a:spcBef>
                <a:spcPts val="600"/>
              </a:spcBef>
              <a:buFont typeface="Arial"/>
              <a:buNone/>
              <a:defRPr sz="2000" kern="1200">
                <a:solidFill>
                  <a:schemeClr val="accent1"/>
                </a:solidFill>
                <a:latin typeface="Arial"/>
                <a:ea typeface="+mn-ea"/>
                <a:cs typeface="Arial"/>
              </a:defRPr>
            </a:lvl1pPr>
            <a:lvl2pPr marL="168275" indent="-168275" algn="l" defTabSz="457200" rtl="0" eaLnBrk="1" latinLnBrk="0" hangingPunct="1">
              <a:lnSpc>
                <a:spcPct val="95000"/>
              </a:lnSpc>
              <a:spcBef>
                <a:spcPts val="600"/>
              </a:spcBef>
              <a:buFont typeface="Arial"/>
              <a:buChar char="•"/>
              <a:defRPr sz="2000" kern="1200">
                <a:solidFill>
                  <a:schemeClr val="accent2"/>
                </a:solidFill>
                <a:latin typeface="Arial"/>
                <a:ea typeface="+mn-ea"/>
                <a:cs typeface="Arial"/>
              </a:defRPr>
            </a:lvl2pPr>
            <a:lvl3pPr marL="457200" indent="-168275" algn="l" defTabSz="457200" rtl="0" eaLnBrk="1" latinLnBrk="0" hangingPunct="1">
              <a:lnSpc>
                <a:spcPct val="95000"/>
              </a:lnSpc>
              <a:spcBef>
                <a:spcPts val="600"/>
              </a:spcBef>
              <a:buFont typeface="Lucida Grande"/>
              <a:buChar char="–"/>
              <a:tabLst/>
              <a:defRPr sz="1800" kern="1200">
                <a:solidFill>
                  <a:schemeClr val="accent2"/>
                </a:solidFill>
                <a:latin typeface="Arial"/>
                <a:ea typeface="+mn-ea"/>
                <a:cs typeface="Arial"/>
              </a:defRPr>
            </a:lvl3pPr>
            <a:lvl4pPr marL="682625" indent="-168275" algn="l" defTabSz="457200" rtl="0" eaLnBrk="1" latinLnBrk="0" hangingPunct="1">
              <a:lnSpc>
                <a:spcPct val="95000"/>
              </a:lnSpc>
              <a:spcBef>
                <a:spcPts val="600"/>
              </a:spcBef>
              <a:buFont typeface="Arial"/>
              <a:buChar char="•"/>
              <a:defRPr lang="en-US" sz="1800" kern="1200" dirty="0" smtClean="0">
                <a:solidFill>
                  <a:schemeClr val="accent2"/>
                </a:solidFill>
                <a:latin typeface="Arial"/>
                <a:ea typeface="+mn-ea"/>
                <a:cs typeface="Arial"/>
              </a:defRPr>
            </a:lvl4pPr>
            <a:lvl5pPr marL="2057400" indent="-228600" algn="l" defTabSz="457200" rtl="0" eaLnBrk="1" latinLnBrk="0" hangingPunct="1">
              <a:lnSpc>
                <a:spcPct val="95000"/>
              </a:lnSpc>
              <a:spcBef>
                <a:spcPts val="600"/>
              </a:spcBef>
              <a:buFont typeface="Arial"/>
              <a:buChar char="»"/>
              <a:defRPr sz="18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spcBef>
                <a:spcPts val="450"/>
              </a:spcBef>
              <a:defRPr/>
            </a:pPr>
            <a:r>
              <a:rPr lang="en-US" sz="900" dirty="0">
                <a:solidFill>
                  <a:schemeClr val="tx1"/>
                </a:solidFill>
                <a:latin typeface="Arial" panose="020B0604020202020204" pitchFamily="34" charset="0"/>
                <a:cs typeface="Arial" panose="020B0604020202020204" pitchFamily="34" charset="0"/>
              </a:rPr>
              <a:t>Collard et al., AJRCCM, 2016</a:t>
            </a:r>
            <a:endParaRPr lang="de-DE" sz="900" dirty="0">
              <a:solidFill>
                <a:schemeClr val="tx1"/>
              </a:solidFill>
            </a:endParaRPr>
          </a:p>
        </p:txBody>
      </p:sp>
      <p:sp>
        <p:nvSpPr>
          <p:cNvPr id="6" name="Textplatzhalter 2">
            <a:extLst>
              <a:ext uri="{FF2B5EF4-FFF2-40B4-BE49-F238E27FC236}">
                <a16:creationId xmlns:a16="http://schemas.microsoft.com/office/drawing/2014/main" id="{232ACF6B-07B4-4A97-86B6-E0D40A0BEA07}"/>
              </a:ext>
            </a:extLst>
          </p:cNvPr>
          <p:cNvSpPr txBox="1">
            <a:spLocks/>
          </p:cNvSpPr>
          <p:nvPr/>
        </p:nvSpPr>
        <p:spPr>
          <a:xfrm>
            <a:off x="893625" y="-3572"/>
            <a:ext cx="7317432" cy="383400"/>
          </a:xfrm>
          <a:prstGeom prst="rect">
            <a:avLst/>
          </a:prstGeom>
        </p:spPr>
        <p:txBody>
          <a:bodyPr>
            <a:noAutofit/>
            <a:scene3d>
              <a:camera prst="orthographicFront"/>
              <a:lightRig rig="balanced" dir="t">
                <a:rot lat="0" lon="0" rev="2100000"/>
              </a:lightRig>
            </a:scene3d>
            <a:sp3d extrusionH="57150" prstMaterial="metal">
              <a:bevelT w="38100" h="25400"/>
              <a:contourClr>
                <a:schemeClr val="bg2"/>
              </a:contourClr>
            </a:sp3d>
          </a:bodyPr>
          <a:lstStyle>
            <a:lvl1pPr marL="342900" indent="-342900" algn="l" rtl="0" eaLnBrk="0" fontAlgn="base" hangingPunct="0">
              <a:spcBef>
                <a:spcPct val="20000"/>
              </a:spcBef>
              <a:spcAft>
                <a:spcPct val="0"/>
              </a:spcAft>
              <a:buClr>
                <a:srgbClr val="4D4D4D"/>
              </a:buClr>
              <a:buFont typeface="Wingdings" pitchFamily="2" charset="2"/>
              <a:buChar char="§"/>
              <a:defRPr sz="24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Clr>
                <a:srgbClr val="4D4D4D"/>
              </a:buClr>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rgbClr val="4D4D4D"/>
              </a:buClr>
              <a:buChar char="-"/>
              <a:defRPr sz="1200">
                <a:solidFill>
                  <a:schemeClr val="tx1"/>
                </a:solidFill>
                <a:latin typeface="+mn-lt"/>
                <a:ea typeface="ＭＳ Ｐゴシック" pitchFamily="1" charset="-128"/>
              </a:defRPr>
            </a:lvl5pPr>
            <a:lvl6pPr marL="25146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6pPr>
            <a:lvl7pPr marL="29718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7pPr>
            <a:lvl8pPr marL="34290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8pPr>
            <a:lvl9pPr marL="3886200" indent="-228600" algn="l" rtl="0" fontAlgn="base">
              <a:spcBef>
                <a:spcPct val="20000"/>
              </a:spcBef>
              <a:spcAft>
                <a:spcPct val="0"/>
              </a:spcAft>
              <a:buClr>
                <a:srgbClr val="4D4D4D"/>
              </a:buClr>
              <a:buChar char="-"/>
              <a:defRPr sz="1200">
                <a:solidFill>
                  <a:schemeClr val="tx1"/>
                </a:solidFill>
                <a:latin typeface="+mn-lt"/>
                <a:ea typeface="ＭＳ Ｐゴシック" pitchFamily="1" charset="-128"/>
              </a:defRPr>
            </a:lvl9pPr>
          </a:lstStyle>
          <a:p>
            <a:pPr marL="0" indent="0" algn="ctr" defTabSz="685800">
              <a:spcBef>
                <a:spcPct val="0"/>
              </a:spcBef>
              <a:buNone/>
              <a:defRPr/>
            </a:pPr>
            <a:endParaRPr lang="de-DE" sz="2700" b="1" dirty="0">
              <a:ln w="50800"/>
              <a:solidFill>
                <a:srgbClr val="FFC000"/>
              </a:solidFill>
              <a:effectLst>
                <a:outerShdw blurRad="38100" dist="38100" dir="2700000" algn="tl">
                  <a:srgbClr val="000000">
                    <a:alpha val="43137"/>
                  </a:srgbClr>
                </a:outerShdw>
              </a:effectLst>
              <a:latin typeface="Arial"/>
            </a:endParaRPr>
          </a:p>
        </p:txBody>
      </p:sp>
      <p:sp>
        <p:nvSpPr>
          <p:cNvPr id="9" name="Rechteck 8">
            <a:extLst>
              <a:ext uri="{FF2B5EF4-FFF2-40B4-BE49-F238E27FC236}">
                <a16:creationId xmlns:a16="http://schemas.microsoft.com/office/drawing/2014/main" id="{868785A2-8C64-428B-BF58-2A10F2DD0A23}"/>
              </a:ext>
            </a:extLst>
          </p:cNvPr>
          <p:cNvSpPr/>
          <p:nvPr/>
        </p:nvSpPr>
        <p:spPr>
          <a:xfrm>
            <a:off x="2025335" y="2595276"/>
            <a:ext cx="4995398" cy="1569660"/>
          </a:xfrm>
          <a:prstGeom prst="rect">
            <a:avLst/>
          </a:prstGeom>
          <a:solidFill>
            <a:schemeClr val="bg1"/>
          </a:solidFill>
          <a:scene3d>
            <a:camera prst="orthographicFront"/>
            <a:lightRig rig="threePt" dir="t"/>
          </a:scene3d>
          <a:sp3d>
            <a:bevelT w="114300" prst="artDeco"/>
          </a:sp3d>
        </p:spPr>
        <p:txBody>
          <a:bodyPr wrap="square">
            <a:spAutoFit/>
          </a:bodyPr>
          <a:lstStyle/>
          <a:p>
            <a:r>
              <a:rPr lang="en-US" sz="2400" b="1" dirty="0">
                <a:latin typeface="AdvPSTIM10-R"/>
              </a:rPr>
              <a:t>When a cause cannot be identified for the acute respiratory decline, </a:t>
            </a:r>
          </a:p>
          <a:p>
            <a:r>
              <a:rPr lang="en-US" sz="2400" b="1" dirty="0">
                <a:latin typeface="AdvPSTIM10-R"/>
              </a:rPr>
              <a:t>the term acute exacerbation of IPF </a:t>
            </a:r>
            <a:r>
              <a:rPr lang="de-DE" sz="2400" b="1" dirty="0" err="1">
                <a:latin typeface="AdvPSTIM10-R"/>
              </a:rPr>
              <a:t>has</a:t>
            </a:r>
            <a:r>
              <a:rPr lang="de-DE" sz="2400" b="1" dirty="0">
                <a:latin typeface="AdvPSTIM10-R"/>
              </a:rPr>
              <a:t> </a:t>
            </a:r>
            <a:r>
              <a:rPr lang="de-DE" sz="2400" b="1" dirty="0" err="1">
                <a:latin typeface="AdvPSTIM10-R"/>
              </a:rPr>
              <a:t>been</a:t>
            </a:r>
            <a:r>
              <a:rPr lang="de-DE" sz="2400" b="1" dirty="0">
                <a:latin typeface="AdvPSTIM10-R"/>
              </a:rPr>
              <a:t> </a:t>
            </a:r>
            <a:r>
              <a:rPr lang="de-DE" sz="2400" b="1" dirty="0" err="1">
                <a:latin typeface="AdvPSTIM10-R"/>
              </a:rPr>
              <a:t>used</a:t>
            </a:r>
            <a:r>
              <a:rPr lang="de-DE" sz="2400" b="1" dirty="0">
                <a:latin typeface="AdvPSTIM10-R"/>
              </a:rPr>
              <a:t>…</a:t>
            </a:r>
            <a:endParaRPr lang="de-DE" sz="2400" b="1" dirty="0"/>
          </a:p>
        </p:txBody>
      </p:sp>
      <p:pic>
        <p:nvPicPr>
          <p:cNvPr id="10" name="Grafik 9">
            <a:extLst>
              <a:ext uri="{FF2B5EF4-FFF2-40B4-BE49-F238E27FC236}">
                <a16:creationId xmlns:a16="http://schemas.microsoft.com/office/drawing/2014/main" id="{8EAA9334-6994-43F7-A54F-F8826B8DB644}"/>
              </a:ext>
            </a:extLst>
          </p:cNvPr>
          <p:cNvPicPr>
            <a:picLocks noChangeAspect="1"/>
          </p:cNvPicPr>
          <p:nvPr/>
        </p:nvPicPr>
        <p:blipFill>
          <a:blip r:embed="rId3"/>
          <a:stretch>
            <a:fillRect/>
          </a:stretch>
        </p:blipFill>
        <p:spPr>
          <a:xfrm>
            <a:off x="1541921" y="636110"/>
            <a:ext cx="5815236" cy="1301780"/>
          </a:xfrm>
          <a:prstGeom prst="rect">
            <a:avLst/>
          </a:prstGeom>
          <a:ln>
            <a:noFill/>
          </a:ln>
          <a:effectLst>
            <a:outerShdw blurRad="190500" algn="tl" rotWithShape="0">
              <a:srgbClr val="000000">
                <a:alpha val="70000"/>
              </a:srgbClr>
            </a:outerShdw>
          </a:effectLst>
        </p:spPr>
      </p:pic>
      <p:pic>
        <p:nvPicPr>
          <p:cNvPr id="4" name="Grafik 3">
            <a:extLst>
              <a:ext uri="{FF2B5EF4-FFF2-40B4-BE49-F238E27FC236}">
                <a16:creationId xmlns:a16="http://schemas.microsoft.com/office/drawing/2014/main" id="{C67BC1D7-18DD-41CD-AD1C-97AC7C48F241}"/>
              </a:ext>
            </a:extLst>
          </p:cNvPr>
          <p:cNvPicPr>
            <a:picLocks noChangeAspect="1"/>
          </p:cNvPicPr>
          <p:nvPr/>
        </p:nvPicPr>
        <p:blipFill>
          <a:blip r:embed="rId4"/>
          <a:stretch>
            <a:fillRect/>
          </a:stretch>
        </p:blipFill>
        <p:spPr>
          <a:xfrm>
            <a:off x="1541921" y="618451"/>
            <a:ext cx="5819527" cy="4005476"/>
          </a:xfrm>
          <a:prstGeom prst="rect">
            <a:avLst/>
          </a:prstGeom>
          <a:ln>
            <a:noFill/>
          </a:ln>
          <a:effectLst>
            <a:outerShdw blurRad="190500" algn="tl" rotWithShape="0">
              <a:srgbClr val="000000">
                <a:alpha val="70000"/>
              </a:srgbClr>
            </a:outerShdw>
          </a:effectLst>
        </p:spPr>
      </p:pic>
      <p:pic>
        <p:nvPicPr>
          <p:cNvPr id="7" name="Grafik 6">
            <a:extLst>
              <a:ext uri="{FF2B5EF4-FFF2-40B4-BE49-F238E27FC236}">
                <a16:creationId xmlns:a16="http://schemas.microsoft.com/office/drawing/2014/main" id="{9B4CF8EE-F49E-400D-8B5A-078A5DE77731}"/>
              </a:ext>
            </a:extLst>
          </p:cNvPr>
          <p:cNvPicPr>
            <a:picLocks noChangeAspect="1"/>
          </p:cNvPicPr>
          <p:nvPr/>
        </p:nvPicPr>
        <p:blipFill>
          <a:blip r:embed="rId5"/>
          <a:stretch>
            <a:fillRect/>
          </a:stretch>
        </p:blipFill>
        <p:spPr>
          <a:xfrm>
            <a:off x="5318944" y="618451"/>
            <a:ext cx="1707059" cy="1154213"/>
          </a:xfrm>
          <a:prstGeom prst="rect">
            <a:avLst/>
          </a:prstGeom>
          <a:ln>
            <a:noFill/>
          </a:ln>
          <a:effectLst>
            <a:outerShdw blurRad="190500" algn="tl" rotWithShape="0">
              <a:srgbClr val="000000">
                <a:alpha val="70000"/>
              </a:srgbClr>
            </a:outerShdw>
          </a:effectLst>
        </p:spPr>
      </p:pic>
      <p:sp>
        <p:nvSpPr>
          <p:cNvPr id="8" name="Pfeil: nach rechts 7">
            <a:extLst>
              <a:ext uri="{FF2B5EF4-FFF2-40B4-BE49-F238E27FC236}">
                <a16:creationId xmlns:a16="http://schemas.microsoft.com/office/drawing/2014/main" id="{BBA7A3B9-3366-46F7-A218-319C560AEA15}"/>
              </a:ext>
            </a:extLst>
          </p:cNvPr>
          <p:cNvSpPr/>
          <p:nvPr/>
        </p:nvSpPr>
        <p:spPr>
          <a:xfrm rot="19274787">
            <a:off x="4679935" y="1268680"/>
            <a:ext cx="611921" cy="330962"/>
          </a:xfrm>
          <a:prstGeom prst="rightArrow">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le 1">
            <a:extLst>
              <a:ext uri="{FF2B5EF4-FFF2-40B4-BE49-F238E27FC236}">
                <a16:creationId xmlns:a16="http://schemas.microsoft.com/office/drawing/2014/main" id="{91C48A1F-86D3-4527-9B4E-11971EECAC1A}"/>
              </a:ext>
            </a:extLst>
          </p:cNvPr>
          <p:cNvSpPr txBox="1">
            <a:spLocks/>
          </p:cNvSpPr>
          <p:nvPr/>
        </p:nvSpPr>
        <p:spPr bwMode="auto">
          <a:xfrm>
            <a:off x="476450" y="-20538"/>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Different forms of AE-IPF</a:t>
            </a:r>
          </a:p>
        </p:txBody>
      </p:sp>
    </p:spTree>
    <p:custDataLst>
      <p:tags r:id="rId1"/>
    </p:custDataLst>
    <p:extLst>
      <p:ext uri="{BB962C8B-B14F-4D97-AF65-F5344CB8AC3E}">
        <p14:creationId xmlns:p14="http://schemas.microsoft.com/office/powerpoint/2010/main" val="38903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D017F85B-E231-4069-80BE-744A4629511B}"/>
              </a:ext>
            </a:extLst>
          </p:cNvPr>
          <p:cNvSpPr>
            <a:spLocks noGrp="1"/>
          </p:cNvSpPr>
          <p:nvPr>
            <p:ph type="ctrTitle"/>
          </p:nvPr>
        </p:nvSpPr>
        <p:spPr bwMode="auto">
          <a:xfrm>
            <a:off x="662881" y="1460502"/>
            <a:ext cx="8229600" cy="1101725"/>
          </a:xfrm>
        </p:spPr>
        <p:txBody>
          <a:bodyPr>
            <a:normAutofit fontScale="90000"/>
          </a:bodyPr>
          <a:lstStyle/>
          <a:p>
            <a:r>
              <a:rPr lang="en-US" altLang="en-US" sz="4000" b="1" cap="none" dirty="0">
                <a:latin typeface="Arial" panose="020B0604020202020204" pitchFamily="34" charset="0"/>
                <a:ea typeface="ＭＳ Ｐゴシック" panose="020B0600070205080204" pitchFamily="34" charset="-128"/>
                <a:cs typeface="Arial" panose="020B0604020202020204" pitchFamily="34" charset="0"/>
              </a:rPr>
              <a:t>Acute exacerbations of IPF</a:t>
            </a:r>
            <a:br>
              <a:rPr lang="en-US" altLang="en-US" cap="none" dirty="0">
                <a:latin typeface="Arial" panose="020B0604020202020204" pitchFamily="34" charset="0"/>
                <a:ea typeface="ＭＳ Ｐゴシック" panose="020B0600070205080204" pitchFamily="34" charset="-128"/>
                <a:cs typeface="Arial" panose="020B0604020202020204" pitchFamily="34" charset="0"/>
              </a:rPr>
            </a:br>
            <a:r>
              <a:rPr lang="en-US" altLang="en-US" cap="none" dirty="0">
                <a:latin typeface="Arial" panose="020B0604020202020204" pitchFamily="34" charset="0"/>
                <a:ea typeface="ＭＳ Ｐゴシック" panose="020B0600070205080204" pitchFamily="34" charset="-128"/>
                <a:cs typeface="Arial" panose="020B0604020202020204" pitchFamily="34" charset="0"/>
              </a:rPr>
              <a:t>A neglected threat in IPF ?</a:t>
            </a:r>
            <a:br>
              <a:rPr lang="en-US" altLang="en-US" cap="none" dirty="0">
                <a:latin typeface="Arial" panose="020B0604020202020204" pitchFamily="34" charset="0"/>
                <a:ea typeface="ＭＳ Ｐゴシック" panose="020B0600070205080204" pitchFamily="34" charset="-128"/>
                <a:cs typeface="Arial" panose="020B0604020202020204" pitchFamily="34" charset="0"/>
              </a:rPr>
            </a:br>
            <a:endParaRPr lang="en-U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9459" name="Sous-titre 2">
            <a:extLst>
              <a:ext uri="{FF2B5EF4-FFF2-40B4-BE49-F238E27FC236}">
                <a16:creationId xmlns:a16="http://schemas.microsoft.com/office/drawing/2014/main" id="{FF491CC6-70DD-450E-A749-6CCA94119292}"/>
              </a:ext>
            </a:extLst>
          </p:cNvPr>
          <p:cNvSpPr>
            <a:spLocks noGrp="1"/>
          </p:cNvSpPr>
          <p:nvPr>
            <p:ph type="subTitle" idx="1"/>
          </p:nvPr>
        </p:nvSpPr>
        <p:spPr>
          <a:xfrm>
            <a:off x="457200" y="2481436"/>
            <a:ext cx="8229600" cy="1314450"/>
          </a:xfrm>
        </p:spPr>
        <p:txBody>
          <a:bodyPr/>
          <a:lstStyle/>
          <a:p>
            <a:r>
              <a:rPr lang="en-US" altLang="en-US" dirty="0">
                <a:latin typeface="Arial" panose="020B0604020202020204" pitchFamily="34" charset="0"/>
                <a:ea typeface="ＭＳ Ｐゴシック" panose="020B0600070205080204" pitchFamily="34" charset="-128"/>
              </a:rPr>
              <a:t>Michael Kreuter</a:t>
            </a:r>
          </a:p>
        </p:txBody>
      </p:sp>
      <p:sp>
        <p:nvSpPr>
          <p:cNvPr id="19460" name="Espace réservé du texte 3">
            <a:extLst>
              <a:ext uri="{FF2B5EF4-FFF2-40B4-BE49-F238E27FC236}">
                <a16:creationId xmlns:a16="http://schemas.microsoft.com/office/drawing/2014/main" id="{5949C81A-F293-4A70-A4A6-38F1B6FA2551}"/>
              </a:ext>
            </a:extLst>
          </p:cNvPr>
          <p:cNvSpPr>
            <a:spLocks noGrp="1"/>
          </p:cNvSpPr>
          <p:nvPr>
            <p:ph type="body" sz="half" idx="2"/>
          </p:nvPr>
        </p:nvSpPr>
        <p:spPr/>
        <p:txBody>
          <a:bodyPr>
            <a:normAutofit fontScale="92500" lnSpcReduction="10000"/>
          </a:bodyPr>
          <a:lstStyle/>
          <a:p>
            <a:r>
              <a:rPr lang="en-US" altLang="en-US" dirty="0">
                <a:latin typeface="Times" panose="02020603050405020304" pitchFamily="18" charset="0"/>
                <a:ea typeface="ＭＳ Ｐゴシック" panose="020B0600070205080204" pitchFamily="34" charset="-128"/>
                <a:cs typeface="Times" panose="02020603050405020304" pitchFamily="18" charset="0"/>
              </a:rPr>
              <a:t>Center for interstitial and rare lung diseases</a:t>
            </a:r>
          </a:p>
          <a:p>
            <a:r>
              <a:rPr lang="en-US" altLang="en-US" dirty="0" err="1">
                <a:latin typeface="Times" panose="02020603050405020304" pitchFamily="18" charset="0"/>
                <a:ea typeface="ＭＳ Ｐゴシック" panose="020B0600070205080204" pitchFamily="34" charset="-128"/>
                <a:cs typeface="Times" panose="02020603050405020304" pitchFamily="18" charset="0"/>
              </a:rPr>
              <a:t>Thoraxklinik</a:t>
            </a:r>
            <a:r>
              <a:rPr lang="en-US" altLang="en-US" dirty="0">
                <a:latin typeface="Times" panose="02020603050405020304" pitchFamily="18" charset="0"/>
                <a:ea typeface="ＭＳ Ｐゴシック" panose="020B0600070205080204" pitchFamily="34" charset="-128"/>
                <a:cs typeface="Times" panose="02020603050405020304" pitchFamily="18" charset="0"/>
              </a:rPr>
              <a:t>, University of Heidelberg, Germany</a:t>
            </a:r>
          </a:p>
          <a:p>
            <a:endParaRPr lang="en-US" altLang="en-US" dirty="0">
              <a:latin typeface="Times" panose="02020603050405020304" pitchFamily="18" charset="0"/>
              <a:ea typeface="ＭＳ Ｐゴシック" panose="020B0600070205080204" pitchFamily="34" charset="-128"/>
              <a:cs typeface="Times" panose="02020603050405020304" pitchFamily="18" charset="0"/>
            </a:endParaRPr>
          </a:p>
        </p:txBody>
      </p:sp>
      <p:pic>
        <p:nvPicPr>
          <p:cNvPr id="6" name="Picture 11" descr="Translational Lung Research Center Heidelberg">
            <a:extLst>
              <a:ext uri="{FF2B5EF4-FFF2-40B4-BE49-F238E27FC236}">
                <a16:creationId xmlns:a16="http://schemas.microsoft.com/office/drawing/2014/main" id="{23397D70-1BD9-437F-B235-CB951E6B6A1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3728" y="165992"/>
            <a:ext cx="1026654" cy="3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7EAF1DF1-29C0-4595-8EC7-FA903F2BCB0A}"/>
              </a:ext>
            </a:extLst>
          </p:cNvPr>
          <p:cNvPicPr>
            <a:picLocks noChangeAspect="1" noChangeArrowheads="1"/>
          </p:cNvPicPr>
          <p:nvPr/>
        </p:nvPicPr>
        <p:blipFill>
          <a:blip r:embed="rId4"/>
          <a:srcRect/>
          <a:stretch>
            <a:fillRect/>
          </a:stretch>
        </p:blipFill>
        <p:spPr bwMode="auto">
          <a:xfrm>
            <a:off x="3847983" y="165992"/>
            <a:ext cx="1268015" cy="370284"/>
          </a:xfrm>
          <a:prstGeom prst="rect">
            <a:avLst/>
          </a:prstGeom>
          <a:ln>
            <a:noFill/>
          </a:ln>
          <a:effectLst>
            <a:outerShdw blurRad="190500" algn="tl" rotWithShape="0">
              <a:srgbClr val="000000">
                <a:alpha val="70000"/>
              </a:srgbClr>
            </a:outerShdw>
          </a:effectLst>
        </p:spPr>
      </p:pic>
      <p:pic>
        <p:nvPicPr>
          <p:cNvPr id="8" name="Grafik 9">
            <a:extLst>
              <a:ext uri="{FF2B5EF4-FFF2-40B4-BE49-F238E27FC236}">
                <a16:creationId xmlns:a16="http://schemas.microsoft.com/office/drawing/2014/main" id="{792A60AD-A9C6-42E8-AF0C-352C7392917E}"/>
              </a:ext>
            </a:extLst>
          </p:cNvPr>
          <p:cNvPicPr>
            <a:picLocks noChangeAspect="1"/>
          </p:cNvPicPr>
          <p:nvPr/>
        </p:nvPicPr>
        <p:blipFill>
          <a:blip r:embed="rId5"/>
          <a:stretch>
            <a:fillRect/>
          </a:stretch>
        </p:blipFill>
        <p:spPr>
          <a:xfrm>
            <a:off x="6052004" y="178705"/>
            <a:ext cx="645512" cy="432398"/>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3C9FE167-5F9D-4D77-A536-DF9940FD7C3C}"/>
              </a:ext>
            </a:extLst>
          </p:cNvPr>
          <p:cNvPicPr>
            <a:picLocks noChangeAspect="1"/>
          </p:cNvPicPr>
          <p:nvPr/>
        </p:nvPicPr>
        <p:blipFill>
          <a:blip r:embed="rId6"/>
          <a:stretch>
            <a:fillRect/>
          </a:stretch>
        </p:blipFill>
        <p:spPr>
          <a:xfrm>
            <a:off x="7618623" y="93942"/>
            <a:ext cx="1273858" cy="522167"/>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6C2B273-EC0A-446A-9C9D-07DE9CE161AB}"/>
              </a:ext>
            </a:extLst>
          </p:cNvPr>
          <p:cNvSpPr/>
          <p:nvPr/>
        </p:nvSpPr>
        <p:spPr>
          <a:xfrm>
            <a:off x="35496" y="4785996"/>
            <a:ext cx="1978427" cy="253916"/>
          </a:xfrm>
          <a:prstGeom prst="rect">
            <a:avLst/>
          </a:prstGeom>
        </p:spPr>
        <p:txBody>
          <a:bodyPr wrap="none">
            <a:spAutoFit/>
          </a:bodyPr>
          <a:lstStyle/>
          <a:p>
            <a:r>
              <a:rPr lang="de-DE" sz="1050" dirty="0" err="1">
                <a:latin typeface="AdvOT596495f2"/>
              </a:rPr>
              <a:t>Teramachi</a:t>
            </a:r>
            <a:r>
              <a:rPr lang="de-DE" sz="1050" dirty="0">
                <a:latin typeface="AdvOT596495f2"/>
              </a:rPr>
              <a:t> et al., </a:t>
            </a:r>
            <a:r>
              <a:rPr lang="de-DE" sz="1050" dirty="0" err="1">
                <a:latin typeface="AdvOT596495f2"/>
              </a:rPr>
              <a:t>Resp</a:t>
            </a:r>
            <a:r>
              <a:rPr lang="de-DE" sz="1050" dirty="0">
                <a:latin typeface="AdvOT596495f2"/>
              </a:rPr>
              <a:t> Med 2018</a:t>
            </a:r>
            <a:endParaRPr lang="de-DE" sz="1050" dirty="0"/>
          </a:p>
        </p:txBody>
      </p:sp>
      <p:pic>
        <p:nvPicPr>
          <p:cNvPr id="6" name="Grafik 5">
            <a:extLst>
              <a:ext uri="{FF2B5EF4-FFF2-40B4-BE49-F238E27FC236}">
                <a16:creationId xmlns:a16="http://schemas.microsoft.com/office/drawing/2014/main" id="{264B0B36-AFEF-4574-A7ED-93A4F22D88A3}"/>
              </a:ext>
            </a:extLst>
          </p:cNvPr>
          <p:cNvPicPr>
            <a:picLocks noChangeAspect="1"/>
          </p:cNvPicPr>
          <p:nvPr/>
        </p:nvPicPr>
        <p:blipFill>
          <a:blip r:embed="rId4"/>
          <a:stretch>
            <a:fillRect/>
          </a:stretch>
        </p:blipFill>
        <p:spPr>
          <a:xfrm>
            <a:off x="585893" y="965765"/>
            <a:ext cx="2900695" cy="2304256"/>
          </a:xfrm>
          <a:prstGeom prst="rect">
            <a:avLst/>
          </a:prstGeom>
          <a:ln>
            <a:noFill/>
          </a:ln>
          <a:effectLst>
            <a:outerShdw blurRad="190500" algn="tl" rotWithShape="0">
              <a:srgbClr val="000000">
                <a:alpha val="70000"/>
              </a:srgbClr>
            </a:outerShdw>
          </a:effectLst>
        </p:spPr>
      </p:pic>
      <p:pic>
        <p:nvPicPr>
          <p:cNvPr id="7" name="Grafik 6">
            <a:extLst>
              <a:ext uri="{FF2B5EF4-FFF2-40B4-BE49-F238E27FC236}">
                <a16:creationId xmlns:a16="http://schemas.microsoft.com/office/drawing/2014/main" id="{B60B4B54-51C2-4C71-ADAE-DBA132141206}"/>
              </a:ext>
            </a:extLst>
          </p:cNvPr>
          <p:cNvPicPr>
            <a:picLocks noChangeAspect="1"/>
          </p:cNvPicPr>
          <p:nvPr/>
        </p:nvPicPr>
        <p:blipFill>
          <a:blip r:embed="rId5"/>
          <a:stretch>
            <a:fillRect/>
          </a:stretch>
        </p:blipFill>
        <p:spPr>
          <a:xfrm>
            <a:off x="4962119" y="2283718"/>
            <a:ext cx="2929007" cy="2332910"/>
          </a:xfrm>
          <a:prstGeom prst="rect">
            <a:avLst/>
          </a:prstGeom>
          <a:ln>
            <a:noFill/>
          </a:ln>
          <a:effectLst>
            <a:outerShdw blurRad="190500" algn="tl" rotWithShape="0">
              <a:srgbClr val="000000">
                <a:alpha val="70000"/>
              </a:srgbClr>
            </a:outerShdw>
          </a:effectLst>
        </p:spPr>
      </p:pic>
      <p:sp>
        <p:nvSpPr>
          <p:cNvPr id="8" name="Textfeld 7">
            <a:extLst>
              <a:ext uri="{FF2B5EF4-FFF2-40B4-BE49-F238E27FC236}">
                <a16:creationId xmlns:a16="http://schemas.microsoft.com/office/drawing/2014/main" id="{4FD16432-B0F7-4D9C-9675-CFDA87B45C71}"/>
              </a:ext>
            </a:extLst>
          </p:cNvPr>
          <p:cNvSpPr txBox="1"/>
          <p:nvPr/>
        </p:nvSpPr>
        <p:spPr>
          <a:xfrm>
            <a:off x="6380112" y="2407989"/>
            <a:ext cx="1516762" cy="307777"/>
          </a:xfrm>
          <a:prstGeom prst="rect">
            <a:avLst/>
          </a:prstGeom>
          <a:noFill/>
        </p:spPr>
        <p:txBody>
          <a:bodyPr wrap="none" rtlCol="0">
            <a:spAutoFit/>
          </a:bodyPr>
          <a:lstStyle/>
          <a:p>
            <a:r>
              <a:rPr lang="de-DE" sz="1400" b="1" dirty="0"/>
              <a:t>90days </a:t>
            </a:r>
            <a:r>
              <a:rPr lang="de-DE" sz="1400" b="1" dirty="0" err="1"/>
              <a:t>survival</a:t>
            </a:r>
            <a:endParaRPr lang="de-DE" sz="1400" b="1" dirty="0"/>
          </a:p>
        </p:txBody>
      </p:sp>
      <p:sp>
        <p:nvSpPr>
          <p:cNvPr id="9" name="Textfeld 8">
            <a:extLst>
              <a:ext uri="{FF2B5EF4-FFF2-40B4-BE49-F238E27FC236}">
                <a16:creationId xmlns:a16="http://schemas.microsoft.com/office/drawing/2014/main" id="{02079674-CA1C-41A4-BEEE-F8784B142562}"/>
              </a:ext>
            </a:extLst>
          </p:cNvPr>
          <p:cNvSpPr txBox="1"/>
          <p:nvPr/>
        </p:nvSpPr>
        <p:spPr>
          <a:xfrm>
            <a:off x="2262451" y="1918605"/>
            <a:ext cx="647934" cy="307777"/>
          </a:xfrm>
          <a:prstGeom prst="rect">
            <a:avLst/>
          </a:prstGeom>
          <a:noFill/>
        </p:spPr>
        <p:txBody>
          <a:bodyPr wrap="none" rtlCol="0">
            <a:spAutoFit/>
          </a:bodyPr>
          <a:lstStyle/>
          <a:p>
            <a:r>
              <a:rPr lang="de-DE" sz="1400" dirty="0"/>
              <a:t>~30%</a:t>
            </a:r>
          </a:p>
        </p:txBody>
      </p:sp>
      <p:sp>
        <p:nvSpPr>
          <p:cNvPr id="10" name="Textfeld 9">
            <a:extLst>
              <a:ext uri="{FF2B5EF4-FFF2-40B4-BE49-F238E27FC236}">
                <a16:creationId xmlns:a16="http://schemas.microsoft.com/office/drawing/2014/main" id="{BB20D0E9-4CD8-4B4D-8965-C1D78DF71AF8}"/>
              </a:ext>
            </a:extLst>
          </p:cNvPr>
          <p:cNvSpPr txBox="1"/>
          <p:nvPr/>
        </p:nvSpPr>
        <p:spPr>
          <a:xfrm>
            <a:off x="3939408" y="948233"/>
            <a:ext cx="3888432" cy="923330"/>
          </a:xfrm>
          <a:prstGeom prst="rect">
            <a:avLst/>
          </a:prstGeom>
          <a:noFill/>
        </p:spPr>
        <p:txBody>
          <a:bodyPr wrap="square" rtlCol="0">
            <a:spAutoFit/>
          </a:bodyPr>
          <a:lstStyle/>
          <a:p>
            <a:r>
              <a:rPr lang="de-DE" dirty="0" err="1"/>
              <a:t>Retrospective</a:t>
            </a:r>
            <a:r>
              <a:rPr lang="de-DE" dirty="0"/>
              <a:t> </a:t>
            </a:r>
            <a:r>
              <a:rPr lang="de-DE" dirty="0" err="1"/>
              <a:t>analysis</a:t>
            </a:r>
            <a:endParaRPr lang="de-DE" dirty="0"/>
          </a:p>
          <a:p>
            <a:r>
              <a:rPr lang="de-DE" dirty="0"/>
              <a:t>of </a:t>
            </a:r>
            <a:r>
              <a:rPr lang="de-DE" dirty="0" err="1"/>
              <a:t>admitted</a:t>
            </a:r>
            <a:r>
              <a:rPr lang="de-DE" dirty="0"/>
              <a:t> IPF </a:t>
            </a:r>
            <a:r>
              <a:rPr lang="de-DE" dirty="0" err="1"/>
              <a:t>pts</a:t>
            </a:r>
            <a:r>
              <a:rPr lang="de-DE" dirty="0"/>
              <a:t>. </a:t>
            </a:r>
          </a:p>
          <a:p>
            <a:r>
              <a:rPr lang="de-DE" dirty="0" err="1"/>
              <a:t>for</a:t>
            </a:r>
            <a:r>
              <a:rPr lang="de-DE" dirty="0"/>
              <a:t> </a:t>
            </a:r>
            <a:r>
              <a:rPr lang="de-DE" dirty="0" err="1"/>
              <a:t>acute</a:t>
            </a:r>
            <a:r>
              <a:rPr lang="de-DE" dirty="0"/>
              <a:t> </a:t>
            </a:r>
            <a:r>
              <a:rPr lang="de-DE" dirty="0" err="1"/>
              <a:t>respiratory</a:t>
            </a:r>
            <a:r>
              <a:rPr lang="de-DE" dirty="0"/>
              <a:t> </a:t>
            </a:r>
            <a:r>
              <a:rPr lang="de-DE" dirty="0" err="1"/>
              <a:t>failure</a:t>
            </a:r>
            <a:endParaRPr lang="de-DE" dirty="0"/>
          </a:p>
        </p:txBody>
      </p:sp>
      <p:sp>
        <p:nvSpPr>
          <p:cNvPr id="11" name="Textfeld 10">
            <a:extLst>
              <a:ext uri="{FF2B5EF4-FFF2-40B4-BE49-F238E27FC236}">
                <a16:creationId xmlns:a16="http://schemas.microsoft.com/office/drawing/2014/main" id="{E9E95A4E-2FEE-43A5-A581-F42318378D8B}"/>
              </a:ext>
            </a:extLst>
          </p:cNvPr>
          <p:cNvSpPr txBox="1"/>
          <p:nvPr/>
        </p:nvSpPr>
        <p:spPr>
          <a:xfrm>
            <a:off x="7365194" y="3440808"/>
            <a:ext cx="683200" cy="276999"/>
          </a:xfrm>
          <a:prstGeom prst="rect">
            <a:avLst/>
          </a:prstGeom>
          <a:noFill/>
        </p:spPr>
        <p:txBody>
          <a:bodyPr wrap="square" rtlCol="0">
            <a:spAutoFit/>
          </a:bodyPr>
          <a:lstStyle/>
          <a:p>
            <a:r>
              <a:rPr lang="de-DE" sz="1200" dirty="0"/>
              <a:t>~30%</a:t>
            </a:r>
          </a:p>
        </p:txBody>
      </p:sp>
      <p:sp>
        <p:nvSpPr>
          <p:cNvPr id="12" name="Title 1">
            <a:extLst>
              <a:ext uri="{FF2B5EF4-FFF2-40B4-BE49-F238E27FC236}">
                <a16:creationId xmlns:a16="http://schemas.microsoft.com/office/drawing/2014/main" id="{5C303BB6-D7D4-4534-91B3-B231AE5439D6}"/>
              </a:ext>
            </a:extLst>
          </p:cNvPr>
          <p:cNvSpPr txBox="1">
            <a:spLocks/>
          </p:cNvSpPr>
          <p:nvPr/>
        </p:nvSpPr>
        <p:spPr bwMode="auto">
          <a:xfrm>
            <a:off x="457200" y="65292"/>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Differences in outcomes in AE?</a:t>
            </a:r>
          </a:p>
        </p:txBody>
      </p:sp>
    </p:spTree>
    <p:custDataLst>
      <p:tags r:id="rId1"/>
    </p:custDataLst>
    <p:extLst>
      <p:ext uri="{BB962C8B-B14F-4D97-AF65-F5344CB8AC3E}">
        <p14:creationId xmlns:p14="http://schemas.microsoft.com/office/powerpoint/2010/main" val="32001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B6A3B0B-96C2-4376-A53D-F8AC21BE8541}"/>
              </a:ext>
            </a:extLst>
          </p:cNvPr>
          <p:cNvPicPr>
            <a:picLocks noChangeAspect="1"/>
          </p:cNvPicPr>
          <p:nvPr/>
        </p:nvPicPr>
        <p:blipFill>
          <a:blip r:embed="rId4"/>
          <a:stretch>
            <a:fillRect/>
          </a:stretch>
        </p:blipFill>
        <p:spPr>
          <a:xfrm>
            <a:off x="827584" y="658233"/>
            <a:ext cx="6316629" cy="4361789"/>
          </a:xfrm>
          <a:prstGeom prst="rect">
            <a:avLst/>
          </a:prstGeom>
        </p:spPr>
      </p:pic>
      <p:sp>
        <p:nvSpPr>
          <p:cNvPr id="244" name="Title 1">
            <a:extLst>
              <a:ext uri="{FF2B5EF4-FFF2-40B4-BE49-F238E27FC236}">
                <a16:creationId xmlns:a16="http://schemas.microsoft.com/office/drawing/2014/main" id="{7905EF8B-3726-4752-96C5-D3302107E39D}"/>
              </a:ext>
            </a:extLst>
          </p:cNvPr>
          <p:cNvSpPr txBox="1">
            <a:spLocks/>
          </p:cNvSpPr>
          <p:nvPr/>
        </p:nvSpPr>
        <p:spPr bwMode="auto">
          <a:xfrm>
            <a:off x="457200" y="65292"/>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Association AE-IPF &amp; IPF-progression</a:t>
            </a:r>
          </a:p>
        </p:txBody>
      </p:sp>
    </p:spTree>
    <p:custDataLst>
      <p:tags r:id="rId1"/>
    </p:custDataLst>
    <p:extLst>
      <p:ext uri="{BB962C8B-B14F-4D97-AF65-F5344CB8AC3E}">
        <p14:creationId xmlns:p14="http://schemas.microsoft.com/office/powerpoint/2010/main" val="408559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2571750" y="462282"/>
            <a:ext cx="5200650" cy="2313713"/>
          </a:xfrm>
          <a:prstGeom prst="rect">
            <a:avLst/>
          </a:prstGeom>
          <a:solidFill>
            <a:schemeClr val="bg2">
              <a:lumMod val="20000"/>
              <a:lumOff val="80000"/>
            </a:schemeClr>
          </a:solidFill>
          <a:ln w="9525">
            <a:solidFill>
              <a:srgbClr val="0F6256"/>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Dyspnea and low FVC at baseline</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Absence of smoking history vs.</a:t>
            </a:r>
          </a:p>
          <a:p>
            <a:pPr marL="517922" indent="-214313" eaLnBrk="1" hangingPunct="1">
              <a:spcBef>
                <a:spcPct val="0"/>
              </a:spcBef>
              <a:buClr>
                <a:srgbClr val="0F6256"/>
              </a:buClr>
              <a:defRPr/>
            </a:pPr>
            <a:r>
              <a:rPr lang="en-US" altLang="en-US" sz="1350" dirty="0">
                <a:latin typeface="Arial"/>
                <a:ea typeface="ヒラギノ角ゴ Pro W3" charset="-128"/>
              </a:rPr>
              <a:t>Smoking history</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Pulmonary hypertension at baseline </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Extent of fibrosis on HRCT </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High BMI</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Elevated biomarkers (KL6) at baseline</a:t>
            </a:r>
          </a:p>
          <a:p>
            <a:pPr marL="517922" indent="-214313" defTabSz="685800" eaLnBrk="1" hangingPunct="1">
              <a:spcBef>
                <a:spcPct val="0"/>
              </a:spcBef>
              <a:buClr>
                <a:srgbClr val="0F6256"/>
              </a:buClr>
              <a:defRPr/>
            </a:pPr>
            <a:r>
              <a:rPr lang="en-US" altLang="en-US" sz="1350" dirty="0">
                <a:latin typeface="Arial"/>
                <a:ea typeface="ヒラギノ角ゴ Pro W3" charset="-128"/>
              </a:rPr>
              <a:t>LTOT at baseline</a:t>
            </a:r>
          </a:p>
          <a:p>
            <a:pPr marL="517922" indent="-214313" defTabSz="685800" eaLnBrk="1" hangingPunct="1">
              <a:spcBef>
                <a:spcPct val="0"/>
              </a:spcBef>
              <a:buClr>
                <a:srgbClr val="0F6256"/>
              </a:buClr>
              <a:defRPr/>
            </a:pPr>
            <a:endParaRPr lang="en-US" altLang="en-US" sz="1350" dirty="0">
              <a:latin typeface="Arial"/>
              <a:ea typeface="ヒラギノ角ゴ Pro W3" charset="-128"/>
            </a:endParaRPr>
          </a:p>
        </p:txBody>
      </p:sp>
      <p:sp>
        <p:nvSpPr>
          <p:cNvPr id="37" name="Rectangle 5"/>
          <p:cNvSpPr>
            <a:spLocks noChangeArrowheads="1"/>
          </p:cNvSpPr>
          <p:nvPr/>
        </p:nvSpPr>
        <p:spPr bwMode="auto">
          <a:xfrm>
            <a:off x="1303588" y="514599"/>
            <a:ext cx="1557707" cy="1655746"/>
          </a:xfrm>
          <a:prstGeom prst="roundRect">
            <a:avLst/>
          </a:prstGeom>
          <a:solidFill>
            <a:srgbClr val="0F6256"/>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risk factors</a:t>
            </a:r>
            <a:endParaRPr lang="en-US" altLang="en-US" sz="1350" b="1" baseline="30000" dirty="0">
              <a:solidFill>
                <a:srgbClr val="FFFFFF"/>
              </a:solidFill>
              <a:latin typeface="Arial"/>
              <a:ea typeface="ヒラギノ角ゴ Pro W3" charset="-128"/>
            </a:endParaRPr>
          </a:p>
        </p:txBody>
      </p:sp>
      <p:sp>
        <p:nvSpPr>
          <p:cNvPr id="39" name="Rectangle 5"/>
          <p:cNvSpPr>
            <a:spLocks noChangeArrowheads="1"/>
          </p:cNvSpPr>
          <p:nvPr/>
        </p:nvSpPr>
        <p:spPr bwMode="auto">
          <a:xfrm>
            <a:off x="2571750" y="2799587"/>
            <a:ext cx="5200650" cy="1509300"/>
          </a:xfrm>
          <a:prstGeom prst="rect">
            <a:avLst/>
          </a:prstGeom>
          <a:solidFill>
            <a:schemeClr val="bg2">
              <a:lumMod val="20000"/>
              <a:lumOff val="80000"/>
            </a:schemeClr>
          </a:solidFill>
          <a:ln w="9525">
            <a:solidFill>
              <a:srgbClr val="16344E"/>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defTabSz="685800" eaLnBrk="1" hangingPunct="1">
              <a:spcBef>
                <a:spcPct val="0"/>
              </a:spcBef>
              <a:buClr>
                <a:srgbClr val="16344E"/>
              </a:buClr>
              <a:defRPr/>
            </a:pPr>
            <a:endParaRPr lang="en-US" altLang="en-US" sz="1350" dirty="0">
              <a:solidFill>
                <a:srgbClr val="000000"/>
              </a:solidFill>
              <a:latin typeface="Arial"/>
              <a:ea typeface="ヒラギノ角ゴ Pro W3" charset="-128"/>
            </a:endParaRPr>
          </a:p>
        </p:txBody>
      </p:sp>
      <p:sp>
        <p:nvSpPr>
          <p:cNvPr id="40" name="Rectangle 5"/>
          <p:cNvSpPr>
            <a:spLocks noChangeArrowheads="1"/>
          </p:cNvSpPr>
          <p:nvPr/>
        </p:nvSpPr>
        <p:spPr bwMode="auto">
          <a:xfrm>
            <a:off x="1326652" y="2726364"/>
            <a:ext cx="1529024" cy="1655746"/>
          </a:xfrm>
          <a:prstGeom prst="roundRect">
            <a:avLst/>
          </a:prstGeom>
          <a:solidFill>
            <a:srgbClr val="16344E"/>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causes</a:t>
            </a:r>
            <a:endParaRPr lang="en-US" altLang="en-US" sz="1350" b="1" baseline="30000" dirty="0">
              <a:solidFill>
                <a:srgbClr val="FFFFFF"/>
              </a:solidFill>
              <a:latin typeface="Arial"/>
              <a:ea typeface="ヒラギノ角ゴ Pro W3" charset="-128"/>
            </a:endParaRPr>
          </a:p>
        </p:txBody>
      </p:sp>
      <p:sp>
        <p:nvSpPr>
          <p:cNvPr id="2" name="Rechteck 1"/>
          <p:cNvSpPr/>
          <p:nvPr/>
        </p:nvSpPr>
        <p:spPr>
          <a:xfrm>
            <a:off x="-36512" y="4587974"/>
            <a:ext cx="7655160" cy="369332"/>
          </a:xfrm>
          <a:prstGeom prst="rect">
            <a:avLst/>
          </a:prstGeom>
        </p:spPr>
        <p:txBody>
          <a:bodyPr wrap="square">
            <a:spAutoFit/>
          </a:bodyPr>
          <a:lstStyle/>
          <a:p>
            <a:pPr defTabSz="685800">
              <a:defRPr/>
            </a:pPr>
            <a:r>
              <a:rPr lang="en-GB" sz="900" dirty="0">
                <a:solidFill>
                  <a:srgbClr val="005291"/>
                </a:solidFill>
                <a:cs typeface="MS PGothic" charset="0"/>
              </a:rPr>
              <a:t> Ryerson CJ et al. </a:t>
            </a:r>
            <a:r>
              <a:rPr lang="en-GB" sz="900" i="1" dirty="0" err="1">
                <a:solidFill>
                  <a:srgbClr val="005291"/>
                </a:solidFill>
                <a:cs typeface="MS PGothic" charset="0"/>
              </a:rPr>
              <a:t>Eur</a:t>
            </a:r>
            <a:r>
              <a:rPr lang="en-GB" sz="900" i="1" dirty="0">
                <a:solidFill>
                  <a:srgbClr val="005291"/>
                </a:solidFill>
                <a:cs typeface="MS PGothic" charset="0"/>
              </a:rPr>
              <a:t> </a:t>
            </a:r>
            <a:r>
              <a:rPr lang="en-GB" sz="900" i="1" dirty="0" err="1">
                <a:solidFill>
                  <a:srgbClr val="005291"/>
                </a:solidFill>
                <a:cs typeface="MS PGothic" charset="0"/>
              </a:rPr>
              <a:t>Respir</a:t>
            </a:r>
            <a:r>
              <a:rPr lang="en-GB" sz="900" i="1" dirty="0">
                <a:solidFill>
                  <a:srgbClr val="005291"/>
                </a:solidFill>
                <a:cs typeface="MS PGothic" charset="0"/>
              </a:rPr>
              <a:t> J.</a:t>
            </a:r>
            <a:r>
              <a:rPr lang="en-GB" sz="900" dirty="0">
                <a:solidFill>
                  <a:srgbClr val="005291"/>
                </a:solidFill>
                <a:cs typeface="MS PGothic" charset="0"/>
              </a:rPr>
              <a:t> 2015;46:512-520 Juarez MM et al. </a:t>
            </a:r>
            <a:r>
              <a:rPr lang="en-GB" sz="900" i="1" dirty="0">
                <a:solidFill>
                  <a:srgbClr val="005291"/>
                </a:solidFill>
                <a:cs typeface="MS PGothic" charset="0"/>
              </a:rPr>
              <a:t>J </a:t>
            </a:r>
            <a:r>
              <a:rPr lang="en-GB" sz="900" i="1" dirty="0" err="1">
                <a:solidFill>
                  <a:srgbClr val="005291"/>
                </a:solidFill>
                <a:cs typeface="MS PGothic" charset="0"/>
              </a:rPr>
              <a:t>Thorac</a:t>
            </a:r>
            <a:r>
              <a:rPr lang="en-GB" sz="900" i="1" dirty="0">
                <a:solidFill>
                  <a:srgbClr val="005291"/>
                </a:solidFill>
                <a:cs typeface="MS PGothic" charset="0"/>
              </a:rPr>
              <a:t> Dis</a:t>
            </a:r>
            <a:r>
              <a:rPr lang="en-GB" sz="900" dirty="0">
                <a:solidFill>
                  <a:srgbClr val="005291"/>
                </a:solidFill>
                <a:cs typeface="MS PGothic" charset="0"/>
              </a:rPr>
              <a:t>. 2015;7:499-519. </a:t>
            </a:r>
            <a:r>
              <a:rPr lang="en-GB" sz="900" dirty="0">
                <a:solidFill>
                  <a:srgbClr val="005291"/>
                </a:solidFill>
              </a:rPr>
              <a:t>Lee et al., AJRCCM 2012;</a:t>
            </a:r>
          </a:p>
          <a:p>
            <a:pPr defTabSz="685800">
              <a:defRPr/>
            </a:pPr>
            <a:r>
              <a:rPr lang="en-GB" sz="900" dirty="0">
                <a:solidFill>
                  <a:srgbClr val="005291"/>
                </a:solidFill>
              </a:rPr>
              <a:t> </a:t>
            </a:r>
            <a:r>
              <a:rPr lang="en-GB" sz="900" dirty="0" err="1">
                <a:solidFill>
                  <a:srgbClr val="005291"/>
                </a:solidFill>
              </a:rPr>
              <a:t>Ohshimo</a:t>
            </a:r>
            <a:r>
              <a:rPr lang="en-GB" sz="900" dirty="0">
                <a:solidFill>
                  <a:srgbClr val="005291"/>
                </a:solidFill>
              </a:rPr>
              <a:t> Respir Med. 2014, Costabel ERS 2014;  </a:t>
            </a:r>
            <a:r>
              <a:rPr lang="en-GB" sz="900" dirty="0" err="1">
                <a:solidFill>
                  <a:srgbClr val="005291"/>
                </a:solidFill>
              </a:rPr>
              <a:t>Paterniti</a:t>
            </a:r>
            <a:r>
              <a:rPr lang="en-GB" sz="900" dirty="0">
                <a:solidFill>
                  <a:srgbClr val="005291"/>
                </a:solidFill>
              </a:rPr>
              <a:t> et al., Ann ATS, 2016:Collard et al, ERJ 2017</a:t>
            </a:r>
            <a:endParaRPr lang="en-US" sz="900" dirty="0">
              <a:solidFill>
                <a:srgbClr val="005291"/>
              </a:solidFill>
            </a:endParaRPr>
          </a:p>
        </p:txBody>
      </p:sp>
      <p:sp>
        <p:nvSpPr>
          <p:cNvPr id="8" name="Title 1">
            <a:extLst>
              <a:ext uri="{FF2B5EF4-FFF2-40B4-BE49-F238E27FC236}">
                <a16:creationId xmlns:a16="http://schemas.microsoft.com/office/drawing/2014/main" id="{55B65A50-E188-43BF-8876-12B99C537D76}"/>
              </a:ext>
            </a:extLst>
          </p:cNvPr>
          <p:cNvSpPr txBox="1">
            <a:spLocks/>
          </p:cNvSpPr>
          <p:nvPr/>
        </p:nvSpPr>
        <p:spPr bwMode="auto">
          <a:xfrm>
            <a:off x="539552" y="-56876"/>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Risk factors &amp; etiology of AE-IPF</a:t>
            </a:r>
          </a:p>
        </p:txBody>
      </p:sp>
    </p:spTree>
    <p:custDataLst>
      <p:tags r:id="rId1"/>
    </p:custDataLst>
    <p:extLst>
      <p:ext uri="{BB962C8B-B14F-4D97-AF65-F5344CB8AC3E}">
        <p14:creationId xmlns:p14="http://schemas.microsoft.com/office/powerpoint/2010/main" val="337125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2571750" y="462282"/>
            <a:ext cx="5200650" cy="2313713"/>
          </a:xfrm>
          <a:prstGeom prst="rect">
            <a:avLst/>
          </a:prstGeom>
          <a:solidFill>
            <a:schemeClr val="bg2">
              <a:lumMod val="20000"/>
              <a:lumOff val="80000"/>
            </a:schemeClr>
          </a:solidFill>
          <a:ln w="9525">
            <a:solidFill>
              <a:srgbClr val="0F6256"/>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Dyspnea and low FVC at baseline</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Absence of smoking history vs.</a:t>
            </a:r>
          </a:p>
          <a:p>
            <a:pPr marL="517922" indent="-214313" eaLnBrk="1" hangingPunct="1">
              <a:spcBef>
                <a:spcPct val="0"/>
              </a:spcBef>
              <a:buClr>
                <a:srgbClr val="0F6256"/>
              </a:buClr>
              <a:defRPr/>
            </a:pPr>
            <a:r>
              <a:rPr lang="en-US" altLang="en-US" sz="1350" dirty="0">
                <a:latin typeface="Arial"/>
                <a:ea typeface="ヒラギノ角ゴ Pro W3" charset="-128"/>
              </a:rPr>
              <a:t>Smoking history</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Pulmonary hypertension at baseline </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Extent of fibrosis on HRCT </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High BMI</a:t>
            </a:r>
          </a:p>
          <a:p>
            <a:pPr marL="517922" indent="-214313" defTabSz="685800" eaLnBrk="1" hangingPunct="1">
              <a:spcBef>
                <a:spcPct val="0"/>
              </a:spcBef>
              <a:buClr>
                <a:srgbClr val="0F6256"/>
              </a:buClr>
              <a:defRPr/>
            </a:pPr>
            <a:r>
              <a:rPr lang="en-US" altLang="en-US" sz="1350" dirty="0">
                <a:solidFill>
                  <a:srgbClr val="000000"/>
                </a:solidFill>
                <a:latin typeface="Arial"/>
                <a:ea typeface="ヒラギノ角ゴ Pro W3" charset="-128"/>
              </a:rPr>
              <a:t>Elevated biomarkers (KL6) at baseline</a:t>
            </a:r>
          </a:p>
          <a:p>
            <a:pPr marL="517922" indent="-214313" defTabSz="685800" eaLnBrk="1" hangingPunct="1">
              <a:spcBef>
                <a:spcPct val="0"/>
              </a:spcBef>
              <a:buClr>
                <a:srgbClr val="0F6256"/>
              </a:buClr>
              <a:defRPr/>
            </a:pPr>
            <a:r>
              <a:rPr lang="en-US" altLang="en-US" sz="1350" dirty="0">
                <a:latin typeface="Arial"/>
                <a:ea typeface="ヒラギノ角ゴ Pro W3" charset="-128"/>
              </a:rPr>
              <a:t>LTOT at baseline</a:t>
            </a:r>
          </a:p>
          <a:p>
            <a:pPr marL="517922" indent="-214313" defTabSz="685800" eaLnBrk="1" hangingPunct="1">
              <a:spcBef>
                <a:spcPct val="0"/>
              </a:spcBef>
              <a:buClr>
                <a:srgbClr val="0F6256"/>
              </a:buClr>
              <a:defRPr/>
            </a:pPr>
            <a:r>
              <a:rPr lang="en-US" altLang="en-US" sz="1350" b="1" dirty="0">
                <a:solidFill>
                  <a:srgbClr val="FF0000"/>
                </a:solidFill>
                <a:latin typeface="Arial"/>
                <a:ea typeface="ヒラギノ角ゴ Pro W3" charset="-128"/>
              </a:rPr>
              <a:t>Use of antacid drugs</a:t>
            </a:r>
          </a:p>
        </p:txBody>
      </p:sp>
      <p:sp>
        <p:nvSpPr>
          <p:cNvPr id="37" name="Rectangle 5"/>
          <p:cNvSpPr>
            <a:spLocks noChangeArrowheads="1"/>
          </p:cNvSpPr>
          <p:nvPr/>
        </p:nvSpPr>
        <p:spPr bwMode="auto">
          <a:xfrm>
            <a:off x="1303588" y="514599"/>
            <a:ext cx="1557707" cy="1655746"/>
          </a:xfrm>
          <a:prstGeom prst="roundRect">
            <a:avLst/>
          </a:prstGeom>
          <a:solidFill>
            <a:srgbClr val="0F6256"/>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risk factors</a:t>
            </a:r>
            <a:endParaRPr lang="en-US" altLang="en-US" sz="1350" b="1" baseline="30000" dirty="0">
              <a:solidFill>
                <a:srgbClr val="FFFFFF"/>
              </a:solidFill>
              <a:latin typeface="Arial"/>
              <a:ea typeface="ヒラギノ角ゴ Pro W3" charset="-128"/>
            </a:endParaRPr>
          </a:p>
        </p:txBody>
      </p:sp>
      <p:sp>
        <p:nvSpPr>
          <p:cNvPr id="39" name="Rectangle 5"/>
          <p:cNvSpPr>
            <a:spLocks noChangeArrowheads="1"/>
          </p:cNvSpPr>
          <p:nvPr/>
        </p:nvSpPr>
        <p:spPr bwMode="auto">
          <a:xfrm>
            <a:off x="2571750" y="2799586"/>
            <a:ext cx="5200650" cy="1582523"/>
          </a:xfrm>
          <a:prstGeom prst="rect">
            <a:avLst/>
          </a:prstGeom>
          <a:solidFill>
            <a:schemeClr val="bg2">
              <a:lumMod val="20000"/>
              <a:lumOff val="80000"/>
            </a:schemeClr>
          </a:solidFill>
          <a:ln w="9525">
            <a:solidFill>
              <a:srgbClr val="16344E"/>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eaLnBrk="1" hangingPunct="1">
              <a:spcBef>
                <a:spcPct val="0"/>
              </a:spcBef>
              <a:buClr>
                <a:srgbClr val="16344E"/>
              </a:buClr>
              <a:defRPr/>
            </a:pPr>
            <a:r>
              <a:rPr lang="en-US" altLang="en-US" sz="1350" b="1" dirty="0">
                <a:solidFill>
                  <a:srgbClr val="FF0000"/>
                </a:solidFill>
                <a:latin typeface="Arial"/>
                <a:ea typeface="ヒラギノ角ゴ Pro W3" charset="-128"/>
              </a:rPr>
              <a:t>GERD-associated micro-aspiration  </a:t>
            </a:r>
            <a:r>
              <a:rPr lang="en-US" altLang="en-US" sz="1350" dirty="0">
                <a:solidFill>
                  <a:srgbClr val="000000"/>
                </a:solidFill>
                <a:latin typeface="Arial"/>
                <a:ea typeface="ヒラギノ角ゴ Pro W3" charset="-128"/>
              </a:rPr>
              <a:t>(Pepsin in BAL)</a:t>
            </a:r>
          </a:p>
          <a:p>
            <a:pPr marL="330994" indent="186929" eaLnBrk="1" hangingPunct="1">
              <a:spcBef>
                <a:spcPct val="0"/>
              </a:spcBef>
              <a:buClr>
                <a:srgbClr val="16344E"/>
              </a:buClr>
              <a:defRPr/>
            </a:pPr>
            <a:r>
              <a:rPr lang="en-US" altLang="en-US" sz="1350" dirty="0">
                <a:solidFill>
                  <a:srgbClr val="000000"/>
                </a:solidFill>
                <a:latin typeface="Arial"/>
                <a:ea typeface="ヒラギノ角ゴ Pro W3" charset="-128"/>
              </a:rPr>
              <a:t>Immunosuppression, chemotherapy</a:t>
            </a:r>
          </a:p>
          <a:p>
            <a:pPr marL="517922" indent="-214313" eaLnBrk="1" hangingPunct="1">
              <a:spcBef>
                <a:spcPct val="0"/>
              </a:spcBef>
              <a:buClr>
                <a:srgbClr val="16344E"/>
              </a:buClr>
              <a:defRPr/>
            </a:pPr>
            <a:r>
              <a:rPr lang="en-US" altLang="en-US" sz="1350" dirty="0">
                <a:solidFill>
                  <a:srgbClr val="000000"/>
                </a:solidFill>
                <a:latin typeface="Arial"/>
                <a:ea typeface="ヒラギノ角ゴ Pro W3" charset="-128"/>
              </a:rPr>
              <a:t>Surgery</a:t>
            </a:r>
          </a:p>
          <a:p>
            <a:pPr marL="1007269" lvl="1" eaLnBrk="1" hangingPunct="1">
              <a:spcBef>
                <a:spcPct val="0"/>
              </a:spcBef>
              <a:buClr>
                <a:srgbClr val="16344E"/>
              </a:buClr>
              <a:defRPr/>
            </a:pPr>
            <a:r>
              <a:rPr lang="en-US" altLang="en-US" sz="1350" dirty="0">
                <a:solidFill>
                  <a:srgbClr val="000000"/>
                </a:solidFill>
                <a:latin typeface="Arial"/>
                <a:ea typeface="ヒラギノ角ゴ Pro W3" charset="-128"/>
              </a:rPr>
              <a:t>Mainly thoracic surgery (SLB, lung cancer)</a:t>
            </a:r>
          </a:p>
          <a:p>
            <a:pPr marL="1007269" lvl="1" eaLnBrk="1" hangingPunct="1">
              <a:spcBef>
                <a:spcPct val="0"/>
              </a:spcBef>
              <a:buClr>
                <a:srgbClr val="16344E"/>
              </a:buClr>
              <a:defRPr/>
            </a:pPr>
            <a:r>
              <a:rPr lang="en-US" altLang="en-US" sz="1350" dirty="0">
                <a:solidFill>
                  <a:srgbClr val="000000"/>
                </a:solidFill>
                <a:latin typeface="Arial"/>
                <a:ea typeface="ヒラギノ角ゴ Pro W3" charset="-128"/>
              </a:rPr>
              <a:t>bronchoscopy (TBB / BAL)</a:t>
            </a:r>
          </a:p>
          <a:p>
            <a:pPr marL="517922" indent="-214313" defTabSz="685800" eaLnBrk="1" hangingPunct="1">
              <a:spcBef>
                <a:spcPct val="0"/>
              </a:spcBef>
              <a:buClr>
                <a:srgbClr val="16344E"/>
              </a:buClr>
              <a:defRPr/>
            </a:pPr>
            <a:r>
              <a:rPr lang="en-US" altLang="en-US" sz="1350" dirty="0">
                <a:solidFill>
                  <a:srgbClr val="000000"/>
                </a:solidFill>
                <a:latin typeface="Arial"/>
                <a:ea typeface="ヒラギノ角ゴ Pro W3" charset="-128"/>
              </a:rPr>
              <a:t>Infections</a:t>
            </a:r>
          </a:p>
          <a:p>
            <a:pPr marL="1007269" lvl="1" indent="-214313" defTabSz="685800" eaLnBrk="1" hangingPunct="1">
              <a:spcBef>
                <a:spcPct val="0"/>
              </a:spcBef>
              <a:buClr>
                <a:srgbClr val="16344E"/>
              </a:buClr>
              <a:defRPr/>
            </a:pPr>
            <a:r>
              <a:rPr lang="en-US" altLang="en-US" sz="1350" dirty="0">
                <a:solidFill>
                  <a:srgbClr val="000000"/>
                </a:solidFill>
                <a:latin typeface="Arial"/>
                <a:ea typeface="ヒラギノ角ゴ Pro W3" charset="-128"/>
              </a:rPr>
              <a:t>especially viruses (Herpesviridae, Torque </a:t>
            </a:r>
            <a:r>
              <a:rPr lang="en-US" altLang="en-US" sz="1350" dirty="0" err="1">
                <a:solidFill>
                  <a:srgbClr val="000000"/>
                </a:solidFill>
                <a:latin typeface="Arial"/>
                <a:ea typeface="ヒラギノ角ゴ Pro W3" charset="-128"/>
              </a:rPr>
              <a:t>teno</a:t>
            </a:r>
            <a:r>
              <a:rPr lang="en-US" altLang="en-US" sz="1350" dirty="0">
                <a:solidFill>
                  <a:srgbClr val="000000"/>
                </a:solidFill>
                <a:latin typeface="Arial"/>
                <a:ea typeface="ヒラギノ角ゴ Pro W3" charset="-128"/>
              </a:rPr>
              <a:t> virus)</a:t>
            </a:r>
          </a:p>
        </p:txBody>
      </p:sp>
      <p:sp>
        <p:nvSpPr>
          <p:cNvPr id="40" name="Rectangle 5"/>
          <p:cNvSpPr>
            <a:spLocks noChangeArrowheads="1"/>
          </p:cNvSpPr>
          <p:nvPr/>
        </p:nvSpPr>
        <p:spPr bwMode="auto">
          <a:xfrm>
            <a:off x="1326652" y="2726364"/>
            <a:ext cx="1529024" cy="1655746"/>
          </a:xfrm>
          <a:prstGeom prst="roundRect">
            <a:avLst/>
          </a:prstGeom>
          <a:solidFill>
            <a:srgbClr val="16344E"/>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causes</a:t>
            </a:r>
            <a:endParaRPr lang="en-US" altLang="en-US" sz="1350" b="1" baseline="30000" dirty="0">
              <a:solidFill>
                <a:srgbClr val="FFFFFF"/>
              </a:solidFill>
              <a:latin typeface="Arial"/>
              <a:ea typeface="ヒラギノ角ゴ Pro W3" charset="-128"/>
            </a:endParaRPr>
          </a:p>
        </p:txBody>
      </p:sp>
      <p:sp>
        <p:nvSpPr>
          <p:cNvPr id="8" name="Rechteck 7">
            <a:extLst>
              <a:ext uri="{FF2B5EF4-FFF2-40B4-BE49-F238E27FC236}">
                <a16:creationId xmlns:a16="http://schemas.microsoft.com/office/drawing/2014/main" id="{0392CFF3-0751-42B3-A1BB-BBFE7BE898AD}"/>
              </a:ext>
            </a:extLst>
          </p:cNvPr>
          <p:cNvSpPr/>
          <p:nvPr/>
        </p:nvSpPr>
        <p:spPr>
          <a:xfrm>
            <a:off x="-58824" y="4587974"/>
            <a:ext cx="7655160" cy="369332"/>
          </a:xfrm>
          <a:prstGeom prst="rect">
            <a:avLst/>
          </a:prstGeom>
        </p:spPr>
        <p:txBody>
          <a:bodyPr wrap="square">
            <a:spAutoFit/>
          </a:bodyPr>
          <a:lstStyle/>
          <a:p>
            <a:pPr defTabSz="685800">
              <a:defRPr/>
            </a:pPr>
            <a:r>
              <a:rPr lang="en-GB" sz="900" dirty="0">
                <a:solidFill>
                  <a:srgbClr val="005291"/>
                </a:solidFill>
                <a:cs typeface="MS PGothic" charset="0"/>
              </a:rPr>
              <a:t> Ryerson CJ et al. </a:t>
            </a:r>
            <a:r>
              <a:rPr lang="en-GB" sz="900" i="1" dirty="0" err="1">
                <a:solidFill>
                  <a:srgbClr val="005291"/>
                </a:solidFill>
                <a:cs typeface="MS PGothic" charset="0"/>
              </a:rPr>
              <a:t>Eur</a:t>
            </a:r>
            <a:r>
              <a:rPr lang="en-GB" sz="900" i="1" dirty="0">
                <a:solidFill>
                  <a:srgbClr val="005291"/>
                </a:solidFill>
                <a:cs typeface="MS PGothic" charset="0"/>
              </a:rPr>
              <a:t> </a:t>
            </a:r>
            <a:r>
              <a:rPr lang="en-GB" sz="900" i="1" dirty="0" err="1">
                <a:solidFill>
                  <a:srgbClr val="005291"/>
                </a:solidFill>
                <a:cs typeface="MS PGothic" charset="0"/>
              </a:rPr>
              <a:t>Respir</a:t>
            </a:r>
            <a:r>
              <a:rPr lang="en-GB" sz="900" i="1" dirty="0">
                <a:solidFill>
                  <a:srgbClr val="005291"/>
                </a:solidFill>
                <a:cs typeface="MS PGothic" charset="0"/>
              </a:rPr>
              <a:t> J.</a:t>
            </a:r>
            <a:r>
              <a:rPr lang="en-GB" sz="900" dirty="0">
                <a:solidFill>
                  <a:srgbClr val="005291"/>
                </a:solidFill>
                <a:cs typeface="MS PGothic" charset="0"/>
              </a:rPr>
              <a:t> 2015;46:512-520 Juarez MM et al. </a:t>
            </a:r>
            <a:r>
              <a:rPr lang="en-GB" sz="900" i="1" dirty="0">
                <a:solidFill>
                  <a:srgbClr val="005291"/>
                </a:solidFill>
                <a:cs typeface="MS PGothic" charset="0"/>
              </a:rPr>
              <a:t>J </a:t>
            </a:r>
            <a:r>
              <a:rPr lang="en-GB" sz="900" i="1" dirty="0" err="1">
                <a:solidFill>
                  <a:srgbClr val="005291"/>
                </a:solidFill>
                <a:cs typeface="MS PGothic" charset="0"/>
              </a:rPr>
              <a:t>Thorac</a:t>
            </a:r>
            <a:r>
              <a:rPr lang="en-GB" sz="900" i="1" dirty="0">
                <a:solidFill>
                  <a:srgbClr val="005291"/>
                </a:solidFill>
                <a:cs typeface="MS PGothic" charset="0"/>
              </a:rPr>
              <a:t> Dis</a:t>
            </a:r>
            <a:r>
              <a:rPr lang="en-GB" sz="900" dirty="0">
                <a:solidFill>
                  <a:srgbClr val="005291"/>
                </a:solidFill>
                <a:cs typeface="MS PGothic" charset="0"/>
              </a:rPr>
              <a:t>. 2015;7:499-519. </a:t>
            </a:r>
            <a:r>
              <a:rPr lang="en-GB" sz="900" dirty="0">
                <a:solidFill>
                  <a:srgbClr val="005291"/>
                </a:solidFill>
              </a:rPr>
              <a:t>Lee et al., AJRCCM 2012;</a:t>
            </a:r>
          </a:p>
          <a:p>
            <a:pPr defTabSz="685800">
              <a:defRPr/>
            </a:pPr>
            <a:r>
              <a:rPr lang="en-GB" sz="900" dirty="0">
                <a:solidFill>
                  <a:srgbClr val="005291"/>
                </a:solidFill>
              </a:rPr>
              <a:t> Ohshimo Respir Med. 2014, Costabel ERS 2014;  </a:t>
            </a:r>
            <a:r>
              <a:rPr lang="en-GB" sz="900" dirty="0" err="1">
                <a:solidFill>
                  <a:srgbClr val="005291"/>
                </a:solidFill>
              </a:rPr>
              <a:t>Paterniti</a:t>
            </a:r>
            <a:r>
              <a:rPr lang="en-GB" sz="900" dirty="0">
                <a:solidFill>
                  <a:srgbClr val="005291"/>
                </a:solidFill>
              </a:rPr>
              <a:t> et al., Ann ATS, 2016:Collard et al, ERJ 2017</a:t>
            </a:r>
            <a:endParaRPr lang="en-US" sz="900" dirty="0">
              <a:solidFill>
                <a:srgbClr val="005291"/>
              </a:solidFill>
            </a:endParaRPr>
          </a:p>
        </p:txBody>
      </p:sp>
      <p:sp>
        <p:nvSpPr>
          <p:cNvPr id="10" name="Title 1">
            <a:extLst>
              <a:ext uri="{FF2B5EF4-FFF2-40B4-BE49-F238E27FC236}">
                <a16:creationId xmlns:a16="http://schemas.microsoft.com/office/drawing/2014/main" id="{A64035E3-A18C-43A2-ADB4-C9BECD959A15}"/>
              </a:ext>
            </a:extLst>
          </p:cNvPr>
          <p:cNvSpPr txBox="1">
            <a:spLocks/>
          </p:cNvSpPr>
          <p:nvPr/>
        </p:nvSpPr>
        <p:spPr bwMode="auto">
          <a:xfrm>
            <a:off x="539552" y="-56876"/>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Risk factors &amp; etiology of AE-IPF</a:t>
            </a:r>
          </a:p>
        </p:txBody>
      </p:sp>
    </p:spTree>
    <p:custDataLst>
      <p:tags r:id="rId1"/>
    </p:custDataLst>
    <p:extLst>
      <p:ext uri="{BB962C8B-B14F-4D97-AF65-F5344CB8AC3E}">
        <p14:creationId xmlns:p14="http://schemas.microsoft.com/office/powerpoint/2010/main" val="394388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2571750" y="462282"/>
            <a:ext cx="5200650" cy="2313713"/>
          </a:xfrm>
          <a:prstGeom prst="rect">
            <a:avLst/>
          </a:prstGeom>
          <a:solidFill>
            <a:schemeClr val="bg2">
              <a:lumMod val="20000"/>
              <a:lumOff val="80000"/>
            </a:schemeClr>
          </a:solidFill>
          <a:ln w="9525">
            <a:solidFill>
              <a:srgbClr val="0F6256"/>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defTabSz="685800" eaLnBrk="1" hangingPunct="1">
              <a:spcBef>
                <a:spcPct val="0"/>
              </a:spcBef>
              <a:buClr>
                <a:srgbClr val="0F6256"/>
              </a:buClr>
              <a:defRPr/>
            </a:pPr>
            <a:r>
              <a:rPr lang="en-US" altLang="en-US" sz="1350" dirty="0">
                <a:latin typeface="Arial"/>
                <a:ea typeface="ヒラギノ角ゴ Pro W3" charset="-128"/>
              </a:rPr>
              <a:t>Dyspnea and low FVC at baseline</a:t>
            </a:r>
          </a:p>
          <a:p>
            <a:pPr marL="517922" indent="-214313" defTabSz="685800" eaLnBrk="1" hangingPunct="1">
              <a:spcBef>
                <a:spcPct val="0"/>
              </a:spcBef>
              <a:buClr>
                <a:srgbClr val="0F6256"/>
              </a:buClr>
              <a:defRPr/>
            </a:pPr>
            <a:r>
              <a:rPr lang="en-US" altLang="en-US" sz="1350" dirty="0">
                <a:latin typeface="Arial"/>
                <a:ea typeface="ヒラギノ角ゴ Pro W3" charset="-128"/>
              </a:rPr>
              <a:t>Absence of smoking history vs.</a:t>
            </a:r>
          </a:p>
          <a:p>
            <a:pPr marL="517922" indent="-214313" defTabSz="685800" eaLnBrk="1" hangingPunct="1">
              <a:spcBef>
                <a:spcPct val="0"/>
              </a:spcBef>
              <a:buClr>
                <a:srgbClr val="0F6256"/>
              </a:buClr>
              <a:defRPr/>
            </a:pPr>
            <a:r>
              <a:rPr lang="en-US" altLang="en-US" sz="1350" dirty="0">
                <a:latin typeface="Arial"/>
                <a:ea typeface="ヒラギノ角ゴ Pro W3" charset="-128"/>
              </a:rPr>
              <a:t>Smoking history</a:t>
            </a:r>
          </a:p>
          <a:p>
            <a:pPr marL="517922" indent="-214313" defTabSz="685800" eaLnBrk="1" hangingPunct="1">
              <a:spcBef>
                <a:spcPct val="0"/>
              </a:spcBef>
              <a:buClr>
                <a:srgbClr val="0F6256"/>
              </a:buClr>
              <a:defRPr/>
            </a:pPr>
            <a:r>
              <a:rPr lang="en-US" altLang="en-US" sz="1350" dirty="0">
                <a:latin typeface="Arial"/>
                <a:ea typeface="ヒラギノ角ゴ Pro W3" charset="-128"/>
              </a:rPr>
              <a:t>Pulmonary hypertension at baseline </a:t>
            </a:r>
          </a:p>
          <a:p>
            <a:pPr marL="517922" indent="-214313" defTabSz="685800" eaLnBrk="1" hangingPunct="1">
              <a:spcBef>
                <a:spcPct val="0"/>
              </a:spcBef>
              <a:buClr>
                <a:srgbClr val="0F6256"/>
              </a:buClr>
              <a:defRPr/>
            </a:pPr>
            <a:r>
              <a:rPr lang="en-US" altLang="en-US" sz="1350" dirty="0">
                <a:latin typeface="Arial"/>
                <a:ea typeface="ヒラギノ角ゴ Pro W3" charset="-128"/>
              </a:rPr>
              <a:t>Extent of fibrosis on HRCT </a:t>
            </a:r>
          </a:p>
          <a:p>
            <a:pPr marL="517922" indent="-214313" defTabSz="685800" eaLnBrk="1" hangingPunct="1">
              <a:spcBef>
                <a:spcPct val="0"/>
              </a:spcBef>
              <a:buClr>
                <a:srgbClr val="0F6256"/>
              </a:buClr>
              <a:defRPr/>
            </a:pPr>
            <a:r>
              <a:rPr lang="en-US" altLang="en-US" sz="1350" dirty="0">
                <a:latin typeface="Arial"/>
                <a:ea typeface="ヒラギノ角ゴ Pro W3" charset="-128"/>
              </a:rPr>
              <a:t>High BMI</a:t>
            </a:r>
          </a:p>
          <a:p>
            <a:pPr marL="517922" indent="-214313" defTabSz="685800" eaLnBrk="1" hangingPunct="1">
              <a:spcBef>
                <a:spcPct val="0"/>
              </a:spcBef>
              <a:buClr>
                <a:srgbClr val="0F6256"/>
              </a:buClr>
              <a:defRPr/>
            </a:pPr>
            <a:r>
              <a:rPr lang="en-US" altLang="en-US" sz="1350" dirty="0">
                <a:latin typeface="Arial"/>
                <a:ea typeface="ヒラギノ角ゴ Pro W3" charset="-128"/>
              </a:rPr>
              <a:t>Elevated biomarkers (KL6) at baseline</a:t>
            </a:r>
          </a:p>
          <a:p>
            <a:pPr marL="517922" indent="-214313" defTabSz="685800" eaLnBrk="1" hangingPunct="1">
              <a:spcBef>
                <a:spcPct val="0"/>
              </a:spcBef>
              <a:buClr>
                <a:srgbClr val="0F6256"/>
              </a:buClr>
              <a:defRPr/>
            </a:pPr>
            <a:r>
              <a:rPr lang="en-US" altLang="en-US" sz="1350" dirty="0">
                <a:latin typeface="Arial"/>
                <a:ea typeface="ヒラギノ角ゴ Pro W3" charset="-128"/>
              </a:rPr>
              <a:t>LTOT at baseline</a:t>
            </a:r>
          </a:p>
          <a:p>
            <a:pPr marL="517922" indent="-214313" defTabSz="685800" eaLnBrk="1" hangingPunct="1">
              <a:spcBef>
                <a:spcPct val="0"/>
              </a:spcBef>
              <a:buClr>
                <a:srgbClr val="0F6256"/>
              </a:buClr>
              <a:defRPr/>
            </a:pPr>
            <a:r>
              <a:rPr lang="en-US" altLang="en-US" sz="1350" dirty="0">
                <a:latin typeface="Arial"/>
                <a:ea typeface="ヒラギノ角ゴ Pro W3" charset="-128"/>
              </a:rPr>
              <a:t>Use of anti-acid drugs</a:t>
            </a:r>
          </a:p>
        </p:txBody>
      </p:sp>
      <p:sp>
        <p:nvSpPr>
          <p:cNvPr id="37" name="Rectangle 5"/>
          <p:cNvSpPr>
            <a:spLocks noChangeArrowheads="1"/>
          </p:cNvSpPr>
          <p:nvPr/>
        </p:nvSpPr>
        <p:spPr bwMode="auto">
          <a:xfrm>
            <a:off x="1303588" y="514599"/>
            <a:ext cx="1557707" cy="1655746"/>
          </a:xfrm>
          <a:prstGeom prst="roundRect">
            <a:avLst/>
          </a:prstGeom>
          <a:solidFill>
            <a:srgbClr val="0F6256"/>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risk factors</a:t>
            </a:r>
            <a:endParaRPr lang="en-US" altLang="en-US" sz="1350" b="1" baseline="30000" dirty="0">
              <a:solidFill>
                <a:srgbClr val="FFFFFF"/>
              </a:solidFill>
              <a:latin typeface="Arial"/>
              <a:ea typeface="ヒラギノ角ゴ Pro W3" charset="-128"/>
            </a:endParaRPr>
          </a:p>
        </p:txBody>
      </p:sp>
      <p:sp>
        <p:nvSpPr>
          <p:cNvPr id="39" name="Rectangle 5"/>
          <p:cNvSpPr>
            <a:spLocks noChangeArrowheads="1"/>
          </p:cNvSpPr>
          <p:nvPr/>
        </p:nvSpPr>
        <p:spPr bwMode="auto">
          <a:xfrm>
            <a:off x="2571750" y="2799586"/>
            <a:ext cx="5200650" cy="1582523"/>
          </a:xfrm>
          <a:prstGeom prst="rect">
            <a:avLst/>
          </a:prstGeom>
          <a:solidFill>
            <a:schemeClr val="bg2">
              <a:lumMod val="20000"/>
              <a:lumOff val="80000"/>
            </a:schemeClr>
          </a:solidFill>
          <a:ln w="9525">
            <a:solidFill>
              <a:srgbClr val="16344E"/>
            </a:solid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517922" indent="-214313" eaLnBrk="1" hangingPunct="1">
              <a:spcBef>
                <a:spcPct val="0"/>
              </a:spcBef>
              <a:buClr>
                <a:srgbClr val="16344E"/>
              </a:buClr>
              <a:defRPr/>
            </a:pPr>
            <a:r>
              <a:rPr lang="en-US" altLang="en-US" sz="1350" dirty="0">
                <a:latin typeface="Arial"/>
                <a:ea typeface="ヒラギノ角ゴ Pro W3" charset="-128"/>
              </a:rPr>
              <a:t>GERD-associated micro-aspiration  (Pepsin in BAL)</a:t>
            </a:r>
          </a:p>
          <a:p>
            <a:pPr marL="330994" indent="186929" eaLnBrk="1" hangingPunct="1">
              <a:spcBef>
                <a:spcPct val="0"/>
              </a:spcBef>
              <a:buClr>
                <a:srgbClr val="16344E"/>
              </a:buClr>
              <a:defRPr/>
            </a:pPr>
            <a:r>
              <a:rPr lang="en-US" altLang="en-US" sz="1350" dirty="0">
                <a:latin typeface="Arial"/>
                <a:ea typeface="ヒラギノ角ゴ Pro W3" charset="-128"/>
              </a:rPr>
              <a:t>Immunosuppression, chemotherapy</a:t>
            </a:r>
          </a:p>
          <a:p>
            <a:pPr marL="517922" indent="-214313" eaLnBrk="1" hangingPunct="1">
              <a:spcBef>
                <a:spcPct val="0"/>
              </a:spcBef>
              <a:buClr>
                <a:srgbClr val="16344E"/>
              </a:buClr>
              <a:defRPr/>
            </a:pPr>
            <a:r>
              <a:rPr lang="en-US" altLang="en-US" sz="1350" dirty="0">
                <a:latin typeface="Arial"/>
                <a:ea typeface="ヒラギノ角ゴ Pro W3" charset="-128"/>
              </a:rPr>
              <a:t>Surgery</a:t>
            </a:r>
          </a:p>
          <a:p>
            <a:pPr marL="1007269" lvl="1" eaLnBrk="1" hangingPunct="1">
              <a:spcBef>
                <a:spcPct val="0"/>
              </a:spcBef>
              <a:buClr>
                <a:srgbClr val="16344E"/>
              </a:buClr>
              <a:defRPr/>
            </a:pPr>
            <a:r>
              <a:rPr lang="en-US" altLang="en-US" sz="1350" dirty="0">
                <a:latin typeface="Arial"/>
                <a:ea typeface="ヒラギノ角ゴ Pro W3" charset="-128"/>
              </a:rPr>
              <a:t>Mainly thoracic surgery (SLB, lung cancer)</a:t>
            </a:r>
          </a:p>
          <a:p>
            <a:pPr marL="1007269" lvl="1" eaLnBrk="1" hangingPunct="1">
              <a:spcBef>
                <a:spcPct val="0"/>
              </a:spcBef>
              <a:buClr>
                <a:srgbClr val="16344E"/>
              </a:buClr>
              <a:defRPr/>
            </a:pPr>
            <a:r>
              <a:rPr lang="en-US" altLang="en-US" sz="1350" dirty="0">
                <a:latin typeface="Arial"/>
                <a:ea typeface="ヒラギノ角ゴ Pro W3" charset="-128"/>
              </a:rPr>
              <a:t>bronchoscopy (TBB / BAL)</a:t>
            </a:r>
          </a:p>
          <a:p>
            <a:pPr marL="517922" indent="-214313" defTabSz="685800" eaLnBrk="1" hangingPunct="1">
              <a:spcBef>
                <a:spcPct val="0"/>
              </a:spcBef>
              <a:buClr>
                <a:srgbClr val="16344E"/>
              </a:buClr>
              <a:defRPr/>
            </a:pPr>
            <a:r>
              <a:rPr lang="en-US" altLang="en-US" sz="1800" b="1" dirty="0">
                <a:latin typeface="Arial"/>
                <a:ea typeface="ヒラギノ角ゴ Pro W3" charset="-128"/>
              </a:rPr>
              <a:t>Infections</a:t>
            </a:r>
            <a:endParaRPr lang="en-US" altLang="en-US" sz="1350" b="1" dirty="0">
              <a:latin typeface="Arial"/>
              <a:ea typeface="ヒラギノ角ゴ Pro W3" charset="-128"/>
            </a:endParaRPr>
          </a:p>
          <a:p>
            <a:pPr marL="1007269" lvl="1" indent="-214313" defTabSz="685800" eaLnBrk="1" hangingPunct="1">
              <a:spcBef>
                <a:spcPct val="0"/>
              </a:spcBef>
              <a:buClr>
                <a:srgbClr val="16344E"/>
              </a:buClr>
              <a:defRPr/>
            </a:pPr>
            <a:r>
              <a:rPr lang="en-US" altLang="en-US" sz="1350" dirty="0">
                <a:latin typeface="Arial"/>
                <a:ea typeface="ヒラギノ角ゴ Pro W3" charset="-128"/>
              </a:rPr>
              <a:t>especially viruses (Herpesviridae, Torque </a:t>
            </a:r>
            <a:r>
              <a:rPr lang="en-US" altLang="en-US" sz="1350" dirty="0" err="1">
                <a:latin typeface="Arial"/>
                <a:ea typeface="ヒラギノ角ゴ Pro W3" charset="-128"/>
              </a:rPr>
              <a:t>teno</a:t>
            </a:r>
            <a:r>
              <a:rPr lang="en-US" altLang="en-US" sz="1350" dirty="0">
                <a:latin typeface="Arial"/>
                <a:ea typeface="ヒラギノ角ゴ Pro W3" charset="-128"/>
              </a:rPr>
              <a:t> virus)</a:t>
            </a:r>
          </a:p>
        </p:txBody>
      </p:sp>
      <p:sp>
        <p:nvSpPr>
          <p:cNvPr id="40" name="Rectangle 5"/>
          <p:cNvSpPr>
            <a:spLocks noChangeArrowheads="1"/>
          </p:cNvSpPr>
          <p:nvPr/>
        </p:nvSpPr>
        <p:spPr bwMode="auto">
          <a:xfrm>
            <a:off x="1326652" y="2726364"/>
            <a:ext cx="1529024" cy="1655746"/>
          </a:xfrm>
          <a:prstGeom prst="roundRect">
            <a:avLst/>
          </a:prstGeom>
          <a:solidFill>
            <a:srgbClr val="16344E"/>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350" b="1" dirty="0">
                <a:solidFill>
                  <a:srgbClr val="FFFFFF"/>
                </a:solidFill>
                <a:latin typeface="Arial"/>
                <a:ea typeface="ヒラギノ角ゴ Pro W3" charset="-128"/>
              </a:rPr>
              <a:t>Potential causes</a:t>
            </a:r>
            <a:endParaRPr lang="en-US" altLang="en-US" sz="1350" b="1" baseline="30000" dirty="0">
              <a:solidFill>
                <a:srgbClr val="FFFFFF"/>
              </a:solidFill>
              <a:latin typeface="Arial"/>
              <a:ea typeface="ヒラギノ角ゴ Pro W3" charset="-128"/>
            </a:endParaRPr>
          </a:p>
        </p:txBody>
      </p:sp>
      <p:sp>
        <p:nvSpPr>
          <p:cNvPr id="8" name="Rechteck 7">
            <a:extLst>
              <a:ext uri="{FF2B5EF4-FFF2-40B4-BE49-F238E27FC236}">
                <a16:creationId xmlns:a16="http://schemas.microsoft.com/office/drawing/2014/main" id="{0392CFF3-0751-42B3-A1BB-BBFE7BE898AD}"/>
              </a:ext>
            </a:extLst>
          </p:cNvPr>
          <p:cNvSpPr/>
          <p:nvPr/>
        </p:nvSpPr>
        <p:spPr>
          <a:xfrm>
            <a:off x="-58824" y="4594334"/>
            <a:ext cx="7655160" cy="369332"/>
          </a:xfrm>
          <a:prstGeom prst="rect">
            <a:avLst/>
          </a:prstGeom>
        </p:spPr>
        <p:txBody>
          <a:bodyPr wrap="square">
            <a:spAutoFit/>
          </a:bodyPr>
          <a:lstStyle/>
          <a:p>
            <a:pPr defTabSz="685800">
              <a:defRPr/>
            </a:pPr>
            <a:r>
              <a:rPr lang="en-GB" sz="900" dirty="0">
                <a:solidFill>
                  <a:srgbClr val="005291"/>
                </a:solidFill>
                <a:cs typeface="MS PGothic" charset="0"/>
              </a:rPr>
              <a:t> Ryerson CJ et al. </a:t>
            </a:r>
            <a:r>
              <a:rPr lang="en-GB" sz="900" i="1" dirty="0" err="1">
                <a:solidFill>
                  <a:srgbClr val="005291"/>
                </a:solidFill>
                <a:cs typeface="MS PGothic" charset="0"/>
              </a:rPr>
              <a:t>Eur</a:t>
            </a:r>
            <a:r>
              <a:rPr lang="en-GB" sz="900" i="1" dirty="0">
                <a:solidFill>
                  <a:srgbClr val="005291"/>
                </a:solidFill>
                <a:cs typeface="MS PGothic" charset="0"/>
              </a:rPr>
              <a:t> </a:t>
            </a:r>
            <a:r>
              <a:rPr lang="en-GB" sz="900" i="1" dirty="0" err="1">
                <a:solidFill>
                  <a:srgbClr val="005291"/>
                </a:solidFill>
                <a:cs typeface="MS PGothic" charset="0"/>
              </a:rPr>
              <a:t>Respir</a:t>
            </a:r>
            <a:r>
              <a:rPr lang="en-GB" sz="900" i="1" dirty="0">
                <a:solidFill>
                  <a:srgbClr val="005291"/>
                </a:solidFill>
                <a:cs typeface="MS PGothic" charset="0"/>
              </a:rPr>
              <a:t> J.</a:t>
            </a:r>
            <a:r>
              <a:rPr lang="en-GB" sz="900" dirty="0">
                <a:solidFill>
                  <a:srgbClr val="005291"/>
                </a:solidFill>
                <a:cs typeface="MS PGothic" charset="0"/>
              </a:rPr>
              <a:t> 2015;46:512-520 Juarez MM et al. </a:t>
            </a:r>
            <a:r>
              <a:rPr lang="en-GB" sz="900" i="1" dirty="0">
                <a:solidFill>
                  <a:srgbClr val="005291"/>
                </a:solidFill>
                <a:cs typeface="MS PGothic" charset="0"/>
              </a:rPr>
              <a:t>J </a:t>
            </a:r>
            <a:r>
              <a:rPr lang="en-GB" sz="900" i="1" dirty="0" err="1">
                <a:solidFill>
                  <a:srgbClr val="005291"/>
                </a:solidFill>
                <a:cs typeface="MS PGothic" charset="0"/>
              </a:rPr>
              <a:t>Thorac</a:t>
            </a:r>
            <a:r>
              <a:rPr lang="en-GB" sz="900" i="1" dirty="0">
                <a:solidFill>
                  <a:srgbClr val="005291"/>
                </a:solidFill>
                <a:cs typeface="MS PGothic" charset="0"/>
              </a:rPr>
              <a:t> Dis</a:t>
            </a:r>
            <a:r>
              <a:rPr lang="en-GB" sz="900" dirty="0">
                <a:solidFill>
                  <a:srgbClr val="005291"/>
                </a:solidFill>
                <a:cs typeface="MS PGothic" charset="0"/>
              </a:rPr>
              <a:t>. 2015;7:499-519. </a:t>
            </a:r>
            <a:r>
              <a:rPr lang="en-GB" sz="900" dirty="0">
                <a:solidFill>
                  <a:srgbClr val="005291"/>
                </a:solidFill>
              </a:rPr>
              <a:t>Lee et al., AJRCCM 2012;</a:t>
            </a:r>
          </a:p>
          <a:p>
            <a:pPr defTabSz="685800">
              <a:defRPr/>
            </a:pPr>
            <a:r>
              <a:rPr lang="en-GB" sz="900" dirty="0">
                <a:solidFill>
                  <a:srgbClr val="005291"/>
                </a:solidFill>
              </a:rPr>
              <a:t> Ohshimo Respir Med. 2014, Costabel ERS 2014;  </a:t>
            </a:r>
            <a:r>
              <a:rPr lang="en-GB" sz="900" dirty="0" err="1">
                <a:solidFill>
                  <a:srgbClr val="005291"/>
                </a:solidFill>
              </a:rPr>
              <a:t>Paterniti</a:t>
            </a:r>
            <a:r>
              <a:rPr lang="en-GB" sz="900" dirty="0">
                <a:solidFill>
                  <a:srgbClr val="005291"/>
                </a:solidFill>
              </a:rPr>
              <a:t> et al., Ann ATS, 2016:Collard et al, ERJ 2017</a:t>
            </a:r>
            <a:endParaRPr lang="en-US" sz="900" dirty="0">
              <a:solidFill>
                <a:srgbClr val="005291"/>
              </a:solidFill>
              <a:latin typeface="Times New Roman"/>
              <a:ea typeface="+mn-ea"/>
            </a:endParaRPr>
          </a:p>
        </p:txBody>
      </p:sp>
      <p:sp>
        <p:nvSpPr>
          <p:cNvPr id="13" name="Title 1">
            <a:extLst>
              <a:ext uri="{FF2B5EF4-FFF2-40B4-BE49-F238E27FC236}">
                <a16:creationId xmlns:a16="http://schemas.microsoft.com/office/drawing/2014/main" id="{40684EFB-D5BB-4301-B084-E88FF2483F20}"/>
              </a:ext>
            </a:extLst>
          </p:cNvPr>
          <p:cNvSpPr txBox="1">
            <a:spLocks/>
          </p:cNvSpPr>
          <p:nvPr/>
        </p:nvSpPr>
        <p:spPr bwMode="auto">
          <a:xfrm>
            <a:off x="539552" y="-56876"/>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Risk factors &amp; etiology of AE-IPF</a:t>
            </a:r>
          </a:p>
        </p:txBody>
      </p:sp>
    </p:spTree>
    <p:custDataLst>
      <p:tags r:id="rId1"/>
    </p:custDataLst>
    <p:extLst>
      <p:ext uri="{BB962C8B-B14F-4D97-AF65-F5344CB8AC3E}">
        <p14:creationId xmlns:p14="http://schemas.microsoft.com/office/powerpoint/2010/main" val="346665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81357" y="438690"/>
            <a:ext cx="262930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100" b="1" dirty="0" err="1">
                <a:solidFill>
                  <a:srgbClr val="005291"/>
                </a:solidFill>
              </a:rPr>
              <a:t>Bacterial</a:t>
            </a:r>
            <a:r>
              <a:rPr lang="de-DE" sz="2100" b="1" dirty="0">
                <a:solidFill>
                  <a:srgbClr val="005291"/>
                </a:solidFill>
              </a:rPr>
              <a:t> </a:t>
            </a:r>
            <a:r>
              <a:rPr lang="de-DE" sz="2100" b="1" dirty="0" err="1">
                <a:solidFill>
                  <a:srgbClr val="005291"/>
                </a:solidFill>
              </a:rPr>
              <a:t>load</a:t>
            </a:r>
            <a:endParaRPr lang="en-GB" sz="2100" b="1" dirty="0">
              <a:solidFill>
                <a:srgbClr val="005291"/>
              </a:solidFill>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t="2826" r="3985" b="3913"/>
          <a:stretch/>
        </p:blipFill>
        <p:spPr bwMode="auto">
          <a:xfrm>
            <a:off x="1115616" y="1161390"/>
            <a:ext cx="2078288" cy="319831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Rechteck 4"/>
          <p:cNvSpPr/>
          <p:nvPr/>
        </p:nvSpPr>
        <p:spPr>
          <a:xfrm>
            <a:off x="179512" y="4677984"/>
            <a:ext cx="5046896" cy="738664"/>
          </a:xfrm>
          <a:prstGeom prst="rect">
            <a:avLst/>
          </a:prstGeom>
        </p:spPr>
        <p:txBody>
          <a:bodyPr wrap="square">
            <a:spAutoFit/>
          </a:bodyPr>
          <a:lstStyle/>
          <a:p>
            <a:r>
              <a:rPr lang="en-GB" sz="1200" dirty="0" err="1">
                <a:solidFill>
                  <a:srgbClr val="005291"/>
                </a:solidFill>
              </a:rPr>
              <a:t>Molyneaux</a:t>
            </a:r>
            <a:r>
              <a:rPr lang="en-GB" sz="1200" dirty="0">
                <a:solidFill>
                  <a:srgbClr val="005291"/>
                </a:solidFill>
              </a:rPr>
              <a:t> et al. </a:t>
            </a:r>
            <a:r>
              <a:rPr lang="de-DE" sz="1200" dirty="0">
                <a:solidFill>
                  <a:srgbClr val="005291"/>
                </a:solidFill>
              </a:rPr>
              <a:t>Am J </a:t>
            </a:r>
            <a:r>
              <a:rPr lang="de-DE" sz="1200" dirty="0" err="1">
                <a:solidFill>
                  <a:srgbClr val="005291"/>
                </a:solidFill>
              </a:rPr>
              <a:t>Respir</a:t>
            </a:r>
            <a:r>
              <a:rPr lang="de-DE" sz="1200" dirty="0">
                <a:solidFill>
                  <a:srgbClr val="005291"/>
                </a:solidFill>
              </a:rPr>
              <a:t> </a:t>
            </a:r>
            <a:r>
              <a:rPr lang="de-DE" sz="1200" dirty="0" err="1">
                <a:solidFill>
                  <a:srgbClr val="005291"/>
                </a:solidFill>
              </a:rPr>
              <a:t>Crit</a:t>
            </a:r>
            <a:r>
              <a:rPr lang="de-DE" sz="1200" dirty="0">
                <a:solidFill>
                  <a:srgbClr val="005291"/>
                </a:solidFill>
              </a:rPr>
              <a:t> </a:t>
            </a:r>
            <a:r>
              <a:rPr lang="de-DE" sz="1200" dirty="0" err="1">
                <a:solidFill>
                  <a:srgbClr val="005291"/>
                </a:solidFill>
              </a:rPr>
              <a:t>Care</a:t>
            </a:r>
            <a:r>
              <a:rPr lang="de-DE" sz="1200" dirty="0">
                <a:solidFill>
                  <a:srgbClr val="005291"/>
                </a:solidFill>
              </a:rPr>
              <a:t> </a:t>
            </a:r>
            <a:r>
              <a:rPr lang="de-DE" sz="1200" dirty="0" err="1">
                <a:solidFill>
                  <a:srgbClr val="005291"/>
                </a:solidFill>
              </a:rPr>
              <a:t>Med</a:t>
            </a:r>
            <a:r>
              <a:rPr lang="de-DE" sz="1200" dirty="0">
                <a:solidFill>
                  <a:srgbClr val="005291"/>
                </a:solidFill>
              </a:rPr>
              <a:t> 2014</a:t>
            </a:r>
          </a:p>
          <a:p>
            <a:r>
              <a:rPr lang="de-DE" sz="1200" dirty="0" err="1">
                <a:solidFill>
                  <a:srgbClr val="005291"/>
                </a:solidFill>
              </a:rPr>
              <a:t>Molyneaux</a:t>
            </a:r>
            <a:r>
              <a:rPr lang="de-DE" sz="1200" dirty="0">
                <a:solidFill>
                  <a:srgbClr val="005291"/>
                </a:solidFill>
              </a:rPr>
              <a:t> et al. </a:t>
            </a:r>
            <a:r>
              <a:rPr lang="de-DE" sz="1200" dirty="0" err="1">
                <a:solidFill>
                  <a:srgbClr val="005291"/>
                </a:solidFill>
              </a:rPr>
              <a:t>Respiratory</a:t>
            </a:r>
            <a:r>
              <a:rPr lang="de-DE" sz="1200" dirty="0">
                <a:solidFill>
                  <a:srgbClr val="005291"/>
                </a:solidFill>
              </a:rPr>
              <a:t> Research (2017) 18:29</a:t>
            </a:r>
            <a:br>
              <a:rPr lang="de-DE" dirty="0">
                <a:solidFill>
                  <a:srgbClr val="005291"/>
                </a:solidFill>
              </a:rPr>
            </a:br>
            <a:endParaRPr lang="de-DE" dirty="0">
              <a:solidFill>
                <a:srgbClr val="005291"/>
              </a:solidFill>
            </a:endParaRPr>
          </a:p>
        </p:txBody>
      </p:sp>
      <p:pic>
        <p:nvPicPr>
          <p:cNvPr id="4" name="Grafik 3">
            <a:extLst>
              <a:ext uri="{FF2B5EF4-FFF2-40B4-BE49-F238E27FC236}">
                <a16:creationId xmlns:a16="http://schemas.microsoft.com/office/drawing/2014/main" id="{8339F535-4039-4FEC-B901-7CD08574A9D2}"/>
              </a:ext>
            </a:extLst>
          </p:cNvPr>
          <p:cNvPicPr>
            <a:picLocks noChangeAspect="1"/>
          </p:cNvPicPr>
          <p:nvPr/>
        </p:nvPicPr>
        <p:blipFill>
          <a:blip r:embed="rId5"/>
          <a:stretch>
            <a:fillRect/>
          </a:stretch>
        </p:blipFill>
        <p:spPr>
          <a:xfrm>
            <a:off x="3466367" y="1163176"/>
            <a:ext cx="4037336" cy="3198316"/>
          </a:xfrm>
          <a:prstGeom prst="rect">
            <a:avLst/>
          </a:prstGeom>
          <a:ln>
            <a:noFill/>
          </a:ln>
          <a:effectLst>
            <a:outerShdw blurRad="190500" algn="tl" rotWithShape="0">
              <a:srgbClr val="000000">
                <a:alpha val="70000"/>
              </a:srgbClr>
            </a:outerShdw>
          </a:effectLst>
        </p:spPr>
      </p:pic>
      <p:sp>
        <p:nvSpPr>
          <p:cNvPr id="8" name="Rechteck 7">
            <a:extLst>
              <a:ext uri="{FF2B5EF4-FFF2-40B4-BE49-F238E27FC236}">
                <a16:creationId xmlns:a16="http://schemas.microsoft.com/office/drawing/2014/main" id="{5DEA0B17-1A64-482D-AAA4-1A51C596CDBF}"/>
              </a:ext>
            </a:extLst>
          </p:cNvPr>
          <p:cNvSpPr/>
          <p:nvPr/>
        </p:nvSpPr>
        <p:spPr>
          <a:xfrm>
            <a:off x="3475205" y="671107"/>
            <a:ext cx="3766929" cy="415498"/>
          </a:xfrm>
          <a:prstGeom prst="rect">
            <a:avLst/>
          </a:prstGeom>
        </p:spPr>
        <p:txBody>
          <a:bodyPr wrap="square">
            <a:spAutoFit/>
          </a:bodyPr>
          <a:lstStyle/>
          <a:p>
            <a:r>
              <a:rPr lang="de-DE" sz="2100" b="1" dirty="0" err="1">
                <a:solidFill>
                  <a:srgbClr val="005291"/>
                </a:solidFill>
                <a:latin typeface="+mj-lt"/>
              </a:rPr>
              <a:t>Specific</a:t>
            </a:r>
            <a:r>
              <a:rPr lang="de-DE" sz="2100" b="1" dirty="0">
                <a:solidFill>
                  <a:srgbClr val="005291"/>
                </a:solidFill>
                <a:latin typeface="+mj-lt"/>
              </a:rPr>
              <a:t> </a:t>
            </a:r>
            <a:r>
              <a:rPr lang="de-DE" sz="2100" b="1" dirty="0" err="1">
                <a:solidFill>
                  <a:srgbClr val="005291"/>
                </a:solidFill>
                <a:latin typeface="+mj-lt"/>
              </a:rPr>
              <a:t>bacterial</a:t>
            </a:r>
            <a:r>
              <a:rPr lang="de-DE" sz="2100" b="1" dirty="0">
                <a:solidFill>
                  <a:srgbClr val="005291"/>
                </a:solidFill>
                <a:latin typeface="+mj-lt"/>
              </a:rPr>
              <a:t> </a:t>
            </a:r>
            <a:r>
              <a:rPr lang="de-DE" sz="2100" b="1" dirty="0" err="1">
                <a:solidFill>
                  <a:srgbClr val="005291"/>
                </a:solidFill>
                <a:latin typeface="+mj-lt"/>
              </a:rPr>
              <a:t>species</a:t>
            </a:r>
            <a:endParaRPr lang="de-DE" sz="2100" b="1" dirty="0">
              <a:solidFill>
                <a:srgbClr val="005291"/>
              </a:solidFill>
              <a:latin typeface="+mj-lt"/>
            </a:endParaRPr>
          </a:p>
        </p:txBody>
      </p:sp>
      <p:sp>
        <p:nvSpPr>
          <p:cNvPr id="9" name="Textfeld 8">
            <a:extLst>
              <a:ext uri="{FF2B5EF4-FFF2-40B4-BE49-F238E27FC236}">
                <a16:creationId xmlns:a16="http://schemas.microsoft.com/office/drawing/2014/main" id="{547FB58D-141C-485F-B71F-D22DB1A47F4A}"/>
              </a:ext>
            </a:extLst>
          </p:cNvPr>
          <p:cNvSpPr txBox="1"/>
          <p:nvPr/>
        </p:nvSpPr>
        <p:spPr>
          <a:xfrm>
            <a:off x="6081603" y="1383618"/>
            <a:ext cx="603050" cy="300082"/>
          </a:xfrm>
          <a:prstGeom prst="rect">
            <a:avLst/>
          </a:prstGeom>
          <a:noFill/>
        </p:spPr>
        <p:txBody>
          <a:bodyPr wrap="none" rtlCol="0">
            <a:spAutoFit/>
          </a:bodyPr>
          <a:lstStyle/>
          <a:p>
            <a:r>
              <a:rPr lang="de-DE" sz="1350" dirty="0"/>
              <a:t>N=20</a:t>
            </a:r>
          </a:p>
        </p:txBody>
      </p:sp>
      <p:sp>
        <p:nvSpPr>
          <p:cNvPr id="12" name="Textfeld 11">
            <a:extLst>
              <a:ext uri="{FF2B5EF4-FFF2-40B4-BE49-F238E27FC236}">
                <a16:creationId xmlns:a16="http://schemas.microsoft.com/office/drawing/2014/main" id="{6D44A755-C8DA-4D1E-8DF8-6CAC66C94E0C}"/>
              </a:ext>
            </a:extLst>
          </p:cNvPr>
          <p:cNvSpPr txBox="1"/>
          <p:nvPr/>
        </p:nvSpPr>
        <p:spPr>
          <a:xfrm>
            <a:off x="6081603" y="1646679"/>
            <a:ext cx="666289" cy="300082"/>
          </a:xfrm>
          <a:prstGeom prst="rect">
            <a:avLst/>
          </a:prstGeom>
          <a:noFill/>
        </p:spPr>
        <p:txBody>
          <a:bodyPr wrap="square" rtlCol="0">
            <a:spAutoFit/>
          </a:bodyPr>
          <a:lstStyle/>
          <a:p>
            <a:r>
              <a:rPr lang="de-DE" sz="1350" dirty="0"/>
              <a:t>N=15</a:t>
            </a:r>
          </a:p>
        </p:txBody>
      </p:sp>
      <p:sp>
        <p:nvSpPr>
          <p:cNvPr id="2" name="Rechteck 1">
            <a:extLst>
              <a:ext uri="{FF2B5EF4-FFF2-40B4-BE49-F238E27FC236}">
                <a16:creationId xmlns:a16="http://schemas.microsoft.com/office/drawing/2014/main" id="{64AE4FDC-3DD5-4E86-97E0-DDA1F9C423F8}"/>
              </a:ext>
            </a:extLst>
          </p:cNvPr>
          <p:cNvSpPr/>
          <p:nvPr/>
        </p:nvSpPr>
        <p:spPr>
          <a:xfrm>
            <a:off x="2152008" y="1976006"/>
            <a:ext cx="742511" cy="276999"/>
          </a:xfrm>
          <a:prstGeom prst="rect">
            <a:avLst/>
          </a:prstGeom>
        </p:spPr>
        <p:txBody>
          <a:bodyPr wrap="none">
            <a:spAutoFit/>
          </a:bodyPr>
          <a:lstStyle/>
          <a:p>
            <a:r>
              <a:rPr lang="en-GB" sz="1200" i="1" dirty="0"/>
              <a:t>p=</a:t>
            </a:r>
            <a:r>
              <a:rPr lang="en-GB" sz="1200" dirty="0"/>
              <a:t>0.008</a:t>
            </a:r>
            <a:endParaRPr lang="de-DE" sz="1200" dirty="0"/>
          </a:p>
        </p:txBody>
      </p:sp>
      <p:sp>
        <p:nvSpPr>
          <p:cNvPr id="13" name="Title 1">
            <a:extLst>
              <a:ext uri="{FF2B5EF4-FFF2-40B4-BE49-F238E27FC236}">
                <a16:creationId xmlns:a16="http://schemas.microsoft.com/office/drawing/2014/main" id="{16075588-54F5-42D1-A1C5-58413EEE57A8}"/>
              </a:ext>
            </a:extLst>
          </p:cNvPr>
          <p:cNvSpPr txBox="1">
            <a:spLocks/>
          </p:cNvSpPr>
          <p:nvPr/>
        </p:nvSpPr>
        <p:spPr bwMode="auto">
          <a:xfrm>
            <a:off x="539552" y="42758"/>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Microbiome &amp; AE-IPF</a:t>
            </a:r>
          </a:p>
        </p:txBody>
      </p:sp>
    </p:spTree>
    <p:custDataLst>
      <p:tags r:id="rId1"/>
    </p:custDataLst>
    <p:extLst>
      <p:ext uri="{BB962C8B-B14F-4D97-AF65-F5344CB8AC3E}">
        <p14:creationId xmlns:p14="http://schemas.microsoft.com/office/powerpoint/2010/main" val="408721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6869" y="681540"/>
            <a:ext cx="4650263" cy="3942438"/>
            <a:chOff x="1740395" y="1456184"/>
            <a:chExt cx="6200350" cy="5256584"/>
          </a:xfrm>
        </p:grpSpPr>
        <p:sp>
          <p:nvSpPr>
            <p:cNvPr id="5" name="Rectangle 5"/>
            <p:cNvSpPr>
              <a:spLocks noChangeArrowheads="1"/>
            </p:cNvSpPr>
            <p:nvPr/>
          </p:nvSpPr>
          <p:spPr bwMode="auto">
            <a:xfrm>
              <a:off x="1759841" y="1456184"/>
              <a:ext cx="6161459" cy="719138"/>
            </a:xfrm>
            <a:prstGeom prst="roundRect">
              <a:avLst/>
            </a:prstGeom>
            <a:solidFill>
              <a:srgbClr val="FFC000"/>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800" dirty="0">
                  <a:solidFill>
                    <a:srgbClr val="000000"/>
                  </a:solidFill>
                  <a:latin typeface="Arial"/>
                  <a:ea typeface="ヒラギノ角ゴ Pro W3" charset="-128"/>
                </a:rPr>
                <a:t>Avoid possible causes</a:t>
              </a:r>
              <a:endParaRPr lang="en-US" altLang="en-US" sz="1800" baseline="30000" dirty="0">
                <a:solidFill>
                  <a:srgbClr val="000000"/>
                </a:solidFill>
                <a:latin typeface="Arial"/>
                <a:ea typeface="ヒラギノ角ゴ Pro W3" charset="-128"/>
              </a:endParaRPr>
            </a:p>
          </p:txBody>
        </p:sp>
        <p:sp>
          <p:nvSpPr>
            <p:cNvPr id="6" name="Rounded Rectangle 5"/>
            <p:cNvSpPr>
              <a:spLocks noChangeArrowheads="1"/>
            </p:cNvSpPr>
            <p:nvPr/>
          </p:nvSpPr>
          <p:spPr bwMode="auto">
            <a:xfrm>
              <a:off x="1753590" y="3976464"/>
              <a:ext cx="6173961" cy="2736304"/>
            </a:xfrm>
            <a:prstGeom prst="roundRect">
              <a:avLst>
                <a:gd name="adj" fmla="val 9482"/>
              </a:avLst>
            </a:prstGeom>
            <a:solidFill>
              <a:srgbClr val="5A5A5A"/>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800" dirty="0">
                  <a:solidFill>
                    <a:srgbClr val="FFFFFF"/>
                  </a:solidFill>
                  <a:latin typeface="Arial"/>
                  <a:ea typeface="ヒラギノ角ゴ Pro W3" charset="-128"/>
                </a:rPr>
                <a:t>Try to avoid (thoracic) surgery</a:t>
              </a:r>
              <a:endParaRPr lang="en-US" altLang="en-US" sz="1800" baseline="30000" dirty="0">
                <a:solidFill>
                  <a:srgbClr val="FFFFFF"/>
                </a:solidFill>
                <a:latin typeface="Arial"/>
                <a:ea typeface="ヒラギノ角ゴ Pro W3" charset="-128"/>
              </a:endParaRPr>
            </a:p>
            <a:p>
              <a:pPr marL="67866" algn="ctr" defTabSz="685800" eaLnBrk="1" hangingPunct="1">
                <a:spcBef>
                  <a:spcPct val="0"/>
                </a:spcBef>
                <a:buClr>
                  <a:srgbClr val="FFFFFF"/>
                </a:buClr>
                <a:buNone/>
                <a:defRPr/>
              </a:pPr>
              <a:endParaRPr lang="en-US" altLang="en-US" sz="1800" baseline="30000" dirty="0">
                <a:solidFill>
                  <a:srgbClr val="FFFFFF"/>
                </a:solidFill>
                <a:latin typeface="Arial"/>
                <a:ea typeface="ヒラギノ角ゴ Pro W3" charset="-128"/>
              </a:endParaRPr>
            </a:p>
            <a:p>
              <a:pPr marL="67866" algn="ctr" defTabSz="685800" eaLnBrk="1" hangingPunct="1">
                <a:spcBef>
                  <a:spcPct val="0"/>
                </a:spcBef>
                <a:buClr>
                  <a:srgbClr val="FFFFFF"/>
                </a:buClr>
                <a:buNone/>
                <a:defRPr/>
              </a:pPr>
              <a:r>
                <a:rPr lang="en-US" altLang="en-US" sz="1800" baseline="30000" dirty="0">
                  <a:solidFill>
                    <a:srgbClr val="FFFFFF"/>
                  </a:solidFill>
                  <a:latin typeface="Arial"/>
                  <a:ea typeface="ヒラギノ角ゴ Pro W3" charset="-128"/>
                </a:rPr>
                <a:t>(LC,SLB)</a:t>
              </a:r>
            </a:p>
            <a:p>
              <a:pPr marL="67866" defTabSz="685800" eaLnBrk="1" hangingPunct="1">
                <a:spcBef>
                  <a:spcPct val="0"/>
                </a:spcBef>
                <a:buClr>
                  <a:srgbClr val="FFFFFF"/>
                </a:buClr>
                <a:buNone/>
                <a:defRPr/>
              </a:pPr>
              <a:endParaRPr lang="en-US" altLang="en-US" sz="1350" dirty="0">
                <a:solidFill>
                  <a:srgbClr val="FFFFFF"/>
                </a:solidFill>
                <a:latin typeface="Arial"/>
                <a:ea typeface="ヒラギノ角ゴ Pro W3" charset="-128"/>
              </a:endParaRPr>
            </a:p>
            <a:p>
              <a:pPr marL="67866" defTabSz="685800" eaLnBrk="1" hangingPunct="1">
                <a:spcBef>
                  <a:spcPct val="0"/>
                </a:spcBef>
                <a:buClr>
                  <a:srgbClr val="FFFFFF"/>
                </a:buClr>
                <a:buNone/>
                <a:defRPr/>
              </a:pPr>
              <a:r>
                <a:rPr lang="en-US" altLang="en-US" sz="1350" i="1" dirty="0">
                  <a:solidFill>
                    <a:srgbClr val="FFFFFF"/>
                  </a:solidFill>
                  <a:latin typeface="Arial"/>
                  <a:ea typeface="ヒラギノ角ゴ Pro W3" charset="-128"/>
                </a:rPr>
                <a:t>Potential preventive measures:</a:t>
              </a:r>
            </a:p>
            <a:p>
              <a:pPr marL="282179" indent="-214313" defTabSz="685800" eaLnBrk="1" hangingPunct="1">
                <a:spcBef>
                  <a:spcPct val="0"/>
                </a:spcBef>
                <a:buClr>
                  <a:srgbClr val="FFFFFF"/>
                </a:buClr>
                <a:defRPr/>
              </a:pPr>
              <a:r>
                <a:rPr lang="en-US" altLang="en-US" sz="1350" dirty="0">
                  <a:solidFill>
                    <a:srgbClr val="FFFFFF"/>
                  </a:solidFill>
                  <a:latin typeface="Arial"/>
                  <a:ea typeface="ヒラギノ角ゴ Pro W3" charset="-128"/>
                </a:rPr>
                <a:t>Perioperative steroids or </a:t>
              </a:r>
              <a:r>
                <a:rPr lang="en-US" altLang="en-US" sz="1350" dirty="0" err="1">
                  <a:solidFill>
                    <a:srgbClr val="FFFFFF"/>
                  </a:solidFill>
                  <a:latin typeface="Arial"/>
                  <a:ea typeface="ヒラギノ角ゴ Pro W3" charset="-128"/>
                </a:rPr>
                <a:t>antifibrotics</a:t>
              </a:r>
              <a:endParaRPr lang="en-US" altLang="en-US" sz="1350" dirty="0">
                <a:solidFill>
                  <a:srgbClr val="FFFFFF"/>
                </a:solidFill>
                <a:latin typeface="Arial"/>
                <a:ea typeface="ヒラギノ角ゴ Pro W3" charset="-128"/>
              </a:endParaRPr>
            </a:p>
            <a:p>
              <a:pPr marL="282179" indent="-214313" defTabSz="685800" eaLnBrk="1" hangingPunct="1">
                <a:spcBef>
                  <a:spcPct val="0"/>
                </a:spcBef>
                <a:buClr>
                  <a:srgbClr val="FFFFFF"/>
                </a:buClr>
                <a:defRPr/>
              </a:pPr>
              <a:r>
                <a:rPr lang="en-US" altLang="en-US" sz="1350" dirty="0">
                  <a:solidFill>
                    <a:srgbClr val="FFFFFF"/>
                  </a:solidFill>
                  <a:latin typeface="Arial"/>
                  <a:ea typeface="ヒラギノ角ゴ Pro W3" charset="-128"/>
                </a:rPr>
                <a:t>Avoidance of high-pressure ventilation and high oxygen concentrations</a:t>
              </a:r>
            </a:p>
            <a:p>
              <a:pPr marL="282179" indent="-214313" defTabSz="685800" eaLnBrk="1" hangingPunct="1">
                <a:spcBef>
                  <a:spcPct val="0"/>
                </a:spcBef>
                <a:buClr>
                  <a:srgbClr val="FFFFFF"/>
                </a:buClr>
                <a:defRPr/>
              </a:pPr>
              <a:r>
                <a:rPr lang="en-US" altLang="en-US" sz="1350" dirty="0">
                  <a:solidFill>
                    <a:srgbClr val="FFFFFF"/>
                  </a:solidFill>
                  <a:latin typeface="Arial"/>
                  <a:ea typeface="ヒラギノ角ゴ Pro W3" charset="-128"/>
                </a:rPr>
                <a:t>Intraoperative fluid management</a:t>
              </a:r>
            </a:p>
          </p:txBody>
        </p:sp>
        <p:sp>
          <p:nvSpPr>
            <p:cNvPr id="7" name="Rectangle 5"/>
            <p:cNvSpPr>
              <a:spLocks noChangeArrowheads="1"/>
            </p:cNvSpPr>
            <p:nvPr/>
          </p:nvSpPr>
          <p:spPr bwMode="auto">
            <a:xfrm>
              <a:off x="1745256" y="2392288"/>
              <a:ext cx="6190628" cy="474662"/>
            </a:xfrm>
            <a:prstGeom prst="roundRect">
              <a:avLst/>
            </a:prstGeom>
            <a:solidFill>
              <a:srgbClr val="16344E"/>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800" dirty="0">
                  <a:solidFill>
                    <a:srgbClr val="FFFFFF"/>
                  </a:solidFill>
                  <a:latin typeface="Arial"/>
                  <a:ea typeface="ヒラギノ角ゴ Pro W3" charset="-128"/>
                </a:rPr>
                <a:t>Hygiene measures</a:t>
              </a:r>
              <a:endParaRPr lang="en-US" altLang="en-US" sz="1800" baseline="30000" dirty="0">
                <a:solidFill>
                  <a:srgbClr val="FFFFFF"/>
                </a:solidFill>
                <a:latin typeface="Arial"/>
                <a:ea typeface="ヒラギノ角ゴ Pro W3" charset="-128"/>
              </a:endParaRPr>
            </a:p>
          </p:txBody>
        </p:sp>
        <p:sp>
          <p:nvSpPr>
            <p:cNvPr id="8" name="Rectangle 5"/>
            <p:cNvSpPr>
              <a:spLocks noChangeArrowheads="1"/>
            </p:cNvSpPr>
            <p:nvPr/>
          </p:nvSpPr>
          <p:spPr bwMode="auto">
            <a:xfrm>
              <a:off x="1740395" y="3112368"/>
              <a:ext cx="6200350" cy="511174"/>
            </a:xfrm>
            <a:prstGeom prst="roundRect">
              <a:avLst/>
            </a:prstGeom>
            <a:solidFill>
              <a:schemeClr val="accent3">
                <a:lumMod val="75000"/>
              </a:schemeClr>
            </a:solidFill>
            <a:ln w="9525">
              <a:noFill/>
              <a:miter lim="800000"/>
              <a:headEnd/>
              <a:tailEnd/>
            </a:ln>
          </p:spPr>
          <p:txBody>
            <a:bodyPr anchor="ctr"/>
            <a:lstStyle>
              <a:lvl1pPr marL="90488">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04F4D"/>
                </a:buClr>
                <a:buChar char="–"/>
                <a:defRPr sz="2400">
                  <a:solidFill>
                    <a:schemeClr val="tx1"/>
                  </a:solidFill>
                  <a:latin typeface="Calibri" panose="020F0502020204030204" pitchFamily="34" charset="0"/>
                  <a:ea typeface="ＭＳ Ｐゴシック" panose="020B0600070205080204" pitchFamily="34" charset="-128"/>
                </a:defRPr>
              </a:lvl2pPr>
              <a:lvl3pPr marL="1143000" indent="-334963">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304F4D"/>
                </a:buClr>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anose="020F0502020204030204" pitchFamily="34" charset="0"/>
                  <a:ea typeface="ＭＳ Ｐゴシック" panose="020B0600070205080204" pitchFamily="34" charset="-128"/>
                </a:defRPr>
              </a:lvl9pPr>
            </a:lstStyle>
            <a:p>
              <a:pPr marL="67866" algn="ctr" defTabSz="685800" eaLnBrk="1" hangingPunct="1">
                <a:spcBef>
                  <a:spcPct val="0"/>
                </a:spcBef>
                <a:buClr>
                  <a:srgbClr val="FFFFFF"/>
                </a:buClr>
                <a:buNone/>
                <a:defRPr/>
              </a:pPr>
              <a:r>
                <a:rPr lang="en-US" altLang="en-US" sz="1800" dirty="0">
                  <a:solidFill>
                    <a:srgbClr val="000000"/>
                  </a:solidFill>
                  <a:latin typeface="Arial"/>
                  <a:ea typeface="ヒラギノ角ゴ Pro W3" charset="-128"/>
                </a:rPr>
                <a:t>Vaccination (Influenza, pneumococci</a:t>
              </a:r>
              <a:r>
                <a:rPr lang="ang-Latn-001" altLang="en-US" sz="1800" dirty="0">
                  <a:solidFill>
                    <a:srgbClr val="000000"/>
                  </a:solidFill>
                  <a:latin typeface="Arial"/>
                  <a:ea typeface="ヒラギノ角ゴ Pro W3" charset="-128"/>
                </a:rPr>
                <a:t>)</a:t>
              </a:r>
              <a:endParaRPr lang="en-US" altLang="en-US" sz="1800" baseline="30000" dirty="0">
                <a:solidFill>
                  <a:srgbClr val="000000"/>
                </a:solidFill>
                <a:latin typeface="Arial"/>
                <a:ea typeface="ヒラギノ角ゴ Pro W3" charset="-128"/>
              </a:endParaRPr>
            </a:p>
          </p:txBody>
        </p:sp>
      </p:grpSp>
      <p:sp>
        <p:nvSpPr>
          <p:cNvPr id="3" name="Rechteck 2"/>
          <p:cNvSpPr/>
          <p:nvPr/>
        </p:nvSpPr>
        <p:spPr>
          <a:xfrm>
            <a:off x="-36512" y="4888670"/>
            <a:ext cx="5373216" cy="230832"/>
          </a:xfrm>
          <a:prstGeom prst="rect">
            <a:avLst/>
          </a:prstGeom>
        </p:spPr>
        <p:txBody>
          <a:bodyPr wrap="square">
            <a:spAutoFit/>
          </a:bodyPr>
          <a:lstStyle/>
          <a:p>
            <a:pPr defTabSz="685800">
              <a:defRPr/>
            </a:pPr>
            <a:r>
              <a:rPr lang="en-GB" sz="900" dirty="0">
                <a:solidFill>
                  <a:srgbClr val="005291"/>
                </a:solidFill>
                <a:cs typeface="MS PGothic" charset="0"/>
              </a:rPr>
              <a:t>Ryerson CJ et al. </a:t>
            </a:r>
            <a:r>
              <a:rPr lang="en-GB" sz="900" i="1" dirty="0" err="1">
                <a:solidFill>
                  <a:srgbClr val="005291"/>
                </a:solidFill>
                <a:cs typeface="MS PGothic" charset="0"/>
              </a:rPr>
              <a:t>Eur</a:t>
            </a:r>
            <a:r>
              <a:rPr lang="en-GB" sz="900" i="1" dirty="0">
                <a:solidFill>
                  <a:srgbClr val="005291"/>
                </a:solidFill>
                <a:cs typeface="MS PGothic" charset="0"/>
              </a:rPr>
              <a:t> </a:t>
            </a:r>
            <a:r>
              <a:rPr lang="en-GB" sz="900" i="1" dirty="0" err="1">
                <a:solidFill>
                  <a:srgbClr val="005291"/>
                </a:solidFill>
                <a:cs typeface="MS PGothic" charset="0"/>
              </a:rPr>
              <a:t>Respir</a:t>
            </a:r>
            <a:r>
              <a:rPr lang="en-GB" sz="900" i="1" dirty="0">
                <a:solidFill>
                  <a:srgbClr val="005291"/>
                </a:solidFill>
                <a:cs typeface="MS PGothic" charset="0"/>
              </a:rPr>
              <a:t> J.</a:t>
            </a:r>
            <a:r>
              <a:rPr lang="en-GB" sz="900" dirty="0">
                <a:solidFill>
                  <a:srgbClr val="005291"/>
                </a:solidFill>
                <a:cs typeface="MS PGothic" charset="0"/>
              </a:rPr>
              <a:t> 2015;46:512-520</a:t>
            </a:r>
            <a:endParaRPr lang="de-DE" sz="900" dirty="0">
              <a:solidFill>
                <a:srgbClr val="005291"/>
              </a:solidFill>
              <a:latin typeface="Times New Roman"/>
              <a:ea typeface="+mn-ea"/>
            </a:endParaRPr>
          </a:p>
        </p:txBody>
      </p:sp>
      <p:sp>
        <p:nvSpPr>
          <p:cNvPr id="9" name="Title 1">
            <a:extLst>
              <a:ext uri="{FF2B5EF4-FFF2-40B4-BE49-F238E27FC236}">
                <a16:creationId xmlns:a16="http://schemas.microsoft.com/office/drawing/2014/main" id="{ED143323-5155-4571-BF7B-C3407DEA93B4}"/>
              </a:ext>
            </a:extLst>
          </p:cNvPr>
          <p:cNvSpPr txBox="1">
            <a:spLocks/>
          </p:cNvSpPr>
          <p:nvPr/>
        </p:nvSpPr>
        <p:spPr bwMode="auto">
          <a:xfrm>
            <a:off x="457200" y="69729"/>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Possible prevention</a:t>
            </a:r>
          </a:p>
        </p:txBody>
      </p:sp>
    </p:spTree>
    <p:custDataLst>
      <p:tags r:id="rId1"/>
    </p:custDataLst>
    <p:extLst>
      <p:ext uri="{BB962C8B-B14F-4D97-AF65-F5344CB8AC3E}">
        <p14:creationId xmlns:p14="http://schemas.microsoft.com/office/powerpoint/2010/main" val="425307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llrich-mtc.de/wp-content/uploads/2014/04/Medikament_geschob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329612"/>
            <a:ext cx="6264696" cy="27055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2595F86-8C67-4D21-AD35-AB310367DDE4}"/>
              </a:ext>
            </a:extLst>
          </p:cNvPr>
          <p:cNvSpPr txBox="1">
            <a:spLocks/>
          </p:cNvSpPr>
          <p:nvPr/>
        </p:nvSpPr>
        <p:spPr bwMode="auto">
          <a:xfrm>
            <a:off x="457200" y="411510"/>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Value of antifibrotic drugs ?</a:t>
            </a:r>
          </a:p>
        </p:txBody>
      </p:sp>
    </p:spTree>
    <p:custDataLst>
      <p:tags r:id="rId1"/>
    </p:custDataLst>
    <p:extLst>
      <p:ext uri="{BB962C8B-B14F-4D97-AF65-F5344CB8AC3E}">
        <p14:creationId xmlns:p14="http://schemas.microsoft.com/office/powerpoint/2010/main" val="2548066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5740D24-A765-4668-B4FF-F6CEA9331D16}"/>
              </a:ext>
            </a:extLst>
          </p:cNvPr>
          <p:cNvPicPr>
            <a:picLocks noChangeAspect="1"/>
          </p:cNvPicPr>
          <p:nvPr/>
        </p:nvPicPr>
        <p:blipFill>
          <a:blip r:embed="rId3"/>
          <a:stretch>
            <a:fillRect/>
          </a:stretch>
        </p:blipFill>
        <p:spPr>
          <a:xfrm>
            <a:off x="1374030" y="935852"/>
            <a:ext cx="6452107" cy="3035055"/>
          </a:xfrm>
          <a:prstGeom prst="rect">
            <a:avLst/>
          </a:prstGeom>
        </p:spPr>
      </p:pic>
      <p:sp>
        <p:nvSpPr>
          <p:cNvPr id="7" name="Rechteck 6">
            <a:extLst>
              <a:ext uri="{FF2B5EF4-FFF2-40B4-BE49-F238E27FC236}">
                <a16:creationId xmlns:a16="http://schemas.microsoft.com/office/drawing/2014/main" id="{3F9E82FF-306C-4BBF-B231-EBAF45C47C78}"/>
              </a:ext>
            </a:extLst>
          </p:cNvPr>
          <p:cNvSpPr/>
          <p:nvPr/>
        </p:nvSpPr>
        <p:spPr>
          <a:xfrm>
            <a:off x="1493659" y="4245936"/>
            <a:ext cx="6135013" cy="369332"/>
          </a:xfrm>
          <a:prstGeom prst="rect">
            <a:avLst/>
          </a:prstGeom>
        </p:spPr>
        <p:txBody>
          <a:bodyPr wrap="none">
            <a:spAutoFit/>
          </a:bodyPr>
          <a:lstStyle/>
          <a:p>
            <a:r>
              <a:rPr lang="en-US" kern="0" dirty="0">
                <a:ln w="50800"/>
                <a:solidFill>
                  <a:srgbClr val="005291"/>
                </a:solidFill>
                <a:latin typeface="Arial" pitchFamily="34" charset="0"/>
                <a:cs typeface="Arial" pitchFamily="34" charset="0"/>
              </a:rPr>
              <a:t>Combined analyses of TOMORROW and INPULSIS trials</a:t>
            </a:r>
            <a:r>
              <a:rPr lang="de-DE" kern="0" dirty="0">
                <a:ln w="50800"/>
                <a:solidFill>
                  <a:srgbClr val="005291"/>
                </a:solidFill>
                <a:cs typeface="Arial" pitchFamily="34" charset="0"/>
              </a:rPr>
              <a:t> </a:t>
            </a:r>
            <a:endParaRPr lang="de-DE" dirty="0">
              <a:solidFill>
                <a:srgbClr val="005291"/>
              </a:solidFill>
            </a:endParaRPr>
          </a:p>
        </p:txBody>
      </p:sp>
      <p:sp>
        <p:nvSpPr>
          <p:cNvPr id="8" name="Textfeld 7">
            <a:extLst>
              <a:ext uri="{FF2B5EF4-FFF2-40B4-BE49-F238E27FC236}">
                <a16:creationId xmlns:a16="http://schemas.microsoft.com/office/drawing/2014/main" id="{69C089C2-E90F-4D39-912C-2127AFEC8CDF}"/>
              </a:ext>
            </a:extLst>
          </p:cNvPr>
          <p:cNvSpPr txBox="1"/>
          <p:nvPr/>
        </p:nvSpPr>
        <p:spPr>
          <a:xfrm>
            <a:off x="35496" y="4825829"/>
            <a:ext cx="2316660" cy="276999"/>
          </a:xfrm>
          <a:prstGeom prst="rect">
            <a:avLst/>
          </a:prstGeom>
          <a:noFill/>
        </p:spPr>
        <p:txBody>
          <a:bodyPr wrap="none" rtlCol="0">
            <a:spAutoFit/>
          </a:bodyPr>
          <a:lstStyle/>
          <a:p>
            <a:r>
              <a:rPr lang="de-DE" sz="1200" dirty="0">
                <a:solidFill>
                  <a:srgbClr val="005291"/>
                </a:solidFill>
              </a:rPr>
              <a:t>Richeldi et al., </a:t>
            </a:r>
            <a:r>
              <a:rPr lang="de-DE" sz="1200" dirty="0" err="1">
                <a:solidFill>
                  <a:srgbClr val="005291"/>
                </a:solidFill>
              </a:rPr>
              <a:t>Resp</a:t>
            </a:r>
            <a:r>
              <a:rPr lang="de-DE" sz="1200" dirty="0">
                <a:solidFill>
                  <a:srgbClr val="005291"/>
                </a:solidFill>
              </a:rPr>
              <a:t> Med, 2016</a:t>
            </a:r>
          </a:p>
        </p:txBody>
      </p:sp>
      <p:sp>
        <p:nvSpPr>
          <p:cNvPr id="9" name="Title 1">
            <a:extLst>
              <a:ext uri="{FF2B5EF4-FFF2-40B4-BE49-F238E27FC236}">
                <a16:creationId xmlns:a16="http://schemas.microsoft.com/office/drawing/2014/main" id="{F2D10B0D-F61E-4576-801C-E571F663371F}"/>
              </a:ext>
            </a:extLst>
          </p:cNvPr>
          <p:cNvSpPr txBox="1">
            <a:spLocks/>
          </p:cNvSpPr>
          <p:nvPr/>
        </p:nvSpPr>
        <p:spPr bwMode="auto">
          <a:xfrm>
            <a:off x="457200" y="195486"/>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Time to 1st AE-IPF – </a:t>
            </a:r>
            <a:r>
              <a:rPr lang="en-US" altLang="en-US" cap="none" dirty="0" err="1">
                <a:latin typeface="Arial" panose="020B0604020202020204" pitchFamily="34" charset="0"/>
                <a:ea typeface="ＭＳ Ｐゴシック" panose="020B0600070205080204" pitchFamily="34" charset="-128"/>
                <a:cs typeface="Arial" panose="020B0604020202020204" pitchFamily="34" charset="0"/>
              </a:rPr>
              <a:t>Nintedanib</a:t>
            </a:r>
            <a:endParaRPr lang="en-U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321410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39" t="3319" r="13153" b="1716"/>
          <a:stretch/>
        </p:blipFill>
        <p:spPr bwMode="auto">
          <a:xfrm>
            <a:off x="1641893" y="918016"/>
            <a:ext cx="5818868" cy="3759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22491" y="2841781"/>
            <a:ext cx="2238270" cy="354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tx1"/>
                </a:solidFill>
                <a:latin typeface="Arial" panose="020B0604020202020204" pitchFamily="34" charset="0"/>
                <a:cs typeface="Arial" panose="020B0604020202020204" pitchFamily="34" charset="0"/>
              </a:rPr>
              <a:t>HR 0.56 (95% CI: 0.28, 1.11)</a:t>
            </a:r>
            <a:br>
              <a:rPr lang="en-GB" sz="1050" b="1" dirty="0">
                <a:solidFill>
                  <a:schemeClr val="tx1"/>
                </a:solidFill>
                <a:latin typeface="Arial" panose="020B0604020202020204" pitchFamily="34" charset="0"/>
                <a:cs typeface="Arial" panose="020B0604020202020204" pitchFamily="34" charset="0"/>
              </a:rPr>
            </a:br>
            <a:r>
              <a:rPr lang="en-GB" sz="1050" b="1" dirty="0">
                <a:solidFill>
                  <a:schemeClr val="tx1"/>
                </a:solidFill>
                <a:latin typeface="Arial" panose="020B0604020202020204" pitchFamily="34" charset="0"/>
                <a:cs typeface="Arial" panose="020B0604020202020204" pitchFamily="34" charset="0"/>
              </a:rPr>
              <a:t>p=0.092</a:t>
            </a:r>
          </a:p>
        </p:txBody>
      </p:sp>
      <p:sp>
        <p:nvSpPr>
          <p:cNvPr id="3" name="Textfeld 2">
            <a:extLst>
              <a:ext uri="{FF2B5EF4-FFF2-40B4-BE49-F238E27FC236}">
                <a16:creationId xmlns:a16="http://schemas.microsoft.com/office/drawing/2014/main" id="{1E5F91E3-1908-460C-9E08-0CE686C8C72C}"/>
              </a:ext>
            </a:extLst>
          </p:cNvPr>
          <p:cNvSpPr txBox="1"/>
          <p:nvPr/>
        </p:nvSpPr>
        <p:spPr>
          <a:xfrm>
            <a:off x="107504" y="4775059"/>
            <a:ext cx="2021707" cy="253916"/>
          </a:xfrm>
          <a:prstGeom prst="rect">
            <a:avLst/>
          </a:prstGeom>
          <a:noFill/>
        </p:spPr>
        <p:txBody>
          <a:bodyPr wrap="none" rtlCol="0">
            <a:spAutoFit/>
          </a:bodyPr>
          <a:lstStyle/>
          <a:p>
            <a:r>
              <a:rPr lang="de-DE" sz="1050" dirty="0">
                <a:solidFill>
                  <a:srgbClr val="005291"/>
                </a:solidFill>
              </a:rPr>
              <a:t>Collard et al., </a:t>
            </a:r>
            <a:r>
              <a:rPr lang="de-DE" sz="1050" dirty="0" err="1">
                <a:solidFill>
                  <a:srgbClr val="005291"/>
                </a:solidFill>
              </a:rPr>
              <a:t>Eur</a:t>
            </a:r>
            <a:r>
              <a:rPr lang="de-DE" sz="1050" dirty="0">
                <a:solidFill>
                  <a:srgbClr val="005291"/>
                </a:solidFill>
              </a:rPr>
              <a:t> </a:t>
            </a:r>
            <a:r>
              <a:rPr lang="de-DE" sz="1050" dirty="0" err="1">
                <a:solidFill>
                  <a:srgbClr val="005291"/>
                </a:solidFill>
              </a:rPr>
              <a:t>Resp</a:t>
            </a:r>
            <a:r>
              <a:rPr lang="de-DE" sz="1050" dirty="0">
                <a:solidFill>
                  <a:srgbClr val="005291"/>
                </a:solidFill>
              </a:rPr>
              <a:t> J 2017</a:t>
            </a:r>
          </a:p>
        </p:txBody>
      </p:sp>
      <p:sp>
        <p:nvSpPr>
          <p:cNvPr id="7" name="Title 1">
            <a:extLst>
              <a:ext uri="{FF2B5EF4-FFF2-40B4-BE49-F238E27FC236}">
                <a16:creationId xmlns:a16="http://schemas.microsoft.com/office/drawing/2014/main" id="{D7320E85-57F0-4103-999F-DEE41A4A6825}"/>
              </a:ext>
            </a:extLst>
          </p:cNvPr>
          <p:cNvSpPr txBox="1">
            <a:spLocks/>
          </p:cNvSpPr>
          <p:nvPr/>
        </p:nvSpPr>
        <p:spPr bwMode="auto">
          <a:xfrm>
            <a:off x="457200" y="-12009"/>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Time to 1st AE-IPF – </a:t>
            </a:r>
            <a:r>
              <a:rPr lang="en-US" altLang="en-US" cap="none" dirty="0" err="1">
                <a:latin typeface="Arial" panose="020B0604020202020204" pitchFamily="34" charset="0"/>
                <a:ea typeface="ＭＳ Ｐゴシック" panose="020B0600070205080204" pitchFamily="34" charset="-128"/>
                <a:cs typeface="Arial" panose="020B0604020202020204" pitchFamily="34" charset="0"/>
              </a:rPr>
              <a:t>Nintedanib</a:t>
            </a:r>
            <a:endParaRPr lang="en-U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feld 9">
            <a:extLst>
              <a:ext uri="{FF2B5EF4-FFF2-40B4-BE49-F238E27FC236}">
                <a16:creationId xmlns:a16="http://schemas.microsoft.com/office/drawing/2014/main" id="{748F617E-C725-4E62-AB28-FD1D77A592EB}"/>
              </a:ext>
            </a:extLst>
          </p:cNvPr>
          <p:cNvSpPr txBox="1"/>
          <p:nvPr/>
        </p:nvSpPr>
        <p:spPr>
          <a:xfrm>
            <a:off x="1403648" y="485194"/>
            <a:ext cx="6480720" cy="369332"/>
          </a:xfrm>
          <a:prstGeom prst="rect">
            <a:avLst/>
          </a:prstGeom>
          <a:noFill/>
        </p:spPr>
        <p:txBody>
          <a:bodyPr wrap="square" rtlCol="0">
            <a:spAutoFit/>
          </a:bodyPr>
          <a:lstStyle/>
          <a:p>
            <a:r>
              <a:rPr lang="en-US" dirty="0"/>
              <a:t>Time to death following AE-IPF in INPULSIS (invest. reported)</a:t>
            </a:r>
            <a:endParaRPr lang="de-DE" dirty="0"/>
          </a:p>
        </p:txBody>
      </p:sp>
    </p:spTree>
    <p:custDataLst>
      <p:tags r:id="rId1"/>
    </p:custDataLst>
    <p:extLst>
      <p:ext uri="{BB962C8B-B14F-4D97-AF65-F5344CB8AC3E}">
        <p14:creationId xmlns:p14="http://schemas.microsoft.com/office/powerpoint/2010/main" val="5602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33F70DD4-C76C-4DD2-804C-7799F0A39D21}"/>
              </a:ext>
            </a:extLst>
          </p:cNvPr>
          <p:cNvSpPr txBox="1">
            <a:spLocks/>
          </p:cNvSpPr>
          <p:nvPr/>
        </p:nvSpPr>
        <p:spPr bwMode="auto">
          <a:xfrm>
            <a:off x="1781175" y="115888"/>
            <a:ext cx="5592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b"/>
          <a:lstStyle>
            <a:lvl1pPr>
              <a:spcBef>
                <a:spcPct val="20000"/>
              </a:spcBef>
              <a:buFont typeface="Arial" panose="020B0604020202020204" pitchFamily="34" charset="0"/>
              <a:buChar char="•"/>
              <a:defRPr sz="2000" b="1">
                <a:solidFill>
                  <a:srgbClr val="005291"/>
                </a:solidFill>
                <a:latin typeface="Arial" panose="020B0604020202020204" pitchFamily="34" charset="0"/>
                <a:ea typeface="ＭＳ Ｐゴシック" panose="020B0600070205080204" pitchFamily="34" charset="-128"/>
                <a:cs typeface="Arial Bold"/>
              </a:defRPr>
            </a:lvl1pPr>
            <a:lvl2pPr marL="742950" indent="-28575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defTabSz="914400" eaLnBrk="1" hangingPunct="1">
              <a:lnSpc>
                <a:spcPct val="90000"/>
              </a:lnSpc>
              <a:spcBef>
                <a:spcPct val="0"/>
              </a:spcBef>
              <a:buFontTx/>
              <a:buNone/>
            </a:pPr>
            <a:r>
              <a:rPr lang="en-GB" altLang="en-US" sz="2100">
                <a:solidFill>
                  <a:srgbClr val="C8003C"/>
                </a:solidFill>
                <a:cs typeface="Arial" panose="020B0604020202020204" pitchFamily="34" charset="0"/>
              </a:rPr>
              <a:t>Conflict of interest disclosure</a:t>
            </a:r>
          </a:p>
        </p:txBody>
      </p:sp>
      <p:sp>
        <p:nvSpPr>
          <p:cNvPr id="5" name="Subtitle 1">
            <a:extLst>
              <a:ext uri="{FF2B5EF4-FFF2-40B4-BE49-F238E27FC236}">
                <a16:creationId xmlns:a16="http://schemas.microsoft.com/office/drawing/2014/main" id="{6473BAF9-3280-4155-B783-78C0184035AC}"/>
              </a:ext>
            </a:extLst>
          </p:cNvPr>
          <p:cNvSpPr>
            <a:spLocks noGrp="1"/>
          </p:cNvSpPr>
          <p:nvPr>
            <p:ph type="subTitle" idx="1"/>
          </p:nvPr>
        </p:nvSpPr>
        <p:spPr>
          <a:xfrm>
            <a:off x="250825" y="655638"/>
            <a:ext cx="7348538" cy="973137"/>
          </a:xfrm>
          <a:ln>
            <a:miter lim="800000"/>
            <a:headEnd/>
            <a:tailEnd/>
          </a:ln>
        </p:spPr>
        <p:txBody>
          <a:bodyPr/>
          <a:lstStyle/>
          <a:p>
            <a:pPr marL="160735" indent="-160735" algn="l">
              <a:buFont typeface="Wingdings" panose="05000000000000000000" pitchFamily="2" charset="2"/>
              <a:buChar char="q"/>
              <a:defRPr/>
            </a:pPr>
            <a:r>
              <a:rPr lang="en-US" altLang="fr-FR" sz="1200" dirty="0">
                <a:latin typeface="Arial" panose="020B0604020202020204" pitchFamily="34" charset="0"/>
                <a:ea typeface="Arial Bold"/>
                <a:cs typeface="Arial" panose="020B0604020202020204" pitchFamily="34" charset="0"/>
              </a:rPr>
              <a:t>I have no real or perceived conflicts of interest that relate to this presentation.</a:t>
            </a:r>
          </a:p>
          <a:p>
            <a:pPr algn="l">
              <a:defRPr/>
            </a:pPr>
            <a:endParaRPr lang="en-US" altLang="fr-FR" sz="750" dirty="0">
              <a:latin typeface="Arial" panose="020B0604020202020204" pitchFamily="34" charset="0"/>
              <a:ea typeface="Arial Bold"/>
              <a:cs typeface="Arial" panose="020B0604020202020204" pitchFamily="34" charset="0"/>
            </a:endParaRPr>
          </a:p>
          <a:p>
            <a:pPr marL="160735" indent="-160735" algn="l">
              <a:buFont typeface="Wingdings" panose="05000000000000000000" pitchFamily="2" charset="2"/>
              <a:buChar char="q"/>
              <a:defRPr/>
            </a:pPr>
            <a:r>
              <a:rPr lang="en-US" altLang="fr-FR" sz="1200" dirty="0">
                <a:latin typeface="Arial" panose="020B0604020202020204" pitchFamily="34" charset="0"/>
                <a:ea typeface="Arial Bold"/>
                <a:cs typeface="Arial" panose="020B0604020202020204" pitchFamily="34" charset="0"/>
              </a:rPr>
              <a:t>I have the following real or perceived conflicts of interest that relate to this presentation: </a:t>
            </a:r>
          </a:p>
          <a:p>
            <a:pPr marL="160735" indent="-160735" algn="l">
              <a:buFont typeface="Wingdings" panose="05000000000000000000" pitchFamily="2" charset="2"/>
              <a:buChar char="q"/>
              <a:defRPr/>
            </a:pPr>
            <a:endParaRPr lang="fr-CH" altLang="fr-FR" sz="1013"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798DD0B4-606E-408C-8CDF-29FFFB9CFD16}"/>
              </a:ext>
            </a:extLst>
          </p:cNvPr>
          <p:cNvGraphicFramePr>
            <a:graphicFrameLocks noGrp="1"/>
          </p:cNvGraphicFramePr>
          <p:nvPr>
            <p:extLst>
              <p:ext uri="{D42A27DB-BD31-4B8C-83A1-F6EECF244321}">
                <p14:modId xmlns:p14="http://schemas.microsoft.com/office/powerpoint/2010/main" val="652802398"/>
              </p:ext>
            </p:extLst>
          </p:nvPr>
        </p:nvGraphicFramePr>
        <p:xfrm>
          <a:off x="250825" y="1275606"/>
          <a:ext cx="8677275" cy="2707539"/>
        </p:xfrm>
        <a:graphic>
          <a:graphicData uri="http://schemas.openxmlformats.org/drawingml/2006/table">
            <a:tbl>
              <a:tblPr firstRow="1" bandRow="1">
                <a:tableStyleId>{9D7B26C5-4107-4FEC-AEDC-1716B250A1EF}</a:tableStyleId>
              </a:tblPr>
              <a:tblGrid>
                <a:gridCol w="3035312">
                  <a:extLst>
                    <a:ext uri="{9D8B030D-6E8A-4147-A177-3AD203B41FA5}">
                      <a16:colId xmlns:a16="http://schemas.microsoft.com/office/drawing/2014/main" val="20000"/>
                    </a:ext>
                  </a:extLst>
                </a:gridCol>
                <a:gridCol w="5641963">
                  <a:extLst>
                    <a:ext uri="{9D8B030D-6E8A-4147-A177-3AD203B41FA5}">
                      <a16:colId xmlns:a16="http://schemas.microsoft.com/office/drawing/2014/main" val="20001"/>
                    </a:ext>
                  </a:extLst>
                </a:gridCol>
              </a:tblGrid>
              <a:tr h="219122">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Affiliation / Financial</a:t>
                      </a:r>
                      <a:r>
                        <a:rPr lang="en-GB" sz="1100" baseline="0" noProof="0" dirty="0">
                          <a:solidFill>
                            <a:schemeClr val="accent1">
                              <a:lumMod val="50000"/>
                            </a:schemeClr>
                          </a:solidFill>
                          <a:latin typeface="Arial" panose="020B0604020202020204" pitchFamily="34" charset="0"/>
                          <a:cs typeface="Arial" panose="020B0604020202020204" pitchFamily="34" charset="0"/>
                        </a:rPr>
                        <a:t> interest</a:t>
                      </a:r>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Commercial Company</a:t>
                      </a:r>
                    </a:p>
                  </a:txBody>
                  <a:tcPr marL="51439" marR="51439" marT="25716" marB="25716"/>
                </a:tc>
                <a:extLst>
                  <a:ext uri="{0D108BD9-81ED-4DB2-BD59-A6C34878D82A}">
                    <a16:rowId xmlns:a16="http://schemas.microsoft.com/office/drawing/2014/main" val="10000"/>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Grants/research</a:t>
                      </a:r>
                      <a:r>
                        <a:rPr lang="en-GB" sz="1100" baseline="0" noProof="0" dirty="0">
                          <a:solidFill>
                            <a:schemeClr val="accent1">
                              <a:lumMod val="50000"/>
                            </a:schemeClr>
                          </a:solidFill>
                          <a:latin typeface="Arial" panose="020B0604020202020204" pitchFamily="34" charset="0"/>
                          <a:cs typeface="Arial" panose="020B0604020202020204" pitchFamily="34" charset="0"/>
                        </a:rPr>
                        <a:t> support:</a:t>
                      </a:r>
                    </a:p>
                    <a:p>
                      <a:r>
                        <a:rPr lang="en-GB" sz="1100" noProof="0" dirty="0">
                          <a:solidFill>
                            <a:schemeClr val="accent1">
                              <a:lumMod val="50000"/>
                            </a:schemeClr>
                          </a:solidFill>
                          <a:latin typeface="Arial" panose="020B0604020202020204" pitchFamily="34" charset="0"/>
                          <a:cs typeface="Arial" panose="020B0604020202020204" pitchFamily="34" charset="0"/>
                        </a:rPr>
                        <a:t>Research funds, including institutional funds</a:t>
                      </a:r>
                    </a:p>
                  </a:txBody>
                  <a:tcPr marL="51439" marR="51439" marT="25716" marB="25716"/>
                </a:tc>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BMBF, DFG, </a:t>
                      </a:r>
                      <a:r>
                        <a:rPr lang="en-GB" sz="1100" noProof="0" dirty="0" err="1">
                          <a:solidFill>
                            <a:schemeClr val="accent1">
                              <a:lumMod val="50000"/>
                            </a:schemeClr>
                          </a:solidFill>
                          <a:latin typeface="Arial" panose="020B0604020202020204" pitchFamily="34" charset="0"/>
                          <a:cs typeface="Arial" panose="020B0604020202020204" pitchFamily="34" charset="0"/>
                        </a:rPr>
                        <a:t>InterMune</a:t>
                      </a:r>
                      <a:r>
                        <a:rPr lang="en-GB" sz="1100" noProof="0" dirty="0">
                          <a:solidFill>
                            <a:schemeClr val="accent1">
                              <a:lumMod val="50000"/>
                            </a:schemeClr>
                          </a:solidFill>
                          <a:latin typeface="Arial" panose="020B0604020202020204" pitchFamily="34" charset="0"/>
                          <a:cs typeface="Arial" panose="020B0604020202020204" pitchFamily="34" charset="0"/>
                        </a:rPr>
                        <a:t>, </a:t>
                      </a:r>
                      <a:r>
                        <a:rPr lang="en-GB" sz="1100" noProof="0" dirty="0" err="1">
                          <a:solidFill>
                            <a:schemeClr val="accent1">
                              <a:lumMod val="50000"/>
                            </a:schemeClr>
                          </a:solidFill>
                          <a:latin typeface="Arial" panose="020B0604020202020204" pitchFamily="34" charset="0"/>
                          <a:cs typeface="Arial" panose="020B0604020202020204" pitchFamily="34" charset="0"/>
                        </a:rPr>
                        <a:t>Hopp</a:t>
                      </a:r>
                      <a:r>
                        <a:rPr lang="en-GB" sz="1100" noProof="0" dirty="0">
                          <a:solidFill>
                            <a:schemeClr val="accent1">
                              <a:lumMod val="50000"/>
                            </a:schemeClr>
                          </a:solidFill>
                          <a:latin typeface="Arial" panose="020B0604020202020204" pitchFamily="34" charset="0"/>
                          <a:cs typeface="Arial" panose="020B0604020202020204" pitchFamily="34" charset="0"/>
                        </a:rPr>
                        <a:t> Stiftung, Lilly, </a:t>
                      </a:r>
                      <a:r>
                        <a:rPr lang="en-GB" sz="1100" noProof="0" dirty="0" err="1">
                          <a:solidFill>
                            <a:schemeClr val="accent1">
                              <a:lumMod val="50000"/>
                            </a:schemeClr>
                          </a:solidFill>
                          <a:latin typeface="Arial" panose="020B0604020202020204" pitchFamily="34" charset="0"/>
                          <a:cs typeface="Arial" panose="020B0604020202020204" pitchFamily="34" charset="0"/>
                        </a:rPr>
                        <a:t>Lungenfibrose</a:t>
                      </a:r>
                      <a:r>
                        <a:rPr lang="en-GB" sz="1100" noProof="0" dirty="0">
                          <a:solidFill>
                            <a:schemeClr val="accent1">
                              <a:lumMod val="50000"/>
                            </a:schemeClr>
                          </a:solidFill>
                          <a:latin typeface="Arial" panose="020B0604020202020204" pitchFamily="34" charset="0"/>
                          <a:cs typeface="Arial" panose="020B0604020202020204" pitchFamily="34" charset="0"/>
                        </a:rPr>
                        <a:t> </a:t>
                      </a:r>
                      <a:r>
                        <a:rPr lang="en-GB" sz="1100" noProof="0" dirty="0" err="1">
                          <a:solidFill>
                            <a:schemeClr val="accent1">
                              <a:lumMod val="50000"/>
                            </a:schemeClr>
                          </a:solidFill>
                          <a:latin typeface="Arial" panose="020B0604020202020204" pitchFamily="34" charset="0"/>
                          <a:cs typeface="Arial" panose="020B0604020202020204" pitchFamily="34" charset="0"/>
                        </a:rPr>
                        <a:t>e.V</a:t>
                      </a:r>
                      <a:r>
                        <a:rPr lang="en-GB" sz="1100" noProof="0" dirty="0">
                          <a:solidFill>
                            <a:schemeClr val="accent1">
                              <a:lumMod val="50000"/>
                            </a:schemeClr>
                          </a:solidFill>
                          <a:latin typeface="Arial" panose="020B0604020202020204" pitchFamily="34" charset="0"/>
                          <a:cs typeface="Arial" panose="020B0604020202020204" pitchFamily="34" charset="0"/>
                        </a:rPr>
                        <a:t>., </a:t>
                      </a:r>
                      <a:r>
                        <a:rPr lang="en-GB" sz="1100" noProof="0" dirty="0" err="1">
                          <a:solidFill>
                            <a:schemeClr val="accent1">
                              <a:lumMod val="50000"/>
                            </a:schemeClr>
                          </a:solidFill>
                          <a:latin typeface="Arial" panose="020B0604020202020204" pitchFamily="34" charset="0"/>
                          <a:cs typeface="Arial" panose="020B0604020202020204" pitchFamily="34" charset="0"/>
                        </a:rPr>
                        <a:t>Medac</a:t>
                      </a:r>
                      <a:r>
                        <a:rPr lang="en-GB" sz="1100" noProof="0" dirty="0">
                          <a:solidFill>
                            <a:schemeClr val="accent1">
                              <a:lumMod val="50000"/>
                            </a:schemeClr>
                          </a:solidFill>
                          <a:latin typeface="Arial" panose="020B0604020202020204" pitchFamily="34" charset="0"/>
                          <a:cs typeface="Arial" panose="020B0604020202020204" pitchFamily="34" charset="0"/>
                        </a:rPr>
                        <a:t>, Olympus, Roche, WATL, UKGM, German </a:t>
                      </a:r>
                      <a:r>
                        <a:rPr lang="en-GB" sz="1100" noProof="0" dirty="0" err="1">
                          <a:solidFill>
                            <a:schemeClr val="accent1">
                              <a:lumMod val="50000"/>
                            </a:schemeClr>
                          </a:solidFill>
                          <a:latin typeface="Arial" panose="020B0604020202020204" pitchFamily="34" charset="0"/>
                          <a:cs typeface="Arial" panose="020B0604020202020204" pitchFamily="34" charset="0"/>
                        </a:rPr>
                        <a:t>Center</a:t>
                      </a:r>
                      <a:r>
                        <a:rPr lang="en-GB" sz="1100" noProof="0" dirty="0">
                          <a:solidFill>
                            <a:schemeClr val="accent1">
                              <a:lumMod val="50000"/>
                            </a:schemeClr>
                          </a:solidFill>
                          <a:latin typeface="Arial" panose="020B0604020202020204" pitchFamily="34" charset="0"/>
                          <a:cs typeface="Arial" panose="020B0604020202020204" pitchFamily="34" charset="0"/>
                        </a:rPr>
                        <a:t> for Lung Research (DZL</a:t>
                      </a:r>
                      <a:r>
                        <a:rPr lang="ang-Latn-001" sz="1100" noProof="0" dirty="0">
                          <a:solidFill>
                            <a:schemeClr val="accent1">
                              <a:lumMod val="50000"/>
                            </a:schemeClr>
                          </a:solidFill>
                          <a:latin typeface="Arial" panose="020B0604020202020204" pitchFamily="34" charset="0"/>
                          <a:cs typeface="Arial" panose="020B0604020202020204" pitchFamily="34" charset="0"/>
                        </a:rPr>
                        <a:t>)</a:t>
                      </a:r>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1"/>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Fees for speaking and/or organising education</a:t>
                      </a:r>
                      <a:r>
                        <a:rPr lang="ang-Latn-001" sz="1100" noProof="0" dirty="0">
                          <a:solidFill>
                            <a:schemeClr val="accent1">
                              <a:lumMod val="50000"/>
                            </a:schemeClr>
                          </a:solidFill>
                          <a:latin typeface="Arial" panose="020B0604020202020204" pitchFamily="34" charset="0"/>
                          <a:cs typeface="Arial" panose="020B0604020202020204" pitchFamily="34" charset="0"/>
                        </a:rPr>
                        <a:t>:</a:t>
                      </a:r>
                      <a:r>
                        <a:rPr lang="en-GB" sz="1100" noProof="0" dirty="0">
                          <a:solidFill>
                            <a:schemeClr val="accent1">
                              <a:lumMod val="50000"/>
                            </a:schemeClr>
                          </a:solidFill>
                          <a:latin typeface="Arial" panose="020B0604020202020204" pitchFamily="34" charset="0"/>
                          <a:cs typeface="Arial" panose="020B0604020202020204" pitchFamily="34" charset="0"/>
                        </a:rPr>
                        <a:t> </a:t>
                      </a:r>
                      <a:endParaRPr lang="ang-Latn-001" sz="1100" noProof="0" dirty="0">
                        <a:solidFill>
                          <a:schemeClr val="accent1">
                            <a:lumMod val="50000"/>
                          </a:schemeClr>
                        </a:solidFill>
                        <a:latin typeface="Arial" panose="020B0604020202020204" pitchFamily="34" charset="0"/>
                        <a:cs typeface="Arial" panose="020B0604020202020204" pitchFamily="34" charset="0"/>
                      </a:endParaRPr>
                    </a:p>
                    <a:p>
                      <a:endParaRPr lang="ang-Latn-001" sz="1100" noProof="0" dirty="0">
                        <a:solidFill>
                          <a:schemeClr val="accent1">
                            <a:lumMod val="50000"/>
                          </a:schemeClr>
                        </a:solidFill>
                        <a:latin typeface="Arial" panose="020B0604020202020204" pitchFamily="34" charset="0"/>
                        <a:cs typeface="Arial" panose="020B0604020202020204" pitchFamily="34" charset="0"/>
                      </a:endParaRPr>
                    </a:p>
                    <a:p>
                      <a:r>
                        <a:rPr lang="en-GB" sz="1100" noProof="0" dirty="0">
                          <a:solidFill>
                            <a:schemeClr val="accent1">
                              <a:lumMod val="50000"/>
                            </a:schemeClr>
                          </a:solidFill>
                          <a:latin typeface="Arial" panose="020B0604020202020204" pitchFamily="34" charset="0"/>
                          <a:cs typeface="Arial" panose="020B0604020202020204" pitchFamily="34" charset="0"/>
                        </a:rPr>
                        <a:t>Fees for consulting:</a:t>
                      </a:r>
                      <a:endParaRPr lang="en-GB" sz="1100" baseline="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accent1">
                              <a:lumMod val="50000"/>
                            </a:schemeClr>
                          </a:solidFill>
                          <a:latin typeface="Arial" panose="020B0604020202020204" pitchFamily="34" charset="0"/>
                          <a:cs typeface="Arial" panose="020B0604020202020204" pitchFamily="34" charset="0"/>
                        </a:rPr>
                        <a:t>ERS, </a:t>
                      </a:r>
                      <a:r>
                        <a:rPr lang="en-GB" sz="1100" noProof="0" dirty="0" err="1">
                          <a:solidFill>
                            <a:schemeClr val="accent1">
                              <a:lumMod val="50000"/>
                            </a:schemeClr>
                          </a:solidFill>
                          <a:latin typeface="Arial" panose="020B0604020202020204" pitchFamily="34" charset="0"/>
                          <a:cs typeface="Arial" panose="020B0604020202020204" pitchFamily="34" charset="0"/>
                        </a:rPr>
                        <a:t>Almirall</a:t>
                      </a:r>
                      <a:r>
                        <a:rPr lang="en-GB" sz="1100" noProof="0" dirty="0">
                          <a:solidFill>
                            <a:schemeClr val="accent1">
                              <a:lumMod val="50000"/>
                            </a:schemeClr>
                          </a:solidFill>
                          <a:latin typeface="Arial" panose="020B0604020202020204" pitchFamily="34" charset="0"/>
                          <a:cs typeface="Arial" panose="020B0604020202020204" pitchFamily="34" charset="0"/>
                        </a:rPr>
                        <a:t>, Astellas, AstraZeneca, Bayer, Boehringer Ingelheim, GlaxoSmithKline, </a:t>
                      </a:r>
                      <a:r>
                        <a:rPr lang="en-GB" sz="1100" noProof="0" dirty="0" err="1">
                          <a:solidFill>
                            <a:schemeClr val="accent1">
                              <a:lumMod val="50000"/>
                            </a:schemeClr>
                          </a:solidFill>
                          <a:latin typeface="Arial" panose="020B0604020202020204" pitchFamily="34" charset="0"/>
                          <a:cs typeface="Arial" panose="020B0604020202020204" pitchFamily="34" charset="0"/>
                        </a:rPr>
                        <a:t>InterMune</a:t>
                      </a:r>
                      <a:r>
                        <a:rPr lang="en-GB" sz="1100" noProof="0" dirty="0">
                          <a:solidFill>
                            <a:schemeClr val="accent1">
                              <a:lumMod val="50000"/>
                            </a:schemeClr>
                          </a:solidFill>
                          <a:latin typeface="Arial" panose="020B0604020202020204" pitchFamily="34" charset="0"/>
                          <a:cs typeface="Arial" panose="020B0604020202020204" pitchFamily="34" charset="0"/>
                        </a:rPr>
                        <a:t>, Novartis, </a:t>
                      </a:r>
                      <a:r>
                        <a:rPr lang="en-GB" sz="1100" noProof="0" dirty="0" err="1">
                          <a:solidFill>
                            <a:schemeClr val="accent1">
                              <a:lumMod val="50000"/>
                            </a:schemeClr>
                          </a:solidFill>
                          <a:latin typeface="Arial" panose="020B0604020202020204" pitchFamily="34" charset="0"/>
                          <a:cs typeface="Arial" panose="020B0604020202020204" pitchFamily="34" charset="0"/>
                        </a:rPr>
                        <a:t>Chiesi</a:t>
                      </a:r>
                      <a:r>
                        <a:rPr lang="en-GB" sz="1100" noProof="0" dirty="0">
                          <a:solidFill>
                            <a:schemeClr val="accent1">
                              <a:lumMod val="50000"/>
                            </a:schemeClr>
                          </a:solidFill>
                          <a:latin typeface="Arial" panose="020B0604020202020204" pitchFamily="34" charset="0"/>
                          <a:cs typeface="Arial" panose="020B0604020202020204" pitchFamily="34" charset="0"/>
                        </a:rPr>
                        <a:t>, Pfizer, Roche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accent1">
                              <a:lumMod val="50000"/>
                            </a:schemeClr>
                          </a:solidFill>
                          <a:latin typeface="Arial" panose="020B0604020202020204" pitchFamily="34" charset="0"/>
                          <a:cs typeface="Arial" panose="020B0604020202020204" pitchFamily="34" charset="0"/>
                        </a:rPr>
                        <a:t>Boehringer Ingelheim, </a:t>
                      </a:r>
                      <a:r>
                        <a:rPr lang="en-GB" sz="1100" noProof="0" dirty="0" err="1">
                          <a:solidFill>
                            <a:schemeClr val="accent1">
                              <a:lumMod val="50000"/>
                            </a:schemeClr>
                          </a:solidFill>
                          <a:latin typeface="Arial" panose="020B0604020202020204" pitchFamily="34" charset="0"/>
                          <a:cs typeface="Arial" panose="020B0604020202020204" pitchFamily="34" charset="0"/>
                        </a:rPr>
                        <a:t>InterMune</a:t>
                      </a:r>
                      <a:r>
                        <a:rPr lang="en-GB" sz="1100" noProof="0" dirty="0">
                          <a:solidFill>
                            <a:schemeClr val="accent1">
                              <a:lumMod val="50000"/>
                            </a:schemeClr>
                          </a:solidFill>
                          <a:latin typeface="Arial" panose="020B0604020202020204" pitchFamily="34" charset="0"/>
                          <a:cs typeface="Arial" panose="020B0604020202020204" pitchFamily="34" charset="0"/>
                        </a:rPr>
                        <a:t>, GlaxoSmithKline, Galapagos, Roche</a:t>
                      </a:r>
                    </a:p>
                  </a:txBody>
                  <a:tcPr marL="51439" marR="51439" marT="25716" marB="25716"/>
                </a:tc>
                <a:extLst>
                  <a:ext uri="{0D108BD9-81ED-4DB2-BD59-A6C34878D82A}">
                    <a16:rowId xmlns:a16="http://schemas.microsoft.com/office/drawing/2014/main" val="10002"/>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Participation</a:t>
                      </a:r>
                      <a:r>
                        <a:rPr lang="en-GB" sz="1100" baseline="0" noProof="0" dirty="0">
                          <a:solidFill>
                            <a:schemeClr val="accent1">
                              <a:lumMod val="50000"/>
                            </a:schemeClr>
                          </a:solidFill>
                          <a:latin typeface="Arial" panose="020B0604020202020204" pitchFamily="34" charset="0"/>
                          <a:cs typeface="Arial" panose="020B0604020202020204" pitchFamily="34" charset="0"/>
                        </a:rPr>
                        <a:t> in a company sponsored bureau:</a:t>
                      </a:r>
                    </a:p>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3"/>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Stock</a:t>
                      </a:r>
                      <a:r>
                        <a:rPr lang="en-GB" sz="1100" baseline="0" noProof="0" dirty="0">
                          <a:solidFill>
                            <a:schemeClr val="accent1">
                              <a:lumMod val="50000"/>
                            </a:schemeClr>
                          </a:solidFill>
                          <a:latin typeface="Arial" panose="020B0604020202020204" pitchFamily="34" charset="0"/>
                          <a:cs typeface="Arial" panose="020B0604020202020204" pitchFamily="34" charset="0"/>
                        </a:rPr>
                        <a:t> shareholder:</a:t>
                      </a:r>
                    </a:p>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4"/>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Spouse / partner:</a:t>
                      </a:r>
                    </a:p>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5"/>
                  </a:ext>
                </a:extLst>
              </a:tr>
              <a:tr h="386813">
                <a:tc>
                  <a:txBody>
                    <a:bodyPr/>
                    <a:lstStyle/>
                    <a:p>
                      <a:r>
                        <a:rPr lang="en-GB" sz="1100" noProof="0" dirty="0">
                          <a:solidFill>
                            <a:schemeClr val="accent1">
                              <a:lumMod val="50000"/>
                            </a:schemeClr>
                          </a:solidFill>
                          <a:latin typeface="Arial" panose="020B0604020202020204" pitchFamily="34" charset="0"/>
                          <a:cs typeface="Arial" panose="020B0604020202020204" pitchFamily="34" charset="0"/>
                        </a:rPr>
                        <a:t>Other support / </a:t>
                      </a:r>
                      <a:r>
                        <a:rPr lang="en-GB" sz="1100" baseline="0" noProof="0" dirty="0">
                          <a:solidFill>
                            <a:schemeClr val="accent1">
                              <a:lumMod val="50000"/>
                            </a:schemeClr>
                          </a:solidFill>
                          <a:latin typeface="Arial" panose="020B0604020202020204" pitchFamily="34" charset="0"/>
                          <a:cs typeface="Arial" panose="020B0604020202020204" pitchFamily="34" charset="0"/>
                        </a:rPr>
                        <a:t>potential </a:t>
                      </a:r>
                      <a:r>
                        <a:rPr lang="en-GB" sz="1100" noProof="0" dirty="0">
                          <a:solidFill>
                            <a:schemeClr val="accent1">
                              <a:lumMod val="50000"/>
                            </a:schemeClr>
                          </a:solidFill>
                          <a:latin typeface="Arial" panose="020B0604020202020204" pitchFamily="34" charset="0"/>
                          <a:cs typeface="Arial" panose="020B0604020202020204" pitchFamily="34" charset="0"/>
                        </a:rPr>
                        <a:t>conflict of interest:</a:t>
                      </a:r>
                    </a:p>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1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6"/>
                  </a:ext>
                </a:extLst>
              </a:tr>
            </a:tbl>
          </a:graphicData>
        </a:graphic>
      </p:graphicFrame>
      <p:grpSp>
        <p:nvGrpSpPr>
          <p:cNvPr id="20502" name="Group 1">
            <a:extLst>
              <a:ext uri="{FF2B5EF4-FFF2-40B4-BE49-F238E27FC236}">
                <a16:creationId xmlns:a16="http://schemas.microsoft.com/office/drawing/2014/main" id="{6DE9B695-EA64-4A4E-8FEB-B265BF0F250E}"/>
              </a:ext>
            </a:extLst>
          </p:cNvPr>
          <p:cNvGrpSpPr>
            <a:grpSpLocks/>
          </p:cNvGrpSpPr>
          <p:nvPr/>
        </p:nvGrpSpPr>
        <p:grpSpPr bwMode="auto">
          <a:xfrm>
            <a:off x="7599363" y="4754563"/>
            <a:ext cx="1227137" cy="265112"/>
            <a:chOff x="7599363" y="4716463"/>
            <a:chExt cx="1227137" cy="265112"/>
          </a:xfrm>
        </p:grpSpPr>
        <p:pic>
          <p:nvPicPr>
            <p:cNvPr id="20504" name="Grafik 11">
              <a:extLst>
                <a:ext uri="{FF2B5EF4-FFF2-40B4-BE49-F238E27FC236}">
                  <a16:creationId xmlns:a16="http://schemas.microsoft.com/office/drawing/2014/main" id="{96F7BB12-F842-4A46-A222-C16F62953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9363" y="4748213"/>
              <a:ext cx="9064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Grafik 13">
              <a:extLst>
                <a:ext uri="{FF2B5EF4-FFF2-40B4-BE49-F238E27FC236}">
                  <a16:creationId xmlns:a16="http://schemas.microsoft.com/office/drawing/2014/main" id="{D4526FF5-14CE-40B8-8BF0-345B72E29D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5675" y="4716463"/>
              <a:ext cx="2508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Placeholder 4">
            <a:extLst>
              <a:ext uri="{FF2B5EF4-FFF2-40B4-BE49-F238E27FC236}">
                <a16:creationId xmlns:a16="http://schemas.microsoft.com/office/drawing/2014/main" id="{A623CF68-0B32-4784-BBE6-92C8CCEDE27A}"/>
              </a:ext>
            </a:extLst>
          </p:cNvPr>
          <p:cNvSpPr txBox="1">
            <a:spLocks/>
          </p:cNvSpPr>
          <p:nvPr/>
        </p:nvSpPr>
        <p:spPr>
          <a:xfrm>
            <a:off x="250825" y="4135438"/>
            <a:ext cx="8677275" cy="885825"/>
          </a:xfrm>
          <a:prstGeom prst="rect">
            <a:avLst/>
          </a:prstGeom>
          <a:ln>
            <a:solidFill>
              <a:srgbClr val="FF0000"/>
            </a:solidFill>
          </a:ln>
        </p:spPr>
        <p:txBody>
          <a:bodyPr lIns="68580" tIns="34290" rIns="68580" bIns="34290" anchor="ctr">
            <a:normAutofit fontScale="92500" lnSpcReduction="20000"/>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fr-FR" sz="1050" dirty="0">
                <a:solidFill>
                  <a:schemeClr val="bg1">
                    <a:lumMod val="50000"/>
                  </a:schemeClr>
                </a:solidFill>
                <a:latin typeface="Times" panose="02020603050405020304" pitchFamily="18" charset="0"/>
                <a:ea typeface="ＭＳ Ｐゴシック" panose="020B0600070205080204" pitchFamily="34" charset="-128"/>
                <a:cs typeface="Times" panose="02020603050405020304" pitchFamily="18" charset="0"/>
              </a:rPr>
              <a:t>This event is accredited for CME credits by EBAP and EACCME and speakers are required to disclose their potential conflict of interest.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judgments. It remains for audience members to determine whether the speaker’s interests, or relationships may influence the presentation. The ERS does not view the existence of these interests or commitments as necessarily implying bias or decreasing the value of the speaker’s presentation. Drug or device advertisement is forbidden. </a:t>
            </a:r>
            <a:endParaRPr lang="fr-CH" sz="1050" dirty="0">
              <a:solidFill>
                <a:schemeClr val="bg1">
                  <a:lumMod val="50000"/>
                </a:schemeClr>
              </a:solidFill>
              <a:latin typeface="Times" panose="02020603050405020304" pitchFamily="18" charset="0"/>
              <a:cs typeface="Times" panose="02020603050405020304" pitchFamily="18" charset="0"/>
            </a:endParaRPr>
          </a:p>
          <a:p>
            <a:pPr algn="l">
              <a:defRPr/>
            </a:pPr>
            <a:br>
              <a:rPr lang="en-US" altLang="fr-FR" sz="900" dirty="0">
                <a:latin typeface="Times" panose="02020603050405020304" pitchFamily="18" charset="0"/>
                <a:ea typeface="ＭＳ Ｐゴシック" panose="020B0600070205080204" pitchFamily="34" charset="-128"/>
                <a:cs typeface="Times" panose="02020603050405020304" pitchFamily="18" charset="0"/>
              </a:rPr>
            </a:br>
            <a:endParaRPr lang="fr-CH" sz="900" dirty="0">
              <a:latin typeface="Times" panose="02020603050405020304" pitchFamily="18" charset="0"/>
              <a:cs typeface="Times" panose="02020603050405020304" pitchFamily="18" charset="0"/>
            </a:endParaRPr>
          </a:p>
        </p:txBody>
      </p:sp>
      <p:sp>
        <p:nvSpPr>
          <p:cNvPr id="2" name="TextBox 1">
            <a:extLst>
              <a:ext uri="{FF2B5EF4-FFF2-40B4-BE49-F238E27FC236}">
                <a16:creationId xmlns:a16="http://schemas.microsoft.com/office/drawing/2014/main" id="{B33E434F-CCAC-442D-AC40-57A45E1FCC39}"/>
              </a:ext>
            </a:extLst>
          </p:cNvPr>
          <p:cNvSpPr txBox="1"/>
          <p:nvPr/>
        </p:nvSpPr>
        <p:spPr>
          <a:xfrm>
            <a:off x="215900" y="957540"/>
            <a:ext cx="323652" cy="369332"/>
          </a:xfrm>
          <a:prstGeom prst="rect">
            <a:avLst/>
          </a:prstGeom>
          <a:noFill/>
        </p:spPr>
        <p:txBody>
          <a:bodyPr wrap="square" rtlCol="0">
            <a:spAutoFit/>
          </a:bodyPr>
          <a:lstStyle/>
          <a:p>
            <a:r>
              <a:rPr lang="en-GB" dirty="0"/>
              <a:t>×</a:t>
            </a:r>
          </a:p>
        </p:txBody>
      </p:sp>
    </p:spTree>
    <p:custDataLst>
      <p:tags r:id="rId1"/>
    </p:custDataLst>
    <p:extLst>
      <p:ext uri="{BB962C8B-B14F-4D97-AF65-F5344CB8AC3E}">
        <p14:creationId xmlns:p14="http://schemas.microsoft.com/office/powerpoint/2010/main" val="425752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4"/>
          <a:stretch>
            <a:fillRect/>
          </a:stretch>
        </p:blipFill>
        <p:spPr>
          <a:xfrm>
            <a:off x="4427984" y="2355726"/>
            <a:ext cx="4743236" cy="2248881"/>
          </a:xfrm>
          <a:prstGeom prst="rect">
            <a:avLst/>
          </a:prstGeom>
          <a:ln>
            <a:noFill/>
          </a:ln>
          <a:effectLst>
            <a:outerShdw blurRad="190500" algn="tl" rotWithShape="0">
              <a:srgbClr val="000000">
                <a:alpha val="70000"/>
              </a:srgbClr>
            </a:outerShdw>
          </a:effectLst>
        </p:spPr>
      </p:pic>
      <p:sp>
        <p:nvSpPr>
          <p:cNvPr id="7" name="Datumsplatzhalter 5"/>
          <p:cNvSpPr>
            <a:spLocks noGrp="1"/>
          </p:cNvSpPr>
          <p:nvPr>
            <p:ph type="dt" sz="half" idx="4294967295"/>
          </p:nvPr>
        </p:nvSpPr>
        <p:spPr>
          <a:xfrm>
            <a:off x="0" y="4819650"/>
            <a:ext cx="4103688" cy="287338"/>
          </a:xfrm>
        </p:spPr>
        <p:txBody>
          <a:bodyPr/>
          <a:lstStyle/>
          <a:p>
            <a:pPr defTabSz="685800">
              <a:defRPr/>
            </a:pPr>
            <a:r>
              <a:rPr lang="en-US" sz="825" dirty="0">
                <a:solidFill>
                  <a:srgbClr val="005291"/>
                </a:solidFill>
                <a:latin typeface="Arial" charset="0"/>
                <a:ea typeface="+mn-ea"/>
              </a:rPr>
              <a:t>Ley et al., AJRCCM, 2017</a:t>
            </a:r>
          </a:p>
          <a:p>
            <a:pPr defTabSz="685800">
              <a:defRPr/>
            </a:pPr>
            <a:endParaRPr lang="sv-SE" sz="825" dirty="0">
              <a:solidFill>
                <a:srgbClr val="FFFFFF"/>
              </a:solidFill>
              <a:effectLst>
                <a:outerShdw blurRad="38100" dist="38100" dir="2700000" algn="tl">
                  <a:srgbClr val="000000">
                    <a:alpha val="43137"/>
                  </a:srgbClr>
                </a:outerShdw>
              </a:effectLst>
              <a:latin typeface="Arial" charset="0"/>
              <a:ea typeface="+mn-ea"/>
            </a:endParaRPr>
          </a:p>
        </p:txBody>
      </p:sp>
      <p:pic>
        <p:nvPicPr>
          <p:cNvPr id="2" name="Grafik 1">
            <a:extLst>
              <a:ext uri="{FF2B5EF4-FFF2-40B4-BE49-F238E27FC236}">
                <a16:creationId xmlns:a16="http://schemas.microsoft.com/office/drawing/2014/main" id="{46A91FE6-1112-49E7-8952-4B69EE820D1A}"/>
              </a:ext>
            </a:extLst>
          </p:cNvPr>
          <p:cNvPicPr>
            <a:picLocks noChangeAspect="1"/>
          </p:cNvPicPr>
          <p:nvPr/>
        </p:nvPicPr>
        <p:blipFill>
          <a:blip r:embed="rId5"/>
          <a:stretch>
            <a:fillRect/>
          </a:stretch>
        </p:blipFill>
        <p:spPr>
          <a:xfrm>
            <a:off x="251520" y="726083"/>
            <a:ext cx="4032448" cy="2134007"/>
          </a:xfrm>
          <a:prstGeom prst="rect">
            <a:avLst/>
          </a:prstGeom>
          <a:ln>
            <a:noFill/>
          </a:ln>
          <a:effectLst>
            <a:outerShdw blurRad="190500" algn="tl" rotWithShape="0">
              <a:srgbClr val="000000">
                <a:alpha val="70000"/>
              </a:srgbClr>
            </a:outerShdw>
          </a:effectLst>
        </p:spPr>
      </p:pic>
      <p:sp>
        <p:nvSpPr>
          <p:cNvPr id="8" name="Title 1">
            <a:extLst>
              <a:ext uri="{FF2B5EF4-FFF2-40B4-BE49-F238E27FC236}">
                <a16:creationId xmlns:a16="http://schemas.microsoft.com/office/drawing/2014/main" id="{2898C022-95AF-4D80-9037-CBA4D71437B4}"/>
              </a:ext>
            </a:extLst>
          </p:cNvPr>
          <p:cNvSpPr txBox="1">
            <a:spLocks/>
          </p:cNvSpPr>
          <p:nvPr/>
        </p:nvSpPr>
        <p:spPr bwMode="auto">
          <a:xfrm>
            <a:off x="914400" y="-16354"/>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Respiratory </a:t>
            </a:r>
            <a:r>
              <a:rPr lang="en-US" altLang="en-US" cap="none" dirty="0" err="1">
                <a:latin typeface="Arial" panose="020B0604020202020204" pitchFamily="34" charset="0"/>
                <a:ea typeface="ＭＳ Ｐゴシック" panose="020B0600070205080204" pitchFamily="34" charset="-128"/>
                <a:cs typeface="Arial" panose="020B0604020202020204" pitchFamily="34" charset="0"/>
              </a:rPr>
              <a:t>Hospitalisations</a:t>
            </a:r>
            <a:r>
              <a:rPr lang="en-US" altLang="en-US" cap="none" dirty="0">
                <a:latin typeface="Arial" panose="020B0604020202020204" pitchFamily="34" charset="0"/>
                <a:ea typeface="ＭＳ Ｐゴシック" panose="020B0600070205080204" pitchFamily="34" charset="-128"/>
                <a:cs typeface="Arial" panose="020B0604020202020204" pitchFamily="34" charset="0"/>
              </a:rPr>
              <a:t> - Pirfenidone</a:t>
            </a:r>
          </a:p>
        </p:txBody>
      </p:sp>
    </p:spTree>
    <p:custDataLst>
      <p:tags r:id="rId1"/>
    </p:custDataLst>
    <p:extLst>
      <p:ext uri="{BB962C8B-B14F-4D97-AF65-F5344CB8AC3E}">
        <p14:creationId xmlns:p14="http://schemas.microsoft.com/office/powerpoint/2010/main" val="299422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2257177" y="808990"/>
            <a:ext cx="5501177" cy="1139716"/>
            <a:chOff x="1066800" y="1690790"/>
            <a:chExt cx="7334903" cy="1519621"/>
          </a:xfrm>
        </p:grpSpPr>
        <p:sp>
          <p:nvSpPr>
            <p:cNvPr id="9" name="Rechteck 11"/>
            <p:cNvSpPr/>
            <p:nvPr/>
          </p:nvSpPr>
          <p:spPr>
            <a:xfrm>
              <a:off x="1066800" y="1690790"/>
              <a:ext cx="4567434" cy="497747"/>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de-DE" sz="1050" b="1" dirty="0" err="1">
                  <a:solidFill>
                    <a:srgbClr val="000000"/>
                  </a:solidFill>
                  <a:latin typeface="Arial"/>
                  <a:cs typeface="Arial"/>
                </a:rPr>
                <a:t>History</a:t>
              </a:r>
              <a:r>
                <a:rPr lang="de-DE" sz="1050" b="1" dirty="0">
                  <a:solidFill>
                    <a:srgbClr val="000000"/>
                  </a:solidFill>
                  <a:latin typeface="Arial"/>
                  <a:cs typeface="Arial"/>
                </a:rPr>
                <a:t> and </a:t>
              </a:r>
              <a:r>
                <a:rPr lang="de-DE" sz="1050" b="1" dirty="0" err="1">
                  <a:solidFill>
                    <a:srgbClr val="000000"/>
                  </a:solidFill>
                  <a:latin typeface="Arial"/>
                  <a:cs typeface="Arial"/>
                </a:rPr>
                <a:t>physical</a:t>
              </a:r>
              <a:r>
                <a:rPr lang="de-DE" sz="1050" b="1" dirty="0">
                  <a:solidFill>
                    <a:srgbClr val="000000"/>
                  </a:solidFill>
                  <a:latin typeface="Arial"/>
                  <a:cs typeface="Arial"/>
                </a:rPr>
                <a:t> </a:t>
              </a:r>
              <a:r>
                <a:rPr lang="de-DE" sz="1050" b="1" dirty="0" err="1">
                  <a:solidFill>
                    <a:srgbClr val="000000"/>
                  </a:solidFill>
                  <a:latin typeface="Arial"/>
                  <a:cs typeface="Arial"/>
                </a:rPr>
                <a:t>examination</a:t>
              </a:r>
              <a:br>
                <a:rPr lang="de-DE" sz="1050" b="1" dirty="0">
                  <a:solidFill>
                    <a:srgbClr val="000000"/>
                  </a:solidFill>
                  <a:latin typeface="Arial"/>
                  <a:cs typeface="Arial"/>
                </a:rPr>
              </a:br>
              <a:r>
                <a:rPr lang="de-DE" sz="1050" b="1" dirty="0" err="1">
                  <a:solidFill>
                    <a:srgbClr val="000000"/>
                  </a:solidFill>
                  <a:latin typeface="Arial"/>
                  <a:cs typeface="Arial"/>
                </a:rPr>
                <a:t>basic</a:t>
              </a:r>
              <a:r>
                <a:rPr lang="de-DE" sz="1050" b="1" dirty="0">
                  <a:solidFill>
                    <a:srgbClr val="000000"/>
                  </a:solidFill>
                  <a:latin typeface="Arial"/>
                  <a:cs typeface="Arial"/>
                </a:rPr>
                <a:t> </a:t>
              </a:r>
              <a:r>
                <a:rPr lang="de-DE" sz="1050" b="1" dirty="0" err="1">
                  <a:solidFill>
                    <a:srgbClr val="000000"/>
                  </a:solidFill>
                  <a:latin typeface="Arial"/>
                  <a:cs typeface="Arial"/>
                </a:rPr>
                <a:t>investigations</a:t>
              </a:r>
              <a:r>
                <a:rPr lang="de-DE" sz="1050" b="1" dirty="0">
                  <a:solidFill>
                    <a:srgbClr val="000000"/>
                  </a:solidFill>
                  <a:latin typeface="Arial"/>
                  <a:cs typeface="Arial"/>
                </a:rPr>
                <a:t> (lab </a:t>
              </a:r>
              <a:r>
                <a:rPr lang="de-DE" sz="1050" b="1" dirty="0" err="1">
                  <a:solidFill>
                    <a:srgbClr val="000000"/>
                  </a:solidFill>
                  <a:latin typeface="Arial"/>
                  <a:cs typeface="Arial"/>
                </a:rPr>
                <a:t>tests</a:t>
              </a:r>
              <a:r>
                <a:rPr lang="de-DE" sz="1050" b="1" dirty="0">
                  <a:solidFill>
                    <a:srgbClr val="000000"/>
                  </a:solidFill>
                  <a:latin typeface="Arial"/>
                  <a:cs typeface="Arial"/>
                </a:rPr>
                <a:t>, X-</a:t>
              </a:r>
              <a:r>
                <a:rPr lang="de-DE" sz="1050" b="1" dirty="0" err="1">
                  <a:solidFill>
                    <a:srgbClr val="000000"/>
                  </a:solidFill>
                  <a:latin typeface="Arial"/>
                  <a:cs typeface="Arial"/>
                </a:rPr>
                <a:t>ray</a:t>
              </a:r>
              <a:r>
                <a:rPr lang="de-DE" sz="1050" b="1" dirty="0">
                  <a:solidFill>
                    <a:srgbClr val="000000"/>
                  </a:solidFill>
                  <a:latin typeface="Arial"/>
                  <a:cs typeface="Arial"/>
                </a:rPr>
                <a:t>, …)</a:t>
              </a:r>
              <a:endParaRPr lang="en-US" sz="1050" dirty="0">
                <a:solidFill>
                  <a:srgbClr val="000000"/>
                </a:solidFill>
                <a:latin typeface="Helvetica Neue LT Std 35 Thin"/>
                <a:cs typeface="Arial"/>
              </a:endParaRPr>
            </a:p>
          </p:txBody>
        </p:sp>
        <p:sp>
          <p:nvSpPr>
            <p:cNvPr id="11" name="Rechteck 11"/>
            <p:cNvSpPr/>
            <p:nvPr/>
          </p:nvSpPr>
          <p:spPr>
            <a:xfrm>
              <a:off x="1419044" y="2882811"/>
              <a:ext cx="3862947" cy="3276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b="1" dirty="0">
                  <a:solidFill>
                    <a:srgbClr val="FFFFFF"/>
                  </a:solidFill>
                  <a:latin typeface="Helvetica Neue LT Std 35 Thin"/>
                  <a:cs typeface="Arial"/>
                </a:rPr>
                <a:t>HRCT</a:t>
              </a:r>
            </a:p>
          </p:txBody>
        </p:sp>
        <p:sp>
          <p:nvSpPr>
            <p:cNvPr id="22" name="Rechteck 11"/>
            <p:cNvSpPr/>
            <p:nvPr/>
          </p:nvSpPr>
          <p:spPr>
            <a:xfrm>
              <a:off x="5649531" y="2745365"/>
              <a:ext cx="2752172" cy="465046"/>
            </a:xfrm>
            <a:prstGeom prst="roundRect">
              <a:avLst/>
            </a:prstGeom>
            <a:solidFill>
              <a:srgbClr val="E7EAE9"/>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dirty="0">
                  <a:solidFill>
                    <a:srgbClr val="333399"/>
                  </a:solidFill>
                  <a:latin typeface="Arial"/>
                  <a:cs typeface="Arial"/>
                </a:rPr>
                <a:t>Extraparenchyal diagnosis</a:t>
              </a:r>
            </a:p>
          </p:txBody>
        </p:sp>
        <p:cxnSp>
          <p:nvCxnSpPr>
            <p:cNvPr id="3" name="Straight Arrow Connector 2"/>
            <p:cNvCxnSpPr>
              <a:stCxn id="9" idx="2"/>
              <a:endCxn id="11" idx="0"/>
            </p:cNvCxnSpPr>
            <p:nvPr/>
          </p:nvCxnSpPr>
          <p:spPr>
            <a:xfrm>
              <a:off x="3350517" y="2188537"/>
              <a:ext cx="1" cy="69427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hteck 11"/>
            <p:cNvSpPr/>
            <p:nvPr/>
          </p:nvSpPr>
          <p:spPr>
            <a:xfrm>
              <a:off x="1428750" y="2320358"/>
              <a:ext cx="3843534" cy="327600"/>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de-DE" sz="1050" dirty="0">
                  <a:solidFill>
                    <a:srgbClr val="000000"/>
                  </a:solidFill>
                  <a:latin typeface="Arial"/>
                  <a:cs typeface="Arial"/>
                </a:rPr>
                <a:t>Extraparenchymal cause identified?</a:t>
              </a:r>
              <a:endParaRPr lang="en-US" sz="1050" dirty="0">
                <a:solidFill>
                  <a:srgbClr val="000000"/>
                </a:solidFill>
                <a:latin typeface="Helvetica Neue LT Std 35 Thin"/>
                <a:cs typeface="Arial"/>
              </a:endParaRPr>
            </a:p>
          </p:txBody>
        </p:sp>
        <p:cxnSp>
          <p:nvCxnSpPr>
            <p:cNvPr id="43" name="Straight Arrow Connector 42"/>
            <p:cNvCxnSpPr>
              <a:stCxn id="10" idx="3"/>
              <a:endCxn id="22" idx="0"/>
            </p:cNvCxnSpPr>
            <p:nvPr/>
          </p:nvCxnSpPr>
          <p:spPr>
            <a:xfrm>
              <a:off x="5272284" y="2484158"/>
              <a:ext cx="1753333" cy="261207"/>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hteck 11"/>
            <p:cNvSpPr/>
            <p:nvPr/>
          </p:nvSpPr>
          <p:spPr>
            <a:xfrm>
              <a:off x="5714999" y="2237706"/>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Yes</a:t>
              </a:r>
            </a:p>
          </p:txBody>
        </p:sp>
        <p:sp>
          <p:nvSpPr>
            <p:cNvPr id="69" name="Rechteck 11"/>
            <p:cNvSpPr/>
            <p:nvPr/>
          </p:nvSpPr>
          <p:spPr>
            <a:xfrm>
              <a:off x="3278388" y="2621754"/>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No</a:t>
              </a:r>
            </a:p>
          </p:txBody>
        </p:sp>
      </p:grpSp>
      <p:pic>
        <p:nvPicPr>
          <p:cNvPr id="35" name="Picture 4" descr="1"/>
          <p:cNvPicPr>
            <a:picLocks noChangeAspect="1" noChangeArrowheads="1"/>
          </p:cNvPicPr>
          <p:nvPr/>
        </p:nvPicPr>
        <p:blipFill rotWithShape="1">
          <a:blip r:embed="rId4">
            <a:extLst>
              <a:ext uri="{28A0092B-C50C-407E-A947-70E740481C1C}">
                <a14:useLocalDpi xmlns:a14="http://schemas.microsoft.com/office/drawing/2010/main" val="0"/>
              </a:ext>
            </a:extLst>
          </a:blip>
          <a:srcRect l="14474" t="26069" r="17927" b="20888"/>
          <a:stretch/>
        </p:blipFill>
        <p:spPr bwMode="auto">
          <a:xfrm>
            <a:off x="2480678" y="2267289"/>
            <a:ext cx="2908889" cy="2323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Inhaltsplatzhalter 4"/>
          <p:cNvSpPr txBox="1">
            <a:spLocks/>
          </p:cNvSpPr>
          <p:nvPr/>
        </p:nvSpPr>
        <p:spPr>
          <a:xfrm>
            <a:off x="179512" y="4960456"/>
            <a:ext cx="5365725" cy="131574"/>
          </a:xfrm>
          <a:prstGeom prst="rect">
            <a:avLst/>
          </a:prstGeom>
        </p:spPr>
        <p:txBody>
          <a:bodyPr vert="horz" wrap="square" lIns="0" tIns="0" rIns="0" bIns="0" rtlCol="0" anchor="t" anchorCtr="0">
            <a:spAutoFit/>
          </a:bodyPr>
          <a:lstStyle>
            <a:defPPr>
              <a:defRPr lang="de-DE"/>
            </a:defPPr>
            <a:lvl1pPr indent="0" defTabSz="457200">
              <a:lnSpc>
                <a:spcPct val="95000"/>
              </a:lnSpc>
              <a:spcBef>
                <a:spcPts val="600"/>
              </a:spcBef>
              <a:buFont typeface="Arial"/>
              <a:buNone/>
              <a:defRPr sz="800">
                <a:solidFill>
                  <a:schemeClr val="accent2"/>
                </a:solidFill>
                <a:cs typeface="Arial" panose="020B0604020202020204" pitchFamily="34" charset="0"/>
              </a:defRPr>
            </a:lvl1pPr>
            <a:lvl2pPr marL="168275" indent="-168275" defTabSz="457200">
              <a:lnSpc>
                <a:spcPct val="95000"/>
              </a:lnSpc>
              <a:spcBef>
                <a:spcPts val="1000"/>
              </a:spcBef>
              <a:buFont typeface="Arial"/>
              <a:buChar char="•"/>
              <a:defRPr sz="2000">
                <a:solidFill>
                  <a:schemeClr val="accent2"/>
                </a:solidFill>
                <a:cs typeface="Arial"/>
              </a:defRPr>
            </a:lvl2pPr>
            <a:lvl3pPr marL="396875" indent="-225425" defTabSz="457200">
              <a:lnSpc>
                <a:spcPct val="95000"/>
              </a:lnSpc>
              <a:spcBef>
                <a:spcPts val="600"/>
              </a:spcBef>
              <a:buFont typeface="Lucida Grande"/>
              <a:buChar char="–"/>
              <a:tabLst/>
              <a:defRPr>
                <a:solidFill>
                  <a:schemeClr val="accent2"/>
                </a:solidFill>
                <a:cs typeface="Arial"/>
              </a:defRPr>
            </a:lvl3pPr>
            <a:lvl4pPr marL="581025" indent="-177800" defTabSz="457200">
              <a:lnSpc>
                <a:spcPct val="95000"/>
              </a:lnSpc>
              <a:spcBef>
                <a:spcPts val="600"/>
              </a:spcBef>
              <a:buFont typeface="Arial"/>
              <a:buChar char="•"/>
              <a:defRPr>
                <a:solidFill>
                  <a:schemeClr val="accent2"/>
                </a:solidFill>
                <a:cs typeface="Arial"/>
              </a:defRPr>
            </a:lvl4pPr>
            <a:lvl5pPr marL="2057400" indent="-228600" defTabSz="457200">
              <a:lnSpc>
                <a:spcPct val="95000"/>
              </a:lnSpc>
              <a:spcBef>
                <a:spcPts val="600"/>
              </a:spcBef>
              <a:buFont typeface="Arial"/>
              <a:buChar char="»"/>
              <a:defRPr>
                <a:solidFill>
                  <a:schemeClr val="accent2"/>
                </a:solidFill>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defTabSz="342900">
              <a:spcBef>
                <a:spcPts val="450"/>
              </a:spcBef>
              <a:defRPr/>
            </a:pPr>
            <a:r>
              <a:rPr lang="fr-FR" sz="900" dirty="0" err="1">
                <a:solidFill>
                  <a:srgbClr val="005291"/>
                </a:solidFill>
                <a:latin typeface="Arial"/>
                <a:ea typeface="+mn-ea"/>
              </a:rPr>
              <a:t>Ryerson</a:t>
            </a:r>
            <a:r>
              <a:rPr lang="fr-FR" sz="900" dirty="0">
                <a:solidFill>
                  <a:srgbClr val="005291"/>
                </a:solidFill>
                <a:latin typeface="Arial"/>
                <a:ea typeface="+mn-ea"/>
              </a:rPr>
              <a:t> CJ. et al. </a:t>
            </a:r>
            <a:r>
              <a:rPr lang="fr-FR" sz="900" dirty="0" err="1">
                <a:solidFill>
                  <a:srgbClr val="005291"/>
                </a:solidFill>
                <a:latin typeface="Arial"/>
                <a:ea typeface="+mn-ea"/>
              </a:rPr>
              <a:t>Eur</a:t>
            </a:r>
            <a:r>
              <a:rPr lang="fr-FR" sz="900" dirty="0">
                <a:solidFill>
                  <a:srgbClr val="005291"/>
                </a:solidFill>
                <a:latin typeface="Arial"/>
                <a:ea typeface="+mn-ea"/>
              </a:rPr>
              <a:t> </a:t>
            </a:r>
            <a:r>
              <a:rPr lang="fr-FR" sz="900" dirty="0" err="1">
                <a:solidFill>
                  <a:srgbClr val="005291"/>
                </a:solidFill>
                <a:latin typeface="Arial"/>
                <a:ea typeface="+mn-ea"/>
              </a:rPr>
              <a:t>Respir</a:t>
            </a:r>
            <a:r>
              <a:rPr lang="fr-FR" sz="900" dirty="0">
                <a:solidFill>
                  <a:srgbClr val="005291"/>
                </a:solidFill>
                <a:latin typeface="Arial"/>
                <a:ea typeface="+mn-ea"/>
              </a:rPr>
              <a:t> J 2015; 45: 512-520.</a:t>
            </a:r>
          </a:p>
        </p:txBody>
      </p:sp>
      <p:sp>
        <p:nvSpPr>
          <p:cNvPr id="15" name="Title 1">
            <a:extLst>
              <a:ext uri="{FF2B5EF4-FFF2-40B4-BE49-F238E27FC236}">
                <a16:creationId xmlns:a16="http://schemas.microsoft.com/office/drawing/2014/main" id="{87AF47B6-4AEE-41C3-98D6-5A7A5134ACDD}"/>
              </a:ext>
            </a:extLst>
          </p:cNvPr>
          <p:cNvSpPr txBox="1">
            <a:spLocks/>
          </p:cNvSpPr>
          <p:nvPr/>
        </p:nvSpPr>
        <p:spPr bwMode="auto">
          <a:xfrm>
            <a:off x="85020" y="160918"/>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Diagnostic algorithm</a:t>
            </a:r>
          </a:p>
        </p:txBody>
      </p:sp>
    </p:spTree>
    <p:custDataLst>
      <p:tags r:id="rId1"/>
    </p:custDataLst>
    <p:extLst>
      <p:ext uri="{BB962C8B-B14F-4D97-AF65-F5344CB8AC3E}">
        <p14:creationId xmlns:p14="http://schemas.microsoft.com/office/powerpoint/2010/main" val="22526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571376" y="781740"/>
            <a:ext cx="6186978" cy="3996444"/>
            <a:chOff x="152399" y="1690790"/>
            <a:chExt cx="8249304" cy="5328592"/>
          </a:xfrm>
        </p:grpSpPr>
        <p:cxnSp>
          <p:nvCxnSpPr>
            <p:cNvPr id="28" name="Straight Arrow Connector 27"/>
            <p:cNvCxnSpPr>
              <a:stCxn id="14" idx="2"/>
              <a:endCxn id="24" idx="0"/>
            </p:cNvCxnSpPr>
            <p:nvPr/>
          </p:nvCxnSpPr>
          <p:spPr>
            <a:xfrm>
              <a:off x="3350517" y="4232285"/>
              <a:ext cx="1" cy="69427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hteck 11"/>
            <p:cNvSpPr/>
            <p:nvPr/>
          </p:nvSpPr>
          <p:spPr>
            <a:xfrm>
              <a:off x="1066800" y="1690790"/>
              <a:ext cx="4567434" cy="497747"/>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de-DE" sz="1050" b="1" dirty="0" err="1">
                  <a:solidFill>
                    <a:srgbClr val="000000"/>
                  </a:solidFill>
                  <a:latin typeface="Arial"/>
                  <a:cs typeface="Arial"/>
                </a:rPr>
                <a:t>History</a:t>
              </a:r>
              <a:r>
                <a:rPr lang="de-DE" sz="1050" b="1" dirty="0">
                  <a:solidFill>
                    <a:srgbClr val="000000"/>
                  </a:solidFill>
                  <a:latin typeface="Arial"/>
                  <a:cs typeface="Arial"/>
                </a:rPr>
                <a:t> and </a:t>
              </a:r>
              <a:r>
                <a:rPr lang="de-DE" sz="1050" b="1" dirty="0" err="1">
                  <a:solidFill>
                    <a:srgbClr val="000000"/>
                  </a:solidFill>
                  <a:latin typeface="Arial"/>
                  <a:cs typeface="Arial"/>
                </a:rPr>
                <a:t>physical</a:t>
              </a:r>
              <a:r>
                <a:rPr lang="de-DE" sz="1050" b="1" dirty="0">
                  <a:solidFill>
                    <a:srgbClr val="000000"/>
                  </a:solidFill>
                  <a:latin typeface="Arial"/>
                  <a:cs typeface="Arial"/>
                </a:rPr>
                <a:t> </a:t>
              </a:r>
              <a:r>
                <a:rPr lang="de-DE" sz="1050" b="1" dirty="0" err="1">
                  <a:solidFill>
                    <a:srgbClr val="000000"/>
                  </a:solidFill>
                  <a:latin typeface="Arial"/>
                  <a:cs typeface="Arial"/>
                </a:rPr>
                <a:t>examination</a:t>
              </a:r>
              <a:br>
                <a:rPr lang="de-DE" sz="1050" b="1" dirty="0">
                  <a:solidFill>
                    <a:srgbClr val="000000"/>
                  </a:solidFill>
                  <a:latin typeface="Arial"/>
                  <a:cs typeface="Arial"/>
                </a:rPr>
              </a:br>
              <a:r>
                <a:rPr lang="de-DE" sz="1050" b="1" dirty="0" err="1">
                  <a:solidFill>
                    <a:srgbClr val="000000"/>
                  </a:solidFill>
                  <a:latin typeface="Arial"/>
                  <a:cs typeface="Arial"/>
                </a:rPr>
                <a:t>basic</a:t>
              </a:r>
              <a:r>
                <a:rPr lang="de-DE" sz="1050" b="1" dirty="0">
                  <a:solidFill>
                    <a:srgbClr val="000000"/>
                  </a:solidFill>
                  <a:latin typeface="Arial"/>
                  <a:cs typeface="Arial"/>
                </a:rPr>
                <a:t> </a:t>
              </a:r>
              <a:r>
                <a:rPr lang="de-DE" sz="1050" b="1" dirty="0" err="1">
                  <a:solidFill>
                    <a:srgbClr val="000000"/>
                  </a:solidFill>
                  <a:latin typeface="Arial"/>
                  <a:cs typeface="Arial"/>
                </a:rPr>
                <a:t>investigations</a:t>
              </a:r>
              <a:r>
                <a:rPr lang="de-DE" sz="1050" b="1" dirty="0">
                  <a:solidFill>
                    <a:srgbClr val="000000"/>
                  </a:solidFill>
                  <a:latin typeface="Arial"/>
                  <a:cs typeface="Arial"/>
                </a:rPr>
                <a:t> (lab </a:t>
              </a:r>
              <a:r>
                <a:rPr lang="de-DE" sz="1050" b="1" dirty="0" err="1">
                  <a:solidFill>
                    <a:srgbClr val="000000"/>
                  </a:solidFill>
                  <a:latin typeface="Arial"/>
                  <a:cs typeface="Arial"/>
                </a:rPr>
                <a:t>tests</a:t>
              </a:r>
              <a:r>
                <a:rPr lang="de-DE" sz="1050" b="1" dirty="0">
                  <a:solidFill>
                    <a:srgbClr val="000000"/>
                  </a:solidFill>
                  <a:latin typeface="Arial"/>
                  <a:cs typeface="Arial"/>
                </a:rPr>
                <a:t>, X-</a:t>
              </a:r>
              <a:r>
                <a:rPr lang="de-DE" sz="1050" b="1" dirty="0" err="1">
                  <a:solidFill>
                    <a:srgbClr val="000000"/>
                  </a:solidFill>
                  <a:latin typeface="Arial"/>
                  <a:cs typeface="Arial"/>
                </a:rPr>
                <a:t>ray</a:t>
              </a:r>
              <a:r>
                <a:rPr lang="de-DE" sz="1050" b="1" dirty="0">
                  <a:solidFill>
                    <a:srgbClr val="000000"/>
                  </a:solidFill>
                  <a:latin typeface="Arial"/>
                  <a:cs typeface="Arial"/>
                </a:rPr>
                <a:t>, …)</a:t>
              </a:r>
              <a:endParaRPr lang="en-US" sz="1050" dirty="0">
                <a:solidFill>
                  <a:srgbClr val="000000"/>
                </a:solidFill>
                <a:latin typeface="Helvetica Neue LT Std 35 Thin"/>
                <a:cs typeface="Arial"/>
              </a:endParaRPr>
            </a:p>
          </p:txBody>
        </p:sp>
        <p:sp>
          <p:nvSpPr>
            <p:cNvPr id="11" name="Rechteck 11"/>
            <p:cNvSpPr/>
            <p:nvPr/>
          </p:nvSpPr>
          <p:spPr>
            <a:xfrm>
              <a:off x="1419044" y="2882811"/>
              <a:ext cx="3862947" cy="3276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b="1" dirty="0">
                  <a:solidFill>
                    <a:srgbClr val="FFFFFF"/>
                  </a:solidFill>
                  <a:latin typeface="Helvetica Neue LT Std 35 Thin"/>
                  <a:cs typeface="Arial"/>
                </a:rPr>
                <a:t>HRCT</a:t>
              </a:r>
            </a:p>
          </p:txBody>
        </p:sp>
        <p:sp>
          <p:nvSpPr>
            <p:cNvPr id="14" name="Rechteck 11"/>
            <p:cNvSpPr/>
            <p:nvPr/>
          </p:nvSpPr>
          <p:spPr>
            <a:xfrm>
              <a:off x="1419044" y="3904685"/>
              <a:ext cx="3862946" cy="3276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b="1" dirty="0" err="1">
                  <a:solidFill>
                    <a:srgbClr val="FFFFFF"/>
                  </a:solidFill>
                  <a:latin typeface="Helvetica Neue LT Std 35 Thin"/>
                  <a:cs typeface="Arial"/>
                </a:rPr>
                <a:t>Multidisciplinary</a:t>
              </a:r>
              <a:r>
                <a:rPr lang="de-DE" sz="1050" b="1" dirty="0">
                  <a:solidFill>
                    <a:srgbClr val="FFFFFF"/>
                  </a:solidFill>
                  <a:latin typeface="Helvetica Neue LT Std 35 Thin"/>
                  <a:cs typeface="Arial"/>
                </a:rPr>
                <a:t> </a:t>
              </a:r>
              <a:r>
                <a:rPr lang="de-DE" sz="1050" b="1" dirty="0" err="1">
                  <a:solidFill>
                    <a:srgbClr val="FFFFFF"/>
                  </a:solidFill>
                  <a:latin typeface="Helvetica Neue LT Std 35 Thin"/>
                  <a:cs typeface="Arial"/>
                </a:rPr>
                <a:t>evaluation</a:t>
              </a:r>
              <a:endParaRPr lang="de-DE" sz="1050" b="1" dirty="0">
                <a:solidFill>
                  <a:srgbClr val="FFFFFF"/>
                </a:solidFill>
                <a:latin typeface="Helvetica Neue LT Std 35 Thin"/>
                <a:cs typeface="Arial"/>
              </a:endParaRPr>
            </a:p>
          </p:txBody>
        </p:sp>
        <p:sp>
          <p:nvSpPr>
            <p:cNvPr id="16" name="Rechteck 11"/>
            <p:cNvSpPr/>
            <p:nvPr/>
          </p:nvSpPr>
          <p:spPr>
            <a:xfrm>
              <a:off x="1427064" y="4364106"/>
              <a:ext cx="3846906" cy="327600"/>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dirty="0" err="1">
                  <a:solidFill>
                    <a:srgbClr val="000000"/>
                  </a:solidFill>
                  <a:latin typeface="Arial"/>
                  <a:cs typeface="Arial"/>
                </a:rPr>
                <a:t>Presentation</a:t>
              </a:r>
              <a:r>
                <a:rPr lang="de-DE" sz="1050" dirty="0">
                  <a:solidFill>
                    <a:srgbClr val="000000"/>
                  </a:solidFill>
                  <a:latin typeface="Arial"/>
                  <a:cs typeface="Arial"/>
                </a:rPr>
                <a:t> </a:t>
              </a:r>
              <a:r>
                <a:rPr lang="de-DE" sz="1050" dirty="0" err="1">
                  <a:solidFill>
                    <a:srgbClr val="000000"/>
                  </a:solidFill>
                  <a:latin typeface="Arial"/>
                  <a:cs typeface="Arial"/>
                </a:rPr>
                <a:t>consistend</a:t>
              </a:r>
              <a:r>
                <a:rPr lang="de-DE" sz="1050" dirty="0">
                  <a:solidFill>
                    <a:srgbClr val="000000"/>
                  </a:solidFill>
                  <a:latin typeface="Arial"/>
                  <a:cs typeface="Arial"/>
                </a:rPr>
                <a:t> </a:t>
              </a:r>
              <a:r>
                <a:rPr lang="de-DE" sz="1050" dirty="0" err="1">
                  <a:solidFill>
                    <a:srgbClr val="000000"/>
                  </a:solidFill>
                  <a:latin typeface="Arial"/>
                  <a:cs typeface="Arial"/>
                </a:rPr>
                <a:t>with</a:t>
              </a:r>
              <a:r>
                <a:rPr lang="de-DE" sz="1050" dirty="0">
                  <a:solidFill>
                    <a:srgbClr val="000000"/>
                  </a:solidFill>
                  <a:latin typeface="Arial"/>
                  <a:cs typeface="Arial"/>
                </a:rPr>
                <a:t> DAD?</a:t>
              </a:r>
            </a:p>
          </p:txBody>
        </p:sp>
        <p:sp>
          <p:nvSpPr>
            <p:cNvPr id="18" name="Rechteck 11"/>
            <p:cNvSpPr/>
            <p:nvPr/>
          </p:nvSpPr>
          <p:spPr>
            <a:xfrm>
              <a:off x="1427064" y="5437496"/>
              <a:ext cx="3846906" cy="3276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b="1" dirty="0">
                  <a:solidFill>
                    <a:srgbClr val="FFFFFF"/>
                  </a:solidFill>
                  <a:latin typeface="Helvetica Neue LT Std 35 Thin"/>
                  <a:cs typeface="Arial"/>
                </a:rPr>
                <a:t>Search for </a:t>
              </a:r>
              <a:r>
                <a:rPr lang="ang-Latn-001" sz="1050" b="1" dirty="0">
                  <a:solidFill>
                    <a:srgbClr val="FFFFFF"/>
                  </a:solidFill>
                  <a:latin typeface="Helvetica Neue LT Std 35 Thin"/>
                  <a:cs typeface="Arial"/>
                </a:rPr>
                <a:t>t</a:t>
              </a:r>
              <a:r>
                <a:rPr lang="de-DE" sz="1050" b="1" dirty="0">
                  <a:solidFill>
                    <a:srgbClr val="FFFFFF"/>
                  </a:solidFill>
                  <a:latin typeface="Helvetica Neue LT Std 35 Thin"/>
                  <a:cs typeface="Arial"/>
                </a:rPr>
                <a:t>rigger</a:t>
              </a:r>
            </a:p>
          </p:txBody>
        </p:sp>
        <p:sp>
          <p:nvSpPr>
            <p:cNvPr id="20" name="Rechteck 11"/>
            <p:cNvSpPr/>
            <p:nvPr/>
          </p:nvSpPr>
          <p:spPr>
            <a:xfrm>
              <a:off x="152399" y="6523768"/>
              <a:ext cx="3017520" cy="495614"/>
            </a:xfrm>
            <a:prstGeom prst="roundRect">
              <a:avLst/>
            </a:prstGeom>
            <a:solidFill>
              <a:srgbClr val="E7EAE9"/>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000000"/>
                  </a:solidFill>
                  <a:latin typeface="Helvetica Neue LT Std 35 Thin"/>
                  <a:cs typeface="Arial"/>
                </a:rPr>
                <a:t>Acute exacerbation of known cause</a:t>
              </a:r>
            </a:p>
          </p:txBody>
        </p:sp>
        <p:sp>
          <p:nvSpPr>
            <p:cNvPr id="21" name="Rechteck 11"/>
            <p:cNvSpPr/>
            <p:nvPr/>
          </p:nvSpPr>
          <p:spPr>
            <a:xfrm>
              <a:off x="3581400" y="6512033"/>
              <a:ext cx="3017520" cy="496800"/>
            </a:xfrm>
            <a:prstGeom prst="roundRect">
              <a:avLst/>
            </a:prstGeom>
            <a:solidFill>
              <a:srgbClr val="E7EAE9"/>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000000"/>
                  </a:solidFill>
                  <a:latin typeface="Helvetica Neue LT Std 35 Thin"/>
                  <a:cs typeface="Arial"/>
                </a:rPr>
                <a:t>Idiopathic acute exacerbation</a:t>
              </a:r>
            </a:p>
          </p:txBody>
        </p:sp>
        <p:sp>
          <p:nvSpPr>
            <p:cNvPr id="22" name="Rechteck 11"/>
            <p:cNvSpPr/>
            <p:nvPr/>
          </p:nvSpPr>
          <p:spPr>
            <a:xfrm>
              <a:off x="5649531" y="2745365"/>
              <a:ext cx="2752172" cy="465046"/>
            </a:xfrm>
            <a:prstGeom prst="roundRect">
              <a:avLst/>
            </a:prstGeom>
            <a:solidFill>
              <a:srgbClr val="E7EAE9"/>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dirty="0">
                  <a:solidFill>
                    <a:srgbClr val="000000"/>
                  </a:solidFill>
                  <a:latin typeface="Arial"/>
                  <a:cs typeface="Arial"/>
                </a:rPr>
                <a:t>Extraparenchymal diagnosis</a:t>
              </a:r>
            </a:p>
          </p:txBody>
        </p:sp>
        <p:sp>
          <p:nvSpPr>
            <p:cNvPr id="24" name="Rechteck 11"/>
            <p:cNvSpPr/>
            <p:nvPr/>
          </p:nvSpPr>
          <p:spPr>
            <a:xfrm>
              <a:off x="1420730" y="4926559"/>
              <a:ext cx="3859575" cy="419268"/>
            </a:xfrm>
            <a:prstGeom prst="roundRect">
              <a:avLst/>
            </a:prstGeom>
            <a:solidFill>
              <a:srgbClr val="FF0000"/>
            </a:solidFill>
            <a:ln>
              <a:solidFill>
                <a:srgbClr val="FF0000"/>
              </a:solidFill>
            </a:ln>
            <a:effectLst/>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650" b="1" dirty="0">
                  <a:solidFill>
                    <a:srgbClr val="000000"/>
                  </a:solidFill>
                  <a:latin typeface="Helvetica Neue LT Std 35 Thin"/>
                  <a:cs typeface="Arial"/>
                </a:rPr>
                <a:t>Acute exacerbation of IPF</a:t>
              </a:r>
            </a:p>
          </p:txBody>
        </p:sp>
        <p:cxnSp>
          <p:nvCxnSpPr>
            <p:cNvPr id="3" name="Straight Arrow Connector 2"/>
            <p:cNvCxnSpPr>
              <a:stCxn id="9" idx="2"/>
              <a:endCxn id="11" idx="0"/>
            </p:cNvCxnSpPr>
            <p:nvPr/>
          </p:nvCxnSpPr>
          <p:spPr>
            <a:xfrm>
              <a:off x="3350517" y="2188537"/>
              <a:ext cx="1" cy="69427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4" idx="0"/>
            </p:cNvCxnSpPr>
            <p:nvPr/>
          </p:nvCxnSpPr>
          <p:spPr>
            <a:xfrm flipH="1">
              <a:off x="3350517" y="3210411"/>
              <a:ext cx="1" cy="69427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hteck 11"/>
            <p:cNvSpPr/>
            <p:nvPr/>
          </p:nvSpPr>
          <p:spPr>
            <a:xfrm>
              <a:off x="1428750" y="2320358"/>
              <a:ext cx="3843534" cy="327600"/>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de-DE" sz="1050" dirty="0">
                  <a:solidFill>
                    <a:srgbClr val="000000"/>
                  </a:solidFill>
                  <a:latin typeface="Arial"/>
                  <a:cs typeface="Arial"/>
                </a:rPr>
                <a:t>Extraparenchymal cause identified?</a:t>
              </a:r>
              <a:endParaRPr lang="en-US" sz="1050" dirty="0">
                <a:solidFill>
                  <a:srgbClr val="000000"/>
                </a:solidFill>
                <a:latin typeface="Helvetica Neue LT Std 35 Thin"/>
                <a:cs typeface="Arial"/>
              </a:endParaRPr>
            </a:p>
          </p:txBody>
        </p:sp>
        <p:sp>
          <p:nvSpPr>
            <p:cNvPr id="12" name="Rechteck 11"/>
            <p:cNvSpPr/>
            <p:nvPr/>
          </p:nvSpPr>
          <p:spPr>
            <a:xfrm>
              <a:off x="1428750" y="3342231"/>
              <a:ext cx="3843534" cy="431493"/>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de-DE" sz="1050" dirty="0">
                  <a:solidFill>
                    <a:srgbClr val="000000"/>
                  </a:solidFill>
                  <a:latin typeface="Arial"/>
                  <a:cs typeface="Arial"/>
                </a:rPr>
                <a:t>New bilateral </a:t>
              </a:r>
              <a:r>
                <a:rPr lang="de-DE" sz="1050" dirty="0" err="1">
                  <a:solidFill>
                    <a:srgbClr val="000000"/>
                  </a:solidFill>
                  <a:latin typeface="Arial"/>
                  <a:cs typeface="Arial"/>
                </a:rPr>
                <a:t>ground</a:t>
              </a:r>
              <a:r>
                <a:rPr lang="de-DE" sz="1050" dirty="0">
                  <a:solidFill>
                    <a:srgbClr val="000000"/>
                  </a:solidFill>
                  <a:latin typeface="Arial"/>
                  <a:cs typeface="Arial"/>
                </a:rPr>
                <a:t> </a:t>
              </a:r>
              <a:r>
                <a:rPr lang="de-DE" sz="1050" dirty="0" err="1">
                  <a:solidFill>
                    <a:srgbClr val="000000"/>
                  </a:solidFill>
                  <a:latin typeface="Arial"/>
                  <a:cs typeface="Arial"/>
                </a:rPr>
                <a:t>glass</a:t>
              </a:r>
              <a:r>
                <a:rPr lang="de-DE" sz="1050" dirty="0">
                  <a:solidFill>
                    <a:srgbClr val="000000"/>
                  </a:solidFill>
                  <a:latin typeface="Arial"/>
                  <a:cs typeface="Arial"/>
                </a:rPr>
                <a:t> ± </a:t>
              </a:r>
              <a:r>
                <a:rPr lang="de-DE" sz="1050" dirty="0" err="1">
                  <a:solidFill>
                    <a:srgbClr val="000000"/>
                  </a:solidFill>
                  <a:latin typeface="Arial"/>
                  <a:cs typeface="Arial"/>
                </a:rPr>
                <a:t>consolidation</a:t>
              </a:r>
              <a:r>
                <a:rPr lang="de-DE" sz="1050" dirty="0">
                  <a:solidFill>
                    <a:srgbClr val="000000"/>
                  </a:solidFill>
                  <a:latin typeface="Arial"/>
                  <a:cs typeface="Arial"/>
                </a:rPr>
                <a:t>?</a:t>
              </a:r>
            </a:p>
          </p:txBody>
        </p:sp>
        <p:cxnSp>
          <p:nvCxnSpPr>
            <p:cNvPr id="29" name="Straight Arrow Connector 28"/>
            <p:cNvCxnSpPr>
              <a:stCxn id="24" idx="2"/>
              <a:endCxn id="18" idx="0"/>
            </p:cNvCxnSpPr>
            <p:nvPr/>
          </p:nvCxnSpPr>
          <p:spPr>
            <a:xfrm flipH="1">
              <a:off x="3350517" y="5345827"/>
              <a:ext cx="1" cy="9166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3"/>
              <a:endCxn id="22" idx="0"/>
            </p:cNvCxnSpPr>
            <p:nvPr/>
          </p:nvCxnSpPr>
          <p:spPr>
            <a:xfrm>
              <a:off x="5272284" y="2484158"/>
              <a:ext cx="1753333" cy="261207"/>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hteck 11"/>
            <p:cNvSpPr/>
            <p:nvPr/>
          </p:nvSpPr>
          <p:spPr>
            <a:xfrm>
              <a:off x="5714999" y="2237706"/>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Yes</a:t>
              </a:r>
            </a:p>
          </p:txBody>
        </p:sp>
        <p:sp>
          <p:nvSpPr>
            <p:cNvPr id="62" name="Rechteck 11"/>
            <p:cNvSpPr/>
            <p:nvPr/>
          </p:nvSpPr>
          <p:spPr>
            <a:xfrm>
              <a:off x="5715000" y="3228306"/>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No</a:t>
              </a:r>
            </a:p>
          </p:txBody>
        </p:sp>
        <p:sp>
          <p:nvSpPr>
            <p:cNvPr id="64" name="Rechteck 11"/>
            <p:cNvSpPr/>
            <p:nvPr/>
          </p:nvSpPr>
          <p:spPr>
            <a:xfrm>
              <a:off x="5715000" y="4578270"/>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No</a:t>
              </a:r>
            </a:p>
          </p:txBody>
        </p:sp>
        <p:sp>
          <p:nvSpPr>
            <p:cNvPr id="65" name="Rechteck 11"/>
            <p:cNvSpPr/>
            <p:nvPr/>
          </p:nvSpPr>
          <p:spPr>
            <a:xfrm>
              <a:off x="4998590" y="6272088"/>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No</a:t>
              </a:r>
            </a:p>
          </p:txBody>
        </p:sp>
        <p:sp>
          <p:nvSpPr>
            <p:cNvPr id="66" name="Rechteck 11"/>
            <p:cNvSpPr/>
            <p:nvPr/>
          </p:nvSpPr>
          <p:spPr>
            <a:xfrm>
              <a:off x="1006984" y="6272088"/>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Yes</a:t>
              </a:r>
            </a:p>
          </p:txBody>
        </p:sp>
        <p:sp>
          <p:nvSpPr>
            <p:cNvPr id="67" name="Rechteck 11"/>
            <p:cNvSpPr/>
            <p:nvPr/>
          </p:nvSpPr>
          <p:spPr>
            <a:xfrm>
              <a:off x="3278388" y="3683835"/>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Yes</a:t>
              </a:r>
            </a:p>
          </p:txBody>
        </p:sp>
        <p:sp>
          <p:nvSpPr>
            <p:cNvPr id="68" name="Rechteck 11"/>
            <p:cNvSpPr/>
            <p:nvPr/>
          </p:nvSpPr>
          <p:spPr>
            <a:xfrm>
              <a:off x="3278388" y="4638616"/>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Yes</a:t>
              </a:r>
            </a:p>
          </p:txBody>
        </p:sp>
        <p:sp>
          <p:nvSpPr>
            <p:cNvPr id="69" name="Rechteck 11"/>
            <p:cNvSpPr/>
            <p:nvPr/>
          </p:nvSpPr>
          <p:spPr>
            <a:xfrm>
              <a:off x="3278388" y="2621754"/>
              <a:ext cx="757207" cy="29853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FFFFFF"/>
                  </a:solidFill>
                  <a:latin typeface="Helvetica Neue LT Std 35 Thin"/>
                  <a:cs typeface="Arial"/>
                </a:rPr>
                <a:t>No</a:t>
              </a:r>
            </a:p>
          </p:txBody>
        </p:sp>
        <p:cxnSp>
          <p:nvCxnSpPr>
            <p:cNvPr id="53" name="Straight Arrow Connector 52"/>
            <p:cNvCxnSpPr>
              <a:stCxn id="18" idx="2"/>
              <a:endCxn id="20" idx="0"/>
            </p:cNvCxnSpPr>
            <p:nvPr/>
          </p:nvCxnSpPr>
          <p:spPr>
            <a:xfrm rot="5400000">
              <a:off x="2126502" y="5299753"/>
              <a:ext cx="758672" cy="1689358"/>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2"/>
            <p:cNvCxnSpPr>
              <a:stCxn id="18" idx="2"/>
              <a:endCxn id="21" idx="0"/>
            </p:cNvCxnSpPr>
            <p:nvPr/>
          </p:nvCxnSpPr>
          <p:spPr>
            <a:xfrm rot="16200000" flipH="1">
              <a:off x="3846870" y="5268742"/>
              <a:ext cx="746937" cy="1739643"/>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52"/>
            <p:cNvCxnSpPr>
              <a:stCxn id="12" idx="3"/>
              <a:endCxn id="72" idx="0"/>
            </p:cNvCxnSpPr>
            <p:nvPr/>
          </p:nvCxnSpPr>
          <p:spPr>
            <a:xfrm>
              <a:off x="5272284" y="3557978"/>
              <a:ext cx="1614216" cy="344650"/>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52"/>
            <p:cNvCxnSpPr>
              <a:stCxn id="16" idx="3"/>
              <a:endCxn id="72" idx="2"/>
            </p:cNvCxnSpPr>
            <p:nvPr/>
          </p:nvCxnSpPr>
          <p:spPr>
            <a:xfrm flipV="1">
              <a:off x="5273970" y="4230228"/>
              <a:ext cx="1612530" cy="297678"/>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hteck 11"/>
            <p:cNvSpPr/>
            <p:nvPr/>
          </p:nvSpPr>
          <p:spPr>
            <a:xfrm>
              <a:off x="1428750" y="5948433"/>
              <a:ext cx="3843534" cy="327600"/>
            </a:xfrm>
            <a:prstGeom prst="roundRect">
              <a:avLst/>
            </a:prstGeom>
            <a:solidFill>
              <a:srgbClr val="FFC000"/>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000000"/>
                  </a:solidFill>
                  <a:latin typeface="Helvetica Neue LT Std 35 Thin"/>
                  <a:cs typeface="Arial"/>
                </a:rPr>
                <a:t>Trigger identified ?</a:t>
              </a:r>
            </a:p>
          </p:txBody>
        </p:sp>
        <p:sp>
          <p:nvSpPr>
            <p:cNvPr id="72" name="Rechteck 11"/>
            <p:cNvSpPr/>
            <p:nvPr/>
          </p:nvSpPr>
          <p:spPr>
            <a:xfrm>
              <a:off x="5634234" y="3902628"/>
              <a:ext cx="2504532" cy="327600"/>
            </a:xfrm>
            <a:prstGeom prst="roundRect">
              <a:avLst/>
            </a:prstGeom>
            <a:solidFill>
              <a:srgbClr val="E7EAE9"/>
            </a:solidFill>
            <a:ln>
              <a:solidFill>
                <a:srgbClr val="0F62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hangingPunct="1">
                <a:defRPr/>
              </a:pPr>
              <a:r>
                <a:rPr lang="en-US" sz="1050" dirty="0">
                  <a:solidFill>
                    <a:srgbClr val="000000"/>
                  </a:solidFill>
                  <a:latin typeface="Helvetica Neue LT Std 35 Thin"/>
                  <a:cs typeface="Arial"/>
                </a:rPr>
                <a:t>No acute exacerbation</a:t>
              </a:r>
            </a:p>
          </p:txBody>
        </p:sp>
      </p:grpSp>
      <p:sp>
        <p:nvSpPr>
          <p:cNvPr id="2" name="Rechteck 1"/>
          <p:cNvSpPr/>
          <p:nvPr/>
        </p:nvSpPr>
        <p:spPr>
          <a:xfrm>
            <a:off x="107504" y="4933206"/>
            <a:ext cx="6021288" cy="230832"/>
          </a:xfrm>
          <a:prstGeom prst="rect">
            <a:avLst/>
          </a:prstGeom>
        </p:spPr>
        <p:txBody>
          <a:bodyPr wrap="square">
            <a:spAutoFit/>
          </a:bodyPr>
          <a:lstStyle/>
          <a:p>
            <a:pPr defTabSz="685800">
              <a:defRPr/>
            </a:pPr>
            <a:r>
              <a:rPr lang="en-GB" sz="900" dirty="0">
                <a:solidFill>
                  <a:srgbClr val="005291"/>
                </a:solidFill>
                <a:cs typeface="MS PGothic" charset="0"/>
              </a:rPr>
              <a:t>Ryerson CJ et al. </a:t>
            </a:r>
            <a:r>
              <a:rPr lang="en-GB" sz="900" i="1" dirty="0" err="1">
                <a:solidFill>
                  <a:srgbClr val="005291"/>
                </a:solidFill>
                <a:cs typeface="MS PGothic" charset="0"/>
              </a:rPr>
              <a:t>Eur</a:t>
            </a:r>
            <a:r>
              <a:rPr lang="en-GB" sz="900" i="1" dirty="0">
                <a:solidFill>
                  <a:srgbClr val="005291"/>
                </a:solidFill>
                <a:cs typeface="MS PGothic" charset="0"/>
              </a:rPr>
              <a:t> </a:t>
            </a:r>
            <a:r>
              <a:rPr lang="en-GB" sz="900" i="1" dirty="0" err="1">
                <a:solidFill>
                  <a:srgbClr val="005291"/>
                </a:solidFill>
                <a:cs typeface="MS PGothic" charset="0"/>
              </a:rPr>
              <a:t>Respir</a:t>
            </a:r>
            <a:r>
              <a:rPr lang="en-GB" sz="900" i="1" dirty="0">
                <a:solidFill>
                  <a:srgbClr val="005291"/>
                </a:solidFill>
                <a:cs typeface="MS PGothic" charset="0"/>
              </a:rPr>
              <a:t> J.</a:t>
            </a:r>
            <a:r>
              <a:rPr lang="en-GB" sz="900" dirty="0">
                <a:solidFill>
                  <a:srgbClr val="005291"/>
                </a:solidFill>
                <a:cs typeface="MS PGothic" charset="0"/>
              </a:rPr>
              <a:t> 2015;46:512-520.</a:t>
            </a:r>
          </a:p>
        </p:txBody>
      </p:sp>
      <p:sp>
        <p:nvSpPr>
          <p:cNvPr id="35" name="Title 1">
            <a:extLst>
              <a:ext uri="{FF2B5EF4-FFF2-40B4-BE49-F238E27FC236}">
                <a16:creationId xmlns:a16="http://schemas.microsoft.com/office/drawing/2014/main" id="{072EDBC0-52D4-4B7A-BCDC-CE77195B9D04}"/>
              </a:ext>
            </a:extLst>
          </p:cNvPr>
          <p:cNvSpPr txBox="1">
            <a:spLocks/>
          </p:cNvSpPr>
          <p:nvPr/>
        </p:nvSpPr>
        <p:spPr bwMode="auto">
          <a:xfrm>
            <a:off x="-36512" y="186630"/>
            <a:ext cx="8229600" cy="584776"/>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Diagnostic algorithm</a:t>
            </a:r>
          </a:p>
        </p:txBody>
      </p:sp>
    </p:spTree>
    <p:custDataLst>
      <p:tags r:id="rId1"/>
    </p:custDataLst>
    <p:extLst>
      <p:ext uri="{BB962C8B-B14F-4D97-AF65-F5344CB8AC3E}">
        <p14:creationId xmlns:p14="http://schemas.microsoft.com/office/powerpoint/2010/main" val="179330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FFDEA5-C78E-4C74-BF1B-1BAE6C721091}"/>
              </a:ext>
            </a:extLst>
          </p:cNvPr>
          <p:cNvSpPr>
            <a:spLocks noGrp="1"/>
          </p:cNvSpPr>
          <p:nvPr>
            <p:ph type="title"/>
          </p:nvPr>
        </p:nvSpPr>
        <p:spPr bwMode="auto">
          <a:xfrm>
            <a:off x="457200" y="123478"/>
            <a:ext cx="8229600" cy="736600"/>
          </a:xfrm>
        </p:spPr>
        <p:txBody>
          <a:bodyPr>
            <a:normAutofit/>
          </a:body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MCQ </a:t>
            </a:r>
            <a:r>
              <a:rPr lang="ang-Latn-001" altLang="en-US" cap="none" dirty="0">
                <a:latin typeface="Arial" panose="020B0604020202020204" pitchFamily="34" charset="0"/>
                <a:ea typeface="ＭＳ Ｐゴシック" panose="020B0600070205080204" pitchFamily="34" charset="-128"/>
                <a:cs typeface="Arial" panose="020B0604020202020204" pitchFamily="34" charset="0"/>
              </a:rPr>
              <a:t>3</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Content Placeholder 2">
            <a:extLst>
              <a:ext uri="{FF2B5EF4-FFF2-40B4-BE49-F238E27FC236}">
                <a16:creationId xmlns:a16="http://schemas.microsoft.com/office/drawing/2014/main" id="{387794CC-D9D8-42C5-ABFE-DD7C12B13BAF}"/>
              </a:ext>
            </a:extLst>
          </p:cNvPr>
          <p:cNvSpPr>
            <a:spLocks noGrp="1"/>
          </p:cNvSpPr>
          <p:nvPr>
            <p:ph idx="1"/>
          </p:nvPr>
        </p:nvSpPr>
        <p:spPr>
          <a:xfrm>
            <a:off x="457200" y="1131590"/>
            <a:ext cx="8229600" cy="3308747"/>
          </a:xfrm>
        </p:spPr>
        <p:txBody>
          <a:bodyPr/>
          <a:lstStyle/>
          <a:p>
            <a:pPr marL="0" indent="0">
              <a:buNone/>
            </a:pPr>
            <a:r>
              <a:rPr lang="en-US" altLang="en-US" b="0" dirty="0">
                <a:latin typeface="Arial" panose="020B0604020202020204" pitchFamily="34" charset="0"/>
                <a:ea typeface="ＭＳ Ｐゴシック" panose="020B0600070205080204" pitchFamily="34" charset="-128"/>
              </a:rPr>
              <a:t>What would be your medical management approach</a:t>
            </a:r>
            <a:r>
              <a:rPr lang="ang-Latn-001" altLang="en-US" b="0" dirty="0">
                <a:latin typeface="Arial" panose="020B0604020202020204" pitchFamily="34" charset="0"/>
                <a:ea typeface="ＭＳ Ｐゴシック" panose="020B0600070205080204" pitchFamily="34" charset="-128"/>
              </a:rPr>
              <a:t> </a:t>
            </a:r>
            <a:r>
              <a:rPr lang="en-US" altLang="en-US" b="0" dirty="0">
                <a:latin typeface="Arial" panose="020B0604020202020204" pitchFamily="34" charset="0"/>
                <a:ea typeface="ＭＳ Ｐゴシック" panose="020B0600070205080204" pitchFamily="34" charset="-128"/>
              </a:rPr>
              <a:t>to AE-IPF ?</a:t>
            </a:r>
          </a:p>
          <a:p>
            <a:pPr marL="0" indent="0">
              <a:buNone/>
            </a:pPr>
            <a:endParaRPr lang="en-US" altLang="en-US" b="0" dirty="0">
              <a:latin typeface="Arial" panose="020B0604020202020204" pitchFamily="34" charset="0"/>
              <a:ea typeface="ＭＳ Ｐゴシック" panose="020B0600070205080204" pitchFamily="34" charset="-128"/>
            </a:endParaRP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High</a:t>
            </a:r>
            <a:r>
              <a:rPr lang="ang-Latn-001" altLang="en-US" b="0" dirty="0">
                <a:latin typeface="Arial" panose="020B0604020202020204" pitchFamily="34" charset="0"/>
                <a:ea typeface="ＭＳ Ｐゴシック" panose="020B0600070205080204" pitchFamily="34" charset="-128"/>
              </a:rPr>
              <a:t>-</a:t>
            </a:r>
            <a:r>
              <a:rPr lang="en-US" altLang="en-US" b="0" dirty="0">
                <a:latin typeface="Arial" panose="020B0604020202020204" pitchFamily="34" charset="0"/>
                <a:ea typeface="ＭＳ Ｐゴシック" panose="020B0600070205080204" pitchFamily="34" charset="-128"/>
              </a:rPr>
              <a:t>dose pulsed steroids</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Broad</a:t>
            </a:r>
            <a:r>
              <a:rPr lang="ang-Latn-001" altLang="en-US" b="0" dirty="0">
                <a:latin typeface="Arial" panose="020B0604020202020204" pitchFamily="34" charset="0"/>
                <a:ea typeface="ＭＳ Ｐゴシック" panose="020B0600070205080204" pitchFamily="34" charset="-128"/>
              </a:rPr>
              <a:t>-</a:t>
            </a:r>
            <a:r>
              <a:rPr lang="en-US" altLang="en-US" b="0" dirty="0">
                <a:latin typeface="Arial" panose="020B0604020202020204" pitchFamily="34" charset="0"/>
                <a:ea typeface="ＭＳ Ｐゴシック" panose="020B0600070205080204" pitchFamily="34" charset="-128"/>
              </a:rPr>
              <a:t>spectrum antibiotic treatment</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Combination of high dose pulsed steroids and broad spectrum antibiotic treatment</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Combination of high dose pulsed steroids, broad spectrum antibiotic treatment and pulsed cyclophosphamide</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No medical treatment at all including avoidance of any </a:t>
            </a:r>
            <a:r>
              <a:rPr lang="en-US" altLang="en-US" b="0" dirty="0" err="1">
                <a:latin typeface="Arial" panose="020B0604020202020204" pitchFamily="34" charset="0"/>
                <a:ea typeface="ＭＳ Ｐゴシック" panose="020B0600070205080204" pitchFamily="34" charset="-128"/>
              </a:rPr>
              <a:t>immun</a:t>
            </a:r>
            <a:r>
              <a:rPr lang="ang-Latn-001" altLang="en-US" b="0" dirty="0">
                <a:latin typeface="Arial" panose="020B0604020202020204" pitchFamily="34" charset="0"/>
                <a:ea typeface="ＭＳ Ｐゴシック" panose="020B0600070205080204" pitchFamily="34" charset="-128"/>
              </a:rPr>
              <a:t>o</a:t>
            </a:r>
            <a:r>
              <a:rPr lang="en-US" altLang="en-US" b="0" dirty="0">
                <a:latin typeface="Arial" panose="020B0604020202020204" pitchFamily="34" charset="0"/>
                <a:ea typeface="ＭＳ Ｐゴシック" panose="020B0600070205080204" pitchFamily="34" charset="-128"/>
              </a:rPr>
              <a:t>suppression</a:t>
            </a:r>
          </a:p>
          <a:p>
            <a:pPr marL="0" indent="0">
              <a:buNone/>
            </a:pPr>
            <a:endParaRPr lang="en-US" altLang="en-US" b="0" dirty="0">
              <a:latin typeface="Arial" panose="020B0604020202020204" pitchFamily="34" charset="0"/>
              <a:ea typeface="ＭＳ Ｐゴシック" panose="020B0600070205080204" pitchFamily="34" charset="-128"/>
            </a:endParaRPr>
          </a:p>
          <a:p>
            <a:pPr marL="0" indent="0">
              <a:buNone/>
            </a:pPr>
            <a:endParaRPr lang="en-US" altLang="en-US" b="0" dirty="0">
              <a:latin typeface="Arial" panose="020B0604020202020204" pitchFamily="34" charset="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09362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EE807E3-D3E8-43A3-BE76-AB30444019E8}"/>
              </a:ext>
            </a:extLst>
          </p:cNvPr>
          <p:cNvSpPr/>
          <p:nvPr/>
        </p:nvSpPr>
        <p:spPr>
          <a:xfrm>
            <a:off x="1143000" y="4469291"/>
            <a:ext cx="6858000" cy="334707"/>
          </a:xfrm>
          <a:prstGeom prst="rect">
            <a:avLst/>
          </a:prstGeom>
        </p:spPr>
        <p:txBody>
          <a:bodyPr wrap="square">
            <a:spAutoFit/>
          </a:bodyPr>
          <a:lstStyle/>
          <a:p>
            <a:pPr algn="ctr" defTabSz="685800">
              <a:defRPr/>
            </a:pPr>
            <a:r>
              <a:rPr lang="de-DE" sz="1575" dirty="0">
                <a:solidFill>
                  <a:srgbClr val="005291"/>
                </a:solidFill>
                <a:latin typeface="Times New Roman"/>
                <a:ea typeface="+mn-ea"/>
              </a:rPr>
              <a:t>„</a:t>
            </a:r>
            <a:r>
              <a:rPr lang="de-DE" sz="1575" dirty="0" err="1">
                <a:solidFill>
                  <a:srgbClr val="005291"/>
                </a:solidFill>
                <a:latin typeface="Times New Roman"/>
                <a:ea typeface="+mn-ea"/>
              </a:rPr>
              <a:t>No</a:t>
            </a:r>
            <a:r>
              <a:rPr lang="de-DE" sz="1575" dirty="0">
                <a:solidFill>
                  <a:srgbClr val="005291"/>
                </a:solidFill>
                <a:latin typeface="Times New Roman"/>
                <a:ea typeface="+mn-ea"/>
              </a:rPr>
              <a:t> </a:t>
            </a:r>
            <a:r>
              <a:rPr lang="de-DE" sz="1575" dirty="0" err="1">
                <a:solidFill>
                  <a:srgbClr val="005291"/>
                </a:solidFill>
                <a:latin typeface="Times New Roman"/>
                <a:ea typeface="+mn-ea"/>
              </a:rPr>
              <a:t>treatments</a:t>
            </a:r>
            <a:r>
              <a:rPr lang="de-DE" sz="1575" dirty="0">
                <a:solidFill>
                  <a:srgbClr val="005291"/>
                </a:solidFill>
                <a:latin typeface="Times New Roman"/>
                <a:ea typeface="+mn-ea"/>
              </a:rPr>
              <a:t> </a:t>
            </a:r>
            <a:r>
              <a:rPr lang="de-DE" sz="1575" dirty="0" err="1">
                <a:solidFill>
                  <a:srgbClr val="005291"/>
                </a:solidFill>
                <a:latin typeface="Times New Roman"/>
                <a:ea typeface="+mn-ea"/>
              </a:rPr>
              <a:t>have</a:t>
            </a:r>
            <a:r>
              <a:rPr lang="de-DE" sz="1575" dirty="0">
                <a:solidFill>
                  <a:srgbClr val="005291"/>
                </a:solidFill>
                <a:latin typeface="Times New Roman"/>
                <a:ea typeface="+mn-ea"/>
              </a:rPr>
              <a:t> </a:t>
            </a:r>
            <a:r>
              <a:rPr lang="de-DE" sz="1575" dirty="0" err="1">
                <a:solidFill>
                  <a:srgbClr val="005291"/>
                </a:solidFill>
                <a:latin typeface="Times New Roman"/>
                <a:ea typeface="+mn-ea"/>
              </a:rPr>
              <a:t>been</a:t>
            </a:r>
            <a:r>
              <a:rPr lang="de-DE" sz="1575" dirty="0">
                <a:solidFill>
                  <a:srgbClr val="005291"/>
                </a:solidFill>
                <a:latin typeface="Times New Roman"/>
                <a:ea typeface="+mn-ea"/>
              </a:rPr>
              <a:t> </a:t>
            </a:r>
            <a:r>
              <a:rPr lang="de-DE" sz="1575" dirty="0" err="1">
                <a:solidFill>
                  <a:srgbClr val="005291"/>
                </a:solidFill>
                <a:latin typeface="Times New Roman"/>
                <a:ea typeface="+mn-ea"/>
              </a:rPr>
              <a:t>shown</a:t>
            </a:r>
            <a:r>
              <a:rPr lang="de-DE" sz="1575" dirty="0">
                <a:solidFill>
                  <a:srgbClr val="005291"/>
                </a:solidFill>
                <a:latin typeface="Times New Roman"/>
                <a:ea typeface="+mn-ea"/>
              </a:rPr>
              <a:t> </a:t>
            </a:r>
            <a:r>
              <a:rPr lang="de-DE" sz="1575" dirty="0" err="1">
                <a:solidFill>
                  <a:srgbClr val="005291"/>
                </a:solidFill>
                <a:latin typeface="Times New Roman"/>
                <a:ea typeface="+mn-ea"/>
              </a:rPr>
              <a:t>to</a:t>
            </a:r>
            <a:r>
              <a:rPr lang="de-DE" sz="1575" dirty="0">
                <a:solidFill>
                  <a:srgbClr val="005291"/>
                </a:solidFill>
                <a:latin typeface="Times New Roman"/>
                <a:ea typeface="+mn-ea"/>
              </a:rPr>
              <a:t> </a:t>
            </a:r>
            <a:r>
              <a:rPr lang="de-DE" sz="1575" dirty="0" err="1">
                <a:solidFill>
                  <a:srgbClr val="005291"/>
                </a:solidFill>
                <a:latin typeface="Times New Roman"/>
                <a:ea typeface="+mn-ea"/>
              </a:rPr>
              <a:t>be</a:t>
            </a:r>
            <a:r>
              <a:rPr lang="de-DE" sz="1575" dirty="0">
                <a:solidFill>
                  <a:srgbClr val="005291"/>
                </a:solidFill>
                <a:latin typeface="Times New Roman"/>
                <a:ea typeface="+mn-ea"/>
              </a:rPr>
              <a:t> </a:t>
            </a:r>
            <a:r>
              <a:rPr lang="de-DE" sz="1575" dirty="0" err="1">
                <a:solidFill>
                  <a:srgbClr val="005291"/>
                </a:solidFill>
                <a:latin typeface="Times New Roman"/>
                <a:ea typeface="+mn-ea"/>
              </a:rPr>
              <a:t>effective</a:t>
            </a:r>
            <a:r>
              <a:rPr lang="de-DE" sz="1575" dirty="0">
                <a:solidFill>
                  <a:srgbClr val="005291"/>
                </a:solidFill>
                <a:latin typeface="Times New Roman"/>
                <a:ea typeface="+mn-ea"/>
              </a:rPr>
              <a:t> in </a:t>
            </a:r>
            <a:r>
              <a:rPr lang="de-DE" sz="1575" dirty="0" err="1">
                <a:solidFill>
                  <a:srgbClr val="005291"/>
                </a:solidFill>
                <a:latin typeface="Times New Roman"/>
                <a:ea typeface="+mn-ea"/>
              </a:rPr>
              <a:t>the</a:t>
            </a:r>
            <a:r>
              <a:rPr lang="de-DE" sz="1575" dirty="0">
                <a:solidFill>
                  <a:srgbClr val="005291"/>
                </a:solidFill>
                <a:latin typeface="Times New Roman"/>
                <a:ea typeface="+mn-ea"/>
              </a:rPr>
              <a:t> </a:t>
            </a:r>
            <a:r>
              <a:rPr lang="de-DE" sz="1575" dirty="0" err="1">
                <a:solidFill>
                  <a:srgbClr val="005291"/>
                </a:solidFill>
                <a:latin typeface="Times New Roman"/>
                <a:ea typeface="+mn-ea"/>
              </a:rPr>
              <a:t>treatment</a:t>
            </a:r>
            <a:r>
              <a:rPr lang="de-DE" sz="1575" dirty="0">
                <a:solidFill>
                  <a:srgbClr val="005291"/>
                </a:solidFill>
                <a:latin typeface="Times New Roman"/>
                <a:ea typeface="+mn-ea"/>
              </a:rPr>
              <a:t> of AE-IPF“</a:t>
            </a:r>
          </a:p>
        </p:txBody>
      </p:sp>
      <p:pic>
        <p:nvPicPr>
          <p:cNvPr id="6" name="Grafik 5">
            <a:extLst>
              <a:ext uri="{FF2B5EF4-FFF2-40B4-BE49-F238E27FC236}">
                <a16:creationId xmlns:a16="http://schemas.microsoft.com/office/drawing/2014/main" id="{09618AB9-49B3-4E5D-BE26-A28C58679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374" y="869401"/>
            <a:ext cx="4481252" cy="3457445"/>
          </a:xfrm>
          <a:prstGeom prst="rect">
            <a:avLst/>
          </a:prstGeom>
          <a:ln>
            <a:noFill/>
          </a:ln>
          <a:effectLst>
            <a:outerShdw blurRad="190500" algn="tl" rotWithShape="0">
              <a:srgbClr val="000000">
                <a:alpha val="70000"/>
              </a:srgbClr>
            </a:outerShdw>
          </a:effectLst>
        </p:spPr>
      </p:pic>
      <p:sp>
        <p:nvSpPr>
          <p:cNvPr id="5" name="Title 1">
            <a:extLst>
              <a:ext uri="{FF2B5EF4-FFF2-40B4-BE49-F238E27FC236}">
                <a16:creationId xmlns:a16="http://schemas.microsoft.com/office/drawing/2014/main" id="{440BAD10-13C2-4837-A50A-D27EEE87C651}"/>
              </a:ext>
            </a:extLst>
          </p:cNvPr>
          <p:cNvSpPr txBox="1">
            <a:spLocks/>
          </p:cNvSpPr>
          <p:nvPr/>
        </p:nvSpPr>
        <p:spPr bwMode="auto">
          <a:xfrm>
            <a:off x="251520" y="132801"/>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Therapy of AE-IPF</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705491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9618AB9-49B3-4E5D-BE26-A28C58679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816563"/>
            <a:ext cx="1566174" cy="1208359"/>
          </a:xfrm>
          <a:prstGeom prst="rect">
            <a:avLst/>
          </a:prstGeom>
          <a:ln>
            <a:noFill/>
          </a:ln>
          <a:effectLst>
            <a:outerShdw blurRad="190500" algn="tl" rotWithShape="0">
              <a:srgbClr val="000000">
                <a:alpha val="70000"/>
              </a:srgbClr>
            </a:outerShdw>
          </a:effectLst>
        </p:spPr>
      </p:pic>
      <p:sp>
        <p:nvSpPr>
          <p:cNvPr id="4" name="Rechteck 3">
            <a:extLst>
              <a:ext uri="{FF2B5EF4-FFF2-40B4-BE49-F238E27FC236}">
                <a16:creationId xmlns:a16="http://schemas.microsoft.com/office/drawing/2014/main" id="{11D02441-DE33-41BB-A348-8F3C4184ADCB}"/>
              </a:ext>
            </a:extLst>
          </p:cNvPr>
          <p:cNvSpPr/>
          <p:nvPr/>
        </p:nvSpPr>
        <p:spPr>
          <a:xfrm>
            <a:off x="1143000" y="2997030"/>
            <a:ext cx="6858000" cy="1984261"/>
          </a:xfrm>
          <a:prstGeom prst="rect">
            <a:avLst/>
          </a:prstGeom>
        </p:spPr>
        <p:txBody>
          <a:bodyPr wrap="square">
            <a:spAutoFit/>
          </a:bodyPr>
          <a:lstStyle/>
          <a:p>
            <a:pPr marL="285750" indent="-285750">
              <a:lnSpc>
                <a:spcPct val="150000"/>
              </a:lnSpc>
              <a:buClr>
                <a:schemeClr val="tx1"/>
              </a:buClr>
              <a:buFont typeface="Wingdings" panose="05000000000000000000" pitchFamily="2" charset="2"/>
              <a:buChar char="§"/>
              <a:defRPr/>
            </a:pPr>
            <a:r>
              <a:rPr lang="en-US" dirty="0">
                <a:solidFill>
                  <a:srgbClr val="005291"/>
                </a:solidFill>
              </a:rPr>
              <a:t>Treatment: weak recommendation for steroids</a:t>
            </a:r>
          </a:p>
          <a:p>
            <a:pPr marL="600075" lvl="1" indent="-257175">
              <a:lnSpc>
                <a:spcPct val="150000"/>
              </a:lnSpc>
              <a:buClr>
                <a:schemeClr val="tx1"/>
              </a:buClr>
              <a:buFont typeface="Wingdings" panose="05000000000000000000" pitchFamily="2" charset="2"/>
              <a:buChar char="Ø"/>
              <a:defRPr/>
            </a:pPr>
            <a:r>
              <a:rPr lang="en-US" sz="1650" dirty="0">
                <a:solidFill>
                  <a:srgbClr val="005291"/>
                </a:solidFill>
              </a:rPr>
              <a:t>Specific recommendations regarding dose, route, and duration not made</a:t>
            </a:r>
          </a:p>
          <a:p>
            <a:pPr marL="600075" lvl="1" indent="-257175">
              <a:lnSpc>
                <a:spcPct val="150000"/>
              </a:lnSpc>
              <a:buClr>
                <a:schemeClr val="tx1"/>
              </a:buClr>
              <a:buFont typeface="Wingdings" panose="05000000000000000000" pitchFamily="2" charset="2"/>
              <a:buChar char="Ø"/>
              <a:defRPr/>
            </a:pPr>
            <a:r>
              <a:rPr lang="en-US" sz="1650" dirty="0">
                <a:solidFill>
                  <a:srgbClr val="005291"/>
                </a:solidFill>
              </a:rPr>
              <a:t>No recommendations for further therapies and adaption of antifibrotics</a:t>
            </a:r>
          </a:p>
        </p:txBody>
      </p:sp>
      <p:sp>
        <p:nvSpPr>
          <p:cNvPr id="5" name="Textfeld 4">
            <a:extLst>
              <a:ext uri="{FF2B5EF4-FFF2-40B4-BE49-F238E27FC236}">
                <a16:creationId xmlns:a16="http://schemas.microsoft.com/office/drawing/2014/main" id="{76C38FDB-EA79-49AE-9515-34B384C20410}"/>
              </a:ext>
            </a:extLst>
          </p:cNvPr>
          <p:cNvSpPr txBox="1"/>
          <p:nvPr/>
        </p:nvSpPr>
        <p:spPr>
          <a:xfrm>
            <a:off x="107504" y="4957342"/>
            <a:ext cx="1640193" cy="230832"/>
          </a:xfrm>
          <a:prstGeom prst="rect">
            <a:avLst/>
          </a:prstGeom>
          <a:noFill/>
        </p:spPr>
        <p:txBody>
          <a:bodyPr wrap="none" rtlCol="0">
            <a:spAutoFit/>
          </a:bodyPr>
          <a:lstStyle/>
          <a:p>
            <a:r>
              <a:rPr lang="de-DE" sz="900" dirty="0">
                <a:solidFill>
                  <a:srgbClr val="005291"/>
                </a:solidFill>
              </a:rPr>
              <a:t>Raghu et al., AJRCCM 2011</a:t>
            </a:r>
          </a:p>
        </p:txBody>
      </p:sp>
      <p:pic>
        <p:nvPicPr>
          <p:cNvPr id="7" name="Grafik 6">
            <a:extLst>
              <a:ext uri="{FF2B5EF4-FFF2-40B4-BE49-F238E27FC236}">
                <a16:creationId xmlns:a16="http://schemas.microsoft.com/office/drawing/2014/main" id="{21B0B020-7AC7-4899-9C7D-D74B065D4D35}"/>
              </a:ext>
            </a:extLst>
          </p:cNvPr>
          <p:cNvPicPr>
            <a:picLocks noChangeAspect="1"/>
          </p:cNvPicPr>
          <p:nvPr/>
        </p:nvPicPr>
        <p:blipFill>
          <a:blip r:embed="rId4"/>
          <a:stretch>
            <a:fillRect/>
          </a:stretch>
        </p:blipFill>
        <p:spPr>
          <a:xfrm>
            <a:off x="2124534" y="2168938"/>
            <a:ext cx="4894932" cy="598125"/>
          </a:xfrm>
          <a:prstGeom prst="rect">
            <a:avLst/>
          </a:prstGeom>
          <a:ln>
            <a:noFill/>
          </a:ln>
          <a:effectLst>
            <a:outerShdw blurRad="190500" algn="tl" rotWithShape="0">
              <a:srgbClr val="000000">
                <a:alpha val="70000"/>
              </a:srgbClr>
            </a:outerShdw>
          </a:effectLst>
        </p:spPr>
      </p:pic>
      <p:sp>
        <p:nvSpPr>
          <p:cNvPr id="8" name="Title 1">
            <a:extLst>
              <a:ext uri="{FF2B5EF4-FFF2-40B4-BE49-F238E27FC236}">
                <a16:creationId xmlns:a16="http://schemas.microsoft.com/office/drawing/2014/main" id="{55551E03-A4D0-4CBE-96BF-75B257E7AC38}"/>
              </a:ext>
            </a:extLst>
          </p:cNvPr>
          <p:cNvSpPr txBox="1">
            <a:spLocks/>
          </p:cNvSpPr>
          <p:nvPr/>
        </p:nvSpPr>
        <p:spPr bwMode="auto">
          <a:xfrm>
            <a:off x="304183" y="106958"/>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sz="2600" cap="none" dirty="0">
                <a:latin typeface="Arial" panose="020B0604020202020204" pitchFamily="34" charset="0"/>
                <a:ea typeface="ＭＳ Ｐゴシック" panose="020B0600070205080204" pitchFamily="34" charset="-128"/>
                <a:cs typeface="Arial" panose="020B0604020202020204" pitchFamily="34" charset="0"/>
              </a:rPr>
              <a:t>Therapy of </a:t>
            </a:r>
            <a:r>
              <a:rPr lang="ca-ES" altLang="en-US" cap="none" dirty="0">
                <a:latin typeface="Arial" panose="020B0604020202020204" pitchFamily="34" charset="0"/>
                <a:ea typeface="ＭＳ Ｐゴシック" panose="020B0600070205080204" pitchFamily="34" charset="-128"/>
                <a:cs typeface="Arial" panose="020B0604020202020204" pitchFamily="34" charset="0"/>
              </a:rPr>
              <a:t>AE-IPF</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179220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740719"/>
            <a:ext cx="3780420" cy="36210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2D8CE776-4E43-4B30-879B-69152E87FC59}"/>
              </a:ext>
            </a:extLst>
          </p:cNvPr>
          <p:cNvSpPr txBox="1"/>
          <p:nvPr/>
        </p:nvSpPr>
        <p:spPr>
          <a:xfrm>
            <a:off x="1337310" y="4361724"/>
            <a:ext cx="3780420" cy="323165"/>
          </a:xfrm>
          <a:prstGeom prst="rect">
            <a:avLst/>
          </a:prstGeom>
          <a:solidFill>
            <a:schemeClr val="bg1"/>
          </a:solidFill>
          <a:ln>
            <a:solidFill>
              <a:schemeClr val="bg1"/>
            </a:solidFill>
          </a:ln>
          <a:scene3d>
            <a:camera prst="orthographicFront"/>
            <a:lightRig rig="threePt" dir="t"/>
          </a:scene3d>
          <a:sp3d>
            <a:bevelT/>
          </a:sp3d>
        </p:spPr>
        <p:txBody>
          <a:bodyPr wrap="square" rtlCol="0">
            <a:spAutoFit/>
          </a:bodyPr>
          <a:lstStyle/>
          <a:p>
            <a:r>
              <a:rPr lang="de-DE" sz="1500" b="1" dirty="0"/>
              <a:t>Continuation/initiation of antifibrotics</a:t>
            </a:r>
          </a:p>
        </p:txBody>
      </p:sp>
      <p:graphicFrame>
        <p:nvGraphicFramePr>
          <p:cNvPr id="8" name="Tabelle 7">
            <a:extLst>
              <a:ext uri="{FF2B5EF4-FFF2-40B4-BE49-F238E27FC236}">
                <a16:creationId xmlns:a16="http://schemas.microsoft.com/office/drawing/2014/main" id="{EAADE35E-8721-4A31-AD35-133729DB1795}"/>
              </a:ext>
            </a:extLst>
          </p:cNvPr>
          <p:cNvGraphicFramePr>
            <a:graphicFrameLocks noGrp="1"/>
          </p:cNvGraphicFramePr>
          <p:nvPr>
            <p:extLst>
              <p:ext uri="{D42A27DB-BD31-4B8C-83A1-F6EECF244321}">
                <p14:modId xmlns:p14="http://schemas.microsoft.com/office/powerpoint/2010/main" val="2311684515"/>
              </p:ext>
            </p:extLst>
          </p:nvPr>
        </p:nvGraphicFramePr>
        <p:xfrm>
          <a:off x="5274078" y="578200"/>
          <a:ext cx="2430270" cy="4180423"/>
        </p:xfrm>
        <a:graphic>
          <a:graphicData uri="http://schemas.openxmlformats.org/drawingml/2006/table">
            <a:tbl>
              <a:tblPr firstRow="1" bandRow="1">
                <a:tableStyleId>{793D81CF-94F2-401A-BA57-92F5A7B2D0C5}</a:tableStyleId>
              </a:tblPr>
              <a:tblGrid>
                <a:gridCol w="2430270">
                  <a:extLst>
                    <a:ext uri="{9D8B030D-6E8A-4147-A177-3AD203B41FA5}">
                      <a16:colId xmlns:a16="http://schemas.microsoft.com/office/drawing/2014/main" val="1246742395"/>
                    </a:ext>
                  </a:extLst>
                </a:gridCol>
              </a:tblGrid>
              <a:tr h="600075">
                <a:tc>
                  <a:txBody>
                    <a:bodyPr/>
                    <a:lstStyle/>
                    <a:p>
                      <a:pPr algn="ctr"/>
                      <a:r>
                        <a:rPr lang="de-DE" sz="1200" dirty="0"/>
                        <a:t>International </a:t>
                      </a:r>
                      <a:r>
                        <a:rPr lang="de-DE" sz="1200" dirty="0" err="1"/>
                        <a:t>survey</a:t>
                      </a:r>
                      <a:r>
                        <a:rPr lang="de-DE" sz="1200" dirty="0"/>
                        <a:t>, n=</a:t>
                      </a:r>
                      <a:r>
                        <a:rPr lang="en-US" sz="1200" dirty="0"/>
                        <a:t>509; </a:t>
                      </a:r>
                    </a:p>
                    <a:p>
                      <a:pPr algn="ctr"/>
                      <a:r>
                        <a:rPr lang="en-US" sz="1200" dirty="0"/>
                        <a:t>From 66 countries, 6 continents</a:t>
                      </a:r>
                    </a:p>
                    <a:p>
                      <a:pPr algn="ctr"/>
                      <a:endParaRPr lang="de-DE" sz="1200" dirty="0">
                        <a:solidFill>
                          <a:schemeClr val="tx1"/>
                        </a:solidFill>
                      </a:endParaRPr>
                    </a:p>
                  </a:txBody>
                  <a:tcPr marL="51435" marR="51435" marT="25718" marB="25718" anchor="ctr"/>
                </a:tc>
                <a:extLst>
                  <a:ext uri="{0D108BD9-81ED-4DB2-BD59-A6C34878D82A}">
                    <a16:rowId xmlns:a16="http://schemas.microsoft.com/office/drawing/2014/main" val="748217693"/>
                  </a:ext>
                </a:extLst>
              </a:tr>
              <a:tr h="663443">
                <a:tc>
                  <a:txBody>
                    <a:bodyPr/>
                    <a:lstStyle/>
                    <a:p>
                      <a:r>
                        <a:rPr lang="de-DE" sz="1200" dirty="0"/>
                        <a:t>6 %</a:t>
                      </a:r>
                    </a:p>
                  </a:txBody>
                  <a:tcPr marL="51435" marR="51435" marT="25718" marB="25718"/>
                </a:tc>
                <a:extLst>
                  <a:ext uri="{0D108BD9-81ED-4DB2-BD59-A6C34878D82A}">
                    <a16:rowId xmlns:a16="http://schemas.microsoft.com/office/drawing/2014/main" val="302145011"/>
                  </a:ext>
                </a:extLst>
              </a:tr>
              <a:tr h="417195">
                <a:tc>
                  <a:txBody>
                    <a:bodyPr/>
                    <a:lstStyle/>
                    <a:p>
                      <a:r>
                        <a:rPr lang="de-DE" sz="1200" dirty="0"/>
                        <a:t>56% </a:t>
                      </a:r>
                      <a:r>
                        <a:rPr lang="de-DE" sz="1200" dirty="0" err="1"/>
                        <a:t>always</a:t>
                      </a:r>
                      <a:endParaRPr lang="de-DE" sz="1200" dirty="0"/>
                    </a:p>
                    <a:p>
                      <a:r>
                        <a:rPr lang="de-DE" sz="1200" dirty="0"/>
                        <a:t>23% </a:t>
                      </a:r>
                      <a:r>
                        <a:rPr lang="de-DE" sz="1200" dirty="0" err="1"/>
                        <a:t>if</a:t>
                      </a:r>
                      <a:r>
                        <a:rPr lang="de-DE" sz="1200" dirty="0"/>
                        <a:t> </a:t>
                      </a:r>
                      <a:r>
                        <a:rPr lang="de-DE" sz="1200" dirty="0" err="1"/>
                        <a:t>clinical</a:t>
                      </a:r>
                      <a:r>
                        <a:rPr lang="de-DE" sz="1200" dirty="0"/>
                        <a:t> </a:t>
                      </a:r>
                      <a:r>
                        <a:rPr lang="de-DE" sz="1200" dirty="0" err="1"/>
                        <a:t>signs</a:t>
                      </a:r>
                      <a:endParaRPr lang="de-DE" sz="1200" dirty="0"/>
                    </a:p>
                  </a:txBody>
                  <a:tcPr marL="51435" marR="51435" marT="25718" marB="25718"/>
                </a:tc>
                <a:extLst>
                  <a:ext uri="{0D108BD9-81ED-4DB2-BD59-A6C34878D82A}">
                    <a16:rowId xmlns:a16="http://schemas.microsoft.com/office/drawing/2014/main" val="2672293510"/>
                  </a:ext>
                </a:extLst>
              </a:tr>
              <a:tr h="392895">
                <a:tc>
                  <a:txBody>
                    <a:bodyPr/>
                    <a:lstStyle/>
                    <a:p>
                      <a:r>
                        <a:rPr lang="de-DE" sz="1200" dirty="0"/>
                        <a:t>0%</a:t>
                      </a:r>
                    </a:p>
                  </a:txBody>
                  <a:tcPr marL="51435" marR="51435" marT="25718" marB="25718"/>
                </a:tc>
                <a:extLst>
                  <a:ext uri="{0D108BD9-81ED-4DB2-BD59-A6C34878D82A}">
                    <a16:rowId xmlns:a16="http://schemas.microsoft.com/office/drawing/2014/main" val="248081970"/>
                  </a:ext>
                </a:extLst>
              </a:tr>
              <a:tr h="432048">
                <a:tc>
                  <a:txBody>
                    <a:bodyPr/>
                    <a:lstStyle/>
                    <a:p>
                      <a:r>
                        <a:rPr lang="de-DE" sz="1200" dirty="0"/>
                        <a:t>0%</a:t>
                      </a:r>
                    </a:p>
                  </a:txBody>
                  <a:tcPr marL="51435" marR="51435" marT="25718" marB="25718"/>
                </a:tc>
                <a:extLst>
                  <a:ext uri="{0D108BD9-81ED-4DB2-BD59-A6C34878D82A}">
                    <a16:rowId xmlns:a16="http://schemas.microsoft.com/office/drawing/2014/main" val="697378168"/>
                  </a:ext>
                </a:extLst>
              </a:tr>
              <a:tr h="261805">
                <a:tc>
                  <a:txBody>
                    <a:bodyPr/>
                    <a:lstStyle/>
                    <a:p>
                      <a:r>
                        <a:rPr lang="de-DE" sz="1200" dirty="0"/>
                        <a:t>0% (</a:t>
                      </a:r>
                      <a:r>
                        <a:rPr lang="de-DE" sz="1200" dirty="0" err="1"/>
                        <a:t>as</a:t>
                      </a:r>
                      <a:r>
                        <a:rPr lang="de-DE" sz="1200" dirty="0"/>
                        <a:t> </a:t>
                      </a:r>
                      <a:r>
                        <a:rPr lang="de-DE" sz="1200" dirty="0" err="1"/>
                        <a:t>therapy</a:t>
                      </a:r>
                      <a:r>
                        <a:rPr lang="de-DE" sz="1200" dirty="0"/>
                        <a:t>)</a:t>
                      </a:r>
                    </a:p>
                  </a:txBody>
                  <a:tcPr marL="51435" marR="51435" marT="25718" marB="25718"/>
                </a:tc>
                <a:extLst>
                  <a:ext uri="{0D108BD9-81ED-4DB2-BD59-A6C34878D82A}">
                    <a16:rowId xmlns:a16="http://schemas.microsoft.com/office/drawing/2014/main" val="2950669611"/>
                  </a:ext>
                </a:extLst>
              </a:tr>
              <a:tr h="554355">
                <a:tc>
                  <a:txBody>
                    <a:bodyPr/>
                    <a:lstStyle/>
                    <a:p>
                      <a:r>
                        <a:rPr lang="de-DE" sz="1200" dirty="0"/>
                        <a:t>96% </a:t>
                      </a:r>
                      <a:r>
                        <a:rPr lang="de-DE" sz="1200" dirty="0" err="1"/>
                        <a:t>yes</a:t>
                      </a:r>
                      <a:r>
                        <a:rPr lang="de-DE" sz="1200" dirty="0"/>
                        <a:t> – 4% </a:t>
                      </a:r>
                      <a:r>
                        <a:rPr lang="de-DE" sz="1200" dirty="0" err="1"/>
                        <a:t>no</a:t>
                      </a:r>
                      <a:endParaRPr lang="de-DE" sz="1200" dirty="0"/>
                    </a:p>
                    <a:p>
                      <a:r>
                        <a:rPr lang="de-DE" sz="1100" dirty="0"/>
                        <a:t>(62% methylprednisone 3d 0,5-1 g, </a:t>
                      </a:r>
                    </a:p>
                    <a:p>
                      <a:r>
                        <a:rPr lang="de-DE" sz="1100" dirty="0"/>
                        <a:t>32% 100 mg </a:t>
                      </a:r>
                      <a:r>
                        <a:rPr lang="de-DE" sz="1100" dirty="0" err="1"/>
                        <a:t>prednisone</a:t>
                      </a:r>
                      <a:r>
                        <a:rPr lang="de-DE" sz="1100" dirty="0"/>
                        <a:t>)</a:t>
                      </a:r>
                    </a:p>
                  </a:txBody>
                  <a:tcPr marL="51435" marR="51435" marT="25718" marB="25718"/>
                </a:tc>
                <a:extLst>
                  <a:ext uri="{0D108BD9-81ED-4DB2-BD59-A6C34878D82A}">
                    <a16:rowId xmlns:a16="http://schemas.microsoft.com/office/drawing/2014/main" val="1974424788"/>
                  </a:ext>
                </a:extLst>
              </a:tr>
              <a:tr h="426168">
                <a:tc>
                  <a:txBody>
                    <a:bodyPr/>
                    <a:lstStyle/>
                    <a:p>
                      <a:r>
                        <a:rPr lang="de-DE" sz="1200" dirty="0"/>
                        <a:t>18%</a:t>
                      </a:r>
                    </a:p>
                  </a:txBody>
                  <a:tcPr marL="51435" marR="51435" marT="25718" marB="25718"/>
                </a:tc>
                <a:extLst>
                  <a:ext uri="{0D108BD9-81ED-4DB2-BD59-A6C34878D82A}">
                    <a16:rowId xmlns:a16="http://schemas.microsoft.com/office/drawing/2014/main" val="2829431833"/>
                  </a:ext>
                </a:extLst>
              </a:tr>
              <a:tr h="417195">
                <a:tc>
                  <a:txBody>
                    <a:bodyPr/>
                    <a:lstStyle/>
                    <a:p>
                      <a:r>
                        <a:rPr lang="de-DE" sz="1200" dirty="0"/>
                        <a:t>76% </a:t>
                      </a:r>
                      <a:r>
                        <a:rPr lang="de-DE" sz="1200" dirty="0" err="1"/>
                        <a:t>continuation</a:t>
                      </a:r>
                      <a:r>
                        <a:rPr lang="de-DE" sz="1200" dirty="0"/>
                        <a:t>, 7% </a:t>
                      </a:r>
                      <a:r>
                        <a:rPr lang="de-DE" sz="1200" dirty="0" err="1"/>
                        <a:t>discontinuation</a:t>
                      </a:r>
                      <a:r>
                        <a:rPr lang="de-DE" sz="1200" dirty="0"/>
                        <a:t>, 9% switch </a:t>
                      </a:r>
                      <a:r>
                        <a:rPr lang="de-DE" sz="1200" dirty="0" err="1"/>
                        <a:t>drug</a:t>
                      </a:r>
                      <a:endParaRPr lang="de-DE" sz="1200" dirty="0"/>
                    </a:p>
                  </a:txBody>
                  <a:tcPr marL="51435" marR="51435" marT="25718" marB="25718"/>
                </a:tc>
                <a:extLst>
                  <a:ext uri="{0D108BD9-81ED-4DB2-BD59-A6C34878D82A}">
                    <a16:rowId xmlns:a16="http://schemas.microsoft.com/office/drawing/2014/main" val="1868568213"/>
                  </a:ext>
                </a:extLst>
              </a:tr>
            </a:tbl>
          </a:graphicData>
        </a:graphic>
      </p:graphicFrame>
      <p:sp>
        <p:nvSpPr>
          <p:cNvPr id="9" name="Textfeld 3">
            <a:extLst>
              <a:ext uri="{FF2B5EF4-FFF2-40B4-BE49-F238E27FC236}">
                <a16:creationId xmlns:a16="http://schemas.microsoft.com/office/drawing/2014/main" id="{68825AB0-E681-4053-A036-32A27489F952}"/>
              </a:ext>
            </a:extLst>
          </p:cNvPr>
          <p:cNvSpPr txBox="1"/>
          <p:nvPr/>
        </p:nvSpPr>
        <p:spPr>
          <a:xfrm>
            <a:off x="0" y="4769620"/>
            <a:ext cx="4390297" cy="415498"/>
          </a:xfrm>
          <a:prstGeom prst="rect">
            <a:avLst/>
          </a:prstGeom>
          <a:noFill/>
        </p:spPr>
        <p:txBody>
          <a:bodyPr wrap="square" rtlCol="0">
            <a:spAutoFit/>
          </a:bodyPr>
          <a:lstStyle/>
          <a:p>
            <a:r>
              <a:rPr lang="de-DE" sz="1050" dirty="0">
                <a:solidFill>
                  <a:srgbClr val="005291"/>
                </a:solidFill>
              </a:rPr>
              <a:t>Antoniou &amp; Wells. Respiration 2013;86(4):265-274; </a:t>
            </a:r>
            <a:br>
              <a:rPr lang="de-DE" sz="1050" dirty="0">
                <a:solidFill>
                  <a:srgbClr val="005291"/>
                </a:solidFill>
              </a:rPr>
            </a:br>
            <a:r>
              <a:rPr lang="de-DE" sz="1050" dirty="0">
                <a:solidFill>
                  <a:srgbClr val="005291"/>
                </a:solidFill>
              </a:rPr>
              <a:t>Kreuter et al. </a:t>
            </a:r>
            <a:r>
              <a:rPr lang="de-DE" sz="1050" dirty="0" err="1">
                <a:solidFill>
                  <a:srgbClr val="005291"/>
                </a:solidFill>
              </a:rPr>
              <a:t>presented</a:t>
            </a:r>
            <a:r>
              <a:rPr lang="de-DE" sz="1050" dirty="0">
                <a:solidFill>
                  <a:srgbClr val="005291"/>
                </a:solidFill>
              </a:rPr>
              <a:t> at ERS 2018</a:t>
            </a:r>
          </a:p>
        </p:txBody>
      </p:sp>
      <p:sp>
        <p:nvSpPr>
          <p:cNvPr id="2" name="Textfeld 1">
            <a:extLst>
              <a:ext uri="{FF2B5EF4-FFF2-40B4-BE49-F238E27FC236}">
                <a16:creationId xmlns:a16="http://schemas.microsoft.com/office/drawing/2014/main" id="{CBCE66CC-2CB2-44DB-94B1-7A70FFE30376}"/>
              </a:ext>
            </a:extLst>
          </p:cNvPr>
          <p:cNvSpPr txBox="1"/>
          <p:nvPr/>
        </p:nvSpPr>
        <p:spPr>
          <a:xfrm>
            <a:off x="4451230" y="4775664"/>
            <a:ext cx="4513258" cy="300082"/>
          </a:xfrm>
          <a:prstGeom prst="rect">
            <a:avLst/>
          </a:prstGeom>
          <a:solidFill>
            <a:schemeClr val="bg1"/>
          </a:solidFill>
        </p:spPr>
        <p:txBody>
          <a:bodyPr wrap="square" rtlCol="0">
            <a:spAutoFit/>
          </a:bodyPr>
          <a:lstStyle/>
          <a:p>
            <a:pPr marL="214313" indent="-214313">
              <a:buFont typeface="Wingdings" panose="05000000000000000000" pitchFamily="2" charset="2"/>
              <a:buChar char="Ø"/>
            </a:pPr>
            <a:r>
              <a:rPr lang="de-DE" sz="1350" b="1" dirty="0" err="1"/>
              <a:t>Significant</a:t>
            </a:r>
            <a:r>
              <a:rPr lang="de-DE" sz="1350" b="1" dirty="0"/>
              <a:t> </a:t>
            </a:r>
            <a:r>
              <a:rPr lang="de-DE" sz="1350" b="1" dirty="0" err="1"/>
              <a:t>heterogenity</a:t>
            </a:r>
            <a:r>
              <a:rPr lang="de-DE" sz="1350" b="1" dirty="0"/>
              <a:t> </a:t>
            </a:r>
            <a:r>
              <a:rPr lang="de-DE" sz="1350" b="1" dirty="0" err="1"/>
              <a:t>between</a:t>
            </a:r>
            <a:r>
              <a:rPr lang="de-DE" sz="1350" b="1" dirty="0"/>
              <a:t> </a:t>
            </a:r>
            <a:r>
              <a:rPr lang="de-DE" sz="1350" b="1" dirty="0" err="1"/>
              <a:t>continents</a:t>
            </a:r>
            <a:endParaRPr lang="de-DE" sz="1350" b="1" dirty="0"/>
          </a:p>
        </p:txBody>
      </p:sp>
      <p:sp>
        <p:nvSpPr>
          <p:cNvPr id="10" name="Title 1">
            <a:extLst>
              <a:ext uri="{FF2B5EF4-FFF2-40B4-BE49-F238E27FC236}">
                <a16:creationId xmlns:a16="http://schemas.microsoft.com/office/drawing/2014/main" id="{14D1B115-C832-41CF-A9FB-8FDE46A270C1}"/>
              </a:ext>
            </a:extLst>
          </p:cNvPr>
          <p:cNvSpPr txBox="1">
            <a:spLocks/>
          </p:cNvSpPr>
          <p:nvPr/>
        </p:nvSpPr>
        <p:spPr bwMode="auto">
          <a:xfrm>
            <a:off x="374848" y="-41268"/>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Therapeutic approach to AE-ILD (?)</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5857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E7F1DF-B6B2-45E6-86FF-8AFC7EFF845F}"/>
              </a:ext>
            </a:extLst>
          </p:cNvPr>
          <p:cNvSpPr txBox="1">
            <a:spLocks/>
          </p:cNvSpPr>
          <p:nvPr/>
        </p:nvSpPr>
        <p:spPr bwMode="auto">
          <a:xfrm>
            <a:off x="457200" y="123478"/>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Therapeutic approach to AE-ILD (?)</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042342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3629" y="583053"/>
            <a:ext cx="6184106" cy="3446860"/>
          </a:xfrm>
        </p:spPr>
        <p:txBody>
          <a:bodyPr/>
          <a:lstStyle/>
          <a:p>
            <a:r>
              <a:rPr lang="de-DE" dirty="0"/>
              <a:t>Azithromycin</a:t>
            </a:r>
          </a:p>
          <a:p>
            <a:pPr lvl="1"/>
            <a:r>
              <a:rPr lang="de-DE" sz="1050" dirty="0" err="1">
                <a:solidFill>
                  <a:srgbClr val="005291"/>
                </a:solidFill>
              </a:rPr>
              <a:t>Kawamura</a:t>
            </a:r>
            <a:r>
              <a:rPr lang="de-DE" sz="1050" dirty="0">
                <a:solidFill>
                  <a:srgbClr val="005291"/>
                </a:solidFill>
              </a:rPr>
              <a:t> et al. , BMC </a:t>
            </a:r>
            <a:r>
              <a:rPr lang="de-DE" sz="1050" dirty="0" err="1">
                <a:solidFill>
                  <a:srgbClr val="005291"/>
                </a:solidFill>
              </a:rPr>
              <a:t>Pulm</a:t>
            </a:r>
            <a:endParaRPr lang="de-DE" sz="1050" dirty="0">
              <a:solidFill>
                <a:srgbClr val="005291"/>
              </a:solidFill>
            </a:endParaRPr>
          </a:p>
          <a:p>
            <a:pPr marL="342900" lvl="1" indent="0">
              <a:buNone/>
            </a:pPr>
            <a:r>
              <a:rPr lang="de-DE" sz="1050" dirty="0">
                <a:solidFill>
                  <a:srgbClr val="005291"/>
                </a:solidFill>
              </a:rPr>
              <a:t>      Medicine (2017) 17:94</a:t>
            </a:r>
          </a:p>
          <a:p>
            <a:pPr marL="342900" lvl="1" indent="0">
              <a:buNone/>
            </a:pPr>
            <a:endParaRPr lang="de-DE" sz="1200" dirty="0">
              <a:solidFill>
                <a:srgbClr val="005291"/>
              </a:solidFill>
            </a:endParaRPr>
          </a:p>
          <a:p>
            <a:pPr lvl="1"/>
            <a:endParaRPr lang="de-DE" sz="1200" dirty="0">
              <a:solidFill>
                <a:srgbClr val="005291"/>
              </a:solidFill>
            </a:endParaRPr>
          </a:p>
          <a:p>
            <a:endParaRPr lang="de-DE" dirty="0"/>
          </a:p>
        </p:txBody>
      </p:sp>
      <p:pic>
        <p:nvPicPr>
          <p:cNvPr id="4" name="Bild 3" descr="Bildschirmfoto 2017-09-29 um 00.02.33.png"/>
          <p:cNvPicPr>
            <a:picLocks noChangeAspect="1"/>
          </p:cNvPicPr>
          <p:nvPr/>
        </p:nvPicPr>
        <p:blipFill>
          <a:blip r:embed="rId4"/>
          <a:stretch>
            <a:fillRect/>
          </a:stretch>
        </p:blipFill>
        <p:spPr>
          <a:xfrm>
            <a:off x="4193959" y="1005576"/>
            <a:ext cx="3729029" cy="3057804"/>
          </a:xfrm>
          <a:prstGeom prst="rect">
            <a:avLst/>
          </a:prstGeom>
          <a:ln>
            <a:noFill/>
          </a:ln>
          <a:effectLst>
            <a:outerShdw blurRad="190500" algn="tl" rotWithShape="0">
              <a:srgbClr val="000000">
                <a:alpha val="70000"/>
              </a:srgbClr>
            </a:outerShdw>
          </a:effectLst>
        </p:spPr>
      </p:pic>
      <p:sp>
        <p:nvSpPr>
          <p:cNvPr id="5" name="Title 1">
            <a:extLst>
              <a:ext uri="{FF2B5EF4-FFF2-40B4-BE49-F238E27FC236}">
                <a16:creationId xmlns:a16="http://schemas.microsoft.com/office/drawing/2014/main" id="{D112636C-08D3-4D30-B319-45F93BF79EF1}"/>
              </a:ext>
            </a:extLst>
          </p:cNvPr>
          <p:cNvSpPr txBox="1">
            <a:spLocks/>
          </p:cNvSpPr>
          <p:nvPr/>
        </p:nvSpPr>
        <p:spPr bwMode="auto">
          <a:xfrm>
            <a:off x="518864" y="-20538"/>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Therapeutic approach to AE-ILD (?)</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3227436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3628" y="509742"/>
            <a:ext cx="6184106" cy="3446860"/>
          </a:xfrm>
        </p:spPr>
        <p:txBody>
          <a:bodyPr/>
          <a:lstStyle/>
          <a:p>
            <a:pPr lvl="1"/>
            <a:endParaRPr lang="de-DE" sz="1050" dirty="0">
              <a:solidFill>
                <a:srgbClr val="005291"/>
              </a:solidFill>
            </a:endParaRPr>
          </a:p>
          <a:p>
            <a:pPr>
              <a:buFont typeface="Wingdings" panose="05000000000000000000" pitchFamily="2" charset="2"/>
              <a:buChar char="§"/>
            </a:pPr>
            <a:r>
              <a:rPr lang="de-DE" dirty="0"/>
              <a:t>Antiviral </a:t>
            </a:r>
            <a:r>
              <a:rPr lang="de-DE" dirty="0" err="1"/>
              <a:t>drugs</a:t>
            </a:r>
            <a:r>
              <a:rPr lang="de-DE" dirty="0"/>
              <a:t> (</a:t>
            </a:r>
            <a:r>
              <a:rPr lang="de-DE" dirty="0" err="1"/>
              <a:t>ganciclovir</a:t>
            </a:r>
            <a:r>
              <a:rPr lang="de-DE" dirty="0"/>
              <a:t>)</a:t>
            </a:r>
          </a:p>
          <a:p>
            <a:endParaRPr lang="de-DE" dirty="0"/>
          </a:p>
        </p:txBody>
      </p:sp>
      <p:pic>
        <p:nvPicPr>
          <p:cNvPr id="5" name="Grafik 4">
            <a:extLst>
              <a:ext uri="{FF2B5EF4-FFF2-40B4-BE49-F238E27FC236}">
                <a16:creationId xmlns:a16="http://schemas.microsoft.com/office/drawing/2014/main" id="{95AEEA02-421F-40B7-8276-9F0A2E7F2155}"/>
              </a:ext>
            </a:extLst>
          </p:cNvPr>
          <p:cNvPicPr>
            <a:picLocks noChangeAspect="1"/>
          </p:cNvPicPr>
          <p:nvPr/>
        </p:nvPicPr>
        <p:blipFill>
          <a:blip r:embed="rId4"/>
          <a:stretch>
            <a:fillRect/>
          </a:stretch>
        </p:blipFill>
        <p:spPr>
          <a:xfrm>
            <a:off x="1297708" y="2570024"/>
            <a:ext cx="6511493" cy="1309400"/>
          </a:xfrm>
          <a:prstGeom prst="rect">
            <a:avLst/>
          </a:prstGeom>
          <a:ln>
            <a:noFill/>
          </a:ln>
          <a:effectLst>
            <a:outerShdw blurRad="190500" algn="tl" rotWithShape="0">
              <a:srgbClr val="000000">
                <a:alpha val="70000"/>
              </a:srgbClr>
            </a:outerShdw>
          </a:effectLst>
        </p:spPr>
      </p:pic>
      <p:sp>
        <p:nvSpPr>
          <p:cNvPr id="6" name="Rechteck 5">
            <a:extLst>
              <a:ext uri="{FF2B5EF4-FFF2-40B4-BE49-F238E27FC236}">
                <a16:creationId xmlns:a16="http://schemas.microsoft.com/office/drawing/2014/main" id="{FFD1AFEF-0CBB-4DC8-889D-CDBD2DDD8D42}"/>
              </a:ext>
            </a:extLst>
          </p:cNvPr>
          <p:cNvSpPr/>
          <p:nvPr/>
        </p:nvSpPr>
        <p:spPr>
          <a:xfrm>
            <a:off x="-324544" y="4718315"/>
            <a:ext cx="3429000" cy="438582"/>
          </a:xfrm>
          <a:prstGeom prst="rect">
            <a:avLst/>
          </a:prstGeom>
        </p:spPr>
        <p:txBody>
          <a:bodyPr>
            <a:spAutoFit/>
          </a:bodyPr>
          <a:lstStyle/>
          <a:p>
            <a:pPr lvl="1"/>
            <a:r>
              <a:rPr lang="de-DE" sz="1050" dirty="0">
                <a:solidFill>
                  <a:srgbClr val="005291"/>
                </a:solidFill>
              </a:rPr>
              <a:t>Egan et al. </a:t>
            </a:r>
            <a:r>
              <a:rPr lang="de-DE" sz="1050" dirty="0" err="1">
                <a:solidFill>
                  <a:srgbClr val="005291"/>
                </a:solidFill>
              </a:rPr>
              <a:t>Pulm</a:t>
            </a:r>
            <a:r>
              <a:rPr lang="de-DE" sz="1050" dirty="0">
                <a:solidFill>
                  <a:srgbClr val="005291"/>
                </a:solidFill>
              </a:rPr>
              <a:t> Med, 2011</a:t>
            </a:r>
          </a:p>
          <a:p>
            <a:pPr lvl="1"/>
            <a:endParaRPr lang="de-DE" sz="1200" dirty="0">
              <a:solidFill>
                <a:srgbClr val="005291"/>
              </a:solidFill>
            </a:endParaRPr>
          </a:p>
        </p:txBody>
      </p:sp>
      <p:sp>
        <p:nvSpPr>
          <p:cNvPr id="8" name="Rechteck 7">
            <a:extLst>
              <a:ext uri="{FF2B5EF4-FFF2-40B4-BE49-F238E27FC236}">
                <a16:creationId xmlns:a16="http://schemas.microsoft.com/office/drawing/2014/main" id="{052DB6ED-90DC-4587-9A41-5DEA4B3661C7}"/>
              </a:ext>
            </a:extLst>
          </p:cNvPr>
          <p:cNvSpPr/>
          <p:nvPr/>
        </p:nvSpPr>
        <p:spPr>
          <a:xfrm>
            <a:off x="1925706" y="1143534"/>
            <a:ext cx="5769388" cy="923330"/>
          </a:xfrm>
          <a:prstGeom prst="rect">
            <a:avLst/>
          </a:prstGeom>
        </p:spPr>
        <p:txBody>
          <a:bodyPr wrap="square">
            <a:spAutoFit/>
          </a:bodyPr>
          <a:lstStyle/>
          <a:p>
            <a:pPr marL="257175" indent="-257175">
              <a:buFont typeface="Wingdings" panose="05000000000000000000" pitchFamily="2" charset="2"/>
              <a:buChar char="Ø"/>
            </a:pPr>
            <a:r>
              <a:rPr lang="en-US" dirty="0">
                <a:solidFill>
                  <a:srgbClr val="005291"/>
                </a:solidFill>
                <a:latin typeface="Minion-Regular"/>
              </a:rPr>
              <a:t>Advanced IPF patients failing standard therapy &amp;</a:t>
            </a:r>
          </a:p>
          <a:p>
            <a:r>
              <a:rPr lang="en-US" dirty="0">
                <a:solidFill>
                  <a:srgbClr val="005291"/>
                </a:solidFill>
                <a:latin typeface="Minion-Regular"/>
              </a:rPr>
              <a:t>serological evidence of previous EBV</a:t>
            </a:r>
          </a:p>
          <a:p>
            <a:pPr marL="257175" indent="-257175">
              <a:buFont typeface="Wingdings" panose="05000000000000000000" pitchFamily="2" charset="2"/>
              <a:buChar char="Ø"/>
            </a:pPr>
            <a:r>
              <a:rPr lang="en-US" dirty="0">
                <a:solidFill>
                  <a:srgbClr val="005291"/>
                </a:solidFill>
                <a:latin typeface="Minion-Regular"/>
              </a:rPr>
              <a:t>ganciclovir (iv) at 5mg/kg twice daily</a:t>
            </a:r>
            <a:endParaRPr lang="de-DE" dirty="0">
              <a:solidFill>
                <a:srgbClr val="005291"/>
              </a:solidFill>
            </a:endParaRPr>
          </a:p>
        </p:txBody>
      </p:sp>
      <p:sp>
        <p:nvSpPr>
          <p:cNvPr id="9" name="Title 1">
            <a:extLst>
              <a:ext uri="{FF2B5EF4-FFF2-40B4-BE49-F238E27FC236}">
                <a16:creationId xmlns:a16="http://schemas.microsoft.com/office/drawing/2014/main" id="{227308C5-10D4-4C11-ADD9-5C64AB93066F}"/>
              </a:ext>
            </a:extLst>
          </p:cNvPr>
          <p:cNvSpPr txBox="1">
            <a:spLocks/>
          </p:cNvSpPr>
          <p:nvPr/>
        </p:nvSpPr>
        <p:spPr bwMode="auto">
          <a:xfrm>
            <a:off x="457200" y="0"/>
            <a:ext cx="8229600"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Possible future therapies ?</a:t>
            </a:r>
          </a:p>
        </p:txBody>
      </p:sp>
    </p:spTree>
    <p:custDataLst>
      <p:tags r:id="rId1"/>
    </p:custDataLst>
    <p:extLst>
      <p:ext uri="{BB962C8B-B14F-4D97-AF65-F5344CB8AC3E}">
        <p14:creationId xmlns:p14="http://schemas.microsoft.com/office/powerpoint/2010/main" val="229508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FB6BBB8-94D5-4B6C-A11D-E91489148720}"/>
              </a:ext>
            </a:extLst>
          </p:cNvPr>
          <p:cNvSpPr>
            <a:spLocks noGrp="1"/>
          </p:cNvSpPr>
          <p:nvPr>
            <p:ph type="title"/>
          </p:nvPr>
        </p:nvSpPr>
        <p:spPr bwMode="auto"/>
        <p:txBody>
          <a:body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Introduction</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B11A96C8-1F6B-46DB-8A6C-74D2D2C18636}"/>
              </a:ext>
            </a:extLst>
          </p:cNvPr>
          <p:cNvSpPr>
            <a:spLocks noGrp="1"/>
          </p:cNvSpPr>
          <p:nvPr>
            <p:ph idx="1"/>
          </p:nvPr>
        </p:nvSpPr>
        <p:spPr/>
        <p:txBody>
          <a:bodyPr/>
          <a:lstStyle/>
          <a:p>
            <a:pPr marL="0" indent="0">
              <a:buFont typeface="Arial" panose="020B0604020202020204" pitchFamily="34" charset="0"/>
              <a:buNone/>
              <a:defRPr/>
            </a:pPr>
            <a:r>
              <a:rPr lang="ca-ES" dirty="0"/>
              <a:t>AIMS</a:t>
            </a:r>
          </a:p>
          <a:p>
            <a:pPr marL="0" indent="0">
              <a:buFont typeface="Arial" panose="020B0604020202020204" pitchFamily="34" charset="0"/>
              <a:buNone/>
              <a:defRPr/>
            </a:pPr>
            <a:endParaRPr lang="en-US" b="0" dirty="0"/>
          </a:p>
          <a:p>
            <a:pPr>
              <a:defRPr/>
            </a:pPr>
            <a:r>
              <a:rPr lang="en-US" b="0" dirty="0"/>
              <a:t>To learn about the impact of AE-IPF</a:t>
            </a:r>
          </a:p>
          <a:p>
            <a:pPr>
              <a:defRPr/>
            </a:pPr>
            <a:r>
              <a:rPr lang="en-US" b="0" dirty="0"/>
              <a:t>To discuss preventive, diagnostic and therapeutic management of AE-IPF</a:t>
            </a:r>
          </a:p>
          <a:p>
            <a:pPr>
              <a:defRPr/>
            </a:pPr>
            <a:r>
              <a:rPr lang="en-US" b="0" dirty="0"/>
              <a:t>To discuss </a:t>
            </a:r>
            <a:r>
              <a:rPr lang="ang-Latn-001" b="0" dirty="0"/>
              <a:t>unanswered</a:t>
            </a:r>
            <a:r>
              <a:rPr lang="en-US" b="0" dirty="0"/>
              <a:t> questions in AE-IPF</a:t>
            </a:r>
          </a:p>
        </p:txBody>
      </p:sp>
    </p:spTree>
    <p:custDataLst>
      <p:tags r:id="rId1"/>
    </p:custDataLst>
    <p:extLst>
      <p:ext uri="{BB962C8B-B14F-4D97-AF65-F5344CB8AC3E}">
        <p14:creationId xmlns:p14="http://schemas.microsoft.com/office/powerpoint/2010/main" val="163653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706" y="1051722"/>
            <a:ext cx="5238582" cy="3320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35496" y="4876006"/>
            <a:ext cx="2986715" cy="253916"/>
          </a:xfrm>
          <a:prstGeom prst="rect">
            <a:avLst/>
          </a:prstGeom>
        </p:spPr>
        <p:txBody>
          <a:bodyPr wrap="none">
            <a:spAutoFit/>
          </a:bodyPr>
          <a:lstStyle/>
          <a:p>
            <a:r>
              <a:rPr lang="de-DE" sz="1050" dirty="0" err="1">
                <a:solidFill>
                  <a:srgbClr val="005291"/>
                </a:solidFill>
              </a:rPr>
              <a:t>Kataoka</a:t>
            </a:r>
            <a:r>
              <a:rPr lang="de-DE" sz="1050" dirty="0">
                <a:solidFill>
                  <a:srgbClr val="005291"/>
                </a:solidFill>
              </a:rPr>
              <a:t> et al., CHEST 2015; 148(2): 436 - 443</a:t>
            </a:r>
          </a:p>
        </p:txBody>
      </p:sp>
      <p:sp>
        <p:nvSpPr>
          <p:cNvPr id="3" name="Textfeld 2"/>
          <p:cNvSpPr txBox="1"/>
          <p:nvPr/>
        </p:nvSpPr>
        <p:spPr>
          <a:xfrm>
            <a:off x="1403648" y="4434666"/>
            <a:ext cx="6186309" cy="369332"/>
          </a:xfrm>
          <a:prstGeom prst="rect">
            <a:avLst/>
          </a:prstGeom>
          <a:noFill/>
        </p:spPr>
        <p:txBody>
          <a:bodyPr wrap="none" rtlCol="0">
            <a:spAutoFit/>
          </a:bodyPr>
          <a:lstStyle/>
          <a:p>
            <a:r>
              <a:rPr lang="de-DE" b="1" dirty="0">
                <a:solidFill>
                  <a:srgbClr val="005291"/>
                </a:solidFill>
              </a:rPr>
              <a:t>Possib</a:t>
            </a:r>
            <a:r>
              <a:rPr lang="ang-Latn-001" b="1" dirty="0">
                <a:solidFill>
                  <a:srgbClr val="005291"/>
                </a:solidFill>
              </a:rPr>
              <a:t>l</a:t>
            </a:r>
            <a:r>
              <a:rPr lang="fr-CH" b="1" dirty="0">
                <a:solidFill>
                  <a:srgbClr val="005291"/>
                </a:solidFill>
              </a:rPr>
              <a:t>e</a:t>
            </a:r>
            <a:r>
              <a:rPr lang="de-DE" b="1" dirty="0">
                <a:solidFill>
                  <a:srgbClr val="005291"/>
                </a:solidFill>
              </a:rPr>
              <a:t> mechanism: enhanced activation of protein C</a:t>
            </a:r>
          </a:p>
        </p:txBody>
      </p:sp>
      <p:sp>
        <p:nvSpPr>
          <p:cNvPr id="6" name="Title 1">
            <a:extLst>
              <a:ext uri="{FF2B5EF4-FFF2-40B4-BE49-F238E27FC236}">
                <a16:creationId xmlns:a16="http://schemas.microsoft.com/office/drawing/2014/main" id="{4BFBE191-6BAF-4B16-A03C-289BD2F3F1BA}"/>
              </a:ext>
            </a:extLst>
          </p:cNvPr>
          <p:cNvSpPr txBox="1">
            <a:spLocks/>
          </p:cNvSpPr>
          <p:nvPr/>
        </p:nvSpPr>
        <p:spPr bwMode="auto">
          <a:xfrm>
            <a:off x="1187624" y="322982"/>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Recombinant human </a:t>
            </a:r>
            <a:r>
              <a:rPr lang="ang-Latn-001" altLang="en-US" cap="none" dirty="0">
                <a:latin typeface="Arial" panose="020B0604020202020204" pitchFamily="34" charset="0"/>
                <a:ea typeface="ＭＳ Ｐゴシック" panose="020B0600070205080204" pitchFamily="34" charset="-128"/>
                <a:cs typeface="Arial" panose="020B0604020202020204" pitchFamily="34" charset="0"/>
              </a:rPr>
              <a:t>t</a:t>
            </a:r>
            <a:r>
              <a:rPr lang="en-US" altLang="en-US" cap="none" dirty="0" err="1">
                <a:latin typeface="Arial" panose="020B0604020202020204" pitchFamily="34" charset="0"/>
                <a:ea typeface="ＭＳ Ｐゴシック" panose="020B0600070205080204" pitchFamily="34" charset="-128"/>
                <a:cs typeface="Arial" panose="020B0604020202020204" pitchFamily="34" charset="0"/>
              </a:rPr>
              <a:t>hrombomodulin</a:t>
            </a:r>
            <a:r>
              <a:rPr lang="en-US" altLang="en-US" cap="none" dirty="0">
                <a:latin typeface="Arial" panose="020B0604020202020204" pitchFamily="34" charset="0"/>
                <a:ea typeface="ＭＳ Ｐゴシック" panose="020B0600070205080204" pitchFamily="34" charset="-128"/>
                <a:cs typeface="Arial" panose="020B0604020202020204" pitchFamily="34" charset="0"/>
              </a:rPr>
              <a:t> in AE-IPF</a:t>
            </a:r>
            <a:endParaRPr lang="ca-E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97236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670" y="619631"/>
            <a:ext cx="5029200" cy="3114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79512" y="3969223"/>
            <a:ext cx="7992888" cy="646331"/>
          </a:xfrm>
          <a:prstGeom prst="rect">
            <a:avLst/>
          </a:prstGeom>
          <a:noFill/>
        </p:spPr>
        <p:txBody>
          <a:bodyPr wrap="square" rtlCol="0">
            <a:spAutoFit/>
          </a:bodyPr>
          <a:lstStyle/>
          <a:p>
            <a:r>
              <a:rPr lang="en-US" b="1" u="sng" dirty="0">
                <a:solidFill>
                  <a:srgbClr val="005291"/>
                </a:solidFill>
              </a:rPr>
              <a:t>Potential mechanism: </a:t>
            </a:r>
          </a:p>
          <a:p>
            <a:r>
              <a:rPr lang="en-US" dirty="0">
                <a:solidFill>
                  <a:srgbClr val="005291"/>
                </a:solidFill>
              </a:rPr>
              <a:t>adsorption of </a:t>
            </a:r>
            <a:r>
              <a:rPr lang="en-US" dirty="0" err="1">
                <a:solidFill>
                  <a:srgbClr val="005291"/>
                </a:solidFill>
              </a:rPr>
              <a:t>proinflammatory</a:t>
            </a:r>
            <a:r>
              <a:rPr lang="en-US" dirty="0">
                <a:solidFill>
                  <a:srgbClr val="005291"/>
                </a:solidFill>
              </a:rPr>
              <a:t>, </a:t>
            </a:r>
            <a:r>
              <a:rPr lang="en-US" dirty="0" err="1">
                <a:solidFill>
                  <a:srgbClr val="005291"/>
                </a:solidFill>
              </a:rPr>
              <a:t>profibrotic</a:t>
            </a:r>
            <a:r>
              <a:rPr lang="en-US" dirty="0">
                <a:solidFill>
                  <a:srgbClr val="005291"/>
                </a:solidFill>
              </a:rPr>
              <a:t>, and proangiogenic cytokines </a:t>
            </a:r>
            <a:endParaRPr lang="de-DE" dirty="0">
              <a:solidFill>
                <a:srgbClr val="005291"/>
              </a:solidFill>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7300" y="2031690"/>
            <a:ext cx="1907140" cy="19285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a:extLst>
              <a:ext uri="{FF2B5EF4-FFF2-40B4-BE49-F238E27FC236}">
                <a16:creationId xmlns:a16="http://schemas.microsoft.com/office/drawing/2014/main" id="{298A9B99-63E4-4CBC-8006-84994694C33E}"/>
              </a:ext>
            </a:extLst>
          </p:cNvPr>
          <p:cNvSpPr/>
          <p:nvPr/>
        </p:nvSpPr>
        <p:spPr>
          <a:xfrm>
            <a:off x="-468560" y="4866034"/>
            <a:ext cx="3182281" cy="276999"/>
          </a:xfrm>
          <a:prstGeom prst="rect">
            <a:avLst/>
          </a:prstGeom>
        </p:spPr>
        <p:txBody>
          <a:bodyPr wrap="square">
            <a:spAutoFit/>
          </a:bodyPr>
          <a:lstStyle/>
          <a:p>
            <a:pPr lvl="1"/>
            <a:r>
              <a:rPr lang="de-DE" sz="1200" dirty="0" err="1">
                <a:solidFill>
                  <a:srgbClr val="005291"/>
                </a:solidFill>
              </a:rPr>
              <a:t>Enomoto</a:t>
            </a:r>
            <a:r>
              <a:rPr lang="de-DE" sz="1200" dirty="0">
                <a:solidFill>
                  <a:srgbClr val="005291"/>
                </a:solidFill>
              </a:rPr>
              <a:t> et al. BMC </a:t>
            </a:r>
            <a:r>
              <a:rPr lang="de-DE" sz="1200" dirty="0" err="1">
                <a:solidFill>
                  <a:srgbClr val="005291"/>
                </a:solidFill>
              </a:rPr>
              <a:t>Pulm</a:t>
            </a:r>
            <a:r>
              <a:rPr lang="de-DE" sz="1200" dirty="0">
                <a:solidFill>
                  <a:srgbClr val="005291"/>
                </a:solidFill>
              </a:rPr>
              <a:t> Med, 2015</a:t>
            </a:r>
          </a:p>
        </p:txBody>
      </p:sp>
      <p:sp>
        <p:nvSpPr>
          <p:cNvPr id="7" name="Title 1">
            <a:extLst>
              <a:ext uri="{FF2B5EF4-FFF2-40B4-BE49-F238E27FC236}">
                <a16:creationId xmlns:a16="http://schemas.microsoft.com/office/drawing/2014/main" id="{346B0319-3DC8-49CE-B623-708045C95B0A}"/>
              </a:ext>
            </a:extLst>
          </p:cNvPr>
          <p:cNvSpPr txBox="1">
            <a:spLocks/>
          </p:cNvSpPr>
          <p:nvPr/>
        </p:nvSpPr>
        <p:spPr bwMode="auto">
          <a:xfrm>
            <a:off x="791580" y="-45318"/>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Hemoperfusion – Polymyxin Fiber</a:t>
            </a:r>
            <a:endParaRPr lang="ca-E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28496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3629" y="681540"/>
            <a:ext cx="3249196" cy="4338482"/>
          </a:xfrm>
        </p:spPr>
        <p:txBody>
          <a:bodyPr/>
          <a:lstStyle/>
          <a:p>
            <a:pPr>
              <a:buFont typeface="Wingdings" panose="05000000000000000000" pitchFamily="2" charset="2"/>
              <a:buChar char="§"/>
            </a:pPr>
            <a:r>
              <a:rPr lang="de-DE" b="0" dirty="0">
                <a:solidFill>
                  <a:schemeClr val="tx2">
                    <a:lumMod val="40000"/>
                    <a:lumOff val="60000"/>
                  </a:schemeClr>
                </a:solidFill>
              </a:rPr>
              <a:t>Azithromycin</a:t>
            </a:r>
          </a:p>
          <a:p>
            <a:pPr lvl="1"/>
            <a:r>
              <a:rPr lang="de-DE" sz="1050" dirty="0" err="1">
                <a:solidFill>
                  <a:schemeClr val="tx2">
                    <a:lumMod val="40000"/>
                    <a:lumOff val="60000"/>
                  </a:schemeClr>
                </a:solidFill>
              </a:rPr>
              <a:t>Kawamura</a:t>
            </a:r>
            <a:r>
              <a:rPr lang="de-DE" sz="1050" dirty="0">
                <a:solidFill>
                  <a:schemeClr val="tx2">
                    <a:lumMod val="40000"/>
                    <a:lumOff val="60000"/>
                  </a:schemeClr>
                </a:solidFill>
              </a:rPr>
              <a:t> et al. , BMC </a:t>
            </a:r>
            <a:r>
              <a:rPr lang="de-DE" sz="1050" dirty="0" err="1">
                <a:solidFill>
                  <a:schemeClr val="tx2">
                    <a:lumMod val="40000"/>
                    <a:lumOff val="60000"/>
                  </a:schemeClr>
                </a:solidFill>
              </a:rPr>
              <a:t>Pulm</a:t>
            </a:r>
            <a:endParaRPr lang="de-DE" sz="1050" dirty="0">
              <a:solidFill>
                <a:schemeClr val="tx2">
                  <a:lumMod val="40000"/>
                  <a:lumOff val="60000"/>
                </a:schemeClr>
              </a:solidFill>
            </a:endParaRPr>
          </a:p>
          <a:p>
            <a:pPr marL="342900" lvl="1" indent="0">
              <a:buNone/>
            </a:pPr>
            <a:r>
              <a:rPr lang="de-DE" sz="1050" dirty="0">
                <a:solidFill>
                  <a:schemeClr val="tx2">
                    <a:lumMod val="40000"/>
                    <a:lumOff val="60000"/>
                  </a:schemeClr>
                </a:solidFill>
              </a:rPr>
              <a:t>      Medicine (2017) 17:94</a:t>
            </a:r>
            <a:endParaRPr lang="de-DE" sz="1200" dirty="0">
              <a:solidFill>
                <a:schemeClr val="tx2">
                  <a:lumMod val="40000"/>
                  <a:lumOff val="60000"/>
                </a:schemeClr>
              </a:solidFill>
            </a:endParaRPr>
          </a:p>
          <a:p>
            <a:r>
              <a:rPr lang="de-DE" b="0" dirty="0">
                <a:solidFill>
                  <a:schemeClr val="tx2">
                    <a:lumMod val="40000"/>
                    <a:lumOff val="60000"/>
                  </a:schemeClr>
                </a:solidFill>
              </a:rPr>
              <a:t>Antiviral </a:t>
            </a:r>
            <a:r>
              <a:rPr lang="de-DE" b="0" dirty="0" err="1">
                <a:solidFill>
                  <a:schemeClr val="tx2">
                    <a:lumMod val="40000"/>
                    <a:lumOff val="60000"/>
                  </a:schemeClr>
                </a:solidFill>
              </a:rPr>
              <a:t>drugs</a:t>
            </a:r>
            <a:r>
              <a:rPr lang="de-DE" b="0" dirty="0">
                <a:solidFill>
                  <a:schemeClr val="tx2">
                    <a:lumMod val="40000"/>
                    <a:lumOff val="60000"/>
                  </a:schemeClr>
                </a:solidFill>
              </a:rPr>
              <a:t> (</a:t>
            </a:r>
            <a:r>
              <a:rPr lang="de-DE" b="0" dirty="0" err="1">
                <a:solidFill>
                  <a:schemeClr val="tx2">
                    <a:lumMod val="40000"/>
                    <a:lumOff val="60000"/>
                  </a:schemeClr>
                </a:solidFill>
              </a:rPr>
              <a:t>ganciclovir</a:t>
            </a:r>
            <a:r>
              <a:rPr lang="de-DE" b="0" dirty="0">
                <a:solidFill>
                  <a:schemeClr val="tx2">
                    <a:lumMod val="40000"/>
                    <a:lumOff val="60000"/>
                  </a:schemeClr>
                </a:solidFill>
              </a:rPr>
              <a:t>)</a:t>
            </a:r>
          </a:p>
          <a:p>
            <a:pPr lvl="1"/>
            <a:r>
              <a:rPr lang="de-DE" sz="1050" dirty="0">
                <a:solidFill>
                  <a:schemeClr val="tx2">
                    <a:lumMod val="40000"/>
                    <a:lumOff val="60000"/>
                  </a:schemeClr>
                </a:solidFill>
              </a:rPr>
              <a:t>Egan et al. Pulm Med, 2011</a:t>
            </a:r>
            <a:endParaRPr lang="de-DE" sz="1200" dirty="0">
              <a:solidFill>
                <a:schemeClr val="tx2">
                  <a:lumMod val="40000"/>
                  <a:lumOff val="60000"/>
                </a:schemeClr>
              </a:solidFill>
            </a:endParaRPr>
          </a:p>
          <a:p>
            <a:r>
              <a:rPr lang="de-DE" b="0" dirty="0" err="1">
                <a:solidFill>
                  <a:schemeClr val="tx2">
                    <a:lumMod val="40000"/>
                    <a:lumOff val="60000"/>
                  </a:schemeClr>
                </a:solidFill>
              </a:rPr>
              <a:t>Thrombomodulin</a:t>
            </a:r>
            <a:r>
              <a:rPr lang="de-DE" b="0" dirty="0">
                <a:solidFill>
                  <a:schemeClr val="tx2">
                    <a:lumMod val="40000"/>
                    <a:lumOff val="60000"/>
                  </a:schemeClr>
                </a:solidFill>
              </a:rPr>
              <a:t> (</a:t>
            </a:r>
            <a:r>
              <a:rPr lang="de-DE" b="0" dirty="0" err="1">
                <a:solidFill>
                  <a:schemeClr val="tx2">
                    <a:lumMod val="40000"/>
                    <a:lumOff val="60000"/>
                  </a:schemeClr>
                </a:solidFill>
              </a:rPr>
              <a:t>RhTM</a:t>
            </a:r>
            <a:r>
              <a:rPr lang="de-DE" b="0" dirty="0">
                <a:solidFill>
                  <a:schemeClr val="tx2">
                    <a:lumMod val="40000"/>
                    <a:lumOff val="60000"/>
                  </a:schemeClr>
                </a:solidFill>
              </a:rPr>
              <a:t>) </a:t>
            </a:r>
          </a:p>
          <a:p>
            <a:pPr lvl="1"/>
            <a:r>
              <a:rPr lang="de-DE" sz="1050" dirty="0" err="1">
                <a:solidFill>
                  <a:schemeClr val="tx2">
                    <a:lumMod val="40000"/>
                    <a:lumOff val="60000"/>
                  </a:schemeClr>
                </a:solidFill>
              </a:rPr>
              <a:t>Kataoka</a:t>
            </a:r>
            <a:r>
              <a:rPr lang="de-DE" sz="1050" dirty="0">
                <a:solidFill>
                  <a:schemeClr val="tx2">
                    <a:lumMod val="40000"/>
                    <a:lumOff val="60000"/>
                  </a:schemeClr>
                </a:solidFill>
              </a:rPr>
              <a:t> K, et al. </a:t>
            </a:r>
          </a:p>
          <a:p>
            <a:pPr marL="342900" lvl="1" indent="0">
              <a:buNone/>
            </a:pPr>
            <a:r>
              <a:rPr lang="de-DE" sz="1050" dirty="0">
                <a:solidFill>
                  <a:schemeClr val="tx2">
                    <a:lumMod val="40000"/>
                    <a:lumOff val="60000"/>
                  </a:schemeClr>
                </a:solidFill>
              </a:rPr>
              <a:t>     </a:t>
            </a:r>
            <a:r>
              <a:rPr lang="de-DE" sz="1050" dirty="0" err="1">
                <a:solidFill>
                  <a:schemeClr val="tx2">
                    <a:lumMod val="40000"/>
                    <a:lumOff val="60000"/>
                  </a:schemeClr>
                </a:solidFill>
              </a:rPr>
              <a:t>Chest</a:t>
            </a:r>
            <a:r>
              <a:rPr lang="de-DE" sz="1050" dirty="0">
                <a:solidFill>
                  <a:schemeClr val="tx2">
                    <a:lumMod val="40000"/>
                    <a:lumOff val="60000"/>
                  </a:schemeClr>
                </a:solidFill>
              </a:rPr>
              <a:t> 2015; 148:436–443</a:t>
            </a:r>
          </a:p>
          <a:p>
            <a:pPr marL="609600" lvl="3" indent="-271463">
              <a:tabLst>
                <a:tab pos="266700" algn="l"/>
              </a:tabLst>
            </a:pPr>
            <a:r>
              <a:rPr lang="de-DE" sz="1050" dirty="0">
                <a:solidFill>
                  <a:schemeClr val="tx2">
                    <a:lumMod val="40000"/>
                    <a:lumOff val="60000"/>
                  </a:schemeClr>
                </a:solidFill>
              </a:rPr>
              <a:t>Arai T et al., Respirology, 2019.</a:t>
            </a:r>
          </a:p>
          <a:p>
            <a:r>
              <a:rPr lang="de-DE" b="0" dirty="0" err="1">
                <a:solidFill>
                  <a:schemeClr val="tx2">
                    <a:lumMod val="40000"/>
                    <a:lumOff val="60000"/>
                  </a:schemeClr>
                </a:solidFill>
              </a:rPr>
              <a:t>Polymyxin</a:t>
            </a:r>
            <a:r>
              <a:rPr lang="de-DE" b="0" dirty="0">
                <a:solidFill>
                  <a:schemeClr val="tx2">
                    <a:lumMod val="40000"/>
                    <a:lumOff val="60000"/>
                  </a:schemeClr>
                </a:solidFill>
              </a:rPr>
              <a:t> B </a:t>
            </a:r>
            <a:r>
              <a:rPr lang="de-DE" b="0" dirty="0" err="1">
                <a:solidFill>
                  <a:schemeClr val="tx2">
                    <a:lumMod val="40000"/>
                    <a:lumOff val="60000"/>
                  </a:schemeClr>
                </a:solidFill>
              </a:rPr>
              <a:t>direct</a:t>
            </a:r>
            <a:r>
              <a:rPr lang="de-DE" b="0" dirty="0">
                <a:solidFill>
                  <a:schemeClr val="tx2">
                    <a:lumMod val="40000"/>
                    <a:lumOff val="60000"/>
                  </a:schemeClr>
                </a:solidFill>
              </a:rPr>
              <a:t> </a:t>
            </a:r>
          </a:p>
          <a:p>
            <a:pPr marL="0" indent="0">
              <a:buNone/>
            </a:pPr>
            <a:r>
              <a:rPr lang="de-DE" b="0" dirty="0">
                <a:solidFill>
                  <a:schemeClr val="tx2">
                    <a:lumMod val="40000"/>
                    <a:lumOff val="60000"/>
                  </a:schemeClr>
                </a:solidFill>
              </a:rPr>
              <a:t>    </a:t>
            </a:r>
            <a:r>
              <a:rPr lang="de-DE" b="0" dirty="0" err="1">
                <a:solidFill>
                  <a:schemeClr val="tx2">
                    <a:lumMod val="40000"/>
                    <a:lumOff val="60000"/>
                  </a:schemeClr>
                </a:solidFill>
              </a:rPr>
              <a:t>hemoperfusion</a:t>
            </a:r>
            <a:endParaRPr lang="de-DE" b="0" dirty="0">
              <a:solidFill>
                <a:schemeClr val="tx2">
                  <a:lumMod val="40000"/>
                  <a:lumOff val="60000"/>
                </a:schemeClr>
              </a:solidFill>
            </a:endParaRPr>
          </a:p>
          <a:p>
            <a:pPr lvl="1"/>
            <a:r>
              <a:rPr lang="de-DE" sz="1050" dirty="0" err="1">
                <a:solidFill>
                  <a:schemeClr val="tx2">
                    <a:lumMod val="40000"/>
                    <a:lumOff val="60000"/>
                  </a:schemeClr>
                </a:solidFill>
              </a:rPr>
              <a:t>Itai</a:t>
            </a:r>
            <a:r>
              <a:rPr lang="de-DE" sz="1050" dirty="0">
                <a:solidFill>
                  <a:schemeClr val="tx2">
                    <a:lumMod val="40000"/>
                    <a:lumOff val="60000"/>
                  </a:schemeClr>
                </a:solidFill>
              </a:rPr>
              <a:t> J, et al </a:t>
            </a:r>
            <a:r>
              <a:rPr lang="de-DE" sz="1050" dirty="0" err="1">
                <a:solidFill>
                  <a:schemeClr val="tx2">
                    <a:lumMod val="40000"/>
                    <a:lumOff val="60000"/>
                  </a:schemeClr>
                </a:solidFill>
              </a:rPr>
              <a:t>Sarcoidosis</a:t>
            </a:r>
            <a:r>
              <a:rPr lang="de-DE" sz="1050" dirty="0">
                <a:solidFill>
                  <a:schemeClr val="tx2">
                    <a:lumMod val="40000"/>
                    <a:lumOff val="60000"/>
                  </a:schemeClr>
                </a:solidFill>
              </a:rPr>
              <a:t> </a:t>
            </a:r>
            <a:r>
              <a:rPr lang="de-DE" sz="1050" dirty="0" err="1">
                <a:solidFill>
                  <a:schemeClr val="tx2">
                    <a:lumMod val="40000"/>
                    <a:lumOff val="60000"/>
                  </a:schemeClr>
                </a:solidFill>
              </a:rPr>
              <a:t>Vasc</a:t>
            </a:r>
            <a:r>
              <a:rPr lang="de-DE" sz="1050" dirty="0">
                <a:solidFill>
                  <a:schemeClr val="tx2">
                    <a:lumMod val="40000"/>
                    <a:lumOff val="60000"/>
                  </a:schemeClr>
                </a:solidFill>
              </a:rPr>
              <a:t> </a:t>
            </a:r>
          </a:p>
          <a:p>
            <a:pPr marL="342900" lvl="1" indent="0">
              <a:buNone/>
            </a:pPr>
            <a:r>
              <a:rPr lang="de-DE" sz="1050" dirty="0">
                <a:solidFill>
                  <a:schemeClr val="tx2">
                    <a:lumMod val="40000"/>
                    <a:lumOff val="60000"/>
                  </a:schemeClr>
                </a:solidFill>
              </a:rPr>
              <a:t>     Diffuse Lung Dis 2014; 31:343–349.</a:t>
            </a:r>
          </a:p>
          <a:p>
            <a:pPr lvl="1"/>
            <a:r>
              <a:rPr lang="de-DE" sz="1050" dirty="0" err="1">
                <a:solidFill>
                  <a:schemeClr val="tx2">
                    <a:lumMod val="40000"/>
                    <a:lumOff val="60000"/>
                  </a:schemeClr>
                </a:solidFill>
              </a:rPr>
              <a:t>Enomoto</a:t>
            </a:r>
            <a:r>
              <a:rPr lang="de-DE" sz="1050" dirty="0">
                <a:solidFill>
                  <a:schemeClr val="tx2">
                    <a:lumMod val="40000"/>
                    <a:lumOff val="60000"/>
                  </a:schemeClr>
                </a:solidFill>
              </a:rPr>
              <a:t> et al. BMC </a:t>
            </a:r>
            <a:r>
              <a:rPr lang="de-DE" sz="1050" dirty="0" err="1">
                <a:solidFill>
                  <a:schemeClr val="tx2">
                    <a:lumMod val="40000"/>
                    <a:lumOff val="60000"/>
                  </a:schemeClr>
                </a:solidFill>
              </a:rPr>
              <a:t>Pul</a:t>
            </a:r>
            <a:r>
              <a:rPr lang="de-DE" sz="1050" dirty="0">
                <a:solidFill>
                  <a:schemeClr val="tx2">
                    <a:lumMod val="40000"/>
                    <a:lumOff val="60000"/>
                  </a:schemeClr>
                </a:solidFill>
              </a:rPr>
              <a:t> Med, 2015</a:t>
            </a:r>
          </a:p>
          <a:p>
            <a:pPr lvl="1"/>
            <a:endParaRPr lang="de-DE" sz="1050" dirty="0">
              <a:solidFill>
                <a:srgbClr val="005291"/>
              </a:solidFill>
            </a:endParaRPr>
          </a:p>
          <a:p>
            <a:endParaRPr lang="de-DE" b="0" dirty="0"/>
          </a:p>
        </p:txBody>
      </p:sp>
      <p:sp>
        <p:nvSpPr>
          <p:cNvPr id="4" name="Rechteck 3">
            <a:extLst>
              <a:ext uri="{FF2B5EF4-FFF2-40B4-BE49-F238E27FC236}">
                <a16:creationId xmlns:a16="http://schemas.microsoft.com/office/drawing/2014/main" id="{6947C387-9E04-4E03-890D-498123EE59D9}"/>
              </a:ext>
            </a:extLst>
          </p:cNvPr>
          <p:cNvSpPr/>
          <p:nvPr/>
        </p:nvSpPr>
        <p:spPr>
          <a:xfrm>
            <a:off x="4671176" y="759931"/>
            <a:ext cx="3249196" cy="3323987"/>
          </a:xfrm>
          <a:prstGeom prst="rect">
            <a:avLst/>
          </a:prstGeom>
        </p:spPr>
        <p:txBody>
          <a:bodyPr wrap="square">
            <a:spAutoFit/>
          </a:bodyPr>
          <a:lstStyle/>
          <a:p>
            <a:pPr marL="257175" indent="-257175">
              <a:buFont typeface="Wingdings" panose="05000000000000000000" pitchFamily="2" charset="2"/>
              <a:buChar char="§"/>
            </a:pPr>
            <a:r>
              <a:rPr lang="de-DE" sz="2000" dirty="0">
                <a:solidFill>
                  <a:srgbClr val="005291"/>
                </a:solidFill>
                <a:cs typeface="Arial" panose="020B0604020202020204" pitchFamily="34" charset="0"/>
              </a:rPr>
              <a:t>Rituximab</a:t>
            </a:r>
          </a:p>
          <a:p>
            <a:pPr marL="600075" lvl="1" indent="-257175">
              <a:buFont typeface="Wingdings" panose="05000000000000000000" pitchFamily="2" charset="2"/>
              <a:buChar char="Ø"/>
            </a:pPr>
            <a:r>
              <a:rPr lang="de-DE" sz="2000" dirty="0">
                <a:solidFill>
                  <a:srgbClr val="005291"/>
                </a:solidFill>
                <a:cs typeface="Arial" panose="020B0604020202020204" pitchFamily="34" charset="0"/>
              </a:rPr>
              <a:t>Autoantibody </a:t>
            </a:r>
            <a:r>
              <a:rPr lang="de-DE" sz="2000" dirty="0" err="1">
                <a:solidFill>
                  <a:srgbClr val="005291"/>
                </a:solidFill>
                <a:cs typeface="Arial" panose="020B0604020202020204" pitchFamily="34" charset="0"/>
              </a:rPr>
              <a:t>targeted</a:t>
            </a:r>
            <a:r>
              <a:rPr lang="de-DE" sz="2000" dirty="0">
                <a:solidFill>
                  <a:srgbClr val="005291"/>
                </a:solidFill>
                <a:cs typeface="Arial" panose="020B0604020202020204" pitchFamily="34" charset="0"/>
              </a:rPr>
              <a:t> </a:t>
            </a:r>
            <a:r>
              <a:rPr lang="de-DE" sz="2000" dirty="0" err="1">
                <a:solidFill>
                  <a:srgbClr val="005291"/>
                </a:solidFill>
                <a:cs typeface="Arial" panose="020B0604020202020204" pitchFamily="34" charset="0"/>
              </a:rPr>
              <a:t>therapy</a:t>
            </a:r>
            <a:r>
              <a:rPr lang="de-DE" sz="2000" dirty="0">
                <a:solidFill>
                  <a:srgbClr val="005291"/>
                </a:solidFill>
                <a:cs typeface="Arial" panose="020B0604020202020204" pitchFamily="34" charset="0"/>
              </a:rPr>
              <a:t> </a:t>
            </a:r>
            <a:r>
              <a:rPr lang="de-DE" sz="1400" dirty="0">
                <a:solidFill>
                  <a:srgbClr val="005291"/>
                </a:solidFill>
                <a:cs typeface="Arial" panose="020B0604020202020204" pitchFamily="34" charset="0"/>
              </a:rPr>
              <a:t>(</a:t>
            </a:r>
            <a:r>
              <a:rPr lang="de-DE" sz="1400" dirty="0" err="1">
                <a:solidFill>
                  <a:srgbClr val="005291"/>
                </a:solidFill>
                <a:cs typeface="Arial" panose="020B0604020202020204" pitchFamily="34" charset="0"/>
              </a:rPr>
              <a:t>Donahoe</a:t>
            </a:r>
            <a:r>
              <a:rPr lang="de-DE" sz="1400" dirty="0">
                <a:solidFill>
                  <a:srgbClr val="005291"/>
                </a:solidFill>
                <a:cs typeface="Arial" panose="020B0604020202020204" pitchFamily="34" charset="0"/>
              </a:rPr>
              <a:t> et al., </a:t>
            </a:r>
            <a:r>
              <a:rPr lang="de-DE" sz="1400" dirty="0" err="1">
                <a:solidFill>
                  <a:srgbClr val="005291"/>
                </a:solidFill>
                <a:cs typeface="Arial" panose="020B0604020202020204" pitchFamily="34" charset="0"/>
              </a:rPr>
              <a:t>PlosOne</a:t>
            </a:r>
            <a:r>
              <a:rPr lang="de-DE" sz="1400" dirty="0">
                <a:solidFill>
                  <a:srgbClr val="005291"/>
                </a:solidFill>
                <a:cs typeface="Arial" panose="020B0604020202020204" pitchFamily="34" charset="0"/>
              </a:rPr>
              <a:t> 2015)</a:t>
            </a:r>
          </a:p>
          <a:p>
            <a:pPr marL="257175" indent="-257175">
              <a:buFont typeface="Wingdings" panose="05000000000000000000" pitchFamily="2" charset="2"/>
              <a:buChar char="§"/>
            </a:pPr>
            <a:endParaRPr lang="de-DE" sz="2000" dirty="0">
              <a:solidFill>
                <a:srgbClr val="005291"/>
              </a:solidFill>
              <a:cs typeface="Arial" panose="020B0604020202020204" pitchFamily="34" charset="0"/>
            </a:endParaRPr>
          </a:p>
          <a:p>
            <a:pPr marL="257175" indent="-257175">
              <a:buFont typeface="Wingdings" panose="05000000000000000000" pitchFamily="2" charset="2"/>
              <a:buChar char="§"/>
            </a:pPr>
            <a:r>
              <a:rPr lang="de-DE" sz="2000" dirty="0" err="1">
                <a:solidFill>
                  <a:srgbClr val="005291"/>
                </a:solidFill>
                <a:cs typeface="Arial" panose="020B0604020202020204" pitchFamily="34" charset="0"/>
              </a:rPr>
              <a:t>Cyclophosphamide</a:t>
            </a:r>
            <a:endParaRPr lang="de-DE" sz="2000" dirty="0">
              <a:solidFill>
                <a:srgbClr val="005291"/>
              </a:solidFill>
              <a:cs typeface="Arial" panose="020B0604020202020204" pitchFamily="34" charset="0"/>
            </a:endParaRPr>
          </a:p>
          <a:p>
            <a:pPr marL="600075" lvl="1" indent="-257175">
              <a:buFont typeface="Wingdings" panose="05000000000000000000" pitchFamily="2" charset="2"/>
              <a:buChar char="Ø"/>
            </a:pPr>
            <a:r>
              <a:rPr lang="de-DE" sz="2000" dirty="0">
                <a:solidFill>
                  <a:srgbClr val="005291"/>
                </a:solidFill>
                <a:cs typeface="Arial" panose="020B0604020202020204" pitchFamily="34" charset="0"/>
              </a:rPr>
              <a:t>Negative </a:t>
            </a:r>
            <a:r>
              <a:rPr lang="de-DE" sz="2000" dirty="0" err="1">
                <a:solidFill>
                  <a:srgbClr val="005291"/>
                </a:solidFill>
                <a:cs typeface="Arial" panose="020B0604020202020204" pitchFamily="34" charset="0"/>
              </a:rPr>
              <a:t>trial</a:t>
            </a:r>
            <a:r>
              <a:rPr lang="de-DE" sz="2000" dirty="0">
                <a:solidFill>
                  <a:srgbClr val="005291"/>
                </a:solidFill>
                <a:cs typeface="Arial" panose="020B0604020202020204" pitchFamily="34" charset="0"/>
              </a:rPr>
              <a:t>: </a:t>
            </a:r>
            <a:r>
              <a:rPr lang="de-DE" sz="1400" dirty="0" err="1">
                <a:solidFill>
                  <a:srgbClr val="005291"/>
                </a:solidFill>
                <a:cs typeface="Arial" panose="020B0604020202020204" pitchFamily="34" charset="0"/>
              </a:rPr>
              <a:t>Hozumi</a:t>
            </a:r>
            <a:r>
              <a:rPr lang="de-DE" sz="1400" dirty="0">
                <a:solidFill>
                  <a:srgbClr val="005291"/>
                </a:solidFill>
                <a:cs typeface="Arial" panose="020B0604020202020204" pitchFamily="34" charset="0"/>
              </a:rPr>
              <a:t> et al., </a:t>
            </a:r>
            <a:r>
              <a:rPr lang="de-DE" sz="1400" dirty="0" err="1">
                <a:solidFill>
                  <a:srgbClr val="005291"/>
                </a:solidFill>
                <a:cs typeface="Arial" panose="020B0604020202020204" pitchFamily="34" charset="0"/>
              </a:rPr>
              <a:t>Respirology</a:t>
            </a:r>
            <a:r>
              <a:rPr lang="de-DE" sz="1400" dirty="0">
                <a:solidFill>
                  <a:srgbClr val="005291"/>
                </a:solidFill>
                <a:cs typeface="Arial" panose="020B0604020202020204" pitchFamily="34" charset="0"/>
              </a:rPr>
              <a:t> 2019</a:t>
            </a:r>
          </a:p>
          <a:p>
            <a:pPr marL="600075" lvl="1" indent="-257175">
              <a:buFont typeface="Wingdings" panose="05000000000000000000" pitchFamily="2" charset="2"/>
              <a:buChar char="Ø"/>
            </a:pPr>
            <a:r>
              <a:rPr lang="de-DE" sz="2000" dirty="0" err="1">
                <a:solidFill>
                  <a:srgbClr val="005291"/>
                </a:solidFill>
                <a:cs typeface="Arial" panose="020B0604020202020204" pitchFamily="34" charset="0"/>
              </a:rPr>
              <a:t>Current</a:t>
            </a:r>
            <a:r>
              <a:rPr lang="de-DE" sz="2000" dirty="0">
                <a:solidFill>
                  <a:srgbClr val="005291"/>
                </a:solidFill>
                <a:cs typeface="Arial" panose="020B0604020202020204" pitchFamily="34" charset="0"/>
              </a:rPr>
              <a:t> </a:t>
            </a:r>
            <a:r>
              <a:rPr lang="de-DE" sz="2000" dirty="0" err="1">
                <a:solidFill>
                  <a:srgbClr val="005291"/>
                </a:solidFill>
                <a:cs typeface="Arial" panose="020B0604020202020204" pitchFamily="34" charset="0"/>
              </a:rPr>
              <a:t>french</a:t>
            </a:r>
            <a:r>
              <a:rPr lang="de-DE" sz="2000" dirty="0">
                <a:solidFill>
                  <a:srgbClr val="005291"/>
                </a:solidFill>
                <a:cs typeface="Arial" panose="020B0604020202020204" pitchFamily="34" charset="0"/>
              </a:rPr>
              <a:t> </a:t>
            </a:r>
            <a:r>
              <a:rPr lang="de-DE" sz="2000" dirty="0" err="1">
                <a:solidFill>
                  <a:srgbClr val="005291"/>
                </a:solidFill>
                <a:cs typeface="Arial" panose="020B0604020202020204" pitchFamily="34" charset="0"/>
              </a:rPr>
              <a:t>trial</a:t>
            </a:r>
            <a:r>
              <a:rPr lang="de-DE" sz="2000" dirty="0">
                <a:solidFill>
                  <a:srgbClr val="005291"/>
                </a:solidFill>
                <a:cs typeface="Arial" panose="020B0604020202020204" pitchFamily="34" charset="0"/>
              </a:rPr>
              <a:t> </a:t>
            </a:r>
            <a:r>
              <a:rPr lang="de-DE" sz="1400" dirty="0" err="1">
                <a:solidFill>
                  <a:srgbClr val="005291"/>
                </a:solidFill>
                <a:cs typeface="Arial" panose="020B0604020202020204" pitchFamily="34" charset="0"/>
              </a:rPr>
              <a:t>Naccache</a:t>
            </a:r>
            <a:r>
              <a:rPr lang="de-DE" sz="1400" dirty="0">
                <a:solidFill>
                  <a:srgbClr val="005291"/>
                </a:solidFill>
                <a:cs typeface="Arial" panose="020B0604020202020204" pitchFamily="34" charset="0"/>
              </a:rPr>
              <a:t> JM et al., BMC </a:t>
            </a:r>
            <a:r>
              <a:rPr lang="de-DE" sz="1400" dirty="0" err="1">
                <a:solidFill>
                  <a:srgbClr val="005291"/>
                </a:solidFill>
                <a:cs typeface="Arial" panose="020B0604020202020204" pitchFamily="34" charset="0"/>
              </a:rPr>
              <a:t>Pulm</a:t>
            </a:r>
            <a:r>
              <a:rPr lang="de-DE" sz="1400" dirty="0">
                <a:solidFill>
                  <a:srgbClr val="005291"/>
                </a:solidFill>
                <a:cs typeface="Arial" panose="020B0604020202020204" pitchFamily="34" charset="0"/>
              </a:rPr>
              <a:t> Med 2019</a:t>
            </a:r>
          </a:p>
        </p:txBody>
      </p:sp>
      <p:sp>
        <p:nvSpPr>
          <p:cNvPr id="5" name="Title 1">
            <a:extLst>
              <a:ext uri="{FF2B5EF4-FFF2-40B4-BE49-F238E27FC236}">
                <a16:creationId xmlns:a16="http://schemas.microsoft.com/office/drawing/2014/main" id="{EF4252FE-B7B5-4B1A-9663-0A855B6219A2}"/>
              </a:ext>
            </a:extLst>
          </p:cNvPr>
          <p:cNvSpPr txBox="1">
            <a:spLocks/>
          </p:cNvSpPr>
          <p:nvPr/>
        </p:nvSpPr>
        <p:spPr bwMode="auto">
          <a:xfrm>
            <a:off x="575556" y="-92546"/>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Possible future therapies ?</a:t>
            </a:r>
          </a:p>
        </p:txBody>
      </p:sp>
    </p:spTree>
    <p:custDataLst>
      <p:tags r:id="rId1"/>
    </p:custDataLst>
    <p:extLst>
      <p:ext uri="{BB962C8B-B14F-4D97-AF65-F5344CB8AC3E}">
        <p14:creationId xmlns:p14="http://schemas.microsoft.com/office/powerpoint/2010/main" val="339244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80F2CDE-441F-4193-B704-719A894878BE}"/>
              </a:ext>
            </a:extLst>
          </p:cNvPr>
          <p:cNvPicPr>
            <a:picLocks noChangeAspect="1"/>
          </p:cNvPicPr>
          <p:nvPr/>
        </p:nvPicPr>
        <p:blipFill>
          <a:blip r:embed="rId4"/>
          <a:stretch>
            <a:fillRect/>
          </a:stretch>
        </p:blipFill>
        <p:spPr>
          <a:xfrm>
            <a:off x="675362" y="2547686"/>
            <a:ext cx="3949727" cy="2052228"/>
          </a:xfrm>
          <a:prstGeom prst="rect">
            <a:avLst/>
          </a:prstGeom>
          <a:ln>
            <a:noFill/>
          </a:ln>
          <a:effectLst>
            <a:outerShdw blurRad="190500" algn="tl" rotWithShape="0">
              <a:srgbClr val="000000">
                <a:alpha val="70000"/>
              </a:srgbClr>
            </a:outerShdw>
          </a:effectLst>
        </p:spPr>
      </p:pic>
      <p:pic>
        <p:nvPicPr>
          <p:cNvPr id="7" name="Grafik 6">
            <a:extLst>
              <a:ext uri="{FF2B5EF4-FFF2-40B4-BE49-F238E27FC236}">
                <a16:creationId xmlns:a16="http://schemas.microsoft.com/office/drawing/2014/main" id="{62DEEEBD-92B6-406A-84EC-3A6206F33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485613"/>
            <a:ext cx="1714500" cy="2286000"/>
          </a:xfrm>
          <a:prstGeom prst="rect">
            <a:avLst/>
          </a:prstGeom>
          <a:ln>
            <a:noFill/>
          </a:ln>
          <a:effectLst>
            <a:outerShdw blurRad="190500" algn="tl" rotWithShape="0">
              <a:srgbClr val="000000">
                <a:alpha val="70000"/>
              </a:srgbClr>
            </a:outerShdw>
          </a:effectLst>
        </p:spPr>
      </p:pic>
      <p:pic>
        <p:nvPicPr>
          <p:cNvPr id="9" name="Grafik 8">
            <a:extLst>
              <a:ext uri="{FF2B5EF4-FFF2-40B4-BE49-F238E27FC236}">
                <a16:creationId xmlns:a16="http://schemas.microsoft.com/office/drawing/2014/main" id="{D8ED45F8-205E-4F03-8B5E-D822DF2EF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590395"/>
            <a:ext cx="1714500" cy="1714500"/>
          </a:xfrm>
          <a:prstGeom prst="rect">
            <a:avLst/>
          </a:prstGeom>
          <a:ln>
            <a:noFill/>
          </a:ln>
          <a:effectLst>
            <a:outerShdw blurRad="190500" algn="tl" rotWithShape="0">
              <a:srgbClr val="000000">
                <a:alpha val="70000"/>
              </a:srgbClr>
            </a:outerShdw>
          </a:effectLst>
        </p:spPr>
      </p:pic>
      <p:pic>
        <p:nvPicPr>
          <p:cNvPr id="11" name="Grafik 10">
            <a:extLst>
              <a:ext uri="{FF2B5EF4-FFF2-40B4-BE49-F238E27FC236}">
                <a16:creationId xmlns:a16="http://schemas.microsoft.com/office/drawing/2014/main" id="{7C6A4831-D874-4638-9046-42FCB7674495}"/>
              </a:ext>
            </a:extLst>
          </p:cNvPr>
          <p:cNvPicPr>
            <a:picLocks noChangeAspect="1"/>
          </p:cNvPicPr>
          <p:nvPr/>
        </p:nvPicPr>
        <p:blipFill>
          <a:blip r:embed="rId7"/>
          <a:stretch>
            <a:fillRect/>
          </a:stretch>
        </p:blipFill>
        <p:spPr>
          <a:xfrm>
            <a:off x="668514" y="590395"/>
            <a:ext cx="3956575" cy="1804894"/>
          </a:xfrm>
          <a:prstGeom prst="rect">
            <a:avLst/>
          </a:prstGeom>
          <a:ln>
            <a:noFill/>
          </a:ln>
          <a:effectLst>
            <a:outerShdw blurRad="190500" algn="tl" rotWithShape="0">
              <a:srgbClr val="000000">
                <a:alpha val="70000"/>
              </a:srgbClr>
            </a:outerShdw>
          </a:effectLst>
        </p:spPr>
      </p:pic>
      <p:sp>
        <p:nvSpPr>
          <p:cNvPr id="12" name="Textfeld 11">
            <a:extLst>
              <a:ext uri="{FF2B5EF4-FFF2-40B4-BE49-F238E27FC236}">
                <a16:creationId xmlns:a16="http://schemas.microsoft.com/office/drawing/2014/main" id="{3865C37D-6537-4A16-B356-0237FA890CCE}"/>
              </a:ext>
            </a:extLst>
          </p:cNvPr>
          <p:cNvSpPr txBox="1"/>
          <p:nvPr/>
        </p:nvSpPr>
        <p:spPr>
          <a:xfrm>
            <a:off x="0" y="4876006"/>
            <a:ext cx="5004048" cy="246221"/>
          </a:xfrm>
          <a:prstGeom prst="rect">
            <a:avLst/>
          </a:prstGeom>
          <a:noFill/>
        </p:spPr>
        <p:txBody>
          <a:bodyPr wrap="square" rtlCol="0">
            <a:spAutoFit/>
          </a:bodyPr>
          <a:lstStyle/>
          <a:p>
            <a:r>
              <a:rPr lang="de-DE" sz="1000" dirty="0" err="1">
                <a:solidFill>
                  <a:srgbClr val="005291"/>
                </a:solidFill>
              </a:rPr>
              <a:t>Frat</a:t>
            </a:r>
            <a:r>
              <a:rPr lang="de-DE" sz="1000" dirty="0">
                <a:solidFill>
                  <a:srgbClr val="005291"/>
                </a:solidFill>
              </a:rPr>
              <a:t> et al., N Engl J Med 2015;372:2185-96; </a:t>
            </a:r>
            <a:r>
              <a:rPr lang="de-DE" sz="1000" dirty="0" err="1">
                <a:solidFill>
                  <a:srgbClr val="005291"/>
                </a:solidFill>
              </a:rPr>
              <a:t>Vianello</a:t>
            </a:r>
            <a:r>
              <a:rPr lang="de-DE" sz="1000" dirty="0">
                <a:solidFill>
                  <a:srgbClr val="005291"/>
                </a:solidFill>
              </a:rPr>
              <a:t> et al., </a:t>
            </a:r>
            <a:r>
              <a:rPr lang="de-DE" sz="1000" dirty="0" err="1">
                <a:solidFill>
                  <a:srgbClr val="005291"/>
                </a:solidFill>
              </a:rPr>
              <a:t>Ther</a:t>
            </a:r>
            <a:r>
              <a:rPr lang="de-DE" sz="1000" dirty="0">
                <a:solidFill>
                  <a:srgbClr val="005291"/>
                </a:solidFill>
              </a:rPr>
              <a:t> </a:t>
            </a:r>
            <a:r>
              <a:rPr lang="de-DE" sz="1000" dirty="0" err="1">
                <a:solidFill>
                  <a:srgbClr val="005291"/>
                </a:solidFill>
              </a:rPr>
              <a:t>Adv</a:t>
            </a:r>
            <a:r>
              <a:rPr lang="de-DE" sz="1000" dirty="0">
                <a:solidFill>
                  <a:srgbClr val="005291"/>
                </a:solidFill>
              </a:rPr>
              <a:t> </a:t>
            </a:r>
            <a:r>
              <a:rPr lang="de-DE" sz="1000" dirty="0" err="1">
                <a:solidFill>
                  <a:srgbClr val="005291"/>
                </a:solidFill>
              </a:rPr>
              <a:t>Respir</a:t>
            </a:r>
            <a:r>
              <a:rPr lang="de-DE" sz="1000" dirty="0">
                <a:solidFill>
                  <a:srgbClr val="005291"/>
                </a:solidFill>
              </a:rPr>
              <a:t> Dis 2019.</a:t>
            </a:r>
          </a:p>
        </p:txBody>
      </p:sp>
      <p:sp>
        <p:nvSpPr>
          <p:cNvPr id="8" name="Title 1">
            <a:extLst>
              <a:ext uri="{FF2B5EF4-FFF2-40B4-BE49-F238E27FC236}">
                <a16:creationId xmlns:a16="http://schemas.microsoft.com/office/drawing/2014/main" id="{21119321-49DE-4C54-ADF8-D9B8EBAAC5BF}"/>
              </a:ext>
            </a:extLst>
          </p:cNvPr>
          <p:cNvSpPr txBox="1">
            <a:spLocks/>
          </p:cNvSpPr>
          <p:nvPr/>
        </p:nvSpPr>
        <p:spPr bwMode="auto">
          <a:xfrm>
            <a:off x="467544" y="-92546"/>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High flow </a:t>
            </a:r>
            <a:r>
              <a:rPr lang="ang-Latn-001" altLang="en-US" cap="none" dirty="0">
                <a:latin typeface="Arial" panose="020B0604020202020204" pitchFamily="34" charset="0"/>
                <a:ea typeface="ＭＳ Ｐゴシック" panose="020B0600070205080204" pitchFamily="34" charset="-128"/>
                <a:cs typeface="Arial" panose="020B0604020202020204" pitchFamily="34" charset="0"/>
              </a:rPr>
              <a:t>o</a:t>
            </a:r>
            <a:r>
              <a:rPr lang="en-US" altLang="en-US" cap="none" dirty="0" err="1">
                <a:latin typeface="Arial" panose="020B0604020202020204" pitchFamily="34" charset="0"/>
                <a:ea typeface="ＭＳ Ｐゴシック" panose="020B0600070205080204" pitchFamily="34" charset="-128"/>
                <a:cs typeface="Arial" panose="020B0604020202020204" pitchFamily="34" charset="0"/>
              </a:rPr>
              <a:t>xygen</a:t>
            </a:r>
            <a:endParaRPr lang="en-US"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3320307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PD_BiLevel_1.wmv" descr="/Users/jerrentrup/Documents/Vorträge/NIV CK/NIV/COPD_BiLevel_1.wmv">
            <a:hlinkClick r:id="" action="ppaction://media"/>
            <a:extLst>
              <a:ext uri="{FF2B5EF4-FFF2-40B4-BE49-F238E27FC236}">
                <a16:creationId xmlns:a16="http://schemas.microsoft.com/office/drawing/2014/main" id="{F4B9CC0E-970F-4A69-A38E-43A36A4B30B4}"/>
              </a:ext>
            </a:extLst>
          </p:cNvPr>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6166" y="1131362"/>
            <a:ext cx="2949179" cy="2246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6F33513F-F41C-4222-AB03-E639F2BA409E}"/>
              </a:ext>
            </a:extLst>
          </p:cNvPr>
          <p:cNvPicPr>
            <a:picLocks noChangeAspect="1"/>
          </p:cNvPicPr>
          <p:nvPr/>
        </p:nvPicPr>
        <p:blipFill>
          <a:blip r:embed="rId5"/>
          <a:stretch>
            <a:fillRect/>
          </a:stretch>
        </p:blipFill>
        <p:spPr>
          <a:xfrm>
            <a:off x="1547664" y="807613"/>
            <a:ext cx="6139404" cy="2654586"/>
          </a:xfrm>
          <a:prstGeom prst="rect">
            <a:avLst/>
          </a:prstGeom>
          <a:ln>
            <a:noFill/>
          </a:ln>
          <a:effectLst>
            <a:outerShdw blurRad="190500" algn="tl" rotWithShape="0">
              <a:srgbClr val="000000">
                <a:alpha val="70000"/>
              </a:srgbClr>
            </a:outerShdw>
          </a:effectLst>
        </p:spPr>
      </p:pic>
      <p:sp>
        <p:nvSpPr>
          <p:cNvPr id="11" name="Textfeld 10">
            <a:extLst>
              <a:ext uri="{FF2B5EF4-FFF2-40B4-BE49-F238E27FC236}">
                <a16:creationId xmlns:a16="http://schemas.microsoft.com/office/drawing/2014/main" id="{EABC5C17-8EAF-4485-B5E3-3DA146974098}"/>
              </a:ext>
            </a:extLst>
          </p:cNvPr>
          <p:cNvSpPr txBox="1"/>
          <p:nvPr/>
        </p:nvSpPr>
        <p:spPr>
          <a:xfrm>
            <a:off x="56443" y="4838114"/>
            <a:ext cx="5360763" cy="253916"/>
          </a:xfrm>
          <a:prstGeom prst="rect">
            <a:avLst/>
          </a:prstGeom>
          <a:noFill/>
        </p:spPr>
        <p:txBody>
          <a:bodyPr wrap="none" rtlCol="0">
            <a:spAutoFit/>
          </a:bodyPr>
          <a:lstStyle/>
          <a:p>
            <a:r>
              <a:rPr lang="de-DE" sz="1050" dirty="0">
                <a:solidFill>
                  <a:srgbClr val="005291"/>
                </a:solidFill>
              </a:rPr>
              <a:t>Raghu et al., AJRCC; 2011; </a:t>
            </a:r>
            <a:r>
              <a:rPr lang="en-US" sz="1050" dirty="0" err="1">
                <a:solidFill>
                  <a:srgbClr val="005291"/>
                </a:solidFill>
              </a:rPr>
              <a:t>Vianello</a:t>
            </a:r>
            <a:r>
              <a:rPr lang="en-US" sz="1050" dirty="0">
                <a:solidFill>
                  <a:srgbClr val="005291"/>
                </a:solidFill>
              </a:rPr>
              <a:t> et al. / Journal of Critical Care 29 (2014) 562–567</a:t>
            </a:r>
            <a:endParaRPr lang="de-DE" sz="1050" dirty="0">
              <a:solidFill>
                <a:srgbClr val="005291"/>
              </a:solidFill>
            </a:endParaRPr>
          </a:p>
        </p:txBody>
      </p:sp>
      <p:pic>
        <p:nvPicPr>
          <p:cNvPr id="12" name="Grafik 11">
            <a:extLst>
              <a:ext uri="{FF2B5EF4-FFF2-40B4-BE49-F238E27FC236}">
                <a16:creationId xmlns:a16="http://schemas.microsoft.com/office/drawing/2014/main" id="{EFA45DB2-8A36-4153-B989-0FE0823CA6DF}"/>
              </a:ext>
            </a:extLst>
          </p:cNvPr>
          <p:cNvPicPr>
            <a:picLocks noChangeAspect="1"/>
          </p:cNvPicPr>
          <p:nvPr/>
        </p:nvPicPr>
        <p:blipFill>
          <a:blip r:embed="rId6"/>
          <a:stretch>
            <a:fillRect/>
          </a:stretch>
        </p:blipFill>
        <p:spPr>
          <a:xfrm>
            <a:off x="1135628" y="3460413"/>
            <a:ext cx="6858000" cy="695513"/>
          </a:xfrm>
          <a:prstGeom prst="rect">
            <a:avLst/>
          </a:prstGeom>
          <a:ln>
            <a:noFill/>
          </a:ln>
          <a:effectLst>
            <a:outerShdw blurRad="190500" algn="tl" rotWithShape="0">
              <a:srgbClr val="000000">
                <a:alpha val="70000"/>
              </a:srgbClr>
            </a:outerShdw>
          </a:effectLst>
        </p:spPr>
      </p:pic>
      <p:sp>
        <p:nvSpPr>
          <p:cNvPr id="13" name="Textfeld 12">
            <a:extLst>
              <a:ext uri="{FF2B5EF4-FFF2-40B4-BE49-F238E27FC236}">
                <a16:creationId xmlns:a16="http://schemas.microsoft.com/office/drawing/2014/main" id="{FB144E23-6056-44E5-9422-7C89C4D0DB0D}"/>
              </a:ext>
            </a:extLst>
          </p:cNvPr>
          <p:cNvSpPr txBox="1"/>
          <p:nvPr/>
        </p:nvSpPr>
        <p:spPr>
          <a:xfrm>
            <a:off x="4544765" y="1623788"/>
            <a:ext cx="864406" cy="300082"/>
          </a:xfrm>
          <a:prstGeom prst="rect">
            <a:avLst/>
          </a:prstGeom>
          <a:noFill/>
        </p:spPr>
        <p:txBody>
          <a:bodyPr wrap="square" rtlCol="0">
            <a:spAutoFit/>
          </a:bodyPr>
          <a:lstStyle/>
          <a:p>
            <a:r>
              <a:rPr lang="de-DE" sz="1350" dirty="0"/>
              <a:t>n=8</a:t>
            </a:r>
          </a:p>
        </p:txBody>
      </p:sp>
      <p:sp>
        <p:nvSpPr>
          <p:cNvPr id="14" name="Textfeld 13">
            <a:extLst>
              <a:ext uri="{FF2B5EF4-FFF2-40B4-BE49-F238E27FC236}">
                <a16:creationId xmlns:a16="http://schemas.microsoft.com/office/drawing/2014/main" id="{B17F5368-817F-4545-893E-DD746A28A553}"/>
              </a:ext>
            </a:extLst>
          </p:cNvPr>
          <p:cNvSpPr txBox="1"/>
          <p:nvPr/>
        </p:nvSpPr>
        <p:spPr>
          <a:xfrm>
            <a:off x="3212490" y="2434443"/>
            <a:ext cx="574196" cy="300082"/>
          </a:xfrm>
          <a:prstGeom prst="rect">
            <a:avLst/>
          </a:prstGeom>
          <a:noFill/>
        </p:spPr>
        <p:txBody>
          <a:bodyPr wrap="none" rtlCol="0">
            <a:spAutoFit/>
          </a:bodyPr>
          <a:lstStyle/>
          <a:p>
            <a:r>
              <a:rPr lang="de-DE" sz="1350" dirty="0"/>
              <a:t>n=10</a:t>
            </a:r>
          </a:p>
        </p:txBody>
      </p:sp>
      <p:sp>
        <p:nvSpPr>
          <p:cNvPr id="2" name="Rechteck 1">
            <a:extLst>
              <a:ext uri="{FF2B5EF4-FFF2-40B4-BE49-F238E27FC236}">
                <a16:creationId xmlns:a16="http://schemas.microsoft.com/office/drawing/2014/main" id="{259335A2-7843-456D-A7FF-4ED726D518DF}"/>
              </a:ext>
            </a:extLst>
          </p:cNvPr>
          <p:cNvSpPr/>
          <p:nvPr/>
        </p:nvSpPr>
        <p:spPr>
          <a:xfrm>
            <a:off x="-36512" y="4244048"/>
            <a:ext cx="6865372" cy="369332"/>
          </a:xfrm>
          <a:prstGeom prst="rect">
            <a:avLst/>
          </a:prstGeom>
        </p:spPr>
        <p:txBody>
          <a:bodyPr wrap="square">
            <a:spAutoFit/>
          </a:bodyPr>
          <a:lstStyle/>
          <a:p>
            <a:r>
              <a:rPr lang="de-DE" b="1" dirty="0">
                <a:solidFill>
                  <a:srgbClr val="005291"/>
                </a:solidFill>
                <a:latin typeface="AdvPSTIM10-R"/>
              </a:rPr>
              <a:t>GUIDELINE: </a:t>
            </a:r>
            <a:r>
              <a:rPr lang="de-DE" dirty="0">
                <a:solidFill>
                  <a:srgbClr val="005291"/>
                </a:solidFill>
                <a:latin typeface="AdvPSTIM10-R"/>
              </a:rPr>
              <a:t>NIV </a:t>
            </a:r>
            <a:r>
              <a:rPr lang="en-US" dirty="0">
                <a:solidFill>
                  <a:srgbClr val="005291"/>
                </a:solidFill>
                <a:latin typeface="AdvPSTIM10-R"/>
              </a:rPr>
              <a:t>may be appropriate in some </a:t>
            </a:r>
            <a:r>
              <a:rPr lang="de-DE" dirty="0" err="1">
                <a:solidFill>
                  <a:srgbClr val="005291"/>
                </a:solidFill>
                <a:latin typeface="AdvPSTIM10-R"/>
              </a:rPr>
              <a:t>patients</a:t>
            </a:r>
            <a:endParaRPr lang="de-DE" dirty="0">
              <a:solidFill>
                <a:srgbClr val="005291"/>
              </a:solidFill>
            </a:endParaRPr>
          </a:p>
        </p:txBody>
      </p:sp>
      <p:sp>
        <p:nvSpPr>
          <p:cNvPr id="15" name="Title 1">
            <a:extLst>
              <a:ext uri="{FF2B5EF4-FFF2-40B4-BE49-F238E27FC236}">
                <a16:creationId xmlns:a16="http://schemas.microsoft.com/office/drawing/2014/main" id="{5F37B961-C6E5-4C6F-9D42-CBE673CFB8B3}"/>
              </a:ext>
            </a:extLst>
          </p:cNvPr>
          <p:cNvSpPr txBox="1">
            <a:spLocks/>
          </p:cNvSpPr>
          <p:nvPr/>
        </p:nvSpPr>
        <p:spPr bwMode="auto">
          <a:xfrm>
            <a:off x="1173176" y="0"/>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it-IT" altLang="en-US" cap="none" dirty="0">
                <a:latin typeface="Arial" panose="020B0604020202020204" pitchFamily="34" charset="0"/>
                <a:ea typeface="ＭＳ Ｐゴシック" panose="020B0600070205080204" pitchFamily="34" charset="-128"/>
                <a:cs typeface="Arial" panose="020B0604020202020204" pitchFamily="34" charset="0"/>
              </a:rPr>
              <a:t>Invasive &amp; non-invasive ventilation in AE-IPF ?</a:t>
            </a:r>
          </a:p>
        </p:txBody>
      </p:sp>
    </p:spTree>
    <p:custDataLst>
      <p:tags r:id="rId1"/>
    </p:custDataLst>
    <p:extLst>
      <p:ext uri="{BB962C8B-B14F-4D97-AF65-F5344CB8AC3E}">
        <p14:creationId xmlns:p14="http://schemas.microsoft.com/office/powerpoint/2010/main" val="391206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53BC266-42C1-42E5-B918-7593406F802B}"/>
              </a:ext>
            </a:extLst>
          </p:cNvPr>
          <p:cNvPicPr>
            <a:picLocks noChangeAspect="1"/>
          </p:cNvPicPr>
          <p:nvPr/>
        </p:nvPicPr>
        <p:blipFill rotWithShape="1">
          <a:blip r:embed="rId4"/>
          <a:srcRect b="88076"/>
          <a:stretch/>
        </p:blipFill>
        <p:spPr>
          <a:xfrm>
            <a:off x="1527551" y="759706"/>
            <a:ext cx="6009158" cy="611519"/>
          </a:xfrm>
          <a:prstGeom prst="rect">
            <a:avLst/>
          </a:prstGeom>
          <a:ln>
            <a:noFill/>
          </a:ln>
          <a:effectLst>
            <a:outerShdw blurRad="190500" algn="tl" rotWithShape="0">
              <a:srgbClr val="000000">
                <a:alpha val="70000"/>
              </a:srgbClr>
            </a:outerShdw>
          </a:effectLst>
        </p:spPr>
      </p:pic>
      <p:pic>
        <p:nvPicPr>
          <p:cNvPr id="8" name="Grafik 7">
            <a:extLst>
              <a:ext uri="{FF2B5EF4-FFF2-40B4-BE49-F238E27FC236}">
                <a16:creationId xmlns:a16="http://schemas.microsoft.com/office/drawing/2014/main" id="{03321C7F-B61D-407A-B240-EB4C8D77C4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697" y="1658608"/>
            <a:ext cx="2214866" cy="1071710"/>
          </a:xfrm>
          <a:prstGeom prst="rect">
            <a:avLst/>
          </a:prstGeom>
          <a:ln>
            <a:noFill/>
          </a:ln>
          <a:effectLst>
            <a:outerShdw blurRad="190500" algn="tl" rotWithShape="0">
              <a:srgbClr val="000000">
                <a:alpha val="70000"/>
              </a:srgbClr>
            </a:outerShdw>
          </a:effectLst>
        </p:spPr>
      </p:pic>
      <p:pic>
        <p:nvPicPr>
          <p:cNvPr id="9" name="Grafik 8">
            <a:extLst>
              <a:ext uri="{FF2B5EF4-FFF2-40B4-BE49-F238E27FC236}">
                <a16:creationId xmlns:a16="http://schemas.microsoft.com/office/drawing/2014/main" id="{7E0625ED-FB8F-4B42-B4D2-7BA3A851D481}"/>
              </a:ext>
            </a:extLst>
          </p:cNvPr>
          <p:cNvPicPr>
            <a:picLocks noChangeAspect="1"/>
          </p:cNvPicPr>
          <p:nvPr/>
        </p:nvPicPr>
        <p:blipFill rotWithShape="1">
          <a:blip r:embed="rId4"/>
          <a:srcRect t="73467"/>
          <a:stretch/>
        </p:blipFill>
        <p:spPr>
          <a:xfrm>
            <a:off x="1567421" y="2993172"/>
            <a:ext cx="6009158" cy="1360777"/>
          </a:xfrm>
          <a:prstGeom prst="rect">
            <a:avLst/>
          </a:prstGeom>
          <a:ln>
            <a:noFill/>
          </a:ln>
          <a:effectLst>
            <a:outerShdw blurRad="190500" algn="tl" rotWithShape="0">
              <a:srgbClr val="000000">
                <a:alpha val="70000"/>
              </a:srgbClr>
            </a:outerShdw>
          </a:effectLst>
        </p:spPr>
      </p:pic>
      <p:sp>
        <p:nvSpPr>
          <p:cNvPr id="11" name="Textfeld 10">
            <a:extLst>
              <a:ext uri="{FF2B5EF4-FFF2-40B4-BE49-F238E27FC236}">
                <a16:creationId xmlns:a16="http://schemas.microsoft.com/office/drawing/2014/main" id="{EABC5C17-8EAF-4485-B5E3-3DA146974098}"/>
              </a:ext>
            </a:extLst>
          </p:cNvPr>
          <p:cNvSpPr txBox="1"/>
          <p:nvPr/>
        </p:nvSpPr>
        <p:spPr>
          <a:xfrm>
            <a:off x="-36512" y="4785996"/>
            <a:ext cx="5360763" cy="253916"/>
          </a:xfrm>
          <a:prstGeom prst="rect">
            <a:avLst/>
          </a:prstGeom>
          <a:noFill/>
        </p:spPr>
        <p:txBody>
          <a:bodyPr wrap="none" rtlCol="0">
            <a:spAutoFit/>
          </a:bodyPr>
          <a:lstStyle/>
          <a:p>
            <a:r>
              <a:rPr lang="de-DE" sz="1050" dirty="0">
                <a:solidFill>
                  <a:srgbClr val="005291"/>
                </a:solidFill>
              </a:rPr>
              <a:t>Raghu et al., AJRCC; 2011; </a:t>
            </a:r>
            <a:r>
              <a:rPr lang="en-US" sz="1050" dirty="0" err="1">
                <a:solidFill>
                  <a:srgbClr val="005291"/>
                </a:solidFill>
              </a:rPr>
              <a:t>Vianello</a:t>
            </a:r>
            <a:r>
              <a:rPr lang="en-US" sz="1050" dirty="0">
                <a:solidFill>
                  <a:srgbClr val="005291"/>
                </a:solidFill>
              </a:rPr>
              <a:t> et al. / Journal of Critical Care 29 (2014) 562–567</a:t>
            </a:r>
            <a:endParaRPr lang="de-DE" sz="1050" dirty="0">
              <a:solidFill>
                <a:srgbClr val="005291"/>
              </a:solidFill>
            </a:endParaRPr>
          </a:p>
        </p:txBody>
      </p:sp>
      <p:sp>
        <p:nvSpPr>
          <p:cNvPr id="10" name="Title 1">
            <a:extLst>
              <a:ext uri="{FF2B5EF4-FFF2-40B4-BE49-F238E27FC236}">
                <a16:creationId xmlns:a16="http://schemas.microsoft.com/office/drawing/2014/main" id="{4E37044A-3F70-4CA9-8EF4-0B21036A3DA7}"/>
              </a:ext>
            </a:extLst>
          </p:cNvPr>
          <p:cNvSpPr txBox="1">
            <a:spLocks/>
          </p:cNvSpPr>
          <p:nvPr/>
        </p:nvSpPr>
        <p:spPr bwMode="auto">
          <a:xfrm>
            <a:off x="1259632" y="-40641"/>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it-IT" altLang="en-US" cap="none" dirty="0">
                <a:latin typeface="Arial" panose="020B0604020202020204" pitchFamily="34" charset="0"/>
                <a:ea typeface="ＭＳ Ｐゴシック" panose="020B0600070205080204" pitchFamily="34" charset="-128"/>
                <a:cs typeface="Arial" panose="020B0604020202020204" pitchFamily="34" charset="0"/>
              </a:rPr>
              <a:t>Invasive &amp; non-invasive ventilation in AE-IPF ?</a:t>
            </a:r>
          </a:p>
        </p:txBody>
      </p:sp>
    </p:spTree>
    <p:custDataLst>
      <p:tags r:id="rId1"/>
    </p:custDataLst>
    <p:extLst>
      <p:ext uri="{BB962C8B-B14F-4D97-AF65-F5344CB8AC3E}">
        <p14:creationId xmlns:p14="http://schemas.microsoft.com/office/powerpoint/2010/main" val="629512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4">
            <a:extLst>
              <a:ext uri="{FF2B5EF4-FFF2-40B4-BE49-F238E27FC236}">
                <a16:creationId xmlns:a16="http://schemas.microsoft.com/office/drawing/2014/main" id="{9D5A0642-A631-4366-BB13-1C015B81BB07}"/>
              </a:ext>
            </a:extLst>
          </p:cNvPr>
          <p:cNvPicPr>
            <a:picLocks noChangeAspect="1"/>
          </p:cNvPicPr>
          <p:nvPr/>
        </p:nvPicPr>
        <p:blipFill>
          <a:blip r:embed="rId4"/>
          <a:stretch>
            <a:fillRect/>
          </a:stretch>
        </p:blipFill>
        <p:spPr>
          <a:xfrm>
            <a:off x="662765" y="607243"/>
            <a:ext cx="3018017" cy="3929013"/>
          </a:xfrm>
          <a:prstGeom prst="rect">
            <a:avLst/>
          </a:prstGeom>
          <a:ln>
            <a:noFill/>
          </a:ln>
          <a:effectLst>
            <a:outerShdw blurRad="190500" algn="tl" rotWithShape="0">
              <a:srgbClr val="000000">
                <a:alpha val="70000"/>
              </a:srgbClr>
            </a:outerShdw>
          </a:effectLst>
        </p:spPr>
      </p:pic>
      <p:pic>
        <p:nvPicPr>
          <p:cNvPr id="20" name="Grafik 3">
            <a:extLst>
              <a:ext uri="{FF2B5EF4-FFF2-40B4-BE49-F238E27FC236}">
                <a16:creationId xmlns:a16="http://schemas.microsoft.com/office/drawing/2014/main" id="{B7388188-A66F-40F3-981E-6D5ADE8B1118}"/>
              </a:ext>
            </a:extLst>
          </p:cNvPr>
          <p:cNvPicPr>
            <a:picLocks noChangeAspect="1"/>
          </p:cNvPicPr>
          <p:nvPr/>
        </p:nvPicPr>
        <p:blipFill rotWithShape="1">
          <a:blip r:embed="rId5"/>
          <a:srcRect t="23172"/>
          <a:stretch/>
        </p:blipFill>
        <p:spPr>
          <a:xfrm>
            <a:off x="1259632" y="954460"/>
            <a:ext cx="2290894" cy="861206"/>
          </a:xfrm>
          <a:prstGeom prst="rect">
            <a:avLst/>
          </a:prstGeom>
        </p:spPr>
      </p:pic>
      <p:pic>
        <p:nvPicPr>
          <p:cNvPr id="21" name="Grafik 5">
            <a:extLst>
              <a:ext uri="{FF2B5EF4-FFF2-40B4-BE49-F238E27FC236}">
                <a16:creationId xmlns:a16="http://schemas.microsoft.com/office/drawing/2014/main" id="{F1F74AE2-DDD5-4676-BFF4-2FA30D6DC9BE}"/>
              </a:ext>
            </a:extLst>
          </p:cNvPr>
          <p:cNvPicPr>
            <a:picLocks noChangeAspect="1"/>
          </p:cNvPicPr>
          <p:nvPr/>
        </p:nvPicPr>
        <p:blipFill rotWithShape="1">
          <a:blip r:embed="rId6"/>
          <a:srcRect t="7968"/>
          <a:stretch/>
        </p:blipFill>
        <p:spPr>
          <a:xfrm>
            <a:off x="5039335" y="465960"/>
            <a:ext cx="2301956" cy="2104615"/>
          </a:xfrm>
          <a:prstGeom prst="rect">
            <a:avLst/>
          </a:prstGeom>
          <a:ln>
            <a:noFill/>
          </a:ln>
          <a:effectLst>
            <a:outerShdw blurRad="190500" algn="tl" rotWithShape="0">
              <a:srgbClr val="000000">
                <a:alpha val="70000"/>
              </a:srgbClr>
            </a:outerShdw>
          </a:effectLst>
        </p:spPr>
      </p:pic>
      <p:sp>
        <p:nvSpPr>
          <p:cNvPr id="22" name="Rechteck 6">
            <a:extLst>
              <a:ext uri="{FF2B5EF4-FFF2-40B4-BE49-F238E27FC236}">
                <a16:creationId xmlns:a16="http://schemas.microsoft.com/office/drawing/2014/main" id="{0EEB8348-5B7E-47EF-85EB-C108B214327D}"/>
              </a:ext>
            </a:extLst>
          </p:cNvPr>
          <p:cNvSpPr/>
          <p:nvPr/>
        </p:nvSpPr>
        <p:spPr>
          <a:xfrm>
            <a:off x="4499992" y="2735960"/>
            <a:ext cx="3909235" cy="2031325"/>
          </a:xfrm>
          <a:prstGeom prst="rect">
            <a:avLst/>
          </a:prstGeom>
        </p:spPr>
        <p:txBody>
          <a:bodyPr wrap="square">
            <a:spAutoFit/>
          </a:bodyPr>
          <a:lstStyle/>
          <a:p>
            <a:pPr marL="285750" indent="-285750">
              <a:buFont typeface="Wingdings" panose="05000000000000000000" pitchFamily="2" charset="2"/>
              <a:buChar char="§"/>
            </a:pPr>
            <a:r>
              <a:rPr lang="ang-Latn-001" dirty="0">
                <a:solidFill>
                  <a:srgbClr val="005291"/>
                </a:solidFill>
                <a:cs typeface="Arial" panose="020B0604020202020204" pitchFamily="34" charset="0"/>
              </a:rPr>
              <a:t>N</a:t>
            </a:r>
            <a:r>
              <a:rPr lang="de-DE" dirty="0">
                <a:solidFill>
                  <a:srgbClr val="005291"/>
                </a:solidFill>
                <a:cs typeface="Arial" panose="020B0604020202020204" pitchFamily="34" charset="0"/>
              </a:rPr>
              <a:t>o LTX-candidate: high mortality</a:t>
            </a:r>
          </a:p>
          <a:p>
            <a:pPr marL="285750" indent="-285750">
              <a:buFont typeface="Wingdings" panose="05000000000000000000" pitchFamily="2" charset="2"/>
              <a:buChar char="§"/>
            </a:pPr>
            <a:r>
              <a:rPr lang="de-DE" dirty="0">
                <a:solidFill>
                  <a:srgbClr val="005291"/>
                </a:solidFill>
                <a:cs typeface="Arial" panose="020B0604020202020204" pitchFamily="34" charset="0"/>
              </a:rPr>
              <a:t>ECMO: </a:t>
            </a:r>
            <a:r>
              <a:rPr lang="de-DE" dirty="0" err="1">
                <a:solidFill>
                  <a:srgbClr val="005291"/>
                </a:solidFill>
                <a:cs typeface="Arial" panose="020B0604020202020204" pitchFamily="34" charset="0"/>
              </a:rPr>
              <a:t>no</a:t>
            </a:r>
            <a:r>
              <a:rPr lang="de-DE" dirty="0">
                <a:solidFill>
                  <a:srgbClr val="005291"/>
                </a:solidFill>
                <a:cs typeface="Arial" panose="020B0604020202020204" pitchFamily="34" charset="0"/>
              </a:rPr>
              <a:t> </a:t>
            </a:r>
            <a:r>
              <a:rPr lang="de-DE" dirty="0" err="1">
                <a:solidFill>
                  <a:srgbClr val="005291"/>
                </a:solidFill>
                <a:cs typeface="Arial" panose="020B0604020202020204" pitchFamily="34" charset="0"/>
              </a:rPr>
              <a:t>improvement</a:t>
            </a:r>
            <a:r>
              <a:rPr lang="de-DE" dirty="0">
                <a:solidFill>
                  <a:srgbClr val="005291"/>
                </a:solidFill>
                <a:cs typeface="Arial" panose="020B0604020202020204" pitchFamily="34" charset="0"/>
              </a:rPr>
              <a:t> of LTX-independent </a:t>
            </a:r>
            <a:r>
              <a:rPr lang="de-DE" dirty="0" err="1">
                <a:solidFill>
                  <a:srgbClr val="005291"/>
                </a:solidFill>
                <a:cs typeface="Arial" panose="020B0604020202020204" pitchFamily="34" charset="0"/>
              </a:rPr>
              <a:t>prognosis</a:t>
            </a:r>
            <a:endParaRPr lang="de-DE" dirty="0">
              <a:solidFill>
                <a:srgbClr val="005291"/>
              </a:solidFill>
              <a:cs typeface="Arial" panose="020B0604020202020204" pitchFamily="34" charset="0"/>
            </a:endParaRPr>
          </a:p>
          <a:p>
            <a:pPr marL="285750" indent="-285750">
              <a:buFont typeface="Wingdings" panose="05000000000000000000" pitchFamily="2" charset="2"/>
              <a:buChar char="§"/>
            </a:pPr>
            <a:r>
              <a:rPr lang="de-DE" b="1" dirty="0" err="1">
                <a:solidFill>
                  <a:srgbClr val="005291"/>
                </a:solidFill>
                <a:cs typeface="Arial" panose="020B0604020202020204" pitchFamily="34" charset="0"/>
              </a:rPr>
              <a:t>If</a:t>
            </a:r>
            <a:r>
              <a:rPr lang="de-DE" dirty="0">
                <a:solidFill>
                  <a:srgbClr val="005291"/>
                </a:solidFill>
                <a:cs typeface="Arial" panose="020B0604020202020204" pitchFamily="34" charset="0"/>
              </a:rPr>
              <a:t> LTX </a:t>
            </a:r>
            <a:r>
              <a:rPr lang="de-DE" dirty="0" err="1">
                <a:solidFill>
                  <a:srgbClr val="005291"/>
                </a:solidFill>
                <a:cs typeface="Arial" panose="020B0604020202020204" pitchFamily="34" charset="0"/>
              </a:rPr>
              <a:t>option</a:t>
            </a:r>
            <a:r>
              <a:rPr lang="de-DE" dirty="0">
                <a:solidFill>
                  <a:srgbClr val="005291"/>
                </a:solidFill>
                <a:cs typeface="Arial" panose="020B0604020202020204" pitchFamily="34" charset="0"/>
              </a:rPr>
              <a:t>: ECMO </a:t>
            </a:r>
            <a:r>
              <a:rPr lang="de-DE" dirty="0" err="1">
                <a:solidFill>
                  <a:srgbClr val="005291"/>
                </a:solidFill>
                <a:cs typeface="Arial" panose="020B0604020202020204" pitchFamily="34" charset="0"/>
              </a:rPr>
              <a:t>advantageous</a:t>
            </a:r>
            <a:endParaRPr lang="de-DE" dirty="0">
              <a:solidFill>
                <a:srgbClr val="005291"/>
              </a:solidFill>
              <a:cs typeface="Arial" panose="020B0604020202020204" pitchFamily="34" charset="0"/>
            </a:endParaRPr>
          </a:p>
          <a:p>
            <a:pPr marL="257175" indent="-257175">
              <a:buFont typeface="Arial" panose="020B0604020202020204" pitchFamily="34" charset="0"/>
              <a:buChar char="•"/>
            </a:pPr>
            <a:endParaRPr lang="de-DE" dirty="0">
              <a:solidFill>
                <a:srgbClr val="005291"/>
              </a:solidFill>
              <a:cs typeface="Arial" panose="020B0604020202020204" pitchFamily="34" charset="0"/>
            </a:endParaRPr>
          </a:p>
          <a:p>
            <a:pPr marL="257175" indent="-257175">
              <a:buFont typeface="Wingdings" panose="05000000000000000000" pitchFamily="2" charset="2"/>
              <a:buChar char="Ø"/>
            </a:pPr>
            <a:r>
              <a:rPr lang="de-DE" b="1" dirty="0">
                <a:solidFill>
                  <a:srgbClr val="005291"/>
                </a:solidFill>
                <a:cs typeface="Arial" panose="020B0604020202020204" pitchFamily="34" charset="0"/>
              </a:rPr>
              <a:t>Early LTX </a:t>
            </a:r>
            <a:r>
              <a:rPr lang="de-DE" b="1" dirty="0" err="1">
                <a:solidFill>
                  <a:srgbClr val="005291"/>
                </a:solidFill>
                <a:cs typeface="Arial" panose="020B0604020202020204" pitchFamily="34" charset="0"/>
              </a:rPr>
              <a:t>evaluation</a:t>
            </a:r>
            <a:r>
              <a:rPr lang="de-DE" b="1" dirty="0">
                <a:solidFill>
                  <a:srgbClr val="005291"/>
                </a:solidFill>
                <a:cs typeface="Arial" panose="020B0604020202020204" pitchFamily="34" charset="0"/>
              </a:rPr>
              <a:t> in IPF</a:t>
            </a:r>
          </a:p>
        </p:txBody>
      </p:sp>
      <p:sp>
        <p:nvSpPr>
          <p:cNvPr id="23" name="Rechteck 7">
            <a:extLst>
              <a:ext uri="{FF2B5EF4-FFF2-40B4-BE49-F238E27FC236}">
                <a16:creationId xmlns:a16="http://schemas.microsoft.com/office/drawing/2014/main" id="{4F52E283-1B70-4B07-95DF-DB9E23D9796B}"/>
              </a:ext>
            </a:extLst>
          </p:cNvPr>
          <p:cNvSpPr/>
          <p:nvPr/>
        </p:nvSpPr>
        <p:spPr>
          <a:xfrm>
            <a:off x="-55089" y="4887039"/>
            <a:ext cx="5347169" cy="276999"/>
          </a:xfrm>
          <a:prstGeom prst="rect">
            <a:avLst/>
          </a:prstGeom>
        </p:spPr>
        <p:txBody>
          <a:bodyPr wrap="none">
            <a:spAutoFit/>
          </a:bodyPr>
          <a:lstStyle/>
          <a:p>
            <a:r>
              <a:rPr lang="en-US" sz="1200" dirty="0" err="1">
                <a:solidFill>
                  <a:srgbClr val="005291"/>
                </a:solidFill>
                <a:latin typeface="AdvHelN-L"/>
              </a:rPr>
              <a:t>Trudzinski</a:t>
            </a:r>
            <a:r>
              <a:rPr lang="en-US" sz="1200" dirty="0">
                <a:solidFill>
                  <a:srgbClr val="005291"/>
                </a:solidFill>
                <a:latin typeface="AdvHelN-L"/>
              </a:rPr>
              <a:t> et al., Am J </a:t>
            </a:r>
            <a:r>
              <a:rPr lang="en-US" sz="1200" dirty="0" err="1">
                <a:solidFill>
                  <a:srgbClr val="005291"/>
                </a:solidFill>
                <a:latin typeface="AdvHelN-L"/>
              </a:rPr>
              <a:t>Respir</a:t>
            </a:r>
            <a:r>
              <a:rPr lang="en-US" sz="1200" dirty="0">
                <a:solidFill>
                  <a:srgbClr val="005291"/>
                </a:solidFill>
                <a:latin typeface="AdvHelN-L"/>
              </a:rPr>
              <a:t> </a:t>
            </a:r>
            <a:r>
              <a:rPr lang="en-US" sz="1200" dirty="0" err="1">
                <a:solidFill>
                  <a:srgbClr val="005291"/>
                </a:solidFill>
                <a:latin typeface="AdvHelN-L"/>
              </a:rPr>
              <a:t>Crit</a:t>
            </a:r>
            <a:r>
              <a:rPr lang="en-US" sz="1200" dirty="0">
                <a:solidFill>
                  <a:srgbClr val="005291"/>
                </a:solidFill>
                <a:latin typeface="AdvHelN-L"/>
              </a:rPr>
              <a:t> Care Med Vol 193, </a:t>
            </a:r>
            <a:r>
              <a:rPr lang="en-US" sz="1200" dirty="0" err="1">
                <a:solidFill>
                  <a:srgbClr val="005291"/>
                </a:solidFill>
                <a:latin typeface="AdvHelN-L"/>
              </a:rPr>
              <a:t>Iss</a:t>
            </a:r>
            <a:r>
              <a:rPr lang="en-US" sz="1200" dirty="0">
                <a:solidFill>
                  <a:srgbClr val="005291"/>
                </a:solidFill>
                <a:latin typeface="AdvHelN-L"/>
              </a:rPr>
              <a:t> 5, pp 527–533, Mar 1, 2016</a:t>
            </a:r>
            <a:endParaRPr lang="de-DE" sz="1200" dirty="0">
              <a:solidFill>
                <a:srgbClr val="005291"/>
              </a:solidFill>
            </a:endParaRPr>
          </a:p>
        </p:txBody>
      </p:sp>
      <p:sp>
        <p:nvSpPr>
          <p:cNvPr id="24" name="Titel 1">
            <a:extLst>
              <a:ext uri="{FF2B5EF4-FFF2-40B4-BE49-F238E27FC236}">
                <a16:creationId xmlns:a16="http://schemas.microsoft.com/office/drawing/2014/main" id="{AEDD479D-8BC8-4005-8FAA-67B62AA54E7C}"/>
              </a:ext>
            </a:extLst>
          </p:cNvPr>
          <p:cNvSpPr txBox="1">
            <a:spLocks/>
          </p:cNvSpPr>
          <p:nvPr/>
        </p:nvSpPr>
        <p:spPr bwMode="auto">
          <a:xfrm>
            <a:off x="1143000" y="11415"/>
            <a:ext cx="6858000" cy="540544"/>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endParaRPr lang="de-DE" sz="2625" b="1" kern="0" dirty="0">
              <a:ln w="50800"/>
              <a:solidFill>
                <a:srgbClr val="FFC000"/>
              </a:solidFill>
            </a:endParaRPr>
          </a:p>
        </p:txBody>
      </p:sp>
      <p:sp>
        <p:nvSpPr>
          <p:cNvPr id="25" name="Title 1">
            <a:extLst>
              <a:ext uri="{FF2B5EF4-FFF2-40B4-BE49-F238E27FC236}">
                <a16:creationId xmlns:a16="http://schemas.microsoft.com/office/drawing/2014/main" id="{3EA14301-E660-46F4-BB51-35DDE8FB4D89}"/>
              </a:ext>
            </a:extLst>
          </p:cNvPr>
          <p:cNvSpPr txBox="1">
            <a:spLocks/>
          </p:cNvSpPr>
          <p:nvPr/>
        </p:nvSpPr>
        <p:spPr bwMode="auto">
          <a:xfrm>
            <a:off x="575556" y="-143904"/>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it-IT" altLang="en-US" cap="none" dirty="0">
                <a:latin typeface="Arial" panose="020B0604020202020204" pitchFamily="34" charset="0"/>
                <a:ea typeface="ＭＳ Ｐゴシック" panose="020B0600070205080204" pitchFamily="34" charset="-128"/>
                <a:cs typeface="Arial" panose="020B0604020202020204" pitchFamily="34" charset="0"/>
              </a:rPr>
              <a:t>ECMO &amp; AE-IPF ?</a:t>
            </a:r>
          </a:p>
        </p:txBody>
      </p:sp>
    </p:spTree>
    <p:custDataLst>
      <p:tags r:id="rId1"/>
    </p:custDataLst>
    <p:extLst>
      <p:ext uri="{BB962C8B-B14F-4D97-AF65-F5344CB8AC3E}">
        <p14:creationId xmlns:p14="http://schemas.microsoft.com/office/powerpoint/2010/main" val="1553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1E27856-68DF-4001-8817-26FF3B5B9465}"/>
              </a:ext>
            </a:extLst>
          </p:cNvPr>
          <p:cNvPicPr>
            <a:picLocks noChangeAspect="1"/>
          </p:cNvPicPr>
          <p:nvPr/>
        </p:nvPicPr>
        <p:blipFill>
          <a:blip r:embed="rId4"/>
          <a:stretch>
            <a:fillRect/>
          </a:stretch>
        </p:blipFill>
        <p:spPr>
          <a:xfrm>
            <a:off x="323528" y="940425"/>
            <a:ext cx="4518972" cy="3469952"/>
          </a:xfrm>
          <a:prstGeom prst="rect">
            <a:avLst/>
          </a:prstGeom>
          <a:ln>
            <a:noFill/>
          </a:ln>
          <a:effectLst>
            <a:outerShdw blurRad="190500" algn="tl" rotWithShape="0">
              <a:srgbClr val="000000">
                <a:alpha val="70000"/>
              </a:srgbClr>
            </a:outerShdw>
          </a:effectLst>
        </p:spPr>
      </p:pic>
      <p:sp>
        <p:nvSpPr>
          <p:cNvPr id="5" name="Rechteck 4">
            <a:extLst>
              <a:ext uri="{FF2B5EF4-FFF2-40B4-BE49-F238E27FC236}">
                <a16:creationId xmlns:a16="http://schemas.microsoft.com/office/drawing/2014/main" id="{420F776B-07C9-4B7C-B63C-D58649FC0F5F}"/>
              </a:ext>
            </a:extLst>
          </p:cNvPr>
          <p:cNvSpPr/>
          <p:nvPr/>
        </p:nvSpPr>
        <p:spPr>
          <a:xfrm>
            <a:off x="16464" y="4601044"/>
            <a:ext cx="4245010" cy="444417"/>
          </a:xfrm>
          <a:prstGeom prst="rect">
            <a:avLst/>
          </a:prstGeom>
        </p:spPr>
        <p:txBody>
          <a:bodyPr wrap="square">
            <a:spAutoFit/>
          </a:bodyPr>
          <a:lstStyle/>
          <a:p>
            <a:pPr defTabSz="685800" eaLnBrk="1" hangingPunct="1">
              <a:defRPr/>
            </a:pPr>
            <a:endParaRPr lang="de-DE" sz="1500" dirty="0">
              <a:solidFill>
                <a:schemeClr val="bg2">
                  <a:lumMod val="10000"/>
                </a:schemeClr>
              </a:solidFill>
              <a:ea typeface="+mn-ea"/>
              <a:cs typeface="Arial" pitchFamily="34" charset="0"/>
            </a:endParaRPr>
          </a:p>
          <a:p>
            <a:pPr defTabSz="685800" eaLnBrk="1" hangingPunct="1">
              <a:defRPr/>
            </a:pPr>
            <a:r>
              <a:rPr lang="fr-FR" sz="788" dirty="0" err="1">
                <a:solidFill>
                  <a:schemeClr val="bg2">
                    <a:lumMod val="10000"/>
                  </a:schemeClr>
                </a:solidFill>
                <a:ea typeface="+mn-ea"/>
                <a:cs typeface="Arial" pitchFamily="34" charset="0"/>
              </a:rPr>
              <a:t>Dotan</a:t>
            </a:r>
            <a:r>
              <a:rPr lang="fr-FR" sz="788" dirty="0">
                <a:solidFill>
                  <a:schemeClr val="bg2">
                    <a:lumMod val="10000"/>
                  </a:schemeClr>
                </a:solidFill>
                <a:ea typeface="+mn-ea"/>
                <a:cs typeface="Arial" pitchFamily="34" charset="0"/>
              </a:rPr>
              <a:t> et al., CHEST 2018</a:t>
            </a:r>
          </a:p>
        </p:txBody>
      </p:sp>
      <p:sp>
        <p:nvSpPr>
          <p:cNvPr id="6" name="Titel 1">
            <a:extLst>
              <a:ext uri="{FF2B5EF4-FFF2-40B4-BE49-F238E27FC236}">
                <a16:creationId xmlns:a16="http://schemas.microsoft.com/office/drawing/2014/main" id="{5FA48104-426B-4873-9567-82333C1605AA}"/>
              </a:ext>
            </a:extLst>
          </p:cNvPr>
          <p:cNvSpPr txBox="1">
            <a:spLocks/>
          </p:cNvSpPr>
          <p:nvPr/>
        </p:nvSpPr>
        <p:spPr bwMode="auto">
          <a:xfrm>
            <a:off x="1213970" y="87474"/>
            <a:ext cx="6753186" cy="30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l" rtl="0" eaLnBrk="0" fontAlgn="base" hangingPunct="0">
              <a:spcBef>
                <a:spcPct val="0"/>
              </a:spcBef>
              <a:spcAft>
                <a:spcPct val="0"/>
              </a:spcAft>
              <a:defRPr sz="2800">
                <a:solidFill>
                  <a:schemeClr val="tx2"/>
                </a:solidFill>
                <a:latin typeface="+mj-lt"/>
                <a:ea typeface="ＭＳ Ｐゴシック" pitchFamily="1" charset="-128"/>
                <a:cs typeface="+mj-cs"/>
              </a:defRPr>
            </a:lvl1pPr>
            <a:lvl2pPr algn="l" rtl="0" eaLnBrk="0" fontAlgn="base" hangingPunct="0">
              <a:spcBef>
                <a:spcPct val="0"/>
              </a:spcBef>
              <a:spcAft>
                <a:spcPct val="0"/>
              </a:spcAft>
              <a:defRPr sz="2800">
                <a:solidFill>
                  <a:schemeClr val="tx2"/>
                </a:solidFill>
                <a:latin typeface="Arial" pitchFamily="1" charset="0"/>
                <a:ea typeface="ＭＳ Ｐゴシック" pitchFamily="1" charset="-128"/>
              </a:defRPr>
            </a:lvl2pPr>
            <a:lvl3pPr algn="l" rtl="0" eaLnBrk="0" fontAlgn="base" hangingPunct="0">
              <a:spcBef>
                <a:spcPct val="0"/>
              </a:spcBef>
              <a:spcAft>
                <a:spcPct val="0"/>
              </a:spcAft>
              <a:defRPr sz="2800">
                <a:solidFill>
                  <a:schemeClr val="tx2"/>
                </a:solidFill>
                <a:latin typeface="Arial" pitchFamily="1" charset="0"/>
                <a:ea typeface="ＭＳ Ｐゴシック" pitchFamily="1" charset="-128"/>
              </a:defRPr>
            </a:lvl3pPr>
            <a:lvl4pPr algn="l" rtl="0" eaLnBrk="0" fontAlgn="base" hangingPunct="0">
              <a:spcBef>
                <a:spcPct val="0"/>
              </a:spcBef>
              <a:spcAft>
                <a:spcPct val="0"/>
              </a:spcAft>
              <a:defRPr sz="2800">
                <a:solidFill>
                  <a:schemeClr val="tx2"/>
                </a:solidFill>
                <a:latin typeface="Arial" pitchFamily="1" charset="0"/>
                <a:ea typeface="ＭＳ Ｐゴシック" pitchFamily="1" charset="-128"/>
              </a:defRPr>
            </a:lvl4pPr>
            <a:lvl5pPr algn="l" rtl="0" eaLnBrk="0" fontAlgn="base" hangingPunct="0">
              <a:spcBef>
                <a:spcPct val="0"/>
              </a:spcBef>
              <a:spcAft>
                <a:spcPct val="0"/>
              </a:spcAft>
              <a:defRPr sz="2800">
                <a:solidFill>
                  <a:schemeClr val="tx2"/>
                </a:solidFill>
                <a:latin typeface="Arial" pitchFamily="1" charset="0"/>
                <a:ea typeface="ＭＳ Ｐゴシック" pitchFamily="1" charset="-128"/>
              </a:defRPr>
            </a:lvl5pPr>
            <a:lvl6pPr marL="457200" algn="l" rtl="0" fontAlgn="base">
              <a:spcBef>
                <a:spcPct val="0"/>
              </a:spcBef>
              <a:spcAft>
                <a:spcPct val="0"/>
              </a:spcAft>
              <a:defRPr sz="2800">
                <a:solidFill>
                  <a:schemeClr val="tx2"/>
                </a:solidFill>
                <a:latin typeface="Arial" pitchFamily="1" charset="0"/>
              </a:defRPr>
            </a:lvl6pPr>
            <a:lvl7pPr marL="914400" algn="l" rtl="0" fontAlgn="base">
              <a:spcBef>
                <a:spcPct val="0"/>
              </a:spcBef>
              <a:spcAft>
                <a:spcPct val="0"/>
              </a:spcAft>
              <a:defRPr sz="2800">
                <a:solidFill>
                  <a:schemeClr val="tx2"/>
                </a:solidFill>
                <a:latin typeface="Arial" pitchFamily="1" charset="0"/>
              </a:defRPr>
            </a:lvl7pPr>
            <a:lvl8pPr marL="1371600" algn="l" rtl="0" fontAlgn="base">
              <a:spcBef>
                <a:spcPct val="0"/>
              </a:spcBef>
              <a:spcAft>
                <a:spcPct val="0"/>
              </a:spcAft>
              <a:defRPr sz="2800">
                <a:solidFill>
                  <a:schemeClr val="tx2"/>
                </a:solidFill>
                <a:latin typeface="Arial" pitchFamily="1" charset="0"/>
              </a:defRPr>
            </a:lvl8pPr>
            <a:lvl9pPr marL="1828800" algn="l" rtl="0" fontAlgn="base">
              <a:spcBef>
                <a:spcPct val="0"/>
              </a:spcBef>
              <a:spcAft>
                <a:spcPct val="0"/>
              </a:spcAft>
              <a:defRPr sz="2800">
                <a:solidFill>
                  <a:schemeClr val="tx2"/>
                </a:solidFill>
                <a:latin typeface="Arial" pitchFamily="1" charset="0"/>
              </a:defRPr>
            </a:lvl9pPr>
          </a:lstStyle>
          <a:p>
            <a:pPr algn="ctr" eaLnBrk="1" hangingPunct="1">
              <a:defRPr/>
            </a:pPr>
            <a:r>
              <a:rPr lang="de-DE" dirty="0">
                <a:solidFill>
                  <a:srgbClr val="CE003C"/>
                </a:solidFill>
                <a:latin typeface="Arial" panose="020B0604020202020204" pitchFamily="34" charset="0"/>
                <a:ea typeface="ＭＳ Ｐゴシック" panose="020B0600070205080204" pitchFamily="34" charset="-128"/>
                <a:cs typeface="Arial" panose="020B0604020202020204" pitchFamily="34" charset="0"/>
              </a:rPr>
              <a:t>Outcome after LTX </a:t>
            </a:r>
          </a:p>
        </p:txBody>
      </p:sp>
      <p:sp>
        <p:nvSpPr>
          <p:cNvPr id="7" name="Textfeld 6">
            <a:extLst>
              <a:ext uri="{FF2B5EF4-FFF2-40B4-BE49-F238E27FC236}">
                <a16:creationId xmlns:a16="http://schemas.microsoft.com/office/drawing/2014/main" id="{76744AED-45C1-40C6-8C52-8F4B14A71DFA}"/>
              </a:ext>
            </a:extLst>
          </p:cNvPr>
          <p:cNvSpPr txBox="1"/>
          <p:nvPr/>
        </p:nvSpPr>
        <p:spPr>
          <a:xfrm>
            <a:off x="5148064" y="1090351"/>
            <a:ext cx="3744416" cy="3170099"/>
          </a:xfrm>
          <a:prstGeom prst="rect">
            <a:avLst/>
          </a:prstGeom>
          <a:noFill/>
        </p:spPr>
        <p:txBody>
          <a:bodyPr wrap="square" rtlCol="0">
            <a:spAutoFit/>
          </a:bodyPr>
          <a:lstStyle/>
          <a:p>
            <a:r>
              <a:rPr lang="en-US" sz="2000" dirty="0">
                <a:solidFill>
                  <a:srgbClr val="005291"/>
                </a:solidFill>
                <a:latin typeface="Arial"/>
                <a:ea typeface="ＭＳ Ｐゴシック" pitchFamily="-65" charset="-128"/>
              </a:rPr>
              <a:t>LAS &gt; 80 3-year HR for mortality 5.7 vs. LAS &lt; 80</a:t>
            </a:r>
          </a:p>
          <a:p>
            <a:endParaRPr lang="en-US" sz="2000" dirty="0">
              <a:solidFill>
                <a:srgbClr val="005291"/>
              </a:solidFill>
              <a:latin typeface="Arial"/>
              <a:ea typeface="ＭＳ Ｐゴシック" pitchFamily="-65" charset="-128"/>
            </a:endParaRPr>
          </a:p>
          <a:p>
            <a:pPr marL="342900" indent="-342900">
              <a:buFont typeface="Symbol" panose="05050102010706020507" pitchFamily="18" charset="2"/>
              <a:buChar char="Þ"/>
            </a:pPr>
            <a:r>
              <a:rPr lang="en-US" sz="2000" dirty="0">
                <a:solidFill>
                  <a:srgbClr val="005291"/>
                </a:solidFill>
                <a:latin typeface="Arial"/>
                <a:ea typeface="ＭＳ Ｐゴシック" pitchFamily="-65" charset="-128"/>
              </a:rPr>
              <a:t>LTX during AE-IPF significantly worse short and long-term survival </a:t>
            </a:r>
          </a:p>
          <a:p>
            <a:pPr marL="342900" indent="-342900">
              <a:buFont typeface="Symbol" panose="05050102010706020507" pitchFamily="18" charset="2"/>
              <a:buChar char="Þ"/>
            </a:pPr>
            <a:r>
              <a:rPr lang="en-US" sz="2000" dirty="0">
                <a:solidFill>
                  <a:srgbClr val="005291"/>
                </a:solidFill>
                <a:latin typeface="Arial"/>
                <a:ea typeface="ＭＳ Ｐゴシック" pitchFamily="-65" charset="-128"/>
              </a:rPr>
              <a:t>AE-IPF &amp; very high LAS may not experience survival advantage expected from LTX</a:t>
            </a:r>
            <a:r>
              <a:rPr lang="de-DE" sz="2000" dirty="0">
                <a:solidFill>
                  <a:srgbClr val="005291"/>
                </a:solidFill>
                <a:latin typeface="Arial"/>
                <a:ea typeface="ＭＳ Ｐゴシック" pitchFamily="-65" charset="-128"/>
              </a:rPr>
              <a:t> </a:t>
            </a:r>
          </a:p>
        </p:txBody>
      </p:sp>
    </p:spTree>
    <p:custDataLst>
      <p:tags r:id="rId1"/>
    </p:custDataLst>
    <p:extLst>
      <p:ext uri="{BB962C8B-B14F-4D97-AF65-F5344CB8AC3E}">
        <p14:creationId xmlns:p14="http://schemas.microsoft.com/office/powerpoint/2010/main" val="349284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5680C7D-32A9-405E-B7A0-F67B26E33D73}"/>
              </a:ext>
            </a:extLst>
          </p:cNvPr>
          <p:cNvPicPr>
            <a:picLocks noChangeAspect="1"/>
          </p:cNvPicPr>
          <p:nvPr/>
        </p:nvPicPr>
        <p:blipFill>
          <a:blip r:embed="rId3"/>
          <a:stretch>
            <a:fillRect/>
          </a:stretch>
        </p:blipFill>
        <p:spPr>
          <a:xfrm>
            <a:off x="2519772" y="676437"/>
            <a:ext cx="4287062" cy="3790626"/>
          </a:xfrm>
          <a:prstGeom prst="rect">
            <a:avLst/>
          </a:prstGeom>
          <a:ln>
            <a:noFill/>
          </a:ln>
          <a:effectLst>
            <a:outerShdw blurRad="190500" algn="tl" rotWithShape="0">
              <a:srgbClr val="000000">
                <a:alpha val="70000"/>
              </a:srgbClr>
            </a:outerShdw>
          </a:effectLst>
        </p:spPr>
      </p:pic>
      <p:sp>
        <p:nvSpPr>
          <p:cNvPr id="6" name="Textfeld 5">
            <a:extLst>
              <a:ext uri="{FF2B5EF4-FFF2-40B4-BE49-F238E27FC236}">
                <a16:creationId xmlns:a16="http://schemas.microsoft.com/office/drawing/2014/main" id="{11FBA3C1-B230-4D44-BD33-6F02B5890C32}"/>
              </a:ext>
            </a:extLst>
          </p:cNvPr>
          <p:cNvSpPr txBox="1"/>
          <p:nvPr/>
        </p:nvSpPr>
        <p:spPr>
          <a:xfrm>
            <a:off x="1223628" y="4785997"/>
            <a:ext cx="2694969" cy="276999"/>
          </a:xfrm>
          <a:prstGeom prst="rect">
            <a:avLst/>
          </a:prstGeom>
          <a:noFill/>
        </p:spPr>
        <p:txBody>
          <a:bodyPr wrap="none" rtlCol="0">
            <a:spAutoFit/>
          </a:bodyPr>
          <a:lstStyle/>
          <a:p>
            <a:r>
              <a:rPr lang="de-DE" sz="1200" dirty="0">
                <a:solidFill>
                  <a:schemeClr val="bg1"/>
                </a:solidFill>
              </a:rPr>
              <a:t>Kreuter et al., Lancet Res Med, 2017</a:t>
            </a:r>
          </a:p>
        </p:txBody>
      </p:sp>
      <p:sp>
        <p:nvSpPr>
          <p:cNvPr id="7" name="Title 1">
            <a:extLst>
              <a:ext uri="{FF2B5EF4-FFF2-40B4-BE49-F238E27FC236}">
                <a16:creationId xmlns:a16="http://schemas.microsoft.com/office/drawing/2014/main" id="{080B2615-5D24-4622-AB01-C39A7183AEF0}"/>
              </a:ext>
            </a:extLst>
          </p:cNvPr>
          <p:cNvSpPr txBox="1">
            <a:spLocks/>
          </p:cNvSpPr>
          <p:nvPr/>
        </p:nvSpPr>
        <p:spPr bwMode="auto">
          <a:xfrm>
            <a:off x="724752" y="-60163"/>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en-US" altLang="en-US" cap="none" dirty="0">
                <a:latin typeface="Arial" panose="020B0604020202020204" pitchFamily="34" charset="0"/>
                <a:ea typeface="ＭＳ Ｐゴシック" panose="020B0600070205080204" pitchFamily="34" charset="-128"/>
                <a:cs typeface="Arial" panose="020B0604020202020204" pitchFamily="34" charset="0"/>
              </a:rPr>
              <a:t>The other end – palliative care for AE-IPF</a:t>
            </a:r>
          </a:p>
        </p:txBody>
      </p:sp>
    </p:spTree>
    <p:custDataLst>
      <p:tags r:id="rId1"/>
    </p:custDataLst>
    <p:extLst>
      <p:ext uri="{BB962C8B-B14F-4D97-AF65-F5344CB8AC3E}">
        <p14:creationId xmlns:p14="http://schemas.microsoft.com/office/powerpoint/2010/main" val="776885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195736" y="941115"/>
            <a:ext cx="6426200" cy="2998787"/>
          </a:xfrm>
        </p:spPr>
        <p:txBody>
          <a:bodyPr/>
          <a:lstStyle/>
          <a:p>
            <a:pPr marL="342900" indent="-342900">
              <a:lnSpc>
                <a:spcPct val="150000"/>
              </a:lnSpc>
              <a:buClr>
                <a:srgbClr val="005291"/>
              </a:buClr>
              <a:buFont typeface="Wingdings" panose="05000000000000000000" pitchFamily="2" charset="2"/>
              <a:buChar char="§"/>
            </a:pPr>
            <a:r>
              <a:rPr lang="de-DE" sz="2400" b="0" dirty="0"/>
              <a:t>AE-IPF </a:t>
            </a:r>
            <a:r>
              <a:rPr lang="de-DE" sz="2400" b="0" dirty="0" err="1"/>
              <a:t>killer</a:t>
            </a:r>
            <a:r>
              <a:rPr lang="de-DE" sz="2400" b="0" dirty="0"/>
              <a:t> NO 1 in IPF</a:t>
            </a:r>
          </a:p>
          <a:p>
            <a:pPr marL="342900" indent="-342900">
              <a:lnSpc>
                <a:spcPct val="150000"/>
              </a:lnSpc>
              <a:buClr>
                <a:srgbClr val="005291"/>
              </a:buClr>
              <a:buFont typeface="Wingdings" panose="05000000000000000000" pitchFamily="2" charset="2"/>
              <a:buChar char="§"/>
            </a:pPr>
            <a:r>
              <a:rPr lang="de-DE" sz="2400" b="0" dirty="0"/>
              <a:t>AE-IPF </a:t>
            </a:r>
            <a:r>
              <a:rPr lang="de-DE" sz="2400" b="0" dirty="0" err="1"/>
              <a:t>often</a:t>
            </a:r>
            <a:r>
              <a:rPr lang="de-DE" sz="2400" b="0" dirty="0"/>
              <a:t> </a:t>
            </a:r>
            <a:r>
              <a:rPr lang="de-DE" sz="2400" b="0" dirty="0" err="1"/>
              <a:t>neglected</a:t>
            </a:r>
            <a:endParaRPr lang="de-DE" sz="2400" b="0" dirty="0"/>
          </a:p>
          <a:p>
            <a:pPr marL="342900" indent="-342900">
              <a:lnSpc>
                <a:spcPct val="150000"/>
              </a:lnSpc>
              <a:buClr>
                <a:srgbClr val="005291"/>
              </a:buClr>
              <a:buFont typeface="Wingdings" panose="05000000000000000000" pitchFamily="2" charset="2"/>
              <a:buChar char="§"/>
            </a:pPr>
            <a:r>
              <a:rPr lang="de-DE" sz="2400" b="0" dirty="0" err="1"/>
              <a:t>Unsolved</a:t>
            </a:r>
            <a:r>
              <a:rPr lang="de-DE" sz="2400" b="0" dirty="0"/>
              <a:t> </a:t>
            </a:r>
            <a:r>
              <a:rPr lang="de-DE" sz="2400" b="0" dirty="0" err="1"/>
              <a:t>issues</a:t>
            </a:r>
            <a:r>
              <a:rPr lang="de-DE" sz="2400" b="0" dirty="0"/>
              <a:t>:</a:t>
            </a:r>
          </a:p>
          <a:p>
            <a:pPr marL="842963" lvl="1">
              <a:lnSpc>
                <a:spcPct val="150000"/>
              </a:lnSpc>
              <a:buClr>
                <a:srgbClr val="005291"/>
              </a:buClr>
              <a:buFont typeface="Wingdings" panose="05000000000000000000" pitchFamily="2" charset="2"/>
              <a:buChar char="§"/>
            </a:pPr>
            <a:r>
              <a:rPr lang="de-DE" dirty="0" err="1">
                <a:solidFill>
                  <a:srgbClr val="005291"/>
                </a:solidFill>
              </a:rPr>
              <a:t>Etiology</a:t>
            </a:r>
            <a:endParaRPr lang="de-DE" dirty="0">
              <a:solidFill>
                <a:srgbClr val="005291"/>
              </a:solidFill>
            </a:endParaRPr>
          </a:p>
          <a:p>
            <a:pPr marL="842963" lvl="1">
              <a:lnSpc>
                <a:spcPct val="150000"/>
              </a:lnSpc>
              <a:buClr>
                <a:srgbClr val="005291"/>
              </a:buClr>
              <a:buFont typeface="Wingdings" panose="05000000000000000000" pitchFamily="2" charset="2"/>
              <a:buChar char="§"/>
            </a:pPr>
            <a:r>
              <a:rPr lang="de-DE" dirty="0" err="1">
                <a:solidFill>
                  <a:srgbClr val="005291"/>
                </a:solidFill>
              </a:rPr>
              <a:t>Prevention</a:t>
            </a:r>
            <a:endParaRPr lang="de-DE" dirty="0">
              <a:solidFill>
                <a:srgbClr val="005291"/>
              </a:solidFill>
            </a:endParaRPr>
          </a:p>
          <a:p>
            <a:pPr marL="842963" lvl="1">
              <a:lnSpc>
                <a:spcPct val="150000"/>
              </a:lnSpc>
              <a:buClr>
                <a:srgbClr val="005291"/>
              </a:buClr>
              <a:buFont typeface="Wingdings" panose="05000000000000000000" pitchFamily="2" charset="2"/>
              <a:buChar char="§"/>
            </a:pPr>
            <a:r>
              <a:rPr lang="de-DE" dirty="0" err="1">
                <a:solidFill>
                  <a:srgbClr val="005291"/>
                </a:solidFill>
              </a:rPr>
              <a:t>Extent</a:t>
            </a:r>
            <a:r>
              <a:rPr lang="de-DE" dirty="0">
                <a:solidFill>
                  <a:srgbClr val="005291"/>
                </a:solidFill>
              </a:rPr>
              <a:t> of </a:t>
            </a:r>
            <a:r>
              <a:rPr lang="de-DE" dirty="0" err="1">
                <a:solidFill>
                  <a:srgbClr val="005291"/>
                </a:solidFill>
              </a:rPr>
              <a:t>diagnosis</a:t>
            </a:r>
            <a:endParaRPr lang="de-DE" dirty="0">
              <a:solidFill>
                <a:srgbClr val="005291"/>
              </a:solidFill>
            </a:endParaRPr>
          </a:p>
          <a:p>
            <a:pPr marL="842963" lvl="1">
              <a:lnSpc>
                <a:spcPct val="150000"/>
              </a:lnSpc>
              <a:buClr>
                <a:srgbClr val="005291"/>
              </a:buClr>
              <a:buFont typeface="Wingdings" panose="05000000000000000000" pitchFamily="2" charset="2"/>
              <a:buChar char="§"/>
            </a:pPr>
            <a:r>
              <a:rPr lang="de-DE" dirty="0" err="1">
                <a:solidFill>
                  <a:srgbClr val="005291"/>
                </a:solidFill>
              </a:rPr>
              <a:t>Therapy</a:t>
            </a:r>
            <a:endParaRPr lang="de-DE" dirty="0">
              <a:solidFill>
                <a:srgbClr val="005291"/>
              </a:solidFill>
            </a:endParaRPr>
          </a:p>
          <a:p>
            <a:pPr marL="842963" lvl="1">
              <a:lnSpc>
                <a:spcPct val="150000"/>
              </a:lnSpc>
              <a:buClr>
                <a:srgbClr val="005291"/>
              </a:buClr>
              <a:buFont typeface="Wingdings" panose="05000000000000000000" pitchFamily="2" charset="2"/>
              <a:buChar char="§"/>
            </a:pPr>
            <a:endParaRPr lang="de-DE" dirty="0">
              <a:solidFill>
                <a:srgbClr val="005291"/>
              </a:solidFill>
            </a:endParaRPr>
          </a:p>
        </p:txBody>
      </p:sp>
      <p:sp>
        <p:nvSpPr>
          <p:cNvPr id="4" name="Title 1">
            <a:extLst>
              <a:ext uri="{FF2B5EF4-FFF2-40B4-BE49-F238E27FC236}">
                <a16:creationId xmlns:a16="http://schemas.microsoft.com/office/drawing/2014/main" id="{E75D9B76-E676-4DB4-A908-4997B4053D0B}"/>
              </a:ext>
            </a:extLst>
          </p:cNvPr>
          <p:cNvSpPr txBox="1">
            <a:spLocks/>
          </p:cNvSpPr>
          <p:nvPr/>
        </p:nvSpPr>
        <p:spPr bwMode="auto">
          <a:xfrm>
            <a:off x="575556" y="0"/>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it-IT" altLang="en-US" cap="none" dirty="0">
                <a:latin typeface="Arial" panose="020B0604020202020204" pitchFamily="34" charset="0"/>
                <a:ea typeface="ＭＳ Ｐゴシック" panose="020B0600070205080204" pitchFamily="34" charset="-128"/>
                <a:cs typeface="Arial" panose="020B0604020202020204" pitchFamily="34" charset="0"/>
              </a:rPr>
              <a:t>Conclusions</a:t>
            </a:r>
          </a:p>
        </p:txBody>
      </p:sp>
    </p:spTree>
    <p:custDataLst>
      <p:tags r:id="rId1"/>
    </p:custDataLst>
    <p:extLst>
      <p:ext uri="{BB962C8B-B14F-4D97-AF65-F5344CB8AC3E}">
        <p14:creationId xmlns:p14="http://schemas.microsoft.com/office/powerpoint/2010/main" val="294540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3E090CC-379E-4FF0-BBE3-A9699D108CF1}"/>
              </a:ext>
            </a:extLst>
          </p:cNvPr>
          <p:cNvSpPr>
            <a:spLocks noGrp="1"/>
          </p:cNvSpPr>
          <p:nvPr>
            <p:ph type="title"/>
          </p:nvPr>
        </p:nvSpPr>
        <p:spPr bwMode="auto"/>
        <p:txBody>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M, 75 y</a:t>
            </a:r>
          </a:p>
        </p:txBody>
      </p:sp>
      <p:sp>
        <p:nvSpPr>
          <p:cNvPr id="23555" name="Content Placeholder 2">
            <a:extLst>
              <a:ext uri="{FF2B5EF4-FFF2-40B4-BE49-F238E27FC236}">
                <a16:creationId xmlns:a16="http://schemas.microsoft.com/office/drawing/2014/main" id="{41E80759-F808-4A51-A8CC-AE7DB62AD932}"/>
              </a:ext>
            </a:extLst>
          </p:cNvPr>
          <p:cNvSpPr>
            <a:spLocks noGrp="1"/>
          </p:cNvSpPr>
          <p:nvPr>
            <p:ph sz="half" idx="1"/>
          </p:nvPr>
        </p:nvSpPr>
        <p:spPr/>
        <p:txBody>
          <a:bodyPr/>
          <a:lstStyle/>
          <a:p>
            <a:pPr marL="0" indent="0">
              <a:buNone/>
            </a:pPr>
            <a:r>
              <a:rPr lang="en-US" altLang="en-US" dirty="0">
                <a:latin typeface="Arial" panose="020B0604020202020204" pitchFamily="34" charset="0"/>
                <a:ea typeface="ＭＳ Ｐゴシック" panose="020B0600070205080204" pitchFamily="34" charset="-128"/>
              </a:rPr>
              <a:t>Diagnosis:</a:t>
            </a:r>
          </a:p>
          <a:p>
            <a:r>
              <a:rPr lang="en-US" altLang="en-US" b="0" dirty="0">
                <a:latin typeface="Arial" panose="020B0604020202020204" pitchFamily="34" charset="0"/>
                <a:ea typeface="ＭＳ Ｐゴシック" panose="020B0600070205080204" pitchFamily="34" charset="-128"/>
              </a:rPr>
              <a:t>Idiopathic pulmonary fibrosis (IPF), 2013</a:t>
            </a:r>
          </a:p>
          <a:p>
            <a:r>
              <a:rPr lang="en-US" altLang="en-US" b="0" dirty="0">
                <a:latin typeface="Arial" panose="020B0604020202020204" pitchFamily="34" charset="0"/>
                <a:ea typeface="ＭＳ Ｐゴシック" panose="020B0600070205080204" pitchFamily="34" charset="-128"/>
              </a:rPr>
              <a:t>Wait and watch until 10/2015</a:t>
            </a:r>
          </a:p>
          <a:p>
            <a:r>
              <a:rPr lang="en-US" altLang="en-US" b="0" dirty="0">
                <a:latin typeface="Arial" panose="020B0604020202020204" pitchFamily="34" charset="0"/>
                <a:ea typeface="ＭＳ Ｐゴシック" panose="020B0600070205080204" pitchFamily="34" charset="-128"/>
              </a:rPr>
              <a:t>Progressive symptoms =&gt; 1st referral to ILD center</a:t>
            </a:r>
          </a:p>
          <a:p>
            <a:r>
              <a:rPr lang="en-US" altLang="en-US" b="0" dirty="0">
                <a:latin typeface="Arial" panose="020B0604020202020204" pitchFamily="34" charset="0"/>
                <a:ea typeface="ＭＳ Ｐゴシック" panose="020B0600070205080204" pitchFamily="34" charset="-128"/>
              </a:rPr>
              <a:t> Initiation of antifibrotic therapy, 10/2015</a:t>
            </a:r>
          </a:p>
          <a:p>
            <a:endParaRPr lang="en-GB" altLang="en-US" b="0" dirty="0">
              <a:latin typeface="Arial" panose="020B0604020202020204" pitchFamily="34" charset="0"/>
              <a:ea typeface="ＭＳ Ｐゴシック" panose="020B0600070205080204" pitchFamily="34" charset="-128"/>
            </a:endParaRPr>
          </a:p>
        </p:txBody>
      </p:sp>
      <p:sp>
        <p:nvSpPr>
          <p:cNvPr id="23556" name="Content Placeholder 3">
            <a:extLst>
              <a:ext uri="{FF2B5EF4-FFF2-40B4-BE49-F238E27FC236}">
                <a16:creationId xmlns:a16="http://schemas.microsoft.com/office/drawing/2014/main" id="{F175DE48-79CE-41A3-A3F3-A7526F7BF06F}"/>
              </a:ext>
            </a:extLst>
          </p:cNvPr>
          <p:cNvSpPr>
            <a:spLocks noGrp="1"/>
          </p:cNvSpPr>
          <p:nvPr>
            <p:ph sz="half" idx="2"/>
          </p:nvPr>
        </p:nvSpPr>
        <p:spPr>
          <a:xfrm>
            <a:off x="4648200" y="1200151"/>
            <a:ext cx="4316288" cy="3421856"/>
          </a:xfrm>
        </p:spPr>
        <p:txBody>
          <a:bodyPr/>
          <a:lstStyle/>
          <a:p>
            <a:pPr marL="0" indent="0">
              <a:buNone/>
            </a:pPr>
            <a:r>
              <a:rPr lang="en-GB" altLang="en-US" dirty="0">
                <a:latin typeface="Arial" panose="020B0604020202020204" pitchFamily="34" charset="0"/>
                <a:ea typeface="ＭＳ Ｐゴシック" panose="020B0600070205080204" pitchFamily="34" charset="-128"/>
              </a:rPr>
              <a:t>Comorbidities:</a:t>
            </a:r>
          </a:p>
          <a:p>
            <a:r>
              <a:rPr lang="en-GB" altLang="en-US" b="0" dirty="0">
                <a:latin typeface="Arial" panose="020B0604020202020204" pitchFamily="34" charset="0"/>
                <a:ea typeface="ＭＳ Ｐゴシック" panose="020B0600070205080204" pitchFamily="34" charset="-128"/>
              </a:rPr>
              <a:t>CAD</a:t>
            </a:r>
            <a:r>
              <a:rPr lang="ang-Latn-001" altLang="en-US" b="0" dirty="0">
                <a:latin typeface="Arial" panose="020B0604020202020204" pitchFamily="34" charset="0"/>
                <a:ea typeface="ＭＳ Ｐゴシック" panose="020B0600070205080204" pitchFamily="34" charset="-128"/>
              </a:rPr>
              <a:t> (</a:t>
            </a:r>
            <a:r>
              <a:rPr lang="en-GB" b="0" dirty="0"/>
              <a:t>coronary artery disease</a:t>
            </a:r>
            <a:r>
              <a:rPr lang="ang-Latn-001" b="0" dirty="0"/>
              <a:t>)</a:t>
            </a:r>
            <a:endParaRPr lang="en-GB" altLang="en-US" b="0" dirty="0">
              <a:latin typeface="Arial" panose="020B0604020202020204" pitchFamily="34" charset="0"/>
              <a:ea typeface="ＭＳ Ｐゴシック" panose="020B0600070205080204" pitchFamily="34" charset="-128"/>
            </a:endParaRPr>
          </a:p>
          <a:p>
            <a:pPr lvl="1"/>
            <a:r>
              <a:rPr lang="en-GB" altLang="en-US" b="0" dirty="0">
                <a:latin typeface="Arial" panose="020B0604020202020204" pitchFamily="34" charset="0"/>
                <a:ea typeface="ＭＳ Ｐゴシック" panose="020B0600070205080204" pitchFamily="34" charset="-128"/>
              </a:rPr>
              <a:t>Coronary artery bypass graft (CABG), 1997</a:t>
            </a:r>
          </a:p>
          <a:p>
            <a:pPr lvl="1"/>
            <a:r>
              <a:rPr lang="en-GB" altLang="en-US" b="0" dirty="0">
                <a:latin typeface="Arial" panose="020B0604020202020204" pitchFamily="34" charset="0"/>
                <a:ea typeface="ＭＳ Ｐゴシック" panose="020B0600070205080204" pitchFamily="34" charset="-128"/>
              </a:rPr>
              <a:t> moderately impaired left ventricular pump function</a:t>
            </a:r>
          </a:p>
          <a:p>
            <a:r>
              <a:rPr lang="en-GB" altLang="en-US" b="0" dirty="0">
                <a:latin typeface="Arial" panose="020B0604020202020204" pitchFamily="34" charset="0"/>
                <a:ea typeface="ＭＳ Ｐゴシック" panose="020B0600070205080204" pitchFamily="34" charset="-128"/>
              </a:rPr>
              <a:t>Diabetes mellitus type II</a:t>
            </a:r>
          </a:p>
          <a:p>
            <a:r>
              <a:rPr lang="en-GB" altLang="en-US" b="0" dirty="0">
                <a:latin typeface="Arial" panose="020B0604020202020204" pitchFamily="34" charset="0"/>
                <a:ea typeface="ＭＳ Ｐゴシック" panose="020B0600070205080204" pitchFamily="34" charset="-128"/>
              </a:rPr>
              <a:t>Spondyloarthrosis and osteochondrosis (spine)</a:t>
            </a:r>
          </a:p>
          <a:p>
            <a:r>
              <a:rPr lang="en-GB" altLang="en-US" b="0" dirty="0">
                <a:latin typeface="Arial" panose="020B0604020202020204" pitchFamily="34" charset="0"/>
                <a:ea typeface="ＭＳ Ｐゴシック" panose="020B0600070205080204" pitchFamily="34" charset="-128"/>
              </a:rPr>
              <a:t>Former smoker until 1971, 20 PY</a:t>
            </a:r>
          </a:p>
          <a:p>
            <a:endParaRPr lang="en-GB" altLang="en-US" b="0" dirty="0">
              <a:latin typeface="Arial" panose="020B0604020202020204" pitchFamily="34" charset="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2613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email"/>
          <a:srcRect/>
          <a:stretch>
            <a:fillRect/>
          </a:stretch>
        </p:blipFill>
        <p:spPr bwMode="auto">
          <a:xfrm>
            <a:off x="2141730" y="789552"/>
            <a:ext cx="5064919" cy="3350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a:extLst>
              <a:ext uri="{FF2B5EF4-FFF2-40B4-BE49-F238E27FC236}">
                <a16:creationId xmlns:a16="http://schemas.microsoft.com/office/drawing/2014/main" id="{211BA7E0-E5F6-4A12-9F8A-65F8ACC86208}"/>
              </a:ext>
            </a:extLst>
          </p:cNvPr>
          <p:cNvSpPr txBox="1">
            <a:spLocks/>
          </p:cNvSpPr>
          <p:nvPr/>
        </p:nvSpPr>
        <p:spPr bwMode="auto">
          <a:xfrm>
            <a:off x="575556" y="52952"/>
            <a:ext cx="7992888" cy="7366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2800" kern="1200" cap="all" baseline="0">
                <a:solidFill>
                  <a:srgbClr val="CE003C"/>
                </a:solidFill>
                <a:latin typeface="Arial"/>
                <a:ea typeface="ＭＳ Ｐゴシック" pitchFamily="-65" charset="-128"/>
                <a:cs typeface="Arial"/>
              </a:defRPr>
            </a:lvl1pPr>
            <a:lvl2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2800">
                <a:solidFill>
                  <a:srgbClr val="CE003C"/>
                </a:solidFill>
                <a:latin typeface="Arial" pitchFamily="-65" charset="0"/>
                <a:ea typeface="ＭＳ Ｐゴシック" pitchFamily="-65" charset="-128"/>
              </a:defRPr>
            </a:lvl9pPr>
          </a:lstStyle>
          <a:p>
            <a:r>
              <a:rPr lang="it-IT" altLang="en-US" cap="none" dirty="0">
                <a:latin typeface="Arial" panose="020B0604020202020204" pitchFamily="34" charset="0"/>
                <a:ea typeface="ＭＳ Ｐゴシック" panose="020B0600070205080204" pitchFamily="34" charset="-128"/>
                <a:cs typeface="Arial" panose="020B0604020202020204" pitchFamily="34" charset="0"/>
              </a:rPr>
              <a:t>THANK YOU</a:t>
            </a:r>
          </a:p>
        </p:txBody>
      </p:sp>
    </p:spTree>
    <p:custDataLst>
      <p:tags r:id="rId1"/>
    </p:custDataLst>
    <p:extLst>
      <p:ext uri="{BB962C8B-B14F-4D97-AF65-F5344CB8AC3E}">
        <p14:creationId xmlns:p14="http://schemas.microsoft.com/office/powerpoint/2010/main" val="36587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51A31A1-AF02-40D4-9266-C65E4FB59571}"/>
              </a:ext>
            </a:extLst>
          </p:cNvPr>
          <p:cNvSpPr>
            <a:spLocks noGrp="1"/>
          </p:cNvSpPr>
          <p:nvPr>
            <p:ph type="title"/>
          </p:nvPr>
        </p:nvSpPr>
        <p:spPr bwMode="auto"/>
        <p:txBody>
          <a:bodyPr>
            <a:normAutofit/>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Current complaints</a:t>
            </a:r>
          </a:p>
        </p:txBody>
      </p:sp>
      <p:sp>
        <p:nvSpPr>
          <p:cNvPr id="22531" name="Content Placeholder 2">
            <a:extLst>
              <a:ext uri="{FF2B5EF4-FFF2-40B4-BE49-F238E27FC236}">
                <a16:creationId xmlns:a16="http://schemas.microsoft.com/office/drawing/2014/main" id="{EB7D2EB5-B4F1-4F10-B04C-354639BDBCC8}"/>
              </a:ext>
            </a:extLst>
          </p:cNvPr>
          <p:cNvSpPr>
            <a:spLocks noGrp="1"/>
          </p:cNvSpPr>
          <p:nvPr>
            <p:ph idx="1"/>
          </p:nvPr>
        </p:nvSpPr>
        <p:spPr/>
        <p:txBody>
          <a:bodyPr/>
          <a:lstStyle/>
          <a:p>
            <a:r>
              <a:rPr lang="en-US" altLang="en-US" b="0" dirty="0">
                <a:latin typeface="Arial" panose="020B0604020202020204" pitchFamily="34" charset="0"/>
                <a:ea typeface="ＭＳ Ｐゴシック" panose="020B0600070205080204" pitchFamily="34" charset="-128"/>
              </a:rPr>
              <a:t>Subacute, increasing dyspnea since 5 days</a:t>
            </a:r>
            <a:r>
              <a:rPr lang="ang-Latn-001" altLang="en-US" b="0" dirty="0">
                <a:latin typeface="Arial" panose="020B0604020202020204" pitchFamily="34" charset="0"/>
                <a:ea typeface="ＭＳ Ｐゴシック" panose="020B0600070205080204" pitchFamily="34" charset="-128"/>
              </a:rPr>
              <a:t> </a:t>
            </a:r>
            <a:r>
              <a:rPr lang="fr-CH" altLang="en-US" b="0" dirty="0">
                <a:latin typeface="Arial" panose="020B0604020202020204" pitchFamily="34" charset="0"/>
                <a:ea typeface="ＭＳ Ｐゴシック" panose="020B0600070205080204" pitchFamily="34" charset="-128"/>
              </a:rPr>
              <a:t>a</a:t>
            </a:r>
            <a:r>
              <a:rPr lang="ang-Latn-001" altLang="en-US" b="0" dirty="0">
                <a:latin typeface="Arial" panose="020B0604020202020204" pitchFamily="34" charset="0"/>
                <a:ea typeface="ＭＳ Ｐゴシック" panose="020B0600070205080204" pitchFamily="34" charset="-128"/>
              </a:rPr>
              <a:t>g</a:t>
            </a:r>
            <a:r>
              <a:rPr lang="fr-CH" altLang="en-US" b="0" dirty="0">
                <a:latin typeface="Arial" panose="020B0604020202020204" pitchFamily="34" charset="0"/>
                <a:ea typeface="ＭＳ Ｐゴシック" panose="020B0600070205080204" pitchFamily="34" charset="-128"/>
              </a:rPr>
              <a:t>o</a:t>
            </a:r>
            <a:endParaRPr lang="en-US" altLang="en-US" b="0"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Unspecific thoracic pain</a:t>
            </a:r>
          </a:p>
          <a:p>
            <a:r>
              <a:rPr lang="en-US" altLang="en-US" b="0" dirty="0">
                <a:latin typeface="Arial" panose="020B0604020202020204" pitchFamily="34" charset="0"/>
                <a:ea typeface="ＭＳ Ｐゴシック" panose="020B0600070205080204" pitchFamily="34" charset="-128"/>
              </a:rPr>
              <a:t>ER visit at community hospital (weekend)</a:t>
            </a:r>
            <a:endParaRPr lang="ang-Latn-001" altLang="en-US" b="0" dirty="0">
              <a:latin typeface="Arial" panose="020B0604020202020204" pitchFamily="34" charset="0"/>
              <a:ea typeface="ＭＳ Ｐゴシック" panose="020B0600070205080204" pitchFamily="34" charset="-128"/>
            </a:endParaRPr>
          </a:p>
          <a:p>
            <a:endParaRPr lang="en-US" altLang="en-US" b="0" dirty="0">
              <a:latin typeface="Arial" panose="020B0604020202020204" pitchFamily="34" charset="0"/>
              <a:ea typeface="ＭＳ Ｐゴシック" panose="020B0600070205080204" pitchFamily="34" charset="-128"/>
            </a:endParaRPr>
          </a:p>
          <a:p>
            <a:endParaRPr lang="en-GB" altLang="en-US" b="0" dirty="0">
              <a:latin typeface="Arial" panose="020B0604020202020204" pitchFamily="34" charset="0"/>
              <a:ea typeface="ＭＳ Ｐゴシック" panose="020B0600070205080204" pitchFamily="34" charset="-128"/>
            </a:endParaRPr>
          </a:p>
        </p:txBody>
      </p:sp>
      <p:pic>
        <p:nvPicPr>
          <p:cNvPr id="4" name="Grafik 3">
            <a:extLst>
              <a:ext uri="{FF2B5EF4-FFF2-40B4-BE49-F238E27FC236}">
                <a16:creationId xmlns:a16="http://schemas.microsoft.com/office/drawing/2014/main" id="{30B4A89D-809D-448F-A77B-5D8D1D3BA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5" y="2787774"/>
            <a:ext cx="1535906"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86495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FFDEA5-C78E-4C74-BF1B-1BAE6C721091}"/>
              </a:ext>
            </a:extLst>
          </p:cNvPr>
          <p:cNvSpPr>
            <a:spLocks noGrp="1"/>
          </p:cNvSpPr>
          <p:nvPr>
            <p:ph type="title"/>
          </p:nvPr>
        </p:nvSpPr>
        <p:spPr bwMode="auto">
          <a:xfrm>
            <a:off x="457200" y="123478"/>
            <a:ext cx="8229600" cy="736600"/>
          </a:xfrm>
        </p:spPr>
        <p:txBody>
          <a:bodyPr>
            <a:normAutofit/>
          </a:bodyPr>
          <a:lstStyle/>
          <a:p>
            <a:r>
              <a:rPr lang="ca-ES" altLang="en-US" cap="none" dirty="0">
                <a:latin typeface="Arial" panose="020B0604020202020204" pitchFamily="34" charset="0"/>
                <a:ea typeface="ＭＳ Ｐゴシック" panose="020B0600070205080204" pitchFamily="34" charset="-128"/>
                <a:cs typeface="Arial" panose="020B0604020202020204" pitchFamily="34" charset="0"/>
              </a:rPr>
              <a:t>MCQ 1</a:t>
            </a:r>
            <a:endParaRPr lang="en-GB" altLang="en-US"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Content Placeholder 2">
            <a:extLst>
              <a:ext uri="{FF2B5EF4-FFF2-40B4-BE49-F238E27FC236}">
                <a16:creationId xmlns:a16="http://schemas.microsoft.com/office/drawing/2014/main" id="{387794CC-D9D8-42C5-ABFE-DD7C12B13BAF}"/>
              </a:ext>
            </a:extLst>
          </p:cNvPr>
          <p:cNvSpPr>
            <a:spLocks noGrp="1"/>
          </p:cNvSpPr>
          <p:nvPr>
            <p:ph idx="1"/>
          </p:nvPr>
        </p:nvSpPr>
        <p:spPr/>
        <p:txBody>
          <a:bodyPr/>
          <a:lstStyle/>
          <a:p>
            <a:pPr marL="0" indent="0">
              <a:buNone/>
            </a:pPr>
            <a:r>
              <a:rPr lang="en-US" altLang="en-US" b="0" dirty="0">
                <a:latin typeface="Arial" panose="020B0604020202020204" pitchFamily="34" charset="0"/>
                <a:ea typeface="ＭＳ Ｐゴシック" panose="020B0600070205080204" pitchFamily="34" charset="-128"/>
              </a:rPr>
              <a:t>What would be your MAIN differential diagnosis of subacute dyspnea in this patient ?</a:t>
            </a:r>
          </a:p>
          <a:p>
            <a:pPr marL="0" indent="0">
              <a:buNone/>
            </a:pPr>
            <a:endParaRPr lang="en-GB" altLang="en-US" b="0" dirty="0">
              <a:latin typeface="Arial" panose="020B0604020202020204" pitchFamily="34" charset="0"/>
              <a:ea typeface="ＭＳ Ｐゴシック" panose="020B0600070205080204" pitchFamily="34" charset="-128"/>
            </a:endParaRP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Sub/-acute myocardial infarction</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Lower airway tract infection</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Acute exacerbation of IPF</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Back pain associated breathing disturbances</a:t>
            </a:r>
          </a:p>
          <a:p>
            <a:pPr marL="457200" indent="-457200">
              <a:buFont typeface="+mj-lt"/>
              <a:buAutoNum type="alphaLcParenR"/>
            </a:pPr>
            <a:r>
              <a:rPr lang="en-US" altLang="en-US" b="0" dirty="0">
                <a:latin typeface="Arial" panose="020B0604020202020204" pitchFamily="34" charset="0"/>
                <a:ea typeface="ＭＳ Ｐゴシック" panose="020B0600070205080204" pitchFamily="34" charset="-128"/>
              </a:rPr>
              <a:t>Pulmonary embolism</a:t>
            </a:r>
          </a:p>
        </p:txBody>
      </p:sp>
    </p:spTree>
    <p:custDataLst>
      <p:tags r:id="rId1"/>
    </p:custDataLst>
    <p:extLst>
      <p:ext uri="{BB962C8B-B14F-4D97-AF65-F5344CB8AC3E}">
        <p14:creationId xmlns:p14="http://schemas.microsoft.com/office/powerpoint/2010/main" val="368885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51A31A1-AF02-40D4-9266-C65E4FB59571}"/>
              </a:ext>
            </a:extLst>
          </p:cNvPr>
          <p:cNvSpPr>
            <a:spLocks noGrp="1"/>
          </p:cNvSpPr>
          <p:nvPr>
            <p:ph type="title"/>
          </p:nvPr>
        </p:nvSpPr>
        <p:spPr bwMode="auto">
          <a:xfrm>
            <a:off x="457200" y="267494"/>
            <a:ext cx="8229600" cy="736997"/>
          </a:xfrm>
        </p:spPr>
        <p:txBody>
          <a:bodyPr>
            <a:normAutofit/>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Initial X-ray – pulmonary fibrosis</a:t>
            </a:r>
          </a:p>
        </p:txBody>
      </p:sp>
      <p:sp>
        <p:nvSpPr>
          <p:cNvPr id="22531" name="Content Placeholder 2">
            <a:extLst>
              <a:ext uri="{FF2B5EF4-FFF2-40B4-BE49-F238E27FC236}">
                <a16:creationId xmlns:a16="http://schemas.microsoft.com/office/drawing/2014/main" id="{EB7D2EB5-B4F1-4F10-B04C-354639BDBCC8}"/>
              </a:ext>
            </a:extLst>
          </p:cNvPr>
          <p:cNvSpPr>
            <a:spLocks noGrp="1"/>
          </p:cNvSpPr>
          <p:nvPr>
            <p:ph idx="1"/>
          </p:nvPr>
        </p:nvSpPr>
        <p:spPr/>
        <p:txBody>
          <a:bodyPr/>
          <a:lstStyle/>
          <a:p>
            <a:endParaRPr lang="en-US" altLang="en-US" b="0" dirty="0">
              <a:latin typeface="Arial" panose="020B0604020202020204" pitchFamily="34" charset="0"/>
              <a:ea typeface="ＭＳ Ｐゴシック" panose="020B0600070205080204" pitchFamily="34" charset="-128"/>
            </a:endParaRPr>
          </a:p>
          <a:p>
            <a:endParaRPr lang="en-GB" altLang="en-US" b="0" dirty="0">
              <a:latin typeface="Arial" panose="020B0604020202020204" pitchFamily="34" charset="0"/>
              <a:ea typeface="ＭＳ Ｐゴシック" panose="020B0600070205080204" pitchFamily="34" charset="-128"/>
            </a:endParaRPr>
          </a:p>
        </p:txBody>
      </p:sp>
      <p:pic>
        <p:nvPicPr>
          <p:cNvPr id="5" name="Picture 2">
            <a:extLst>
              <a:ext uri="{FF2B5EF4-FFF2-40B4-BE49-F238E27FC236}">
                <a16:creationId xmlns:a16="http://schemas.microsoft.com/office/drawing/2014/main" id="{C728C8FC-974F-478A-A877-0A14F827A6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84" b="12883"/>
          <a:stretch/>
        </p:blipFill>
        <p:spPr bwMode="auto">
          <a:xfrm>
            <a:off x="2178678" y="987574"/>
            <a:ext cx="4786644" cy="37256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3714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143000" y="1203598"/>
            <a:ext cx="5724525" cy="2992437"/>
          </a:xfrm>
        </p:spPr>
        <p:txBody>
          <a:bodyPr/>
          <a:lstStyle/>
          <a:p>
            <a:pPr>
              <a:buClr>
                <a:schemeClr val="tx1"/>
              </a:buClr>
              <a:buFont typeface="Wingdings" panose="05000000000000000000" pitchFamily="2" charset="2"/>
              <a:buChar char="§"/>
            </a:pPr>
            <a:r>
              <a:rPr lang="de-DE" b="0" dirty="0">
                <a:solidFill>
                  <a:schemeClr val="tx1"/>
                </a:solidFill>
              </a:rPr>
              <a:t>Increasing dyspnea since 5 days</a:t>
            </a:r>
            <a:r>
              <a:rPr lang="ang-Latn-001" b="0" dirty="0">
                <a:solidFill>
                  <a:schemeClr val="tx1"/>
                </a:solidFill>
              </a:rPr>
              <a:t> ago</a:t>
            </a:r>
            <a:endParaRPr lang="de-DE" b="0" dirty="0">
              <a:solidFill>
                <a:schemeClr val="tx1"/>
              </a:solidFill>
            </a:endParaRPr>
          </a:p>
          <a:p>
            <a:pPr>
              <a:buClr>
                <a:schemeClr val="tx1"/>
              </a:buClr>
              <a:buFont typeface="Wingdings" panose="05000000000000000000" pitchFamily="2" charset="2"/>
              <a:buChar char="§"/>
            </a:pPr>
            <a:r>
              <a:rPr lang="de-DE" b="0" dirty="0" err="1">
                <a:solidFill>
                  <a:schemeClr val="tx1"/>
                </a:solidFill>
              </a:rPr>
              <a:t>Unspecific</a:t>
            </a:r>
            <a:r>
              <a:rPr lang="de-DE" b="0" dirty="0">
                <a:solidFill>
                  <a:schemeClr val="tx1"/>
                </a:solidFill>
              </a:rPr>
              <a:t> </a:t>
            </a:r>
            <a:r>
              <a:rPr lang="de-DE" b="0" dirty="0" err="1">
                <a:solidFill>
                  <a:schemeClr val="tx1"/>
                </a:solidFill>
              </a:rPr>
              <a:t>thoracic</a:t>
            </a:r>
            <a:r>
              <a:rPr lang="de-DE" b="0" dirty="0">
                <a:solidFill>
                  <a:schemeClr val="tx1"/>
                </a:solidFill>
              </a:rPr>
              <a:t> </a:t>
            </a:r>
            <a:r>
              <a:rPr lang="de-DE" b="0" dirty="0" err="1">
                <a:solidFill>
                  <a:schemeClr val="tx1"/>
                </a:solidFill>
              </a:rPr>
              <a:t>pain</a:t>
            </a:r>
            <a:endParaRPr lang="de-DE" b="0" dirty="0">
              <a:solidFill>
                <a:schemeClr val="tx1"/>
              </a:solidFill>
            </a:endParaRPr>
          </a:p>
          <a:p>
            <a:pPr>
              <a:buClr>
                <a:schemeClr val="tx1"/>
              </a:buClr>
              <a:buFont typeface="Wingdings" panose="05000000000000000000" pitchFamily="2" charset="2"/>
              <a:buChar char="§"/>
            </a:pPr>
            <a:r>
              <a:rPr lang="de-DE" b="0" dirty="0">
                <a:solidFill>
                  <a:schemeClr val="tx1"/>
                </a:solidFill>
              </a:rPr>
              <a:t>ER visit at </a:t>
            </a:r>
            <a:r>
              <a:rPr lang="ang-Latn-001" b="0" dirty="0">
                <a:solidFill>
                  <a:schemeClr val="tx1"/>
                </a:solidFill>
              </a:rPr>
              <a:t>an</a:t>
            </a:r>
            <a:r>
              <a:rPr lang="de-DE" b="0" dirty="0">
                <a:solidFill>
                  <a:schemeClr val="tx1"/>
                </a:solidFill>
              </a:rPr>
              <a:t>other hospital (weekend)</a:t>
            </a:r>
          </a:p>
          <a:p>
            <a:pPr>
              <a:buClr>
                <a:schemeClr val="tx1"/>
              </a:buClr>
              <a:buFont typeface="Wingdings" panose="05000000000000000000" pitchFamily="2" charset="2"/>
              <a:buChar char="§"/>
            </a:pPr>
            <a:endParaRPr lang="de-DE" b="0" dirty="0">
              <a:solidFill>
                <a:schemeClr val="tx1"/>
              </a:solidFill>
            </a:endParaRPr>
          </a:p>
          <a:p>
            <a:pPr>
              <a:buClr>
                <a:schemeClr val="tx1"/>
              </a:buClr>
              <a:buFont typeface="Wingdings" panose="05000000000000000000" pitchFamily="2" charset="2"/>
              <a:buChar char="§"/>
            </a:pPr>
            <a:r>
              <a:rPr lang="de-DE" b="0" dirty="0">
                <a:solidFill>
                  <a:schemeClr val="tx1"/>
                </a:solidFill>
              </a:rPr>
              <a:t>X-</a:t>
            </a:r>
            <a:r>
              <a:rPr lang="de-DE" b="0" dirty="0" err="1">
                <a:solidFill>
                  <a:schemeClr val="tx1"/>
                </a:solidFill>
              </a:rPr>
              <a:t>ray</a:t>
            </a:r>
            <a:r>
              <a:rPr lang="de-DE" b="0" dirty="0">
                <a:solidFill>
                  <a:schemeClr val="tx1"/>
                </a:solidFill>
              </a:rPr>
              <a:t>: </a:t>
            </a:r>
            <a:r>
              <a:rPr lang="de-DE" b="0" dirty="0" err="1">
                <a:solidFill>
                  <a:schemeClr val="tx1"/>
                </a:solidFill>
              </a:rPr>
              <a:t>judged</a:t>
            </a:r>
            <a:r>
              <a:rPr lang="de-DE" b="0" dirty="0">
                <a:solidFill>
                  <a:schemeClr val="tx1"/>
                </a:solidFill>
              </a:rPr>
              <a:t> </a:t>
            </a:r>
            <a:r>
              <a:rPr lang="de-DE" b="0" dirty="0" err="1">
                <a:solidFill>
                  <a:schemeClr val="tx1"/>
                </a:solidFill>
              </a:rPr>
              <a:t>as</a:t>
            </a:r>
            <a:r>
              <a:rPr lang="de-DE" b="0" dirty="0">
                <a:solidFill>
                  <a:schemeClr val="tx1"/>
                </a:solidFill>
              </a:rPr>
              <a:t> </a:t>
            </a:r>
            <a:r>
              <a:rPr lang="de-DE" b="0" dirty="0" err="1">
                <a:solidFill>
                  <a:schemeClr val="tx1"/>
                </a:solidFill>
              </a:rPr>
              <a:t>compatible</a:t>
            </a:r>
            <a:r>
              <a:rPr lang="de-DE" b="0" dirty="0">
                <a:solidFill>
                  <a:schemeClr val="tx1"/>
                </a:solidFill>
              </a:rPr>
              <a:t> </a:t>
            </a:r>
            <a:r>
              <a:rPr lang="de-DE" b="0" dirty="0" err="1">
                <a:solidFill>
                  <a:schemeClr val="tx1"/>
                </a:solidFill>
              </a:rPr>
              <a:t>with</a:t>
            </a:r>
            <a:r>
              <a:rPr lang="de-DE" b="0" dirty="0">
                <a:solidFill>
                  <a:schemeClr val="tx1"/>
                </a:solidFill>
              </a:rPr>
              <a:t> IPF</a:t>
            </a:r>
          </a:p>
          <a:p>
            <a:pPr>
              <a:buClr>
                <a:schemeClr val="tx1"/>
              </a:buClr>
              <a:buFont typeface="Wingdings" panose="05000000000000000000" pitchFamily="2" charset="2"/>
              <a:buChar char="§"/>
            </a:pPr>
            <a:endParaRPr lang="de-DE" b="0" dirty="0">
              <a:solidFill>
                <a:schemeClr val="tx1"/>
              </a:solidFill>
            </a:endParaRPr>
          </a:p>
          <a:p>
            <a:pPr>
              <a:buClr>
                <a:schemeClr val="tx1"/>
              </a:buClr>
              <a:buFont typeface="Wingdings" panose="05000000000000000000" pitchFamily="2" charset="2"/>
              <a:buChar char="§"/>
            </a:pPr>
            <a:r>
              <a:rPr lang="de-DE" b="0" dirty="0">
                <a:solidFill>
                  <a:schemeClr val="tx1"/>
                </a:solidFill>
              </a:rPr>
              <a:t>Troponin I </a:t>
            </a:r>
            <a:r>
              <a:rPr lang="de-DE" b="0" dirty="0" err="1">
                <a:solidFill>
                  <a:schemeClr val="tx1"/>
                </a:solidFill>
              </a:rPr>
              <a:t>borderline</a:t>
            </a:r>
            <a:endParaRPr lang="de-DE" b="0" dirty="0">
              <a:solidFill>
                <a:schemeClr val="tx1"/>
              </a:solidFill>
            </a:endParaRPr>
          </a:p>
          <a:p>
            <a:pPr>
              <a:buClr>
                <a:schemeClr val="tx1"/>
              </a:buClr>
              <a:buFont typeface="Wingdings" panose="05000000000000000000" pitchFamily="2" charset="2"/>
              <a:buChar char="§"/>
            </a:pPr>
            <a:endParaRPr lang="de-DE" sz="1200" b="0" dirty="0">
              <a:solidFill>
                <a:schemeClr val="tx1"/>
              </a:solidFill>
            </a:endParaRPr>
          </a:p>
          <a:p>
            <a:pPr lvl="1">
              <a:buClr>
                <a:schemeClr val="tx1"/>
              </a:buClr>
              <a:buFont typeface="Wingdings" panose="05000000000000000000" pitchFamily="2" charset="2"/>
              <a:buChar char="Ø"/>
            </a:pPr>
            <a:r>
              <a:rPr lang="de-DE" sz="2000" b="0" dirty="0" err="1">
                <a:solidFill>
                  <a:schemeClr val="tx1"/>
                </a:solidFill>
              </a:rPr>
              <a:t>Coronary</a:t>
            </a:r>
            <a:r>
              <a:rPr lang="de-DE" sz="2000" b="0" dirty="0">
                <a:solidFill>
                  <a:schemeClr val="tx1"/>
                </a:solidFill>
              </a:rPr>
              <a:t> </a:t>
            </a:r>
            <a:r>
              <a:rPr lang="de-DE" sz="2000" b="0" dirty="0" err="1">
                <a:solidFill>
                  <a:schemeClr val="tx1"/>
                </a:solidFill>
              </a:rPr>
              <a:t>angiography</a:t>
            </a:r>
            <a:r>
              <a:rPr lang="de-DE" sz="2000" b="0" dirty="0">
                <a:solidFill>
                  <a:schemeClr val="tx1"/>
                </a:solidFill>
              </a:rPr>
              <a:t>: </a:t>
            </a:r>
            <a:r>
              <a:rPr lang="de-DE" sz="2000" b="0" dirty="0" err="1">
                <a:solidFill>
                  <a:schemeClr val="tx1"/>
                </a:solidFill>
              </a:rPr>
              <a:t>stable</a:t>
            </a:r>
            <a:r>
              <a:rPr lang="de-DE" sz="2000" b="0" dirty="0">
                <a:solidFill>
                  <a:schemeClr val="tx1"/>
                </a:solidFill>
              </a:rPr>
              <a:t> CAD</a:t>
            </a:r>
          </a:p>
        </p:txBody>
      </p:sp>
      <p:sp>
        <p:nvSpPr>
          <p:cNvPr id="6" name="Title 1">
            <a:extLst>
              <a:ext uri="{FF2B5EF4-FFF2-40B4-BE49-F238E27FC236}">
                <a16:creationId xmlns:a16="http://schemas.microsoft.com/office/drawing/2014/main" id="{AD40A108-D5DF-405C-B03B-AAE002CB18F6}"/>
              </a:ext>
            </a:extLst>
          </p:cNvPr>
          <p:cNvSpPr>
            <a:spLocks noGrp="1"/>
          </p:cNvSpPr>
          <p:nvPr>
            <p:ph type="title"/>
          </p:nvPr>
        </p:nvSpPr>
        <p:spPr bwMode="auto">
          <a:xfrm>
            <a:off x="457200" y="483518"/>
            <a:ext cx="8229600" cy="736997"/>
          </a:xfrm>
        </p:spPr>
        <p:txBody>
          <a:bodyPr>
            <a:normAutofit/>
          </a:bodyPr>
          <a:lstStyle/>
          <a:p>
            <a:r>
              <a:rPr lang="en-GB" altLang="en-US" cap="none" dirty="0">
                <a:latin typeface="Arial" panose="020B0604020202020204" pitchFamily="34" charset="0"/>
                <a:ea typeface="ＭＳ Ｐゴシック" panose="020B0600070205080204" pitchFamily="34" charset="-128"/>
                <a:cs typeface="Arial" panose="020B0604020202020204" pitchFamily="34" charset="0"/>
              </a:rPr>
              <a:t>Current medical history</a:t>
            </a:r>
          </a:p>
        </p:txBody>
      </p:sp>
    </p:spTree>
    <p:custDataLst>
      <p:tags r:id="rId1"/>
    </p:custDataLst>
    <p:extLst>
      <p:ext uri="{BB962C8B-B14F-4D97-AF65-F5344CB8AC3E}">
        <p14:creationId xmlns:p14="http://schemas.microsoft.com/office/powerpoint/2010/main" val="19375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tro-aims">
  <a:themeElements>
    <a:clrScheme name="ERS">
      <a:dk1>
        <a:srgbClr val="00396A"/>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ro-aims" id="{B197293D-5BF7-4CDB-BF25-AF8F56FA62B4}" vid="{41F826E2-5A91-4B5F-8AE7-02E2D4A940B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intro-aims</Template>
  <TotalTime>73</TotalTime>
  <Words>9897</Words>
  <Application>Microsoft Office PowerPoint</Application>
  <PresentationFormat>On-screen Show (16:9)</PresentationFormat>
  <Paragraphs>962</Paragraphs>
  <Slides>50</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AdvHelN-L</vt:lpstr>
      <vt:lpstr>AdvOT596495f2</vt:lpstr>
      <vt:lpstr>AdvPSTIM10-R</vt:lpstr>
      <vt:lpstr>Arial</vt:lpstr>
      <vt:lpstr>Calibri</vt:lpstr>
      <vt:lpstr>Helvetica Neue LT Std 35 Thin</vt:lpstr>
      <vt:lpstr>Helvetica Neue LT Std 55 Roman</vt:lpstr>
      <vt:lpstr>HelveticaNeueLTStd-Roman</vt:lpstr>
      <vt:lpstr>Minion-Regular</vt:lpstr>
      <vt:lpstr>Symbol</vt:lpstr>
      <vt:lpstr>Tahoma</vt:lpstr>
      <vt:lpstr>Times</vt:lpstr>
      <vt:lpstr>Times New Roman</vt:lpstr>
      <vt:lpstr>Wingdings</vt:lpstr>
      <vt:lpstr>intro-aims</vt:lpstr>
      <vt:lpstr>PowerPoint Presentation</vt:lpstr>
      <vt:lpstr>Acute exacerbations of IPF A neglected threat in IPF ? </vt:lpstr>
      <vt:lpstr>PowerPoint Presentation</vt:lpstr>
      <vt:lpstr>Introduction</vt:lpstr>
      <vt:lpstr>M, 75 y</vt:lpstr>
      <vt:lpstr>Current complaints</vt:lpstr>
      <vt:lpstr>MCQ 1</vt:lpstr>
      <vt:lpstr>Initial X-ray – pulmonary fibrosis</vt:lpstr>
      <vt:lpstr>Current medical history</vt:lpstr>
      <vt:lpstr>FU X-ray after 5d</vt:lpstr>
      <vt:lpstr>Current medical history</vt:lpstr>
      <vt:lpstr>Further course of the disease</vt:lpstr>
      <vt:lpstr>MCQ 2</vt:lpstr>
      <vt:lpstr>The underestimated threat in IPF</vt:lpstr>
      <vt:lpstr>Definition AE-IPF</vt:lpstr>
      <vt:lpstr>PowerPoint Presentation</vt:lpstr>
      <vt:lpstr>PowerPoint Presentation</vt:lpstr>
      <vt:lpstr>SAE AE-IPFs &amp; mortality in IPF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  Diapositive 1</dc:title>
  <dc:creator>Stephen H</dc:creator>
  <cp:keywords/>
  <cp:lastModifiedBy>Marco Gallardo</cp:lastModifiedBy>
  <cp:revision>195</cp:revision>
  <dcterms:created xsi:type="dcterms:W3CDTF">2015-06-18T07:01:52Z</dcterms:created>
  <dcterms:modified xsi:type="dcterms:W3CDTF">2019-07-17T14:23:18Z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CD4C9285-3B60-43C4-B7A9-6ED4487B2E2C</vt:lpwstr>
  </property>
  <property fmtid="{D5CDD505-2E9C-101B-9397-08002B2CF9AE}" pid="3" name="ArticulatePath">
    <vt:lpwstr>Powerpoint_template</vt:lpwstr>
  </property>
</Properties>
</file>