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4394" r:id="rId2"/>
  </p:sldMasterIdLst>
  <p:notesMasterIdLst>
    <p:notesMasterId r:id="rId27"/>
  </p:notesMasterIdLst>
  <p:handoutMasterIdLst>
    <p:handoutMasterId r:id="rId28"/>
  </p:handoutMasterIdLst>
  <p:sldIdLst>
    <p:sldId id="301" r:id="rId3"/>
    <p:sldId id="300" r:id="rId4"/>
    <p:sldId id="256" r:id="rId5"/>
    <p:sldId id="278" r:id="rId6"/>
    <p:sldId id="292" r:id="rId7"/>
    <p:sldId id="293" r:id="rId8"/>
    <p:sldId id="294" r:id="rId9"/>
    <p:sldId id="284" r:id="rId10"/>
    <p:sldId id="285" r:id="rId11"/>
    <p:sldId id="286" r:id="rId12"/>
    <p:sldId id="295" r:id="rId13"/>
    <p:sldId id="279" r:id="rId14"/>
    <p:sldId id="283" r:id="rId15"/>
    <p:sldId id="280" r:id="rId16"/>
    <p:sldId id="287" r:id="rId17"/>
    <p:sldId id="288" r:id="rId18"/>
    <p:sldId id="296" r:id="rId19"/>
    <p:sldId id="289" r:id="rId20"/>
    <p:sldId id="290" r:id="rId21"/>
    <p:sldId id="291" r:id="rId22"/>
    <p:sldId id="297" r:id="rId23"/>
    <p:sldId id="298" r:id="rId24"/>
    <p:sldId id="299" r:id="rId25"/>
    <p:sldId id="281" r:id="rId26"/>
  </p:sldIdLst>
  <p:sldSz cx="9144000" cy="6858000" type="screen4x3"/>
  <p:notesSz cx="6858000" cy="9144000"/>
  <p:embeddedFontLst>
    <p:embeddedFont>
      <p:font typeface="MS PGothic" panose="020B0600070205080204" pitchFamily="34" charset="-128"/>
      <p:regular r:id="rId29"/>
    </p:embeddedFont>
    <p:embeddedFont>
      <p:font typeface="Calibri" panose="020F0502020204030204" pitchFamily="34" charset="0"/>
      <p:regular r:id="rId30"/>
      <p:bold r:id="rId31"/>
      <p:italic r:id="rId32"/>
      <p:boldItalic r:id="rId33"/>
    </p:embeddedFont>
    <p:embeddedFont>
      <p:font typeface="Arial Bold" panose="020B0604020202020204" charset="0"/>
      <p:bold r:id="rId34"/>
    </p:embeddedFont>
    <p:embeddedFont>
      <p:font typeface="MS PGothic" panose="020B0600070205080204" pitchFamily="34" charset="-128"/>
      <p:regular r:id="rId29"/>
    </p:embeddedFont>
    <p:embeddedFont>
      <p:font typeface="Times" panose="02020603050405020304" pitchFamily="18" charset="0"/>
      <p:regular r:id="rId35"/>
      <p:bold r:id="rId36"/>
      <p:italic r:id="rId37"/>
      <p:boldItalic r:id="rId38"/>
    </p:embeddedFont>
  </p:embeddedFontLst>
  <p:custDataLst>
    <p:tags r:id="rId39"/>
  </p:custDataLst>
  <p:defaultTextStyle>
    <a:defPPr>
      <a:defRPr lang="fr-FR"/>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291"/>
    <a:srgbClr val="00396C"/>
    <a:srgbClr val="4C4C4C"/>
    <a:srgbClr val="B20533"/>
    <a:srgbClr val="CE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0" d="100"/>
          <a:sy n="70" d="100"/>
        </p:scale>
        <p:origin x="51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3056"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3B109D1-568C-4CB9-AA0C-871DFE287C57}" type="datetime1">
              <a:rPr lang="fr-FR"/>
              <a:pPr/>
              <a:t>27/09/2013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E6B7A17-92FC-45A8-97F0-3902560FD5C1}" type="slidenum">
              <a:rPr lang="fr-FR"/>
              <a:pPr/>
              <a:t>‹#›</a:t>
            </a:fld>
            <a:endParaRPr lang="fr-FR"/>
          </a:p>
        </p:txBody>
      </p:sp>
    </p:spTree>
    <p:extLst>
      <p:ext uri="{BB962C8B-B14F-4D97-AF65-F5344CB8AC3E}">
        <p14:creationId xmlns:p14="http://schemas.microsoft.com/office/powerpoint/2010/main" val="1558205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7516A9A-5813-4DA7-BE5B-580713B9F0E1}" type="datetime1">
              <a:rPr lang="fr-FR"/>
              <a:pPr/>
              <a:t>27/09/2013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DA4D3E-283F-471A-9B1B-BB48A3FEF371}" type="slidenum">
              <a:rPr lang="fr-FR"/>
              <a:pPr/>
              <a:t>‹#›</a:t>
            </a:fld>
            <a:endParaRPr lang="fr-FR"/>
          </a:p>
        </p:txBody>
      </p:sp>
    </p:spTree>
    <p:extLst>
      <p:ext uri="{BB962C8B-B14F-4D97-AF65-F5344CB8AC3E}">
        <p14:creationId xmlns:p14="http://schemas.microsoft.com/office/powerpoint/2010/main" val="10676685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A891E50-8ACD-4B35-8111-EFCB0AEF46E7}" type="slidenum">
              <a:rPr lang="fr-FR">
                <a:solidFill>
                  <a:prstClr val="black"/>
                </a:solidFill>
              </a:rPr>
              <a:pPr eaLnBrk="1" hangingPunct="1"/>
              <a:t>2</a:t>
            </a:fld>
            <a:endParaRPr lang="fr-FR">
              <a:solidFill>
                <a:prstClr val="black"/>
              </a:solidFill>
            </a:endParaRPr>
          </a:p>
        </p:txBody>
      </p:sp>
    </p:spTree>
    <p:extLst>
      <p:ext uri="{BB962C8B-B14F-4D97-AF65-F5344CB8AC3E}">
        <p14:creationId xmlns:p14="http://schemas.microsoft.com/office/powerpoint/2010/main" val="249803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2"/>
          <p:cNvSpPr>
            <a:spLocks noGrp="1"/>
          </p:cNvSpPr>
          <p:nvPr>
            <p:ph type="dt" sz="half" idx="10"/>
          </p:nvPr>
        </p:nvSpPr>
        <p:spPr>
          <a:xfrm>
            <a:off x="3124200" y="5959475"/>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7F7F7F"/>
                </a:solidFill>
              </a:defRPr>
            </a:lvl1pPr>
          </a:lstStyle>
          <a:p>
            <a:fld id="{05ADC133-3D9A-4544-AD0C-B8E67686D65D}" type="datetime1">
              <a:rPr lang="fr-FR"/>
              <a:pPr/>
              <a:t>27/09/2013</a:t>
            </a:fld>
            <a:endParaRPr lang="fr-FR"/>
          </a:p>
        </p:txBody>
      </p:sp>
    </p:spTree>
    <p:extLst>
      <p:ext uri="{BB962C8B-B14F-4D97-AF65-F5344CB8AC3E}">
        <p14:creationId xmlns:p14="http://schemas.microsoft.com/office/powerpoint/2010/main" val="337026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83835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smtClean="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116768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smtClean="0"/>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72445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58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2"/>
          <p:cNvSpPr>
            <a:spLocks noGrp="1"/>
          </p:cNvSpPr>
          <p:nvPr>
            <p:ph type="dt" sz="half" idx="10"/>
          </p:nvPr>
        </p:nvSpPr>
        <p:spPr>
          <a:xfrm>
            <a:off x="3124200" y="5959475"/>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7F7F7F"/>
                </a:solidFill>
                <a:latin typeface="Arial" charset="0"/>
                <a:ea typeface="ＭＳ Ｐゴシック" charset="-128"/>
              </a:defRPr>
            </a:lvl1pPr>
          </a:lstStyle>
          <a:p>
            <a:pPr>
              <a:defRPr/>
            </a:pPr>
            <a:fld id="{243C8E57-76F2-4136-B136-094D273CE077}" type="datetime1">
              <a:rPr lang="fr-FR"/>
              <a:pPr>
                <a:defRPr/>
              </a:pPr>
              <a:t>27/09/2013</a:t>
            </a:fld>
            <a:endParaRPr lang="fr-FR"/>
          </a:p>
        </p:txBody>
      </p:sp>
    </p:spTree>
    <p:extLst>
      <p:ext uri="{BB962C8B-B14F-4D97-AF65-F5344CB8AC3E}">
        <p14:creationId xmlns:p14="http://schemas.microsoft.com/office/powerpoint/2010/main" val="339677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6917377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smtClean="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62006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10431785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smtClean="0"/>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34913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Tree>
    <p:extLst>
      <p:ext uri="{BB962C8B-B14F-4D97-AF65-F5344CB8AC3E}">
        <p14:creationId xmlns:p14="http://schemas.microsoft.com/office/powerpoint/2010/main" val="265240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9271115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49"/>
            <a:ext cx="8229600" cy="982663"/>
          </a:xfrm>
        </p:spPr>
        <p:txBody>
          <a:bodyPr/>
          <a:lstStyle>
            <a:lvl1pPr>
              <a:defRPr cap="all" baseline="0"/>
            </a:lvl1pPr>
          </a:lstStyle>
          <a:p>
            <a:r>
              <a:rPr lang="fr-CH" smtClean="0"/>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637131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smtClean="0"/>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extLst>
      <p:ext uri="{BB962C8B-B14F-4D97-AF65-F5344CB8AC3E}">
        <p14:creationId xmlns:p14="http://schemas.microsoft.com/office/powerpoint/2010/main" val="155096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smtClean="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11865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26706208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smtClean="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7660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smtClean="0"/>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47991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337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val="147859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smtClean="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25399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40672928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smtClean="0"/>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1842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Tree>
    <p:extLst>
      <p:ext uri="{BB962C8B-B14F-4D97-AF65-F5344CB8AC3E}">
        <p14:creationId xmlns:p14="http://schemas.microsoft.com/office/powerpoint/2010/main" val="42568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49"/>
            <a:ext cx="8229600" cy="982663"/>
          </a:xfrm>
        </p:spPr>
        <p:txBody>
          <a:bodyPr/>
          <a:lstStyle>
            <a:lvl1pPr>
              <a:defRPr cap="all" baseline="0"/>
            </a:lvl1pPr>
          </a:lstStyle>
          <a:p>
            <a:r>
              <a:rPr lang="fr-CH" smtClean="0"/>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17296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smtClean="0"/>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extLst>
      <p:ext uri="{BB962C8B-B14F-4D97-AF65-F5344CB8AC3E}">
        <p14:creationId xmlns:p14="http://schemas.microsoft.com/office/powerpoint/2010/main" val="420233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smtClean="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418406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add a sub-title</a:t>
            </a:r>
          </a:p>
          <a:p>
            <a:pPr lvl="1"/>
            <a:r>
              <a:rPr lang="fr-FR" smtClean="0"/>
              <a:t>Second level</a:t>
            </a:r>
          </a:p>
          <a:p>
            <a:pPr lvl="2"/>
            <a:r>
              <a:rPr lang="fr-FR" smtClean="0"/>
              <a:t>Third level</a:t>
            </a:r>
          </a:p>
          <a:p>
            <a:pPr lvl="3"/>
            <a:r>
              <a:rPr lang="fr-CH" smtClean="0"/>
              <a:t>Fourth level</a:t>
            </a:r>
            <a:endParaRPr lang="fr-FR" smtClean="0"/>
          </a:p>
          <a:p>
            <a:pPr lvl="4"/>
            <a:r>
              <a:rPr lang="fr-FR" smtClean="0"/>
              <a:t>Fifth level</a:t>
            </a:r>
          </a:p>
        </p:txBody>
      </p:sp>
    </p:spTree>
  </p:cSld>
  <p:clrMap bg1="lt1" tx1="dk1" bg2="lt2" tx2="dk2" accent1="accent1" accent2="accent2" accent3="accent3" accent4="accent4" accent5="accent5" accent6="accent6" hlink="hlink" folHlink="folHlink"/>
  <p:sldLayoutIdLst>
    <p:sldLayoutId id="2147484380" r:id="rId1"/>
    <p:sldLayoutId id="2147484382" r:id="rId2"/>
    <p:sldLayoutId id="2147484383"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79" r:id="rId13"/>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MS PGothic" pitchFamily="34"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add a sub-title</a:t>
            </a:r>
          </a:p>
          <a:p>
            <a:pPr lvl="1"/>
            <a:r>
              <a:rPr lang="fr-FR" smtClean="0"/>
              <a:t>Second level</a:t>
            </a:r>
          </a:p>
          <a:p>
            <a:pPr lvl="2"/>
            <a:r>
              <a:rPr lang="fr-FR" smtClean="0"/>
              <a:t>Third level</a:t>
            </a:r>
          </a:p>
          <a:p>
            <a:pPr lvl="3"/>
            <a:r>
              <a:rPr lang="fr-CH" smtClean="0"/>
              <a:t>Fourth level</a:t>
            </a:r>
            <a:endParaRPr lang="fr-FR" smtClean="0"/>
          </a:p>
          <a:p>
            <a:pPr lvl="4"/>
            <a:r>
              <a:rPr lang="fr-FR" smtClean="0"/>
              <a:t>Fifth level</a:t>
            </a:r>
          </a:p>
        </p:txBody>
      </p:sp>
    </p:spTree>
    <p:extLst>
      <p:ext uri="{BB962C8B-B14F-4D97-AF65-F5344CB8AC3E}">
        <p14:creationId xmlns:p14="http://schemas.microsoft.com/office/powerpoint/2010/main" val="3702787579"/>
      </p:ext>
    </p:extLst>
  </p:cSld>
  <p:clrMap bg1="lt1" tx1="dk1" bg2="lt2" tx2="dk2" accent1="accent1" accent2="accent2" accent3="accent3" accent4="accent4" accent5="accent5" accent6="accent6" hlink="hlink" folHlink="folHlink"/>
  <p:sldLayoutIdLst>
    <p:sldLayoutId id="2147484395" r:id="rId1"/>
    <p:sldLayoutId id="2147484397" r:id="rId2"/>
    <p:sldLayoutId id="2147484398"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ＭＳ Ｐゴシック" pitchFamily="-65"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2" tIns="45701" rIns="91402" bIns="45701">
            <a:spAutoFit/>
          </a:bodyPr>
          <a:lstStyle>
            <a:lvl1pPr defTabSz="4572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charset="0"/>
              </a:defRPr>
            </a:lvl1pPr>
            <a:lvl2pPr marL="742950" indent="-28575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algn="ctr" eaLnBrk="1" hangingPunct="1">
              <a:spcBef>
                <a:spcPct val="0"/>
              </a:spcBef>
              <a:spcAft>
                <a:spcPct val="50000"/>
              </a:spcAft>
              <a:buFontTx/>
              <a:buNone/>
            </a:pPr>
            <a:r>
              <a:rPr lang="en-US" sz="3200" b="0">
                <a:solidFill>
                  <a:srgbClr val="FFFFFF"/>
                </a:solidFill>
                <a:cs typeface="Arial" panose="020B0604020202020204" pitchFamily="34" charset="0"/>
              </a:rPr>
              <a:t>Thank you for viewing this presentation.</a:t>
            </a:r>
          </a:p>
          <a:p>
            <a:pPr algn="ctr" eaLnBrk="1" hangingPunct="1">
              <a:spcBef>
                <a:spcPct val="0"/>
              </a:spcBef>
              <a:spcAft>
                <a:spcPct val="50000"/>
              </a:spcAft>
              <a:buFontTx/>
              <a:buNone/>
            </a:pPr>
            <a:r>
              <a:rPr lang="fr-FR" sz="3200" b="0">
                <a:solidFill>
                  <a:srgbClr val="FFFFFF"/>
                </a:solidFill>
                <a:cs typeface="Arial" panose="020B0604020202020204" pitchFamily="34" charset="0"/>
              </a:rPr>
              <a:t>We would like to remind you that this material is the property of the author.</a:t>
            </a:r>
            <a:br>
              <a:rPr lang="fr-FR" sz="3200" b="0">
                <a:solidFill>
                  <a:srgbClr val="FFFFFF"/>
                </a:solidFill>
                <a:cs typeface="Arial" panose="020B0604020202020204" pitchFamily="34" charset="0"/>
              </a:rPr>
            </a:br>
            <a:r>
              <a:rPr lang="fr-FR" sz="3200" b="0">
                <a:solidFill>
                  <a:srgbClr val="FFFFFF"/>
                </a:solidFill>
                <a:cs typeface="Arial" panose="020B0604020202020204" pitchFamily="34" charset="0"/>
              </a:rPr>
              <a:t>It is provided to you by the ERS for your personal use only, as submitted by the author. </a:t>
            </a:r>
          </a:p>
          <a:p>
            <a:pPr algn="ctr" eaLnBrk="1" hangingPunct="1">
              <a:spcBef>
                <a:spcPct val="0"/>
              </a:spcBef>
              <a:spcAft>
                <a:spcPct val="50000"/>
              </a:spcAft>
              <a:buFontTx/>
              <a:buNone/>
            </a:pPr>
            <a:endParaRPr lang="fr-CH" sz="1000" b="0">
              <a:solidFill>
                <a:srgbClr val="FFFFFF"/>
              </a:solidFill>
              <a:cs typeface="Arial" panose="020B0604020202020204" pitchFamily="34" charset="0"/>
              <a:sym typeface="Symbol" panose="05050102010706020507" pitchFamily="18" charset="2"/>
            </a:endParaRPr>
          </a:p>
          <a:p>
            <a:pPr algn="ctr" eaLnBrk="1" hangingPunct="1">
              <a:spcBef>
                <a:spcPct val="0"/>
              </a:spcBef>
              <a:spcAft>
                <a:spcPct val="50000"/>
              </a:spcAft>
              <a:buFont typeface="Symbol" panose="05050102010706020507" pitchFamily="18" charset="2"/>
              <a:buChar char="Ó"/>
            </a:pPr>
            <a:r>
              <a:rPr lang="fr-FR" sz="3200" b="0">
                <a:solidFill>
                  <a:srgbClr val="FFFFFF"/>
                </a:solidFill>
                <a:cs typeface="Arial" panose="020B0604020202020204" pitchFamily="34" charset="0"/>
              </a:rPr>
              <a:t> 2013 by the author</a:t>
            </a:r>
          </a:p>
        </p:txBody>
      </p:sp>
      <p:pic>
        <p:nvPicPr>
          <p:cNvPr id="18435" name="Picture 3" descr="slid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263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5"/>
          <p:cNvSpPr>
            <a:spLocks noGrp="1"/>
          </p:cNvSpPr>
          <p:nvPr>
            <p:ph type="title"/>
          </p:nvPr>
        </p:nvSpPr>
        <p:spPr bwMode="auto">
          <a:xfrm>
            <a:off x="457200" y="768350"/>
            <a:ext cx="8229600" cy="982663"/>
          </a:xfrm>
        </p:spPr>
        <p:txBody>
          <a:bodyPr/>
          <a:lstStyle/>
          <a:p>
            <a:r>
              <a:rPr lang="en-US" cap="none" smtClean="0">
                <a:latin typeface="Arial" pitchFamily="34" charset="0"/>
              </a:rPr>
              <a:t>Resistance profile, all C+ TB cases, %</a:t>
            </a:r>
          </a:p>
        </p:txBody>
      </p:sp>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51013"/>
            <a:ext cx="7561262"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5"/>
          <p:cNvSpPr>
            <a:spLocks noGrp="1"/>
          </p:cNvSpPr>
          <p:nvPr>
            <p:ph type="title"/>
          </p:nvPr>
        </p:nvSpPr>
        <p:spPr bwMode="auto">
          <a:xfrm>
            <a:off x="457200" y="768350"/>
            <a:ext cx="8229600" cy="982663"/>
          </a:xfrm>
        </p:spPr>
        <p:txBody>
          <a:bodyPr/>
          <a:lstStyle/>
          <a:p>
            <a:r>
              <a:rPr lang="en-US" cap="none" smtClean="0">
                <a:latin typeface="Arial" pitchFamily="34" charset="0"/>
              </a:rPr>
              <a:t>Full resistance pattern, 2011</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8" y="1590675"/>
            <a:ext cx="723582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1619250" y="2565400"/>
            <a:ext cx="5581650" cy="2554288"/>
          </a:xfrm>
          <a:prstGeom prst="rect">
            <a:avLst/>
          </a:prstGeom>
          <a:solidFill>
            <a:srgbClr val="FFFF00"/>
          </a:solidFill>
          <a:ln w="57150">
            <a:solidFill>
              <a:srgbClr val="FF0000"/>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4000" b="1">
                <a:solidFill>
                  <a:srgbClr val="FF0000"/>
                </a:solidFill>
              </a:rPr>
              <a:t>97.6% of cases </a:t>
            </a:r>
          </a:p>
          <a:p>
            <a:pPr algn="ctr" eaLnBrk="1" hangingPunct="1"/>
            <a:r>
              <a:rPr lang="en-US" sz="4000" b="1">
                <a:solidFill>
                  <a:srgbClr val="FF0000"/>
                </a:solidFill>
              </a:rPr>
              <a:t>with resistance to RIF </a:t>
            </a:r>
          </a:p>
          <a:p>
            <a:pPr algn="ctr" eaLnBrk="1" hangingPunct="1"/>
            <a:r>
              <a:rPr lang="en-US" sz="4000" b="1">
                <a:solidFill>
                  <a:srgbClr val="FF0000"/>
                </a:solidFill>
              </a:rPr>
              <a:t>(957 / 981) </a:t>
            </a:r>
          </a:p>
          <a:p>
            <a:pPr algn="ctr" eaLnBrk="1" hangingPunct="1"/>
            <a:r>
              <a:rPr lang="en-US" sz="4000" b="1">
                <a:solidFill>
                  <a:srgbClr val="FF0000"/>
                </a:solidFill>
              </a:rPr>
              <a:t>are </a:t>
            </a:r>
            <a:r>
              <a:rPr lang="en-US" sz="4000" b="1" u="sng">
                <a:solidFill>
                  <a:srgbClr val="FF0000"/>
                </a:solidFill>
              </a:rPr>
              <a:t>MDR</a:t>
            </a:r>
          </a:p>
        </p:txBody>
      </p:sp>
      <p:sp>
        <p:nvSpPr>
          <p:cNvPr id="7" name="Rounded Rectangle 6"/>
          <p:cNvSpPr/>
          <p:nvPr/>
        </p:nvSpPr>
        <p:spPr>
          <a:xfrm>
            <a:off x="744538" y="5949950"/>
            <a:ext cx="7235825" cy="287338"/>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5"/>
          <p:cNvSpPr>
            <a:spLocks noGrp="1"/>
          </p:cNvSpPr>
          <p:nvPr>
            <p:ph type="title"/>
          </p:nvPr>
        </p:nvSpPr>
        <p:spPr bwMode="auto">
          <a:xfrm>
            <a:off x="457200" y="768350"/>
            <a:ext cx="8229600" cy="982663"/>
          </a:xfrm>
        </p:spPr>
        <p:txBody>
          <a:bodyPr/>
          <a:lstStyle/>
          <a:p>
            <a:r>
              <a:rPr lang="en-US" cap="none" smtClean="0">
                <a:latin typeface="Arial" pitchFamily="34" charset="0"/>
              </a:rPr>
              <a:t>Policies and practices in Moldova</a:t>
            </a:r>
          </a:p>
        </p:txBody>
      </p:sp>
      <p:sp>
        <p:nvSpPr>
          <p:cNvPr id="26626" name="Espace réservé du contenu 4"/>
          <p:cNvSpPr>
            <a:spLocks noGrp="1"/>
          </p:cNvSpPr>
          <p:nvPr>
            <p:ph idx="1"/>
          </p:nvPr>
        </p:nvSpPr>
        <p:spPr/>
        <p:txBody>
          <a:bodyPr/>
          <a:lstStyle/>
          <a:p>
            <a:r>
              <a:rPr lang="en-US" smtClean="0">
                <a:latin typeface="Arial" pitchFamily="34" charset="0"/>
              </a:rPr>
              <a:t>TB control interventions are delivered through a network of specialized TB service institutions and PHC</a:t>
            </a:r>
          </a:p>
          <a:p>
            <a:r>
              <a:rPr lang="en-US" smtClean="0">
                <a:latin typeface="Arial" pitchFamily="34" charset="0"/>
              </a:rPr>
              <a:t>Passive case finding is the main method of TB detection</a:t>
            </a:r>
          </a:p>
          <a:p>
            <a:r>
              <a:rPr lang="en-US" smtClean="0">
                <a:latin typeface="Arial" pitchFamily="34" charset="0"/>
              </a:rPr>
              <a:t>Routine universal coverage by DST was established since 2006</a:t>
            </a:r>
          </a:p>
          <a:p>
            <a:r>
              <a:rPr lang="en-US" smtClean="0">
                <a:latin typeface="Arial" pitchFamily="34" charset="0"/>
              </a:rPr>
              <a:t>Treatment regimens are in line with WHO recommendations </a:t>
            </a:r>
          </a:p>
          <a:p>
            <a:r>
              <a:rPr lang="en-US" smtClean="0">
                <a:latin typeface="Arial" pitchFamily="34" charset="0"/>
              </a:rPr>
              <a:t>The majority of TB patients are hospitalized during intensive phase of treatment</a:t>
            </a:r>
          </a:p>
          <a:p>
            <a:r>
              <a:rPr lang="en-US" smtClean="0">
                <a:latin typeface="Arial" pitchFamily="34" charset="0"/>
              </a:rPr>
              <a:t>Intensified adherence support program is being implemented since 2010</a:t>
            </a:r>
          </a:p>
          <a:p>
            <a:r>
              <a:rPr lang="en-US" smtClean="0">
                <a:latin typeface="Arial" pitchFamily="34" charset="0"/>
              </a:rPr>
              <a:t>Extensive ACSM activities implemented since 2004</a:t>
            </a:r>
          </a:p>
          <a:p>
            <a:r>
              <a:rPr lang="en-US" smtClean="0">
                <a:latin typeface="Arial" pitchFamily="34" charset="0"/>
              </a:rPr>
              <a:t>Prisons have been an integral part of all TB interventions </a:t>
            </a:r>
          </a:p>
          <a:p>
            <a:r>
              <a:rPr lang="en-US" smtClean="0">
                <a:latin typeface="Arial" pitchFamily="34" charset="0"/>
              </a:rPr>
              <a:t>Universal access to MDR treatment to all patients in need </a:t>
            </a:r>
          </a:p>
          <a:p>
            <a:endParaRPr lang="fr-CH" smtClean="0">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5"/>
          <p:cNvSpPr>
            <a:spLocks noGrp="1"/>
          </p:cNvSpPr>
          <p:nvPr>
            <p:ph type="title"/>
          </p:nvPr>
        </p:nvSpPr>
        <p:spPr bwMode="auto">
          <a:xfrm>
            <a:off x="457200" y="768350"/>
            <a:ext cx="8229600" cy="982663"/>
          </a:xfrm>
        </p:spPr>
        <p:txBody>
          <a:bodyPr/>
          <a:lstStyle/>
          <a:p>
            <a:r>
              <a:rPr lang="en-US" cap="none" smtClean="0">
                <a:latin typeface="Arial" pitchFamily="34" charset="0"/>
              </a:rPr>
              <a:t>The main challenges</a:t>
            </a:r>
          </a:p>
        </p:txBody>
      </p:sp>
      <p:sp>
        <p:nvSpPr>
          <p:cNvPr id="27650" name="Espace réservé du contenu 4"/>
          <p:cNvSpPr>
            <a:spLocks noGrp="1"/>
          </p:cNvSpPr>
          <p:nvPr>
            <p:ph idx="1"/>
          </p:nvPr>
        </p:nvSpPr>
        <p:spPr/>
        <p:txBody>
          <a:bodyPr/>
          <a:lstStyle/>
          <a:p>
            <a:r>
              <a:rPr lang="en-US" smtClean="0">
                <a:latin typeface="Arial" pitchFamily="34" charset="0"/>
              </a:rPr>
              <a:t>At outcome level: The failure to achieve the WHO-recommended treatment success rates (target 85%)</a:t>
            </a:r>
          </a:p>
          <a:p>
            <a:pPr lvl="1"/>
            <a:r>
              <a:rPr lang="en-US" smtClean="0">
                <a:latin typeface="Times" pitchFamily="-84" charset="0"/>
                <a:ea typeface="Times" pitchFamily="-84" charset="0"/>
                <a:cs typeface="Times" pitchFamily="-84" charset="0"/>
              </a:rPr>
              <a:t>Treatment success for the cohorts of new smear positive cases was as low as 62% in 2007 cohort, 61% in 2008 cohort, 54% in 2009 cohort and 57% in 2010 cohort; for retreatment cases treatment success was just 36%, 34%, 33% and 32%, respectively. </a:t>
            </a:r>
          </a:p>
          <a:p>
            <a:pPr lvl="1"/>
            <a:r>
              <a:rPr lang="en-US" smtClean="0">
                <a:latin typeface="Times" pitchFamily="-84" charset="0"/>
                <a:ea typeface="Times" pitchFamily="-84" charset="0"/>
                <a:cs typeface="Times" pitchFamily="-84" charset="0"/>
              </a:rPr>
              <a:t> Reasons: extremely high resistance, high default rate, high mortality rate</a:t>
            </a:r>
          </a:p>
          <a:p>
            <a:pPr lvl="1"/>
            <a:r>
              <a:rPr lang="en-US" smtClean="0">
                <a:latin typeface="Times" pitchFamily="-84" charset="0"/>
                <a:ea typeface="Times" pitchFamily="-84" charset="0"/>
                <a:cs typeface="Times" pitchFamily="-84" charset="0"/>
              </a:rPr>
              <a:t>Delays in setting-up full diagnosis, delays in initiation of correct treatment.</a:t>
            </a:r>
          </a:p>
          <a:p>
            <a:pPr lvl="1"/>
            <a:endParaRPr lang="en-US" smtClean="0">
              <a:latin typeface="Times" pitchFamily="-84" charset="0"/>
              <a:ea typeface="Times" pitchFamily="-84" charset="0"/>
              <a:cs typeface="Times" pitchFamily="-84" charset="0"/>
            </a:endParaRPr>
          </a:p>
          <a:p>
            <a:r>
              <a:rPr lang="en-US" smtClean="0">
                <a:latin typeface="Arial" pitchFamily="34" charset="0"/>
              </a:rPr>
              <a:t>At output level: old paradigm of the organization of care delivery inherited from the Soviet era</a:t>
            </a:r>
          </a:p>
          <a:p>
            <a:pPr lvl="1"/>
            <a:r>
              <a:rPr lang="en-US" smtClean="0">
                <a:latin typeface="Times" pitchFamily="-84" charset="0"/>
                <a:ea typeface="Times" pitchFamily="-84" charset="0"/>
                <a:cs typeface="Times" pitchFamily="-84" charset="0"/>
              </a:rPr>
              <a:t>Highly excessive hospitalization – about 80% of all TB cases</a:t>
            </a:r>
          </a:p>
          <a:p>
            <a:pPr lvl="1"/>
            <a:r>
              <a:rPr lang="en-US" smtClean="0">
                <a:latin typeface="Times" pitchFamily="-84" charset="0"/>
                <a:ea typeface="Times" pitchFamily="-84" charset="0"/>
                <a:cs typeface="Times" pitchFamily="-84" charset="0"/>
              </a:rPr>
              <a:t>High duration of hospital stay – average length of stay is 94.1 days (median 18.4 days for 25 EU countries)</a:t>
            </a:r>
          </a:p>
          <a:p>
            <a:pPr lvl="1"/>
            <a:endParaRPr lang="en-US" smtClean="0">
              <a:latin typeface="Times" pitchFamily="-84" charset="0"/>
              <a:ea typeface="Times" pitchFamily="-84" charset="0"/>
              <a:cs typeface="Times" pitchFamily="-84" charset="0"/>
            </a:endParaRPr>
          </a:p>
          <a:p>
            <a:endParaRPr lang="fr-CH" smtClean="0">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5"/>
          <p:cNvSpPr>
            <a:spLocks noGrp="1"/>
          </p:cNvSpPr>
          <p:nvPr>
            <p:ph type="title"/>
          </p:nvPr>
        </p:nvSpPr>
        <p:spPr bwMode="auto">
          <a:xfrm>
            <a:off x="457200" y="768350"/>
            <a:ext cx="8229600" cy="982663"/>
          </a:xfrm>
        </p:spPr>
        <p:txBody>
          <a:bodyPr/>
          <a:lstStyle/>
          <a:p>
            <a:r>
              <a:rPr lang="en-US" cap="none" smtClean="0">
                <a:latin typeface="Arial" pitchFamily="34" charset="0"/>
              </a:rPr>
              <a:t>Improved TB Care Delivery Model</a:t>
            </a:r>
          </a:p>
        </p:txBody>
      </p:sp>
      <p:sp>
        <p:nvSpPr>
          <p:cNvPr id="28674" name="Espace réservé du contenu 4"/>
          <p:cNvSpPr>
            <a:spLocks noGrp="1"/>
          </p:cNvSpPr>
          <p:nvPr>
            <p:ph idx="1"/>
          </p:nvPr>
        </p:nvSpPr>
        <p:spPr/>
        <p:txBody>
          <a:bodyPr/>
          <a:lstStyle/>
          <a:p>
            <a:pPr marL="457200" indent="-457200">
              <a:buFont typeface="Arial" pitchFamily="34" charset="0"/>
              <a:buAutoNum type="arabicPeriod"/>
            </a:pPr>
            <a:r>
              <a:rPr lang="fr-CH" smtClean="0">
                <a:latin typeface="Arial" pitchFamily="34" charset="0"/>
              </a:rPr>
              <a:t>TB case detection</a:t>
            </a:r>
          </a:p>
          <a:p>
            <a:pPr marL="457200" indent="-457200">
              <a:buFont typeface="Arial" pitchFamily="34" charset="0"/>
              <a:buAutoNum type="arabicPeriod"/>
            </a:pPr>
            <a:endParaRPr lang="fr-CH" sz="1000" smtClean="0">
              <a:latin typeface="Arial" pitchFamily="34" charset="0"/>
            </a:endParaRPr>
          </a:p>
          <a:p>
            <a:pPr marL="457200" indent="-457200">
              <a:buFont typeface="Arial" pitchFamily="34" charset="0"/>
              <a:buAutoNum type="arabicPeriod"/>
            </a:pPr>
            <a:r>
              <a:rPr lang="fr-CH" smtClean="0">
                <a:latin typeface="Arial" pitchFamily="34" charset="0"/>
              </a:rPr>
              <a:t>Rapid diagnosis of TB and DR-TB</a:t>
            </a:r>
          </a:p>
          <a:p>
            <a:pPr marL="457200" indent="-457200">
              <a:buFont typeface="Arial" pitchFamily="34" charset="0"/>
              <a:buAutoNum type="arabicPeriod"/>
            </a:pPr>
            <a:endParaRPr lang="fr-CH" sz="1000" smtClean="0">
              <a:latin typeface="Arial" pitchFamily="34" charset="0"/>
            </a:endParaRPr>
          </a:p>
          <a:p>
            <a:pPr marL="457200" indent="-457200">
              <a:buFont typeface="Arial" pitchFamily="34" charset="0"/>
              <a:buAutoNum type="arabicPeriod"/>
            </a:pPr>
            <a:r>
              <a:rPr lang="fr-CH" smtClean="0">
                <a:latin typeface="Arial" pitchFamily="34" charset="0"/>
              </a:rPr>
              <a:t>Treatment regimens according to resistance profile</a:t>
            </a:r>
          </a:p>
          <a:p>
            <a:pPr marL="457200" indent="-457200">
              <a:buFont typeface="Arial" pitchFamily="34" charset="0"/>
              <a:buAutoNum type="arabicPeriod"/>
            </a:pPr>
            <a:endParaRPr lang="fr-CH" sz="1000" smtClean="0">
              <a:latin typeface="Arial" pitchFamily="34" charset="0"/>
            </a:endParaRPr>
          </a:p>
          <a:p>
            <a:pPr marL="457200" indent="-457200">
              <a:buFont typeface="Arial" pitchFamily="34" charset="0"/>
              <a:buAutoNum type="arabicPeriod"/>
            </a:pPr>
            <a:r>
              <a:rPr lang="fr-CH" smtClean="0">
                <a:latin typeface="Arial" pitchFamily="34" charset="0"/>
              </a:rPr>
              <a:t>Prioritizing outpatient (ambulatory) treatment</a:t>
            </a:r>
          </a:p>
          <a:p>
            <a:pPr marL="457200" indent="-457200">
              <a:buFont typeface="Arial" pitchFamily="34" charset="0"/>
              <a:buAutoNum type="arabicPeriod"/>
            </a:pPr>
            <a:endParaRPr lang="fr-CH" sz="1000" smtClean="0">
              <a:latin typeface="Arial" pitchFamily="34" charset="0"/>
            </a:endParaRPr>
          </a:p>
          <a:p>
            <a:pPr marL="457200" indent="-457200">
              <a:buFont typeface="Arial" pitchFamily="34" charset="0"/>
              <a:buAutoNum type="arabicPeriod"/>
            </a:pPr>
            <a:r>
              <a:rPr lang="fr-CH" smtClean="0">
                <a:latin typeface="Arial" pitchFamily="34" charset="0"/>
              </a:rPr>
              <a:t>Ensuring propper infection control</a:t>
            </a:r>
          </a:p>
          <a:p>
            <a:pPr marL="457200" indent="-457200">
              <a:buFont typeface="Arial" pitchFamily="34" charset="0"/>
              <a:buAutoNum type="arabicPeriod"/>
            </a:pPr>
            <a:endParaRPr lang="fr-CH" sz="1000" smtClean="0">
              <a:latin typeface="Arial" pitchFamily="34" charset="0"/>
            </a:endParaRPr>
          </a:p>
          <a:p>
            <a:pPr marL="457200" indent="-457200">
              <a:buFont typeface="Arial" pitchFamily="34" charset="0"/>
              <a:buAutoNum type="arabicPeriod"/>
            </a:pPr>
            <a:r>
              <a:rPr lang="fr-CH" smtClean="0">
                <a:latin typeface="Arial" pitchFamily="34" charset="0"/>
              </a:rPr>
              <a:t>Intensive patient support and follow-up</a:t>
            </a:r>
          </a:p>
          <a:p>
            <a:pPr marL="457200" indent="-457200">
              <a:buFont typeface="Arial" pitchFamily="34" charset="0"/>
              <a:buAutoNum type="arabicPeriod"/>
            </a:pPr>
            <a:endParaRPr lang="fr-CH" sz="1000" smtClean="0">
              <a:latin typeface="Arial" pitchFamily="34" charset="0"/>
            </a:endParaRPr>
          </a:p>
          <a:p>
            <a:pPr marL="457200" indent="-457200">
              <a:buFont typeface="Arial" pitchFamily="34" charset="0"/>
              <a:buAutoNum type="arabicPeriod"/>
            </a:pPr>
            <a:r>
              <a:rPr lang="fr-CH" smtClean="0">
                <a:latin typeface="Arial" pitchFamily="34" charset="0"/>
              </a:rPr>
              <a:t>Symptomatic treatment and social needs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5"/>
          <p:cNvSpPr>
            <a:spLocks noGrp="1"/>
          </p:cNvSpPr>
          <p:nvPr>
            <p:ph type="title"/>
          </p:nvPr>
        </p:nvSpPr>
        <p:spPr bwMode="auto">
          <a:xfrm>
            <a:off x="457200" y="768350"/>
            <a:ext cx="8229600" cy="982663"/>
          </a:xfrm>
        </p:spPr>
        <p:txBody>
          <a:bodyPr/>
          <a:lstStyle/>
          <a:p>
            <a:r>
              <a:rPr lang="en-US" cap="none" smtClean="0">
                <a:latin typeface="Arial" pitchFamily="34" charset="0"/>
              </a:rPr>
              <a:t>TB case detection</a:t>
            </a:r>
          </a:p>
        </p:txBody>
      </p:sp>
      <p:sp>
        <p:nvSpPr>
          <p:cNvPr id="29698" name="Espace réservé du contenu 4"/>
          <p:cNvSpPr>
            <a:spLocks noGrp="1"/>
          </p:cNvSpPr>
          <p:nvPr>
            <p:ph idx="1"/>
          </p:nvPr>
        </p:nvSpPr>
        <p:spPr/>
        <p:txBody>
          <a:bodyPr/>
          <a:lstStyle/>
          <a:p>
            <a:pPr marL="457200" indent="-457200">
              <a:buFont typeface="Arial" pitchFamily="34" charset="0"/>
              <a:buAutoNum type="arabicPeriod"/>
            </a:pPr>
            <a:r>
              <a:rPr lang="en-US" smtClean="0">
                <a:latin typeface="Arial" pitchFamily="34" charset="0"/>
              </a:rPr>
              <a:t>Passive case detection is principal and implemented through PHC services</a:t>
            </a:r>
          </a:p>
          <a:p>
            <a:pPr marL="457200" indent="-457200">
              <a:buFont typeface="Arial" pitchFamily="34" charset="0"/>
              <a:buAutoNum type="arabicPeriod"/>
            </a:pPr>
            <a:endParaRPr lang="en-US" smtClean="0">
              <a:latin typeface="Arial" pitchFamily="34" charset="0"/>
            </a:endParaRPr>
          </a:p>
          <a:p>
            <a:pPr marL="457200" indent="-457200">
              <a:buFont typeface="Arial" pitchFamily="34" charset="0"/>
              <a:buAutoNum type="arabicPeriod"/>
            </a:pPr>
            <a:r>
              <a:rPr lang="en-US" smtClean="0">
                <a:latin typeface="Arial" pitchFamily="34" charset="0"/>
              </a:rPr>
              <a:t>However, need to institutionalize active case finding as well, eg. TB screening among PLHIV, homeless people, better contacts tracing etc.</a:t>
            </a:r>
          </a:p>
          <a:p>
            <a:pPr marL="457200" indent="-457200">
              <a:buFont typeface="Arial" pitchFamily="34" charset="0"/>
              <a:buAutoNum type="arabicPeriod"/>
            </a:pPr>
            <a:endParaRPr lang="en-US" smtClean="0">
              <a:latin typeface="Arial" pitchFamily="34" charset="0"/>
            </a:endParaRPr>
          </a:p>
          <a:p>
            <a:pPr marL="457200" indent="-457200">
              <a:buFont typeface="Arial" pitchFamily="34" charset="0"/>
              <a:buAutoNum type="arabicPeriod"/>
            </a:pPr>
            <a:r>
              <a:rPr lang="en-US" smtClean="0">
                <a:latin typeface="Arial" pitchFamily="34" charset="0"/>
              </a:rPr>
              <a:t>Further efforts are needed to strengthen the capacities</a:t>
            </a:r>
          </a:p>
          <a:p>
            <a:pPr marL="685800" lvl="1">
              <a:buFontTx/>
              <a:buChar char="-"/>
            </a:pPr>
            <a:r>
              <a:rPr lang="en-US" smtClean="0">
                <a:latin typeface="Times" pitchFamily="-84" charset="0"/>
                <a:ea typeface="Times" pitchFamily="-84" charset="0"/>
                <a:cs typeface="Times" pitchFamily="-84" charset="0"/>
              </a:rPr>
              <a:t>Adjusting PHC regulatory framework</a:t>
            </a:r>
          </a:p>
          <a:p>
            <a:pPr marL="685800" lvl="1">
              <a:buFontTx/>
              <a:buChar char="-"/>
            </a:pPr>
            <a:r>
              <a:rPr lang="en-US" smtClean="0">
                <a:latin typeface="Times" pitchFamily="-84" charset="0"/>
                <a:ea typeface="Times" pitchFamily="-84" charset="0"/>
                <a:cs typeface="Times" pitchFamily="-84" charset="0"/>
              </a:rPr>
              <a:t>Upgrading functional responsibilities of providers (job descriptions)</a:t>
            </a:r>
          </a:p>
          <a:p>
            <a:pPr marL="685800" lvl="1">
              <a:buFontTx/>
              <a:buChar char="-"/>
            </a:pPr>
            <a:r>
              <a:rPr lang="en-US" smtClean="0">
                <a:latin typeface="Times" pitchFamily="-84" charset="0"/>
                <a:ea typeface="Times" pitchFamily="-84" charset="0"/>
                <a:cs typeface="Times" pitchFamily="-84" charset="0"/>
              </a:rPr>
              <a:t>Provision of relevant training as well as financial incentives </a:t>
            </a:r>
            <a:endParaRPr lang="fr-CH" smtClean="0">
              <a:latin typeface="Arial" pitchFamily="34" charset="0"/>
              <a:ea typeface="MS PGothic" pitchFamily="34" charset="-128"/>
            </a:endParaRPr>
          </a:p>
          <a:p>
            <a:pPr marL="457200" indent="-457200">
              <a:buFont typeface="Arial" pitchFamily="34" charset="0"/>
              <a:buAutoNum type="arabicPeriod"/>
            </a:pPr>
            <a:endParaRPr lang="fr-CH" smtClean="0">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5"/>
          <p:cNvSpPr>
            <a:spLocks noGrp="1"/>
          </p:cNvSpPr>
          <p:nvPr>
            <p:ph type="title"/>
          </p:nvPr>
        </p:nvSpPr>
        <p:spPr bwMode="auto">
          <a:xfrm>
            <a:off x="457200" y="768350"/>
            <a:ext cx="8229600" cy="982663"/>
          </a:xfrm>
        </p:spPr>
        <p:txBody>
          <a:bodyPr/>
          <a:lstStyle/>
          <a:p>
            <a:r>
              <a:rPr lang="en-US" cap="none" smtClean="0">
                <a:latin typeface="Arial" pitchFamily="34" charset="0"/>
              </a:rPr>
              <a:t>Rapid diagnosis of TB and DR-TB</a:t>
            </a:r>
          </a:p>
        </p:txBody>
      </p:sp>
      <p:sp>
        <p:nvSpPr>
          <p:cNvPr id="30722" name="Espace réservé du contenu 4"/>
          <p:cNvSpPr>
            <a:spLocks noGrp="1"/>
          </p:cNvSpPr>
          <p:nvPr>
            <p:ph idx="1"/>
          </p:nvPr>
        </p:nvSpPr>
        <p:spPr/>
        <p:txBody>
          <a:bodyPr/>
          <a:lstStyle/>
          <a:p>
            <a:pPr marL="457200" indent="-457200">
              <a:buFont typeface="Arial" pitchFamily="34" charset="0"/>
              <a:buAutoNum type="arabicPeriod"/>
            </a:pPr>
            <a:r>
              <a:rPr lang="en-US" smtClean="0">
                <a:latin typeface="Arial" pitchFamily="34" charset="0"/>
              </a:rPr>
              <a:t>TB laboratory service: three diagnostic levels (59 smear microscopy centers &amp; 70 sputum collection points, 3 regional reference labs, one national reference lab).</a:t>
            </a:r>
          </a:p>
          <a:p>
            <a:pPr marL="457200" indent="-457200">
              <a:buFont typeface="Arial" pitchFamily="34" charset="0"/>
              <a:buAutoNum type="arabicPeriod"/>
            </a:pPr>
            <a:endParaRPr lang="en-US" smtClean="0">
              <a:latin typeface="Arial" pitchFamily="34" charset="0"/>
            </a:endParaRPr>
          </a:p>
          <a:p>
            <a:pPr marL="457200" indent="-457200">
              <a:buFont typeface="Arial" pitchFamily="34" charset="0"/>
              <a:buAutoNum type="arabicPeriod"/>
            </a:pPr>
            <a:r>
              <a:rPr lang="en-US" smtClean="0">
                <a:latin typeface="Arial" pitchFamily="34" charset="0"/>
              </a:rPr>
              <a:t>Moldova scaled-up WHO-recommended diagnostic technologies allowing for rapid detection of M. Tuberculosis and drug resistance: Xpert® MTB/RIF technology</a:t>
            </a:r>
          </a:p>
          <a:p>
            <a:pPr marL="685800" lvl="1">
              <a:buFontTx/>
              <a:buChar char="-"/>
            </a:pPr>
            <a:r>
              <a:rPr lang="en-US" smtClean="0">
                <a:latin typeface="Times" pitchFamily="-84" charset="0"/>
                <a:ea typeface="Times" pitchFamily="-84" charset="0"/>
                <a:cs typeface="Times" pitchFamily="-84" charset="0"/>
              </a:rPr>
              <a:t>25 machines were roll-out at district level in majority of territories of the country; 5 additional machines about to be delivered</a:t>
            </a:r>
          </a:p>
          <a:p>
            <a:pPr marL="685800" lvl="1">
              <a:buFontTx/>
              <a:buChar char="-"/>
            </a:pPr>
            <a:r>
              <a:rPr lang="en-US" smtClean="0">
                <a:latin typeface="Times" pitchFamily="-84" charset="0"/>
                <a:ea typeface="Times" pitchFamily="-84" charset="0"/>
                <a:cs typeface="Times" pitchFamily="-84" charset="0"/>
              </a:rPr>
              <a:t>Intensified TB case finding in penitentiary sector</a:t>
            </a:r>
          </a:p>
          <a:p>
            <a:pPr marL="685800" lvl="1">
              <a:buFontTx/>
              <a:buChar char="-"/>
            </a:pPr>
            <a:r>
              <a:rPr lang="en-US" smtClean="0">
                <a:latin typeface="Times" pitchFamily="-84" charset="0"/>
                <a:ea typeface="Times" pitchFamily="-84" charset="0"/>
                <a:cs typeface="Times" pitchFamily="-84" charset="0"/>
              </a:rPr>
              <a:t>Intensified TB case finding in PLHIV</a:t>
            </a:r>
          </a:p>
          <a:p>
            <a:pPr marL="685800" lvl="1">
              <a:buFontTx/>
              <a:buChar char="-"/>
            </a:pPr>
            <a:r>
              <a:rPr lang="en-US" smtClean="0">
                <a:latin typeface="Times" pitchFamily="-84" charset="0"/>
                <a:ea typeface="Times" pitchFamily="-84" charset="0"/>
                <a:cs typeface="Times" pitchFamily="-84" charset="0"/>
              </a:rPr>
              <a:t>Separation of patient flows (according to the resistance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420938"/>
            <a:ext cx="2520950" cy="1439862"/>
          </a:xfrm>
        </p:spPr>
        <p:txBody>
          <a:bodyPr>
            <a:noAutofit/>
          </a:bodyPr>
          <a:lstStyle/>
          <a:p>
            <a:r>
              <a:rPr lang="en-US" cap="none" smtClean="0">
                <a:latin typeface="Arial" pitchFamily="34" charset="0"/>
              </a:rPr>
              <a:t>Location of</a:t>
            </a:r>
            <a:br>
              <a:rPr lang="en-US" cap="none" smtClean="0">
                <a:latin typeface="Arial" pitchFamily="34" charset="0"/>
              </a:rPr>
            </a:br>
            <a:r>
              <a:rPr lang="en-US" cap="none" smtClean="0">
                <a:latin typeface="Arial" pitchFamily="34" charset="0"/>
              </a:rPr>
              <a:t> </a:t>
            </a:r>
            <a:br>
              <a:rPr lang="en-US" cap="none" smtClean="0">
                <a:latin typeface="Arial" pitchFamily="34" charset="0"/>
              </a:rPr>
            </a:br>
            <a:r>
              <a:rPr lang="en-US" cap="none" smtClean="0">
                <a:latin typeface="Arial" pitchFamily="34" charset="0"/>
              </a:rPr>
              <a:t>Xpert® </a:t>
            </a:r>
            <a:br>
              <a:rPr lang="en-US" cap="none" smtClean="0">
                <a:latin typeface="Arial" pitchFamily="34" charset="0"/>
              </a:rPr>
            </a:br>
            <a:r>
              <a:rPr lang="en-US" cap="none" smtClean="0">
                <a:latin typeface="Arial" pitchFamily="34" charset="0"/>
              </a:rPr>
              <a:t/>
            </a:r>
            <a:br>
              <a:rPr lang="en-US" cap="none" smtClean="0">
                <a:latin typeface="Arial" pitchFamily="34" charset="0"/>
              </a:rPr>
            </a:br>
            <a:r>
              <a:rPr lang="en-US" cap="none" smtClean="0">
                <a:latin typeface="Arial" pitchFamily="34" charset="0"/>
              </a:rPr>
              <a:t>instruments</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3500"/>
            <a:ext cx="5040313" cy="624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Slide Number Placeholder 2"/>
          <p:cNvSpPr>
            <a:spLocks noGrp="1"/>
          </p:cNvSpPr>
          <p:nvPr>
            <p:ph type="sldNum" sz="quarter" idx="4294967295"/>
          </p:nvPr>
        </p:nvSpPr>
        <p:spPr bwMode="auto">
          <a:xfrm>
            <a:off x="8531225" y="5648325"/>
            <a:ext cx="549275" cy="396875"/>
          </a:xfrm>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1A2A4BD-C317-4548-89E6-90BD02B9D4C1}"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5"/>
          <p:cNvSpPr>
            <a:spLocks noGrp="1"/>
          </p:cNvSpPr>
          <p:nvPr>
            <p:ph type="title"/>
          </p:nvPr>
        </p:nvSpPr>
        <p:spPr bwMode="auto">
          <a:xfrm>
            <a:off x="457200" y="768350"/>
            <a:ext cx="8229600" cy="982663"/>
          </a:xfrm>
        </p:spPr>
        <p:txBody>
          <a:bodyPr/>
          <a:lstStyle/>
          <a:p>
            <a:r>
              <a:rPr lang="en-US" cap="none" smtClean="0">
                <a:latin typeface="Arial" pitchFamily="34" charset="0"/>
              </a:rPr>
              <a:t>Total number of Xpert tests by months, abs</a:t>
            </a:r>
          </a:p>
        </p:txBody>
      </p:sp>
      <p:sp>
        <p:nvSpPr>
          <p:cNvPr id="31746" name="Espace réservé du contenu 4"/>
          <p:cNvSpPr>
            <a:spLocks noGrp="1"/>
          </p:cNvSpPr>
          <p:nvPr>
            <p:ph idx="1"/>
          </p:nvPr>
        </p:nvSpPr>
        <p:spPr/>
        <p:txBody>
          <a:bodyPr/>
          <a:lstStyle/>
          <a:p>
            <a:pPr marL="457200" indent="-457200">
              <a:buFont typeface="Arial" pitchFamily="34" charset="0"/>
              <a:buAutoNum type="arabicPeriod"/>
            </a:pPr>
            <a:endParaRPr lang="fr-CH" smtClean="0">
              <a:latin typeface="Arial" pitchFamily="34" charset="0"/>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101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5"/>
          <p:cNvSpPr>
            <a:spLocks noGrp="1"/>
          </p:cNvSpPr>
          <p:nvPr>
            <p:ph type="title"/>
          </p:nvPr>
        </p:nvSpPr>
        <p:spPr bwMode="auto">
          <a:xfrm>
            <a:off x="457200" y="768350"/>
            <a:ext cx="8229600" cy="982663"/>
          </a:xfrm>
        </p:spPr>
        <p:txBody>
          <a:bodyPr/>
          <a:lstStyle/>
          <a:p>
            <a:r>
              <a:rPr lang="en-US" cap="none" smtClean="0">
                <a:latin typeface="Arial" pitchFamily="34" charset="0"/>
              </a:rPr>
              <a:t>Treatment regimens according to resistance profile</a:t>
            </a:r>
          </a:p>
        </p:txBody>
      </p:sp>
      <p:sp>
        <p:nvSpPr>
          <p:cNvPr id="22530" name="Espace réservé du contenu 4"/>
          <p:cNvSpPr>
            <a:spLocks noGrp="1"/>
          </p:cNvSpPr>
          <p:nvPr>
            <p:ph idx="1"/>
          </p:nvPr>
        </p:nvSpPr>
        <p:spPr/>
        <p:txBody>
          <a:bodyPr/>
          <a:lstStyle/>
          <a:p>
            <a:pPr>
              <a:buFont typeface="Arial" charset="0"/>
              <a:buChar char="•"/>
              <a:defRPr/>
            </a:pPr>
            <a:r>
              <a:rPr lang="en-US" dirty="0" smtClean="0"/>
              <a:t>There are </a:t>
            </a:r>
            <a:r>
              <a:rPr lang="en-US" dirty="0"/>
              <a:t>four major treatment groups on the basis of resistance profile:</a:t>
            </a:r>
          </a:p>
          <a:p>
            <a:pPr lvl="1">
              <a:buFont typeface="Arial" charset="0"/>
              <a:buChar char="–"/>
              <a:defRPr/>
            </a:pPr>
            <a:r>
              <a:rPr lang="en-US" dirty="0"/>
              <a:t>Pan-sensitive patients (including those in whom DST is not possible), divided in two standard treatment categories (I and II) according to the history of previous treatment;</a:t>
            </a:r>
            <a:endParaRPr lang="en-US" sz="1600" dirty="0"/>
          </a:p>
          <a:p>
            <a:pPr lvl="1">
              <a:buFont typeface="Arial" charset="0"/>
              <a:buChar char="–"/>
              <a:defRPr/>
            </a:pPr>
            <a:r>
              <a:rPr lang="en-US" dirty="0"/>
              <a:t>Limited drug resistance (mono-resistance and poly-resistance non MDR);</a:t>
            </a:r>
            <a:endParaRPr lang="en-US" sz="1600" dirty="0"/>
          </a:p>
          <a:p>
            <a:pPr lvl="1">
              <a:buFont typeface="Arial" charset="0"/>
              <a:buChar char="–"/>
              <a:defRPr/>
            </a:pPr>
            <a:r>
              <a:rPr lang="en-US" dirty="0"/>
              <a:t>Multidrug-resistance (MDR-TB);</a:t>
            </a:r>
            <a:endParaRPr lang="en-US" sz="1600" dirty="0"/>
          </a:p>
          <a:p>
            <a:pPr lvl="1">
              <a:buFont typeface="Arial" charset="0"/>
              <a:buChar char="–"/>
              <a:defRPr/>
            </a:pPr>
            <a:r>
              <a:rPr lang="en-US" dirty="0"/>
              <a:t>Extensive drug resistance (XDR-TB)</a:t>
            </a:r>
            <a:r>
              <a:rPr lang="en-US" dirty="0" smtClean="0"/>
              <a:t>.</a:t>
            </a:r>
          </a:p>
          <a:p>
            <a:pPr lvl="1">
              <a:buFont typeface="Arial" charset="0"/>
              <a:buChar char="–"/>
              <a:defRPr/>
            </a:pPr>
            <a:endParaRPr lang="en-US" sz="1600" dirty="0"/>
          </a:p>
          <a:p>
            <a:pPr>
              <a:buFont typeface="Arial" charset="0"/>
              <a:buChar char="•"/>
              <a:defRPr/>
            </a:pPr>
            <a:r>
              <a:rPr lang="en-US" dirty="0"/>
              <a:t>Additional </a:t>
            </a:r>
            <a:r>
              <a:rPr lang="en-US" dirty="0" smtClean="0"/>
              <a:t>needs </a:t>
            </a:r>
            <a:r>
              <a:rPr lang="en-US" dirty="0"/>
              <a:t>for treatment are to be </a:t>
            </a:r>
            <a:r>
              <a:rPr lang="en-US" dirty="0" smtClean="0"/>
              <a:t>considered, especially for planning purposes (</a:t>
            </a:r>
            <a:r>
              <a:rPr lang="en-US" dirty="0"/>
              <a:t>pediatric cases, cases with TB/HIV co-infection, surgery, special needs of ex-prisoners who are discharged from penitentiary institutions </a:t>
            </a:r>
            <a:r>
              <a:rPr lang="en-US" dirty="0" smtClean="0"/>
              <a:t>etc</a:t>
            </a:r>
            <a:r>
              <a:rPr lang="en-US" dirty="0"/>
              <a:t>.)</a:t>
            </a:r>
            <a:r>
              <a:rPr lang="en-US" dirty="0" smtClean="0"/>
              <a:t>.</a:t>
            </a:r>
          </a:p>
          <a:p>
            <a:pPr marL="0" indent="0">
              <a:buFont typeface="Arial" charset="0"/>
              <a:buNone/>
              <a:defRP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558800"/>
            <a:ext cx="82296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Espace réservé du contenu 7"/>
          <p:cNvSpPr>
            <a:spLocks noGrp="1"/>
          </p:cNvSpPr>
          <p:nvPr>
            <p:ph sz="half" idx="2"/>
          </p:nvPr>
        </p:nvSpPr>
        <p:spPr>
          <a:xfrm>
            <a:off x="261938" y="1989138"/>
            <a:ext cx="8470900" cy="1214437"/>
          </a:xfrm>
        </p:spPr>
        <p:txBody>
          <a:bodyPr/>
          <a:lstStyle/>
          <a:p>
            <a:pPr algn="just">
              <a:buFont typeface="Arial" pitchFamily="34" charset="0"/>
              <a:buNone/>
            </a:pPr>
            <a:endParaRPr lang="en-US" smtClean="0">
              <a:latin typeface="Arial" pitchFamily="34" charset="0"/>
              <a:ea typeface="ＭＳ Ｐゴシック" pitchFamily="34" charset="-128"/>
            </a:endParaRPr>
          </a:p>
        </p:txBody>
      </p:sp>
      <p:pic>
        <p:nvPicPr>
          <p:cNvPr id="2" name="Picture 1" descr="m-ev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810000"/>
            <a:ext cx="9526" cy="9526"/>
          </a:xfrm>
          <a:prstGeom prst="rect">
            <a:avLst/>
          </a:prstGeom>
        </p:spPr>
      </p:pic>
    </p:spTree>
    <p:extLst>
      <p:ext uri="{BB962C8B-B14F-4D97-AF65-F5344CB8AC3E}">
        <p14:creationId xmlns:p14="http://schemas.microsoft.com/office/powerpoint/2010/main" val="3109938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5"/>
          <p:cNvSpPr>
            <a:spLocks noGrp="1"/>
          </p:cNvSpPr>
          <p:nvPr>
            <p:ph type="title"/>
          </p:nvPr>
        </p:nvSpPr>
        <p:spPr bwMode="auto">
          <a:xfrm>
            <a:off x="457200" y="768350"/>
            <a:ext cx="8229600" cy="982663"/>
          </a:xfrm>
        </p:spPr>
        <p:txBody>
          <a:bodyPr/>
          <a:lstStyle/>
          <a:p>
            <a:r>
              <a:rPr lang="en-US" cap="none" smtClean="0">
                <a:latin typeface="Arial" pitchFamily="34" charset="0"/>
              </a:rPr>
              <a:t>Prioritizing outpatient (ambulatory) treatment</a:t>
            </a:r>
          </a:p>
        </p:txBody>
      </p:sp>
      <p:sp>
        <p:nvSpPr>
          <p:cNvPr id="22530" name="Espace réservé du contenu 4"/>
          <p:cNvSpPr>
            <a:spLocks noGrp="1"/>
          </p:cNvSpPr>
          <p:nvPr>
            <p:ph idx="1"/>
          </p:nvPr>
        </p:nvSpPr>
        <p:spPr/>
        <p:txBody>
          <a:bodyPr/>
          <a:lstStyle/>
          <a:p>
            <a:r>
              <a:rPr lang="en-US" smtClean="0">
                <a:latin typeface="Arial" pitchFamily="34" charset="0"/>
              </a:rPr>
              <a:t>Ten community based centers having multidisciplinary teams</a:t>
            </a:r>
          </a:p>
          <a:p>
            <a:r>
              <a:rPr lang="en-US" smtClean="0">
                <a:latin typeface="Arial" pitchFamily="34" charset="0"/>
              </a:rPr>
              <a:t>Two pilot projects covering MDR-TB cohorts</a:t>
            </a:r>
          </a:p>
          <a:p>
            <a:r>
              <a:rPr lang="en-US" smtClean="0">
                <a:latin typeface="Arial" pitchFamily="34" charset="0"/>
              </a:rPr>
              <a:t>Civil society organizations network</a:t>
            </a:r>
          </a:p>
          <a:p>
            <a:r>
              <a:rPr lang="en-US" smtClean="0">
                <a:latin typeface="Arial" pitchFamily="34" charset="0"/>
              </a:rPr>
              <a:t>This should be the core of the new care delivery model</a:t>
            </a:r>
          </a:p>
          <a:p>
            <a:r>
              <a:rPr lang="en-US" smtClean="0">
                <a:latin typeface="Arial" pitchFamily="34" charset="0"/>
              </a:rPr>
              <a:t>Ambulatory treatment prevents from further spread of drug resistance and increases efficiency</a:t>
            </a:r>
          </a:p>
          <a:p>
            <a:r>
              <a:rPr lang="en-US" smtClean="0">
                <a:latin typeface="Arial" pitchFamily="34" charset="0"/>
              </a:rPr>
              <a:t>It provides for implementation of patient based approaches and ultimately increases responsiveness of the system to the patients</a:t>
            </a:r>
            <a:r>
              <a:rPr lang="en-US" altLang="en-US" smtClean="0">
                <a:latin typeface="Arial" pitchFamily="34" charset="0"/>
              </a:rPr>
              <a:t>’</a:t>
            </a:r>
            <a:r>
              <a:rPr lang="en-US" smtClean="0">
                <a:latin typeface="Arial" pitchFamily="34" charset="0"/>
              </a:rPr>
              <a:t> needs and improves quality of care</a:t>
            </a:r>
          </a:p>
          <a:p>
            <a:r>
              <a:rPr lang="en-US" smtClean="0">
                <a:latin typeface="Arial" pitchFamily="34" charset="0"/>
              </a:rPr>
              <a:t>Revised criteria based on clinical needs of the patients and not outdated </a:t>
            </a:r>
            <a:r>
              <a:rPr lang="en-US" altLang="en-US" smtClean="0">
                <a:latin typeface="Arial" pitchFamily="34" charset="0"/>
              </a:rPr>
              <a:t>‘</a:t>
            </a:r>
            <a:r>
              <a:rPr lang="en-US" smtClean="0">
                <a:latin typeface="Arial" pitchFamily="34" charset="0"/>
              </a:rPr>
              <a:t>epidemiological requirements</a:t>
            </a:r>
            <a:r>
              <a:rPr lang="en-US" altLang="en-US" smtClean="0">
                <a:latin typeface="Arial" pitchFamily="34" charset="0"/>
              </a:rPr>
              <a:t>’</a:t>
            </a:r>
            <a:r>
              <a:rPr lang="en-US" smtClean="0">
                <a:latin typeface="Arial" pitchFamily="34" charset="0"/>
              </a:rPr>
              <a:t> or </a:t>
            </a:r>
            <a:r>
              <a:rPr lang="en-US" altLang="en-US" smtClean="0">
                <a:latin typeface="Arial" pitchFamily="34" charset="0"/>
              </a:rPr>
              <a:t>‘</a:t>
            </a:r>
            <a:r>
              <a:rPr lang="en-US" smtClean="0">
                <a:latin typeface="Arial" pitchFamily="34" charset="0"/>
              </a:rPr>
              <a:t>social factors</a:t>
            </a:r>
            <a:r>
              <a:rPr lang="en-US" altLang="en-US" smtClean="0">
                <a:latin typeface="Arial" pitchFamily="34" charset="0"/>
              </a:rPr>
              <a:t>’</a:t>
            </a:r>
            <a:r>
              <a:rPr lang="en-US" smtClean="0">
                <a:latin typeface="Arial" pitchFamily="34" charset="0"/>
              </a:rPr>
              <a:t> which have been driving the hospitalization patterns until now.</a:t>
            </a:r>
          </a:p>
          <a:p>
            <a:pPr>
              <a:buFont typeface="Arial" pitchFamily="34" charset="0"/>
              <a:buNone/>
            </a:pPr>
            <a:endParaRPr lang="en-US" smtClean="0">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5"/>
          <p:cNvSpPr>
            <a:spLocks noGrp="1"/>
          </p:cNvSpPr>
          <p:nvPr>
            <p:ph type="title"/>
          </p:nvPr>
        </p:nvSpPr>
        <p:spPr bwMode="auto">
          <a:xfrm>
            <a:off x="457200" y="768350"/>
            <a:ext cx="8229600" cy="982663"/>
          </a:xfrm>
        </p:spPr>
        <p:txBody>
          <a:bodyPr/>
          <a:lstStyle/>
          <a:p>
            <a:r>
              <a:rPr lang="en-US" cap="none" smtClean="0">
                <a:latin typeface="Arial" pitchFamily="34" charset="0"/>
              </a:rPr>
              <a:t>Ensuring proper infection control</a:t>
            </a:r>
          </a:p>
        </p:txBody>
      </p:sp>
      <p:sp>
        <p:nvSpPr>
          <p:cNvPr id="34818" name="Espace réservé du contenu 4"/>
          <p:cNvSpPr>
            <a:spLocks noGrp="1"/>
          </p:cNvSpPr>
          <p:nvPr>
            <p:ph idx="1"/>
          </p:nvPr>
        </p:nvSpPr>
        <p:spPr/>
        <p:txBody>
          <a:bodyPr/>
          <a:lstStyle/>
          <a:p>
            <a:r>
              <a:rPr lang="en-US" smtClean="0">
                <a:latin typeface="Arial" pitchFamily="34" charset="0"/>
              </a:rPr>
              <a:t>The laboratory network is compliant with contemporary requirements for infection control (including negative pressure mechanical ventilation in designated areas)</a:t>
            </a:r>
          </a:p>
          <a:p>
            <a:endParaRPr lang="en-US" smtClean="0">
              <a:latin typeface="Arial" pitchFamily="34" charset="0"/>
            </a:endParaRPr>
          </a:p>
          <a:p>
            <a:r>
              <a:rPr lang="en-US" smtClean="0">
                <a:latin typeface="Arial" pitchFamily="34" charset="0"/>
              </a:rPr>
              <a:t>Only one hospital (out of four) is upgraded to meet the international requirements (Vorniceni, used as regional hospital/sanatoria in Soviet time for other soviet republics)</a:t>
            </a:r>
          </a:p>
          <a:p>
            <a:endParaRPr lang="en-US" smtClean="0">
              <a:latin typeface="Arial" pitchFamily="34" charset="0"/>
            </a:endParaRPr>
          </a:p>
          <a:p>
            <a:r>
              <a:rPr lang="en-US" smtClean="0">
                <a:latin typeface="Arial" pitchFamily="34" charset="0"/>
              </a:rPr>
              <a:t>The investments should aim at upgrading the remaining facilities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5"/>
          <p:cNvSpPr>
            <a:spLocks noGrp="1"/>
          </p:cNvSpPr>
          <p:nvPr>
            <p:ph type="title"/>
          </p:nvPr>
        </p:nvSpPr>
        <p:spPr bwMode="auto">
          <a:xfrm>
            <a:off x="457200" y="768350"/>
            <a:ext cx="8229600" cy="982663"/>
          </a:xfrm>
        </p:spPr>
        <p:txBody>
          <a:bodyPr/>
          <a:lstStyle/>
          <a:p>
            <a:r>
              <a:rPr lang="en-US" cap="none" smtClean="0">
                <a:latin typeface="Arial" pitchFamily="34" charset="0"/>
              </a:rPr>
              <a:t>Intensive patient support and follow-up</a:t>
            </a:r>
          </a:p>
        </p:txBody>
      </p:sp>
      <p:sp>
        <p:nvSpPr>
          <p:cNvPr id="35842" name="Espace réservé du contenu 4"/>
          <p:cNvSpPr>
            <a:spLocks noGrp="1"/>
          </p:cNvSpPr>
          <p:nvPr>
            <p:ph idx="1"/>
          </p:nvPr>
        </p:nvSpPr>
        <p:spPr/>
        <p:txBody>
          <a:bodyPr/>
          <a:lstStyle/>
          <a:p>
            <a:r>
              <a:rPr lang="en-US" smtClean="0">
                <a:latin typeface="Arial" pitchFamily="34" charset="0"/>
              </a:rPr>
              <a:t>Critical incentives and enablers are in place (food packages, travel reimbursement, monetary bonuses, treatment follow-up after prison release etc.)</a:t>
            </a:r>
          </a:p>
          <a:p>
            <a:r>
              <a:rPr lang="en-US" smtClean="0">
                <a:latin typeface="Arial" pitchFamily="34" charset="0"/>
              </a:rPr>
              <a:t>Covered by the National Health Insurance Company; supplemented by the Global Fund grants</a:t>
            </a:r>
          </a:p>
          <a:p>
            <a:r>
              <a:rPr lang="en-US" smtClean="0">
                <a:latin typeface="Arial" pitchFamily="34" charset="0"/>
              </a:rPr>
              <a:t>Implemented by a network of civil society organizations</a:t>
            </a:r>
          </a:p>
          <a:p>
            <a:r>
              <a:rPr lang="en-US" smtClean="0">
                <a:latin typeface="Arial" pitchFamily="34" charset="0"/>
              </a:rPr>
              <a:t>Ten community based TB centers</a:t>
            </a:r>
          </a:p>
          <a:p>
            <a:r>
              <a:rPr lang="en-US" smtClean="0">
                <a:latin typeface="Arial" pitchFamily="34" charset="0"/>
              </a:rPr>
              <a:t>It is critical that the care delivery model should be more oriented to ambulatory care</a:t>
            </a:r>
          </a:p>
          <a:p>
            <a:r>
              <a:rPr lang="en-US" smtClean="0">
                <a:latin typeface="Arial" pitchFamily="34" charset="0"/>
              </a:rPr>
              <a:t>Further need to strengthen capacity of TB out-patient services, PHC services and NGOs for provision of appropriate incentives and enablers for patients and care providers for completion of treatment as well as effective tracking of defaulters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5"/>
          <p:cNvSpPr>
            <a:spLocks noGrp="1"/>
          </p:cNvSpPr>
          <p:nvPr>
            <p:ph type="title"/>
          </p:nvPr>
        </p:nvSpPr>
        <p:spPr bwMode="auto">
          <a:xfrm>
            <a:off x="457200" y="768350"/>
            <a:ext cx="8229600" cy="982663"/>
          </a:xfrm>
        </p:spPr>
        <p:txBody>
          <a:bodyPr/>
          <a:lstStyle/>
          <a:p>
            <a:r>
              <a:rPr lang="en-US" cap="none" smtClean="0">
                <a:latin typeface="Arial" pitchFamily="34" charset="0"/>
              </a:rPr>
              <a:t>Symptomatic treatment and social needs</a:t>
            </a:r>
          </a:p>
        </p:txBody>
      </p:sp>
      <p:sp>
        <p:nvSpPr>
          <p:cNvPr id="36866" name="Espace réservé du contenu 4"/>
          <p:cNvSpPr>
            <a:spLocks noGrp="1"/>
          </p:cNvSpPr>
          <p:nvPr>
            <p:ph idx="1"/>
          </p:nvPr>
        </p:nvSpPr>
        <p:spPr/>
        <p:txBody>
          <a:bodyPr/>
          <a:lstStyle/>
          <a:p>
            <a:r>
              <a:rPr lang="en-US" smtClean="0">
                <a:latin typeface="Arial" pitchFamily="34" charset="0"/>
              </a:rPr>
              <a:t>It is expected that, with increasing access to all types of treatment and provision of adequate patient support, the need for infrastructure for symptomatic (</a:t>
            </a:r>
            <a:r>
              <a:rPr lang="en-US" altLang="en-US" smtClean="0">
                <a:latin typeface="Arial" pitchFamily="34" charset="0"/>
              </a:rPr>
              <a:t>‘</a:t>
            </a:r>
            <a:r>
              <a:rPr lang="en-US" smtClean="0">
                <a:latin typeface="Arial" pitchFamily="34" charset="0"/>
              </a:rPr>
              <a:t>palliative</a:t>
            </a:r>
            <a:r>
              <a:rPr lang="en-US" altLang="en-US" smtClean="0">
                <a:latin typeface="Arial" pitchFamily="34" charset="0"/>
              </a:rPr>
              <a:t>’</a:t>
            </a:r>
            <a:r>
              <a:rPr lang="en-US" smtClean="0">
                <a:latin typeface="Arial" pitchFamily="34" charset="0"/>
              </a:rPr>
              <a:t>) treatment and </a:t>
            </a:r>
            <a:r>
              <a:rPr lang="en-US" altLang="en-US" smtClean="0">
                <a:latin typeface="Arial" pitchFamily="34" charset="0"/>
              </a:rPr>
              <a:t>‘</a:t>
            </a:r>
            <a:r>
              <a:rPr lang="en-US" smtClean="0">
                <a:latin typeface="Arial" pitchFamily="34" charset="0"/>
              </a:rPr>
              <a:t>coercion hospitalization</a:t>
            </a:r>
            <a:r>
              <a:rPr lang="en-US" altLang="en-US" smtClean="0">
                <a:latin typeface="Arial" pitchFamily="34" charset="0"/>
              </a:rPr>
              <a:t>’</a:t>
            </a:r>
            <a:r>
              <a:rPr lang="en-US" smtClean="0">
                <a:latin typeface="Arial" pitchFamily="34" charset="0"/>
              </a:rPr>
              <a:t> will decrease dramatically</a:t>
            </a:r>
          </a:p>
          <a:p>
            <a:r>
              <a:rPr lang="en-US" smtClean="0">
                <a:latin typeface="Arial" pitchFamily="34" charset="0"/>
              </a:rPr>
              <a:t>However, such premises are needed for patients who failed all available treatment regimens</a:t>
            </a:r>
          </a:p>
          <a:p>
            <a:r>
              <a:rPr lang="en-US" smtClean="0">
                <a:latin typeface="Arial" pitchFamily="34" charset="0"/>
              </a:rPr>
              <a:t>At the same time, other </a:t>
            </a:r>
            <a:r>
              <a:rPr lang="en-US" altLang="en-US" smtClean="0">
                <a:latin typeface="Arial" pitchFamily="34" charset="0"/>
              </a:rPr>
              <a:t>‘</a:t>
            </a:r>
            <a:r>
              <a:rPr lang="en-US" smtClean="0">
                <a:latin typeface="Arial" pitchFamily="34" charset="0"/>
              </a:rPr>
              <a:t>social</a:t>
            </a:r>
            <a:r>
              <a:rPr lang="en-US" altLang="en-US" smtClean="0">
                <a:latin typeface="Arial" pitchFamily="34" charset="0"/>
              </a:rPr>
              <a:t>’</a:t>
            </a:r>
            <a:r>
              <a:rPr lang="en-US" smtClean="0">
                <a:latin typeface="Arial" pitchFamily="34" charset="0"/>
              </a:rPr>
              <a:t> needs of persons who underwent TB treatment and do not have active TB, are to be addressed not by acute TB services but within the general framework of development of alternative care and social support</a:t>
            </a:r>
          </a:p>
          <a:p>
            <a:r>
              <a:rPr lang="en-US" smtClean="0">
                <a:latin typeface="Arial" pitchFamily="34" charset="0"/>
              </a:rPr>
              <a:t>Social support program is in place from 2010 for those who are below the poverty line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5"/>
          <p:cNvSpPr>
            <a:spLocks noGrp="1"/>
          </p:cNvSpPr>
          <p:nvPr>
            <p:ph type="title"/>
          </p:nvPr>
        </p:nvSpPr>
        <p:spPr bwMode="auto">
          <a:xfrm>
            <a:off x="457200" y="768350"/>
            <a:ext cx="8229600" cy="982663"/>
          </a:xfrm>
        </p:spPr>
        <p:txBody>
          <a:bodyPr/>
          <a:lstStyle/>
          <a:p>
            <a:r>
              <a:rPr lang="en-US" cap="none" smtClean="0">
                <a:latin typeface="Arial" pitchFamily="34" charset="0"/>
              </a:rPr>
              <a:t>Conclusion</a:t>
            </a:r>
          </a:p>
        </p:txBody>
      </p:sp>
      <p:sp>
        <p:nvSpPr>
          <p:cNvPr id="37890" name="Espace réservé du contenu 4"/>
          <p:cNvSpPr>
            <a:spLocks noGrp="1"/>
          </p:cNvSpPr>
          <p:nvPr>
            <p:ph idx="1"/>
          </p:nvPr>
        </p:nvSpPr>
        <p:spPr/>
        <p:txBody>
          <a:bodyPr/>
          <a:lstStyle/>
          <a:p>
            <a:r>
              <a:rPr lang="fr-CH" smtClean="0">
                <a:latin typeface="Arial" pitchFamily="34" charset="0"/>
              </a:rPr>
              <a:t>The Moldova burden of MDR-TB is among the hightes in the world</a:t>
            </a:r>
          </a:p>
          <a:p>
            <a:r>
              <a:rPr lang="en-US" smtClean="0">
                <a:latin typeface="Arial" pitchFamily="34" charset="0"/>
              </a:rPr>
              <a:t>Despite all achievements Moldova still fails to achieve the WHO-recommended treatment success rate</a:t>
            </a:r>
          </a:p>
          <a:p>
            <a:r>
              <a:rPr lang="fr-CH" smtClean="0">
                <a:latin typeface="Arial" pitchFamily="34" charset="0"/>
              </a:rPr>
              <a:t>In oder to catalize the program to achieve better results, a new model of care is under development </a:t>
            </a:r>
          </a:p>
          <a:p>
            <a:r>
              <a:rPr lang="en-US" smtClean="0">
                <a:latin typeface="Arial" pitchFamily="34" charset="0"/>
              </a:rPr>
              <a:t>The modernized TB care delivery model aim to ensure: </a:t>
            </a:r>
          </a:p>
          <a:p>
            <a:pPr lvl="1"/>
            <a:r>
              <a:rPr lang="en-US" smtClean="0">
                <a:latin typeface="Times" pitchFamily="-84" charset="0"/>
                <a:ea typeface="Times" pitchFamily="-84" charset="0"/>
                <a:cs typeface="Times" pitchFamily="-84" charset="0"/>
              </a:rPr>
              <a:t>Adequate access to in-patient services;</a:t>
            </a:r>
          </a:p>
          <a:p>
            <a:pPr lvl="1"/>
            <a:r>
              <a:rPr lang="en-US" smtClean="0">
                <a:latin typeface="Times" pitchFamily="-84" charset="0"/>
                <a:ea typeface="Times" pitchFamily="-84" charset="0"/>
                <a:cs typeface="Times" pitchFamily="-84" charset="0"/>
              </a:rPr>
              <a:t>Appropriate quality of services provided;</a:t>
            </a:r>
          </a:p>
          <a:p>
            <a:pPr lvl="1"/>
            <a:r>
              <a:rPr lang="en-US" smtClean="0">
                <a:latin typeface="Times" pitchFamily="-84" charset="0"/>
                <a:ea typeface="Times" pitchFamily="-84" charset="0"/>
                <a:cs typeface="Times" pitchFamily="-84" charset="0"/>
              </a:rPr>
              <a:t>Effective collaboration and coordination across different service levels;</a:t>
            </a:r>
          </a:p>
          <a:p>
            <a:pPr lvl="1"/>
            <a:r>
              <a:rPr lang="en-US" smtClean="0">
                <a:latin typeface="Times" pitchFamily="-84" charset="0"/>
                <a:ea typeface="Times" pitchFamily="-84" charset="0"/>
                <a:cs typeface="Times" pitchFamily="-84" charset="0"/>
              </a:rPr>
              <a:t>Increased efficiency of utilization  of resources; </a:t>
            </a:r>
          </a:p>
          <a:p>
            <a:pPr lvl="1"/>
            <a:r>
              <a:rPr lang="en-GB" smtClean="0">
                <a:latin typeface="Times" pitchFamily="-84" charset="0"/>
                <a:ea typeface="Times" pitchFamily="-84" charset="0"/>
                <a:cs typeface="Times" pitchFamily="-84" charset="0"/>
              </a:rPr>
              <a:t>Satisfaction of clients / users of services with the provided services, as well as participation of communities in planning and implementing changes.</a:t>
            </a:r>
            <a:r>
              <a:rPr lang="en-US" smtClean="0">
                <a:latin typeface="Times" pitchFamily="-84" charset="0"/>
                <a:ea typeface="Times" pitchFamily="-84" charset="0"/>
                <a:cs typeface="Times" pitchFamily="-84" charset="0"/>
              </a:rPr>
              <a:t> </a:t>
            </a:r>
            <a:r>
              <a:rPr lang="fr-CH" smtClean="0">
                <a:latin typeface="Arial" pitchFamily="34" charset="0"/>
                <a:ea typeface="MS PGothic" pitchFamily="34" charset="-128"/>
              </a:rPr>
              <a:t> </a:t>
            </a:r>
          </a:p>
          <a:p>
            <a:endParaRPr lang="fr-CH" smtClean="0">
              <a:latin typeface="Arial" pitchFamily="34" charset="0"/>
            </a:endParaRPr>
          </a:p>
          <a:p>
            <a:endParaRPr lang="fr-CH" smtClean="0">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BA483C6-EC02-45DC-ACFB-6DB38E60E9D2}" type="datetime1">
              <a:rPr lang="fr-FR" sz="1200">
                <a:solidFill>
                  <a:srgbClr val="7F7F7F"/>
                </a:solidFill>
              </a:rPr>
              <a:pPr eaLnBrk="1" hangingPunct="1"/>
              <a:t>27/09/2013</a:t>
            </a:fld>
            <a:endParaRPr lang="fr-FR" sz="1200">
              <a:solidFill>
                <a:srgbClr val="7F7F7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5"/>
          <p:cNvSpPr>
            <a:spLocks noGrp="1"/>
          </p:cNvSpPr>
          <p:nvPr>
            <p:ph type="title"/>
          </p:nvPr>
        </p:nvSpPr>
        <p:spPr bwMode="auto"/>
        <p:txBody>
          <a:bodyPr/>
          <a:lstStyle/>
          <a:p>
            <a:r>
              <a:rPr lang="en-US" cap="none" smtClean="0">
                <a:latin typeface="Arial" pitchFamily="34" charset="0"/>
              </a:rPr>
              <a:t>IMPLEMENTING A MODEL FOR MDR-TB CONTROL IN A POST-SOVIET STATES: EXPERIENCE FROM MOLDOVA</a:t>
            </a:r>
          </a:p>
        </p:txBody>
      </p:sp>
      <p:sp>
        <p:nvSpPr>
          <p:cNvPr id="19458" name="Subtitle 3"/>
          <p:cNvSpPr>
            <a:spLocks noGrp="1"/>
          </p:cNvSpPr>
          <p:nvPr>
            <p:ph type="subTitle" idx="1"/>
          </p:nvPr>
        </p:nvSpPr>
        <p:spPr/>
        <p:txBody>
          <a:bodyPr/>
          <a:lstStyle/>
          <a:p>
            <a:endParaRPr lang="en-GB" smtClean="0">
              <a:latin typeface="Arial" pitchFamily="34" charset="0"/>
            </a:endParaRPr>
          </a:p>
          <a:p>
            <a:endParaRPr lang="en-GB" smtClean="0">
              <a:latin typeface="Arial" pitchFamily="34" charset="0"/>
            </a:endParaRPr>
          </a:p>
          <a:p>
            <a:r>
              <a:rPr lang="en-GB" smtClean="0">
                <a:latin typeface="Arial" pitchFamily="34" charset="0"/>
              </a:rPr>
              <a:t>Dr. VIOREL SOLTAN</a:t>
            </a:r>
          </a:p>
        </p:txBody>
      </p:sp>
      <p:sp>
        <p:nvSpPr>
          <p:cNvPr id="19459" name="Text Placeholder 4"/>
          <p:cNvSpPr>
            <a:spLocks noGrp="1"/>
          </p:cNvSpPr>
          <p:nvPr>
            <p:ph type="body" sz="half" idx="2"/>
          </p:nvPr>
        </p:nvSpPr>
        <p:spPr/>
        <p:txBody>
          <a:bodyPr/>
          <a:lstStyle/>
          <a:p>
            <a:endParaRPr lang="en-GB" smtClean="0">
              <a:latin typeface="Times" pitchFamily="-84" charset="0"/>
            </a:endParaRPr>
          </a:p>
          <a:p>
            <a:r>
              <a:rPr lang="en-GB" smtClean="0">
                <a:latin typeface="Times" pitchFamily="-84" charset="0"/>
              </a:rPr>
              <a:t>CENTER FOR HEALTH POLICIES AND STUDIES, MOLDOVA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5"/>
          <p:cNvSpPr>
            <a:spLocks noGrp="1"/>
          </p:cNvSpPr>
          <p:nvPr>
            <p:ph type="title"/>
          </p:nvPr>
        </p:nvSpPr>
        <p:spPr bwMode="auto">
          <a:xfrm>
            <a:off x="457200" y="768350"/>
            <a:ext cx="8229600" cy="982663"/>
          </a:xfrm>
        </p:spPr>
        <p:txBody>
          <a:bodyPr/>
          <a:lstStyle/>
          <a:p>
            <a:r>
              <a:rPr lang="en-US" cap="none" smtClean="0">
                <a:latin typeface="Arial" pitchFamily="34" charset="0"/>
              </a:rPr>
              <a:t>MDR-TB prevalence in new and re-treatment TB cases by WHO Regions,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31963"/>
            <a:ext cx="6985000"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68313" y="6092825"/>
            <a:ext cx="8207375" cy="27305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sz="1600" dirty="0" smtClean="0"/>
              <a:t>Source: </a:t>
            </a:r>
            <a:r>
              <a:rPr lang="en-US" sz="1600" i="1" dirty="0" err="1" smtClean="0"/>
              <a:t>Zignol</a:t>
            </a:r>
            <a:r>
              <a:rPr lang="en-US" sz="1600" i="1" dirty="0" smtClean="0"/>
              <a:t> et al (2012)</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5"/>
          <p:cNvSpPr>
            <a:spLocks noGrp="1"/>
          </p:cNvSpPr>
          <p:nvPr>
            <p:ph type="title"/>
          </p:nvPr>
        </p:nvSpPr>
        <p:spPr bwMode="auto">
          <a:xfrm>
            <a:off x="457200" y="768350"/>
            <a:ext cx="8229600" cy="982663"/>
          </a:xfrm>
        </p:spPr>
        <p:txBody>
          <a:bodyPr>
            <a:normAutofit fontScale="90000"/>
          </a:bodyPr>
          <a:lstStyle/>
          <a:p>
            <a:pPr>
              <a:defRPr/>
            </a:pPr>
            <a:r>
              <a:rPr lang="en-US" cap="none" dirty="0" smtClean="0">
                <a:latin typeface="Arial" charset="0"/>
                <a:ea typeface="MS PGothic" charset="0"/>
              </a:rPr>
              <a:t>MDR-TB prevalence in new and re-treatment TB cases by group of countries in WHO European Region, %</a:t>
            </a:r>
            <a:endParaRPr lang="en-US" cap="none" dirty="0">
              <a:latin typeface="Arial" charset="0"/>
              <a:ea typeface="MS PGothic" charset="0"/>
            </a:endParaRPr>
          </a:p>
        </p:txBody>
      </p:sp>
      <p:sp>
        <p:nvSpPr>
          <p:cNvPr id="7" name="Title 1"/>
          <p:cNvSpPr txBox="1">
            <a:spLocks/>
          </p:cNvSpPr>
          <p:nvPr/>
        </p:nvSpPr>
        <p:spPr>
          <a:xfrm>
            <a:off x="468313" y="6092825"/>
            <a:ext cx="8207375" cy="27305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sz="1600" dirty="0" smtClean="0"/>
              <a:t>Source: </a:t>
            </a:r>
            <a:r>
              <a:rPr lang="en-US" sz="1600" i="1" dirty="0" err="1" smtClean="0"/>
              <a:t>Zignol</a:t>
            </a:r>
            <a:r>
              <a:rPr lang="en-US" sz="1600" i="1" dirty="0" smtClean="0"/>
              <a:t> et al (2012)</a:t>
            </a:r>
            <a:endParaRPr lang="en-US" sz="1600"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44663"/>
            <a:ext cx="6264275"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57238"/>
            <a:ext cx="4321175" cy="871537"/>
          </a:xfrm>
        </p:spPr>
        <p:txBody>
          <a:bodyPr>
            <a:normAutofit fontScale="90000"/>
          </a:bodyPr>
          <a:lstStyle/>
          <a:p>
            <a:pPr algn="r">
              <a:defRPr/>
            </a:pPr>
            <a:r>
              <a:rPr lang="en-US" sz="3600" b="1" dirty="0" smtClean="0">
                <a:solidFill>
                  <a:srgbClr val="002060"/>
                </a:solidFill>
              </a:rPr>
              <a:t>Republic of Moldova</a:t>
            </a:r>
            <a:endParaRPr lang="en-US" sz="3600" b="1" dirty="0">
              <a:solidFill>
                <a:srgbClr val="002060"/>
              </a:solidFill>
            </a:endParaRPr>
          </a:p>
        </p:txBody>
      </p:sp>
      <p:sp>
        <p:nvSpPr>
          <p:cNvPr id="53250" name="Content Placeholder 2"/>
          <p:cNvSpPr>
            <a:spLocks noGrp="1"/>
          </p:cNvSpPr>
          <p:nvPr>
            <p:ph idx="1"/>
          </p:nvPr>
        </p:nvSpPr>
        <p:spPr>
          <a:xfrm>
            <a:off x="250825" y="1647825"/>
            <a:ext cx="8066088" cy="4805363"/>
          </a:xfrm>
        </p:spPr>
        <p:txBody>
          <a:bodyPr/>
          <a:lstStyle/>
          <a:p>
            <a:r>
              <a:rPr lang="en-US" altLang="en-US" smtClean="0">
                <a:latin typeface="Arial" pitchFamily="34" charset="0"/>
              </a:rPr>
              <a:t>‘</a:t>
            </a:r>
            <a:r>
              <a:rPr lang="en-US" smtClean="0">
                <a:latin typeface="Arial" pitchFamily="34" charset="0"/>
              </a:rPr>
              <a:t>Country in transition</a:t>
            </a:r>
            <a:r>
              <a:rPr lang="en-US" altLang="en-US" smtClean="0">
                <a:latin typeface="Arial" pitchFamily="34" charset="0"/>
              </a:rPr>
              <a:t>’</a:t>
            </a:r>
            <a:r>
              <a:rPr lang="en-US" smtClean="0">
                <a:latin typeface="Arial" pitchFamily="34" charset="0"/>
              </a:rPr>
              <a:t> in Eastern Europe</a:t>
            </a:r>
          </a:p>
          <a:p>
            <a:r>
              <a:rPr lang="en-US" smtClean="0">
                <a:latin typeface="Arial" pitchFamily="34" charset="0"/>
              </a:rPr>
              <a:t>Regained independence after breakdown of the Soviet Union in 1991</a:t>
            </a:r>
          </a:p>
          <a:p>
            <a:r>
              <a:rPr lang="en-US" smtClean="0">
                <a:latin typeface="Arial" pitchFamily="34" charset="0"/>
              </a:rPr>
              <a:t>Territory: 33,846 sq.km</a:t>
            </a:r>
          </a:p>
          <a:p>
            <a:r>
              <a:rPr lang="en-US" smtClean="0">
                <a:latin typeface="Arial" pitchFamily="34" charset="0"/>
              </a:rPr>
              <a:t>Population: 4.1 million</a:t>
            </a:r>
          </a:p>
          <a:p>
            <a:pPr lvl="1"/>
            <a:r>
              <a:rPr lang="en-US" smtClean="0">
                <a:latin typeface="Times" pitchFamily="-84" charset="0"/>
                <a:ea typeface="Times" pitchFamily="-84" charset="0"/>
                <a:cs typeface="Times" pitchFamily="-84" charset="0"/>
              </a:rPr>
              <a:t>Including the separated region of Transnistria (0.52 million)</a:t>
            </a:r>
          </a:p>
          <a:p>
            <a:r>
              <a:rPr lang="en-US" smtClean="0">
                <a:latin typeface="Arial" pitchFamily="34" charset="0"/>
              </a:rPr>
              <a:t>GNI per capita: USD 1,980 (2011)</a:t>
            </a:r>
          </a:p>
          <a:p>
            <a:r>
              <a:rPr lang="en-US" smtClean="0">
                <a:latin typeface="Arial" pitchFamily="34" charset="0"/>
              </a:rPr>
              <a:t>Total number of notified TB cases, all forms (2012): 5,459</a:t>
            </a:r>
          </a:p>
          <a:p>
            <a:r>
              <a:rPr lang="en-US" smtClean="0">
                <a:latin typeface="Arial" pitchFamily="34" charset="0"/>
              </a:rPr>
              <a:t>Number of new TB cases (2012): 3,929</a:t>
            </a:r>
          </a:p>
          <a:p>
            <a:pPr lvl="1"/>
            <a:r>
              <a:rPr lang="en-US" sz="2200" smtClean="0">
                <a:latin typeface="Times" pitchFamily="-84" charset="0"/>
                <a:ea typeface="Times" pitchFamily="-84" charset="0"/>
                <a:cs typeface="Times" pitchFamily="-84" charset="0"/>
              </a:rPr>
              <a:t>Out of these, new SS+ cases</a:t>
            </a:r>
            <a:r>
              <a:rPr lang="ru-RU" sz="2200" smtClean="0">
                <a:latin typeface="Times" pitchFamily="-84" charset="0"/>
                <a:ea typeface="Times" pitchFamily="-84" charset="0"/>
                <a:cs typeface="Times" pitchFamily="-84" charset="0"/>
              </a:rPr>
              <a:t>: </a:t>
            </a:r>
            <a:r>
              <a:rPr lang="en-US" sz="2200" smtClean="0">
                <a:latin typeface="Times" pitchFamily="-84" charset="0"/>
                <a:ea typeface="Times" pitchFamily="-84" charset="0"/>
                <a:cs typeface="Times" pitchFamily="-84" charset="0"/>
              </a:rPr>
              <a:t>1,380</a:t>
            </a:r>
          </a:p>
          <a:p>
            <a:r>
              <a:rPr lang="en-US" smtClean="0">
                <a:latin typeface="Arial" pitchFamily="34" charset="0"/>
              </a:rPr>
              <a:t>Case notification rate (new cases and relapses, 2012): 107 per 100,000 population</a:t>
            </a:r>
          </a:p>
          <a:p>
            <a:r>
              <a:rPr lang="en-US" smtClean="0">
                <a:solidFill>
                  <a:srgbClr val="FF0000"/>
                </a:solidFill>
                <a:latin typeface="Arial" pitchFamily="34" charset="0"/>
              </a:rPr>
              <a:t>The burden of MDR-TB is among the highest in the world</a:t>
            </a:r>
            <a:endParaRPr lang="en-US" smtClean="0">
              <a:latin typeface="Arial" pitchFamily="34" charset="0"/>
            </a:endParaRPr>
          </a:p>
        </p:txBody>
      </p:sp>
      <p:pic>
        <p:nvPicPr>
          <p:cNvPr id="53251" name="Picture 3" descr="C:\Users\AMO\Documents\MDA\MDA TB REACH Wave 2\Bangkok TB REACH Meeting 14-16 March 2012\Poster\moldova-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15888"/>
            <a:ext cx="35274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Slide Number Placeholder 4"/>
          <p:cNvSpPr>
            <a:spLocks noGrp="1"/>
          </p:cNvSpPr>
          <p:nvPr>
            <p:ph type="sldNum" sz="quarter" idx="4294967295"/>
          </p:nvPr>
        </p:nvSpPr>
        <p:spPr bwMode="auto">
          <a:xfrm>
            <a:off x="8531225" y="5648325"/>
            <a:ext cx="549275" cy="396875"/>
          </a:xfrm>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0C759B1C-5871-4BDA-8BB0-594522180A98}"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5"/>
          <p:cNvSpPr>
            <a:spLocks noGrp="1"/>
          </p:cNvSpPr>
          <p:nvPr>
            <p:ph type="title"/>
          </p:nvPr>
        </p:nvSpPr>
        <p:spPr bwMode="auto">
          <a:xfrm>
            <a:off x="457200" y="768350"/>
            <a:ext cx="8229600" cy="982663"/>
          </a:xfrm>
        </p:spPr>
        <p:txBody>
          <a:bodyPr/>
          <a:lstStyle/>
          <a:p>
            <a:r>
              <a:rPr lang="en-US" cap="none" smtClean="0">
                <a:latin typeface="Arial" pitchFamily="34" charset="0"/>
              </a:rPr>
              <a:t>TB Case notification, 1990-2012, per 100,000 population</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6945313"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68313" y="6092825"/>
            <a:ext cx="8207375" cy="27305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sz="1600" dirty="0" smtClean="0"/>
              <a:t>Source: Dr. Andrei </a:t>
            </a:r>
            <a:r>
              <a:rPr lang="en-US" sz="1600" dirty="0" err="1" smtClean="0"/>
              <a:t>Mosneaga</a:t>
            </a:r>
            <a:r>
              <a:rPr lang="en-US" sz="1600" i="1" dirty="0" smtClean="0"/>
              <a:t> (2012)</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5"/>
          <p:cNvSpPr>
            <a:spLocks noGrp="1"/>
          </p:cNvSpPr>
          <p:nvPr>
            <p:ph type="title"/>
          </p:nvPr>
        </p:nvSpPr>
        <p:spPr bwMode="auto">
          <a:xfrm>
            <a:off x="457200" y="768350"/>
            <a:ext cx="8229600" cy="982663"/>
          </a:xfrm>
        </p:spPr>
        <p:txBody>
          <a:bodyPr/>
          <a:lstStyle/>
          <a:p>
            <a:r>
              <a:rPr lang="en-US" cap="none" smtClean="0">
                <a:latin typeface="Arial" pitchFamily="34" charset="0"/>
              </a:rPr>
              <a:t>MDR-TB prevalence, %</a:t>
            </a:r>
          </a:p>
        </p:txBody>
      </p:sp>
      <p:sp>
        <p:nvSpPr>
          <p:cNvPr id="23554" name="Espace réservé du contenu 4"/>
          <p:cNvSpPr>
            <a:spLocks noGrp="1"/>
          </p:cNvSpPr>
          <p:nvPr>
            <p:ph idx="1"/>
          </p:nvPr>
        </p:nvSpPr>
        <p:spPr/>
        <p:txBody>
          <a:bodyPr/>
          <a:lstStyle/>
          <a:p>
            <a:endParaRPr lang="fr-CH" smtClean="0">
              <a:latin typeface="Arial" pitchFamily="34" charset="0"/>
            </a:endParaRP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101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On-screen Show (4:3)</PresentationFormat>
  <Paragraphs>135</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MS PGothic</vt:lpstr>
      <vt:lpstr>Symbol</vt:lpstr>
      <vt:lpstr>Calibri</vt:lpstr>
      <vt:lpstr>Arial Bold</vt:lpstr>
      <vt:lpstr>Arial</vt:lpstr>
      <vt:lpstr>MS PGothic</vt:lpstr>
      <vt:lpstr>Times</vt:lpstr>
      <vt:lpstr>Thème Office</vt:lpstr>
      <vt:lpstr>1_Thème Office</vt:lpstr>
      <vt:lpstr>PowerPoint Presentation</vt:lpstr>
      <vt:lpstr>PowerPoint Presentation</vt:lpstr>
      <vt:lpstr>PowerPoint Presentation</vt:lpstr>
      <vt:lpstr>IMPLEMENTING A MODEL FOR MDR-TB CONTROL IN A POST-SOVIET STATES: EXPERIENCE FROM MOLDOVA</vt:lpstr>
      <vt:lpstr>MDR-TB prevalence in new and re-treatment TB cases by WHO Regions, %</vt:lpstr>
      <vt:lpstr>MDR-TB prevalence in new and re-treatment TB cases by group of countries in WHO European Region, %</vt:lpstr>
      <vt:lpstr>Republic of Moldova</vt:lpstr>
      <vt:lpstr>TB Case notification, 1990-2012, per 100,000 population</vt:lpstr>
      <vt:lpstr>MDR-TB prevalence, %</vt:lpstr>
      <vt:lpstr>Resistance profile, all C+ TB cases, %</vt:lpstr>
      <vt:lpstr>Full resistance pattern, 2011</vt:lpstr>
      <vt:lpstr>Policies and practices in Moldova</vt:lpstr>
      <vt:lpstr>The main challenges</vt:lpstr>
      <vt:lpstr>Improved TB Care Delivery Model</vt:lpstr>
      <vt:lpstr>TB case detection</vt:lpstr>
      <vt:lpstr>Rapid diagnosis of TB and DR-TB</vt:lpstr>
      <vt:lpstr>Location of   Xpert®   instruments</vt:lpstr>
      <vt:lpstr>Total number of Xpert tests by months, abs</vt:lpstr>
      <vt:lpstr>Treatment regimens according to resistance profile</vt:lpstr>
      <vt:lpstr>Prioritizing outpatient (ambulatory) treatment</vt:lpstr>
      <vt:lpstr>Ensuring proper infection control</vt:lpstr>
      <vt:lpstr>Intensive patient support and follow-up</vt:lpstr>
      <vt:lpstr>Symptomatic treatment and social needs</vt:lpstr>
      <vt:lpstr>Conclusion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Stephen H</dc:creator>
  <cp:lastModifiedBy>Pascal Kurosinski</cp:lastModifiedBy>
  <cp:revision>148</cp:revision>
  <dcterms:created xsi:type="dcterms:W3CDTF">2010-04-13T21:58:03Z</dcterms:created>
  <dcterms:modified xsi:type="dcterms:W3CDTF">2013-09-27T17:56:54Z</dcterms:modified>
</cp:coreProperties>
</file>