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71" r:id="rId1"/>
  </p:sldMasterIdLst>
  <p:notesMasterIdLst>
    <p:notesMasterId r:id="rId14"/>
  </p:notesMasterIdLst>
  <p:handoutMasterIdLst>
    <p:handoutMasterId r:id="rId15"/>
  </p:handoutMasterIdLst>
  <p:sldIdLst>
    <p:sldId id="379" r:id="rId2"/>
    <p:sldId id="350" r:id="rId3"/>
    <p:sldId id="378" r:id="rId4"/>
    <p:sldId id="359" r:id="rId5"/>
    <p:sldId id="364" r:id="rId6"/>
    <p:sldId id="365" r:id="rId7"/>
    <p:sldId id="366" r:id="rId8"/>
    <p:sldId id="367" r:id="rId9"/>
    <p:sldId id="377" r:id="rId10"/>
    <p:sldId id="368" r:id="rId11"/>
    <p:sldId id="369" r:id="rId12"/>
    <p:sldId id="370" r:id="rId13"/>
  </p:sldIdLst>
  <p:sldSz cx="9144000" cy="6858000" type="screen4x3"/>
  <p:notesSz cx="6669088" cy="9926638"/>
  <p:embeddedFontLst>
    <p:embeddedFont>
      <p:font typeface="ＭＳ Ｐゴシック" pitchFamily="34" charset="-128"/>
      <p:regular r:id="rId16"/>
    </p:embeddedFont>
    <p:embeddedFont>
      <p:font typeface="Calibri" pitchFamily="34" charset="0"/>
      <p:regular r:id="rId17"/>
      <p:bold r:id="rId18"/>
      <p:italic r:id="rId19"/>
      <p:boldItalic r:id="rId20"/>
    </p:embeddedFont>
    <p:embeddedFont>
      <p:font typeface="Arial Bold" charset="0"/>
      <p:bold r:id="rId21"/>
    </p:embeddedFont>
    <p:embeddedFont>
      <p:font typeface="Times" pitchFamily="18" charset="0"/>
      <p:regular r:id="rId22"/>
      <p:bold r:id="rId23"/>
      <p:italic r:id="rId24"/>
      <p:boldItalic r:id="rId25"/>
    </p:embeddedFont>
  </p:embeddedFontLst>
  <p:defaultTextStyle>
    <a:defPPr>
      <a:defRPr lang="fr-FR"/>
    </a:defPPr>
    <a:lvl1pPr algn="l" defTabSz="457200" rtl="0" fontAlgn="base">
      <a:spcBef>
        <a:spcPct val="0"/>
      </a:spcBef>
      <a:spcAft>
        <a:spcPct val="0"/>
      </a:spcAft>
      <a:defRPr sz="2400" kern="1200">
        <a:solidFill>
          <a:schemeClr val="tx1"/>
        </a:solidFill>
        <a:latin typeface="Arial" pitchFamily="34" charset="0"/>
        <a:ea typeface="Arial Bold"/>
        <a:cs typeface="Arial Bold"/>
      </a:defRPr>
    </a:lvl1pPr>
    <a:lvl2pPr marL="457200" algn="l" defTabSz="457200" rtl="0" fontAlgn="base">
      <a:spcBef>
        <a:spcPct val="0"/>
      </a:spcBef>
      <a:spcAft>
        <a:spcPct val="0"/>
      </a:spcAft>
      <a:defRPr sz="2400" kern="1200">
        <a:solidFill>
          <a:schemeClr val="tx1"/>
        </a:solidFill>
        <a:latin typeface="Arial" pitchFamily="34" charset="0"/>
        <a:ea typeface="Arial Bold"/>
        <a:cs typeface="Arial Bold"/>
      </a:defRPr>
    </a:lvl2pPr>
    <a:lvl3pPr marL="914400" algn="l" defTabSz="457200" rtl="0" fontAlgn="base">
      <a:spcBef>
        <a:spcPct val="0"/>
      </a:spcBef>
      <a:spcAft>
        <a:spcPct val="0"/>
      </a:spcAft>
      <a:defRPr sz="2400" kern="1200">
        <a:solidFill>
          <a:schemeClr val="tx1"/>
        </a:solidFill>
        <a:latin typeface="Arial" pitchFamily="34" charset="0"/>
        <a:ea typeface="Arial Bold"/>
        <a:cs typeface="Arial Bold"/>
      </a:defRPr>
    </a:lvl3pPr>
    <a:lvl4pPr marL="1371600" algn="l" defTabSz="457200" rtl="0" fontAlgn="base">
      <a:spcBef>
        <a:spcPct val="0"/>
      </a:spcBef>
      <a:spcAft>
        <a:spcPct val="0"/>
      </a:spcAft>
      <a:defRPr sz="2400" kern="1200">
        <a:solidFill>
          <a:schemeClr val="tx1"/>
        </a:solidFill>
        <a:latin typeface="Arial" pitchFamily="34" charset="0"/>
        <a:ea typeface="Arial Bold"/>
        <a:cs typeface="Arial Bold"/>
      </a:defRPr>
    </a:lvl4pPr>
    <a:lvl5pPr marL="1828800" algn="l" defTabSz="457200" rtl="0" fontAlgn="base">
      <a:spcBef>
        <a:spcPct val="0"/>
      </a:spcBef>
      <a:spcAft>
        <a:spcPct val="0"/>
      </a:spcAft>
      <a:defRPr sz="2400" kern="1200">
        <a:solidFill>
          <a:schemeClr val="tx1"/>
        </a:solidFill>
        <a:latin typeface="Arial" pitchFamily="34" charset="0"/>
        <a:ea typeface="Arial Bold"/>
        <a:cs typeface="Arial Bold"/>
      </a:defRPr>
    </a:lvl5pPr>
    <a:lvl6pPr marL="2286000" algn="l" defTabSz="914400" rtl="0" eaLnBrk="1" latinLnBrk="0" hangingPunct="1">
      <a:defRPr sz="2400" kern="1200">
        <a:solidFill>
          <a:schemeClr val="tx1"/>
        </a:solidFill>
        <a:latin typeface="Arial" pitchFamily="34" charset="0"/>
        <a:ea typeface="Arial Bold"/>
        <a:cs typeface="Arial Bold"/>
      </a:defRPr>
    </a:lvl6pPr>
    <a:lvl7pPr marL="2743200" algn="l" defTabSz="914400" rtl="0" eaLnBrk="1" latinLnBrk="0" hangingPunct="1">
      <a:defRPr sz="2400" kern="1200">
        <a:solidFill>
          <a:schemeClr val="tx1"/>
        </a:solidFill>
        <a:latin typeface="Arial" pitchFamily="34" charset="0"/>
        <a:ea typeface="Arial Bold"/>
        <a:cs typeface="Arial Bold"/>
      </a:defRPr>
    </a:lvl7pPr>
    <a:lvl8pPr marL="3200400" algn="l" defTabSz="914400" rtl="0" eaLnBrk="1" latinLnBrk="0" hangingPunct="1">
      <a:defRPr sz="2400" kern="1200">
        <a:solidFill>
          <a:schemeClr val="tx1"/>
        </a:solidFill>
        <a:latin typeface="Arial" pitchFamily="34" charset="0"/>
        <a:ea typeface="Arial Bold"/>
        <a:cs typeface="Arial Bold"/>
      </a:defRPr>
    </a:lvl8pPr>
    <a:lvl9pPr marL="3657600" algn="l" defTabSz="914400" rtl="0" eaLnBrk="1" latinLnBrk="0" hangingPunct="1">
      <a:defRPr sz="2400" kern="1200">
        <a:solidFill>
          <a:schemeClr val="tx1"/>
        </a:solidFill>
        <a:latin typeface="Arial" pitchFamily="34" charset="0"/>
        <a:ea typeface="Arial Bold"/>
        <a:cs typeface="Arial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0533"/>
    <a:srgbClr val="005291"/>
    <a:srgbClr val="CE003C"/>
    <a:srgbClr val="FFCC00"/>
    <a:srgbClr val="000066"/>
    <a:srgbClr val="00396C"/>
    <a:srgbClr val="4C4C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8561" autoAdjust="0"/>
  </p:normalViewPr>
  <p:slideViewPr>
    <p:cSldViewPr snapToObjects="1">
      <p:cViewPr>
        <p:scale>
          <a:sx n="75" d="100"/>
          <a:sy n="75" d="100"/>
        </p:scale>
        <p:origin x="-1866" y="-8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3056" y="-128"/>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rsj-svr\shareddata$\ELF\Congress\Munich%202014\Symposia\demographics%20graph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rsj-svr\shareddata$\ELF\Congress\Munich%202014\Symposia\demographics%20graph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fr-CH"/>
  <c:clrMapOvr bg1="lt1" tx1="dk1" bg2="lt2" tx2="dk2" accent1="accent1" accent2="accent2" accent3="accent3" accent4="accent4" accent5="accent5" accent6="accent6" hlink="hlink" folHlink="folHlink"/>
  <c:chart>
    <c:title>
      <c:tx>
        <c:rich>
          <a:bodyPr/>
          <a:lstStyle/>
          <a:p>
            <a:pPr>
              <a:defRPr/>
            </a:pPr>
            <a:r>
              <a:rPr lang="en-US" dirty="0" err="1" smtClean="0"/>
              <a:t>Respondence</a:t>
            </a:r>
            <a:r>
              <a:rPr lang="en-US" dirty="0" smtClean="0"/>
              <a:t> </a:t>
            </a:r>
            <a:r>
              <a:rPr lang="en-US" dirty="0"/>
              <a:t>by language</a:t>
            </a:r>
          </a:p>
        </c:rich>
      </c:tx>
      <c:layout/>
    </c:title>
    <c:plotArea>
      <c:layout/>
      <c:pieChart>
        <c:varyColors val="1"/>
        <c:dLbls>
          <c:showCatName val="1"/>
          <c:showPercent val="1"/>
        </c:dLbls>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fr-CH"/>
  <c:clrMapOvr bg1="lt1" tx1="dk1" bg2="lt2" tx2="dk2" accent1="accent1" accent2="accent2" accent3="accent3" accent4="accent4" accent5="accent5" accent6="accent6" hlink="hlink" folHlink="folHlink"/>
  <c:chart>
    <c:plotArea>
      <c:layout/>
      <c:pieChart>
        <c:varyColors val="1"/>
        <c:dLbls>
          <c:showCatName val="1"/>
          <c:showPercent val="1"/>
        </c:dLbls>
        <c:firstSliceAng val="0"/>
      </c:pieChart>
    </c:plotArea>
    <c:plotVisOnly val="1"/>
    <c:dispBlanksAs val="zero"/>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fr-CH"/>
  <c:clrMapOvr bg1="lt1" tx1="dk1" bg2="lt2" tx2="dk2" accent1="accent1" accent2="accent2" accent3="accent3" accent4="accent4" accent5="accent5" accent6="accent6" hlink="hlink" folHlink="folHlink"/>
  <c:chart>
    <c:title>
      <c:tx>
        <c:rich>
          <a:bodyPr/>
          <a:lstStyle/>
          <a:p>
            <a:pPr>
              <a:defRPr/>
            </a:pPr>
            <a:r>
              <a:rPr lang="en-US"/>
              <a:t>Are you…?</a:t>
            </a:r>
          </a:p>
        </c:rich>
      </c:tx>
      <c:layout/>
    </c:title>
    <c:plotArea>
      <c:layout/>
      <c:barChart>
        <c:barDir val="col"/>
        <c:grouping val="clustered"/>
        <c:ser>
          <c:idx val="0"/>
          <c:order val="0"/>
          <c:tx>
            <c:strRef>
              <c:f>Sheet2!$B$1</c:f>
              <c:strCache>
                <c:ptCount val="1"/>
                <c:pt idx="0">
                  <c:v>% of respondents</c:v>
                </c:pt>
              </c:strCache>
            </c:strRef>
          </c:tx>
          <c:cat>
            <c:strRef>
              <c:f>Sheet2!$A$2:$A$5</c:f>
              <c:strCache>
                <c:ptCount val="4"/>
                <c:pt idx="0">
                  <c:v>Person with LAM</c:v>
                </c:pt>
                <c:pt idx="1">
                  <c:v>Relative</c:v>
                </c:pt>
                <c:pt idx="2">
                  <c:v>HCP</c:v>
                </c:pt>
                <c:pt idx="3">
                  <c:v>Other (friend, carer, support worker)</c:v>
                </c:pt>
              </c:strCache>
            </c:strRef>
          </c:cat>
          <c:val>
            <c:numRef>
              <c:f>Sheet2!$B$2:$B$5</c:f>
              <c:numCache>
                <c:formatCode>General</c:formatCode>
                <c:ptCount val="4"/>
                <c:pt idx="0">
                  <c:v>87</c:v>
                </c:pt>
                <c:pt idx="1">
                  <c:v>7</c:v>
                </c:pt>
                <c:pt idx="2">
                  <c:v>4</c:v>
                </c:pt>
                <c:pt idx="3">
                  <c:v>2</c:v>
                </c:pt>
              </c:numCache>
            </c:numRef>
          </c:val>
        </c:ser>
        <c:dLbls/>
        <c:axId val="118458240"/>
        <c:axId val="118776192"/>
      </c:barChart>
      <c:catAx>
        <c:axId val="118458240"/>
        <c:scaling>
          <c:orientation val="minMax"/>
        </c:scaling>
        <c:axPos val="b"/>
        <c:tickLblPos val="nextTo"/>
        <c:crossAx val="118776192"/>
        <c:crossesAt val="0"/>
        <c:auto val="1"/>
        <c:lblAlgn val="ctr"/>
        <c:lblOffset val="100"/>
      </c:catAx>
      <c:valAx>
        <c:axId val="118776192"/>
        <c:scaling>
          <c:orientation val="minMax"/>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0"/>
        <c:tickLblPos val="nextTo"/>
        <c:spPr>
          <a:noFill/>
          <a:ln>
            <a:noFill/>
          </a:ln>
        </c:spPr>
        <c:crossAx val="118458240"/>
        <c:crosses val="autoZero"/>
        <c:crossBetween val="between"/>
        <c:dispUnits>
          <c:builtInUnit val="hundreds"/>
        </c:dispUnits>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fr-CH"/>
  <c:clrMapOvr bg1="lt1" tx1="dk1" bg2="lt2" tx2="dk2" accent1="accent1" accent2="accent2" accent3="accent3" accent4="accent4" accent5="accent5" accent6="accent6" hlink="hlink" folHlink="folHlink"/>
  <c:chart>
    <c:title>
      <c:tx>
        <c:rich>
          <a:bodyPr/>
          <a:lstStyle/>
          <a:p>
            <a:pPr>
              <a:defRPr/>
            </a:pPr>
            <a:r>
              <a:rPr lang="en-US"/>
              <a:t>Response</a:t>
            </a:r>
            <a:r>
              <a:rPr lang="en-US" baseline="0"/>
              <a:t> by language</a:t>
            </a:r>
            <a:endParaRPr lang="en-US"/>
          </a:p>
        </c:rich>
      </c:tx>
      <c:layout/>
    </c:title>
    <c:plotArea>
      <c:layout/>
      <c:barChart>
        <c:barDir val="col"/>
        <c:grouping val="clustered"/>
        <c:ser>
          <c:idx val="0"/>
          <c:order val="0"/>
          <c:tx>
            <c:strRef>
              <c:f>Sheet1!$B$1</c:f>
              <c:strCache>
                <c:ptCount val="1"/>
                <c:pt idx="0">
                  <c:v>No. of respondents</c:v>
                </c:pt>
              </c:strCache>
            </c:strRef>
          </c:tx>
          <c:cat>
            <c:strRef>
              <c:f>Sheet1!$A$2:$A$8</c:f>
              <c:strCache>
                <c:ptCount val="7"/>
                <c:pt idx="0">
                  <c:v>English </c:v>
                </c:pt>
                <c:pt idx="1">
                  <c:v>Italian</c:v>
                </c:pt>
                <c:pt idx="2">
                  <c:v>French</c:v>
                </c:pt>
                <c:pt idx="3">
                  <c:v>Spanish</c:v>
                </c:pt>
                <c:pt idx="4">
                  <c:v>German</c:v>
                </c:pt>
                <c:pt idx="5">
                  <c:v>Swedish</c:v>
                </c:pt>
                <c:pt idx="6">
                  <c:v>Norwegian (1)</c:v>
                </c:pt>
              </c:strCache>
            </c:strRef>
          </c:cat>
          <c:val>
            <c:numRef>
              <c:f>Sheet1!$B$2:$B$8</c:f>
              <c:numCache>
                <c:formatCode>General</c:formatCode>
                <c:ptCount val="7"/>
                <c:pt idx="0">
                  <c:v>282</c:v>
                </c:pt>
                <c:pt idx="1">
                  <c:v>85</c:v>
                </c:pt>
                <c:pt idx="2">
                  <c:v>70</c:v>
                </c:pt>
                <c:pt idx="3">
                  <c:v>59</c:v>
                </c:pt>
                <c:pt idx="4">
                  <c:v>44</c:v>
                </c:pt>
                <c:pt idx="5">
                  <c:v>31</c:v>
                </c:pt>
                <c:pt idx="6">
                  <c:v>1</c:v>
                </c:pt>
              </c:numCache>
            </c:numRef>
          </c:val>
        </c:ser>
        <c:dLbls/>
        <c:axId val="119249152"/>
        <c:axId val="119439360"/>
      </c:barChart>
      <c:catAx>
        <c:axId val="119249152"/>
        <c:scaling>
          <c:orientation val="minMax"/>
        </c:scaling>
        <c:axPos val="b"/>
        <c:tickLblPos val="nextTo"/>
        <c:crossAx val="119439360"/>
        <c:crosses val="autoZero"/>
        <c:auto val="1"/>
        <c:lblAlgn val="ctr"/>
        <c:lblOffset val="100"/>
      </c:catAx>
      <c:valAx>
        <c:axId val="119439360"/>
        <c:scaling>
          <c:orientation val="minMax"/>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tickLblPos val="nextTo"/>
        <c:crossAx val="119249152"/>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0.30365</cdr:x>
      <cdr:y>0.03338</cdr:y>
    </cdr:from>
    <cdr:to>
      <cdr:x>0.74493</cdr:x>
      <cdr:y>0.26504</cdr:y>
    </cdr:to>
    <cdr:sp macro="" textlink="">
      <cdr:nvSpPr>
        <cdr:cNvPr id="2" name="TextBox 1"/>
        <cdr:cNvSpPr txBox="1"/>
      </cdr:nvSpPr>
      <cdr:spPr>
        <a:xfrm xmlns:a="http://schemas.openxmlformats.org/drawingml/2006/main">
          <a:off x="2088232" y="144016"/>
          <a:ext cx="3034680" cy="9995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altLang="en-US" sz="2000" dirty="0" smtClean="0">
              <a:solidFill>
                <a:schemeClr val="tx1"/>
              </a:solidFill>
            </a:rPr>
            <a:t>Total respondents: 572 (504 completed surveys)</a:t>
          </a:r>
        </a:p>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F1FC084D-4C28-4572-8CE3-3B2963A1A386}" type="datetime1">
              <a:rPr lang="fr-FR"/>
              <a:pPr>
                <a:defRPr/>
              </a:pPr>
              <a:t>02/10/2014</a:t>
            </a:fld>
            <a:endParaRPr lang="fr-FR" dirty="0"/>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F2051C58-7D62-4F64-B27C-252F39F9EDBD}" type="slidenum">
              <a:rPr lang="fr-FR"/>
              <a:pPr>
                <a:defRPr/>
              </a:pPr>
              <a:t>‹#›</a:t>
            </a:fld>
            <a:endParaRPr lang="fr-FR" dirty="0"/>
          </a:p>
        </p:txBody>
      </p:sp>
    </p:spTree>
    <p:extLst>
      <p:ext uri="{BB962C8B-B14F-4D97-AF65-F5344CB8AC3E}">
        <p14:creationId xmlns:p14="http://schemas.microsoft.com/office/powerpoint/2010/main" xmlns="" val="23179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5D27584A-796C-4119-850F-29504BB1D83C}" type="datetime1">
              <a:rPr lang="fr-FR"/>
              <a:pPr>
                <a:defRPr/>
              </a:pPr>
              <a:t>02/10/2014</a:t>
            </a:fld>
            <a:endParaRPr lang="fr-FR" dirty="0"/>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dirty="0" smtClean="0"/>
          </a:p>
        </p:txBody>
      </p:sp>
      <p:sp>
        <p:nvSpPr>
          <p:cNvPr id="5" name="Espace réservé des commentaires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9428163"/>
            <a:ext cx="2889250"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1135EBCA-C1A7-48CD-9E10-C01252779551}" type="slidenum">
              <a:rPr lang="fr-FR"/>
              <a:pPr>
                <a:defRPr/>
              </a:pPr>
              <a:t>‹#›</a:t>
            </a:fld>
            <a:endParaRPr lang="fr-FR" dirty="0"/>
          </a:p>
        </p:txBody>
      </p:sp>
    </p:spTree>
    <p:extLst>
      <p:ext uri="{BB962C8B-B14F-4D97-AF65-F5344CB8AC3E}">
        <p14:creationId xmlns:p14="http://schemas.microsoft.com/office/powerpoint/2010/main" xmlns="" val="389534275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fr-CH" altLang="fr-FR" smtClean="0"/>
          </a:p>
        </p:txBody>
      </p:sp>
      <p:sp>
        <p:nvSpPr>
          <p:cNvPr id="19460" name="Slide Number Placeholder 3"/>
          <p:cNvSpPr>
            <a:spLocks noGrp="1"/>
          </p:cNvSpPr>
          <p:nvPr>
            <p:ph type="sldNum" sz="quarter" idx="5"/>
          </p:nvPr>
        </p:nvSpPr>
        <p:spPr>
          <a:noFill/>
        </p:spPr>
        <p:txBody>
          <a:bodyPr/>
          <a:lstStyle/>
          <a:p>
            <a:fld id="{37CB3CE8-5C84-4D56-BDB0-0E85E466A4CE}" type="slidenum">
              <a:rPr lang="en-US" altLang="fr-FR"/>
              <a:pPr/>
              <a:t>1</a:t>
            </a:fld>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4" name="Slide Number Placeholder 3"/>
          <p:cNvSpPr>
            <a:spLocks noGrp="1"/>
          </p:cNvSpPr>
          <p:nvPr>
            <p:ph type="sldNum" sz="quarter" idx="5"/>
          </p:nvPr>
        </p:nvSpPr>
        <p:spPr/>
        <p:txBody>
          <a:bodyPr/>
          <a:lstStyle/>
          <a:p>
            <a:pPr>
              <a:defRPr/>
            </a:pPr>
            <a:fld id="{89939D5D-8AB0-4711-800E-EE78FC4C130E}" type="slidenum">
              <a:rPr lang="fr-FR" smtClean="0"/>
              <a:pPr>
                <a:defRPr/>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extLst/>
        </p:spPr>
        <p:txBody>
          <a:bodyPr/>
          <a:lstStyle/>
          <a:p>
            <a:pPr>
              <a:defRPr/>
            </a:pPr>
            <a:r>
              <a:rPr lang="en-GB" b="1" dirty="0" smtClean="0"/>
              <a:t>Background</a:t>
            </a:r>
            <a:endParaRPr lang="en-GB" dirty="0" smtClean="0"/>
          </a:p>
          <a:p>
            <a:pPr>
              <a:defRPr/>
            </a:pPr>
            <a:r>
              <a:rPr lang="en-GB" dirty="0" err="1" smtClean="0"/>
              <a:t>Lymphangioleiomyomatosis</a:t>
            </a:r>
            <a:r>
              <a:rPr lang="en-GB" dirty="0" smtClean="0"/>
              <a:t> is pronounced </a:t>
            </a:r>
            <a:r>
              <a:rPr lang="en-GB" dirty="0" err="1" smtClean="0"/>
              <a:t>lim</a:t>
            </a:r>
            <a:r>
              <a:rPr lang="en-GB" dirty="0" smtClean="0"/>
              <a:t>-fan-gee-o-</a:t>
            </a:r>
            <a:r>
              <a:rPr lang="en-GB" dirty="0" err="1" smtClean="0"/>
              <a:t>ly</a:t>
            </a:r>
            <a:r>
              <a:rPr lang="en-GB" dirty="0" smtClean="0"/>
              <a:t>-o-my-o-ma-to-sis.  “Lymph” refers to the lymph vessels and “</a:t>
            </a:r>
            <a:r>
              <a:rPr lang="en-GB" dirty="0" err="1" smtClean="0"/>
              <a:t>angio</a:t>
            </a:r>
            <a:r>
              <a:rPr lang="en-GB" dirty="0" smtClean="0"/>
              <a:t>” refers to the blood vessels. “</a:t>
            </a:r>
            <a:r>
              <a:rPr lang="en-GB" dirty="0" err="1" smtClean="0"/>
              <a:t>Leiomy</a:t>
            </a:r>
            <a:r>
              <a:rPr lang="en-GB" dirty="0" smtClean="0"/>
              <a:t>” means smooth muscle, “</a:t>
            </a:r>
            <a:r>
              <a:rPr lang="en-GB" dirty="0" err="1" smtClean="0"/>
              <a:t>oma</a:t>
            </a:r>
            <a:r>
              <a:rPr lang="en-GB" dirty="0" smtClean="0"/>
              <a:t>” is a </a:t>
            </a:r>
            <a:r>
              <a:rPr lang="en-GB" dirty="0" err="1" smtClean="0"/>
              <a:t>tumor</a:t>
            </a:r>
            <a:r>
              <a:rPr lang="en-GB" dirty="0" smtClean="0"/>
              <a:t>, and “</a:t>
            </a:r>
            <a:r>
              <a:rPr lang="en-GB" dirty="0" err="1" smtClean="0"/>
              <a:t>tosis</a:t>
            </a:r>
            <a:r>
              <a:rPr lang="en-GB" dirty="0" smtClean="0"/>
              <a:t>,” refers to a disease condition.</a:t>
            </a:r>
          </a:p>
          <a:p>
            <a:pPr>
              <a:defRPr/>
            </a:pPr>
            <a:endParaRPr lang="en-GB" altLang="en-US" dirty="0" smtClean="0"/>
          </a:p>
          <a:p>
            <a:pPr>
              <a:defRPr/>
            </a:pPr>
            <a:r>
              <a:rPr lang="en-GB" altLang="en-US" dirty="0" err="1" smtClean="0"/>
              <a:t>Lymphangioleiomyomatosis</a:t>
            </a:r>
            <a:r>
              <a:rPr lang="en-GB" altLang="en-US" dirty="0" smtClean="0"/>
              <a:t> (LAM) is a rare lung disease, which occurs sporadically or in association with the genetic disease tuberous sclerosis complex (TSC). Sporadic LAM affects fewer than 1 in 400,000 adult females; however LAM occurs in 30-40% of people with TSC (information from the 2010 ERS guidelines for LAM = still the definitive guide on diagnosis and management). Current estimates of the incidence of LAM are based on data from registries in the United States, France, and the United Kingdom, three countries where there have been substantial organized efforts in contacting pulmonary physicians to determine the number of patients with LAM.  As previously mentioned, because LAM is relatively uncommon, it is often misdiagnosed.   Therefore, the current number of women diagnosed with LAM does not accurately represent the true prevalence of the disease.  Rough estimates suggest that there could be as many as 30,000 to 50,000 women worldwide who actually have sporadic LAM (info from the LAM Foundation website (US LAM patient org)). </a:t>
            </a:r>
          </a:p>
          <a:p>
            <a:pPr>
              <a:defRPr/>
            </a:pPr>
            <a:endParaRPr lang="en-GB" altLang="en-US" dirty="0" smtClean="0"/>
          </a:p>
          <a:p>
            <a:pPr>
              <a:defRPr/>
            </a:pPr>
            <a:r>
              <a:rPr lang="en-GB" altLang="en-US" b="1" dirty="0" smtClean="0"/>
              <a:t>Survey methodology</a:t>
            </a:r>
          </a:p>
          <a:p>
            <a:pPr marL="171450" indent="-171450">
              <a:buFontTx/>
              <a:buChar char="-"/>
              <a:defRPr/>
            </a:pPr>
            <a:r>
              <a:rPr lang="en-GB" altLang="en-US" dirty="0" smtClean="0"/>
              <a:t>Online survey available in 7 languages (English, Spanish, French, Italian, German, Swedish, Norwegian)</a:t>
            </a:r>
          </a:p>
          <a:p>
            <a:pPr marL="171450" indent="-171450">
              <a:buFontTx/>
              <a:buChar char="-"/>
              <a:defRPr/>
            </a:pPr>
            <a:r>
              <a:rPr lang="en-GB" altLang="en-US" dirty="0" smtClean="0"/>
              <a:t>Key areas and questions identified by European LAM Federation, and developed by ELF. Reviewed by European LAM Federation members via Iris. </a:t>
            </a:r>
          </a:p>
          <a:p>
            <a:pPr marL="171450" indent="-171450">
              <a:buFontTx/>
              <a:buChar char="-"/>
              <a:defRPr/>
            </a:pPr>
            <a:r>
              <a:rPr lang="en-GB" altLang="en-US" dirty="0" smtClean="0"/>
              <a:t>Survey translated by national LAM patient organisations</a:t>
            </a:r>
          </a:p>
          <a:p>
            <a:pPr marL="171450" indent="-171450">
              <a:buFontTx/>
              <a:buChar char="-"/>
              <a:defRPr/>
            </a:pPr>
            <a:r>
              <a:rPr lang="en-GB" dirty="0" smtClean="0"/>
              <a:t>Survey open: 1 May – 15 July </a:t>
            </a:r>
          </a:p>
          <a:p>
            <a:pPr marL="171450" indent="-171450">
              <a:buFontTx/>
              <a:buChar char="-"/>
              <a:defRPr/>
            </a:pPr>
            <a:r>
              <a:rPr lang="en-GB" dirty="0" smtClean="0"/>
              <a:t>Open responses translated into English by national LAM organisations</a:t>
            </a:r>
          </a:p>
          <a:p>
            <a:pPr marL="171450" indent="-171450">
              <a:buFontTx/>
              <a:buChar char="-"/>
              <a:defRPr/>
            </a:pPr>
            <a:r>
              <a:rPr lang="en-GB" dirty="0" smtClean="0"/>
              <a:t>Data analysed by ELF and discussed with LAM Federation</a:t>
            </a:r>
          </a:p>
          <a:p>
            <a:pPr marL="171450" indent="-171450">
              <a:buFontTx/>
              <a:buChar char="-"/>
              <a:defRPr/>
            </a:pPr>
            <a:r>
              <a:rPr lang="en-GB" dirty="0" smtClean="0"/>
              <a:t>Findings used to structure this Workshop – with the priorities of the patients and professionals setting the agenda for the workshop rather than ELF and LAM Federation identifying the priorities etc. </a:t>
            </a:r>
          </a:p>
          <a:p>
            <a:pPr>
              <a:defRPr/>
            </a:pPr>
            <a:endParaRPr lang="en-GB" altLang="en-US" dirty="0" smtClean="0"/>
          </a:p>
          <a:p>
            <a:pPr>
              <a:defRPr/>
            </a:pPr>
            <a:r>
              <a:rPr lang="en-GB" altLang="en-US" b="1" dirty="0" smtClean="0"/>
              <a:t>Dissemination </a:t>
            </a:r>
          </a:p>
          <a:p>
            <a:pPr marL="171450" indent="-171450">
              <a:buFontTx/>
              <a:buChar char="-"/>
              <a:defRPr/>
            </a:pPr>
            <a:r>
              <a:rPr lang="en-GB" dirty="0" smtClean="0"/>
              <a:t>ELF website and social media</a:t>
            </a:r>
          </a:p>
          <a:p>
            <a:pPr marL="171450" indent="-171450">
              <a:buFontTx/>
              <a:buChar char="-"/>
              <a:defRPr/>
            </a:pPr>
            <a:r>
              <a:rPr lang="en-GB" dirty="0" smtClean="0"/>
              <a:t>ELF patient organisation network (160+ organisations)</a:t>
            </a:r>
          </a:p>
          <a:p>
            <a:pPr marL="171450" indent="-171450">
              <a:buFontTx/>
              <a:buChar char="-"/>
              <a:defRPr/>
            </a:pPr>
            <a:r>
              <a:rPr lang="en-GB" dirty="0" smtClean="0"/>
              <a:t>ELF newsletter (6,000 recipients)</a:t>
            </a:r>
          </a:p>
          <a:p>
            <a:pPr marL="171450" indent="-171450">
              <a:buFontTx/>
              <a:buChar char="-"/>
              <a:defRPr/>
            </a:pPr>
            <a:r>
              <a:rPr lang="en-GB" dirty="0" err="1" smtClean="0"/>
              <a:t>RareConnect</a:t>
            </a:r>
            <a:r>
              <a:rPr lang="en-GB" dirty="0" smtClean="0"/>
              <a:t> LAM community webpage </a:t>
            </a:r>
          </a:p>
          <a:p>
            <a:pPr marL="171450" indent="-171450">
              <a:buFontTx/>
              <a:buChar char="-"/>
              <a:defRPr/>
            </a:pPr>
            <a:r>
              <a:rPr lang="en-GB" dirty="0" smtClean="0"/>
              <a:t>LAM national networks via European LAM Federation (national networks raised awareness via mass mail and social media channels)</a:t>
            </a:r>
          </a:p>
          <a:p>
            <a:pPr>
              <a:defRPr/>
            </a:pPr>
            <a:endParaRPr lang="en-GB" dirty="0" smtClean="0"/>
          </a:p>
          <a:p>
            <a:pPr>
              <a:defRPr/>
            </a:pPr>
            <a:endParaRPr lang="en-GB" altLang="en-US" dirty="0" smtClean="0"/>
          </a:p>
        </p:txBody>
      </p:sp>
      <p:sp>
        <p:nvSpPr>
          <p:cNvPr id="4" name="Slide Number Placeholder 3"/>
          <p:cNvSpPr>
            <a:spLocks noGrp="1"/>
          </p:cNvSpPr>
          <p:nvPr>
            <p:ph type="sldNum" sz="quarter" idx="5"/>
          </p:nvPr>
        </p:nvSpPr>
        <p:spPr/>
        <p:txBody>
          <a:bodyPr/>
          <a:lstStyle/>
          <a:p>
            <a:pPr>
              <a:defRPr/>
            </a:pPr>
            <a:fld id="{D03E062E-2097-4912-9049-3F867B6FF467}" type="slidenum">
              <a:rPr lang="fr-FR" smtClean="0"/>
              <a:pPr>
                <a:defRPr/>
              </a:pPr>
              <a:t>5</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t>Greatest response to English language survey but this does not mean that all respondents were native English speakers or resident in the UK. The scope of the survey was international since the workshop and LAM community includes people from across Europe as well as from America, New Zealand and Australia. However, respondents were not asked to state their country of residence. </a:t>
            </a:r>
          </a:p>
        </p:txBody>
      </p:sp>
      <p:sp>
        <p:nvSpPr>
          <p:cNvPr id="4" name="Slide Number Placeholder 3"/>
          <p:cNvSpPr>
            <a:spLocks noGrp="1"/>
          </p:cNvSpPr>
          <p:nvPr>
            <p:ph type="sldNum" sz="quarter" idx="5"/>
          </p:nvPr>
        </p:nvSpPr>
        <p:spPr/>
        <p:txBody>
          <a:bodyPr/>
          <a:lstStyle/>
          <a:p>
            <a:pPr>
              <a:defRPr/>
            </a:pPr>
            <a:fld id="{78A098EF-D52C-429A-9DC0-BADCB698D872}" type="slidenum">
              <a:rPr lang="fr-FR" smtClean="0"/>
              <a:pPr>
                <a:defRPr/>
              </a:pPr>
              <a:t>6</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t>For each of these 6 questions, respondents were asked to rate 3-8 statements from top priority through to action not needed. </a:t>
            </a:r>
          </a:p>
        </p:txBody>
      </p:sp>
      <p:sp>
        <p:nvSpPr>
          <p:cNvPr id="4" name="Slide Number Placeholder 3"/>
          <p:cNvSpPr>
            <a:spLocks noGrp="1"/>
          </p:cNvSpPr>
          <p:nvPr>
            <p:ph type="sldNum" sz="quarter" idx="5"/>
          </p:nvPr>
        </p:nvSpPr>
        <p:spPr/>
        <p:txBody>
          <a:bodyPr/>
          <a:lstStyle/>
          <a:p>
            <a:pPr>
              <a:defRPr/>
            </a:pPr>
            <a:fld id="{E2C45F19-E3B0-40C5-A10E-E4EC1ED50B32}" type="slidenum">
              <a:rPr lang="fr-FR" smtClean="0"/>
              <a:pPr>
                <a:defRPr/>
              </a:pPr>
              <a:t>7</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t>Within the groups that you have been allocated to (tables 1-5), please use the next 50 minutes to complete Task 1. There is a designated note taker on each table, who will take notes on the discussions held, to be brought together and summarised at the end of the workshop. </a:t>
            </a:r>
          </a:p>
          <a:p>
            <a:endParaRPr lang="en-GB" altLang="en-US" smtClean="0"/>
          </a:p>
          <a:p>
            <a:r>
              <a:rPr lang="en-GB" altLang="en-US" smtClean="0"/>
              <a:t>The results of two of the survey questions have been placed on your tables. Please give 20 minutes to look at the results as a group and discuss each of the points shown on the slide. </a:t>
            </a:r>
          </a:p>
          <a:p>
            <a:endParaRPr lang="en-GB" altLang="en-US" smtClean="0"/>
          </a:p>
          <a:p>
            <a:r>
              <a:rPr lang="en-GB" altLang="en-US" smtClean="0"/>
              <a:t>The workshop chairs will also try to get around each table to join in your discussions. If you have any questions either ask your note taker. </a:t>
            </a:r>
          </a:p>
          <a:p>
            <a:endParaRPr lang="en-GB" altLang="en-US" smtClean="0"/>
          </a:p>
        </p:txBody>
      </p:sp>
      <p:sp>
        <p:nvSpPr>
          <p:cNvPr id="4" name="Slide Number Placeholder 3"/>
          <p:cNvSpPr>
            <a:spLocks noGrp="1"/>
          </p:cNvSpPr>
          <p:nvPr>
            <p:ph type="sldNum" sz="quarter" idx="5"/>
          </p:nvPr>
        </p:nvSpPr>
        <p:spPr/>
        <p:txBody>
          <a:bodyPr/>
          <a:lstStyle/>
          <a:p>
            <a:pPr>
              <a:defRPr/>
            </a:pPr>
            <a:fld id="{169A1B5D-36C6-4037-AF99-EEBD800AF489}" type="slidenum">
              <a:rPr lang="fr-FR" smtClean="0"/>
              <a:pPr>
                <a:defRPr/>
              </a:pPr>
              <a:t>10</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t>40% of people who completed the survey entered open responses. </a:t>
            </a:r>
          </a:p>
          <a:p>
            <a:endParaRPr lang="en-GB" altLang="en-US" smtClean="0"/>
          </a:p>
          <a:p>
            <a:r>
              <a:rPr lang="en-GB" altLang="en-US" smtClean="0"/>
              <a:t>7 key themes emerged from the thematic analysis, however the need for reliable, easy to understand information answering patient’s questions was the most frequently stated additional priority. These information needs ranged from living an active life with LAM, to information for families on supporting a person with LAM, to specific areas such as LAM and pregnancy, vaccinations, needing oxygen and weight management. </a:t>
            </a:r>
          </a:p>
        </p:txBody>
      </p:sp>
      <p:sp>
        <p:nvSpPr>
          <p:cNvPr id="4" name="Slide Number Placeholder 3"/>
          <p:cNvSpPr>
            <a:spLocks noGrp="1"/>
          </p:cNvSpPr>
          <p:nvPr>
            <p:ph type="sldNum" sz="quarter" idx="5"/>
          </p:nvPr>
        </p:nvSpPr>
        <p:spPr/>
        <p:txBody>
          <a:bodyPr/>
          <a:lstStyle/>
          <a:p>
            <a:pPr>
              <a:defRPr/>
            </a:pPr>
            <a:fld id="{5A6C1EB1-8DBC-4525-AA34-B45BFD658292}" type="slidenum">
              <a:rPr lang="fr-FR" smtClean="0"/>
              <a:pPr>
                <a:defRPr/>
              </a:pPr>
              <a:t>11</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p>
        </p:txBody>
      </p:sp>
      <p:sp>
        <p:nvSpPr>
          <p:cNvPr id="4" name="Slide Number Placeholder 3"/>
          <p:cNvSpPr>
            <a:spLocks noGrp="1"/>
          </p:cNvSpPr>
          <p:nvPr>
            <p:ph type="sldNum" sz="quarter" idx="5"/>
          </p:nvPr>
        </p:nvSpPr>
        <p:spPr/>
        <p:txBody>
          <a:bodyPr/>
          <a:lstStyle/>
          <a:p>
            <a:pPr>
              <a:defRPr/>
            </a:pPr>
            <a:fld id="{378823E6-27DB-4BC4-804C-B65708DC8C32}" type="slidenum">
              <a:rPr lang="fr-FR" smtClean="0"/>
              <a:pPr>
                <a:defRPr/>
              </a:pPr>
              <a:t>12</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userDrawn="1"/>
        </p:nvSpPr>
        <p:spPr>
          <a:xfrm>
            <a:off x="0" y="768350"/>
            <a:ext cx="9180513"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8"/>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596188" y="206375"/>
            <a:ext cx="1090612"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39750" y="150813"/>
            <a:ext cx="936625"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u contenu 2"/>
          <p:cNvSpPr>
            <a:spLocks noGrp="1"/>
          </p:cNvSpPr>
          <p:nvPr>
            <p:ph idx="1"/>
          </p:nvPr>
        </p:nvSpPr>
        <p:spPr>
          <a:xfrm>
            <a:off x="457200" y="1751013"/>
            <a:ext cx="8229600" cy="4411662"/>
          </a:xfrm>
        </p:spPr>
        <p:txBody>
          <a:bodyPr/>
          <a:lstStyle>
            <a:lvl1pPr>
              <a:defRPr b="0">
                <a:solidFill>
                  <a:srgbClr val="005291"/>
                </a:solidFill>
                <a:latin typeface="Calibri" panose="020F0502020204030204" pitchFamily="34" charset="0"/>
              </a:defRPr>
            </a:lvl1pPr>
            <a:lvl2pPr>
              <a:defRPr>
                <a:solidFill>
                  <a:schemeClr val="tx2"/>
                </a:solidFill>
                <a:latin typeface="Calibri" panose="020F0502020204030204"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re 1"/>
          <p:cNvSpPr>
            <a:spLocks noGrp="1"/>
          </p:cNvSpPr>
          <p:nvPr>
            <p:ph type="title"/>
          </p:nvPr>
        </p:nvSpPr>
        <p:spPr>
          <a:xfrm>
            <a:off x="457200" y="768349"/>
            <a:ext cx="8229600" cy="982663"/>
          </a:xfrm>
        </p:spPr>
        <p:txBody>
          <a:bodyPr/>
          <a:lstStyle>
            <a:lvl1pPr>
              <a:defRPr sz="2800" cap="all" baseline="0">
                <a:latin typeface="Calibri" panose="020F0502020204030204" pitchFamily="34" charset="0"/>
              </a:defRPr>
            </a:lvl1pPr>
          </a:lstStyle>
          <a:p>
            <a:r>
              <a:rPr lang="en-US" smtClean="0"/>
              <a:t>Click to edit Master title style</a:t>
            </a:r>
            <a:endParaRPr lang="fr-FR" dirty="0"/>
          </a:p>
        </p:txBody>
      </p:sp>
    </p:spTree>
    <p:extLst>
      <p:ext uri="{BB962C8B-B14F-4D97-AF65-F5344CB8AC3E}">
        <p14:creationId xmlns:p14="http://schemas.microsoft.com/office/powerpoint/2010/main" xmlns="" val="119131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4" name="Rectangle 3"/>
          <p:cNvSpPr/>
          <p:nvPr userDrawn="1"/>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descr="Barcelone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446963" y="150813"/>
            <a:ext cx="12398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4787900" y="6308725"/>
            <a:ext cx="3898900" cy="3603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573088" y="150813"/>
            <a:ext cx="936625"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768095"/>
            <a:ext cx="8229600" cy="982917"/>
          </a:xfrm>
        </p:spPr>
        <p:txBody>
          <a:bodyPr/>
          <a:lstStyle>
            <a:lvl1pPr>
              <a:defRPr sz="2800" cap="all" baseline="0">
                <a:latin typeface="Calibri" panose="020F0502020204030204" pitchFamily="34" charset="0"/>
              </a:defRPr>
            </a:lvl1p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1pPr>
              <a:defRPr b="0">
                <a:solidFill>
                  <a:srgbClr val="005291"/>
                </a:solidFill>
                <a:latin typeface="Calibri" panose="020F0502020204030204" pitchFamily="34" charset="0"/>
              </a:defRPr>
            </a:lvl1pPr>
            <a:lvl2pPr>
              <a:defRPr b="0">
                <a:solidFill>
                  <a:schemeClr val="tx2"/>
                </a:solidFill>
                <a:latin typeface="Calibri" panose="020F0502020204030204"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xmlns="" val="358926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srcRect/>
          <a:stretch>
            <a:fillRect/>
          </a:stretch>
        </p:blipFill>
        <p:spPr bwMode="auto">
          <a:xfrm>
            <a:off x="0" y="-6350"/>
            <a:ext cx="9144000" cy="6870700"/>
          </a:xfrm>
          <a:prstGeom prst="rect">
            <a:avLst/>
          </a:prstGeom>
          <a:noFill/>
          <a:ln w="9525">
            <a:noFill/>
            <a:miter lim="800000"/>
            <a:headEnd/>
            <a:tailEnd/>
          </a:ln>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endParaRPr lang="en-US" dirty="0" smtClean="0"/>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fr-FR" altLang="en-US" smtClean="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2800" kern="1200" cap="all">
          <a:solidFill>
            <a:srgbClr val="CE003C"/>
          </a:solidFill>
          <a:latin typeface="+mj-lt"/>
          <a:ea typeface="MS PGothic" pitchFamily="34" charset="-128"/>
          <a:cs typeface="+mj-cs"/>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p:spPr>
        <p:txBody>
          <a:bodyPr lIns="91402" tIns="45701" rIns="91402" bIns="45701">
            <a:spAutoFit/>
          </a:bodyPr>
          <a:lstStyle/>
          <a:p>
            <a:pPr algn="ctr" defTabSz="457200" eaLnBrk="1" hangingPunct="1">
              <a:spcAft>
                <a:spcPct val="50000"/>
              </a:spcAft>
            </a:pPr>
            <a:r>
              <a:rPr lang="en-US" altLang="fr-FR" sz="3200">
                <a:solidFill>
                  <a:srgbClr val="FFFFFF"/>
                </a:solidFill>
                <a:latin typeface="Arial" pitchFamily="34" charset="0"/>
                <a:ea typeface="ＭＳ Ｐゴシック" pitchFamily="34" charset="-128"/>
                <a:cs typeface="Arial" pitchFamily="34" charset="0"/>
              </a:rPr>
              <a:t>Thank you for viewing this presentation.</a:t>
            </a:r>
          </a:p>
          <a:p>
            <a:pPr algn="ctr" defTabSz="457200" eaLnBrk="1" hangingPunct="1">
              <a:spcAft>
                <a:spcPct val="50000"/>
              </a:spcAft>
            </a:pPr>
            <a:r>
              <a:rPr lang="fr-FR" altLang="fr-FR" sz="3200">
                <a:solidFill>
                  <a:srgbClr val="FFFFFF"/>
                </a:solidFill>
                <a:latin typeface="Arial" pitchFamily="34" charset="0"/>
                <a:ea typeface="ＭＳ Ｐゴシック" pitchFamily="34" charset="-128"/>
                <a:cs typeface="Arial" pitchFamily="34" charset="0"/>
              </a:rPr>
              <a:t>We would like to remind you that this material is the property of the author.</a:t>
            </a:r>
            <a:br>
              <a:rPr lang="fr-FR" altLang="fr-FR" sz="3200">
                <a:solidFill>
                  <a:srgbClr val="FFFFFF"/>
                </a:solidFill>
                <a:latin typeface="Arial" pitchFamily="34" charset="0"/>
                <a:ea typeface="ＭＳ Ｐゴシック" pitchFamily="34" charset="-128"/>
                <a:cs typeface="Arial" pitchFamily="34" charset="0"/>
              </a:rPr>
            </a:br>
            <a:r>
              <a:rPr lang="fr-FR" altLang="fr-FR" sz="3200">
                <a:solidFill>
                  <a:srgbClr val="FFFFFF"/>
                </a:solidFill>
                <a:latin typeface="Arial" pitchFamily="34" charset="0"/>
                <a:ea typeface="ＭＳ Ｐゴシック" pitchFamily="34" charset="-128"/>
                <a:cs typeface="Arial" pitchFamily="34" charset="0"/>
              </a:rPr>
              <a:t>It is provided to you by the ERS for your personal use only, as submitted by the author. </a:t>
            </a:r>
          </a:p>
          <a:p>
            <a:pPr algn="ctr" defTabSz="457200" eaLnBrk="1" hangingPunct="1">
              <a:spcAft>
                <a:spcPct val="50000"/>
              </a:spcAft>
            </a:pPr>
            <a:endParaRPr lang="fr-CH" altLang="fr-FR" sz="1000">
              <a:solidFill>
                <a:srgbClr val="FFFFFF"/>
              </a:solidFill>
              <a:latin typeface="Arial" pitchFamily="34" charset="0"/>
              <a:ea typeface="ＭＳ Ｐゴシック" pitchFamily="34" charset="-128"/>
              <a:cs typeface="Arial" pitchFamily="34" charset="0"/>
              <a:sym typeface="Symbol" pitchFamily="18" charset="2"/>
            </a:endParaRPr>
          </a:p>
          <a:p>
            <a:pPr algn="ctr" defTabSz="457200" eaLnBrk="1" hangingPunct="1">
              <a:spcAft>
                <a:spcPct val="50000"/>
              </a:spcAft>
              <a:buFont typeface="Symbol" pitchFamily="18" charset="2"/>
              <a:buChar char="Ó"/>
            </a:pPr>
            <a:r>
              <a:rPr lang="fr-FR" altLang="fr-FR" sz="3200">
                <a:solidFill>
                  <a:srgbClr val="FFFFFF"/>
                </a:solidFill>
                <a:latin typeface="Arial" pitchFamily="34" charset="0"/>
                <a:ea typeface="ＭＳ Ｐゴシック" pitchFamily="34" charset="-128"/>
                <a:cs typeface="Arial" pitchFamily="34" charset="0"/>
              </a:rPr>
              <a:t> 2014 by the author</a:t>
            </a:r>
          </a:p>
        </p:txBody>
      </p:sp>
      <p:pic>
        <p:nvPicPr>
          <p:cNvPr id="18435" name="Picture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Priority setting Task</a:t>
            </a:r>
            <a:endParaRPr lang="en-GB" sz="2000" dirty="0"/>
          </a:p>
        </p:txBody>
      </p:sp>
      <p:sp>
        <p:nvSpPr>
          <p:cNvPr id="12291" name="Content Placeholder 2"/>
          <p:cNvSpPr>
            <a:spLocks noGrp="1"/>
          </p:cNvSpPr>
          <p:nvPr>
            <p:ph idx="1"/>
          </p:nvPr>
        </p:nvSpPr>
        <p:spPr/>
        <p:txBody>
          <a:bodyPr/>
          <a:lstStyle/>
          <a:p>
            <a:r>
              <a:rPr lang="en-US" altLang="en-US" smtClean="0"/>
              <a:t>Define the priorities (and explain them to any members who are unsure)</a:t>
            </a:r>
            <a:br>
              <a:rPr lang="en-US" altLang="en-US" smtClean="0"/>
            </a:br>
            <a:endParaRPr lang="en-GB" altLang="en-US" smtClean="0"/>
          </a:p>
          <a:p>
            <a:r>
              <a:rPr lang="en-US" altLang="en-US" smtClean="0"/>
              <a:t>Identify how important the priorities are for stakeholders (patients, healthcare professionals and industry)</a:t>
            </a:r>
            <a:br>
              <a:rPr lang="en-US" altLang="en-US" smtClean="0"/>
            </a:br>
            <a:endParaRPr lang="en-GB" altLang="en-US" smtClean="0"/>
          </a:p>
          <a:p>
            <a:r>
              <a:rPr lang="en-US" altLang="en-US" smtClean="0"/>
              <a:t>Identify how the priorities could be met or the situation improved</a:t>
            </a:r>
            <a:br>
              <a:rPr lang="en-US" altLang="en-US" smtClean="0"/>
            </a:br>
            <a:endParaRPr lang="en-GB" altLang="en-US" smtClean="0"/>
          </a:p>
          <a:p>
            <a:r>
              <a:rPr lang="en-US" altLang="en-US" smtClean="0"/>
              <a:t>Identify any significant challenges to addressing the priorities</a:t>
            </a:r>
            <a:endParaRPr lang="en-GB" altLang="en-US" smtClean="0"/>
          </a:p>
          <a:p>
            <a:endParaRPr lang="en-GB"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Open responses: thematic analysis</a:t>
            </a:r>
            <a:endParaRPr lang="en-GB" dirty="0"/>
          </a:p>
        </p:txBody>
      </p:sp>
      <p:sp>
        <p:nvSpPr>
          <p:cNvPr id="13315" name="Content Placeholder 2"/>
          <p:cNvSpPr>
            <a:spLocks noGrp="1"/>
          </p:cNvSpPr>
          <p:nvPr>
            <p:ph idx="1"/>
          </p:nvPr>
        </p:nvSpPr>
        <p:spPr/>
        <p:txBody>
          <a:bodyPr/>
          <a:lstStyle/>
          <a:p>
            <a:r>
              <a:rPr lang="en-GB" altLang="en-US" smtClean="0"/>
              <a:t>Reliable, easy to understand information for patients and their partners and families</a:t>
            </a:r>
          </a:p>
          <a:p>
            <a:r>
              <a:rPr lang="en-GB" altLang="en-US" smtClean="0"/>
              <a:t>Need for increased professional awareness and education</a:t>
            </a:r>
          </a:p>
          <a:p>
            <a:r>
              <a:rPr lang="en-GB" altLang="en-US" smtClean="0"/>
              <a:t>A clear care pathway and service improvement across all countries (Europe and world-wide)</a:t>
            </a:r>
          </a:p>
          <a:p>
            <a:r>
              <a:rPr lang="en-GB" altLang="en-US" smtClean="0"/>
              <a:t>Psychological support and counselling</a:t>
            </a:r>
          </a:p>
          <a:p>
            <a:r>
              <a:rPr lang="en-GB" altLang="en-US" smtClean="0"/>
              <a:t>Ongoing support and self-management</a:t>
            </a:r>
          </a:p>
          <a:p>
            <a:r>
              <a:rPr lang="en-GB" altLang="en-US" smtClean="0"/>
              <a:t>Increased funding for research and outreach</a:t>
            </a:r>
          </a:p>
          <a:p>
            <a:r>
              <a:rPr lang="en-GB" altLang="en-US" smtClean="0"/>
              <a:t>Research:</a:t>
            </a:r>
          </a:p>
          <a:p>
            <a:pPr lvl="1"/>
            <a:r>
              <a:rPr lang="en-GB" altLang="en-US" smtClean="0">
                <a:cs typeface="Times" pitchFamily="18" charset="0"/>
              </a:rPr>
              <a:t>Funding</a:t>
            </a:r>
          </a:p>
          <a:p>
            <a:pPr lvl="1"/>
            <a:r>
              <a:rPr lang="en-GB" altLang="en-US" smtClean="0">
                <a:cs typeface="Times" pitchFamily="18" charset="0"/>
              </a:rPr>
              <a:t>Outreach</a:t>
            </a:r>
          </a:p>
          <a:p>
            <a:pPr lvl="1"/>
            <a:r>
              <a:rPr lang="en-GB" altLang="en-US" smtClean="0">
                <a:cs typeface="Times" pitchFamily="18" charset="0"/>
              </a:rPr>
              <a:t>Recommendations (causes and progression, treatments, relational factors)</a:t>
            </a:r>
          </a:p>
          <a:p>
            <a:endParaRPr lang="en-GB"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ELF Patient Priorities</a:t>
            </a:r>
            <a:endParaRPr lang="en-GB" dirty="0"/>
          </a:p>
        </p:txBody>
      </p:sp>
      <p:sp>
        <p:nvSpPr>
          <p:cNvPr id="16387" name="Content Placeholder 2"/>
          <p:cNvSpPr>
            <a:spLocks noGrp="1"/>
          </p:cNvSpPr>
          <p:nvPr>
            <p:ph idx="1"/>
          </p:nvPr>
        </p:nvSpPr>
        <p:spPr/>
        <p:txBody>
          <a:bodyPr/>
          <a:lstStyle/>
          <a:p>
            <a:pPr>
              <a:defRPr/>
            </a:pPr>
            <a:r>
              <a:rPr lang="en-GB" altLang="en-US" dirty="0" smtClean="0">
                <a:ea typeface="ＭＳ Ｐゴシック" pitchFamily="34" charset="-128"/>
              </a:rPr>
              <a:t>Patient Priorities:  Patient-led recommendations for healthcare professionals and patients</a:t>
            </a:r>
            <a:br>
              <a:rPr lang="en-GB" altLang="en-US" dirty="0" smtClean="0">
                <a:ea typeface="ＭＳ Ｐゴシック" pitchFamily="34" charset="-128"/>
              </a:rPr>
            </a:br>
            <a:endParaRPr lang="en-GB" altLang="en-US" dirty="0" smtClean="0">
              <a:ea typeface="ＭＳ Ｐゴシック" pitchFamily="34" charset="-128"/>
            </a:endParaRPr>
          </a:p>
          <a:p>
            <a:pPr>
              <a:defRPr/>
            </a:pPr>
            <a:r>
              <a:rPr lang="en-US" altLang="en-US" dirty="0" smtClean="0">
                <a:ea typeface="ＭＳ Ｐゴシック" pitchFamily="34" charset="-128"/>
              </a:rPr>
              <a:t>New ELF/ERS initiative </a:t>
            </a:r>
            <a:br>
              <a:rPr lang="en-US" altLang="en-US" dirty="0" smtClean="0">
                <a:ea typeface="ＭＳ Ｐゴシック" pitchFamily="34" charset="-128"/>
              </a:rPr>
            </a:br>
            <a:endParaRPr lang="en-US" altLang="en-US" dirty="0" smtClean="0">
              <a:ea typeface="ＭＳ Ｐゴシック" pitchFamily="34" charset="-128"/>
            </a:endParaRPr>
          </a:p>
          <a:p>
            <a:pPr>
              <a:defRPr/>
            </a:pPr>
            <a:r>
              <a:rPr lang="en-US" altLang="en-US" dirty="0" smtClean="0">
                <a:ea typeface="ＭＳ Ｐゴシック" pitchFamily="34" charset="-128"/>
              </a:rPr>
              <a:t>Patient priorities: </a:t>
            </a:r>
            <a:r>
              <a:rPr lang="en-GB" altLang="en-US" dirty="0" smtClean="0">
                <a:ea typeface="ＭＳ Ｐゴシック" pitchFamily="34" charset="-128"/>
              </a:rPr>
              <a:t>patient-led recommendations for healthcare professionals and patients</a:t>
            </a:r>
            <a:br>
              <a:rPr lang="en-GB" altLang="en-US" dirty="0" smtClean="0">
                <a:ea typeface="ＭＳ Ｐゴシック" pitchFamily="34" charset="-128"/>
              </a:rPr>
            </a:br>
            <a:endParaRPr lang="en-GB" altLang="en-US" dirty="0" smtClean="0">
              <a:ea typeface="ＭＳ Ｐゴシック" pitchFamily="34" charset="-128"/>
            </a:endParaRPr>
          </a:p>
          <a:p>
            <a:pPr>
              <a:defRPr/>
            </a:pPr>
            <a:r>
              <a:rPr lang="en-GB" altLang="en-US" dirty="0" smtClean="0">
                <a:ea typeface="ＭＳ Ｐゴシック" pitchFamily="34" charset="-128"/>
              </a:rPr>
              <a:t>Aim: to</a:t>
            </a:r>
            <a:r>
              <a:rPr lang="en-US" altLang="en-US" dirty="0" smtClean="0">
                <a:ea typeface="ＭＳ Ｐゴシック" pitchFamily="34" charset="-128"/>
              </a:rPr>
              <a:t> provide medically accurate information on key areas identified by patients and </a:t>
            </a:r>
            <a:r>
              <a:rPr lang="en-US" altLang="en-US" dirty="0" err="1" smtClean="0">
                <a:ea typeface="ＭＳ Ｐゴシック" pitchFamily="34" charset="-128"/>
              </a:rPr>
              <a:t>carers</a:t>
            </a:r>
            <a:r>
              <a:rPr lang="en-US" altLang="en-US" dirty="0" smtClean="0">
                <a:ea typeface="ＭＳ Ｐゴシック" pitchFamily="34" charset="-128"/>
              </a:rPr>
              <a:t/>
            </a:r>
            <a:br>
              <a:rPr lang="en-US" altLang="en-US" dirty="0" smtClean="0">
                <a:ea typeface="ＭＳ Ｐゴシック" pitchFamily="34" charset="-128"/>
              </a:rPr>
            </a:br>
            <a:endParaRPr lang="en-US" altLang="en-US" dirty="0" smtClean="0">
              <a:ea typeface="ＭＳ Ｐゴシック" pitchFamily="34" charset="-128"/>
            </a:endParaRPr>
          </a:p>
          <a:p>
            <a:pPr marL="0" indent="0">
              <a:buFont typeface="Arial" pitchFamily="34" charset="0"/>
              <a:buNone/>
              <a:defRPr/>
            </a:pPr>
            <a:endParaRPr lang="en-GB" altLang="en-US" dirty="0" smtClean="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7463"/>
            <a:ext cx="8229600" cy="982662"/>
          </a:xfrm>
        </p:spPr>
        <p:txBody>
          <a:bodyPr/>
          <a:lstStyle/>
          <a:p>
            <a:pPr>
              <a:defRPr/>
            </a:pPr>
            <a:r>
              <a:rPr lang="en-US" b="1" dirty="0"/>
              <a:t>LAM Patient Priority Setting Workshop</a:t>
            </a:r>
            <a:endParaRPr lang="en-GB" dirty="0"/>
          </a:p>
        </p:txBody>
      </p:sp>
      <p:sp>
        <p:nvSpPr>
          <p:cNvPr id="4099" name="Content Placeholder 2"/>
          <p:cNvSpPr>
            <a:spLocks noGrp="1"/>
          </p:cNvSpPr>
          <p:nvPr>
            <p:ph idx="1"/>
          </p:nvPr>
        </p:nvSpPr>
        <p:spPr>
          <a:xfrm>
            <a:off x="457200" y="2924175"/>
            <a:ext cx="8229600" cy="1895475"/>
          </a:xfrm>
        </p:spPr>
        <p:txBody>
          <a:bodyPr/>
          <a:lstStyle/>
          <a:p>
            <a:pPr algn="ctr">
              <a:buFont typeface="Arial" pitchFamily="34" charset="0"/>
              <a:buNone/>
              <a:defRPr/>
            </a:pPr>
            <a:r>
              <a:rPr lang="en-US" sz="2400" b="1" dirty="0"/>
              <a:t>Understanding and addressing unmet needs in LAM treatment, management and </a:t>
            </a:r>
            <a:r>
              <a:rPr lang="en-US" sz="2400" b="1" dirty="0" smtClean="0"/>
              <a:t>research</a:t>
            </a:r>
          </a:p>
          <a:p>
            <a:pPr algn="ctr">
              <a:buFont typeface="Arial" pitchFamily="34" charset="0"/>
              <a:buNone/>
              <a:defRPr/>
            </a:pPr>
            <a:endParaRPr lang="en-US" sz="2400" b="1" dirty="0" smtClean="0"/>
          </a:p>
          <a:p>
            <a:pPr algn="ctr">
              <a:buFont typeface="Arial" pitchFamily="34" charset="0"/>
              <a:buNone/>
              <a:defRPr/>
            </a:pPr>
            <a:r>
              <a:rPr lang="en-US" sz="2800" b="1" dirty="0" smtClean="0"/>
              <a:t>50 patients, patient groups, professionals and industry</a:t>
            </a:r>
            <a:r>
              <a:rPr lang="en-US" sz="2800" dirty="0" smtClean="0"/>
              <a:t> </a:t>
            </a:r>
            <a:r>
              <a:rPr lang="en-US" sz="2400" b="1" dirty="0"/>
              <a:t/>
            </a:r>
            <a:br>
              <a:rPr lang="en-US" sz="2400" b="1" dirty="0"/>
            </a:br>
            <a:endParaRPr lang="en-GB" altLang="en-US" sz="2400" dirty="0"/>
          </a:p>
          <a:p>
            <a:pPr marL="0" indent="0" algn="ctr">
              <a:buFont typeface="Arial" pitchFamily="34" charset="0"/>
              <a:buNone/>
              <a:defRPr/>
            </a:pPr>
            <a:r>
              <a:rPr lang="en-GB" altLang="en-US" sz="2400" dirty="0"/>
              <a:t>Tuesday, 9 September</a:t>
            </a:r>
          </a:p>
          <a:p>
            <a:pPr marL="0" indent="0" algn="ctr">
              <a:buFont typeface="Arial" pitchFamily="34" charset="0"/>
              <a:buNone/>
              <a:defRPr/>
            </a:pPr>
            <a:r>
              <a:rPr lang="en-GB" altLang="en-US" sz="2400" dirty="0"/>
              <a:t>09.00-12.00</a:t>
            </a:r>
          </a:p>
          <a:p>
            <a:pPr marL="0" indent="0" algn="ctr">
              <a:buFont typeface="Arial" pitchFamily="34" charset="0"/>
              <a:buNone/>
              <a:defRPr/>
            </a:pPr>
            <a:endParaRPr lang="en-GB" alt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endParaRPr lang="en-GB">
              <a:ea typeface="ＭＳ Ｐゴシック" pitchFamily="34" charset="-128"/>
            </a:endParaRP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3075" y="908050"/>
            <a:ext cx="2746375" cy="206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213" y="3213100"/>
            <a:ext cx="2105025" cy="280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9475" y="944563"/>
            <a:ext cx="2700338" cy="2024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5"/>
          <p:cNvPicPr>
            <a:picLocks noGrp="1" noChangeAspect="1" noChangeArrowheads="1"/>
          </p:cNvPicPr>
          <p:nvPr>
            <p:ph idx="1"/>
          </p:nvPr>
        </p:nvPicPr>
        <p:blipFill>
          <a:blip r:embed="rId5">
            <a:extLst>
              <a:ext uri="{28A0092B-C50C-407E-A947-70E740481C1C}">
                <a14:useLocalDpi xmlns:a14="http://schemas.microsoft.com/office/drawing/2010/main" xmlns="" val="0"/>
              </a:ext>
            </a:extLst>
          </a:blip>
          <a:srcRect/>
          <a:stretch>
            <a:fillRect/>
          </a:stretch>
        </p:blipFill>
        <p:spPr>
          <a:xfrm>
            <a:off x="6300788" y="944563"/>
            <a:ext cx="2698750" cy="202406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87675" y="3213100"/>
            <a:ext cx="2106613" cy="280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80063" y="3606800"/>
            <a:ext cx="2692400" cy="201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1557338"/>
            <a:ext cx="8229600" cy="4411662"/>
          </a:xfrm>
        </p:spPr>
        <p:txBody>
          <a:bodyPr/>
          <a:lstStyle/>
          <a:p>
            <a:r>
              <a:rPr lang="en-US" altLang="en-US" smtClean="0"/>
              <a:t>To bring together</a:t>
            </a:r>
            <a:r>
              <a:rPr lang="en-GB" altLang="en-US" smtClean="0"/>
              <a:t> people affected by Lymphangioleiomyomatosis (LAM) and people working in the field of LAM to discuss the priorities of patients and potential solutions.</a:t>
            </a:r>
            <a:br>
              <a:rPr lang="en-GB" altLang="en-US" smtClean="0"/>
            </a:br>
            <a:endParaRPr lang="en-GB" altLang="en-US" smtClean="0"/>
          </a:p>
          <a:p>
            <a:r>
              <a:rPr lang="en-GB" altLang="en-US" smtClean="0"/>
              <a:t>To reach agreement on the actions needed by patients, healthcare professionals and industry to improve LAM treatment and care, in response to the priorities identified in the LAM survey.</a:t>
            </a:r>
            <a:br>
              <a:rPr lang="en-GB" altLang="en-US" smtClean="0"/>
            </a:br>
            <a:endParaRPr lang="en-GB" altLang="en-US" smtClean="0"/>
          </a:p>
          <a:p>
            <a:r>
              <a:rPr lang="en-GB" altLang="en-US" smtClean="0"/>
              <a:t>To identify the information needs of patients and their families and if there is a need for a European guide on living with LAM for patients and their families developed in collaboration with LAM specialists. </a:t>
            </a:r>
            <a:br>
              <a:rPr lang="en-GB" altLang="en-US" smtClean="0"/>
            </a:br>
            <a:endParaRPr lang="en-GB" altLang="en-US" smtClean="0"/>
          </a:p>
          <a:p>
            <a:r>
              <a:rPr lang="en-GB" altLang="en-US" smtClean="0"/>
              <a:t>To inform the patient perspective presentation to be delivered in the following symposium “Advances in care for patients with Lymphangioleiomyomatosis (LAM)”.</a:t>
            </a:r>
          </a:p>
        </p:txBody>
      </p:sp>
      <p:sp>
        <p:nvSpPr>
          <p:cNvPr id="3" name="Title 2"/>
          <p:cNvSpPr>
            <a:spLocks noGrp="1"/>
          </p:cNvSpPr>
          <p:nvPr>
            <p:ph type="title"/>
          </p:nvPr>
        </p:nvSpPr>
        <p:spPr>
          <a:xfrm>
            <a:off x="457200" y="768350"/>
            <a:ext cx="8229600" cy="982663"/>
          </a:xfrm>
        </p:spPr>
        <p:txBody>
          <a:bodyPr/>
          <a:lstStyle/>
          <a:p>
            <a:pPr>
              <a:defRPr/>
            </a:pPr>
            <a:r>
              <a:rPr lang="en-GB" dirty="0"/>
              <a:t>Workshop aims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Key priorities for patients with LAM </a:t>
            </a:r>
            <a:endParaRPr lang="en-GB" dirty="0"/>
          </a:p>
        </p:txBody>
      </p:sp>
      <p:pic>
        <p:nvPicPr>
          <p:cNvPr id="7171" name="Content Placeholder 3" descr="LAM survey.pn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444500" y="1938338"/>
            <a:ext cx="5837238" cy="2630487"/>
          </a:xfrm>
        </p:spPr>
      </p:pic>
      <p:pic>
        <p:nvPicPr>
          <p:cNvPr id="7172"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20850" y="4098925"/>
            <a:ext cx="6389688" cy="275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732338" y="1781175"/>
            <a:ext cx="3962400"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Demographics</a:t>
            </a:r>
            <a:endParaRPr lang="en-GB" dirty="0"/>
          </a:p>
        </p:txBody>
      </p:sp>
      <p:sp>
        <p:nvSpPr>
          <p:cNvPr id="10243" name="Content Placeholder 2"/>
          <p:cNvSpPr>
            <a:spLocks noGrp="1"/>
          </p:cNvSpPr>
          <p:nvPr>
            <p:ph idx="1"/>
          </p:nvPr>
        </p:nvSpPr>
        <p:spPr>
          <a:xfrm>
            <a:off x="468313" y="1557338"/>
            <a:ext cx="8229600" cy="4525962"/>
          </a:xfrm>
        </p:spPr>
        <p:txBody>
          <a:bodyPr/>
          <a:lstStyle/>
          <a:p>
            <a:pPr>
              <a:buFont typeface="Arial" pitchFamily="34" charset="0"/>
              <a:buNone/>
              <a:defRPr/>
            </a:pPr>
            <a:endParaRPr lang="en-GB" altLang="en-US" sz="1600" dirty="0" smtClean="0"/>
          </a:p>
          <a:p>
            <a:pPr>
              <a:defRPr/>
            </a:pPr>
            <a:endParaRPr lang="en-GB" altLang="en-US" sz="1600" dirty="0" smtClean="0"/>
          </a:p>
          <a:p>
            <a:pPr>
              <a:defRPr/>
            </a:pPr>
            <a:endParaRPr lang="en-GB" altLang="en-US" sz="1600" dirty="0"/>
          </a:p>
          <a:p>
            <a:pPr>
              <a:defRPr/>
            </a:pPr>
            <a:endParaRPr lang="en-GB" altLang="en-US" sz="1600" dirty="0" smtClean="0"/>
          </a:p>
          <a:p>
            <a:pPr>
              <a:defRPr/>
            </a:pPr>
            <a:endParaRPr lang="en-GB" altLang="en-US" sz="1600" dirty="0" smtClean="0"/>
          </a:p>
          <a:p>
            <a:pPr>
              <a:defRPr/>
            </a:pPr>
            <a:endParaRPr lang="en-GB" altLang="en-US" sz="1600" dirty="0"/>
          </a:p>
          <a:p>
            <a:pPr>
              <a:defRPr/>
            </a:pPr>
            <a:endParaRPr lang="en-GB" altLang="en-US" sz="1600" dirty="0" smtClean="0"/>
          </a:p>
          <a:p>
            <a:pPr>
              <a:defRPr/>
            </a:pPr>
            <a:endParaRPr lang="en-GB" altLang="en-US" sz="1600" dirty="0"/>
          </a:p>
          <a:p>
            <a:pPr>
              <a:defRPr/>
            </a:pPr>
            <a:endParaRPr lang="en-GB" altLang="en-US" sz="1600" dirty="0" smtClean="0"/>
          </a:p>
          <a:p>
            <a:pPr>
              <a:defRPr/>
            </a:pPr>
            <a:endParaRPr lang="en-GB" altLang="en-US" sz="1600" dirty="0"/>
          </a:p>
          <a:p>
            <a:pPr marL="0" indent="0">
              <a:buFont typeface="Arial" pitchFamily="34" charset="0"/>
              <a:buNone/>
              <a:defRPr/>
            </a:pPr>
            <a:endParaRPr lang="en-GB" altLang="en-US" sz="1600" dirty="0" smtClean="0"/>
          </a:p>
        </p:txBody>
      </p:sp>
      <p:graphicFrame>
        <p:nvGraphicFramePr>
          <p:cNvPr id="4" name="Chart 3"/>
          <p:cNvGraphicFramePr>
            <a:graphicFrameLocks/>
          </p:cNvGraphicFramePr>
          <p:nvPr/>
        </p:nvGraphicFramePr>
        <p:xfrm>
          <a:off x="-828600" y="2213398"/>
          <a:ext cx="6057901" cy="3800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1332656" y="1988840"/>
          <a:ext cx="6877050" cy="4245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187400" y="3498308"/>
          <a:ext cx="4528616"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4368676" y="1751013"/>
          <a:ext cx="4680520" cy="288448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Survey Questions</a:t>
            </a:r>
            <a:endParaRPr lang="en-GB" dirty="0"/>
          </a:p>
        </p:txBody>
      </p:sp>
      <p:sp>
        <p:nvSpPr>
          <p:cNvPr id="9219" name="Content Placeholder 2"/>
          <p:cNvSpPr>
            <a:spLocks noGrp="1"/>
          </p:cNvSpPr>
          <p:nvPr>
            <p:ph idx="1"/>
          </p:nvPr>
        </p:nvSpPr>
        <p:spPr>
          <a:xfrm>
            <a:off x="457200" y="1733550"/>
            <a:ext cx="8229600" cy="4525963"/>
          </a:xfrm>
        </p:spPr>
        <p:txBody>
          <a:bodyPr/>
          <a:lstStyle/>
          <a:p>
            <a:r>
              <a:rPr lang="en-GB" altLang="en-US" smtClean="0"/>
              <a:t>What do you think is important in LAM diagnosis and tests?</a:t>
            </a:r>
            <a:br>
              <a:rPr lang="en-GB" altLang="en-US" smtClean="0"/>
            </a:br>
            <a:endParaRPr lang="en-GB" altLang="en-US" smtClean="0"/>
          </a:p>
          <a:p>
            <a:r>
              <a:rPr lang="en-GB" altLang="en-US" smtClean="0"/>
              <a:t>What do you think is important in LAM treatment?</a:t>
            </a:r>
            <a:br>
              <a:rPr lang="en-GB" altLang="en-US" smtClean="0"/>
            </a:br>
            <a:endParaRPr lang="en-GB" altLang="en-US" smtClean="0"/>
          </a:p>
          <a:p>
            <a:r>
              <a:rPr lang="en-GB" altLang="en-US" smtClean="0"/>
              <a:t>What do you think is important in on-going care for people with LAM?</a:t>
            </a:r>
            <a:br>
              <a:rPr lang="en-GB" altLang="en-US" smtClean="0"/>
            </a:br>
            <a:endParaRPr lang="en-GB" altLang="en-US" smtClean="0"/>
          </a:p>
          <a:p>
            <a:r>
              <a:rPr lang="en-GB" altLang="en-US" smtClean="0"/>
              <a:t>What do you think is important for living well with LAM?</a:t>
            </a:r>
            <a:br>
              <a:rPr lang="en-GB" altLang="en-US" smtClean="0"/>
            </a:br>
            <a:endParaRPr lang="en-GB" altLang="en-US" smtClean="0"/>
          </a:p>
          <a:p>
            <a:r>
              <a:rPr lang="en-GB" altLang="en-US" smtClean="0"/>
              <a:t>What do you think is important for research into LAM?</a:t>
            </a:r>
            <a:br>
              <a:rPr lang="en-GB" altLang="en-US" smtClean="0"/>
            </a:br>
            <a:endParaRPr lang="en-GB" altLang="en-US" smtClean="0"/>
          </a:p>
          <a:p>
            <a:r>
              <a:rPr lang="en-GB" altLang="en-US" smtClean="0"/>
              <a:t>Can you think of any other priorities for LAM?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t>Top 10 priorities (across all questions)</a:t>
            </a:r>
            <a:endParaRPr lang="en-GB" dirty="0"/>
          </a:p>
        </p:txBody>
      </p:sp>
      <p:sp>
        <p:nvSpPr>
          <p:cNvPr id="10243" name="Content Placeholder 2"/>
          <p:cNvSpPr>
            <a:spLocks noGrp="1"/>
          </p:cNvSpPr>
          <p:nvPr>
            <p:ph idx="1"/>
          </p:nvPr>
        </p:nvSpPr>
        <p:spPr>
          <a:xfrm>
            <a:off x="457200" y="1557338"/>
            <a:ext cx="8229600" cy="4411662"/>
          </a:xfrm>
        </p:spPr>
        <p:txBody>
          <a:bodyPr/>
          <a:lstStyle/>
          <a:p>
            <a:pPr>
              <a:buFont typeface="Arial" pitchFamily="34" charset="0"/>
              <a:buAutoNum type="arabicPeriod"/>
            </a:pPr>
            <a:r>
              <a:rPr lang="en-GB" altLang="en-US" smtClean="0"/>
              <a:t>Improving methods of identifying patients with active disease (</a:t>
            </a:r>
            <a:r>
              <a:rPr lang="en-GB" altLang="en-US" b="1" smtClean="0"/>
              <a:t>81.15%</a:t>
            </a:r>
            <a:r>
              <a:rPr lang="en-GB" altLang="en-US" smtClean="0"/>
              <a:t>) </a:t>
            </a:r>
            <a:br>
              <a:rPr lang="en-GB" altLang="en-US" smtClean="0"/>
            </a:br>
            <a:endParaRPr lang="en-GB" altLang="en-US" smtClean="0"/>
          </a:p>
          <a:p>
            <a:pPr>
              <a:buFont typeface="Arial" pitchFamily="34" charset="0"/>
              <a:buAutoNum type="arabicPeriod"/>
            </a:pPr>
            <a:r>
              <a:rPr lang="en-GB" altLang="en-US" smtClean="0"/>
              <a:t>Availability of drugs for LAM in all EU countries (</a:t>
            </a:r>
            <a:r>
              <a:rPr lang="en-GB" altLang="en-US" b="1" smtClean="0"/>
              <a:t>80.75%</a:t>
            </a:r>
            <a:r>
              <a:rPr lang="en-GB" altLang="en-US" smtClean="0"/>
              <a:t>)</a:t>
            </a:r>
            <a:br>
              <a:rPr lang="en-GB" altLang="en-US" smtClean="0"/>
            </a:br>
            <a:endParaRPr lang="en-GB" altLang="en-US" smtClean="0"/>
          </a:p>
          <a:p>
            <a:pPr>
              <a:buFont typeface="Arial" pitchFamily="34" charset="0"/>
              <a:buAutoNum type="arabicPeriod"/>
            </a:pPr>
            <a:r>
              <a:rPr lang="en-GB" altLang="en-US" smtClean="0"/>
              <a:t>All patients can access a specialist LAM centre (</a:t>
            </a:r>
            <a:r>
              <a:rPr lang="en-GB" altLang="en-US" b="1" smtClean="0"/>
              <a:t>80.75%</a:t>
            </a:r>
            <a:r>
              <a:rPr lang="en-GB" altLang="en-US" smtClean="0"/>
              <a:t>)</a:t>
            </a:r>
            <a:br>
              <a:rPr lang="en-GB" altLang="en-US" smtClean="0"/>
            </a:br>
            <a:endParaRPr lang="en-GB" altLang="en-US" smtClean="0"/>
          </a:p>
          <a:p>
            <a:pPr>
              <a:buFont typeface="Arial" pitchFamily="34" charset="0"/>
              <a:buAutoNum type="arabicPeriod"/>
            </a:pPr>
            <a:r>
              <a:rPr lang="en-GB" altLang="en-US" smtClean="0"/>
              <a:t>Lung transplants should be available to more patients and with shorter waiting times (</a:t>
            </a:r>
            <a:r>
              <a:rPr lang="en-GB" altLang="en-US" b="1" smtClean="0"/>
              <a:t>79.16%</a:t>
            </a:r>
            <a:r>
              <a:rPr lang="en-GB" altLang="en-US" smtClean="0"/>
              <a:t>)</a:t>
            </a:r>
            <a:br>
              <a:rPr lang="en-GB" altLang="en-US" smtClean="0"/>
            </a:br>
            <a:endParaRPr lang="en-GB" altLang="en-US" smtClean="0"/>
          </a:p>
          <a:p>
            <a:pPr>
              <a:buFont typeface="Arial" pitchFamily="34" charset="0"/>
              <a:buAutoNum type="arabicPeriod"/>
            </a:pPr>
            <a:r>
              <a:rPr lang="en-GB" altLang="en-US" smtClean="0"/>
              <a:t>Improving non-invasive diagnosis (e.g. diagnosis by patient history, X-rays and CT scans rather than by bronchoscopy and/or open lung biopsy) (</a:t>
            </a:r>
            <a:r>
              <a:rPr lang="en-GB" altLang="en-US" b="1" smtClean="0"/>
              <a:t>78.37%</a:t>
            </a:r>
            <a:r>
              <a:rPr lang="en-GB" altLang="en-US"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268413"/>
            <a:ext cx="8229600" cy="4411662"/>
          </a:xfrm>
        </p:spPr>
        <p:txBody>
          <a:bodyPr/>
          <a:lstStyle/>
          <a:p>
            <a:pPr marL="0" indent="0">
              <a:buFont typeface="Arial" pitchFamily="34" charset="0"/>
              <a:buNone/>
            </a:pPr>
            <a:r>
              <a:rPr lang="en-GB" altLang="en-US" smtClean="0"/>
              <a:t>6. 	Improving care for LAM patients in general (non-specialist) 	hospitals/services (</a:t>
            </a:r>
            <a:r>
              <a:rPr lang="en-GB" altLang="en-US" b="1" smtClean="0"/>
              <a:t>77.19%</a:t>
            </a:r>
            <a:r>
              <a:rPr lang="en-GB" altLang="en-US" smtClean="0"/>
              <a:t>)</a:t>
            </a:r>
            <a:br>
              <a:rPr lang="en-GB" altLang="en-US" smtClean="0"/>
            </a:br>
            <a:endParaRPr lang="en-GB" altLang="en-US" smtClean="0"/>
          </a:p>
          <a:p>
            <a:pPr marL="0" indent="0">
              <a:buFont typeface="Arial" pitchFamily="34" charset="0"/>
              <a:buNone/>
            </a:pPr>
            <a:r>
              <a:rPr lang="en-GB" altLang="en-US" smtClean="0"/>
              <a:t>7. 	Patients can access treatments such as low dose sirolimus/everolimus 	(</a:t>
            </a:r>
            <a:r>
              <a:rPr lang="en-GB" altLang="en-US" b="1" smtClean="0"/>
              <a:t>76.69%</a:t>
            </a:r>
            <a:r>
              <a:rPr lang="en-GB" altLang="en-US" smtClean="0"/>
              <a:t>)</a:t>
            </a:r>
            <a:br>
              <a:rPr lang="en-GB" altLang="en-US" smtClean="0"/>
            </a:br>
            <a:endParaRPr lang="en-GB" altLang="en-US" smtClean="0"/>
          </a:p>
          <a:p>
            <a:pPr marL="0" indent="0">
              <a:buFont typeface="Arial" pitchFamily="34" charset="0"/>
              <a:buNone/>
            </a:pPr>
            <a:r>
              <a:rPr lang="en-GB" altLang="en-US" smtClean="0"/>
              <a:t>8. 	The opportunity for patients to hear about and participate in clinical 	trials (</a:t>
            </a:r>
            <a:r>
              <a:rPr lang="en-GB" altLang="en-US" b="1" smtClean="0"/>
              <a:t>75.20%</a:t>
            </a:r>
            <a:r>
              <a:rPr lang="en-GB" altLang="en-US" smtClean="0"/>
              <a:t>)</a:t>
            </a:r>
            <a:br>
              <a:rPr lang="en-GB" altLang="en-US" smtClean="0"/>
            </a:br>
            <a:endParaRPr lang="en-GB" altLang="en-US" smtClean="0"/>
          </a:p>
          <a:p>
            <a:pPr marL="0" indent="0">
              <a:buFont typeface="Arial" pitchFamily="34" charset="0"/>
              <a:buNone/>
            </a:pPr>
            <a:r>
              <a:rPr lang="en-GB" altLang="en-US" smtClean="0"/>
              <a:t>9. 	Improving diagnostic biomarkers so that diagnosis is faster and more 	definitive (</a:t>
            </a:r>
            <a:r>
              <a:rPr lang="en-GB" altLang="en-US" b="1" smtClean="0"/>
              <a:t>74.60%</a:t>
            </a:r>
            <a:r>
              <a:rPr lang="en-GB" altLang="en-US" smtClean="0"/>
              <a:t>)</a:t>
            </a:r>
            <a:br>
              <a:rPr lang="en-GB" altLang="en-US" smtClean="0"/>
            </a:br>
            <a:endParaRPr lang="en-GB" altLang="en-US" smtClean="0"/>
          </a:p>
          <a:p>
            <a:pPr marL="0" indent="0">
              <a:buFont typeface="Arial" pitchFamily="34" charset="0"/>
              <a:buNone/>
            </a:pPr>
            <a:r>
              <a:rPr lang="en-GB" altLang="en-US" smtClean="0"/>
              <a:t>10. 	The development of a European-wide organ donor service (</a:t>
            </a:r>
            <a:r>
              <a:rPr lang="en-GB" altLang="en-US" b="1" smtClean="0"/>
              <a:t>72.64%</a:t>
            </a:r>
            <a:r>
              <a:rPr lang="en-GB" altLang="en-US" smtClean="0"/>
              <a:t>)</a:t>
            </a:r>
          </a:p>
        </p:txBody>
      </p:sp>
    </p:spTree>
  </p:cSld>
  <p:clrMapOvr>
    <a:masterClrMapping/>
  </p:clrMapOvr>
</p:sld>
</file>

<file path=ppt/theme/theme1.xml><?xml version="1.0" encoding="utf-8"?>
<a:theme xmlns:a="http://schemas.openxmlformats.org/drawingml/2006/main" name="1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10082</TotalTime>
  <Words>545</Words>
  <Application>Microsoft Office PowerPoint</Application>
  <PresentationFormat>On-screen Show (4:3)</PresentationFormat>
  <Paragraphs>107</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ＭＳ Ｐゴシック</vt:lpstr>
      <vt:lpstr>Symbol</vt:lpstr>
      <vt:lpstr>Calibri</vt:lpstr>
      <vt:lpstr>Arial Bold</vt:lpstr>
      <vt:lpstr>Times</vt:lpstr>
      <vt:lpstr>10_Thème Office</vt:lpstr>
      <vt:lpstr>Slide 1</vt:lpstr>
      <vt:lpstr>LAM Patient Priority Setting Workshop</vt:lpstr>
      <vt:lpstr>Slide 3</vt:lpstr>
      <vt:lpstr>Workshop aims</vt:lpstr>
      <vt:lpstr>Key priorities for patients with LAM </vt:lpstr>
      <vt:lpstr>Demographics</vt:lpstr>
      <vt:lpstr>Survey Questions</vt:lpstr>
      <vt:lpstr>Top 10 priorities (across all questions)</vt:lpstr>
      <vt:lpstr>Slide 9</vt:lpstr>
      <vt:lpstr>Priority setting Task</vt:lpstr>
      <vt:lpstr>Open responses: thematic analysis</vt:lpstr>
      <vt:lpstr>ELF Patient Priorities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Stephen H</dc:creator>
  <cp:lastModifiedBy>ajimenez</cp:lastModifiedBy>
  <cp:revision>489</cp:revision>
  <cp:lastPrinted>2012-01-31T12:18:27Z</cp:lastPrinted>
  <dcterms:created xsi:type="dcterms:W3CDTF">2010-04-13T21:58:03Z</dcterms:created>
  <dcterms:modified xsi:type="dcterms:W3CDTF">2014-10-02T09:09:48Z</dcterms:modified>
</cp:coreProperties>
</file>