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</p:sldMasterIdLst>
  <p:notesMasterIdLst>
    <p:notesMasterId r:id="rId55"/>
  </p:notesMasterIdLst>
  <p:sldIdLst>
    <p:sldId id="314" r:id="rId23"/>
    <p:sldId id="256" r:id="rId24"/>
    <p:sldId id="292" r:id="rId25"/>
    <p:sldId id="259" r:id="rId26"/>
    <p:sldId id="274" r:id="rId27"/>
    <p:sldId id="273" r:id="rId28"/>
    <p:sldId id="275" r:id="rId29"/>
    <p:sldId id="276" r:id="rId30"/>
    <p:sldId id="279" r:id="rId31"/>
    <p:sldId id="285" r:id="rId32"/>
    <p:sldId id="302" r:id="rId33"/>
    <p:sldId id="262" r:id="rId34"/>
    <p:sldId id="304" r:id="rId35"/>
    <p:sldId id="287" r:id="rId36"/>
    <p:sldId id="293" r:id="rId37"/>
    <p:sldId id="295" r:id="rId38"/>
    <p:sldId id="261" r:id="rId39"/>
    <p:sldId id="305" r:id="rId40"/>
    <p:sldId id="260" r:id="rId41"/>
    <p:sldId id="301" r:id="rId42"/>
    <p:sldId id="306" r:id="rId43"/>
    <p:sldId id="307" r:id="rId44"/>
    <p:sldId id="268" r:id="rId45"/>
    <p:sldId id="269" r:id="rId46"/>
    <p:sldId id="308" r:id="rId47"/>
    <p:sldId id="280" r:id="rId48"/>
    <p:sldId id="271" r:id="rId49"/>
    <p:sldId id="309" r:id="rId50"/>
    <p:sldId id="310" r:id="rId51"/>
    <p:sldId id="311" r:id="rId52"/>
    <p:sldId id="312" r:id="rId53"/>
    <p:sldId id="313" r:id="rId54"/>
  </p:sldIdLst>
  <p:sldSz cx="13004800" cy="9753600"/>
  <p:notesSz cx="6858000" cy="9144000"/>
  <p:embeddedFontLst>
    <p:embeddedFont>
      <p:font typeface="MS PGothic" panose="020B0600070205080204" pitchFamily="34" charset="-128"/>
      <p:regular r:id="rId56"/>
    </p:embeddedFont>
  </p:embeddedFontLst>
  <p:custDataLst>
    <p:tags r:id="rId5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Intro" id="{93FDDB33-F508-B34E-BAE8-EB579538CCC6}">
          <p14:sldIdLst>
            <p14:sldId id="314"/>
            <p14:sldId id="256"/>
            <p14:sldId id="292"/>
            <p14:sldId id="259"/>
            <p14:sldId id="274"/>
            <p14:sldId id="273"/>
          </p14:sldIdLst>
        </p14:section>
        <p14:section name="Why" id="{3FA77722-CC4C-7E41-90C2-80C033999A8D}">
          <p14:sldIdLst>
            <p14:sldId id="275"/>
            <p14:sldId id="276"/>
            <p14:sldId id="279"/>
            <p14:sldId id="285"/>
            <p14:sldId id="302"/>
          </p14:sldIdLst>
        </p14:section>
        <p14:section name="How" id="{B7ABA41E-A6AF-314B-A925-CA676405E6C8}">
          <p14:sldIdLst>
            <p14:sldId id="262"/>
            <p14:sldId id="304"/>
            <p14:sldId id="287"/>
            <p14:sldId id="293"/>
          </p14:sldIdLst>
        </p14:section>
        <p14:section name="Impact" id="{ACF396EF-8479-004A-99E9-D20A5C7D1905}">
          <p14:sldIdLst>
            <p14:sldId id="295"/>
            <p14:sldId id="261"/>
            <p14:sldId id="305"/>
            <p14:sldId id="260"/>
            <p14:sldId id="301"/>
            <p14:sldId id="306"/>
            <p14:sldId id="307"/>
          </p14:sldIdLst>
        </p14:section>
        <p14:section name="Conclusion" id="{2217DB9C-C73E-074E-A513-022159E37714}">
          <p14:sldIdLst>
            <p14:sldId id="268"/>
            <p14:sldId id="269"/>
            <p14:sldId id="308"/>
            <p14:sldId id="280"/>
            <p14:sldId id="271"/>
            <p14:sldId id="309"/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14" autoAdjust="0"/>
  </p:normalViewPr>
  <p:slideViewPr>
    <p:cSldViewPr>
      <p:cViewPr varScale="1">
        <p:scale>
          <a:sx n="62" d="100"/>
          <a:sy n="62" d="100"/>
        </p:scale>
        <p:origin x="1470" y="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font" Target="fonts/font1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496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min</a:t>
            </a:r>
          </a:p>
          <a:p>
            <a:r>
              <a:rPr lang="en-US" dirty="0" smtClean="0"/>
              <a:t>Start:</a:t>
            </a:r>
            <a:r>
              <a:rPr lang="en-US" baseline="0" dirty="0" smtClean="0"/>
              <a:t> 9h30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1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Range: 24-83 y.o.</a:t>
            </a:r>
          </a:p>
        </p:txBody>
      </p:sp>
    </p:spTree>
    <p:extLst>
      <p:ext uri="{BB962C8B-B14F-4D97-AF65-F5344CB8AC3E}">
        <p14:creationId xmlns:p14="http://schemas.microsoft.com/office/powerpoint/2010/main" val="589546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There is a need for greater collaboration across academic disciplines to foster the design and evaluation of more integrated involvement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80893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Last among OECD countries in delays to obtain appointment</a:t>
            </a:r>
          </a:p>
        </p:txBody>
      </p:sp>
    </p:spTree>
    <p:extLst>
      <p:ext uri="{BB962C8B-B14F-4D97-AF65-F5344CB8AC3E}">
        <p14:creationId xmlns:p14="http://schemas.microsoft.com/office/powerpoint/2010/main" val="1841273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This talk will focus on 3 questions about patient involvement in collective healthcare improvement decisions: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1. Why involve patients in healthcare improvement?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2. How is it currently done at the international level?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3. What is the evidence that it can have an impact on quality improvement?</a:t>
            </a:r>
          </a:p>
        </p:txBody>
      </p:sp>
    </p:spTree>
    <p:extLst>
      <p:ext uri="{BB962C8B-B14F-4D97-AF65-F5344CB8AC3E}">
        <p14:creationId xmlns:p14="http://schemas.microsoft.com/office/powerpoint/2010/main" val="19938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800">
                <a:latin typeface="Arial" charset="0"/>
                <a:cs typeface="Arial" charset="0"/>
                <a:sym typeface="Arial" charset="0"/>
              </a:rPr>
              <a:t>United Nations University Institute</a:t>
            </a:r>
          </a:p>
        </p:txBody>
      </p:sp>
    </p:spTree>
    <p:extLst>
      <p:ext uri="{BB962C8B-B14F-4D97-AF65-F5344CB8AC3E}">
        <p14:creationId xmlns:p14="http://schemas.microsoft.com/office/powerpoint/2010/main" val="808290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This talk will focus on 3 questions about patient involvement in collective healthcare improvement decisions: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1. Why involve patients in healthcare improvement?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2. How is it currently done at the international level?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3. What is the evidence that it can have an impact on quality improvement?</a:t>
            </a:r>
          </a:p>
        </p:txBody>
      </p:sp>
    </p:spTree>
    <p:extLst>
      <p:ext uri="{BB962C8B-B14F-4D97-AF65-F5344CB8AC3E}">
        <p14:creationId xmlns:p14="http://schemas.microsoft.com/office/powerpoint/2010/main" val="1747499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Can</a:t>
            </a:r>
            <a:r>
              <a:rPr lang="ja-JP" altLang="en-US" sz="220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t expect the benefits of consultation methods if you use participatory design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Can</a:t>
            </a:r>
            <a:r>
              <a:rPr lang="ja-JP" altLang="en-US" sz="220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t have 10 000 people in a deliberation meeting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Can</a:t>
            </a:r>
            <a:r>
              <a:rPr lang="ja-JP" altLang="en-US" sz="220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t expect consultation strategies to produce consensus</a:t>
            </a:r>
          </a:p>
        </p:txBody>
      </p:sp>
    </p:spTree>
    <p:extLst>
      <p:ext uri="{BB962C8B-B14F-4D97-AF65-F5344CB8AC3E}">
        <p14:creationId xmlns:p14="http://schemas.microsoft.com/office/powerpoint/2010/main" val="3042002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Range: 24-83 y.o.</a:t>
            </a:r>
          </a:p>
        </p:txBody>
      </p:sp>
    </p:spTree>
    <p:extLst>
      <p:ext uri="{BB962C8B-B14F-4D97-AF65-F5344CB8AC3E}">
        <p14:creationId xmlns:p14="http://schemas.microsoft.com/office/powerpoint/2010/main" val="722267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Last among OECD countries in delays to obtain appointment</a:t>
            </a:r>
          </a:p>
        </p:txBody>
      </p:sp>
    </p:spTree>
    <p:extLst>
      <p:ext uri="{BB962C8B-B14F-4D97-AF65-F5344CB8AC3E}">
        <p14:creationId xmlns:p14="http://schemas.microsoft.com/office/powerpoint/2010/main" val="176722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>
                <a:latin typeface="Lucida Grande" charset="0"/>
                <a:cs typeface="Lucida Grande" charset="0"/>
                <a:sym typeface="Lucida Grande" charset="0"/>
              </a:rPr>
              <a:t>Over 200 RCTs targeting patients</a:t>
            </a:r>
            <a:r>
              <a:rPr lang="ja-JP" altLang="en-US" sz="2200" dirty="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 dirty="0" smtClean="0">
                <a:latin typeface="Lucida Grande" charset="0"/>
                <a:cs typeface="Lucida Grande" charset="0"/>
                <a:sym typeface="Lucida Grande" charset="0"/>
              </a:rPr>
              <a:t> role in their individual clinical care. </a:t>
            </a:r>
          </a:p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200" dirty="0" smtClean="0">
                <a:latin typeface="Lucida Grande" charset="0"/>
                <a:cs typeface="Lucida Grande" charset="0"/>
                <a:sym typeface="Lucida Grande" charset="0"/>
              </a:rPr>
              <a:t>Not a single trial in collective decisions about healthcare improvement.</a:t>
            </a:r>
          </a:p>
        </p:txBody>
      </p:sp>
    </p:spTree>
    <p:extLst>
      <p:ext uri="{BB962C8B-B14F-4D97-AF65-F5344CB8AC3E}">
        <p14:creationId xmlns:p14="http://schemas.microsoft.com/office/powerpoint/2010/main" val="321891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>
                <a:latin typeface="Lucida Grande" charset="0"/>
                <a:cs typeface="Lucida Grande" charset="0"/>
                <a:sym typeface="Lucida Grande" charset="0"/>
              </a:rPr>
              <a:t>1. Why involve patients in healthcare improvement?</a:t>
            </a:r>
          </a:p>
          <a:p>
            <a:pPr eaLnBrk="1" hangingPunct="1">
              <a:defRPr/>
            </a:pPr>
            <a:r>
              <a:rPr lang="en-US" sz="2200" dirty="0" smtClean="0">
                <a:latin typeface="Lucida Grande" charset="0"/>
                <a:cs typeface="Lucida Grande" charset="0"/>
                <a:sym typeface="Lucida Grande" charset="0"/>
              </a:rPr>
              <a:t>2. How is it currently done at the international level?</a:t>
            </a:r>
          </a:p>
          <a:p>
            <a:pPr eaLnBrk="1" hangingPunct="1">
              <a:defRPr/>
            </a:pPr>
            <a:r>
              <a:rPr lang="en-US" sz="2200" dirty="0" smtClean="0">
                <a:latin typeface="Lucida Grande" charset="0"/>
                <a:cs typeface="Lucida Grande" charset="0"/>
                <a:sym typeface="Lucida Grande" charset="0"/>
              </a:rPr>
              <a:t>3. What is the evidence that it can impact on quality improvement?</a:t>
            </a:r>
          </a:p>
        </p:txBody>
      </p:sp>
    </p:spTree>
    <p:extLst>
      <p:ext uri="{BB962C8B-B14F-4D97-AF65-F5344CB8AC3E}">
        <p14:creationId xmlns:p14="http://schemas.microsoft.com/office/powerpoint/2010/main" val="117891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The first take home message is this: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• If our starting point in the design of a patient involvement intervention 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• is </a:t>
            </a:r>
            <a:r>
              <a:rPr lang="en-US" sz="2200" b="1" smtClean="0">
                <a:latin typeface="Lucida Grande" charset="0"/>
                <a:cs typeface="Lucida Grande" charset="0"/>
                <a:sym typeface="Lucida Grande" charset="0"/>
              </a:rPr>
              <a:t>a list of things we want to teach to each other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, 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• we are much more likely to </a:t>
            </a:r>
            <a:r>
              <a:rPr lang="en-US" sz="2200" b="1" smtClean="0">
                <a:latin typeface="Lucida Grande" charset="0"/>
                <a:cs typeface="Lucida Grande" charset="0"/>
                <a:sym typeface="Lucida Grande" charset="0"/>
              </a:rPr>
              <a:t>walk toward a dead end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• than if we start by asking what do </a:t>
            </a:r>
            <a:r>
              <a:rPr lang="en-US" sz="2200" b="1" smtClean="0">
                <a:latin typeface="Lucida Grande" charset="0"/>
                <a:cs typeface="Lucida Grande" charset="0"/>
                <a:sym typeface="Lucida Grande" charset="0"/>
              </a:rPr>
              <a:t>we want to learn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40995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The first take home message is this: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• If our starting point in the design of a patient involvement intervention 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• is </a:t>
            </a:r>
            <a:r>
              <a:rPr lang="en-US" sz="2200" b="1" smtClean="0">
                <a:latin typeface="Lucida Grande" charset="0"/>
                <a:cs typeface="Lucida Grande" charset="0"/>
                <a:sym typeface="Lucida Grande" charset="0"/>
              </a:rPr>
              <a:t>a list of things we want to teach to each other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, 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• we are much more likely to </a:t>
            </a:r>
            <a:r>
              <a:rPr lang="en-US" sz="2200" b="1" smtClean="0">
                <a:latin typeface="Lucida Grande" charset="0"/>
                <a:cs typeface="Lucida Grande" charset="0"/>
                <a:sym typeface="Lucida Grande" charset="0"/>
              </a:rPr>
              <a:t>walk toward a dead end</a:t>
            </a: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• than if we start by asking what do </a:t>
            </a:r>
            <a:r>
              <a:rPr lang="en-US" sz="2200" b="1" smtClean="0">
                <a:latin typeface="Lucida Grande" charset="0"/>
                <a:cs typeface="Lucida Grande" charset="0"/>
                <a:sym typeface="Lucida Grande" charset="0"/>
              </a:rPr>
              <a:t>we want to learn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4273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Can</a:t>
            </a:r>
            <a:r>
              <a:rPr lang="ja-JP" altLang="en-US" sz="220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t expect the benefits of consultation methods if you use participatory design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Can</a:t>
            </a:r>
            <a:r>
              <a:rPr lang="ja-JP" altLang="en-US" sz="220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t have 10 000 people in a deliberation meeting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Can</a:t>
            </a:r>
            <a:r>
              <a:rPr lang="ja-JP" altLang="en-US" sz="220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t expect consultation strategies to produce consensus</a:t>
            </a:r>
          </a:p>
        </p:txBody>
      </p:sp>
    </p:spTree>
    <p:extLst>
      <p:ext uri="{BB962C8B-B14F-4D97-AF65-F5344CB8AC3E}">
        <p14:creationId xmlns:p14="http://schemas.microsoft.com/office/powerpoint/2010/main" val="1809193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Currently, patient involvement interventions are designed separately, partly because of academic silos: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• Communication methods (ex. decision aids, self-care support programs) and designed by psychologists, health communication, and behavioral experts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• Consultation methods (ex. patient experience of care surveys) are designed by health economists and epidemiologists</a:t>
            </a:r>
          </a:p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• Participation methods (ex. deliberation meetings) are designed by political and social scientists</a:t>
            </a:r>
          </a:p>
        </p:txBody>
      </p:sp>
    </p:spTree>
    <p:extLst>
      <p:ext uri="{BB962C8B-B14F-4D97-AF65-F5344CB8AC3E}">
        <p14:creationId xmlns:p14="http://schemas.microsoft.com/office/powerpoint/2010/main" val="1458354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There is a need for greater collaboration across academic disciplines to foster the design and evaluation of more integrated involvement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62521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89 professionals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83 patients</a:t>
            </a:r>
          </a:p>
        </p:txBody>
      </p:sp>
    </p:spTree>
    <p:extLst>
      <p:ext uri="{BB962C8B-B14F-4D97-AF65-F5344CB8AC3E}">
        <p14:creationId xmlns:p14="http://schemas.microsoft.com/office/powerpoint/2010/main" val="343736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46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0531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7754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5135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3853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98591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740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9332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4934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11828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32424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1431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0048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604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1115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188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3462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79264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0427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7716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4423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0290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2899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2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31"/>
            <a:ext cx="13004800" cy="97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50240" y="5093547"/>
            <a:ext cx="11704320" cy="1354667"/>
          </a:xfrm>
        </p:spPr>
        <p:txBody>
          <a:bodyPr/>
          <a:lstStyle>
            <a:lvl1pPr marL="0" indent="0" algn="ctr">
              <a:buNone/>
              <a:defRPr sz="2844">
                <a:solidFill>
                  <a:schemeClr val="bg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50240" y="2817707"/>
            <a:ext cx="11704320" cy="1625600"/>
          </a:xfrm>
        </p:spPr>
        <p:txBody>
          <a:bodyPr/>
          <a:lstStyle>
            <a:lvl1pPr>
              <a:defRPr sz="3982" cap="all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2551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36432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2124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4749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5822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0626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83155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6463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4306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7778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2970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1181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4066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67326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647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593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247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567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22582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3580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6136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336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8198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33830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39000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72836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8101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306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469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757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861809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16040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78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38871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200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40524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87136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33517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3116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145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2173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3530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163668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639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790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6885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52866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732746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226040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0594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8917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46333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92650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790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27277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09969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341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3381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5129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440449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797523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230971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50933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4970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47825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0958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39171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43989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08608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7441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61047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772987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374474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118432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3070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04680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86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404133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09815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033868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62684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8700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12569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539481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22243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418590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53510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252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3820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671115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31509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2419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75126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31950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8018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1030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380094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272372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622687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89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189817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22732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26591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46334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76447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93734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47682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87760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39552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03861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0980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1117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42939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53685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92475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69109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756861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53210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14054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37111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908951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0540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8973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899978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38031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657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9074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24273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66974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4029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39411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12039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4510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35630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899797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291582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33653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902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2226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78969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09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09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15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684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574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16074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50324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4568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1420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5428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44700"/>
            <a:ext cx="2616200" cy="40767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44700"/>
            <a:ext cx="7696200" cy="40767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3144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378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2464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09733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8527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922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3411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7604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15511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72262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2064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351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2635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3099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324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5900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68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8172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62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606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87885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88339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0340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483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1002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9992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737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6256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1801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16200"/>
            <a:ext cx="51562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5081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395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0287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67563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43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18521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5034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107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061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880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550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5637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628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8476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2157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27766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4163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40260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9067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1153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822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22684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1430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51280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2380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3053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0189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90024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04396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73199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0577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156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21572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9124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9677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23867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0646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92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2501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4539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8054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07451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612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91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 cap="flat">
            <a:solidFill>
              <a:srgbClr val="A5A59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127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8890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1pPr>
      <a:lvl2pPr marL="13335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2pPr>
      <a:lvl3pPr marL="17780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3pPr>
      <a:lvl4pPr marL="22225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4pPr>
      <a:lvl5pPr marL="26670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5pPr>
      <a:lvl6pPr marL="31242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6pPr>
      <a:lvl7pPr marL="35814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7pPr>
      <a:lvl8pPr marL="40386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8pPr>
      <a:lvl9pPr marL="44958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616200"/>
            <a:ext cx="10464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 cap="flat">
            <a:solidFill>
              <a:srgbClr val="A5A59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127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8382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12827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727200" indent="-571500" algn="l" rtl="0" eaLnBrk="0" fontAlgn="base" hangingPunct="0">
        <a:spcBef>
          <a:spcPts val="1800"/>
        </a:spcBef>
        <a:spcAft>
          <a:spcPct val="0"/>
        </a:spcAft>
        <a:buSzPct val="122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21717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6162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30734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5306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9878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44450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616200"/>
            <a:ext cx="10464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 cap="flat">
            <a:solidFill>
              <a:srgbClr val="A5A59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127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8382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12827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727200" indent="-571500" algn="l" rtl="0" eaLnBrk="0" fontAlgn="base" hangingPunct="0">
        <a:spcBef>
          <a:spcPts val="1800"/>
        </a:spcBef>
        <a:spcAft>
          <a:spcPct val="0"/>
        </a:spcAft>
        <a:buSzPct val="122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21717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6162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30734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5306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9878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44450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616200"/>
            <a:ext cx="10464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 cap="flat">
            <a:solidFill>
              <a:srgbClr val="A5A59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127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8382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12827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727200" indent="-571500" algn="l" rtl="0" eaLnBrk="0" fontAlgn="base" hangingPunct="0">
        <a:spcBef>
          <a:spcPts val="1800"/>
        </a:spcBef>
        <a:spcAft>
          <a:spcPct val="0"/>
        </a:spcAft>
        <a:buSzPct val="122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21717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6162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30734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5306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9878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44450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44700"/>
            <a:ext cx="10464800" cy="28575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0922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>
                <a:sym typeface="Copperplate" charset="0"/>
              </a:rPr>
              <a:t>Second level</a:t>
            </a:r>
          </a:p>
          <a:p>
            <a:pPr lvl="2"/>
            <a:r>
              <a:rPr lang="en-US">
                <a:sym typeface="Copperplate" charset="0"/>
              </a:rPr>
              <a:t>Third level</a:t>
            </a:r>
          </a:p>
          <a:p>
            <a:pPr lvl="3"/>
            <a:r>
              <a:rPr lang="en-US">
                <a:sym typeface="Copperplate" charset="0"/>
              </a:rPr>
              <a:t>Fourth level</a:t>
            </a:r>
          </a:p>
          <a:p>
            <a:pPr lvl="4"/>
            <a:r>
              <a:rPr 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+mj-lt"/>
          <a:ea typeface="+mj-ea"/>
          <a:cs typeface="+mj-cs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5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616200"/>
            <a:ext cx="10464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 cap="flat">
            <a:solidFill>
              <a:srgbClr val="A5A59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127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8382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1pPr>
      <a:lvl2pPr marL="1282700" indent="-571500" algn="l" rtl="0" eaLnBrk="0" fontAlgn="base" hangingPunct="0">
        <a:spcBef>
          <a:spcPts val="1800"/>
        </a:spcBef>
        <a:spcAft>
          <a:spcPct val="0"/>
        </a:spcAft>
        <a:buSzPct val="122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2pPr>
      <a:lvl3pPr marL="17272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3pPr>
      <a:lvl4pPr marL="21717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4pPr>
      <a:lvl5pPr marL="26162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5pPr>
      <a:lvl6pPr marL="30734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6pPr>
      <a:lvl7pPr marL="35306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7pPr>
      <a:lvl8pPr marL="39878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8pPr>
      <a:lvl9pPr marL="44450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8890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1pPr>
      <a:lvl2pPr marL="13335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2pPr>
      <a:lvl3pPr marL="17780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3pPr>
      <a:lvl4pPr marL="22225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4pPr>
      <a:lvl5pPr marL="26670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5pPr>
      <a:lvl6pPr marL="31242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6pPr>
      <a:lvl7pPr marL="35814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7pPr>
      <a:lvl8pPr marL="40386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8pPr>
      <a:lvl9pPr marL="44958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40404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616200"/>
            <a:ext cx="10464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422400" y="2019300"/>
            <a:ext cx="10164763" cy="0"/>
          </a:xfrm>
          <a:prstGeom prst="line">
            <a:avLst/>
          </a:prstGeom>
          <a:noFill/>
          <a:ln w="12700" cap="flat">
            <a:solidFill>
              <a:srgbClr val="A5A59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12700" algn="ctr" rotWithShape="0">
              <a:schemeClr val="bg2">
                <a:alpha val="8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8382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1282700" indent="-571500" algn="l" rtl="0" eaLnBrk="0" fontAlgn="base" hangingPunct="0">
        <a:spcBef>
          <a:spcPts val="1800"/>
        </a:spcBef>
        <a:spcAft>
          <a:spcPct val="0"/>
        </a:spcAft>
        <a:buSzPct val="122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7272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21717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616200" indent="-571500" algn="l" rtl="0" eaLnBrk="0" fontAlgn="base" hangingPunct="0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30734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5306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9878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4445000" indent="-571500" algn="l" rtl="0" fontAlgn="base">
        <a:spcBef>
          <a:spcPts val="1800"/>
        </a:spcBef>
        <a:spcAft>
          <a:spcPct val="0"/>
        </a:spcAft>
        <a:buSzPct val="100000"/>
        <a:buFont typeface="Palatino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257583" y="1844606"/>
            <a:ext cx="10491893" cy="606211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9994" tIns="64997" rIns="129994" bIns="64997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Aft>
                <a:spcPct val="50000"/>
              </a:spcAft>
            </a:pPr>
            <a:r>
              <a:rPr lang="en-US" sz="455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viewing this presentation.</a:t>
            </a:r>
          </a:p>
          <a:p>
            <a:pPr algn="ctr" eaLnBrk="1" hangingPunct="1">
              <a:spcAft>
                <a:spcPct val="50000"/>
              </a:spcAft>
            </a:pPr>
            <a:r>
              <a:rPr lang="fr-FR" sz="455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would like to remind you that this material is the property of the author.</a:t>
            </a:r>
            <a:br>
              <a:rPr lang="fr-FR" sz="455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55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provided to you by the ERS for your personal use only, as submitted by the author. </a:t>
            </a:r>
          </a:p>
          <a:p>
            <a:pPr algn="ctr" eaLnBrk="1" hangingPunct="1">
              <a:spcAft>
                <a:spcPct val="50000"/>
              </a:spcAft>
            </a:pPr>
            <a:endParaRPr lang="fr-CH" sz="1422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spcAft>
                <a:spcPct val="50000"/>
              </a:spcAft>
              <a:buFont typeface="Symbol" panose="05050102010706020507" pitchFamily="18" charset="2"/>
              <a:buChar char="Ó"/>
            </a:pPr>
            <a:r>
              <a:rPr lang="fr-FR" sz="455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 by the author</a:t>
            </a:r>
          </a:p>
        </p:txBody>
      </p:sp>
      <p:pic>
        <p:nvPicPr>
          <p:cNvPr id="16387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3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1841500" y="3505200"/>
            <a:ext cx="9309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900">
                <a:latin typeface="Palatino" charset="0"/>
                <a:ea typeface="ＭＳ Ｐゴシック" charset="0"/>
                <a:sym typeface="Palatino" charset="0"/>
              </a:rPr>
              <a:t>What do we want to </a:t>
            </a:r>
            <a:r>
              <a:rPr lang="en-US" sz="79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teach</a:t>
            </a:r>
            <a:r>
              <a:rPr lang="en-US" sz="7900" b="1">
                <a:latin typeface="Palatino" charset="0"/>
                <a:ea typeface="ＭＳ Ｐゴシック" charset="0"/>
                <a:sym typeface="Palatino" charset="0"/>
              </a:rPr>
              <a:t> </a:t>
            </a:r>
            <a:r>
              <a:rPr lang="en-US" sz="7900">
                <a:latin typeface="Palatino" charset="0"/>
                <a:ea typeface="ＭＳ Ｐゴシック" charset="0"/>
                <a:sym typeface="Palatino" charset="0"/>
              </a:rPr>
              <a:t>to each other?</a:t>
            </a:r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1409700" y="3505200"/>
            <a:ext cx="1018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7900">
              <a:latin typeface="Palatino" charset="0"/>
              <a:ea typeface="ＭＳ Ｐゴシック" charset="0"/>
              <a:sym typeface="Palatin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1317625" y="3508375"/>
            <a:ext cx="106378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8000">
                <a:latin typeface="Palatino" charset="0"/>
                <a:ea typeface="ＭＳ Ｐゴシック" charset="0"/>
                <a:sym typeface="Palatino" charset="0"/>
              </a:rPr>
              <a:t>What do we want to </a:t>
            </a:r>
            <a:r>
              <a:rPr lang="en-US" sz="8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learn</a:t>
            </a:r>
            <a:r>
              <a:rPr lang="en-US" sz="8000" b="1">
                <a:latin typeface="Palatino" charset="0"/>
                <a:ea typeface="ＭＳ Ｐゴシック" charset="0"/>
                <a:sym typeface="Palatino" charset="0"/>
              </a:rPr>
              <a:t> </a:t>
            </a:r>
            <a:r>
              <a:rPr lang="en-US" sz="8000">
                <a:latin typeface="Palatino" charset="0"/>
                <a:ea typeface="ＭＳ Ｐゴシック" charset="0"/>
                <a:sym typeface="Palatino" charset="0"/>
              </a:rPr>
              <a:t>from each other?</a:t>
            </a:r>
          </a:p>
        </p:txBody>
      </p:sp>
      <p:sp>
        <p:nvSpPr>
          <p:cNvPr id="36866" name="Rectangle 2"/>
          <p:cNvSpPr>
            <a:spLocks/>
          </p:cNvSpPr>
          <p:nvPr/>
        </p:nvSpPr>
        <p:spPr bwMode="auto">
          <a:xfrm>
            <a:off x="1409700" y="3505200"/>
            <a:ext cx="1018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7900">
              <a:latin typeface="Palatino" charset="0"/>
              <a:ea typeface="ＭＳ Ｐゴシック" charset="0"/>
              <a:sym typeface="Palatin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743200"/>
            <a:ext cx="10464800" cy="3302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smtClean="0"/>
              <a:t>How can patients</a:t>
            </a:r>
            <a:br>
              <a:rPr lang="en-US" sz="8000" smtClean="0"/>
            </a:br>
            <a:r>
              <a:rPr lang="en-US" sz="8000" smtClean="0"/>
              <a:t> be involved?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Group 1"/>
          <p:cNvGraphicFramePr>
            <a:graphicFrameLocks noGrp="1"/>
          </p:cNvGraphicFramePr>
          <p:nvPr/>
        </p:nvGraphicFramePr>
        <p:xfrm>
          <a:off x="508000" y="2044700"/>
          <a:ext cx="12066588" cy="7056438"/>
        </p:xfrm>
        <a:graphic>
          <a:graphicData uri="http://schemas.openxmlformats.org/drawingml/2006/table">
            <a:tbl>
              <a:tblPr/>
              <a:tblGrid>
                <a:gridCol w="4073525"/>
                <a:gridCol w="3179763"/>
                <a:gridCol w="4813300"/>
              </a:tblGrid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Methods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Example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Purpose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646"/>
                    </a:solidFill>
                  </a:tcPr>
                </a:tc>
              </a:tr>
              <a:tr h="202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Survey</a:t>
                      </a:r>
                    </a:p>
                    <a:p>
                      <a:pPr marL="292100" marR="0" lvl="0" indent="-292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Collect </a:t>
                      </a:r>
                      <a:r>
                        <a:rPr kumimoji="0" lang="ja-JP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“</a:t>
                      </a: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raw</a:t>
                      </a:r>
                      <a:r>
                        <a:rPr kumimoji="0" lang="ja-JP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”</a:t>
                      </a: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 opinions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Large sample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2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Decision-aid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Performance-reporting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Inform individual choice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Influence behaviors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2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Citizen jury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Nominal group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Mutual learning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Consensus-building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7933" name="Rectangle 45"/>
          <p:cNvSpPr>
            <a:spLocks/>
          </p:cNvSpPr>
          <p:nvPr/>
        </p:nvSpPr>
        <p:spPr bwMode="auto">
          <a:xfrm>
            <a:off x="1130300" y="50800"/>
            <a:ext cx="11074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latin typeface="Copperplate" charset="0"/>
                <a:ea typeface="ＭＳ Ｐゴシック" charset="0"/>
                <a:cs typeface="Copperplate" charset="0"/>
                <a:sym typeface="Copperplate" charset="0"/>
              </a:rPr>
              <a:t>Involvement methods need to be distinguished...</a:t>
            </a:r>
          </a:p>
        </p:txBody>
      </p:sp>
      <p:sp>
        <p:nvSpPr>
          <p:cNvPr id="37934" name="Rectangle 46"/>
          <p:cNvSpPr>
            <a:spLocks/>
          </p:cNvSpPr>
          <p:nvPr/>
        </p:nvSpPr>
        <p:spPr bwMode="auto">
          <a:xfrm>
            <a:off x="9309100" y="9378950"/>
            <a:ext cx="3263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>
                <a:solidFill>
                  <a:schemeClr val="tx1"/>
                </a:solidFill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Boivin, 2010, adapted from Rowe and Fewer, 2005</a:t>
            </a:r>
          </a:p>
        </p:txBody>
      </p:sp>
      <p:grpSp>
        <p:nvGrpSpPr>
          <p:cNvPr id="37939" name="Group 51"/>
          <p:cNvGrpSpPr>
            <a:grpSpLocks/>
          </p:cNvGrpSpPr>
          <p:nvPr/>
        </p:nvGrpSpPr>
        <p:grpSpPr bwMode="auto">
          <a:xfrm>
            <a:off x="1039813" y="3206750"/>
            <a:ext cx="2982912" cy="1644650"/>
            <a:chOff x="0" y="0"/>
            <a:chExt cx="1878" cy="1036"/>
          </a:xfrm>
        </p:grpSpPr>
        <p:sp>
          <p:nvSpPr>
            <p:cNvPr id="37935" name="Rectangle 47"/>
            <p:cNvSpPr>
              <a:spLocks/>
            </p:cNvSpPr>
            <p:nvPr/>
          </p:nvSpPr>
          <p:spPr bwMode="auto">
            <a:xfrm>
              <a:off x="0" y="0"/>
              <a:ext cx="187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800" b="1">
                  <a:solidFill>
                    <a:srgbClr val="931C24"/>
                  </a:solidFill>
                  <a:latin typeface="Palatino" charset="0"/>
                  <a:ea typeface="ＭＳ Ｐゴシック" charset="0"/>
                  <a:cs typeface="Palatino" charset="0"/>
                  <a:sym typeface="Palatino" charset="0"/>
                </a:rPr>
                <a:t>Consultation</a:t>
              </a:r>
            </a:p>
          </p:txBody>
        </p:sp>
        <p:grpSp>
          <p:nvGrpSpPr>
            <p:cNvPr id="37938" name="Group 50"/>
            <p:cNvGrpSpPr>
              <a:grpSpLocks/>
            </p:cNvGrpSpPr>
            <p:nvPr/>
          </p:nvGrpSpPr>
          <p:grpSpPr bwMode="auto">
            <a:xfrm>
              <a:off x="257" y="555"/>
              <a:ext cx="1360" cy="481"/>
              <a:chOff x="0" y="0"/>
              <a:chExt cx="1360" cy="480"/>
            </a:xfrm>
          </p:grpSpPr>
          <p:pic>
            <p:nvPicPr>
              <p:cNvPr id="37936" name="Picture 4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6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37" name="Rectangle 49"/>
              <p:cNvSpPr>
                <a:spLocks/>
              </p:cNvSpPr>
              <p:nvPr/>
            </p:nvSpPr>
            <p:spPr bwMode="auto">
              <a:xfrm>
                <a:off x="160" y="148"/>
                <a:ext cx="813" cy="18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37944" name="Group 56"/>
          <p:cNvGrpSpPr>
            <a:grpSpLocks/>
          </p:cNvGrpSpPr>
          <p:nvPr/>
        </p:nvGrpSpPr>
        <p:grpSpPr bwMode="auto">
          <a:xfrm>
            <a:off x="690563" y="5200650"/>
            <a:ext cx="3679825" cy="1627188"/>
            <a:chOff x="0" y="0"/>
            <a:chExt cx="2318" cy="1025"/>
          </a:xfrm>
        </p:grpSpPr>
        <p:sp>
          <p:nvSpPr>
            <p:cNvPr id="37940" name="Rectangle 52"/>
            <p:cNvSpPr>
              <a:spLocks/>
            </p:cNvSpPr>
            <p:nvPr/>
          </p:nvSpPr>
          <p:spPr bwMode="auto">
            <a:xfrm>
              <a:off x="0" y="0"/>
              <a:ext cx="231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800" b="1">
                  <a:solidFill>
                    <a:srgbClr val="931C24"/>
                  </a:solidFill>
                  <a:latin typeface="Palatino" charset="0"/>
                  <a:ea typeface="ＭＳ Ｐゴシック" charset="0"/>
                  <a:cs typeface="Palatino" charset="0"/>
                  <a:sym typeface="Palatino" charset="0"/>
                </a:rPr>
                <a:t>Communication</a:t>
              </a:r>
            </a:p>
          </p:txBody>
        </p:sp>
        <p:grpSp>
          <p:nvGrpSpPr>
            <p:cNvPr id="37943" name="Group 55"/>
            <p:cNvGrpSpPr>
              <a:grpSpLocks/>
            </p:cNvGrpSpPr>
            <p:nvPr/>
          </p:nvGrpSpPr>
          <p:grpSpPr bwMode="auto">
            <a:xfrm flipH="1">
              <a:off x="484" y="545"/>
              <a:ext cx="1358" cy="480"/>
              <a:chOff x="0" y="0"/>
              <a:chExt cx="1357" cy="480"/>
            </a:xfrm>
          </p:grpSpPr>
          <p:pic>
            <p:nvPicPr>
              <p:cNvPr id="37941" name="Picture 5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57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42" name="Rectangle 54"/>
              <p:cNvSpPr>
                <a:spLocks/>
              </p:cNvSpPr>
              <p:nvPr/>
            </p:nvSpPr>
            <p:spPr bwMode="auto">
              <a:xfrm>
                <a:off x="160" y="148"/>
                <a:ext cx="811" cy="18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37950" name="Group 62"/>
          <p:cNvGrpSpPr>
            <a:grpSpLocks/>
          </p:cNvGrpSpPr>
          <p:nvPr/>
        </p:nvGrpSpPr>
        <p:grpSpPr bwMode="auto">
          <a:xfrm>
            <a:off x="1054100" y="7080250"/>
            <a:ext cx="2954338" cy="1711325"/>
            <a:chOff x="0" y="0"/>
            <a:chExt cx="1861" cy="1078"/>
          </a:xfrm>
        </p:grpSpPr>
        <p:grpSp>
          <p:nvGrpSpPr>
            <p:cNvPr id="37948" name="Group 60"/>
            <p:cNvGrpSpPr>
              <a:grpSpLocks/>
            </p:cNvGrpSpPr>
            <p:nvPr/>
          </p:nvGrpSpPr>
          <p:grpSpPr bwMode="auto">
            <a:xfrm>
              <a:off x="228" y="589"/>
              <a:ext cx="1384" cy="489"/>
              <a:chOff x="0" y="0"/>
              <a:chExt cx="1384" cy="489"/>
            </a:xfrm>
          </p:grpSpPr>
          <p:pic>
            <p:nvPicPr>
              <p:cNvPr id="37945" name="Picture 5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84" cy="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46" name="Picture 5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75" t="11957" r="6499" b="11667"/>
              <a:stretch>
                <a:fillRect/>
              </a:stretch>
            </p:blipFill>
            <p:spPr bwMode="auto">
              <a:xfrm rot="10800000">
                <a:off x="89" y="57"/>
                <a:ext cx="798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47" name="Rectangle 59"/>
              <p:cNvSpPr>
                <a:spLocks/>
              </p:cNvSpPr>
              <p:nvPr/>
            </p:nvSpPr>
            <p:spPr bwMode="auto">
              <a:xfrm>
                <a:off x="403" y="157"/>
                <a:ext cx="576" cy="17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7949" name="Rectangle 61"/>
            <p:cNvSpPr>
              <a:spLocks/>
            </p:cNvSpPr>
            <p:nvPr/>
          </p:nvSpPr>
          <p:spPr bwMode="auto">
            <a:xfrm>
              <a:off x="0" y="0"/>
              <a:ext cx="1861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800" b="1">
                  <a:solidFill>
                    <a:srgbClr val="931C24"/>
                  </a:solidFill>
                  <a:latin typeface="Palatino" charset="0"/>
                  <a:ea typeface="ＭＳ Ｐゴシック" charset="0"/>
                  <a:cs typeface="Palatino" charset="0"/>
                  <a:sym typeface="Palatino" charset="0"/>
                </a:rPr>
                <a:t>Participation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9340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4610100" y="3175000"/>
            <a:ext cx="3784600" cy="1270000"/>
          </a:xfrm>
          <a:prstGeom prst="rect">
            <a:avLst/>
          </a:prstGeom>
          <a:noFill/>
          <a:ln w="50800">
            <a:solidFill>
              <a:srgbClr val="40404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901700" y="5080000"/>
            <a:ext cx="3187700" cy="1371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40404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1130300" y="50800"/>
            <a:ext cx="11074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latin typeface="Copperplate" charset="0"/>
                <a:ea typeface="ＭＳ Ｐゴシック" charset="0"/>
                <a:sym typeface="Copperplate" charset="0"/>
              </a:rPr>
              <a:t>...but better integrated </a:t>
            </a:r>
          </a:p>
          <a:p>
            <a:r>
              <a:rPr lang="en-US" sz="6400">
                <a:latin typeface="Copperplate" charset="0"/>
                <a:ea typeface="ＭＳ Ｐゴシック" charset="0"/>
                <a:sym typeface="Copperplate" charset="0"/>
              </a:rPr>
              <a:t>in practice</a:t>
            </a:r>
          </a:p>
        </p:txBody>
      </p:sp>
      <p:sp>
        <p:nvSpPr>
          <p:cNvPr id="40964" name="Rectangle 4"/>
          <p:cNvSpPr>
            <a:spLocks/>
          </p:cNvSpPr>
          <p:nvPr/>
        </p:nvSpPr>
        <p:spPr bwMode="auto">
          <a:xfrm>
            <a:off x="1036638" y="5403850"/>
            <a:ext cx="29067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>
                <a:latin typeface="Palatino" charset="0"/>
                <a:ea typeface="ＭＳ Ｐゴシック" charset="0"/>
                <a:sym typeface="Palatino" charset="0"/>
              </a:rPr>
              <a:t>Professionals</a:t>
            </a:r>
          </a:p>
        </p:txBody>
      </p:sp>
      <p:sp>
        <p:nvSpPr>
          <p:cNvPr id="40965" name="Rectangle 5"/>
          <p:cNvSpPr>
            <a:spLocks/>
          </p:cNvSpPr>
          <p:nvPr/>
        </p:nvSpPr>
        <p:spPr bwMode="auto">
          <a:xfrm>
            <a:off x="8915400" y="5080000"/>
            <a:ext cx="3187700" cy="1371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40404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Rectangle 6"/>
          <p:cNvSpPr>
            <a:spLocks/>
          </p:cNvSpPr>
          <p:nvPr/>
        </p:nvSpPr>
        <p:spPr bwMode="auto">
          <a:xfrm>
            <a:off x="9564688" y="5391150"/>
            <a:ext cx="18827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 b="1">
                <a:latin typeface="Palatino" charset="0"/>
                <a:ea typeface="ＭＳ Ｐゴシック" charset="0"/>
                <a:sym typeface="Palatino" charset="0"/>
              </a:rPr>
              <a:t>Patients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979988" y="5764213"/>
            <a:ext cx="3046412" cy="0"/>
          </a:xfrm>
          <a:prstGeom prst="line">
            <a:avLst/>
          </a:prstGeom>
          <a:noFill/>
          <a:ln w="101600">
            <a:solidFill>
              <a:srgbClr val="852322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 rot="10800000">
            <a:off x="4940300" y="3522663"/>
            <a:ext cx="3135313" cy="701675"/>
          </a:xfrm>
          <a:custGeom>
            <a:avLst/>
            <a:gdLst>
              <a:gd name="T0" fmla="*/ 0 w 21600"/>
              <a:gd name="T1" fmla="*/ 0 h 9847"/>
              <a:gd name="T2" fmla="*/ 3135313 w 21600"/>
              <a:gd name="T3" fmla="*/ 58218 h 984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9847">
                <a:moveTo>
                  <a:pt x="0" y="0"/>
                </a:moveTo>
                <a:cubicBezTo>
                  <a:pt x="0" y="0"/>
                  <a:pt x="10628" y="21600"/>
                  <a:pt x="21600" y="817"/>
                </a:cubicBezTo>
              </a:path>
            </a:pathLst>
          </a:custGeom>
          <a:noFill/>
          <a:ln w="101600" cap="flat">
            <a:solidFill>
              <a:srgbClr val="85232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>
            <a:off x="4940300" y="7302500"/>
            <a:ext cx="3135313" cy="701675"/>
          </a:xfrm>
          <a:custGeom>
            <a:avLst/>
            <a:gdLst>
              <a:gd name="T0" fmla="*/ 0 w 21600"/>
              <a:gd name="T1" fmla="*/ 0 h 9847"/>
              <a:gd name="T2" fmla="*/ 3135313 w 21600"/>
              <a:gd name="T3" fmla="*/ 58218 h 984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9847">
                <a:moveTo>
                  <a:pt x="0" y="0"/>
                </a:moveTo>
                <a:cubicBezTo>
                  <a:pt x="0" y="0"/>
                  <a:pt x="10628" y="21600"/>
                  <a:pt x="21600" y="817"/>
                </a:cubicBezTo>
              </a:path>
            </a:pathLst>
          </a:custGeom>
          <a:noFill/>
          <a:ln w="101600" cap="flat">
            <a:solidFill>
              <a:srgbClr val="85232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4622800" y="7023100"/>
            <a:ext cx="3784600" cy="1270000"/>
          </a:xfrm>
          <a:prstGeom prst="rect">
            <a:avLst/>
          </a:prstGeom>
          <a:noFill/>
          <a:ln w="50800">
            <a:solidFill>
              <a:srgbClr val="40404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4610100" y="5092700"/>
            <a:ext cx="3784600" cy="1270000"/>
          </a:xfrm>
          <a:prstGeom prst="rect">
            <a:avLst/>
          </a:prstGeom>
          <a:noFill/>
          <a:ln w="50800">
            <a:solidFill>
              <a:srgbClr val="40404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901700" y="5080000"/>
            <a:ext cx="3187700" cy="1371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40404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1130300" y="50800"/>
            <a:ext cx="11074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latin typeface="Copperplate" charset="0"/>
                <a:ea typeface="ＭＳ Ｐゴシック" charset="0"/>
                <a:sym typeface="Copperplate" charset="0"/>
              </a:rPr>
              <a:t>...but better integrated </a:t>
            </a:r>
          </a:p>
          <a:p>
            <a:r>
              <a:rPr lang="en-US" sz="6400">
                <a:latin typeface="Copperplate" charset="0"/>
                <a:ea typeface="ＭＳ Ｐゴシック" charset="0"/>
                <a:sym typeface="Copperplate" charset="0"/>
              </a:rPr>
              <a:t>in practice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1036638" y="5403850"/>
            <a:ext cx="29067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>
                <a:latin typeface="Palatino" charset="0"/>
                <a:ea typeface="ＭＳ Ｐゴシック" charset="0"/>
                <a:sym typeface="Palatino" charset="0"/>
              </a:rPr>
              <a:t>Professionals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8915400" y="5080000"/>
            <a:ext cx="3187700" cy="1371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40404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9564688" y="5391150"/>
            <a:ext cx="18827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 b="1">
                <a:latin typeface="Palatino" charset="0"/>
                <a:ea typeface="ＭＳ Ｐゴシック" charset="0"/>
                <a:sym typeface="Palatino" charset="0"/>
              </a:rPr>
              <a:t>Patients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979988" y="5764213"/>
            <a:ext cx="3046412" cy="0"/>
          </a:xfrm>
          <a:prstGeom prst="line">
            <a:avLst/>
          </a:prstGeom>
          <a:noFill/>
          <a:ln w="101600">
            <a:solidFill>
              <a:srgbClr val="852322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 rot="10800000">
            <a:off x="4940300" y="4525963"/>
            <a:ext cx="3135313" cy="701675"/>
          </a:xfrm>
          <a:custGeom>
            <a:avLst/>
            <a:gdLst>
              <a:gd name="T0" fmla="*/ 0 w 21600"/>
              <a:gd name="T1" fmla="*/ 0 h 9847"/>
              <a:gd name="T2" fmla="*/ 3135313 w 21600"/>
              <a:gd name="T3" fmla="*/ 58218 h 984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9847">
                <a:moveTo>
                  <a:pt x="0" y="0"/>
                </a:moveTo>
                <a:cubicBezTo>
                  <a:pt x="0" y="0"/>
                  <a:pt x="10628" y="21600"/>
                  <a:pt x="21600" y="817"/>
                </a:cubicBezTo>
              </a:path>
            </a:pathLst>
          </a:custGeom>
          <a:noFill/>
          <a:ln w="101600" cap="flat">
            <a:solidFill>
              <a:srgbClr val="85232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4927600" y="6299200"/>
            <a:ext cx="3135313" cy="701675"/>
          </a:xfrm>
          <a:custGeom>
            <a:avLst/>
            <a:gdLst>
              <a:gd name="T0" fmla="*/ 0 w 21600"/>
              <a:gd name="T1" fmla="*/ 0 h 9847"/>
              <a:gd name="T2" fmla="*/ 3135313 w 21600"/>
              <a:gd name="T3" fmla="*/ 58218 h 984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9847">
                <a:moveTo>
                  <a:pt x="0" y="0"/>
                </a:moveTo>
                <a:cubicBezTo>
                  <a:pt x="0" y="0"/>
                  <a:pt x="10628" y="21600"/>
                  <a:pt x="21600" y="817"/>
                </a:cubicBezTo>
              </a:path>
            </a:pathLst>
          </a:custGeom>
          <a:noFill/>
          <a:ln w="101600" cap="flat">
            <a:solidFill>
              <a:srgbClr val="85232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7" name="Rectangle 9"/>
          <p:cNvSpPr>
            <a:spLocks/>
          </p:cNvSpPr>
          <p:nvPr/>
        </p:nvSpPr>
        <p:spPr bwMode="auto">
          <a:xfrm>
            <a:off x="4533900" y="4241800"/>
            <a:ext cx="3784600" cy="3048000"/>
          </a:xfrm>
          <a:prstGeom prst="rect">
            <a:avLst/>
          </a:prstGeom>
          <a:noFill/>
          <a:ln w="50800">
            <a:solidFill>
              <a:srgbClr val="40404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743200"/>
            <a:ext cx="10464800" cy="3302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smtClean="0"/>
              <a:t>What is the </a:t>
            </a:r>
            <a:r>
              <a:rPr lang="en-US" sz="8000" smtClean="0">
                <a:latin typeface="Copperplate Bold" charset="0"/>
                <a:cs typeface="Copperplate Bold" charset="0"/>
                <a:sym typeface="Copperplate Bold" charset="0"/>
              </a:rPr>
              <a:t>impact</a:t>
            </a:r>
            <a:r>
              <a:rPr lang="en-US" sz="8000" smtClean="0">
                <a:latin typeface="Copperplate Bold" charset="0"/>
                <a:ea typeface="ヒラギノ明朝 ProN W6" charset="0"/>
                <a:cs typeface="ヒラギノ明朝 ProN W6" charset="0"/>
                <a:sym typeface="Copperplate Bold" charset="0"/>
              </a:rPr>
              <a:t/>
            </a:r>
            <a:br>
              <a:rPr lang="en-US" sz="8000" smtClean="0">
                <a:latin typeface="Copperplate Bold" charset="0"/>
                <a:ea typeface="ヒラギノ明朝 ProN W6" charset="0"/>
                <a:cs typeface="ヒラギノ明朝 ProN W6" charset="0"/>
                <a:sym typeface="Copperplate Bold" charset="0"/>
              </a:rPr>
            </a:br>
            <a:r>
              <a:rPr lang="en-US" sz="7900" smtClean="0"/>
              <a:t>on quality improvement</a:t>
            </a:r>
            <a:r>
              <a:rPr lang="en-US" sz="8000" smtClean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41859" r="37012" b="37204"/>
          <a:stretch>
            <a:fillRect/>
          </a:stretch>
        </p:blipFill>
        <p:spPr bwMode="auto">
          <a:xfrm>
            <a:off x="4114800" y="2682875"/>
            <a:ext cx="3771900" cy="1833563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/>
          </p:cNvSpPr>
          <p:nvPr/>
        </p:nvSpPr>
        <p:spPr bwMode="auto">
          <a:xfrm>
            <a:off x="1270000" y="203200"/>
            <a:ext cx="104648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latin typeface="Copperplate" charset="0"/>
                <a:ea typeface="ＭＳ Ｐゴシック" charset="0"/>
                <a:sym typeface="Copperplate" charset="0"/>
              </a:rPr>
              <a:t>A first randomized trial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41859" r="63649" b="37204"/>
          <a:stretch>
            <a:fillRect/>
          </a:stretch>
        </p:blipFill>
        <p:spPr bwMode="auto">
          <a:xfrm>
            <a:off x="4152900" y="7112000"/>
            <a:ext cx="2019300" cy="1892300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Line 4"/>
          <p:cNvSpPr>
            <a:spLocks noChangeShapeType="1"/>
          </p:cNvSpPr>
          <p:nvPr/>
        </p:nvSpPr>
        <p:spPr bwMode="auto">
          <a:xfrm flipH="1">
            <a:off x="3584575" y="4506913"/>
            <a:ext cx="534988" cy="1285875"/>
          </a:xfrm>
          <a:prstGeom prst="line">
            <a:avLst/>
          </a:prstGeom>
          <a:noFill/>
          <a:ln w="25400">
            <a:solidFill>
              <a:srgbClr val="40404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rot="10800000">
            <a:off x="3595688" y="5795963"/>
            <a:ext cx="542925" cy="1379537"/>
          </a:xfrm>
          <a:prstGeom prst="line">
            <a:avLst/>
          </a:prstGeom>
          <a:noFill/>
          <a:ln w="25400">
            <a:solidFill>
              <a:srgbClr val="40404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8318500" y="2667000"/>
            <a:ext cx="4127500" cy="1866900"/>
          </a:xfrm>
          <a:prstGeom prst="rect">
            <a:avLst/>
          </a:prstGeom>
          <a:solidFill>
            <a:srgbClr val="852322">
              <a:alpha val="21960"/>
            </a:srgbClr>
          </a:solidFill>
          <a:ln w="25400" cap="flat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Healthcare improvement priorities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8178800" y="7124700"/>
            <a:ext cx="4127500" cy="1866900"/>
          </a:xfrm>
          <a:prstGeom prst="rect">
            <a:avLst/>
          </a:prstGeom>
          <a:solidFill>
            <a:srgbClr val="852322">
              <a:alpha val="21960"/>
            </a:srgbClr>
          </a:solidFill>
          <a:ln w="25400" cap="flat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Healthcare improvement priorities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457200" y="4940300"/>
            <a:ext cx="3136900" cy="16383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400"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Cluster randomization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>
            <a:off x="7888288" y="3568700"/>
            <a:ext cx="452437" cy="0"/>
          </a:xfrm>
          <a:prstGeom prst="line">
            <a:avLst/>
          </a:prstGeom>
          <a:noFill/>
          <a:ln w="25400">
            <a:solidFill>
              <a:srgbClr val="40404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6199188" y="8064500"/>
            <a:ext cx="1962150" cy="0"/>
          </a:xfrm>
          <a:prstGeom prst="line">
            <a:avLst/>
          </a:prstGeom>
          <a:noFill/>
          <a:ln w="25400">
            <a:solidFill>
              <a:srgbClr val="40404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4305300" y="4889500"/>
            <a:ext cx="3632200" cy="17399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400"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172 participants</a:t>
            </a:r>
          </a:p>
          <a:p>
            <a:r>
              <a:rPr lang="en-US" sz="3400"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6 communities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2" t="47758" r="8815" b="31018"/>
          <a:stretch>
            <a:fillRect/>
          </a:stretch>
        </p:blipFill>
        <p:spPr bwMode="auto">
          <a:xfrm>
            <a:off x="923925" y="4454525"/>
            <a:ext cx="2781300" cy="2605088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41859" r="63649" b="37204"/>
          <a:stretch>
            <a:fillRect/>
          </a:stretch>
        </p:blipFill>
        <p:spPr bwMode="auto">
          <a:xfrm>
            <a:off x="8737600" y="6946900"/>
            <a:ext cx="2344738" cy="2197100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3" t="43225" r="37033" b="37787"/>
          <a:stretch>
            <a:fillRect/>
          </a:stretch>
        </p:blipFill>
        <p:spPr bwMode="auto">
          <a:xfrm>
            <a:off x="8737600" y="2590800"/>
            <a:ext cx="2344738" cy="2197100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/>
          </p:cNvSpPr>
          <p:nvPr/>
        </p:nvSpPr>
        <p:spPr bwMode="auto">
          <a:xfrm>
            <a:off x="825500" y="228600"/>
            <a:ext cx="113411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latin typeface="Copperplate" charset="0"/>
                <a:ea typeface="ＭＳ Ｐゴシック" charset="0"/>
                <a:cs typeface="Copperplate" charset="0"/>
                <a:sym typeface="Copperplate" charset="0"/>
              </a:rPr>
              <a:t>Targeting community-based primary healthcare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11366500" y="3282950"/>
            <a:ext cx="947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n=83</a:t>
            </a:r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11366500" y="7747000"/>
            <a:ext cx="947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n=89</a:t>
            </a:r>
          </a:p>
        </p:txBody>
      </p:sp>
    </p:spTree>
    <p:extLst>
      <p:ext uri="{BB962C8B-B14F-4D97-AF65-F5344CB8AC3E}">
        <p14:creationId xmlns:p14="http://schemas.microsoft.com/office/powerpoint/2010/main" val="1310312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03200"/>
            <a:ext cx="10464800" cy="1765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 representative group of participants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41859" r="63649" b="37204"/>
          <a:stretch>
            <a:fillRect/>
          </a:stretch>
        </p:blipFill>
        <p:spPr bwMode="auto">
          <a:xfrm>
            <a:off x="2006600" y="2247900"/>
            <a:ext cx="2344738" cy="2197100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3" t="43225" r="37033" b="37787"/>
          <a:stretch>
            <a:fillRect/>
          </a:stretch>
        </p:blipFill>
        <p:spPr bwMode="auto">
          <a:xfrm>
            <a:off x="8445500" y="2247900"/>
            <a:ext cx="2344738" cy="2197100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 flipH="1">
            <a:off x="6500813" y="2357438"/>
            <a:ext cx="1587" cy="7004050"/>
          </a:xfrm>
          <a:prstGeom prst="line">
            <a:avLst/>
          </a:prstGeom>
          <a:noFill/>
          <a:ln w="50800">
            <a:solidFill>
              <a:srgbClr val="40404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14325" y="5010150"/>
            <a:ext cx="6057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b="1">
                <a:latin typeface="Palatino" charset="0"/>
                <a:ea typeface="ＭＳ Ｐゴシック" charset="0"/>
                <a:sym typeface="Palatino" charset="0"/>
              </a:rPr>
              <a:t>Professionals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 Physicians (13%)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Managers (35%)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Nurses (24%)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Allied health professionals (28%)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6794500" y="5016500"/>
            <a:ext cx="60579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b="1">
                <a:latin typeface="Palatino" charset="0"/>
                <a:ea typeface="ＭＳ Ｐゴシック" charset="0"/>
                <a:sym typeface="Palatino" charset="0"/>
              </a:rPr>
              <a:t>Patients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Chronic condition: </a:t>
            </a: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81%</a:t>
            </a:r>
            <a:endParaRPr lang="en-US" sz="3000">
              <a:latin typeface="Palatino" charset="0"/>
              <a:ea typeface="ＭＳ Ｐゴシック" charset="0"/>
              <a:sym typeface="Palatino" charset="0"/>
            </a:endParaRP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 Median age = </a:t>
            </a: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62</a:t>
            </a:r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 y.o.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Primary/High School: </a:t>
            </a: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58%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Family income &lt;20 000$: </a:t>
            </a: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20%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Hospitalized: </a:t>
            </a: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12%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649288"/>
            <a:ext cx="6845300" cy="879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/>
          </p:cNvSpPr>
          <p:nvPr/>
        </p:nvSpPr>
        <p:spPr bwMode="auto">
          <a:xfrm>
            <a:off x="895350" y="292100"/>
            <a:ext cx="112125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900" b="1">
                <a:solidFill>
                  <a:schemeClr val="tx1"/>
                </a:solidFill>
                <a:ea typeface="ＭＳ Ｐゴシック" charset="0"/>
              </a:rPr>
              <a:t>Patient and public involvement in guidelines</a:t>
            </a:r>
          </a:p>
          <a:p>
            <a:r>
              <a:rPr lang="en-US" sz="3900" b="1">
                <a:solidFill>
                  <a:schemeClr val="tx1"/>
                </a:solidFill>
                <a:ea typeface="ＭＳ Ｐゴシック" charset="0"/>
              </a:rPr>
              <a:t>and its impact on quality improvement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288925" y="8350250"/>
            <a:ext cx="115189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b="1">
                <a:solidFill>
                  <a:schemeClr val="tx1"/>
                </a:solidFill>
                <a:ea typeface="ＭＳ Ｐゴシック" charset="0"/>
              </a:rPr>
              <a:t>Antoine Boivin, MD, PhD</a:t>
            </a:r>
          </a:p>
          <a:p>
            <a:r>
              <a:rPr lang="en-US" sz="2300">
                <a:solidFill>
                  <a:schemeClr val="tx1"/>
                </a:solidFill>
                <a:ea typeface="ＭＳ Ｐゴシック" charset="0"/>
              </a:rPr>
              <a:t>European Respiratory Society Conference</a:t>
            </a:r>
          </a:p>
          <a:p>
            <a:r>
              <a:rPr lang="en-US" sz="2300">
                <a:solidFill>
                  <a:schemeClr val="tx1"/>
                </a:solidFill>
                <a:ea typeface="ＭＳ Ｐゴシック" charset="0"/>
              </a:rPr>
              <a:t>Barcelona, September 10, 2013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8648700"/>
            <a:ext cx="2882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1130300" y="50800"/>
            <a:ext cx="11074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latin typeface="Copperplate" charset="0"/>
                <a:ea typeface="ＭＳ Ｐゴシック" charset="0"/>
                <a:sym typeface="Copperplate" charset="0"/>
              </a:rPr>
              <a:t>An integrated involvement intervention</a:t>
            </a:r>
          </a:p>
        </p:txBody>
      </p:sp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5056188" y="4278313"/>
            <a:ext cx="3046412" cy="0"/>
          </a:xfrm>
          <a:prstGeom prst="line">
            <a:avLst/>
          </a:prstGeom>
          <a:noFill/>
          <a:ln w="101600">
            <a:solidFill>
              <a:srgbClr val="852322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3" name="Freeform 3"/>
          <p:cNvSpPr>
            <a:spLocks/>
          </p:cNvSpPr>
          <p:nvPr/>
        </p:nvSpPr>
        <p:spPr bwMode="auto">
          <a:xfrm rot="10800000">
            <a:off x="5016500" y="3040063"/>
            <a:ext cx="3135313" cy="701675"/>
          </a:xfrm>
          <a:custGeom>
            <a:avLst/>
            <a:gdLst>
              <a:gd name="T0" fmla="*/ 0 w 21600"/>
              <a:gd name="T1" fmla="*/ 0 h 9847"/>
              <a:gd name="T2" fmla="*/ 3135313 w 21600"/>
              <a:gd name="T3" fmla="*/ 58218 h 984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9847">
                <a:moveTo>
                  <a:pt x="0" y="0"/>
                </a:moveTo>
                <a:cubicBezTo>
                  <a:pt x="0" y="0"/>
                  <a:pt x="10628" y="21600"/>
                  <a:pt x="21600" y="817"/>
                </a:cubicBezTo>
              </a:path>
            </a:pathLst>
          </a:custGeom>
          <a:noFill/>
          <a:ln w="101600" cap="flat">
            <a:solidFill>
              <a:srgbClr val="85232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4" name="Freeform 4"/>
          <p:cNvSpPr>
            <a:spLocks/>
          </p:cNvSpPr>
          <p:nvPr/>
        </p:nvSpPr>
        <p:spPr bwMode="auto">
          <a:xfrm>
            <a:off x="5003800" y="4813300"/>
            <a:ext cx="3135313" cy="701675"/>
          </a:xfrm>
          <a:custGeom>
            <a:avLst/>
            <a:gdLst>
              <a:gd name="T0" fmla="*/ 0 w 21600"/>
              <a:gd name="T1" fmla="*/ 0 h 9847"/>
              <a:gd name="T2" fmla="*/ 3135313 w 21600"/>
              <a:gd name="T3" fmla="*/ 58218 h 984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9847">
                <a:moveTo>
                  <a:pt x="0" y="0"/>
                </a:moveTo>
                <a:cubicBezTo>
                  <a:pt x="0" y="0"/>
                  <a:pt x="10628" y="21600"/>
                  <a:pt x="21600" y="817"/>
                </a:cubicBezTo>
              </a:path>
            </a:pathLst>
          </a:custGeom>
          <a:noFill/>
          <a:ln w="101600" cap="flat">
            <a:solidFill>
              <a:srgbClr val="85232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4610100" y="2755900"/>
            <a:ext cx="3784600" cy="3048000"/>
          </a:xfrm>
          <a:prstGeom prst="rect">
            <a:avLst/>
          </a:prstGeom>
          <a:noFill/>
          <a:ln w="50800">
            <a:solidFill>
              <a:srgbClr val="40404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858838" y="6318250"/>
            <a:ext cx="1131093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1900"/>
              </a:spcBef>
            </a:pPr>
            <a:r>
              <a:rPr lang="en-US" sz="3400">
                <a:latin typeface="Palatino" charset="0"/>
                <a:ea typeface="ＭＳ Ｐゴシック" charset="0"/>
                <a:sym typeface="Palatino" charset="0"/>
              </a:rPr>
              <a:t>1. </a:t>
            </a:r>
            <a:r>
              <a:rPr lang="en-US" sz="3400" b="1">
                <a:latin typeface="Palatino" charset="0"/>
                <a:ea typeface="ＭＳ Ｐゴシック" charset="0"/>
                <a:sym typeface="Palatino" charset="0"/>
              </a:rPr>
              <a:t>Communication</a:t>
            </a:r>
            <a:r>
              <a:rPr lang="en-US" sz="3400">
                <a:latin typeface="Palatino" charset="0"/>
                <a:ea typeface="ＭＳ Ｐゴシック" charset="0"/>
                <a:sym typeface="Palatino" charset="0"/>
              </a:rPr>
              <a:t> of information on healthcare services</a:t>
            </a:r>
          </a:p>
          <a:p>
            <a:pPr algn="l">
              <a:spcBef>
                <a:spcPts val="1900"/>
              </a:spcBef>
            </a:pPr>
            <a:r>
              <a:rPr lang="en-US" sz="3400">
                <a:latin typeface="Palatino" charset="0"/>
                <a:ea typeface="ＭＳ Ｐゴシック" charset="0"/>
                <a:sym typeface="Palatino" charset="0"/>
              </a:rPr>
              <a:t>2. </a:t>
            </a:r>
            <a:r>
              <a:rPr lang="en-US" sz="3400" b="1">
                <a:latin typeface="Palatino" charset="0"/>
                <a:ea typeface="ＭＳ Ｐゴシック" charset="0"/>
                <a:sym typeface="Palatino" charset="0"/>
              </a:rPr>
              <a:t>Consultation </a:t>
            </a:r>
            <a:r>
              <a:rPr lang="en-US" sz="3400">
                <a:latin typeface="Palatino" charset="0"/>
                <a:ea typeface="ＭＳ Ｐゴシック" charset="0"/>
                <a:sym typeface="Palatino" charset="0"/>
              </a:rPr>
              <a:t>on healthcare improvement priorities</a:t>
            </a:r>
          </a:p>
          <a:p>
            <a:pPr algn="l">
              <a:spcBef>
                <a:spcPts val="1900"/>
              </a:spcBef>
            </a:pPr>
            <a:r>
              <a:rPr lang="en-US" sz="3400">
                <a:latin typeface="Palatino" charset="0"/>
                <a:ea typeface="ＭＳ Ｐゴシック" charset="0"/>
                <a:sym typeface="Palatino" charset="0"/>
              </a:rPr>
              <a:t>3. </a:t>
            </a:r>
            <a:r>
              <a:rPr lang="en-US" sz="3400" b="1">
                <a:latin typeface="Palatino" charset="0"/>
                <a:ea typeface="ＭＳ Ｐゴシック" charset="0"/>
                <a:sym typeface="Palatino" charset="0"/>
              </a:rPr>
              <a:t>Participation </a:t>
            </a:r>
            <a:r>
              <a:rPr lang="en-US" sz="3400">
                <a:latin typeface="Palatino" charset="0"/>
                <a:ea typeface="ＭＳ Ｐゴシック" charset="0"/>
                <a:sym typeface="Palatino" charset="0"/>
              </a:rPr>
              <a:t>in setting common improvement priorities</a:t>
            </a: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41859" r="63649" b="37204"/>
          <a:stretch>
            <a:fillRect/>
          </a:stretch>
        </p:blipFill>
        <p:spPr bwMode="auto">
          <a:xfrm>
            <a:off x="1803400" y="3175000"/>
            <a:ext cx="2344738" cy="2197100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3" t="43225" r="37033" b="37787"/>
          <a:stretch>
            <a:fillRect/>
          </a:stretch>
        </p:blipFill>
        <p:spPr bwMode="auto">
          <a:xfrm>
            <a:off x="8915400" y="3175000"/>
            <a:ext cx="2344738" cy="2197100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723900" y="254000"/>
            <a:ext cx="11544300" cy="1714500"/>
          </a:xfrm>
          <a:ln/>
        </p:spPr>
        <p:txBody>
          <a:bodyPr/>
          <a:lstStyle/>
          <a:p>
            <a:r>
              <a:rPr lang="en-US" sz="5000"/>
              <a:t>Patients and professionals have different improvement priorities</a:t>
            </a:r>
          </a:p>
        </p:txBody>
      </p:sp>
      <p:graphicFrame>
        <p:nvGraphicFramePr>
          <p:cNvPr id="52226" name="Object 2"/>
          <p:cNvGraphicFramePr>
            <a:graphicFrameLocks/>
          </p:cNvGraphicFramePr>
          <p:nvPr/>
        </p:nvGraphicFramePr>
        <p:xfrm>
          <a:off x="366713" y="2717800"/>
          <a:ext cx="10083800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Chart" r:id="rId4" imgW="14166432" imgH="9190409" progId="MSGraph.Chart.8">
                  <p:embed/>
                </p:oleObj>
              </mc:Choice>
              <mc:Fallback>
                <p:oleObj name="Chart" r:id="rId4" imgW="14166432" imgH="9190409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2717800"/>
                        <a:ext cx="10083800" cy="654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10547350" y="3171825"/>
            <a:ext cx="2133600" cy="1957388"/>
            <a:chOff x="0" y="0"/>
            <a:chExt cx="1344" cy="1232"/>
          </a:xfrm>
        </p:grpSpPr>
        <p:sp>
          <p:nvSpPr>
            <p:cNvPr id="52227" name="Rectangle 3"/>
            <p:cNvSpPr>
              <a:spLocks/>
            </p:cNvSpPr>
            <p:nvPr/>
          </p:nvSpPr>
          <p:spPr bwMode="auto">
            <a:xfrm>
              <a:off x="0" y="0"/>
              <a:ext cx="1344" cy="1232"/>
            </a:xfrm>
            <a:prstGeom prst="rect">
              <a:avLst/>
            </a:prstGeom>
            <a:solidFill>
              <a:srgbClr val="B7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40404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11" t="43225" r="37033" b="37787"/>
            <a:stretch>
              <a:fillRect/>
            </a:stretch>
          </p:blipFill>
          <p:spPr bwMode="auto">
            <a:xfrm>
              <a:off x="111" y="92"/>
              <a:ext cx="1121" cy="1051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2699" dir="3600164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10547350" y="6348413"/>
            <a:ext cx="2133600" cy="1957387"/>
            <a:chOff x="0" y="0"/>
            <a:chExt cx="1344" cy="1232"/>
          </a:xfrm>
        </p:grpSpPr>
        <p:sp>
          <p:nvSpPr>
            <p:cNvPr id="52230" name="Rectangle 6"/>
            <p:cNvSpPr>
              <a:spLocks/>
            </p:cNvSpPr>
            <p:nvPr/>
          </p:nvSpPr>
          <p:spPr bwMode="auto">
            <a:xfrm>
              <a:off x="0" y="0"/>
              <a:ext cx="1344" cy="1232"/>
            </a:xfrm>
            <a:prstGeom prst="rect">
              <a:avLst/>
            </a:prstGeom>
            <a:solidFill>
              <a:srgbClr val="426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40404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22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2" t="41859" r="63649" b="37204"/>
            <a:stretch>
              <a:fillRect/>
            </a:stretch>
          </p:blipFill>
          <p:spPr bwMode="auto">
            <a:xfrm>
              <a:off x="111" y="92"/>
              <a:ext cx="1121" cy="1051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2699" dir="3600164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ectangle 9"/>
          <p:cNvSpPr>
            <a:spLocks/>
          </p:cNvSpPr>
          <p:nvPr/>
        </p:nvSpPr>
        <p:spPr bwMode="auto">
          <a:xfrm>
            <a:off x="10880725" y="8896350"/>
            <a:ext cx="1462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b="1"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⁺ p&lt;0,01</a:t>
            </a:r>
          </a:p>
        </p:txBody>
      </p:sp>
    </p:spTree>
    <p:extLst>
      <p:ext uri="{BB962C8B-B14F-4D97-AF65-F5344CB8AC3E}">
        <p14:creationId xmlns:p14="http://schemas.microsoft.com/office/powerpoint/2010/main" val="417347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900" y="254000"/>
            <a:ext cx="11544300" cy="1714500"/>
          </a:xfrm>
          <a:ln/>
        </p:spPr>
        <p:txBody>
          <a:bodyPr/>
          <a:lstStyle/>
          <a:p>
            <a:r>
              <a:rPr lang="en-US" sz="5800"/>
              <a:t>Patient involvement changes improvement priorities</a:t>
            </a: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41313" y="2984500"/>
          <a:ext cx="8940800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3" name="Chart" r:id="rId3" imgW="12562566" imgH="8492243" progId="MSGraph.Chart.8">
                  <p:embed/>
                </p:oleObj>
              </mc:Choice>
              <mc:Fallback>
                <p:oleObj name="Chart" r:id="rId3" imgW="12562566" imgH="8492243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2984500"/>
                        <a:ext cx="8940800" cy="604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Rectangle 3"/>
          <p:cNvSpPr>
            <a:spLocks/>
          </p:cNvSpPr>
          <p:nvPr/>
        </p:nvSpPr>
        <p:spPr bwMode="auto">
          <a:xfrm>
            <a:off x="9417050" y="3057525"/>
            <a:ext cx="3238500" cy="1739900"/>
          </a:xfrm>
          <a:prstGeom prst="rect">
            <a:avLst/>
          </a:prstGeom>
          <a:solidFill>
            <a:srgbClr val="16661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40404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10128250" y="6159500"/>
            <a:ext cx="1828800" cy="1714500"/>
          </a:xfrm>
          <a:prstGeom prst="rect">
            <a:avLst/>
          </a:prstGeom>
          <a:solidFill>
            <a:srgbClr val="426BC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40404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41858" r="63649" b="37204"/>
          <a:stretch>
            <a:fillRect/>
          </a:stretch>
        </p:blipFill>
        <p:spPr bwMode="auto">
          <a:xfrm>
            <a:off x="10293350" y="6303963"/>
            <a:ext cx="1524000" cy="1427162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/>
          </p:cNvSpPr>
          <p:nvPr/>
        </p:nvSpPr>
        <p:spPr bwMode="auto">
          <a:xfrm>
            <a:off x="10321925" y="8820150"/>
            <a:ext cx="1462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b="1"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⁺ p&lt;0,05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41859" r="37012" b="37204"/>
          <a:stretch>
            <a:fillRect/>
          </a:stretch>
        </p:blipFill>
        <p:spPr bwMode="auto">
          <a:xfrm>
            <a:off x="9582150" y="3232150"/>
            <a:ext cx="2927350" cy="1422400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Rectangle 8"/>
          <p:cNvSpPr>
            <a:spLocks/>
          </p:cNvSpPr>
          <p:nvPr/>
        </p:nvSpPr>
        <p:spPr bwMode="auto">
          <a:xfrm>
            <a:off x="7175500" y="2146300"/>
            <a:ext cx="5486400" cy="7239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800" b="1">
                <a:latin typeface="Palatino" charset="0"/>
                <a:ea typeface="ＭＳ Ｐゴシック" charset="0"/>
                <a:cs typeface="Symbol" charset="0"/>
                <a:sym typeface="Palatino" charset="0"/>
              </a:rPr>
              <a:t>↑ Agreement by 42% (p&lt;0,01)</a:t>
            </a:r>
          </a:p>
        </p:txBody>
      </p:sp>
    </p:spTree>
    <p:extLst>
      <p:ext uri="{BB962C8B-B14F-4D97-AF65-F5344CB8AC3E}">
        <p14:creationId xmlns:p14="http://schemas.microsoft.com/office/powerpoint/2010/main" val="1450025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743200"/>
            <a:ext cx="10464800" cy="3302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8000" smtClean="0"/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584200" y="2298700"/>
            <a:ext cx="123698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3000"/>
              </a:spcBef>
            </a:pPr>
            <a:r>
              <a:rPr lang="en-US" sz="3900" b="1">
                <a:latin typeface="Palatino" charset="0"/>
                <a:ea typeface="ＭＳ Ｐゴシック" charset="0"/>
                <a:sym typeface="Palatino" charset="0"/>
              </a:rPr>
              <a:t>1. The </a:t>
            </a:r>
            <a:r>
              <a:rPr lang="en-US" sz="39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science</a:t>
            </a:r>
            <a:r>
              <a:rPr lang="en-US" sz="3900" b="1">
                <a:latin typeface="Palatino" charset="0"/>
                <a:ea typeface="ＭＳ Ｐゴシック" charset="0"/>
                <a:sym typeface="Palatino" charset="0"/>
              </a:rPr>
              <a:t> of patient involvement </a:t>
            </a:r>
            <a:r>
              <a:rPr lang="en-US" sz="39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is catching up</a:t>
            </a:r>
          </a:p>
          <a:p>
            <a:pPr algn="l">
              <a:spcBef>
                <a:spcPts val="3000"/>
              </a:spcBef>
            </a:pPr>
            <a:r>
              <a:rPr lang="en-US" sz="3900" b="1">
                <a:latin typeface="Palatino" charset="0"/>
                <a:ea typeface="ＭＳ Ｐゴシック" charset="0"/>
                <a:sym typeface="Palatino" charset="0"/>
              </a:rPr>
              <a:t>2. Involvement can </a:t>
            </a:r>
            <a:r>
              <a:rPr lang="en-US" sz="39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change improvement priorities</a:t>
            </a:r>
            <a:endParaRPr lang="en-US" sz="3900" b="1">
              <a:latin typeface="Palatino" charset="0"/>
              <a:ea typeface="ＭＳ Ｐゴシック" charset="0"/>
              <a:sym typeface="Palatino" charset="0"/>
            </a:endParaRPr>
          </a:p>
          <a:p>
            <a:pPr algn="l">
              <a:spcBef>
                <a:spcPts val="3000"/>
              </a:spcBef>
            </a:pPr>
            <a:r>
              <a:rPr lang="en-US" sz="3900" b="1">
                <a:latin typeface="Palatino" charset="0"/>
                <a:ea typeface="ＭＳ Ｐゴシック" charset="0"/>
                <a:sym typeface="Palatino" charset="0"/>
              </a:rPr>
              <a:t>3. Effective involvement requires: </a:t>
            </a:r>
          </a:p>
          <a:p>
            <a:pPr lvl="1" algn="l">
              <a:spcBef>
                <a:spcPts val="3000"/>
              </a:spcBef>
              <a:buSzPct val="155000"/>
              <a:buFontTx/>
              <a:buChar char="•"/>
            </a:pP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Shared goals</a:t>
            </a:r>
          </a:p>
          <a:p>
            <a:pPr lvl="1" algn="l">
              <a:spcBef>
                <a:spcPts val="3000"/>
              </a:spcBef>
              <a:buSzPct val="155000"/>
              <a:buFontTx/>
              <a:buChar char="•"/>
            </a:pP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Balanced recruitment</a:t>
            </a:r>
          </a:p>
          <a:p>
            <a:pPr lvl="1" algn="l">
              <a:spcBef>
                <a:spcPts val="3000"/>
              </a:spcBef>
              <a:buSzPct val="155000"/>
              <a:buFontTx/>
              <a:buChar char="•"/>
            </a:pPr>
            <a:r>
              <a:rPr lang="en-US" sz="3000" b="1">
                <a:solidFill>
                  <a:srgbClr val="800000"/>
                </a:solidFill>
                <a:latin typeface="Palatino" charset="0"/>
                <a:ea typeface="ＭＳ Ｐゴシック" charset="0"/>
                <a:sym typeface="Palatino" charset="0"/>
              </a:rPr>
              <a:t>Consultation</a:t>
            </a:r>
            <a:r>
              <a:rPr lang="en-US" sz="3000" b="1">
                <a:latin typeface="Palatino" charset="0"/>
                <a:ea typeface="ＭＳ Ｐゴシック" charset="0"/>
                <a:sym typeface="Palatino" charset="0"/>
              </a:rPr>
              <a:t>, </a:t>
            </a: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communication</a:t>
            </a:r>
            <a:r>
              <a:rPr lang="en-US" sz="3000" b="1">
                <a:latin typeface="Palatino" charset="0"/>
                <a:ea typeface="ＭＳ Ｐゴシック" charset="0"/>
                <a:sym typeface="Palatino" charset="0"/>
              </a:rPr>
              <a:t>, and </a:t>
            </a: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participation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800" b="1" smtClean="0">
                <a:latin typeface="Palatino" charset="0"/>
                <a:cs typeface="Palatino" charset="0"/>
                <a:sym typeface="Palatino" charset="0"/>
              </a:rPr>
              <a:t>Key messages</a:t>
            </a:r>
            <a:endParaRPr lang="en-US" sz="7800" b="1" smtClean="0">
              <a:latin typeface="Palatino" charset="0"/>
              <a:ea typeface="ヒラギノ明朝 ProN W6" charset="0"/>
              <a:cs typeface="ヒラギノ明朝 ProN W6" charset="0"/>
              <a:sym typeface="Palatin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7800" b="1">
                <a:latin typeface="Palatino" charset="0"/>
                <a:cs typeface="Palatino" charset="0"/>
                <a:sym typeface="Palatino" charset="0"/>
              </a:rPr>
              <a:t>Practical resources</a:t>
            </a:r>
            <a:endParaRPr lang="en-US" sz="7800" b="1">
              <a:latin typeface="Palatino" charset="0"/>
              <a:ea typeface="ヒラギノ明朝 ProN W6" charset="0"/>
              <a:cs typeface="ヒラギノ明朝 ProN W6" charset="0"/>
              <a:sym typeface="Palatino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3414713"/>
            <a:ext cx="4991100" cy="32908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/>
          </p:cNvSpPr>
          <p:nvPr/>
        </p:nvSpPr>
        <p:spPr bwMode="auto">
          <a:xfrm>
            <a:off x="5295900" y="7105650"/>
            <a:ext cx="7404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b="1" u="sng">
                <a:ea typeface="ＭＳ Ｐゴシック" charset="0"/>
                <a:cs typeface="Gill Sans" charset="0"/>
              </a:rPr>
              <a:t>www.cris.unu.edu</a:t>
            </a:r>
            <a:endParaRPr lang="en-US" sz="3000" b="1">
              <a:ea typeface="ＭＳ Ｐゴシック" charset="0"/>
              <a:cs typeface="Gill Sans" charset="0"/>
            </a:endParaRPr>
          </a:p>
          <a:p>
            <a:r>
              <a:rPr lang="en-US" sz="3000">
                <a:ea typeface="ＭＳ Ｐゴシック" charset="0"/>
                <a:cs typeface="Gill Sans" charset="0"/>
              </a:rPr>
              <a:t>[English, French, German, Dutch]</a:t>
            </a:r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1530350" y="3084513"/>
            <a:ext cx="3225800" cy="3925887"/>
            <a:chOff x="0" y="0"/>
            <a:chExt cx="2032" cy="2472"/>
          </a:xfrm>
        </p:grpSpPr>
        <p:sp>
          <p:nvSpPr>
            <p:cNvPr id="58372" name="Rectangle 4"/>
            <p:cNvSpPr>
              <a:spLocks/>
            </p:cNvSpPr>
            <p:nvPr/>
          </p:nvSpPr>
          <p:spPr bwMode="auto">
            <a:xfrm>
              <a:off x="14" y="14"/>
              <a:ext cx="2003" cy="24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76199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40404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32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5" name="Rectangle 7"/>
          <p:cNvSpPr>
            <a:spLocks/>
          </p:cNvSpPr>
          <p:nvPr/>
        </p:nvSpPr>
        <p:spPr bwMode="auto">
          <a:xfrm>
            <a:off x="1312863" y="7188200"/>
            <a:ext cx="36718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b="1" u="sng">
                <a:ea typeface="ＭＳ Ｐゴシック" charset="0"/>
                <a:cs typeface="Gill Sans" charset="0"/>
              </a:rPr>
              <a:t>www.ginpublic.net</a:t>
            </a:r>
            <a:endParaRPr lang="en-US" sz="3000" b="1">
              <a:ea typeface="ＭＳ Ｐゴシック" charset="0"/>
              <a:cs typeface="Gill Sans" charset="0"/>
            </a:endParaRPr>
          </a:p>
          <a:p>
            <a:endParaRPr lang="en-US">
              <a:ea typeface="ＭＳ Ｐゴシック" charset="0"/>
              <a:cs typeface="Gill Sans" charset="0"/>
            </a:endParaRP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60" y="2212504"/>
            <a:ext cx="2088233" cy="912467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62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800" b="1" smtClean="0">
                <a:latin typeface="Palatino" charset="0"/>
                <a:cs typeface="Palatino" charset="0"/>
                <a:sym typeface="Palatino" charset="0"/>
              </a:rPr>
              <a:t>Scientific references</a:t>
            </a:r>
            <a:endParaRPr lang="en-US" sz="7800" b="1" smtClean="0">
              <a:latin typeface="Palatino" charset="0"/>
              <a:ea typeface="ヒラギノ明朝 ProN W6" charset="0"/>
              <a:cs typeface="ヒラギノ明朝 ProN W6" charset="0"/>
              <a:sym typeface="Palatino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286000"/>
            <a:ext cx="4310063" cy="5842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/>
          </p:cNvSpPr>
          <p:nvPr/>
        </p:nvSpPr>
        <p:spPr bwMode="auto">
          <a:xfrm>
            <a:off x="597744" y="8549208"/>
            <a:ext cx="11760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>
                <a:ea typeface="ＭＳ Ｐゴシック" charset="0"/>
              </a:rPr>
              <a:t>Boivin A (2012) Patient and Public Involvement in Healthcare Improvement. </a:t>
            </a:r>
            <a:endParaRPr lang="en-US" sz="2400" dirty="0" smtClean="0">
              <a:ea typeface="ＭＳ Ｐゴシック" charset="0"/>
            </a:endParaRPr>
          </a:p>
          <a:p>
            <a:r>
              <a:rPr lang="en-US" sz="2400" dirty="0" smtClean="0">
                <a:ea typeface="ＭＳ Ｐゴシック" charset="0"/>
              </a:rPr>
              <a:t>Scientific </a:t>
            </a:r>
            <a:r>
              <a:rPr lang="en-US" sz="2400" dirty="0">
                <a:ea typeface="ＭＳ Ｐゴシック" charset="0"/>
              </a:rPr>
              <a:t>Institute for Quality of Healthcare, 271 pages (or 10 pages summary)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649288"/>
            <a:ext cx="6845300" cy="879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/>
          </p:cNvSpPr>
          <p:nvPr/>
        </p:nvSpPr>
        <p:spPr bwMode="auto">
          <a:xfrm>
            <a:off x="3325813" y="8750300"/>
            <a:ext cx="63436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b="1" u="sng">
                <a:solidFill>
                  <a:srgbClr val="252470"/>
                </a:solidFill>
                <a:ea typeface="ＭＳ Ｐゴシック" charset="0"/>
              </a:rPr>
              <a:t>antoine.boivin@usherbrooke.ca</a:t>
            </a:r>
            <a:r>
              <a:rPr lang="en-US" sz="3000" b="1">
                <a:solidFill>
                  <a:srgbClr val="252470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1244600" y="438150"/>
            <a:ext cx="105029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700" b="1">
                <a:solidFill>
                  <a:schemeClr val="tx1"/>
                </a:solidFill>
                <a:ea typeface="ＭＳ Ｐゴシック" charset="0"/>
              </a:rPr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Group 1"/>
          <p:cNvGraphicFramePr>
            <a:graphicFrameLocks noGrp="1"/>
          </p:cNvGraphicFramePr>
          <p:nvPr/>
        </p:nvGraphicFramePr>
        <p:xfrm>
          <a:off x="508000" y="2044700"/>
          <a:ext cx="12066588" cy="7056438"/>
        </p:xfrm>
        <a:graphic>
          <a:graphicData uri="http://schemas.openxmlformats.org/drawingml/2006/table">
            <a:tbl>
              <a:tblPr/>
              <a:tblGrid>
                <a:gridCol w="4073525"/>
                <a:gridCol w="3179763"/>
                <a:gridCol w="4813300"/>
              </a:tblGrid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Methods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Example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Purpose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646"/>
                    </a:solidFill>
                  </a:tcPr>
                </a:tc>
              </a:tr>
              <a:tr h="202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Survey</a:t>
                      </a:r>
                    </a:p>
                    <a:p>
                      <a:pPr marL="292100" marR="0" lvl="0" indent="-292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Collect </a:t>
                      </a:r>
                      <a:r>
                        <a:rPr kumimoji="0" lang="ja-JP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“</a:t>
                      </a: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raw</a:t>
                      </a:r>
                      <a:r>
                        <a:rPr kumimoji="0" lang="ja-JP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”</a:t>
                      </a: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 opinions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Large sample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2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Decision-aid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Performance-reporting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Inform individual choice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Influence behaviors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2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Citizen jury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Nominal group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Mutual learning</a:t>
                      </a:r>
                    </a:p>
                    <a:p>
                      <a:pPr marL="292100" marR="0" lvl="0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5000"/>
                        <a:buFont typeface="Palatino" charset="0"/>
                        <a:buChar char="•"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Consensus-building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7933" name="Rectangle 45"/>
          <p:cNvSpPr>
            <a:spLocks/>
          </p:cNvSpPr>
          <p:nvPr/>
        </p:nvSpPr>
        <p:spPr bwMode="auto">
          <a:xfrm>
            <a:off x="1130300" y="50800"/>
            <a:ext cx="11074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latin typeface="Copperplate" charset="0"/>
                <a:ea typeface="ＭＳ Ｐゴシック" charset="0"/>
                <a:cs typeface="Copperplate" charset="0"/>
                <a:sym typeface="Copperplate" charset="0"/>
              </a:rPr>
              <a:t>Involvement methods need to be distinguished...</a:t>
            </a:r>
          </a:p>
        </p:txBody>
      </p:sp>
      <p:sp>
        <p:nvSpPr>
          <p:cNvPr id="37934" name="Rectangle 46"/>
          <p:cNvSpPr>
            <a:spLocks/>
          </p:cNvSpPr>
          <p:nvPr/>
        </p:nvSpPr>
        <p:spPr bwMode="auto">
          <a:xfrm>
            <a:off x="9309100" y="9378950"/>
            <a:ext cx="3263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>
                <a:solidFill>
                  <a:schemeClr val="tx1"/>
                </a:solidFill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Boivin, 2010, adapted from Rowe and Fewer, 2005</a:t>
            </a:r>
          </a:p>
        </p:txBody>
      </p:sp>
      <p:grpSp>
        <p:nvGrpSpPr>
          <p:cNvPr id="37939" name="Group 51"/>
          <p:cNvGrpSpPr>
            <a:grpSpLocks/>
          </p:cNvGrpSpPr>
          <p:nvPr/>
        </p:nvGrpSpPr>
        <p:grpSpPr bwMode="auto">
          <a:xfrm>
            <a:off x="1039813" y="3206750"/>
            <a:ext cx="2982912" cy="1644650"/>
            <a:chOff x="0" y="0"/>
            <a:chExt cx="1878" cy="1036"/>
          </a:xfrm>
        </p:grpSpPr>
        <p:sp>
          <p:nvSpPr>
            <p:cNvPr id="37935" name="Rectangle 47"/>
            <p:cNvSpPr>
              <a:spLocks/>
            </p:cNvSpPr>
            <p:nvPr/>
          </p:nvSpPr>
          <p:spPr bwMode="auto">
            <a:xfrm>
              <a:off x="0" y="0"/>
              <a:ext cx="187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800" b="1">
                  <a:solidFill>
                    <a:srgbClr val="931C24"/>
                  </a:solidFill>
                  <a:latin typeface="Palatino" charset="0"/>
                  <a:ea typeface="ＭＳ Ｐゴシック" charset="0"/>
                  <a:cs typeface="Palatino" charset="0"/>
                  <a:sym typeface="Palatino" charset="0"/>
                </a:rPr>
                <a:t>Consultation</a:t>
              </a:r>
            </a:p>
          </p:txBody>
        </p:sp>
        <p:grpSp>
          <p:nvGrpSpPr>
            <p:cNvPr id="37938" name="Group 50"/>
            <p:cNvGrpSpPr>
              <a:grpSpLocks/>
            </p:cNvGrpSpPr>
            <p:nvPr/>
          </p:nvGrpSpPr>
          <p:grpSpPr bwMode="auto">
            <a:xfrm>
              <a:off x="257" y="555"/>
              <a:ext cx="1360" cy="481"/>
              <a:chOff x="0" y="0"/>
              <a:chExt cx="1360" cy="480"/>
            </a:xfrm>
          </p:grpSpPr>
          <p:pic>
            <p:nvPicPr>
              <p:cNvPr id="37936" name="Picture 4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6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37" name="Rectangle 49"/>
              <p:cNvSpPr>
                <a:spLocks/>
              </p:cNvSpPr>
              <p:nvPr/>
            </p:nvSpPr>
            <p:spPr bwMode="auto">
              <a:xfrm>
                <a:off x="160" y="148"/>
                <a:ext cx="813" cy="18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37944" name="Group 56"/>
          <p:cNvGrpSpPr>
            <a:grpSpLocks/>
          </p:cNvGrpSpPr>
          <p:nvPr/>
        </p:nvGrpSpPr>
        <p:grpSpPr bwMode="auto">
          <a:xfrm>
            <a:off x="690563" y="5200650"/>
            <a:ext cx="3679825" cy="1627188"/>
            <a:chOff x="0" y="0"/>
            <a:chExt cx="2318" cy="1025"/>
          </a:xfrm>
        </p:grpSpPr>
        <p:sp>
          <p:nvSpPr>
            <p:cNvPr id="37940" name="Rectangle 52"/>
            <p:cNvSpPr>
              <a:spLocks/>
            </p:cNvSpPr>
            <p:nvPr/>
          </p:nvSpPr>
          <p:spPr bwMode="auto">
            <a:xfrm>
              <a:off x="0" y="0"/>
              <a:ext cx="231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800" b="1">
                  <a:solidFill>
                    <a:srgbClr val="931C24"/>
                  </a:solidFill>
                  <a:latin typeface="Palatino" charset="0"/>
                  <a:ea typeface="ＭＳ Ｐゴシック" charset="0"/>
                  <a:cs typeface="Palatino" charset="0"/>
                  <a:sym typeface="Palatino" charset="0"/>
                </a:rPr>
                <a:t>Communication</a:t>
              </a:r>
            </a:p>
          </p:txBody>
        </p:sp>
        <p:grpSp>
          <p:nvGrpSpPr>
            <p:cNvPr id="37943" name="Group 55"/>
            <p:cNvGrpSpPr>
              <a:grpSpLocks/>
            </p:cNvGrpSpPr>
            <p:nvPr/>
          </p:nvGrpSpPr>
          <p:grpSpPr bwMode="auto">
            <a:xfrm flipH="1">
              <a:off x="484" y="545"/>
              <a:ext cx="1358" cy="480"/>
              <a:chOff x="0" y="0"/>
              <a:chExt cx="1357" cy="480"/>
            </a:xfrm>
          </p:grpSpPr>
          <p:pic>
            <p:nvPicPr>
              <p:cNvPr id="37941" name="Picture 5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57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42" name="Rectangle 54"/>
              <p:cNvSpPr>
                <a:spLocks/>
              </p:cNvSpPr>
              <p:nvPr/>
            </p:nvSpPr>
            <p:spPr bwMode="auto">
              <a:xfrm>
                <a:off x="160" y="148"/>
                <a:ext cx="811" cy="18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37950" name="Group 62"/>
          <p:cNvGrpSpPr>
            <a:grpSpLocks/>
          </p:cNvGrpSpPr>
          <p:nvPr/>
        </p:nvGrpSpPr>
        <p:grpSpPr bwMode="auto">
          <a:xfrm>
            <a:off x="1054100" y="7080250"/>
            <a:ext cx="2954338" cy="1711325"/>
            <a:chOff x="0" y="0"/>
            <a:chExt cx="1861" cy="1078"/>
          </a:xfrm>
        </p:grpSpPr>
        <p:grpSp>
          <p:nvGrpSpPr>
            <p:cNvPr id="37948" name="Group 60"/>
            <p:cNvGrpSpPr>
              <a:grpSpLocks/>
            </p:cNvGrpSpPr>
            <p:nvPr/>
          </p:nvGrpSpPr>
          <p:grpSpPr bwMode="auto">
            <a:xfrm>
              <a:off x="228" y="589"/>
              <a:ext cx="1384" cy="489"/>
              <a:chOff x="0" y="0"/>
              <a:chExt cx="1384" cy="489"/>
            </a:xfrm>
          </p:grpSpPr>
          <p:pic>
            <p:nvPicPr>
              <p:cNvPr id="37945" name="Picture 5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84" cy="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46" name="Picture 5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75" t="11957" r="6499" b="11667"/>
              <a:stretch>
                <a:fillRect/>
              </a:stretch>
            </p:blipFill>
            <p:spPr bwMode="auto">
              <a:xfrm rot="10800000">
                <a:off x="89" y="57"/>
                <a:ext cx="798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47" name="Rectangle 59"/>
              <p:cNvSpPr>
                <a:spLocks/>
              </p:cNvSpPr>
              <p:nvPr/>
            </p:nvSpPr>
            <p:spPr bwMode="auto">
              <a:xfrm>
                <a:off x="403" y="157"/>
                <a:ext cx="576" cy="17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7949" name="Rectangle 61"/>
            <p:cNvSpPr>
              <a:spLocks/>
            </p:cNvSpPr>
            <p:nvPr/>
          </p:nvSpPr>
          <p:spPr bwMode="auto">
            <a:xfrm>
              <a:off x="0" y="0"/>
              <a:ext cx="1861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800" b="1">
                  <a:solidFill>
                    <a:srgbClr val="931C24"/>
                  </a:solidFill>
                  <a:latin typeface="Palatino" charset="0"/>
                  <a:ea typeface="ＭＳ Ｐゴシック" charset="0"/>
                  <a:cs typeface="Palatino" charset="0"/>
                  <a:sym typeface="Palatino" charset="0"/>
                </a:rPr>
                <a:t>Participation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675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41859" r="37012" b="37204"/>
          <a:stretch>
            <a:fillRect/>
          </a:stretch>
        </p:blipFill>
        <p:spPr bwMode="auto">
          <a:xfrm>
            <a:off x="4114800" y="2682875"/>
            <a:ext cx="3771900" cy="1833563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/>
          </p:cNvSpPr>
          <p:nvPr/>
        </p:nvSpPr>
        <p:spPr bwMode="auto">
          <a:xfrm>
            <a:off x="1270000" y="203200"/>
            <a:ext cx="104648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latin typeface="Copperplate" charset="0"/>
                <a:ea typeface="ＭＳ Ｐゴシック" charset="0"/>
                <a:sym typeface="Copperplate" charset="0"/>
              </a:rPr>
              <a:t>A first randomized trial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41859" r="63649" b="37204"/>
          <a:stretch>
            <a:fillRect/>
          </a:stretch>
        </p:blipFill>
        <p:spPr bwMode="auto">
          <a:xfrm>
            <a:off x="4152900" y="7112000"/>
            <a:ext cx="2019300" cy="1892300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Line 4"/>
          <p:cNvSpPr>
            <a:spLocks noChangeShapeType="1"/>
          </p:cNvSpPr>
          <p:nvPr/>
        </p:nvSpPr>
        <p:spPr bwMode="auto">
          <a:xfrm flipH="1">
            <a:off x="3584575" y="4506913"/>
            <a:ext cx="534988" cy="1285875"/>
          </a:xfrm>
          <a:prstGeom prst="line">
            <a:avLst/>
          </a:prstGeom>
          <a:noFill/>
          <a:ln w="25400">
            <a:solidFill>
              <a:srgbClr val="40404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rot="10800000">
            <a:off x="3595688" y="5795963"/>
            <a:ext cx="542925" cy="1379537"/>
          </a:xfrm>
          <a:prstGeom prst="line">
            <a:avLst/>
          </a:prstGeom>
          <a:noFill/>
          <a:ln w="25400">
            <a:solidFill>
              <a:srgbClr val="40404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8318500" y="2667000"/>
            <a:ext cx="4127500" cy="1866900"/>
          </a:xfrm>
          <a:prstGeom prst="rect">
            <a:avLst/>
          </a:prstGeom>
          <a:solidFill>
            <a:srgbClr val="852322">
              <a:alpha val="21960"/>
            </a:srgbClr>
          </a:solidFill>
          <a:ln w="25400" cap="flat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Healthcare improvement priorities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8178800" y="7124700"/>
            <a:ext cx="4127500" cy="1866900"/>
          </a:xfrm>
          <a:prstGeom prst="rect">
            <a:avLst/>
          </a:prstGeom>
          <a:solidFill>
            <a:srgbClr val="852322">
              <a:alpha val="21960"/>
            </a:srgbClr>
          </a:solidFill>
          <a:ln w="25400" cap="flat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Healthcare improvement priorities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457200" y="4940300"/>
            <a:ext cx="3136900" cy="16383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400"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Cluster randomization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>
            <a:off x="7888288" y="3568700"/>
            <a:ext cx="452437" cy="0"/>
          </a:xfrm>
          <a:prstGeom prst="line">
            <a:avLst/>
          </a:prstGeom>
          <a:noFill/>
          <a:ln w="25400">
            <a:solidFill>
              <a:srgbClr val="40404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6199188" y="8064500"/>
            <a:ext cx="1962150" cy="0"/>
          </a:xfrm>
          <a:prstGeom prst="line">
            <a:avLst/>
          </a:prstGeom>
          <a:noFill/>
          <a:ln w="25400">
            <a:solidFill>
              <a:srgbClr val="40404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4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Acknowledgements</a:t>
            </a:r>
          </a:p>
        </p:txBody>
      </p:sp>
      <p:grpSp>
        <p:nvGrpSpPr>
          <p:cNvPr id="25602" name="Group 4"/>
          <p:cNvGrpSpPr>
            <a:grpSpLocks/>
          </p:cNvGrpSpPr>
          <p:nvPr/>
        </p:nvGrpSpPr>
        <p:grpSpPr bwMode="auto">
          <a:xfrm>
            <a:off x="7621588" y="2489200"/>
            <a:ext cx="2192337" cy="2667000"/>
            <a:chOff x="0" y="0"/>
            <a:chExt cx="1380" cy="1680"/>
          </a:xfrm>
        </p:grpSpPr>
        <p:sp>
          <p:nvSpPr>
            <p:cNvPr id="24578" name="Rectangle 2"/>
            <p:cNvSpPr>
              <a:spLocks/>
            </p:cNvSpPr>
            <p:nvPr/>
          </p:nvSpPr>
          <p:spPr bwMode="auto">
            <a:xfrm>
              <a:off x="9" y="9"/>
              <a:ext cx="1362" cy="16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76199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40404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56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8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3" name="Group 7"/>
          <p:cNvGrpSpPr>
            <a:grpSpLocks/>
          </p:cNvGrpSpPr>
          <p:nvPr/>
        </p:nvGrpSpPr>
        <p:grpSpPr bwMode="auto">
          <a:xfrm>
            <a:off x="6413500" y="6172200"/>
            <a:ext cx="4610100" cy="1435100"/>
            <a:chOff x="0" y="0"/>
            <a:chExt cx="2904" cy="904"/>
          </a:xfrm>
        </p:grpSpPr>
        <p:sp>
          <p:nvSpPr>
            <p:cNvPr id="24581" name="Rectangle 5"/>
            <p:cNvSpPr>
              <a:spLocks/>
            </p:cNvSpPr>
            <p:nvPr/>
          </p:nvSpPr>
          <p:spPr bwMode="auto">
            <a:xfrm>
              <a:off x="0" y="0"/>
              <a:ext cx="2904" cy="904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56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62"/>
              <a:ext cx="2792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853113"/>
            <a:ext cx="3073400" cy="1919287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05" name="Group 11"/>
          <p:cNvGrpSpPr>
            <a:grpSpLocks/>
          </p:cNvGrpSpPr>
          <p:nvPr/>
        </p:nvGrpSpPr>
        <p:grpSpPr bwMode="auto">
          <a:xfrm>
            <a:off x="3035300" y="2590800"/>
            <a:ext cx="2540000" cy="2451100"/>
            <a:chOff x="0" y="0"/>
            <a:chExt cx="1600" cy="1544"/>
          </a:xfrm>
        </p:grpSpPr>
        <p:sp>
          <p:nvSpPr>
            <p:cNvPr id="24585" name="Rectangle 9"/>
            <p:cNvSpPr>
              <a:spLocks/>
            </p:cNvSpPr>
            <p:nvPr/>
          </p:nvSpPr>
          <p:spPr bwMode="auto">
            <a:xfrm>
              <a:off x="0" y="0"/>
              <a:ext cx="1600" cy="1544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560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" y="35"/>
              <a:ext cx="1536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Rectangle 12"/>
          <p:cNvSpPr>
            <a:spLocks/>
          </p:cNvSpPr>
          <p:nvPr/>
        </p:nvSpPr>
        <p:spPr bwMode="auto">
          <a:xfrm>
            <a:off x="3402013" y="8642350"/>
            <a:ext cx="61817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100" b="1">
                <a:latin typeface="Palatino" charset="0"/>
                <a:ea typeface="ＭＳ Ｐゴシック" charset="0"/>
                <a:sym typeface="Palatino" charset="0"/>
              </a:rPr>
              <a:t>No conflicts of interests to declare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03200"/>
            <a:ext cx="10464800" cy="1765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 representative group of participants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41859" r="63649" b="37204"/>
          <a:stretch>
            <a:fillRect/>
          </a:stretch>
        </p:blipFill>
        <p:spPr bwMode="auto">
          <a:xfrm>
            <a:off x="2006600" y="2247900"/>
            <a:ext cx="2344738" cy="2197100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3" t="43225" r="37033" b="37787"/>
          <a:stretch>
            <a:fillRect/>
          </a:stretch>
        </p:blipFill>
        <p:spPr bwMode="auto">
          <a:xfrm>
            <a:off x="8445500" y="2247900"/>
            <a:ext cx="2344738" cy="2197100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 flipH="1">
            <a:off x="6500813" y="2357438"/>
            <a:ext cx="1587" cy="7004050"/>
          </a:xfrm>
          <a:prstGeom prst="line">
            <a:avLst/>
          </a:prstGeom>
          <a:noFill/>
          <a:ln w="50800">
            <a:solidFill>
              <a:srgbClr val="40404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14325" y="5010150"/>
            <a:ext cx="6057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b="1">
                <a:latin typeface="Palatino" charset="0"/>
                <a:ea typeface="ＭＳ Ｐゴシック" charset="0"/>
                <a:sym typeface="Palatino" charset="0"/>
              </a:rPr>
              <a:t>Professionals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 Physicians (13%)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Managers (35%)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Nurses (24%)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Allied health professionals (28%)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6794500" y="5016500"/>
            <a:ext cx="60579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b="1">
                <a:latin typeface="Palatino" charset="0"/>
                <a:ea typeface="ＭＳ Ｐゴシック" charset="0"/>
                <a:sym typeface="Palatino" charset="0"/>
              </a:rPr>
              <a:t>Patients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Chronic condition: </a:t>
            </a: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81%</a:t>
            </a:r>
            <a:endParaRPr lang="en-US" sz="3000">
              <a:latin typeface="Palatino" charset="0"/>
              <a:ea typeface="ＭＳ Ｐゴシック" charset="0"/>
              <a:sym typeface="Palatino" charset="0"/>
            </a:endParaRP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 Median age = </a:t>
            </a: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62</a:t>
            </a:r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 y.o.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Primary/High School: </a:t>
            </a: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58%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Family income &lt;20 000$: </a:t>
            </a: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20%</a:t>
            </a:r>
          </a:p>
          <a:p>
            <a:pPr algn="l"/>
            <a:r>
              <a:rPr lang="en-US" sz="3000">
                <a:latin typeface="Palatino" charset="0"/>
                <a:ea typeface="ＭＳ Ｐゴシック" charset="0"/>
                <a:sym typeface="Palatino" charset="0"/>
              </a:rPr>
              <a:t>• Hospitalized: </a:t>
            </a:r>
            <a:r>
              <a:rPr lang="en-US" sz="3000" b="1">
                <a:solidFill>
                  <a:srgbClr val="852322"/>
                </a:solidFill>
                <a:latin typeface="Palatino" charset="0"/>
                <a:ea typeface="ＭＳ Ｐゴシック" charset="0"/>
                <a:sym typeface="Palatino" charset="0"/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2008091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723900" y="254000"/>
            <a:ext cx="11544300" cy="1714500"/>
          </a:xfrm>
          <a:ln/>
        </p:spPr>
        <p:txBody>
          <a:bodyPr/>
          <a:lstStyle/>
          <a:p>
            <a:r>
              <a:rPr lang="en-US" sz="5000"/>
              <a:t>Patients and professionals have different improvement priorities</a:t>
            </a:r>
          </a:p>
        </p:txBody>
      </p:sp>
      <p:graphicFrame>
        <p:nvGraphicFramePr>
          <p:cNvPr id="52226" name="Object 2"/>
          <p:cNvGraphicFramePr>
            <a:graphicFrameLocks/>
          </p:cNvGraphicFramePr>
          <p:nvPr/>
        </p:nvGraphicFramePr>
        <p:xfrm>
          <a:off x="366713" y="2717800"/>
          <a:ext cx="10083800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Chart" r:id="rId4" imgW="14166432" imgH="9190409" progId="MSGraph.Chart.8">
                  <p:embed/>
                </p:oleObj>
              </mc:Choice>
              <mc:Fallback>
                <p:oleObj name="Chart" r:id="rId4" imgW="14166432" imgH="9190409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2717800"/>
                        <a:ext cx="10083800" cy="654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10547350" y="3171825"/>
            <a:ext cx="2133600" cy="1957388"/>
            <a:chOff x="0" y="0"/>
            <a:chExt cx="1344" cy="1232"/>
          </a:xfrm>
        </p:grpSpPr>
        <p:sp>
          <p:nvSpPr>
            <p:cNvPr id="52227" name="Rectangle 3"/>
            <p:cNvSpPr>
              <a:spLocks/>
            </p:cNvSpPr>
            <p:nvPr/>
          </p:nvSpPr>
          <p:spPr bwMode="auto">
            <a:xfrm>
              <a:off x="0" y="0"/>
              <a:ext cx="1344" cy="1232"/>
            </a:xfrm>
            <a:prstGeom prst="rect">
              <a:avLst/>
            </a:prstGeom>
            <a:solidFill>
              <a:srgbClr val="B7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40404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11" t="43225" r="37033" b="37787"/>
            <a:stretch>
              <a:fillRect/>
            </a:stretch>
          </p:blipFill>
          <p:spPr bwMode="auto">
            <a:xfrm>
              <a:off x="111" y="92"/>
              <a:ext cx="1121" cy="1051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2699" dir="3600164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10547350" y="6348413"/>
            <a:ext cx="2133600" cy="1957387"/>
            <a:chOff x="0" y="0"/>
            <a:chExt cx="1344" cy="1232"/>
          </a:xfrm>
        </p:grpSpPr>
        <p:sp>
          <p:nvSpPr>
            <p:cNvPr id="52230" name="Rectangle 6"/>
            <p:cNvSpPr>
              <a:spLocks/>
            </p:cNvSpPr>
            <p:nvPr/>
          </p:nvSpPr>
          <p:spPr bwMode="auto">
            <a:xfrm>
              <a:off x="0" y="0"/>
              <a:ext cx="1344" cy="1232"/>
            </a:xfrm>
            <a:prstGeom prst="rect">
              <a:avLst/>
            </a:prstGeom>
            <a:solidFill>
              <a:srgbClr val="426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40404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22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2" t="41859" r="63649" b="37204"/>
            <a:stretch>
              <a:fillRect/>
            </a:stretch>
          </p:blipFill>
          <p:spPr bwMode="auto">
            <a:xfrm>
              <a:off x="111" y="92"/>
              <a:ext cx="1121" cy="1051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2699" dir="3600164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ectangle 9"/>
          <p:cNvSpPr>
            <a:spLocks/>
          </p:cNvSpPr>
          <p:nvPr/>
        </p:nvSpPr>
        <p:spPr bwMode="auto">
          <a:xfrm>
            <a:off x="10880725" y="8896350"/>
            <a:ext cx="1462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b="1"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⁺ p&lt;0,01</a:t>
            </a:r>
          </a:p>
        </p:txBody>
      </p:sp>
    </p:spTree>
    <p:extLst>
      <p:ext uri="{BB962C8B-B14F-4D97-AF65-F5344CB8AC3E}">
        <p14:creationId xmlns:p14="http://schemas.microsoft.com/office/powerpoint/2010/main" val="2637243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900" y="254000"/>
            <a:ext cx="11544300" cy="1714500"/>
          </a:xfrm>
          <a:ln/>
        </p:spPr>
        <p:txBody>
          <a:bodyPr/>
          <a:lstStyle/>
          <a:p>
            <a:r>
              <a:rPr lang="en-US" sz="5800"/>
              <a:t>Patient involvement changes improvement priorities</a:t>
            </a: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41313" y="2984500"/>
          <a:ext cx="8940800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Chart" r:id="rId3" imgW="12562566" imgH="8492243" progId="MSGraph.Chart.8">
                  <p:embed/>
                </p:oleObj>
              </mc:Choice>
              <mc:Fallback>
                <p:oleObj name="Chart" r:id="rId3" imgW="12562566" imgH="8492243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2984500"/>
                        <a:ext cx="8940800" cy="604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Rectangle 3"/>
          <p:cNvSpPr>
            <a:spLocks/>
          </p:cNvSpPr>
          <p:nvPr/>
        </p:nvSpPr>
        <p:spPr bwMode="auto">
          <a:xfrm>
            <a:off x="9417050" y="3057525"/>
            <a:ext cx="3238500" cy="1739900"/>
          </a:xfrm>
          <a:prstGeom prst="rect">
            <a:avLst/>
          </a:prstGeom>
          <a:solidFill>
            <a:srgbClr val="16661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40404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10128250" y="6159500"/>
            <a:ext cx="1828800" cy="1714500"/>
          </a:xfrm>
          <a:prstGeom prst="rect">
            <a:avLst/>
          </a:prstGeom>
          <a:solidFill>
            <a:srgbClr val="426BC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40404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41858" r="63649" b="37204"/>
          <a:stretch>
            <a:fillRect/>
          </a:stretch>
        </p:blipFill>
        <p:spPr bwMode="auto">
          <a:xfrm>
            <a:off x="10293350" y="6303963"/>
            <a:ext cx="1524000" cy="1427162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/>
          </p:cNvSpPr>
          <p:nvPr/>
        </p:nvSpPr>
        <p:spPr bwMode="auto">
          <a:xfrm>
            <a:off x="10321925" y="8820150"/>
            <a:ext cx="1462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b="1"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⁺ p&lt;0,05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41859" r="37012" b="37204"/>
          <a:stretch>
            <a:fillRect/>
          </a:stretch>
        </p:blipFill>
        <p:spPr bwMode="auto">
          <a:xfrm>
            <a:off x="9582150" y="3232150"/>
            <a:ext cx="2927350" cy="1422400"/>
          </a:xfrm>
          <a:prstGeom prst="rect">
            <a:avLst/>
          </a:prstGeom>
          <a:noFill/>
          <a:ln>
            <a:noFill/>
          </a:ln>
          <a:effectLst>
            <a:outerShdw blurRad="177800" dist="12699" dir="360016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Rectangle 8"/>
          <p:cNvSpPr>
            <a:spLocks/>
          </p:cNvSpPr>
          <p:nvPr/>
        </p:nvSpPr>
        <p:spPr bwMode="auto">
          <a:xfrm>
            <a:off x="7175500" y="2146300"/>
            <a:ext cx="5486400" cy="7239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800" b="1" dirty="0">
                <a:latin typeface="Palatino" charset="0"/>
                <a:ea typeface="ＭＳ Ｐゴシック" charset="0"/>
                <a:cs typeface="Symbol" charset="0"/>
                <a:sym typeface="Palatino" charset="0"/>
              </a:rPr>
              <a:t>↑ Agreement by 42% (p&lt;0,01)</a:t>
            </a:r>
          </a:p>
        </p:txBody>
      </p:sp>
    </p:spTree>
    <p:extLst>
      <p:ext uri="{BB962C8B-B14F-4D97-AF65-F5344CB8AC3E}">
        <p14:creationId xmlns:p14="http://schemas.microsoft.com/office/powerpoint/2010/main" val="419350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254000"/>
            <a:ext cx="127508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latin typeface="Copperplate Bold" charset="0"/>
                <a:cs typeface="Copperplate Bold" charset="0"/>
                <a:sym typeface="Copperplate Bold" charset="0"/>
              </a:rPr>
              <a:t>Patients are increasingly involved in healthcare improvement... </a:t>
            </a:r>
            <a:endParaRPr lang="en-US" sz="4400" smtClean="0">
              <a:latin typeface="Copperplate Bold" charset="0"/>
              <a:ea typeface="ヒラギノ明朝 ProN W6" charset="0"/>
              <a:cs typeface="ヒラギノ明朝 ProN W6" charset="0"/>
              <a:sym typeface="Copperplate Bold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8700" y="2070100"/>
            <a:ext cx="11633200" cy="6997700"/>
          </a:xfrm>
        </p:spPr>
        <p:txBody>
          <a:bodyPr/>
          <a:lstStyle/>
          <a:p>
            <a:pPr marL="889000" eaLnBrk="1" hangingPunct="1">
              <a:defRPr/>
            </a:pPr>
            <a:r>
              <a:rPr lang="en-US" sz="4000" b="1" smtClean="0"/>
              <a:t>Practice guidelines</a:t>
            </a:r>
            <a:r>
              <a:rPr lang="en-US" sz="3400" b="1" smtClean="0"/>
              <a:t> </a:t>
            </a:r>
            <a:r>
              <a:rPr lang="en-US" sz="3100" smtClean="0"/>
              <a:t>(AGREE, G-I-N, IOM)</a:t>
            </a:r>
          </a:p>
          <a:p>
            <a:pPr marL="889000" eaLnBrk="1" hangingPunct="1">
              <a:spcBef>
                <a:spcPts val="800"/>
              </a:spcBef>
              <a:defRPr/>
            </a:pPr>
            <a:r>
              <a:rPr lang="en-US" sz="4000" b="1" smtClean="0"/>
              <a:t>Systematic reviews</a:t>
            </a:r>
            <a:r>
              <a:rPr lang="en-US" sz="3400" b="1" smtClean="0"/>
              <a:t> </a:t>
            </a:r>
            <a:r>
              <a:rPr lang="en-US" sz="3100" smtClean="0"/>
              <a:t>(Cochrane)</a:t>
            </a:r>
            <a:endParaRPr lang="en-US" sz="3400" smtClean="0"/>
          </a:p>
          <a:p>
            <a:pPr marL="889000" eaLnBrk="1" hangingPunct="1">
              <a:spcBef>
                <a:spcPts val="800"/>
              </a:spcBef>
              <a:defRPr/>
            </a:pPr>
            <a:r>
              <a:rPr lang="en-US" sz="4000" b="1" smtClean="0"/>
              <a:t>Research</a:t>
            </a:r>
            <a:r>
              <a:rPr lang="en-US" sz="3400" b="1" smtClean="0"/>
              <a:t> </a:t>
            </a:r>
            <a:r>
              <a:rPr lang="en-US" sz="3100" smtClean="0"/>
              <a:t>(RCUK, CIHR, PCORI)</a:t>
            </a:r>
            <a:endParaRPr lang="en-US" sz="3400" smtClean="0"/>
          </a:p>
          <a:p>
            <a:pPr marL="889000" eaLnBrk="1" hangingPunct="1">
              <a:spcBef>
                <a:spcPts val="800"/>
              </a:spcBef>
              <a:defRPr/>
            </a:pPr>
            <a:r>
              <a:rPr lang="en-US" sz="4000" b="1" smtClean="0"/>
              <a:t>Health policies</a:t>
            </a:r>
            <a:r>
              <a:rPr lang="en-US" sz="3400" b="1" smtClean="0"/>
              <a:t> </a:t>
            </a:r>
            <a:r>
              <a:rPr lang="en-US" sz="3100" smtClean="0"/>
              <a:t>(Public commissions, citizen councils)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254000"/>
            <a:ext cx="127508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z="4100" smtClean="0">
                <a:latin typeface="Copperplate Bold" charset="0"/>
                <a:cs typeface="Copperplate Bold" charset="0"/>
                <a:sym typeface="Copperplate Bold" charset="0"/>
              </a:rPr>
              <a:t>...but research remains focused on their individual role in clinical care</a:t>
            </a:r>
            <a:endParaRPr lang="en-US" sz="4100" smtClean="0">
              <a:latin typeface="Copperplate Bold" charset="0"/>
              <a:ea typeface="ヒラギノ明朝 ProN W6" charset="0"/>
              <a:cs typeface="ヒラギノ明朝 ProN W6" charset="0"/>
              <a:sym typeface="Copperplate Bold" charset="0"/>
            </a:endParaRPr>
          </a:p>
        </p:txBody>
      </p:sp>
      <p:graphicFrame>
        <p:nvGraphicFramePr>
          <p:cNvPr id="26626" name="Group 2"/>
          <p:cNvGraphicFramePr>
            <a:graphicFrameLocks noGrp="1"/>
          </p:cNvGraphicFramePr>
          <p:nvPr/>
        </p:nvGraphicFramePr>
        <p:xfrm>
          <a:off x="1358900" y="2273300"/>
          <a:ext cx="10375900" cy="3644900"/>
        </p:xfrm>
        <a:graphic>
          <a:graphicData uri="http://schemas.openxmlformats.org/drawingml/2006/table">
            <a:tbl>
              <a:tblPr/>
              <a:tblGrid>
                <a:gridCol w="7278688"/>
                <a:gridCol w="3097212"/>
              </a:tblGrid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Individual involvement interventions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# of RCTs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646"/>
                    </a:solidFill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Decision aids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86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Self-management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71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Patient education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48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57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670960"/>
              </p:ext>
            </p:extLst>
          </p:nvPr>
        </p:nvGraphicFramePr>
        <p:xfrm>
          <a:off x="1358900" y="5918200"/>
          <a:ext cx="10375900" cy="3441700"/>
        </p:xfrm>
        <a:graphic>
          <a:graphicData uri="http://schemas.openxmlformats.org/drawingml/2006/table">
            <a:tbl>
              <a:tblPr/>
              <a:tblGrid>
                <a:gridCol w="7278688"/>
                <a:gridCol w="3097212"/>
              </a:tblGrid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Collective involvement interventions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" charset="0"/>
                        <a:ea typeface="ヒラギノ明朝 ProN W6" charset="0"/>
                        <a:cs typeface="ヒラギノ明朝 ProN W6" charset="0"/>
                        <a:sym typeface="Palatin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646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Practice guidelines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Quality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improvement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Palatin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Health policy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Palatin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89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7684" name="Rectangle 64"/>
          <p:cNvSpPr>
            <a:spLocks/>
          </p:cNvSpPr>
          <p:nvPr/>
        </p:nvSpPr>
        <p:spPr bwMode="auto">
          <a:xfrm>
            <a:off x="1368425" y="9372600"/>
            <a:ext cx="10401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00">
                <a:latin typeface="Palatino" charset="0"/>
                <a:ea typeface="ＭＳ Ｐゴシック" charset="0"/>
                <a:sym typeface="Palatino" charset="0"/>
              </a:rPr>
              <a:t>Stacey et al 2011, Berkman 2011, Warsi 2004, Coulter 2007, McPherson 2001, Johansson 2005, Gustavson 2002, Conklin 2010, Nilsen 2006, Mitton 2009, Crawford 2002, Légaré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800" b="1" dirty="0" smtClean="0">
                <a:solidFill>
                  <a:srgbClr val="852322"/>
                </a:solidFill>
                <a:latin typeface="Palatino" charset="0"/>
                <a:cs typeface="Palatino" charset="0"/>
                <a:sym typeface="Palatino" charset="0"/>
              </a:rPr>
              <a:t>3 Questions</a:t>
            </a:r>
            <a:endParaRPr lang="en-US" sz="7800" b="1" dirty="0" smtClean="0">
              <a:solidFill>
                <a:srgbClr val="852322"/>
              </a:solidFill>
              <a:latin typeface="Palatino" charset="0"/>
              <a:ea typeface="ヒラギノ明朝 ProN W6" charset="0"/>
              <a:cs typeface="ヒラギノ明朝 ProN W6" charset="0"/>
              <a:sym typeface="Palatino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2500" y="2755900"/>
            <a:ext cx="8559800" cy="54229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6800" b="1" dirty="0" smtClean="0"/>
              <a:t>Why?</a:t>
            </a:r>
            <a:endParaRPr lang="en-US" sz="6800" b="1" dirty="0" smtClean="0">
              <a:ea typeface="ヒラギノ明朝 ProN W6" charset="0"/>
              <a:cs typeface="ヒラギノ明朝 ProN W6" charset="0"/>
            </a:endParaRPr>
          </a:p>
          <a:p>
            <a:pPr lvl="1" eaLnBrk="1" hangingPunct="1">
              <a:spcBef>
                <a:spcPts val="3000"/>
              </a:spcBef>
              <a:defRPr/>
            </a:pPr>
            <a:r>
              <a:rPr lang="en-US" sz="6800" b="1" dirty="0" smtClean="0"/>
              <a:t>How?</a:t>
            </a:r>
            <a:endParaRPr lang="en-US" sz="6800" b="1" dirty="0" smtClean="0">
              <a:ea typeface="ヒラギノ明朝 ProN W6" charset="0"/>
              <a:cs typeface="ヒラギノ明朝 ProN W6" charset="0"/>
            </a:endParaRPr>
          </a:p>
          <a:p>
            <a:pPr lvl="1" eaLnBrk="1" hangingPunct="1">
              <a:spcBef>
                <a:spcPts val="3000"/>
              </a:spcBef>
              <a:defRPr/>
            </a:pPr>
            <a:r>
              <a:rPr lang="en-US" sz="6800" b="1" dirty="0" smtClean="0"/>
              <a:t>Impact?</a:t>
            </a:r>
            <a:endParaRPr lang="en-US" sz="6800" b="1" dirty="0" smtClean="0">
              <a:ea typeface="ヒラギノ明朝 ProN W6" charset="0"/>
              <a:cs typeface="ヒラギノ明朝 ProN W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743200"/>
            <a:ext cx="10464800" cy="3302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/>
              <a:t>Why involve patients?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1803400" y="-114300"/>
            <a:ext cx="10464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latin typeface="Copperplate" charset="0"/>
                <a:ea typeface="ＭＳ Ｐゴシック" charset="0"/>
                <a:sym typeface="Copperplate" charset="0"/>
              </a:rPr>
              <a:t>A </a:t>
            </a:r>
            <a:r>
              <a:rPr lang="ja-JP" altLang="en-US" sz="6400">
                <a:latin typeface="Arial" charset="0"/>
                <a:ea typeface="ＭＳ Ｐゴシック" charset="0"/>
                <a:sym typeface="Copperplate" charset="0"/>
              </a:rPr>
              <a:t>“</a:t>
            </a:r>
            <a:r>
              <a:rPr lang="en-US" altLang="ja-JP" sz="640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good idea</a:t>
            </a:r>
            <a:r>
              <a:rPr lang="ja-JP" altLang="en-US" sz="6400">
                <a:latin typeface="Arial" charset="0"/>
                <a:ea typeface="ＭＳ Ｐゴシック" charset="0"/>
                <a:sym typeface="Copperplate" charset="0"/>
              </a:rPr>
              <a:t>”</a:t>
            </a:r>
            <a:r>
              <a:rPr lang="en-US" altLang="ja-JP" sz="6400">
                <a:latin typeface="Copperplate" charset="0"/>
                <a:ea typeface="Copperplate" charset="0"/>
                <a:cs typeface="Copperplate" charset="0"/>
                <a:sym typeface="Copperplate" charset="0"/>
              </a:rPr>
              <a:t>...</a:t>
            </a:r>
            <a:endParaRPr lang="en-US" sz="6400"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5495925" y="3600450"/>
            <a:ext cx="67945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3700">
                <a:latin typeface="Arial" charset="0"/>
                <a:ea typeface="ＭＳ Ｐゴシック" charset="0"/>
                <a:sym typeface="Palatino" charset="0"/>
              </a:rPr>
              <a:t>“</a:t>
            </a:r>
            <a:r>
              <a:rPr lang="en-US" altLang="ja-JP" sz="3700">
                <a:latin typeface="Palatino" charset="0"/>
                <a:ea typeface="Palatino" charset="0"/>
                <a:cs typeface="Palatino" charset="0"/>
                <a:sym typeface="Palatino" charset="0"/>
              </a:rPr>
              <a:t>Citizen participation is a little like eating spinach: no one is against it in principle because it is good for you</a:t>
            </a:r>
            <a:r>
              <a:rPr lang="ja-JP" altLang="en-US" sz="3700">
                <a:latin typeface="Arial" charset="0"/>
                <a:ea typeface="ＭＳ Ｐゴシック" charset="0"/>
                <a:sym typeface="Palatino" charset="0"/>
              </a:rPr>
              <a:t>”</a:t>
            </a:r>
            <a:endParaRPr lang="en-US" sz="3700">
              <a:latin typeface="Palatino" charset="0"/>
              <a:ea typeface="ＭＳ Ｐゴシック" charset="0"/>
              <a:sym typeface="Palatino" charset="0"/>
            </a:endParaRP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7146925" y="6781800"/>
            <a:ext cx="5041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>
                <a:latin typeface="Palatino" charset="0"/>
                <a:ea typeface="ＭＳ Ｐゴシック" charset="0"/>
                <a:sym typeface="Palatino" charset="0"/>
              </a:rPr>
              <a:t>-Sherry Arnstein, 1969</a:t>
            </a:r>
          </a:p>
        </p:txBody>
      </p:sp>
      <p:pic>
        <p:nvPicPr>
          <p:cNvPr id="327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476500"/>
            <a:ext cx="4648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1270000" y="-101600"/>
            <a:ext cx="10464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6400">
                <a:latin typeface="Copperplate" charset="0"/>
                <a:ea typeface="ＭＳ Ｐゴシック" charset="0"/>
                <a:sym typeface="Copperplate" charset="0"/>
              </a:rPr>
              <a:t>...with competing goals</a:t>
            </a:r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1152525" y="3498850"/>
            <a:ext cx="553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>
                <a:latin typeface="Arial" charset="0"/>
                <a:ea typeface="ＭＳ Ｐゴシック" charset="0"/>
                <a:sym typeface="Palatino" charset="0"/>
              </a:rPr>
              <a:t>“</a:t>
            </a:r>
            <a:r>
              <a:rPr lang="en-US" altLang="ja-JP">
                <a:latin typeface="Palatino" charset="0"/>
                <a:ea typeface="Palatino" charset="0"/>
                <a:cs typeface="Palatino" charset="0"/>
                <a:sym typeface="Palatino" charset="0"/>
              </a:rPr>
              <a:t>I want to change healthcare delivery</a:t>
            </a:r>
            <a:r>
              <a:rPr lang="ja-JP" altLang="en-US">
                <a:latin typeface="Arial" charset="0"/>
                <a:ea typeface="ＭＳ Ｐゴシック" charset="0"/>
                <a:sym typeface="Palatino" charset="0"/>
              </a:rPr>
              <a:t>”</a:t>
            </a:r>
            <a:endParaRPr lang="en-US">
              <a:latin typeface="Palatino" charset="0"/>
              <a:ea typeface="ＭＳ Ｐゴシック" charset="0"/>
              <a:sym typeface="Palatino" charset="0"/>
            </a:endParaRP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1635125" y="2806700"/>
            <a:ext cx="457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latin typeface="Palatino" charset="0"/>
                <a:ea typeface="ＭＳ Ｐゴシック" charset="0"/>
                <a:sym typeface="Palatino" charset="0"/>
              </a:rPr>
              <a:t>Patient advocacy</a:t>
            </a: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5410200" y="6540500"/>
            <a:ext cx="683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>
                <a:latin typeface="Arial" charset="0"/>
                <a:ea typeface="ＭＳ Ｐゴシック" charset="0"/>
                <a:sym typeface="Palatino" charset="0"/>
              </a:rPr>
              <a:t>“</a:t>
            </a:r>
            <a:r>
              <a:rPr lang="en-US" altLang="ja-JP">
                <a:latin typeface="Palatino" charset="0"/>
                <a:ea typeface="Palatino" charset="0"/>
                <a:cs typeface="Palatino" charset="0"/>
                <a:sym typeface="Palatino" charset="0"/>
              </a:rPr>
              <a:t>They will better understand our priorities</a:t>
            </a:r>
            <a:r>
              <a:rPr lang="ja-JP" altLang="en-US">
                <a:latin typeface="Arial" charset="0"/>
                <a:ea typeface="ＭＳ Ｐゴシック" charset="0"/>
                <a:sym typeface="Palatino" charset="0"/>
              </a:rPr>
              <a:t>”</a:t>
            </a:r>
            <a:endParaRPr lang="en-US">
              <a:latin typeface="Palatino" charset="0"/>
              <a:ea typeface="ＭＳ Ｐゴシック" charset="0"/>
              <a:sym typeface="Palatino" charset="0"/>
            </a:endParaRP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5710312" y="5812904"/>
            <a:ext cx="645507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 dirty="0">
                <a:latin typeface="Palatino" charset="0"/>
                <a:ea typeface="ＭＳ Ｐゴシック" charset="0"/>
                <a:sym typeface="Palatino" charset="0"/>
              </a:rPr>
              <a:t>Professional advocacy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12015788" y="9404350"/>
            <a:ext cx="8667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latin typeface="Palatino" charset="0"/>
                <a:ea typeface="ＭＳ Ｐゴシック" charset="0"/>
                <a:sym typeface="Palatino" charset="0"/>
              </a:rPr>
              <a:t>Boivin,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itle - Top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copy 2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343434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le &amp; Bullets copy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 &amp; Bullets copy 1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itle &amp; Subtitle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">
      <a:dk1>
        <a:srgbClr val="3F3F3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34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copy 5">
  <a:themeElements>
    <a:clrScheme name="">
      <a:dk1>
        <a:srgbClr val="3F3F3F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343434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Copperplate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953</Words>
  <Characters>0</Characters>
  <Application>Microsoft Office PowerPoint</Application>
  <PresentationFormat>Custom</PresentationFormat>
  <Lines>0</Lines>
  <Paragraphs>210</Paragraphs>
  <Slides>32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66" baseType="lpstr">
      <vt:lpstr>Lucida Grande</vt:lpstr>
      <vt:lpstr>ヒラギノ角ゴ ProN W3</vt:lpstr>
      <vt:lpstr>Gill Sans</vt:lpstr>
      <vt:lpstr>MS PGothic</vt:lpstr>
      <vt:lpstr>ヒラギノ明朝 ProN W3</vt:lpstr>
      <vt:lpstr>Palatino</vt:lpstr>
      <vt:lpstr>Arial</vt:lpstr>
      <vt:lpstr>ヒラギノ明朝 ProN W6</vt:lpstr>
      <vt:lpstr>Copperplate Bold</vt:lpstr>
      <vt:lpstr>Copperplate</vt:lpstr>
      <vt:lpstr>Symbol</vt:lpstr>
      <vt:lpstr>Title &amp; Subtitle</vt:lpstr>
      <vt:lpstr>Title &amp; Bullets copy 2</vt:lpstr>
      <vt:lpstr>1_Title &amp; Subtitle</vt:lpstr>
      <vt:lpstr>Title &amp; Bullets</vt:lpstr>
      <vt:lpstr>Blank</vt:lpstr>
      <vt:lpstr>Title &amp; Bullets copy 5</vt:lpstr>
      <vt:lpstr>Photo - Vertical</vt:lpstr>
      <vt:lpstr>Photo - Vertical Reflection</vt:lpstr>
      <vt:lpstr>Title - Top</vt:lpstr>
      <vt:lpstr>1_Blank</vt:lpstr>
      <vt:lpstr>Title &amp; Bullets - Left</vt:lpstr>
      <vt:lpstr>Title &amp; Bullets - 2 Column</vt:lpstr>
      <vt:lpstr>Title &amp; Bullets - Right</vt:lpstr>
      <vt:lpstr>Title, Bullets &amp; Photo</vt:lpstr>
      <vt:lpstr>1_Title - Top</vt:lpstr>
      <vt:lpstr>Bullets</vt:lpstr>
      <vt:lpstr>Photo - Horizontal</vt:lpstr>
      <vt:lpstr>Title - Center</vt:lpstr>
      <vt:lpstr>1_Title &amp; Bullets</vt:lpstr>
      <vt:lpstr>Title &amp; Bullets copy</vt:lpstr>
      <vt:lpstr>Photo - Horizontal Reflection</vt:lpstr>
      <vt:lpstr>Title &amp; Bullets copy 1</vt:lpstr>
      <vt:lpstr>Chart</vt:lpstr>
      <vt:lpstr>PowerPoint Presentation</vt:lpstr>
      <vt:lpstr>PowerPoint Presentation</vt:lpstr>
      <vt:lpstr>Acknowledgements</vt:lpstr>
      <vt:lpstr>Patients are increasingly involved in healthcare improvement... </vt:lpstr>
      <vt:lpstr>...but research remains focused on their individual role in clinical care</vt:lpstr>
      <vt:lpstr>3 Questions</vt:lpstr>
      <vt:lpstr>Why involve patients?</vt:lpstr>
      <vt:lpstr>PowerPoint Presentation</vt:lpstr>
      <vt:lpstr>PowerPoint Presentation</vt:lpstr>
      <vt:lpstr>PowerPoint Presentation</vt:lpstr>
      <vt:lpstr>PowerPoint Presentation</vt:lpstr>
      <vt:lpstr>How can patients  be involved?</vt:lpstr>
      <vt:lpstr>PowerPoint Presentation</vt:lpstr>
      <vt:lpstr>PowerPoint Presentation</vt:lpstr>
      <vt:lpstr>PowerPoint Presentation</vt:lpstr>
      <vt:lpstr>What is the impact on quality improvement?</vt:lpstr>
      <vt:lpstr>PowerPoint Presentation</vt:lpstr>
      <vt:lpstr>PowerPoint Presentation</vt:lpstr>
      <vt:lpstr>A representative group of participants</vt:lpstr>
      <vt:lpstr>PowerPoint Presentation</vt:lpstr>
      <vt:lpstr>Patients and professionals have different improvement priorities</vt:lpstr>
      <vt:lpstr>Patient involvement changes improvement priorities</vt:lpstr>
      <vt:lpstr>Conclusion</vt:lpstr>
      <vt:lpstr>Key messages</vt:lpstr>
      <vt:lpstr>Practical resources</vt:lpstr>
      <vt:lpstr>Scientific references</vt:lpstr>
      <vt:lpstr>PowerPoint Presentation</vt:lpstr>
      <vt:lpstr>PowerPoint Presentation</vt:lpstr>
      <vt:lpstr>PowerPoint Presentation</vt:lpstr>
      <vt:lpstr>A representative group of participants</vt:lpstr>
      <vt:lpstr>Patients and professionals have different improvement priorities</vt:lpstr>
      <vt:lpstr>Patient involvement changes improvement priorities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Pascal Kurosinski</dc:creator>
  <cp:keywords/>
  <dc:description/>
  <cp:lastModifiedBy>Pascal Kurosinski</cp:lastModifiedBy>
  <cp:revision>21</cp:revision>
  <dcterms:modified xsi:type="dcterms:W3CDTF">2013-09-23T09:54:59Z</dcterms:modified>
</cp:coreProperties>
</file>