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2.xml" ContentType="application/vnd.openxmlformats-officedocument.presentationml.notesSlide+xml"/>
  <Override PartName="/ppt/tags/tag14.xml" ContentType="application/vnd.openxmlformats-officedocument.presentationml.tags+xml"/>
  <Override PartName="/ppt/notesSlides/notesSlide3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1" r:id="rId5"/>
    <p:sldMasterId id="2147483665" r:id="rId6"/>
  </p:sldMasterIdLst>
  <p:notesMasterIdLst>
    <p:notesMasterId r:id="rId63"/>
  </p:notesMasterIdLst>
  <p:handoutMasterIdLst>
    <p:handoutMasterId r:id="rId64"/>
  </p:handoutMasterIdLst>
  <p:sldIdLst>
    <p:sldId id="381" r:id="rId7"/>
    <p:sldId id="257" r:id="rId8"/>
    <p:sldId id="425" r:id="rId9"/>
    <p:sldId id="357" r:id="rId10"/>
    <p:sldId id="365" r:id="rId11"/>
    <p:sldId id="371" r:id="rId12"/>
    <p:sldId id="372" r:id="rId13"/>
    <p:sldId id="373" r:id="rId14"/>
    <p:sldId id="374" r:id="rId15"/>
    <p:sldId id="375" r:id="rId16"/>
    <p:sldId id="376" r:id="rId17"/>
    <p:sldId id="337" r:id="rId18"/>
    <p:sldId id="406" r:id="rId19"/>
    <p:sldId id="363" r:id="rId20"/>
    <p:sldId id="424" r:id="rId21"/>
    <p:sldId id="382" r:id="rId22"/>
    <p:sldId id="369" r:id="rId23"/>
    <p:sldId id="366" r:id="rId24"/>
    <p:sldId id="410" r:id="rId25"/>
    <p:sldId id="412" r:id="rId26"/>
    <p:sldId id="414" r:id="rId27"/>
    <p:sldId id="411" r:id="rId28"/>
    <p:sldId id="413" r:id="rId29"/>
    <p:sldId id="421" r:id="rId30"/>
    <p:sldId id="422" r:id="rId31"/>
    <p:sldId id="386" r:id="rId32"/>
    <p:sldId id="392" r:id="rId33"/>
    <p:sldId id="423" r:id="rId34"/>
    <p:sldId id="387" r:id="rId35"/>
    <p:sldId id="393" r:id="rId36"/>
    <p:sldId id="388" r:id="rId37"/>
    <p:sldId id="394" r:id="rId38"/>
    <p:sldId id="415" r:id="rId39"/>
    <p:sldId id="389" r:id="rId40"/>
    <p:sldId id="390" r:id="rId41"/>
    <p:sldId id="367" r:id="rId42"/>
    <p:sldId id="407" r:id="rId43"/>
    <p:sldId id="408" r:id="rId44"/>
    <p:sldId id="395" r:id="rId45"/>
    <p:sldId id="396" r:id="rId46"/>
    <p:sldId id="397" r:id="rId47"/>
    <p:sldId id="398" r:id="rId48"/>
    <p:sldId id="399" r:id="rId49"/>
    <p:sldId id="401" r:id="rId50"/>
    <p:sldId id="402" r:id="rId51"/>
    <p:sldId id="400" r:id="rId52"/>
    <p:sldId id="368" r:id="rId53"/>
    <p:sldId id="383" r:id="rId54"/>
    <p:sldId id="403" r:id="rId55"/>
    <p:sldId id="416" r:id="rId56"/>
    <p:sldId id="417" r:id="rId57"/>
    <p:sldId id="418" r:id="rId58"/>
    <p:sldId id="419" r:id="rId59"/>
    <p:sldId id="420" r:id="rId60"/>
    <p:sldId id="409" r:id="rId61"/>
    <p:sldId id="266" r:id="rId62"/>
  </p:sldIdLst>
  <p:sldSz cx="12192000" cy="6858000"/>
  <p:notesSz cx="6797675" cy="9928225"/>
  <p:custDataLst>
    <p:tags r:id="rId6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BD1D3D"/>
    <a:srgbClr val="CB0038"/>
    <a:srgbClr val="004B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09" autoAdjust="0"/>
    <p:restoredTop sz="90520" autoAdjust="0"/>
  </p:normalViewPr>
  <p:slideViewPr>
    <p:cSldViewPr snapToGrid="0" snapToObjects="1">
      <p:cViewPr varScale="1">
        <p:scale>
          <a:sx n="70" d="100"/>
          <a:sy n="70" d="100"/>
        </p:scale>
        <p:origin x="758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5228"/>
    </p:cViewPr>
  </p:sorterViewPr>
  <p:notesViewPr>
    <p:cSldViewPr snapToGrid="0" snapToObjects="1">
      <p:cViewPr varScale="1">
        <p:scale>
          <a:sx n="109" d="100"/>
          <a:sy n="109" d="100"/>
        </p:scale>
        <p:origin x="3976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63" Type="http://schemas.openxmlformats.org/officeDocument/2006/relationships/notesMaster" Target="notesMasters/notesMaster1.xml"/><Relationship Id="rId68" Type="http://schemas.openxmlformats.org/officeDocument/2006/relationships/theme" Target="theme/theme1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55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handoutMaster" Target="handoutMasters/handoutMaster1.xml"/><Relationship Id="rId69" Type="http://schemas.openxmlformats.org/officeDocument/2006/relationships/tableStyles" Target="tableStyles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viewProps" Target="viewProps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Relationship Id="rId34" Type="http://schemas.openxmlformats.org/officeDocument/2006/relationships/slide" Target="slides/slide28.xml"/><Relationship Id="rId50" Type="http://schemas.openxmlformats.org/officeDocument/2006/relationships/slide" Target="slides/slide44.xml"/><Relationship Id="rId55" Type="http://schemas.openxmlformats.org/officeDocument/2006/relationships/slide" Target="slides/slide49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icol\AppData\Local\Temp\PubMed_Timeline_Results_by_Year.csv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PubMed hits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PubMed_Timeline_Results_by_Year!$B$2</c:f>
              <c:strCache>
                <c:ptCount val="1"/>
                <c:pt idx="0">
                  <c:v>Count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PubMed_Timeline_Results_by_Year!$A$3:$A$5</c:f>
              <c:numCache>
                <c:formatCode>@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PubMed_Timeline_Results_by_Year!$B$3:$B$5</c:f>
              <c:numCache>
                <c:formatCode>0</c:formatCode>
                <c:ptCount val="3"/>
                <c:pt idx="0">
                  <c:v>274</c:v>
                </c:pt>
                <c:pt idx="1">
                  <c:v>90346</c:v>
                </c:pt>
                <c:pt idx="2">
                  <c:v>25533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63-459C-9249-3AD67098F0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55015248"/>
        <c:axId val="455015664"/>
      </c:barChart>
      <c:catAx>
        <c:axId val="455015248"/>
        <c:scaling>
          <c:orientation val="minMax"/>
        </c:scaling>
        <c:delete val="0"/>
        <c:axPos val="b"/>
        <c:numFmt formatCode="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55015664"/>
        <c:crosses val="autoZero"/>
        <c:auto val="1"/>
        <c:lblAlgn val="ctr"/>
        <c:lblOffset val="100"/>
        <c:noMultiLvlLbl val="0"/>
      </c:catAx>
      <c:valAx>
        <c:axId val="455015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55015248"/>
        <c:crosses val="autoZero"/>
        <c:crossBetween val="between"/>
        <c:majorUnit val="200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096D67C-5B1A-1146-9F18-E277322EE74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C76DE8-21F5-354E-8CB9-DDB4F3E6C49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1A5642-3289-E948-B96F-0B132A911674}" type="datetimeFigureOut">
              <a:rPr lang="en-GB" smtClean="0"/>
              <a:pPr/>
              <a:t>04/03/2021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A8FE25-E740-9C4F-9EFD-3A6439516A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97AFBD-F38B-1D44-A1E1-0F3340817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BEAFA1-DF24-6A41-AF3B-8EF7CE8AB08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92522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30FBAA-A80D-4F17-8545-BAFCFEDD12C8}" type="datetimeFigureOut">
              <a:rPr lang="fr-CH" smtClean="0"/>
              <a:pPr/>
              <a:t>04.03.2021</a:t>
            </a:fld>
            <a:endParaRPr lang="fr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BF38C8-6E16-4E74-BD5E-8A4C83CBFA1F}" type="slidenum">
              <a:rPr lang="fr-CH" smtClean="0"/>
              <a:pPr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137087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F0109199-ECBD-4AC2-A92E-30E1C5AB64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D997003E-C1B3-4A38-9DB0-1BFEEA3AC3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CH" altLang="fr-FR"/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E218F7BA-E75D-4EBF-BC4A-0D2B58ADBC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5F845F-FD26-4579-B5C9-39D6C17004E5}" type="slidenum">
              <a:rPr kumimoji="0" lang="en-US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BF38C8-6E16-4E74-BD5E-8A4C83CBFA1F}" type="slidenum">
              <a:rPr kumimoji="0" lang="fr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r-C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0112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BF38C8-6E16-4E74-BD5E-8A4C83CBFA1F}" type="slidenum">
              <a:rPr kumimoji="0" lang="fr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r-C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8305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4B01C86-9D24-3B48-9B07-D7BFD1A088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2364DDA-3BF9-2041-8C44-87924A5F97B1}"/>
              </a:ext>
            </a:extLst>
          </p:cNvPr>
          <p:cNvSpPr/>
          <p:nvPr userDrawn="1"/>
        </p:nvSpPr>
        <p:spPr>
          <a:xfrm>
            <a:off x="0" y="3937116"/>
            <a:ext cx="12192000" cy="1984442"/>
          </a:xfrm>
          <a:prstGeom prst="rect">
            <a:avLst/>
          </a:prstGeom>
          <a:solidFill>
            <a:srgbClr val="004B7E">
              <a:alpha val="8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4027CF-2CC6-5541-B85A-C8B5739575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73400" y="4060974"/>
            <a:ext cx="8085666" cy="868363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990C12-A5F6-1447-9B8C-322631F060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73400" y="5053195"/>
            <a:ext cx="8085666" cy="592862"/>
          </a:xfrm>
        </p:spPr>
        <p:txBody>
          <a:bodyPr>
            <a:normAutofit/>
          </a:bodyPr>
          <a:lstStyle>
            <a:lvl1pPr marL="0" indent="0" algn="l">
              <a:buNone/>
              <a:defRPr sz="1800" b="0" spc="1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A1A8598-1C4C-1946-8187-84F1410461D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5204" y="4651300"/>
            <a:ext cx="1576809" cy="55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137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/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B9BC1507-8FBA-9D4A-9305-68062B7D82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130827"/>
            <a:ext cx="9144000" cy="1442624"/>
          </a:xfrm>
        </p:spPr>
        <p:txBody>
          <a:bodyPr anchor="ctr">
            <a:normAutofit/>
          </a:bodyPr>
          <a:lstStyle>
            <a:lvl1pPr algn="ctr">
              <a:defRPr sz="3600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57C3A7B4-FAD6-2449-A191-A0F3136117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65526"/>
            <a:ext cx="9144000" cy="1158805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</a:p>
        </p:txBody>
      </p:sp>
      <p:pic>
        <p:nvPicPr>
          <p:cNvPr id="10" name="Picture 9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77D03818-8381-7C49-A18B-B5DFA2616FF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82994" y="1443906"/>
            <a:ext cx="5226013" cy="1306503"/>
          </a:xfrm>
          <a:prstGeom prst="rect">
            <a:avLst/>
          </a:prstGeom>
        </p:spPr>
      </p:pic>
      <p:pic>
        <p:nvPicPr>
          <p:cNvPr id="12" name="Picture 1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7E54AA5-0F28-F945-AA64-8EED3D51A04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67303" y="123569"/>
            <a:ext cx="2239343" cy="58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783570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1" build="p">
        <p:tmplLst>
          <p:tmpl lvl="1">
            <p:tnLst>
              <p:par>
                <p:cTn presetID="10" presetClass="exit" presetSubtype="0" fill="hold" nodeType="clickEffect">
                  <p:stCondLst>
                    <p:cond delay="0"/>
                  </p:stCondLst>
                  <p:childTnLst>
                    <p:animEffect transition="out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bg>
      <p:bgPr>
        <a:blipFill dpi="0" rotWithShape="1">
          <a:blip r:embed="rId2"/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>
            <a:extLst>
              <a:ext uri="{FF2B5EF4-FFF2-40B4-BE49-F238E27FC236}">
                <a16:creationId xmlns:a16="http://schemas.microsoft.com/office/drawing/2014/main" id="{57C3A7B4-FAD6-2449-A191-A0F3136117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45399"/>
            <a:ext cx="9144000" cy="1158805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</a:p>
        </p:txBody>
      </p:sp>
      <p:pic>
        <p:nvPicPr>
          <p:cNvPr id="12" name="Picture 11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A1BDF6F0-CD90-5A4C-9D63-7E3C6C8A14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82994" y="1443906"/>
            <a:ext cx="5226013" cy="1306503"/>
          </a:xfrm>
          <a:prstGeom prst="rect">
            <a:avLst/>
          </a:prstGeom>
        </p:spPr>
      </p:pic>
      <p:pic>
        <p:nvPicPr>
          <p:cNvPr id="13" name="Picture 1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121CF72-EE99-194B-A803-D21A285DE18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67303" y="123569"/>
            <a:ext cx="2239343" cy="58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365705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1" build="p">
        <p:tmplLst>
          <p:tmpl lvl="1">
            <p:tnLst>
              <p:par>
                <p:cTn presetID="10" presetClass="exit" presetSubtype="0" fill="hold" nodeType="clickEffect">
                  <p:stCondLst>
                    <p:cond delay="0"/>
                  </p:stCondLst>
                  <p:childTnLst>
                    <p:animEffect transition="out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BC3B5-48AF-CF46-AD1F-7E5486ECA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778B2-9A92-FF44-B6B4-F5FB723B72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pic>
        <p:nvPicPr>
          <p:cNvPr id="9" name="Picture 8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31834E65-A37D-9C47-92A4-019EC45805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6208" y="123571"/>
            <a:ext cx="3065009" cy="766252"/>
          </a:xfrm>
          <a:prstGeom prst="rect">
            <a:avLst/>
          </a:prstGeom>
        </p:spPr>
      </p:pic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2B99046-A372-1D49-A9E6-D2D819E09D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67303" y="123569"/>
            <a:ext cx="2239343" cy="58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784108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1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1" build="p">
        <p:tmplLst>
          <p:tmpl lvl="1">
            <p:tnLst>
              <p:par>
                <p:cTn presetID="10" presetClass="exit" presetSubtype="0" fill="hold" nodeType="clickEffect">
                  <p:stCondLst>
                    <p:cond delay="500"/>
                  </p:stCondLst>
                  <p:childTnLst>
                    <p:animEffect transition="out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0" presetClass="exit" presetSubtype="0" fill="hold" nodeType="clickEffect">
                  <p:stCondLst>
                    <p:cond delay="500"/>
                  </p:stCondLst>
                  <p:childTnLst>
                    <p:animEffect transition="out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0" presetClass="exit" presetSubtype="0" fill="hold" nodeType="clickEffect">
                  <p:stCondLst>
                    <p:cond delay="500"/>
                  </p:stCondLst>
                  <p:childTnLst>
                    <p:animEffect transition="out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0" presetClass="exit" presetSubtype="0" fill="hold" nodeType="clickEffect">
                  <p:stCondLst>
                    <p:cond delay="500"/>
                  </p:stCondLst>
                  <p:childTnLst>
                    <p:animEffect transition="out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0" presetClass="exit" presetSubtype="0" fill="hold" nodeType="clickEffect">
                  <p:stCondLst>
                    <p:cond delay="500"/>
                  </p:stCondLst>
                  <p:childTnLst>
                    <p:animEffect transition="out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2">
            <a:extLst>
              <a:ext uri="{FF2B5EF4-FFF2-40B4-BE49-F238E27FC236}">
                <a16:creationId xmlns:a16="http://schemas.microsoft.com/office/drawing/2014/main" id="{0F20D598-B667-420F-A62D-A62FF995F6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65600" y="5960533"/>
            <a:ext cx="3860800" cy="36406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600"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fld id="{875376D6-6881-43F4-94AA-B243F84A2FCF}" type="datetime1">
              <a:rPr lang="fr-FR" altLang="en-US"/>
              <a:pPr>
                <a:defRPr/>
              </a:pPr>
              <a:t>04/03/2021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0891410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us-titre 2"/>
          <p:cNvSpPr>
            <a:spLocks noGrp="1"/>
          </p:cNvSpPr>
          <p:nvPr>
            <p:ph type="subTitle" idx="1"/>
          </p:nvPr>
        </p:nvSpPr>
        <p:spPr>
          <a:xfrm>
            <a:off x="609600" y="3581402"/>
            <a:ext cx="10972800" cy="952500"/>
          </a:xfrm>
        </p:spPr>
        <p:txBody>
          <a:bodyPr/>
          <a:lstStyle>
            <a:lvl1pPr marL="0" indent="0" algn="ctr">
              <a:buNone/>
              <a:defRPr sz="2667">
                <a:solidFill>
                  <a:schemeClr val="bg1"/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dirty="0"/>
              <a:t>Cliquez pour modifier le style des sous-titres du masque</a:t>
            </a:r>
            <a:endParaRPr lang="fr-FR" dirty="0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609600" y="1981200"/>
            <a:ext cx="10972800" cy="1143000"/>
          </a:xfrm>
        </p:spPr>
        <p:txBody>
          <a:bodyPr/>
          <a:lstStyle>
            <a:lvl1pPr>
              <a:defRPr sz="3733" cap="all">
                <a:solidFill>
                  <a:schemeClr val="bg1"/>
                </a:solidFill>
              </a:defRPr>
            </a:lvl1pPr>
          </a:lstStyle>
          <a:p>
            <a:r>
              <a:rPr lang="fr-CH" dirty="0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93094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position personnalisé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ous-titre 2"/>
          <p:cNvSpPr>
            <a:spLocks noGrp="1"/>
          </p:cNvSpPr>
          <p:nvPr>
            <p:ph type="subTitle" idx="1"/>
          </p:nvPr>
        </p:nvSpPr>
        <p:spPr>
          <a:xfrm>
            <a:off x="609600" y="2095502"/>
            <a:ext cx="10972800" cy="952500"/>
          </a:xfrm>
        </p:spPr>
        <p:txBody>
          <a:bodyPr/>
          <a:lstStyle>
            <a:lvl1pPr marL="0" indent="0" algn="ctr">
              <a:buNone/>
              <a:defRPr sz="2667">
                <a:solidFill>
                  <a:srgbClr val="005291"/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dirty="0"/>
              <a:t>Cliquez pour modifier le style des sous-titres du masque</a:t>
            </a:r>
            <a:endParaRPr lang="fr-FR" dirty="0"/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609600" y="768349"/>
            <a:ext cx="10972800" cy="984251"/>
          </a:xfrm>
        </p:spPr>
        <p:txBody>
          <a:bodyPr/>
          <a:lstStyle>
            <a:lvl1pPr>
              <a:defRPr sz="3733" cap="all"/>
            </a:lvl1pPr>
          </a:lstStyle>
          <a:p>
            <a:r>
              <a:rPr lang="fr-CH" dirty="0"/>
              <a:t>Cliquez et modifiez le titre</a:t>
            </a:r>
            <a:endParaRPr lang="fr-FR" dirty="0"/>
          </a:p>
        </p:txBody>
      </p:sp>
      <p:sp>
        <p:nvSpPr>
          <p:cNvPr id="13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3048000"/>
            <a:ext cx="11005312" cy="2362200"/>
          </a:xfrm>
        </p:spPr>
        <p:txBody>
          <a:bodyPr>
            <a:normAutofit/>
          </a:bodyPr>
          <a:lstStyle>
            <a:lvl1pPr marL="0" indent="0" algn="ctr">
              <a:buNone/>
              <a:defRPr sz="2400" b="0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fr-CH" dirty="0"/>
              <a:t>Cliquez pour modifier les styles du texte du masque</a:t>
            </a:r>
          </a:p>
        </p:txBody>
      </p:sp>
      <p:sp>
        <p:nvSpPr>
          <p:cNvPr id="15" name="Espace réservé du texte 3"/>
          <p:cNvSpPr>
            <a:spLocks noGrp="1"/>
          </p:cNvSpPr>
          <p:nvPr>
            <p:ph type="body" sz="half" idx="10"/>
          </p:nvPr>
        </p:nvSpPr>
        <p:spPr>
          <a:xfrm>
            <a:off x="609600" y="5410201"/>
            <a:ext cx="10972800" cy="752475"/>
          </a:xfrm>
        </p:spPr>
        <p:txBody>
          <a:bodyPr>
            <a:normAutofit/>
          </a:bodyPr>
          <a:lstStyle>
            <a:lvl1pPr marL="0" indent="0" algn="ctr">
              <a:buNone/>
              <a:defRPr sz="1867" b="0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fr-CH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9204812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sposition personnalisé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371600"/>
            <a:ext cx="10972800" cy="1600200"/>
          </a:xfrm>
        </p:spPr>
        <p:txBody>
          <a:bodyPr/>
          <a:lstStyle/>
          <a:p>
            <a:r>
              <a:rPr lang="fr-CH" dirty="0"/>
              <a:t>Cliquez et modifiez le titre</a:t>
            </a:r>
            <a:endParaRPr lang="fr-FR" dirty="0"/>
          </a:p>
        </p:txBody>
      </p:sp>
      <p:sp>
        <p:nvSpPr>
          <p:cNvPr id="9" name="Sous-titre 2"/>
          <p:cNvSpPr>
            <a:spLocks noGrp="1"/>
          </p:cNvSpPr>
          <p:nvPr>
            <p:ph type="subTitle" idx="1"/>
          </p:nvPr>
        </p:nvSpPr>
        <p:spPr>
          <a:xfrm>
            <a:off x="609600" y="3124200"/>
            <a:ext cx="10972800" cy="1143000"/>
          </a:xfrm>
        </p:spPr>
        <p:txBody>
          <a:bodyPr/>
          <a:lstStyle>
            <a:lvl1pPr marL="0" indent="0" algn="ctr">
              <a:buNone/>
              <a:defRPr sz="2667">
                <a:solidFill>
                  <a:srgbClr val="005291"/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/>
              <a:t>Cliquez pour modifier le style des sous-titres du masque</a:t>
            </a:r>
            <a:endParaRPr lang="fr-FR" dirty="0"/>
          </a:p>
        </p:txBody>
      </p:sp>
      <p:sp>
        <p:nvSpPr>
          <p:cNvPr id="6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4267200"/>
            <a:ext cx="10972800" cy="838200"/>
          </a:xfrm>
        </p:spPr>
        <p:txBody>
          <a:bodyPr>
            <a:normAutofit/>
          </a:bodyPr>
          <a:lstStyle>
            <a:lvl1pPr marL="0" indent="0" algn="ctr">
              <a:buNone/>
              <a:defRPr sz="2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fr-CH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7751404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sposition personnalisé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34505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sposition personnalisé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609600" y="768349"/>
            <a:ext cx="10972800" cy="984251"/>
          </a:xfrm>
        </p:spPr>
        <p:txBody>
          <a:bodyPr/>
          <a:lstStyle>
            <a:lvl1pPr>
              <a:defRPr sz="3733" cap="all"/>
            </a:lvl1pPr>
          </a:lstStyle>
          <a:p>
            <a:r>
              <a:rPr lang="fr-CH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055712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09600" y="1254127"/>
            <a:ext cx="10972800" cy="1470025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fr-CH" dirty="0"/>
              <a:t>Cliquez et modifiez le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09600" y="2724151"/>
            <a:ext cx="10972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396C"/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/>
              <a:t>Cliquez pour modifier le style des sous-titres du masque</a:t>
            </a:r>
            <a:endParaRPr lang="fr-FR" dirty="0"/>
          </a:p>
        </p:txBody>
      </p:sp>
      <p:sp>
        <p:nvSpPr>
          <p:cNvPr id="7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4476751"/>
            <a:ext cx="10972800" cy="838200"/>
          </a:xfrm>
        </p:spPr>
        <p:txBody>
          <a:bodyPr>
            <a:normAutofit/>
          </a:bodyPr>
          <a:lstStyle>
            <a:lvl1pPr marL="0" indent="0" algn="ctr">
              <a:buNone/>
              <a:defRPr sz="2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fr-CH" dirty="0"/>
              <a:t>Cliquez pour modifier les styles du texte du masque</a:t>
            </a:r>
          </a:p>
        </p:txBody>
      </p:sp>
      <p:sp>
        <p:nvSpPr>
          <p:cNvPr id="9" name="Espace réservé du texte 3"/>
          <p:cNvSpPr>
            <a:spLocks noGrp="1"/>
          </p:cNvSpPr>
          <p:nvPr>
            <p:ph type="body" sz="half" idx="11"/>
          </p:nvPr>
        </p:nvSpPr>
        <p:spPr>
          <a:xfrm>
            <a:off x="609600" y="5314952"/>
            <a:ext cx="10972800" cy="847725"/>
          </a:xfrm>
        </p:spPr>
        <p:txBody>
          <a:bodyPr>
            <a:normAutofit/>
          </a:bodyPr>
          <a:lstStyle>
            <a:lvl1pPr marL="0" indent="0" algn="ctr">
              <a:buNone/>
              <a:defRPr sz="1867" b="0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fr-CH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205704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F0F7EEE-ADD8-BC4F-8CAA-6D99CDA0C7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2364DDA-3BF9-2041-8C44-87924A5F97B1}"/>
              </a:ext>
            </a:extLst>
          </p:cNvPr>
          <p:cNvSpPr/>
          <p:nvPr userDrawn="1"/>
        </p:nvSpPr>
        <p:spPr>
          <a:xfrm>
            <a:off x="0" y="3937116"/>
            <a:ext cx="12192000" cy="1984442"/>
          </a:xfrm>
          <a:prstGeom prst="rect">
            <a:avLst/>
          </a:prstGeom>
          <a:solidFill>
            <a:srgbClr val="004B7E">
              <a:alpha val="8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4027CF-2CC6-5541-B85A-C8B5739575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73400" y="4060974"/>
            <a:ext cx="8085666" cy="868363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990C12-A5F6-1447-9B8C-322631F060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73400" y="5053195"/>
            <a:ext cx="8085666" cy="592862"/>
          </a:xfrm>
        </p:spPr>
        <p:txBody>
          <a:bodyPr>
            <a:normAutofit/>
          </a:bodyPr>
          <a:lstStyle>
            <a:lvl1pPr marL="0" indent="0" algn="l">
              <a:buNone/>
              <a:defRPr sz="1800" b="0" spc="1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A1A8598-1C4C-1946-8187-84F1410461D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5204" y="4651300"/>
            <a:ext cx="1576809" cy="55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0677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ous-titre 2"/>
          <p:cNvSpPr>
            <a:spLocks noGrp="1"/>
          </p:cNvSpPr>
          <p:nvPr>
            <p:ph type="subTitle" idx="1"/>
          </p:nvPr>
        </p:nvSpPr>
        <p:spPr>
          <a:xfrm>
            <a:off x="609600" y="1752602"/>
            <a:ext cx="10972800" cy="9525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396C"/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/>
              <a:t>Cliquez pour modifier le style des sous-titres du masque</a:t>
            </a:r>
            <a:endParaRPr lang="fr-FR" dirty="0"/>
          </a:p>
        </p:txBody>
      </p:sp>
      <p:sp>
        <p:nvSpPr>
          <p:cNvPr id="9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705101"/>
            <a:ext cx="10972800" cy="2609851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fr-CH" dirty="0"/>
              <a:t>Cliquez pour modifier les styles du texte du masque</a:t>
            </a:r>
          </a:p>
        </p:txBody>
      </p:sp>
      <p:sp>
        <p:nvSpPr>
          <p:cNvPr id="13" name="Titre 1"/>
          <p:cNvSpPr>
            <a:spLocks noGrp="1"/>
          </p:cNvSpPr>
          <p:nvPr>
            <p:ph type="title"/>
          </p:nvPr>
        </p:nvSpPr>
        <p:spPr>
          <a:xfrm>
            <a:off x="609600" y="768349"/>
            <a:ext cx="10972800" cy="984251"/>
          </a:xfrm>
        </p:spPr>
        <p:txBody>
          <a:bodyPr/>
          <a:lstStyle>
            <a:lvl1pPr>
              <a:defRPr sz="3733" cap="all"/>
            </a:lvl1pPr>
          </a:lstStyle>
          <a:p>
            <a:r>
              <a:rPr lang="fr-CH" dirty="0"/>
              <a:t>Cliquez et modifiez le titre</a:t>
            </a:r>
            <a:endParaRPr lang="fr-FR" dirty="0"/>
          </a:p>
        </p:txBody>
      </p:sp>
      <p:sp>
        <p:nvSpPr>
          <p:cNvPr id="10" name="Espace réservé du texte 3"/>
          <p:cNvSpPr>
            <a:spLocks noGrp="1"/>
          </p:cNvSpPr>
          <p:nvPr>
            <p:ph type="body" sz="half" idx="11"/>
          </p:nvPr>
        </p:nvSpPr>
        <p:spPr>
          <a:xfrm>
            <a:off x="609600" y="5314951"/>
            <a:ext cx="10972800" cy="847725"/>
          </a:xfrm>
        </p:spPr>
        <p:txBody>
          <a:bodyPr>
            <a:normAutofit/>
          </a:bodyPr>
          <a:lstStyle>
            <a:lvl1pPr marL="0" indent="0" algn="l">
              <a:buNone/>
              <a:defRPr sz="1867" b="0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fr-CH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1284476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768351"/>
            <a:ext cx="10972800" cy="982663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fr-CH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751015"/>
            <a:ext cx="10972800" cy="4411663"/>
          </a:xfrm>
        </p:spPr>
        <p:txBody>
          <a:bodyPr/>
          <a:lstStyle>
            <a:lvl1pPr>
              <a:defRPr>
                <a:solidFill>
                  <a:srgbClr val="005291"/>
                </a:solidFill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CH" dirty="0"/>
              <a:t>Cliquez pour modifier les styles du texte du masque</a:t>
            </a:r>
          </a:p>
          <a:p>
            <a:pPr lvl="1"/>
            <a:r>
              <a:rPr lang="fr-CH" dirty="0"/>
              <a:t>Deuxième niveau</a:t>
            </a:r>
          </a:p>
          <a:p>
            <a:pPr lvl="2"/>
            <a:r>
              <a:rPr lang="fr-CH" dirty="0"/>
              <a:t>Troisième niveau</a:t>
            </a:r>
          </a:p>
          <a:p>
            <a:pPr lvl="3"/>
            <a:r>
              <a:rPr lang="fr-CH" dirty="0"/>
              <a:t>Quatrième niveau</a:t>
            </a:r>
          </a:p>
          <a:p>
            <a:pPr lvl="4"/>
            <a:r>
              <a:rPr lang="fr-CH" dirty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317398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4406901"/>
            <a:ext cx="11070168" cy="1362075"/>
          </a:xfrm>
        </p:spPr>
        <p:txBody>
          <a:bodyPr anchor="t"/>
          <a:lstStyle>
            <a:lvl1pPr algn="ctr">
              <a:defRPr sz="3733" b="0" i="0" cap="all" baseline="0"/>
            </a:lvl1pPr>
          </a:lstStyle>
          <a:p>
            <a:r>
              <a:rPr lang="fr-CH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2906713"/>
            <a:ext cx="11070168" cy="1500187"/>
          </a:xfrm>
        </p:spPr>
        <p:txBody>
          <a:bodyPr anchor="b">
            <a:normAutofit/>
          </a:bodyPr>
          <a:lstStyle>
            <a:lvl1pPr marL="0" indent="0" algn="ctr">
              <a:buNone/>
              <a:defRPr sz="2667" b="1" i="0">
                <a:solidFill>
                  <a:srgbClr val="005291"/>
                </a:solidFill>
                <a:latin typeface="Arial"/>
              </a:defRPr>
            </a:lvl1pPr>
            <a:lvl2pPr marL="6095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4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2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84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41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98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55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H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29811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768349"/>
            <a:ext cx="10972800" cy="831851"/>
          </a:xfrm>
        </p:spPr>
        <p:txBody>
          <a:bodyPr/>
          <a:lstStyle>
            <a:lvl1pPr>
              <a:defRPr cap="all"/>
            </a:lvl1pPr>
          </a:lstStyle>
          <a:p>
            <a:r>
              <a:rPr lang="fr-CH" dirty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62475"/>
          </a:xfrm>
        </p:spPr>
        <p:txBody>
          <a:bodyPr/>
          <a:lstStyle>
            <a:lvl1pPr>
              <a:defRPr sz="2667">
                <a:latin typeface="Arial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CH" dirty="0"/>
              <a:t>Cliquez pour modifier les styles du texte du masque</a:t>
            </a:r>
          </a:p>
          <a:p>
            <a:pPr lvl="1"/>
            <a:r>
              <a:rPr lang="fr-CH" dirty="0"/>
              <a:t>Deuxième niveau</a:t>
            </a:r>
          </a:p>
          <a:p>
            <a:pPr lvl="2"/>
            <a:r>
              <a:rPr lang="fr-CH" dirty="0"/>
              <a:t>Troisième niveau</a:t>
            </a:r>
          </a:p>
          <a:p>
            <a:pPr lvl="3"/>
            <a:r>
              <a:rPr lang="fr-CH" dirty="0"/>
              <a:t>Quatrième niveau</a:t>
            </a:r>
          </a:p>
          <a:p>
            <a:pPr lvl="4"/>
            <a:r>
              <a:rPr lang="fr-CH" dirty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62475"/>
          </a:xfrm>
        </p:spPr>
        <p:txBody>
          <a:bodyPr/>
          <a:lstStyle>
            <a:lvl1pPr>
              <a:defRPr sz="2667">
                <a:latin typeface="Arial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CH" dirty="0"/>
              <a:t>Cliquez pour modifier les styles du texte du masque</a:t>
            </a:r>
          </a:p>
          <a:p>
            <a:pPr lvl="1"/>
            <a:r>
              <a:rPr lang="fr-CH" dirty="0"/>
              <a:t>Deuxième niveau</a:t>
            </a:r>
          </a:p>
          <a:p>
            <a:pPr lvl="2"/>
            <a:r>
              <a:rPr lang="fr-CH" dirty="0"/>
              <a:t>Troisième niveau</a:t>
            </a:r>
          </a:p>
          <a:p>
            <a:pPr lvl="3"/>
            <a:r>
              <a:rPr lang="fr-CH" dirty="0"/>
              <a:t>Quatrième niveau</a:t>
            </a:r>
          </a:p>
          <a:p>
            <a:pPr lvl="4"/>
            <a:r>
              <a:rPr lang="fr-CH" dirty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926101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768349"/>
            <a:ext cx="10972800" cy="766763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fr-CH" dirty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2"/>
            <a:ext cx="5386917" cy="761999"/>
          </a:xfrm>
        </p:spPr>
        <p:txBody>
          <a:bodyPr anchor="b"/>
          <a:lstStyle>
            <a:lvl1pPr marL="0" indent="0">
              <a:buNone/>
              <a:defRPr sz="2667" b="1"/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fr-CH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297112"/>
            <a:ext cx="5386917" cy="3865563"/>
          </a:xfrm>
        </p:spPr>
        <p:txBody>
          <a:bodyPr/>
          <a:lstStyle>
            <a:lvl1pPr>
              <a:defRPr sz="2667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fr-CH" dirty="0"/>
              <a:t>Cliquez pour modifier les styles du texte du masque</a:t>
            </a:r>
          </a:p>
          <a:p>
            <a:pPr lvl="1"/>
            <a:r>
              <a:rPr lang="fr-CH" dirty="0"/>
              <a:t>Deuxième niveau</a:t>
            </a:r>
          </a:p>
          <a:p>
            <a:pPr lvl="2"/>
            <a:r>
              <a:rPr lang="fr-CH" dirty="0"/>
              <a:t>Troisième niveau</a:t>
            </a:r>
          </a:p>
          <a:p>
            <a:pPr lvl="3"/>
            <a:r>
              <a:rPr lang="fr-CH" dirty="0"/>
              <a:t>Quatrième niveau</a:t>
            </a:r>
          </a:p>
          <a:p>
            <a:pPr lvl="4"/>
            <a:r>
              <a:rPr lang="fr-CH" dirty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70" y="1535112"/>
            <a:ext cx="5389033" cy="761999"/>
          </a:xfrm>
        </p:spPr>
        <p:txBody>
          <a:bodyPr anchor="b"/>
          <a:lstStyle>
            <a:lvl1pPr marL="0" indent="0">
              <a:buNone/>
              <a:defRPr sz="2667" b="1"/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fr-CH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70" y="2297112"/>
            <a:ext cx="5389033" cy="3865563"/>
          </a:xfrm>
        </p:spPr>
        <p:txBody>
          <a:bodyPr/>
          <a:lstStyle>
            <a:lvl1pPr>
              <a:defRPr sz="2667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fr-CH" dirty="0"/>
              <a:t>Cliquez pour modifier les styles du texte du masque</a:t>
            </a:r>
          </a:p>
          <a:p>
            <a:pPr lvl="1"/>
            <a:r>
              <a:rPr lang="fr-CH" dirty="0"/>
              <a:t>Deuxième niveau</a:t>
            </a:r>
          </a:p>
          <a:p>
            <a:pPr lvl="2"/>
            <a:r>
              <a:rPr lang="fr-CH" dirty="0"/>
              <a:t>Troisième niveau</a:t>
            </a:r>
          </a:p>
          <a:p>
            <a:pPr lvl="3"/>
            <a:r>
              <a:rPr lang="fr-CH" dirty="0"/>
              <a:t>Quatrième niveau</a:t>
            </a:r>
          </a:p>
          <a:p>
            <a:pPr lvl="4"/>
            <a:r>
              <a:rPr lang="fr-CH" dirty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599943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768352"/>
            <a:ext cx="6815667" cy="5394325"/>
          </a:xfrm>
        </p:spPr>
        <p:txBody>
          <a:bodyPr/>
          <a:lstStyle>
            <a:lvl1pPr>
              <a:defRPr sz="2667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fr-CH" dirty="0"/>
              <a:t>Cliquez pour modifier les styles du texte du masque</a:t>
            </a:r>
          </a:p>
          <a:p>
            <a:pPr lvl="1"/>
            <a:r>
              <a:rPr lang="fr-CH" dirty="0"/>
              <a:t>Deuxième niveau</a:t>
            </a:r>
          </a:p>
          <a:p>
            <a:pPr lvl="2"/>
            <a:r>
              <a:rPr lang="fr-CH" dirty="0"/>
              <a:t>Troisième niveau</a:t>
            </a:r>
          </a:p>
          <a:p>
            <a:pPr lvl="3"/>
            <a:r>
              <a:rPr lang="fr-CH" dirty="0"/>
              <a:t>Quatrième niveau</a:t>
            </a:r>
          </a:p>
          <a:p>
            <a:pPr lvl="4"/>
            <a:r>
              <a:rPr lang="fr-CH" dirty="0"/>
              <a:t>Cinquième niveau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3" y="1435100"/>
            <a:ext cx="4011084" cy="4727575"/>
          </a:xfrm>
        </p:spPr>
        <p:txBody>
          <a:bodyPr>
            <a:normAutofit/>
          </a:bodyPr>
          <a:lstStyle>
            <a:lvl1pPr marL="0" indent="0">
              <a:buNone/>
              <a:defRPr sz="1867" b="0" i="0">
                <a:solidFill>
                  <a:schemeClr val="tx1"/>
                </a:solidFill>
                <a:latin typeface="Times"/>
                <a:cs typeface="Times"/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fr-CH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6684374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0" i="0" cap="all" baseline="0"/>
            </a:lvl1pPr>
          </a:lstStyle>
          <a:p>
            <a:r>
              <a:rPr lang="fr-CH"/>
              <a:t>Cliquez et modifiez le titre</a:t>
            </a:r>
            <a:endParaRPr lang="fr-FR" dirty="0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389717" y="768352"/>
            <a:ext cx="7315200" cy="3959225"/>
          </a:xfrm>
        </p:spPr>
        <p:txBody>
          <a:bodyPr rtlCol="0">
            <a:normAutofit/>
          </a:bodyPr>
          <a:lstStyle>
            <a:lvl1pPr marL="0" indent="0">
              <a:buNone/>
              <a:defRPr sz="2667"/>
            </a:lvl1pPr>
            <a:lvl2pPr marL="609570" indent="0">
              <a:buNone/>
              <a:defRPr sz="3733"/>
            </a:lvl2pPr>
            <a:lvl3pPr marL="1219140" indent="0">
              <a:buNone/>
              <a:defRPr sz="3200"/>
            </a:lvl3pPr>
            <a:lvl4pPr marL="1828709" indent="0">
              <a:buNone/>
              <a:defRPr sz="2667"/>
            </a:lvl4pPr>
            <a:lvl5pPr marL="2438278" indent="0">
              <a:buNone/>
              <a:defRPr sz="2667"/>
            </a:lvl5pPr>
            <a:lvl6pPr marL="3047848" indent="0">
              <a:buNone/>
              <a:defRPr sz="2667"/>
            </a:lvl6pPr>
            <a:lvl7pPr marL="3657418" indent="0">
              <a:buNone/>
              <a:defRPr sz="2667"/>
            </a:lvl7pPr>
            <a:lvl8pPr marL="4266987" indent="0">
              <a:buNone/>
              <a:defRPr sz="2667"/>
            </a:lvl8pPr>
            <a:lvl9pPr marL="4876557" indent="0">
              <a:buNone/>
              <a:defRPr sz="2667"/>
            </a:lvl9pPr>
          </a:lstStyle>
          <a:p>
            <a:pPr lvl="0"/>
            <a:r>
              <a:rPr lang="fr-CH" noProof="0" dirty="0"/>
              <a:t>Cliquez sur l'icône pour ajouter une image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795337"/>
          </a:xfrm>
        </p:spPr>
        <p:txBody>
          <a:bodyPr>
            <a:normAutofit/>
          </a:bodyPr>
          <a:lstStyle>
            <a:lvl1pPr marL="0" indent="0">
              <a:buNone/>
              <a:defRPr sz="1867" b="0" i="0">
                <a:solidFill>
                  <a:schemeClr val="tx1"/>
                </a:solidFill>
                <a:latin typeface="Times"/>
                <a:cs typeface="Times"/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fr-CH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3592966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 userDrawn="1"/>
        </p:nvSpPr>
        <p:spPr>
          <a:xfrm>
            <a:off x="2" y="0"/>
            <a:ext cx="2735609" cy="6858000"/>
          </a:xfrm>
          <a:prstGeom prst="rect">
            <a:avLst/>
          </a:prstGeom>
          <a:solidFill>
            <a:srgbClr val="CA0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43340" y="594359"/>
            <a:ext cx="2496277" cy="2286000"/>
          </a:xfrm>
        </p:spPr>
        <p:txBody>
          <a:bodyPr anchor="b">
            <a:normAutofit/>
          </a:bodyPr>
          <a:lstStyle>
            <a:lvl1pPr algn="l">
              <a:defRPr sz="3600" b="0" cap="none"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340" y="2926082"/>
            <a:ext cx="2496277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67">
                <a:solidFill>
                  <a:srgbClr val="FFFFFF"/>
                </a:solidFill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endParaRPr lang="it-IT" dirty="0"/>
          </a:p>
          <a:p>
            <a:pPr lvl="0"/>
            <a:endParaRPr lang="it-IT" dirty="0"/>
          </a:p>
          <a:p>
            <a:pPr lvl="0"/>
            <a:endParaRPr lang="it-IT" dirty="0"/>
          </a:p>
          <a:p>
            <a:pPr lvl="0"/>
            <a:endParaRPr lang="it-IT" dirty="0"/>
          </a:p>
          <a:p>
            <a:pPr lvl="0"/>
            <a:endParaRPr lang="it-IT" dirty="0"/>
          </a:p>
          <a:p>
            <a:pPr lvl="0"/>
            <a:endParaRPr lang="it-IT" dirty="0"/>
          </a:p>
          <a:p>
            <a:pPr lvl="0"/>
            <a:endParaRPr lang="it-IT" dirty="0"/>
          </a:p>
          <a:p>
            <a:pPr lvl="0"/>
            <a:endParaRPr lang="it-IT" dirty="0"/>
          </a:p>
          <a:p>
            <a:pPr lvl="0"/>
            <a:r>
              <a:rPr lang="it-IT" dirty="0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4210482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477" y="7295"/>
            <a:ext cx="2735609" cy="6858000"/>
          </a:xfrm>
          <a:prstGeom prst="rect">
            <a:avLst/>
          </a:prstGeom>
          <a:solidFill>
            <a:srgbClr val="CA0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3340" y="594359"/>
            <a:ext cx="2496277" cy="2286000"/>
          </a:xfrm>
        </p:spPr>
        <p:txBody>
          <a:bodyPr anchor="b">
            <a:normAutofit/>
          </a:bodyPr>
          <a:lstStyle>
            <a:lvl1pPr algn="l">
              <a:defRPr sz="3600" b="0" cap="none"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6560" y="164638"/>
            <a:ext cx="9235440" cy="6660273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667"/>
            </a:lvl3pPr>
            <a:lvl4pPr>
              <a:defRPr sz="2667"/>
            </a:lvl4pPr>
            <a:lvl5pPr>
              <a:defRPr sz="2667"/>
            </a:lvl5pPr>
          </a:lstStyle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340" y="2926082"/>
            <a:ext cx="2496277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67">
                <a:solidFill>
                  <a:srgbClr val="FFFFFF"/>
                </a:solidFill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endParaRPr lang="it-IT" dirty="0"/>
          </a:p>
          <a:p>
            <a:pPr lvl="0"/>
            <a:endParaRPr lang="it-IT" dirty="0"/>
          </a:p>
          <a:p>
            <a:pPr lvl="0"/>
            <a:endParaRPr lang="it-IT" dirty="0"/>
          </a:p>
          <a:p>
            <a:pPr lvl="0"/>
            <a:endParaRPr lang="it-IT" dirty="0"/>
          </a:p>
          <a:p>
            <a:pPr lvl="0"/>
            <a:endParaRPr lang="it-IT" dirty="0"/>
          </a:p>
          <a:p>
            <a:pPr lvl="0"/>
            <a:endParaRPr lang="it-IT" dirty="0"/>
          </a:p>
          <a:p>
            <a:pPr lvl="0"/>
            <a:endParaRPr lang="it-IT" dirty="0"/>
          </a:p>
          <a:p>
            <a:pPr lvl="0"/>
            <a:endParaRPr lang="it-IT" dirty="0"/>
          </a:p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7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6525344"/>
            <a:ext cx="683568" cy="321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818090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01AF1E-E828-461C-B4CF-0D0AE970A2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3"/>
            <a:ext cx="2743200" cy="366183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BA0641EE-55D7-4ED9-AAD6-78164150C3B1}" type="datetimeFigureOut">
              <a:rPr lang="en-GB"/>
              <a:pPr>
                <a:defRPr/>
              </a:pPr>
              <a:t>04/03/2021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2724FA-927B-4D97-9C7B-D1B477EBC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3"/>
            <a:ext cx="4114800" cy="366183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6D23F4-95D6-4809-A63C-991CD13A9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3"/>
            <a:ext cx="2743200" cy="366183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27F03F7E-C245-4066-9CF9-E0123F7B5F7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0379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EA936-79A9-C149-B440-562CA5BF7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D1EE4-EE4B-7841-A33B-F9328E8CA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4395" y="1143000"/>
            <a:ext cx="10818421" cy="5033963"/>
          </a:xfrm>
        </p:spPr>
        <p:txBody>
          <a:bodyPr anchor="ctr"/>
          <a:lstStyle>
            <a:lvl1pPr>
              <a:defRPr sz="28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71774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" y="-33091"/>
            <a:ext cx="271128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680" y="264532"/>
            <a:ext cx="2153635" cy="2981597"/>
          </a:xfrm>
        </p:spPr>
        <p:txBody>
          <a:bodyPr anchor="b">
            <a:normAutofit/>
          </a:bodyPr>
          <a:lstStyle>
            <a:lvl1pPr>
              <a:defRPr sz="2400" b="1"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1786" y="3874504"/>
            <a:ext cx="2104529" cy="2234867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endParaRPr lang="it-IT" dirty="0"/>
          </a:p>
          <a:p>
            <a:pPr lvl="0"/>
            <a:endParaRPr lang="it-IT" dirty="0"/>
          </a:p>
          <a:p>
            <a:pPr lvl="0"/>
            <a:endParaRPr lang="it-IT" dirty="0"/>
          </a:p>
          <a:p>
            <a:pPr lvl="0"/>
            <a:endParaRPr lang="it-IT" dirty="0"/>
          </a:p>
          <a:p>
            <a:pPr lvl="0"/>
            <a:endParaRPr lang="it-IT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4" y="6459787"/>
            <a:ext cx="2618511" cy="365125"/>
          </a:xfrm>
        </p:spPr>
        <p:txBody>
          <a:bodyPr/>
          <a:lstStyle>
            <a:lvl1pPr algn="l">
              <a:defRPr/>
            </a:lvl1pPr>
          </a:lstStyle>
          <a:p>
            <a:fld id="{846CE7D5-CF57-46EF-B807-FDD0502418D4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7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6525344"/>
            <a:ext cx="683568" cy="321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316781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" y="-33091"/>
            <a:ext cx="271128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680" y="264532"/>
            <a:ext cx="2153635" cy="2981597"/>
          </a:xfrm>
        </p:spPr>
        <p:txBody>
          <a:bodyPr anchor="b">
            <a:normAutofit/>
          </a:bodyPr>
          <a:lstStyle>
            <a:lvl1pPr>
              <a:defRPr sz="2400" b="1"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1786" y="3874504"/>
            <a:ext cx="2104529" cy="2234867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endParaRPr lang="it-IT" dirty="0"/>
          </a:p>
          <a:p>
            <a:pPr lvl="0"/>
            <a:endParaRPr lang="it-IT" dirty="0"/>
          </a:p>
          <a:p>
            <a:pPr lvl="0"/>
            <a:endParaRPr lang="it-IT" dirty="0"/>
          </a:p>
          <a:p>
            <a:pPr lvl="0"/>
            <a:endParaRPr lang="it-IT" dirty="0"/>
          </a:p>
          <a:p>
            <a:pPr lvl="0"/>
            <a:endParaRPr lang="it-IT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4" y="6459787"/>
            <a:ext cx="2618511" cy="365125"/>
          </a:xfrm>
        </p:spPr>
        <p:txBody>
          <a:bodyPr/>
          <a:lstStyle>
            <a:lvl1pPr algn="l">
              <a:defRPr/>
            </a:lvl1pPr>
          </a:lstStyle>
          <a:p>
            <a:fld id="{846CE7D5-CF57-46EF-B807-FDD0502418D4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7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6525344"/>
            <a:ext cx="683568" cy="321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142739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Fare clic per modificare stile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80807-3059-8147-B57D-07E4A854E6AD}" type="datetimeFigureOut">
              <a:rPr lang="it-IT" smtClean="0"/>
              <a:t>04/03/2021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00523-7F0E-D04E-8641-B6163B79E13E}" type="slidenum">
              <a:rPr lang="it-IT" smtClean="0"/>
              <a:t>‹#›</a:t>
            </a:fld>
            <a:endParaRPr lang="it-IT"/>
          </a:p>
        </p:txBody>
      </p:sp>
      <p:sp>
        <p:nvSpPr>
          <p:cNvPr id="7" name="Segnaposto contenuto 6"/>
          <p:cNvSpPr>
            <a:spLocks noGrp="1"/>
          </p:cNvSpPr>
          <p:nvPr>
            <p:ph sz="quarter" idx="13"/>
          </p:nvPr>
        </p:nvSpPr>
        <p:spPr>
          <a:xfrm>
            <a:off x="962025" y="1087439"/>
            <a:ext cx="914400" cy="914400"/>
          </a:xfrm>
        </p:spPr>
        <p:txBody>
          <a:bodyPr/>
          <a:lstStyle/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6074108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80807-3059-8147-B57D-07E4A854E6AD}" type="datetimeFigureOut">
              <a:rPr lang="it-IT" smtClean="0"/>
              <a:t>04/03/2021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00523-7F0E-D04E-8641-B6163B79E13E}" type="slidenum">
              <a:rPr lang="it-IT" smtClean="0"/>
              <a:t>‹#›</a:t>
            </a:fld>
            <a:endParaRPr lang="it-IT"/>
          </a:p>
        </p:txBody>
      </p:sp>
      <p:sp>
        <p:nvSpPr>
          <p:cNvPr id="7" name="Segnaposto titolo 1"/>
          <p:cNvSpPr>
            <a:spLocks noGrp="1"/>
          </p:cNvSpPr>
          <p:nvPr>
            <p:ph type="title"/>
          </p:nvPr>
        </p:nvSpPr>
        <p:spPr>
          <a:xfrm>
            <a:off x="1931727" y="454187"/>
            <a:ext cx="10019527" cy="723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stile</a:t>
            </a:r>
          </a:p>
        </p:txBody>
      </p:sp>
    </p:spTree>
    <p:extLst>
      <p:ext uri="{BB962C8B-B14F-4D97-AF65-F5344CB8AC3E}">
        <p14:creationId xmlns:p14="http://schemas.microsoft.com/office/powerpoint/2010/main" val="12017000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428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26E69-4463-784F-98D6-C9E379324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B0B889-C65B-FF4C-918B-4954416E1A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71600"/>
            <a:ext cx="5181600" cy="4805363"/>
          </a:xfrm>
        </p:spPr>
        <p:txBody>
          <a:bodyPr anchor="ctr"/>
          <a:lstStyle>
            <a:lvl1pPr>
              <a:defRPr sz="28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E3671C-C383-B348-9D73-B8EA91AEAB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71600"/>
            <a:ext cx="5181600" cy="4805363"/>
          </a:xfrm>
        </p:spPr>
        <p:txBody>
          <a:bodyPr anchor="ctr"/>
          <a:lstStyle>
            <a:lvl1pPr>
              <a:defRPr sz="28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5453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rou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7EAD1-42AB-3840-8E0F-585947B43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8C0F858B-85AD-164B-83F1-67222D80F1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70119" y="1371600"/>
            <a:ext cx="7469580" cy="4805363"/>
          </a:xfrm>
        </p:spPr>
        <p:txBody>
          <a:bodyPr anchor="ctr"/>
          <a:lstStyle>
            <a:lvl1pPr>
              <a:defRPr sz="28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944896E-DDCB-AE41-936A-2E751CFC2A2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27720" y="1514468"/>
            <a:ext cx="3557587" cy="3557587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C28819D-1645-BA4F-B812-EAA703DB6E5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3411" y="5272081"/>
            <a:ext cx="3886205" cy="828675"/>
          </a:xfrm>
        </p:spPr>
        <p:txBody>
          <a:bodyPr/>
          <a:lstStyle>
            <a:lvl2pPr algn="ctr">
              <a:defRPr/>
            </a:lvl2pPr>
            <a:lvl3pPr marL="1800" indent="0">
              <a:buNone/>
              <a:defRPr/>
            </a:lvl3pPr>
          </a:lstStyle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4192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and squar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7EAD1-42AB-3840-8E0F-585947B43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944896E-DDCB-AE41-936A-2E751CFC2A2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44384" y="1924053"/>
            <a:ext cx="3696692" cy="3520001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854CBD43-6DA9-E743-BC19-1B564F150C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70119" y="1371600"/>
            <a:ext cx="7469580" cy="4805363"/>
          </a:xfrm>
        </p:spPr>
        <p:txBody>
          <a:bodyPr anchor="ctr"/>
          <a:lstStyle>
            <a:lvl1pPr>
              <a:defRPr sz="28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5572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F59D4-B01D-8249-A84C-C38FB56A1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2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CAD82E4-AE62-394A-8E5A-A73BA0F76A1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6126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0AB477-01DF-8F4F-9223-9340E15101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F3D0019-BDB2-8444-AE0F-8BFE4C326360}"/>
              </a:ext>
            </a:extLst>
          </p:cNvPr>
          <p:cNvSpPr/>
          <p:nvPr userDrawn="1"/>
        </p:nvSpPr>
        <p:spPr>
          <a:xfrm>
            <a:off x="0" y="3937116"/>
            <a:ext cx="12192000" cy="1984442"/>
          </a:xfrm>
          <a:prstGeom prst="rect">
            <a:avLst/>
          </a:prstGeom>
          <a:solidFill>
            <a:srgbClr val="004B7E">
              <a:alpha val="8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4158C91-F265-9F41-BAFA-A79EA220E9D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5204" y="4651300"/>
            <a:ext cx="1576809" cy="556073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FE17C22-8290-8249-AE03-1D7A5DF61B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73400" y="4060974"/>
            <a:ext cx="8085666" cy="8683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519AD9ED-7EF8-DA40-A8DA-D25DA19014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73400" y="5053195"/>
            <a:ext cx="8085666" cy="592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="0" spc="1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0687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6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9E44FF-525F-6543-9880-E8078FA5A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411" y="98002"/>
            <a:ext cx="10290544" cy="6944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E032CD-0626-9C43-8974-B5AFB98733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8343" y="1143000"/>
            <a:ext cx="11480800" cy="5033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F5AB1B5-D066-ED42-9BE8-A0C764AFE185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572750" y="214452"/>
            <a:ext cx="1366912" cy="464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583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0" r:id="rId3"/>
    <p:sldLayoutId id="2147483652" r:id="rId4"/>
    <p:sldLayoutId id="2147483655" r:id="rId5"/>
    <p:sldLayoutId id="2147483658" r:id="rId6"/>
    <p:sldLayoutId id="2147483654" r:id="rId7"/>
    <p:sldLayoutId id="2147483659" r:id="rId8"/>
    <p:sldLayoutId id="2147483660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CB0038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spcAft>
          <a:spcPts val="1200"/>
        </a:spcAft>
        <a:buClr>
          <a:srgbClr val="BD1D3D"/>
        </a:buClr>
        <a:buFont typeface="Arial" panose="020B0604020202020204" pitchFamily="34" charset="0"/>
        <a:buNone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500"/>
        </a:spcBef>
        <a:buClr>
          <a:srgbClr val="BD1D3D"/>
        </a:buClr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230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B0038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460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B0038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691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B0038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69538F3-978A-254E-94F7-7E34E98E084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62A6E7-BFF7-C64A-B740-3A701A150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992" y="1024761"/>
            <a:ext cx="11539331" cy="6659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91DF8A-8FDE-D94C-B40E-8EB51E9315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7992" y="1825625"/>
            <a:ext cx="11539331" cy="46672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12942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ransition spd="slow" advClick="0">
    <p:fade/>
  </p:transition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200" b="0" i="0" kern="1200">
          <a:solidFill>
            <a:schemeClr val="bg1"/>
          </a:solidFill>
          <a:latin typeface="Avenir Medium" panose="02000503020000020003" pitchFamily="2" charset="0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Clr>
          <a:schemeClr val="bg1"/>
        </a:buClr>
        <a:buFont typeface="Arial" panose="020B0604020202020204" pitchFamily="34" charset="0"/>
        <a:buChar char="•"/>
        <a:defRPr sz="2800" b="0" i="0" kern="1200">
          <a:solidFill>
            <a:schemeClr val="bg1"/>
          </a:solidFill>
          <a:latin typeface="Avenir Book" panose="02000503020000020003" pitchFamily="2" charset="0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bg1"/>
        </a:buClr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Avenir Book" panose="02000503020000020003" pitchFamily="2" charset="0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bg1"/>
        </a:buClr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Avenir Book" panose="02000503020000020003" pitchFamily="2" charset="0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bg1"/>
        </a:buClr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Avenir Book" panose="02000503020000020003" pitchFamily="2" charset="0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bg1"/>
        </a:buClr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Avenir Book" panose="02000503020000020003" pitchFamily="2" charset="0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H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8D2D8D4-E77C-4FCE-8515-6812FD792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07484"/>
            <a:ext cx="109728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/>
              <a:t>CLICK TO add a TITLE</a:t>
            </a:r>
          </a:p>
        </p:txBody>
      </p:sp>
      <p:sp>
        <p:nvSpPr>
          <p:cNvPr id="1027" name="Espace réservé du texte 2">
            <a:extLst>
              <a:ext uri="{FF2B5EF4-FFF2-40B4-BE49-F238E27FC236}">
                <a16:creationId xmlns:a16="http://schemas.microsoft.com/office/drawing/2014/main" id="{DFC49E15-05A2-4988-B970-99B1B79F453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750486"/>
            <a:ext cx="10972800" cy="4345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dirty="0"/>
              <a:t>Click to </a:t>
            </a:r>
            <a:r>
              <a:rPr lang="fr-FR" altLang="en-US" dirty="0" err="1"/>
              <a:t>add</a:t>
            </a:r>
            <a:r>
              <a:rPr lang="fr-FR" altLang="en-US" dirty="0"/>
              <a:t> a </a:t>
            </a:r>
            <a:r>
              <a:rPr lang="fr-FR" altLang="en-US" dirty="0" err="1"/>
              <a:t>sub-title</a:t>
            </a:r>
            <a:endParaRPr lang="fr-FR" altLang="en-US" dirty="0"/>
          </a:p>
          <a:p>
            <a:pPr lvl="1"/>
            <a:r>
              <a:rPr lang="fr-FR" altLang="en-US" dirty="0"/>
              <a:t>Second </a:t>
            </a:r>
            <a:r>
              <a:rPr lang="fr-FR" altLang="en-US" dirty="0" err="1"/>
              <a:t>level</a:t>
            </a:r>
            <a:endParaRPr lang="fr-FR" altLang="en-US" dirty="0"/>
          </a:p>
          <a:p>
            <a:pPr lvl="2"/>
            <a:r>
              <a:rPr lang="fr-FR" altLang="en-US" dirty="0" err="1"/>
              <a:t>Third</a:t>
            </a:r>
            <a:r>
              <a:rPr lang="fr-FR" altLang="en-US" dirty="0"/>
              <a:t> </a:t>
            </a:r>
            <a:r>
              <a:rPr lang="fr-FR" altLang="en-US" dirty="0" err="1"/>
              <a:t>level</a:t>
            </a:r>
            <a:endParaRPr lang="fr-FR" altLang="en-US" dirty="0"/>
          </a:p>
          <a:p>
            <a:pPr lvl="3"/>
            <a:r>
              <a:rPr lang="fr-CH" altLang="en-US" dirty="0" err="1"/>
              <a:t>Fourth</a:t>
            </a:r>
            <a:r>
              <a:rPr lang="fr-CH" altLang="en-US" dirty="0"/>
              <a:t> </a:t>
            </a:r>
            <a:r>
              <a:rPr lang="fr-CH" altLang="en-US" dirty="0" err="1"/>
              <a:t>level</a:t>
            </a:r>
            <a:endParaRPr lang="fr-FR" altLang="en-US" dirty="0"/>
          </a:p>
          <a:p>
            <a:pPr lvl="4"/>
            <a:r>
              <a:rPr lang="fr-FR" altLang="en-US" dirty="0" err="1"/>
              <a:t>Fifth</a:t>
            </a:r>
            <a:r>
              <a:rPr lang="fr-FR" altLang="en-US" dirty="0"/>
              <a:t> </a:t>
            </a:r>
            <a:r>
              <a:rPr lang="fr-FR" altLang="en-US" dirty="0" err="1"/>
              <a:t>level</a:t>
            </a:r>
            <a:endParaRPr lang="fr-FR" altLang="en-US" dirty="0"/>
          </a:p>
        </p:txBody>
      </p:sp>
    </p:spTree>
    <p:extLst>
      <p:ext uri="{BB962C8B-B14F-4D97-AF65-F5344CB8AC3E}">
        <p14:creationId xmlns:p14="http://schemas.microsoft.com/office/powerpoint/2010/main" val="1995297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</p:sldLayoutIdLst>
  <p:hf hdr="0" ftr="0"/>
  <p:txStyles>
    <p:titleStyle>
      <a:lvl1pPr algn="ctr" defTabSz="609570" rtl="0" eaLnBrk="0" fontAlgn="base" hangingPunct="0">
        <a:spcBef>
          <a:spcPct val="0"/>
        </a:spcBef>
        <a:spcAft>
          <a:spcPct val="0"/>
        </a:spcAft>
        <a:defRPr sz="3733" kern="1200" cap="all">
          <a:solidFill>
            <a:srgbClr val="CE003C"/>
          </a:solidFill>
          <a:latin typeface="Arial"/>
          <a:ea typeface="ＭＳ Ｐゴシック" pitchFamily="-65" charset="-128"/>
          <a:cs typeface="Arial"/>
        </a:defRPr>
      </a:lvl1pPr>
      <a:lvl2pPr algn="ctr" defTabSz="609570" rtl="0" eaLnBrk="0" fontAlgn="base" hangingPunct="0">
        <a:spcBef>
          <a:spcPct val="0"/>
        </a:spcBef>
        <a:spcAft>
          <a:spcPct val="0"/>
        </a:spcAft>
        <a:defRPr sz="3733">
          <a:solidFill>
            <a:srgbClr val="CE003C"/>
          </a:solidFill>
          <a:latin typeface="Arial" pitchFamily="-65" charset="0"/>
          <a:ea typeface="ＭＳ Ｐゴシック" pitchFamily="-65" charset="-128"/>
          <a:cs typeface="Arial" pitchFamily="34" charset="0"/>
        </a:defRPr>
      </a:lvl2pPr>
      <a:lvl3pPr algn="ctr" defTabSz="609570" rtl="0" eaLnBrk="0" fontAlgn="base" hangingPunct="0">
        <a:spcBef>
          <a:spcPct val="0"/>
        </a:spcBef>
        <a:spcAft>
          <a:spcPct val="0"/>
        </a:spcAft>
        <a:defRPr sz="3733">
          <a:solidFill>
            <a:srgbClr val="CE003C"/>
          </a:solidFill>
          <a:latin typeface="Arial" pitchFamily="-65" charset="0"/>
          <a:ea typeface="ＭＳ Ｐゴシック" pitchFamily="-65" charset="-128"/>
          <a:cs typeface="Arial" pitchFamily="34" charset="0"/>
        </a:defRPr>
      </a:lvl3pPr>
      <a:lvl4pPr algn="ctr" defTabSz="609570" rtl="0" eaLnBrk="0" fontAlgn="base" hangingPunct="0">
        <a:spcBef>
          <a:spcPct val="0"/>
        </a:spcBef>
        <a:spcAft>
          <a:spcPct val="0"/>
        </a:spcAft>
        <a:defRPr sz="3733">
          <a:solidFill>
            <a:srgbClr val="CE003C"/>
          </a:solidFill>
          <a:latin typeface="Arial" pitchFamily="-65" charset="0"/>
          <a:ea typeface="ＭＳ Ｐゴシック" pitchFamily="-65" charset="-128"/>
          <a:cs typeface="Arial" pitchFamily="34" charset="0"/>
        </a:defRPr>
      </a:lvl4pPr>
      <a:lvl5pPr algn="ctr" defTabSz="609570" rtl="0" eaLnBrk="0" fontAlgn="base" hangingPunct="0">
        <a:spcBef>
          <a:spcPct val="0"/>
        </a:spcBef>
        <a:spcAft>
          <a:spcPct val="0"/>
        </a:spcAft>
        <a:defRPr sz="3733">
          <a:solidFill>
            <a:srgbClr val="CE003C"/>
          </a:solidFill>
          <a:latin typeface="Arial" pitchFamily="-65" charset="0"/>
          <a:ea typeface="ＭＳ Ｐゴシック" pitchFamily="-65" charset="-128"/>
          <a:cs typeface="Arial" pitchFamily="34" charset="0"/>
        </a:defRPr>
      </a:lvl5pPr>
      <a:lvl6pPr marL="609570" algn="ctr" defTabSz="609570" rtl="0" fontAlgn="base">
        <a:spcBef>
          <a:spcPct val="0"/>
        </a:spcBef>
        <a:spcAft>
          <a:spcPct val="0"/>
        </a:spcAft>
        <a:defRPr sz="3733">
          <a:solidFill>
            <a:srgbClr val="CE003C"/>
          </a:solidFill>
          <a:latin typeface="Arial" pitchFamily="-65" charset="0"/>
          <a:ea typeface="ＭＳ Ｐゴシック" pitchFamily="-65" charset="-128"/>
        </a:defRPr>
      </a:lvl6pPr>
      <a:lvl7pPr marL="1219140" algn="ctr" defTabSz="609570" rtl="0" fontAlgn="base">
        <a:spcBef>
          <a:spcPct val="0"/>
        </a:spcBef>
        <a:spcAft>
          <a:spcPct val="0"/>
        </a:spcAft>
        <a:defRPr sz="3733">
          <a:solidFill>
            <a:srgbClr val="CE003C"/>
          </a:solidFill>
          <a:latin typeface="Arial" pitchFamily="-65" charset="0"/>
          <a:ea typeface="ＭＳ Ｐゴシック" pitchFamily="-65" charset="-128"/>
        </a:defRPr>
      </a:lvl7pPr>
      <a:lvl8pPr marL="1828709" algn="ctr" defTabSz="609570" rtl="0" fontAlgn="base">
        <a:spcBef>
          <a:spcPct val="0"/>
        </a:spcBef>
        <a:spcAft>
          <a:spcPct val="0"/>
        </a:spcAft>
        <a:defRPr sz="3733">
          <a:solidFill>
            <a:srgbClr val="CE003C"/>
          </a:solidFill>
          <a:latin typeface="Arial" pitchFamily="-65" charset="0"/>
          <a:ea typeface="ＭＳ Ｐゴシック" pitchFamily="-65" charset="-128"/>
        </a:defRPr>
      </a:lvl8pPr>
      <a:lvl9pPr marL="2438278" algn="ctr" defTabSz="609570" rtl="0" fontAlgn="base">
        <a:spcBef>
          <a:spcPct val="0"/>
        </a:spcBef>
        <a:spcAft>
          <a:spcPct val="0"/>
        </a:spcAft>
        <a:defRPr sz="3733">
          <a:solidFill>
            <a:srgbClr val="CE003C"/>
          </a:solidFill>
          <a:latin typeface="Arial" pitchFamily="-65" charset="0"/>
          <a:ea typeface="ＭＳ Ｐゴシック" pitchFamily="-65" charset="-128"/>
        </a:defRPr>
      </a:lvl9pPr>
    </p:titleStyle>
    <p:bodyStyle>
      <a:lvl1pPr marL="457178" indent="-457178" algn="l" defTabSz="60957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67" b="1" kern="1200">
          <a:solidFill>
            <a:srgbClr val="005291"/>
          </a:solidFill>
          <a:latin typeface="Arial" panose="020B0604020202020204" pitchFamily="34" charset="0"/>
          <a:ea typeface="ＭＳ Ｐゴシック" pitchFamily="-65" charset="-128"/>
          <a:cs typeface="Arial" panose="020B0604020202020204" pitchFamily="34" charset="0"/>
        </a:defRPr>
      </a:lvl1pPr>
      <a:lvl2pPr marL="990550" indent="-380981" algn="l" defTabSz="60957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Arial" panose="020B0604020202020204" pitchFamily="34" charset="0"/>
          <a:ea typeface="Times" pitchFamily="-65" charset="0"/>
          <a:cs typeface="Arial" panose="020B0604020202020204" pitchFamily="34" charset="0"/>
        </a:defRPr>
      </a:lvl2pPr>
      <a:lvl3pPr marL="1523925" indent="-304784" algn="l" defTabSz="60957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Times" pitchFamily="-65" charset="0"/>
          <a:cs typeface="Arial" panose="020B0604020202020204" pitchFamily="34" charset="0"/>
        </a:defRPr>
      </a:lvl3pPr>
      <a:lvl4pPr marL="2133493" indent="-304784" algn="l" defTabSz="60957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Arial" panose="020B0604020202020204" pitchFamily="34" charset="0"/>
          <a:ea typeface="Times" pitchFamily="-65" charset="0"/>
          <a:cs typeface="Arial" panose="020B0604020202020204" pitchFamily="34" charset="0"/>
        </a:defRPr>
      </a:lvl4pPr>
      <a:lvl5pPr marL="2743062" indent="-304784" algn="l" defTabSz="60957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Arial" panose="020B0604020202020204" pitchFamily="34" charset="0"/>
          <a:ea typeface="Times" pitchFamily="-65" charset="0"/>
          <a:cs typeface="Arial" panose="020B0604020202020204" pitchFamily="34" charset="0"/>
        </a:defRPr>
      </a:lvl5pPr>
      <a:lvl6pPr marL="335263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4.xml"/><Relationship Id="rId4" Type="http://schemas.openxmlformats.org/officeDocument/2006/relationships/image" Target="../media/image22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7.xml"/><Relationship Id="rId5" Type="http://schemas.microsoft.com/office/2007/relationships/hdphoto" Target="../media/hdphoto1.wdp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8.xml"/><Relationship Id="rId4" Type="http://schemas.openxmlformats.org/officeDocument/2006/relationships/image" Target="../media/image31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4.xml"/><Relationship Id="rId4" Type="http://schemas.openxmlformats.org/officeDocument/2006/relationships/image" Target="../media/image1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4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4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4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4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4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4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4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4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4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9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5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5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5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ags" Target="../tags/tag5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>
            <a:extLst>
              <a:ext uri="{FF2B5EF4-FFF2-40B4-BE49-F238E27FC236}">
                <a16:creationId xmlns:a16="http://schemas.microsoft.com/office/drawing/2014/main" id="{5795891A-FDEC-48DA-A267-BD40673CEA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327" y="1530349"/>
            <a:ext cx="10801351" cy="3770225"/>
          </a:xfrm>
          <a:prstGeom prst="rect">
            <a:avLst/>
          </a:prstGeom>
          <a:noFill/>
          <a:ln w="76200" cmpd="tri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03" tIns="45701" rIns="91403" bIns="45701">
            <a:spAutoFit/>
          </a:bodyPr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2000" b="1">
                <a:solidFill>
                  <a:srgbClr val="00529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 Bold" panose="020B07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  <a:ea typeface="Times" panose="02020603050405020304" pitchFamily="18" charset="0"/>
                <a:cs typeface="Times" panose="02020603050405020304" pitchFamily="18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" panose="02020603050405020304" pitchFamily="18" charset="0"/>
                <a:ea typeface="Times" panose="02020603050405020304" pitchFamily="18" charset="0"/>
                <a:cs typeface="Times" panose="02020603050405020304" pitchFamily="18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  <a:ea typeface="Times" panose="02020603050405020304" pitchFamily="18" charset="0"/>
                <a:cs typeface="Times" panose="02020603050405020304" pitchFamily="18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anose="02020603050405020304" pitchFamily="18" charset="0"/>
                <a:ea typeface="Times" panose="02020603050405020304" pitchFamily="18" charset="0"/>
                <a:cs typeface="Times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anose="02020603050405020304" pitchFamily="18" charset="0"/>
                <a:ea typeface="Times" panose="02020603050405020304" pitchFamily="18" charset="0"/>
                <a:cs typeface="Times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anose="02020603050405020304" pitchFamily="18" charset="0"/>
                <a:ea typeface="Times" panose="02020603050405020304" pitchFamily="18" charset="0"/>
                <a:cs typeface="Times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anose="02020603050405020304" pitchFamily="18" charset="0"/>
                <a:ea typeface="Times" panose="02020603050405020304" pitchFamily="18" charset="0"/>
                <a:cs typeface="Times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anose="02020603050405020304" pitchFamily="18" charset="0"/>
                <a:ea typeface="Times" panose="02020603050405020304" pitchFamily="18" charset="0"/>
                <a:cs typeface="Times" panose="02020603050405020304" pitchFamily="18" charset="0"/>
              </a:defRPr>
            </a:lvl9pPr>
          </a:lstStyle>
          <a:p>
            <a:pPr algn="ctr" defTabSz="457178" fontAlgn="base">
              <a:spcBef>
                <a:spcPct val="0"/>
              </a:spcBef>
              <a:spcAft>
                <a:spcPct val="50000"/>
              </a:spcAft>
              <a:buNone/>
              <a:defRPr/>
            </a:pPr>
            <a:r>
              <a:rPr lang="en-US" altLang="fr-FR" sz="3200" b="0" dirty="0">
                <a:solidFill>
                  <a:srgbClr val="FFFFFF"/>
                </a:solidFill>
                <a:cs typeface="Arial" panose="020B0604020202020204" pitchFamily="34" charset="0"/>
              </a:rPr>
              <a:t>Thank you for viewing this presentation.</a:t>
            </a:r>
          </a:p>
          <a:p>
            <a:pPr algn="ctr" defTabSz="457178" fontAlgn="base">
              <a:spcBef>
                <a:spcPct val="0"/>
              </a:spcBef>
              <a:spcAft>
                <a:spcPct val="50000"/>
              </a:spcAft>
              <a:buNone/>
              <a:defRPr/>
            </a:pPr>
            <a:r>
              <a:rPr lang="fr-FR" altLang="fr-FR" sz="3200" b="0" dirty="0" err="1">
                <a:solidFill>
                  <a:srgbClr val="FFFFFF"/>
                </a:solidFill>
                <a:cs typeface="Arial" panose="020B0604020202020204" pitchFamily="34" charset="0"/>
              </a:rPr>
              <a:t>We</a:t>
            </a:r>
            <a:r>
              <a:rPr lang="fr-FR" altLang="fr-FR" sz="3200" b="0" dirty="0">
                <a:solidFill>
                  <a:srgbClr val="FFFFFF"/>
                </a:solidFill>
                <a:cs typeface="Arial" panose="020B0604020202020204" pitchFamily="34" charset="0"/>
              </a:rPr>
              <a:t> </a:t>
            </a:r>
            <a:r>
              <a:rPr lang="fr-FR" altLang="fr-FR" sz="3200" b="0" dirty="0" err="1">
                <a:solidFill>
                  <a:srgbClr val="FFFFFF"/>
                </a:solidFill>
                <a:cs typeface="Arial" panose="020B0604020202020204" pitchFamily="34" charset="0"/>
              </a:rPr>
              <a:t>would</a:t>
            </a:r>
            <a:r>
              <a:rPr lang="fr-FR" altLang="fr-FR" sz="3200" b="0" dirty="0">
                <a:solidFill>
                  <a:srgbClr val="FFFFFF"/>
                </a:solidFill>
                <a:cs typeface="Arial" panose="020B0604020202020204" pitchFamily="34" charset="0"/>
              </a:rPr>
              <a:t> like to </a:t>
            </a:r>
            <a:r>
              <a:rPr lang="fr-FR" altLang="fr-FR" sz="3200" b="0" dirty="0" err="1">
                <a:solidFill>
                  <a:srgbClr val="FFFFFF"/>
                </a:solidFill>
                <a:cs typeface="Arial" panose="020B0604020202020204" pitchFamily="34" charset="0"/>
              </a:rPr>
              <a:t>remind</a:t>
            </a:r>
            <a:r>
              <a:rPr lang="fr-FR" altLang="fr-FR" sz="3200" b="0" dirty="0">
                <a:solidFill>
                  <a:srgbClr val="FFFFFF"/>
                </a:solidFill>
                <a:cs typeface="Arial" panose="020B0604020202020204" pitchFamily="34" charset="0"/>
              </a:rPr>
              <a:t> </a:t>
            </a:r>
            <a:r>
              <a:rPr lang="fr-FR" altLang="fr-FR" sz="3200" b="0" dirty="0" err="1">
                <a:solidFill>
                  <a:srgbClr val="FFFFFF"/>
                </a:solidFill>
                <a:cs typeface="Arial" panose="020B0604020202020204" pitchFamily="34" charset="0"/>
              </a:rPr>
              <a:t>you</a:t>
            </a:r>
            <a:r>
              <a:rPr lang="fr-FR" altLang="fr-FR" sz="3200" b="0" dirty="0">
                <a:solidFill>
                  <a:srgbClr val="FFFFFF"/>
                </a:solidFill>
                <a:cs typeface="Arial" panose="020B0604020202020204" pitchFamily="34" charset="0"/>
              </a:rPr>
              <a:t> </a:t>
            </a:r>
            <a:r>
              <a:rPr lang="fr-FR" altLang="fr-FR" sz="3200" b="0" dirty="0" err="1">
                <a:solidFill>
                  <a:srgbClr val="FFFFFF"/>
                </a:solidFill>
                <a:cs typeface="Arial" panose="020B0604020202020204" pitchFamily="34" charset="0"/>
              </a:rPr>
              <a:t>that</a:t>
            </a:r>
            <a:r>
              <a:rPr lang="fr-FR" altLang="fr-FR" sz="3200" b="0" dirty="0">
                <a:solidFill>
                  <a:srgbClr val="FFFFFF"/>
                </a:solidFill>
                <a:cs typeface="Arial" panose="020B0604020202020204" pitchFamily="34" charset="0"/>
              </a:rPr>
              <a:t> </a:t>
            </a:r>
            <a:r>
              <a:rPr lang="fr-FR" altLang="fr-FR" sz="3200" b="0" dirty="0" err="1">
                <a:solidFill>
                  <a:srgbClr val="FFFFFF"/>
                </a:solidFill>
                <a:cs typeface="Arial" panose="020B0604020202020204" pitchFamily="34" charset="0"/>
              </a:rPr>
              <a:t>this</a:t>
            </a:r>
            <a:r>
              <a:rPr lang="fr-FR" altLang="fr-FR" sz="3200" b="0" dirty="0">
                <a:solidFill>
                  <a:srgbClr val="FFFFFF"/>
                </a:solidFill>
                <a:cs typeface="Arial" panose="020B0604020202020204" pitchFamily="34" charset="0"/>
              </a:rPr>
              <a:t> </a:t>
            </a:r>
            <a:r>
              <a:rPr lang="fr-FR" altLang="fr-FR" sz="3200" b="0" dirty="0" err="1">
                <a:solidFill>
                  <a:srgbClr val="FFFFFF"/>
                </a:solidFill>
                <a:cs typeface="Arial" panose="020B0604020202020204" pitchFamily="34" charset="0"/>
              </a:rPr>
              <a:t>material</a:t>
            </a:r>
            <a:r>
              <a:rPr lang="fr-FR" altLang="fr-FR" sz="3200" b="0" dirty="0">
                <a:solidFill>
                  <a:srgbClr val="FFFFFF"/>
                </a:solidFill>
                <a:cs typeface="Arial" panose="020B0604020202020204" pitchFamily="34" charset="0"/>
              </a:rPr>
              <a:t> </a:t>
            </a:r>
            <a:r>
              <a:rPr lang="fr-FR" altLang="fr-FR" sz="3200" b="0" dirty="0" err="1">
                <a:solidFill>
                  <a:srgbClr val="FFFFFF"/>
                </a:solidFill>
                <a:cs typeface="Arial" panose="020B0604020202020204" pitchFamily="34" charset="0"/>
              </a:rPr>
              <a:t>is</a:t>
            </a:r>
            <a:r>
              <a:rPr lang="fr-FR" altLang="fr-FR" sz="3200" b="0" dirty="0">
                <a:solidFill>
                  <a:srgbClr val="FFFFFF"/>
                </a:solidFill>
                <a:cs typeface="Arial" panose="020B0604020202020204" pitchFamily="34" charset="0"/>
              </a:rPr>
              <a:t> the </a:t>
            </a:r>
            <a:r>
              <a:rPr lang="fr-FR" altLang="fr-FR" sz="3200" b="0" dirty="0" err="1">
                <a:solidFill>
                  <a:srgbClr val="FFFFFF"/>
                </a:solidFill>
                <a:cs typeface="Arial" panose="020B0604020202020204" pitchFamily="34" charset="0"/>
              </a:rPr>
              <a:t>property</a:t>
            </a:r>
            <a:r>
              <a:rPr lang="fr-FR" altLang="fr-FR" sz="3200" b="0" dirty="0">
                <a:solidFill>
                  <a:srgbClr val="FFFFFF"/>
                </a:solidFill>
                <a:cs typeface="Arial" panose="020B0604020202020204" pitchFamily="34" charset="0"/>
              </a:rPr>
              <a:t> of the </a:t>
            </a:r>
            <a:r>
              <a:rPr lang="fr-FR" altLang="fr-FR" sz="3200" b="0" dirty="0" err="1">
                <a:solidFill>
                  <a:srgbClr val="FFFFFF"/>
                </a:solidFill>
                <a:cs typeface="Arial" panose="020B0604020202020204" pitchFamily="34" charset="0"/>
              </a:rPr>
              <a:t>author</a:t>
            </a:r>
            <a:r>
              <a:rPr lang="fr-FR" altLang="fr-FR" sz="3200" b="0" dirty="0">
                <a:solidFill>
                  <a:srgbClr val="FFFFFF"/>
                </a:solidFill>
                <a:cs typeface="Arial" panose="020B0604020202020204" pitchFamily="34" charset="0"/>
              </a:rPr>
              <a:t>.</a:t>
            </a:r>
            <a:br>
              <a:rPr lang="fr-FR" altLang="fr-FR" sz="3200" b="0" dirty="0">
                <a:solidFill>
                  <a:srgbClr val="FFFFFF"/>
                </a:solidFill>
                <a:cs typeface="Arial" panose="020B0604020202020204" pitchFamily="34" charset="0"/>
              </a:rPr>
            </a:br>
            <a:r>
              <a:rPr lang="fr-FR" altLang="fr-FR" sz="3200" b="0" dirty="0">
                <a:solidFill>
                  <a:srgbClr val="FFFFFF"/>
                </a:solidFill>
                <a:cs typeface="Arial" panose="020B0604020202020204" pitchFamily="34" charset="0"/>
              </a:rPr>
              <a:t>It </a:t>
            </a:r>
            <a:r>
              <a:rPr lang="fr-FR" altLang="fr-FR" sz="3200" b="0" dirty="0" err="1">
                <a:solidFill>
                  <a:srgbClr val="FFFFFF"/>
                </a:solidFill>
                <a:cs typeface="Arial" panose="020B0604020202020204" pitchFamily="34" charset="0"/>
              </a:rPr>
              <a:t>is</a:t>
            </a:r>
            <a:r>
              <a:rPr lang="fr-FR" altLang="fr-FR" sz="3200" b="0" dirty="0">
                <a:solidFill>
                  <a:srgbClr val="FFFFFF"/>
                </a:solidFill>
                <a:cs typeface="Arial" panose="020B0604020202020204" pitchFamily="34" charset="0"/>
              </a:rPr>
              <a:t> </a:t>
            </a:r>
            <a:r>
              <a:rPr lang="fr-FR" altLang="fr-FR" sz="3200" b="0" dirty="0" err="1">
                <a:solidFill>
                  <a:srgbClr val="FFFFFF"/>
                </a:solidFill>
                <a:cs typeface="Arial" panose="020B0604020202020204" pitchFamily="34" charset="0"/>
              </a:rPr>
              <a:t>provided</a:t>
            </a:r>
            <a:r>
              <a:rPr lang="fr-FR" altLang="fr-FR" sz="3200" b="0" dirty="0">
                <a:solidFill>
                  <a:srgbClr val="FFFFFF"/>
                </a:solidFill>
                <a:cs typeface="Arial" panose="020B0604020202020204" pitchFamily="34" charset="0"/>
              </a:rPr>
              <a:t> to </a:t>
            </a:r>
            <a:r>
              <a:rPr lang="fr-FR" altLang="fr-FR" sz="3200" b="0" dirty="0" err="1">
                <a:solidFill>
                  <a:srgbClr val="FFFFFF"/>
                </a:solidFill>
                <a:cs typeface="Arial" panose="020B0604020202020204" pitchFamily="34" charset="0"/>
              </a:rPr>
              <a:t>you</a:t>
            </a:r>
            <a:r>
              <a:rPr lang="fr-FR" altLang="fr-FR" sz="3200" b="0" dirty="0">
                <a:solidFill>
                  <a:srgbClr val="FFFFFF"/>
                </a:solidFill>
                <a:cs typeface="Arial" panose="020B0604020202020204" pitchFamily="34" charset="0"/>
              </a:rPr>
              <a:t> by the ERS for </a:t>
            </a:r>
            <a:r>
              <a:rPr lang="fr-FR" altLang="fr-FR" sz="3200" b="0" dirty="0" err="1">
                <a:solidFill>
                  <a:srgbClr val="FFFFFF"/>
                </a:solidFill>
                <a:cs typeface="Arial" panose="020B0604020202020204" pitchFamily="34" charset="0"/>
              </a:rPr>
              <a:t>your</a:t>
            </a:r>
            <a:r>
              <a:rPr lang="fr-FR" altLang="fr-FR" sz="3200" b="0" dirty="0">
                <a:solidFill>
                  <a:srgbClr val="FFFFFF"/>
                </a:solidFill>
                <a:cs typeface="Arial" panose="020B0604020202020204" pitchFamily="34" charset="0"/>
              </a:rPr>
              <a:t> </a:t>
            </a:r>
            <a:r>
              <a:rPr lang="fr-FR" altLang="fr-FR" sz="3200" b="0" dirty="0" err="1">
                <a:solidFill>
                  <a:srgbClr val="FFFFFF"/>
                </a:solidFill>
                <a:cs typeface="Arial" panose="020B0604020202020204" pitchFamily="34" charset="0"/>
              </a:rPr>
              <a:t>personal</a:t>
            </a:r>
            <a:r>
              <a:rPr lang="fr-FR" altLang="fr-FR" sz="3200" b="0" dirty="0">
                <a:solidFill>
                  <a:srgbClr val="FFFFFF"/>
                </a:solidFill>
                <a:cs typeface="Arial" panose="020B0604020202020204" pitchFamily="34" charset="0"/>
              </a:rPr>
              <a:t> use </a:t>
            </a:r>
            <a:r>
              <a:rPr lang="fr-FR" altLang="fr-FR" sz="3200" b="0" dirty="0" err="1">
                <a:solidFill>
                  <a:srgbClr val="FFFFFF"/>
                </a:solidFill>
                <a:cs typeface="Arial" panose="020B0604020202020204" pitchFamily="34" charset="0"/>
              </a:rPr>
              <a:t>only</a:t>
            </a:r>
            <a:r>
              <a:rPr lang="fr-FR" altLang="fr-FR" sz="3200" b="0" dirty="0">
                <a:solidFill>
                  <a:srgbClr val="FFFFFF"/>
                </a:solidFill>
                <a:cs typeface="Arial" panose="020B0604020202020204" pitchFamily="34" charset="0"/>
              </a:rPr>
              <a:t>, as </a:t>
            </a:r>
            <a:r>
              <a:rPr lang="fr-FR" altLang="fr-FR" sz="3200" b="0" dirty="0" err="1">
                <a:solidFill>
                  <a:srgbClr val="FFFFFF"/>
                </a:solidFill>
                <a:cs typeface="Arial" panose="020B0604020202020204" pitchFamily="34" charset="0"/>
              </a:rPr>
              <a:t>submitted</a:t>
            </a:r>
            <a:r>
              <a:rPr lang="fr-FR" altLang="fr-FR" sz="3200" b="0" dirty="0">
                <a:solidFill>
                  <a:srgbClr val="FFFFFF"/>
                </a:solidFill>
                <a:cs typeface="Arial" panose="020B0604020202020204" pitchFamily="34" charset="0"/>
              </a:rPr>
              <a:t> by the </a:t>
            </a:r>
            <a:r>
              <a:rPr lang="fr-FR" altLang="fr-FR" sz="3200" b="0" dirty="0" err="1">
                <a:solidFill>
                  <a:srgbClr val="FFFFFF"/>
                </a:solidFill>
                <a:cs typeface="Arial" panose="020B0604020202020204" pitchFamily="34" charset="0"/>
              </a:rPr>
              <a:t>author</a:t>
            </a:r>
            <a:r>
              <a:rPr lang="fr-FR" altLang="fr-FR" sz="3200" b="0" dirty="0">
                <a:solidFill>
                  <a:srgbClr val="FFFFFF"/>
                </a:solidFill>
                <a:cs typeface="Arial" panose="020B0604020202020204" pitchFamily="34" charset="0"/>
              </a:rPr>
              <a:t>. </a:t>
            </a:r>
          </a:p>
          <a:p>
            <a:pPr algn="ctr" defTabSz="457178" fontAlgn="base">
              <a:spcBef>
                <a:spcPct val="0"/>
              </a:spcBef>
              <a:spcAft>
                <a:spcPct val="50000"/>
              </a:spcAft>
              <a:buNone/>
              <a:defRPr/>
            </a:pPr>
            <a:endParaRPr lang="fr-CH" altLang="fr-FR" sz="1000" b="0" dirty="0">
              <a:solidFill>
                <a:srgbClr val="FFFFFF"/>
              </a:solidFill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algn="ctr" defTabSz="457178" fontAlgn="base">
              <a:spcBef>
                <a:spcPct val="0"/>
              </a:spcBef>
              <a:spcAft>
                <a:spcPct val="50000"/>
              </a:spcAft>
              <a:buFont typeface="Symbol" panose="05050102010706020507" pitchFamily="18" charset="2"/>
              <a:buChar char="Ó"/>
              <a:defRPr/>
            </a:pPr>
            <a:r>
              <a:rPr lang="fr-FR" altLang="fr-FR" sz="3200" b="0" dirty="0">
                <a:solidFill>
                  <a:srgbClr val="FFFFFF"/>
                </a:solidFill>
                <a:cs typeface="Arial" panose="020B0604020202020204" pitchFamily="34" charset="0"/>
              </a:rPr>
              <a:t> 202</a:t>
            </a:r>
            <a:r>
              <a:rPr lang="ang-Latn-001" altLang="fr-FR" sz="3200" b="0" dirty="0">
                <a:solidFill>
                  <a:srgbClr val="FFFFFF"/>
                </a:solidFill>
                <a:cs typeface="Arial" panose="020B0604020202020204" pitchFamily="34" charset="0"/>
              </a:rPr>
              <a:t>1</a:t>
            </a:r>
            <a:r>
              <a:rPr lang="fr-FR" altLang="fr-FR" sz="3200" b="0" dirty="0">
                <a:solidFill>
                  <a:srgbClr val="FFFFFF"/>
                </a:solidFill>
                <a:cs typeface="Arial" panose="020B0604020202020204" pitchFamily="34" charset="0"/>
              </a:rPr>
              <a:t> by the </a:t>
            </a:r>
            <a:r>
              <a:rPr lang="fr-FR" altLang="fr-FR" sz="3200" b="0" dirty="0" err="1">
                <a:solidFill>
                  <a:srgbClr val="FFFFFF"/>
                </a:solidFill>
                <a:cs typeface="Arial" panose="020B0604020202020204" pitchFamily="34" charset="0"/>
              </a:rPr>
              <a:t>author</a:t>
            </a:r>
            <a:endParaRPr lang="fr-FR" altLang="fr-FR" sz="3200" b="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CD1B34-3717-4E2D-B646-5D063676D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When</a:t>
            </a:r>
            <a:r>
              <a:rPr lang="fr-FR" dirty="0"/>
              <a:t> </a:t>
            </a:r>
            <a:r>
              <a:rPr lang="fr-FR" dirty="0" err="1"/>
              <a:t>evidence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scarce</a:t>
            </a:r>
            <a:r>
              <a:rPr lang="fr-FR" dirty="0"/>
              <a:t>…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42D59CB-946B-43B5-8E40-EB850F926C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89" y="1097202"/>
            <a:ext cx="11925300" cy="531495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1742B6F6-AD1E-43A5-9630-A67DC42538C5}"/>
              </a:ext>
            </a:extLst>
          </p:cNvPr>
          <p:cNvSpPr txBox="1"/>
          <p:nvPr/>
        </p:nvSpPr>
        <p:spPr>
          <a:xfrm>
            <a:off x="478553" y="5117068"/>
            <a:ext cx="13644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July 2020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27F69344-E756-4195-8DDC-4702E6372F24}"/>
              </a:ext>
            </a:extLst>
          </p:cNvPr>
          <p:cNvSpPr/>
          <p:nvPr/>
        </p:nvSpPr>
        <p:spPr>
          <a:xfrm>
            <a:off x="6929609" y="2610997"/>
            <a:ext cx="2016087" cy="840036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91408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CD1B34-3717-4E2D-B646-5D063676D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When</a:t>
            </a:r>
            <a:r>
              <a:rPr lang="fr-FR" dirty="0"/>
              <a:t> </a:t>
            </a:r>
            <a:r>
              <a:rPr lang="fr-FR" dirty="0" err="1"/>
              <a:t>evidence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scarce</a:t>
            </a:r>
            <a:r>
              <a:rPr lang="fr-FR" dirty="0"/>
              <a:t>…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CB176AF-0C48-4B5C-AC0E-49FE84F5D1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665" y="887877"/>
            <a:ext cx="10290544" cy="604538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7DD3E756-FEA6-4C30-AB4F-D03D113F9D28}"/>
              </a:ext>
            </a:extLst>
          </p:cNvPr>
          <p:cNvSpPr txBox="1"/>
          <p:nvPr/>
        </p:nvSpPr>
        <p:spPr>
          <a:xfrm>
            <a:off x="930244" y="5100276"/>
            <a:ext cx="13644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July 2020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294DACD2-D037-447F-A4F4-512B57309F04}"/>
              </a:ext>
            </a:extLst>
          </p:cNvPr>
          <p:cNvSpPr/>
          <p:nvPr/>
        </p:nvSpPr>
        <p:spPr>
          <a:xfrm>
            <a:off x="4858438" y="1927951"/>
            <a:ext cx="2016087" cy="840036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05596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977DC-5723-45F1-B8F8-6C116D426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Methodology: ERS Clinical Practice Guideline</a:t>
            </a:r>
            <a:endParaRPr lang="fr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110E06-363C-4C78-B93A-5766F1FDF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295" y="1607725"/>
            <a:ext cx="10818421" cy="5376495"/>
          </a:xfrm>
        </p:spPr>
        <p:txBody>
          <a:bodyPr anchor="t">
            <a:normAutofit/>
          </a:bodyPr>
          <a:lstStyle/>
          <a:p>
            <a:pPr marL="295275" indent="-295275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dirty="0">
                <a:solidFill>
                  <a:srgbClr val="C00000"/>
                </a:solidFill>
              </a:rPr>
              <a:t>Fast track project</a:t>
            </a:r>
            <a:r>
              <a:rPr lang="en-GB" altLang="en-US" i="1" dirty="0"/>
              <a:t>. </a:t>
            </a:r>
            <a:r>
              <a:rPr lang="en-GB" altLang="en-US" b="0" dirty="0"/>
              <a:t>Hybrid between:</a:t>
            </a:r>
          </a:p>
          <a:p>
            <a:pPr marL="892175" lvl="1" indent="-295275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800" b="0" dirty="0"/>
              <a:t>a short practice guideline </a:t>
            </a:r>
            <a:r>
              <a:rPr lang="en-GB" altLang="en-US" sz="2800" dirty="0"/>
              <a:t>(fast: a few months rather than 2 years)</a:t>
            </a:r>
          </a:p>
          <a:p>
            <a:pPr marL="892175" lvl="1" indent="-295275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800" b="0" dirty="0"/>
              <a:t>and a standard clinical practice guideline (multiple questions)</a:t>
            </a:r>
          </a:p>
          <a:p>
            <a:pPr marL="295275" indent="-295275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rgbClr val="C00000"/>
                </a:solidFill>
              </a:rPr>
              <a:t>GRADE approach</a:t>
            </a:r>
            <a:endParaRPr lang="en-US" altLang="en-US" b="0" dirty="0"/>
          </a:p>
          <a:p>
            <a:pPr marL="295275" indent="-295275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rgbClr val="C00000"/>
                </a:solidFill>
              </a:rPr>
              <a:t>Living guideline</a:t>
            </a:r>
          </a:p>
          <a:p>
            <a:pPr marL="892175" indent="-295275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b="0" dirty="0"/>
              <a:t>Regular updates (Web-based +/- ERS Journals)</a:t>
            </a:r>
          </a:p>
          <a:p>
            <a:pPr marL="295275" indent="-295275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endParaRPr lang="en-US" altLang="en-US" b="0" dirty="0"/>
          </a:p>
          <a:p>
            <a:pPr marL="295275" indent="-295275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endParaRPr lang="en-US" altLang="en-US" b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15882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C08D19-064C-4C47-A2E9-D5C4BFD7D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The process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F36DB3C-328B-42C6-BCD4-4841B3DB4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210" y="1726578"/>
            <a:ext cx="4486583" cy="5033963"/>
          </a:xfrm>
        </p:spPr>
        <p:txBody>
          <a:bodyPr>
            <a:normAutofit/>
          </a:bodyPr>
          <a:lstStyle/>
          <a:p>
            <a:pPr marL="363538" indent="-363538"/>
            <a:r>
              <a:rPr lang="en-GB" sz="2400" dirty="0"/>
              <a:t>P- Patients with confirmed or suspected COVID19</a:t>
            </a:r>
          </a:p>
          <a:p>
            <a:r>
              <a:rPr lang="en-GB" sz="2400" dirty="0"/>
              <a:t>I-  </a:t>
            </a:r>
            <a:r>
              <a:rPr lang="en-GB" sz="2400" i="1" dirty="0">
                <a:solidFill>
                  <a:srgbClr val="C00000"/>
                </a:solidFill>
              </a:rPr>
              <a:t>Intervention</a:t>
            </a:r>
          </a:p>
          <a:p>
            <a:r>
              <a:rPr lang="en-GB" sz="2400" dirty="0"/>
              <a:t>C- No </a:t>
            </a:r>
            <a:r>
              <a:rPr lang="en-GB" sz="2400" i="1" dirty="0">
                <a:solidFill>
                  <a:srgbClr val="C00000"/>
                </a:solidFill>
              </a:rPr>
              <a:t>Intervention</a:t>
            </a:r>
          </a:p>
          <a:p>
            <a:pPr marL="363538" indent="-363538"/>
            <a:r>
              <a:rPr lang="en-GB" sz="2400" dirty="0"/>
              <a:t>O- Mortality, time to clinical improvement, length of hospital stay, requirement for ventilation, …</a:t>
            </a:r>
          </a:p>
          <a:p>
            <a:r>
              <a:rPr lang="en-GB" sz="2400" dirty="0"/>
              <a:t> </a:t>
            </a:r>
          </a:p>
          <a:p>
            <a:endParaRPr lang="en-GB" sz="2400" dirty="0"/>
          </a:p>
        </p:txBody>
      </p:sp>
      <p:pic>
        <p:nvPicPr>
          <p:cNvPr id="10" name="Image 9" descr="Une image contenant table&#10;&#10;Description générée automatiquement">
            <a:extLst>
              <a:ext uri="{FF2B5EF4-FFF2-40B4-BE49-F238E27FC236}">
                <a16:creationId xmlns:a16="http://schemas.microsoft.com/office/drawing/2014/main" id="{2A61ACFD-882A-44E0-84AD-D3C04B9609F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406" r="37469"/>
          <a:stretch/>
        </p:blipFill>
        <p:spPr>
          <a:xfrm>
            <a:off x="5349240" y="0"/>
            <a:ext cx="6842760" cy="6858000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2874BBD7-67E6-4B08-89E9-195A63202FB3}"/>
              </a:ext>
            </a:extLst>
          </p:cNvPr>
          <p:cNvSpPr txBox="1"/>
          <p:nvPr/>
        </p:nvSpPr>
        <p:spPr>
          <a:xfrm>
            <a:off x="5529592" y="2770608"/>
            <a:ext cx="61639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Megan Crichton </a:t>
            </a:r>
            <a:endParaRPr kumimoji="0" lang="en-GB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Pieter Goeminne</a:t>
            </a: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8420D69B-49F8-449B-BAC2-26257011DFB4}"/>
              </a:ext>
            </a:extLst>
          </p:cNvPr>
          <p:cNvSpPr txBox="1"/>
          <p:nvPr/>
        </p:nvSpPr>
        <p:spPr>
          <a:xfrm>
            <a:off x="5565989" y="4012759"/>
            <a:ext cx="20298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Supervision of </a:t>
            </a: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Thomy </a:t>
            </a:r>
            <a:r>
              <a:rPr kumimoji="0" lang="en-GB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Thonia</a:t>
            </a: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7494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BE646-84F5-4017-A7A2-DF55D93BC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PICO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C24E2-67DD-46E3-8E55-A1F3DFAAFE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Dexamethasone</a:t>
            </a:r>
          </a:p>
          <a:p>
            <a:r>
              <a:rPr lang="en-GB" dirty="0" err="1"/>
              <a:t>Remdesivir</a:t>
            </a:r>
            <a:endParaRPr lang="en-GB" dirty="0"/>
          </a:p>
          <a:p>
            <a:r>
              <a:rPr lang="en-GB" dirty="0"/>
              <a:t>Hydroxychloroquine (therapy)</a:t>
            </a:r>
          </a:p>
          <a:p>
            <a:r>
              <a:rPr lang="en-GB" dirty="0"/>
              <a:t>Hydroxychloroquine (prophylaxis)</a:t>
            </a:r>
          </a:p>
          <a:p>
            <a:r>
              <a:rPr lang="en-GB" dirty="0"/>
              <a:t>Colchicine</a:t>
            </a:r>
          </a:p>
          <a:p>
            <a:r>
              <a:rPr lang="en-GB" dirty="0"/>
              <a:t>Lopinavir/Ritonavir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D3CF6F5-8A78-4A8F-BFD2-CB9E5F348675}"/>
              </a:ext>
            </a:extLst>
          </p:cNvPr>
          <p:cNvSpPr txBox="1">
            <a:spLocks/>
          </p:cNvSpPr>
          <p:nvPr/>
        </p:nvSpPr>
        <p:spPr>
          <a:xfrm>
            <a:off x="7029945" y="1143000"/>
            <a:ext cx="10818421" cy="5033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>
                <a:srgbClr val="BD1D3D"/>
              </a:buClr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D1D3D"/>
              </a:buClr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0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B0038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0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B0038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91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B0038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>
                <a:srgbClr val="BD1D3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Azithromycin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>
                <a:srgbClr val="BD1D3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Anti-IL-6 Mab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>
                <a:srgbClr val="BD1D3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Anticoagulants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>
                <a:srgbClr val="BD1D3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Convalescent plasma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>
                <a:srgbClr val="BD1D3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Ventilation strategies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>
                <a:srgbClr val="BD1D3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Rehabilitation post-COVID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70491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94A25C-2081-4AB0-80AA-8DC854CA4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Evidence to </a:t>
            </a:r>
            <a:r>
              <a:rPr lang="fr-FR" dirty="0" err="1"/>
              <a:t>decision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8F3CB48-989F-46CD-A111-612B8716B8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6789" y="1964502"/>
            <a:ext cx="10818421" cy="5033963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/>
              <a:t>How </a:t>
            </a:r>
            <a:r>
              <a:rPr lang="fr-FR" dirty="0" err="1"/>
              <a:t>substantial</a:t>
            </a:r>
            <a:r>
              <a:rPr lang="fr-FR" dirty="0"/>
              <a:t> are the </a:t>
            </a:r>
            <a:r>
              <a:rPr lang="fr-FR" dirty="0" err="1"/>
              <a:t>desirable</a:t>
            </a:r>
            <a:r>
              <a:rPr lang="fr-FR" dirty="0"/>
              <a:t> and </a:t>
            </a:r>
            <a:r>
              <a:rPr lang="fr-FR" dirty="0" err="1"/>
              <a:t>undesirable</a:t>
            </a:r>
            <a:r>
              <a:rPr lang="fr-FR" dirty="0"/>
              <a:t> </a:t>
            </a:r>
            <a:r>
              <a:rPr lang="fr-FR" dirty="0" err="1"/>
              <a:t>anticipated</a:t>
            </a:r>
            <a:r>
              <a:rPr lang="fr-FR" dirty="0"/>
              <a:t> </a:t>
            </a:r>
            <a:r>
              <a:rPr lang="fr-FR" dirty="0" err="1"/>
              <a:t>effects</a:t>
            </a:r>
            <a:r>
              <a:rPr lang="fr-FR" dirty="0"/>
              <a:t>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 err="1"/>
              <a:t>What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the </a:t>
            </a:r>
            <a:r>
              <a:rPr lang="fr-FR" dirty="0" err="1"/>
              <a:t>overall</a:t>
            </a:r>
            <a:r>
              <a:rPr lang="fr-FR" dirty="0"/>
              <a:t> </a:t>
            </a:r>
            <a:r>
              <a:rPr lang="fr-FR" dirty="0" err="1"/>
              <a:t>certainty</a:t>
            </a:r>
            <a:r>
              <a:rPr lang="fr-FR" dirty="0"/>
              <a:t> of the </a:t>
            </a:r>
            <a:r>
              <a:rPr lang="fr-FR" dirty="0" err="1"/>
              <a:t>evidence</a:t>
            </a:r>
            <a:r>
              <a:rPr lang="fr-FR" dirty="0"/>
              <a:t> of </a:t>
            </a:r>
            <a:r>
              <a:rPr lang="fr-FR" dirty="0" err="1"/>
              <a:t>effects</a:t>
            </a:r>
            <a:r>
              <a:rPr lang="fr-FR" dirty="0"/>
              <a:t>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/>
              <a:t>Is </a:t>
            </a:r>
            <a:r>
              <a:rPr lang="fr-FR" dirty="0" err="1"/>
              <a:t>there</a:t>
            </a:r>
            <a:r>
              <a:rPr lang="fr-FR" dirty="0"/>
              <a:t> important </a:t>
            </a:r>
            <a:r>
              <a:rPr lang="fr-FR" dirty="0" err="1"/>
              <a:t>uncertainty</a:t>
            </a:r>
            <a:r>
              <a:rPr lang="fr-FR" dirty="0"/>
              <a:t> about or </a:t>
            </a:r>
            <a:r>
              <a:rPr lang="fr-FR" dirty="0" err="1"/>
              <a:t>variability</a:t>
            </a:r>
            <a:r>
              <a:rPr lang="fr-FR" dirty="0"/>
              <a:t> in how </a:t>
            </a:r>
            <a:r>
              <a:rPr lang="fr-FR" dirty="0" err="1"/>
              <a:t>much</a:t>
            </a:r>
            <a:r>
              <a:rPr lang="fr-FR" dirty="0"/>
              <a:t> people value the main </a:t>
            </a:r>
            <a:r>
              <a:rPr lang="fr-FR" dirty="0" err="1"/>
              <a:t>outcomes</a:t>
            </a:r>
            <a:r>
              <a:rPr lang="fr-FR" dirty="0"/>
              <a:t>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 err="1"/>
              <a:t>Does</a:t>
            </a:r>
            <a:r>
              <a:rPr lang="fr-FR" dirty="0"/>
              <a:t> the balance </a:t>
            </a:r>
            <a:r>
              <a:rPr lang="fr-FR" dirty="0" err="1"/>
              <a:t>between</a:t>
            </a:r>
            <a:r>
              <a:rPr lang="fr-FR" dirty="0"/>
              <a:t> </a:t>
            </a:r>
            <a:r>
              <a:rPr lang="fr-FR" dirty="0" err="1"/>
              <a:t>desirable</a:t>
            </a:r>
            <a:r>
              <a:rPr lang="fr-FR" dirty="0"/>
              <a:t> and </a:t>
            </a:r>
            <a:r>
              <a:rPr lang="fr-FR" dirty="0" err="1"/>
              <a:t>undesirable</a:t>
            </a:r>
            <a:r>
              <a:rPr lang="fr-FR" dirty="0"/>
              <a:t> </a:t>
            </a:r>
            <a:r>
              <a:rPr lang="fr-FR" dirty="0" err="1"/>
              <a:t>anticipated</a:t>
            </a:r>
            <a:r>
              <a:rPr lang="fr-FR" dirty="0"/>
              <a:t> </a:t>
            </a:r>
            <a:r>
              <a:rPr lang="fr-FR" dirty="0" err="1"/>
              <a:t>effects</a:t>
            </a:r>
            <a:r>
              <a:rPr lang="fr-FR" dirty="0"/>
              <a:t> </a:t>
            </a:r>
            <a:r>
              <a:rPr lang="fr-FR" dirty="0" err="1"/>
              <a:t>favour</a:t>
            </a:r>
            <a:r>
              <a:rPr lang="fr-FR" dirty="0"/>
              <a:t> the intervention or the alternative?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/>
              <a:t>How large are the </a:t>
            </a:r>
            <a:r>
              <a:rPr lang="fr-FR" dirty="0" err="1"/>
              <a:t>resources</a:t>
            </a:r>
            <a:r>
              <a:rPr lang="fr-FR" dirty="0"/>
              <a:t> </a:t>
            </a:r>
            <a:r>
              <a:rPr lang="fr-FR" dirty="0" err="1"/>
              <a:t>requirements</a:t>
            </a:r>
            <a:r>
              <a:rPr lang="fr-FR" dirty="0"/>
              <a:t> (</a:t>
            </a:r>
            <a:r>
              <a:rPr lang="fr-FR" dirty="0" err="1"/>
              <a:t>costs</a:t>
            </a:r>
            <a:r>
              <a:rPr lang="fr-FR" dirty="0"/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 err="1"/>
              <a:t>What</a:t>
            </a:r>
            <a:r>
              <a:rPr lang="fr-FR" dirty="0"/>
              <a:t> </a:t>
            </a:r>
            <a:r>
              <a:rPr lang="fr-FR" dirty="0" err="1"/>
              <a:t>would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the impact on </a:t>
            </a:r>
            <a:r>
              <a:rPr lang="fr-FR" dirty="0" err="1"/>
              <a:t>health</a:t>
            </a:r>
            <a:r>
              <a:rPr lang="fr-FR" dirty="0"/>
              <a:t> </a:t>
            </a:r>
            <a:r>
              <a:rPr lang="fr-FR" dirty="0" err="1"/>
              <a:t>equity</a:t>
            </a:r>
            <a:r>
              <a:rPr lang="fr-FR" dirty="0"/>
              <a:t>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/>
              <a:t>Is the intervention acceptable to key stakeholders?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/>
              <a:t>Is the intervention </a:t>
            </a:r>
            <a:r>
              <a:rPr lang="fr-FR" dirty="0" err="1"/>
              <a:t>feasible</a:t>
            </a:r>
            <a:r>
              <a:rPr lang="fr-FR" dirty="0"/>
              <a:t> to </a:t>
            </a:r>
            <a:r>
              <a:rPr lang="fr-FR" dirty="0" err="1"/>
              <a:t>implement</a:t>
            </a:r>
            <a:r>
              <a:rPr lang="fr-FR" dirty="0"/>
              <a:t> 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226694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15426B-581F-45D8-B757-23ACAFE39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At the end…</a:t>
            </a: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00F1196F-8373-4D71-8122-DACBEAB71D60}"/>
              </a:ext>
            </a:extLst>
          </p:cNvPr>
          <p:cNvGrpSpPr/>
          <p:nvPr/>
        </p:nvGrpSpPr>
        <p:grpSpPr>
          <a:xfrm>
            <a:off x="883021" y="681349"/>
            <a:ext cx="9796574" cy="6176651"/>
            <a:chOff x="883021" y="681349"/>
            <a:chExt cx="9796574" cy="6176651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38AAC24A-D7B6-473F-BD32-5B0587BE82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3021" y="681349"/>
              <a:ext cx="9796574" cy="6176651"/>
            </a:xfrm>
            <a:prstGeom prst="rect">
              <a:avLst/>
            </a:prstGeom>
          </p:spPr>
        </p:pic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DABCF39B-5213-4200-85C3-17F6C66F8D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Marker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047770" y="2717583"/>
              <a:ext cx="7617336" cy="4031397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3394117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828E1E-4D9F-4580-B6CB-75B089581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How to </a:t>
            </a:r>
            <a:r>
              <a:rPr lang="fr-FR" dirty="0" err="1"/>
              <a:t>interpret</a:t>
            </a:r>
            <a:r>
              <a:rPr lang="fr-FR" dirty="0"/>
              <a:t> </a:t>
            </a:r>
            <a:r>
              <a:rPr lang="fr-FR" dirty="0" err="1"/>
              <a:t>these</a:t>
            </a:r>
            <a:r>
              <a:rPr lang="fr-FR" dirty="0"/>
              <a:t> guidelines (and </a:t>
            </a:r>
            <a:r>
              <a:rPr lang="fr-FR" dirty="0" err="1"/>
              <a:t>others</a:t>
            </a:r>
            <a:r>
              <a:rPr lang="fr-FR" dirty="0"/>
              <a:t>)?</a:t>
            </a: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FFDC4B14-DF30-4694-9D05-9C3F9A2AD6A5}"/>
              </a:ext>
            </a:extLst>
          </p:cNvPr>
          <p:cNvGraphicFramePr>
            <a:graphicFrameLocks noGrp="1"/>
          </p:cNvGraphicFramePr>
          <p:nvPr/>
        </p:nvGraphicFramePr>
        <p:xfrm>
          <a:off x="163411" y="1064562"/>
          <a:ext cx="11609944" cy="55853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69446">
                  <a:extLst>
                    <a:ext uri="{9D8B030D-6E8A-4147-A177-3AD203B41FA5}">
                      <a16:colId xmlns:a16="http://schemas.microsoft.com/office/drawing/2014/main" val="4041463311"/>
                    </a:ext>
                  </a:extLst>
                </a:gridCol>
                <a:gridCol w="4052244">
                  <a:extLst>
                    <a:ext uri="{9D8B030D-6E8A-4147-A177-3AD203B41FA5}">
                      <a16:colId xmlns:a16="http://schemas.microsoft.com/office/drawing/2014/main" val="3331939169"/>
                    </a:ext>
                  </a:extLst>
                </a:gridCol>
                <a:gridCol w="6088254">
                  <a:extLst>
                    <a:ext uri="{9D8B030D-6E8A-4147-A177-3AD203B41FA5}">
                      <a16:colId xmlns:a16="http://schemas.microsoft.com/office/drawing/2014/main" val="2200938379"/>
                    </a:ext>
                  </a:extLst>
                </a:gridCol>
              </a:tblGrid>
              <a:tr h="69826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Target group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Strong recommendations</a:t>
                      </a:r>
                      <a:r>
                        <a:rPr lang="en-GB" sz="1800" baseline="30000">
                          <a:effectLst/>
                        </a:rPr>
                        <a:t>#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Conditional (weak) recommendations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anchor="b"/>
                </a:tc>
                <a:extLst>
                  <a:ext uri="{0D108BD9-81ED-4DB2-BD59-A6C34878D82A}">
                    <a16:rowId xmlns:a16="http://schemas.microsoft.com/office/drawing/2014/main" val="3102383079"/>
                  </a:ext>
                </a:extLst>
              </a:tr>
              <a:tr h="116291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</a:rPr>
                        <a:t>Patients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All or almost all informed people would choose the recommended choice for or against an intervention.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Most informed people would choose the recommended course of action, 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but a substantial number would not.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3437487469"/>
                  </a:ext>
                </a:extLst>
              </a:tr>
              <a:tr h="209220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Clinicians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Most patients should receive the recommended course of action.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Recognise that </a:t>
                      </a:r>
                      <a:r>
                        <a:rPr lang="en-GB" sz="1600" b="1" dirty="0">
                          <a:solidFill>
                            <a:srgbClr val="C00000"/>
                          </a:solidFill>
                          <a:effectLst/>
                        </a:rPr>
                        <a:t>different choices </a:t>
                      </a:r>
                      <a:r>
                        <a:rPr lang="en-GB" sz="1600" dirty="0">
                          <a:effectLst/>
                        </a:rPr>
                        <a:t>will be appropriate </a:t>
                      </a:r>
                      <a:r>
                        <a:rPr lang="en-GB" sz="16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 different patients. 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Clinicians and other healthcare providers need to devote more time to the process of </a:t>
                      </a:r>
                      <a:r>
                        <a:rPr lang="en-GB" sz="1600" b="1" dirty="0">
                          <a:solidFill>
                            <a:srgbClr val="C00000"/>
                          </a:solidFill>
                          <a:effectLst/>
                        </a:rPr>
                        <a:t>shared decision making </a:t>
                      </a:r>
                      <a:r>
                        <a:rPr lang="en-GB" sz="1600" dirty="0">
                          <a:effectLst/>
                        </a:rPr>
                        <a:t>by which they ensure that the informed choice reflects </a:t>
                      </a:r>
                      <a:r>
                        <a:rPr lang="en-GB" sz="1600" b="1" dirty="0">
                          <a:solidFill>
                            <a:srgbClr val="C00000"/>
                          </a:solidFill>
                          <a:effectLst/>
                        </a:rPr>
                        <a:t>individual values and preferences</a:t>
                      </a:r>
                      <a:r>
                        <a:rPr lang="en-GB" sz="1600" dirty="0">
                          <a:effectLst/>
                        </a:rPr>
                        <a:t>; decision aids and shared decision making are particularly useful.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3721888333"/>
                  </a:ext>
                </a:extLst>
              </a:tr>
              <a:tr h="116291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Policy makers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The recommendation can be adopted as a policy in most situations.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Policy making will require substantial debate and involvement of many stakeholders.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2881941656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2614548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Objectives for 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086" y="1503218"/>
            <a:ext cx="11181278" cy="5033963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1. Present the context and discuss the format of the project</a:t>
            </a:r>
          </a:p>
          <a:p>
            <a:endParaRPr lang="en-GB" dirty="0"/>
          </a:p>
          <a:p>
            <a:r>
              <a:rPr lang="en-GB" dirty="0">
                <a:solidFill>
                  <a:srgbClr val="C00000"/>
                </a:solidFill>
                <a:highlight>
                  <a:srgbClr val="FFFF00"/>
                </a:highlight>
              </a:rPr>
              <a:t>2. Present and discuss the content of the guideline</a:t>
            </a:r>
          </a:p>
          <a:p>
            <a:endParaRPr lang="en-GB" dirty="0"/>
          </a:p>
          <a:p>
            <a:r>
              <a:rPr lang="en-GB" dirty="0"/>
              <a:t>3. Discuss the implications for:</a:t>
            </a:r>
          </a:p>
          <a:p>
            <a:pPr marL="457200" indent="-457200">
              <a:buFontTx/>
              <a:buChar char="-"/>
            </a:pPr>
            <a:r>
              <a:rPr lang="en-GB" dirty="0"/>
              <a:t>Future research</a:t>
            </a:r>
          </a:p>
          <a:p>
            <a:pPr marL="457200" indent="-457200">
              <a:buFontTx/>
              <a:buChar char="-"/>
            </a:pPr>
            <a:r>
              <a:rPr lang="en-GB" dirty="0"/>
              <a:t>Clinical practice</a:t>
            </a:r>
          </a:p>
          <a:p>
            <a:endParaRPr lang="en-GB" dirty="0"/>
          </a:p>
          <a:p>
            <a:r>
              <a:rPr lang="en-GB" dirty="0"/>
              <a:t>4. Anticipate the next steps of this living guideline</a:t>
            </a:r>
          </a:p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55127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8A0120-6B39-4C8C-84D3-A0A3BC017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Focus for </a:t>
            </a:r>
            <a:r>
              <a:rPr lang="fr-FR" dirty="0" err="1"/>
              <a:t>today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CA268C3-6D3E-4B3B-9B6C-0027251EC8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6789" y="672012"/>
            <a:ext cx="10818421" cy="2146300"/>
          </a:xfrm>
        </p:spPr>
        <p:txBody>
          <a:bodyPr/>
          <a:lstStyle/>
          <a:p>
            <a:r>
              <a:rPr lang="fr-FR" dirty="0" err="1"/>
              <a:t>Pharmacological</a:t>
            </a:r>
            <a:r>
              <a:rPr lang="fr-FR" dirty="0"/>
              <a:t> agents</a:t>
            </a:r>
          </a:p>
          <a:p>
            <a:r>
              <a:rPr lang="fr-FR" dirty="0"/>
              <a:t>Respiratory/</a:t>
            </a:r>
            <a:r>
              <a:rPr lang="fr-FR" dirty="0" err="1"/>
              <a:t>ventilatory</a:t>
            </a:r>
            <a:r>
              <a:rPr lang="fr-FR" dirty="0"/>
              <a:t> support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F9A49EB6-B36B-4E32-8D33-5131DC40D525}"/>
              </a:ext>
            </a:extLst>
          </p:cNvPr>
          <p:cNvSpPr txBox="1">
            <a:spLocks/>
          </p:cNvSpPr>
          <p:nvPr/>
        </p:nvSpPr>
        <p:spPr>
          <a:xfrm>
            <a:off x="163411" y="3086583"/>
            <a:ext cx="10290544" cy="6944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CB0038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B0038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Other</a:t>
            </a: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srgbClr val="CB0038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(</a:t>
            </a:r>
            <a:r>
              <a:rPr kumimoji="0" lang="fr-FR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B0038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upcoming</a:t>
            </a: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srgbClr val="CB0038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) topics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87A69585-AB50-4022-80DD-B0FF6F3D3A87}"/>
              </a:ext>
            </a:extLst>
          </p:cNvPr>
          <p:cNvSpPr txBox="1">
            <a:spLocks/>
          </p:cNvSpPr>
          <p:nvPr/>
        </p:nvSpPr>
        <p:spPr>
          <a:xfrm>
            <a:off x="686789" y="4039689"/>
            <a:ext cx="10818421" cy="28183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>
                <a:srgbClr val="BD1D3D"/>
              </a:buClr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D1D3D"/>
              </a:buClr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0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B0038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0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B0038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91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B0038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>
                <a:srgbClr val="BD1D3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Role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of 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allied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healthcare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professionals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>
                <a:srgbClr val="BD1D3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Follow-up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>
                <a:srgbClr val="BD1D3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Long COVID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>
                <a:srgbClr val="BD1D3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COVID-19 in patients 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with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respiratory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diseases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6983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4DA66D2-7BCE-8F4B-90C5-09B93397BCA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ERS short guidelines on COVID-19 management</a:t>
            </a:r>
            <a:endParaRPr lang="en-GB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5EFC86D-8D46-BF4B-AE7A-EC27CB5B186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ERS Webinar </a:t>
            </a:r>
            <a:r>
              <a:rPr lang="ang-Latn-001" dirty="0"/>
              <a:t>4 th</a:t>
            </a:r>
            <a:r>
              <a:rPr lang="en-GB" dirty="0"/>
              <a:t> </a:t>
            </a:r>
            <a:r>
              <a:rPr lang="ang-Latn-001" dirty="0"/>
              <a:t>March</a:t>
            </a:r>
            <a:r>
              <a:rPr lang="en-GB" dirty="0"/>
              <a:t> 2021</a:t>
            </a:r>
            <a:endParaRPr lang="x-non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1549116"/>
      </p:ext>
    </p:extLst>
  </p:cSld>
  <p:clrMapOvr>
    <a:masterClrMapping/>
  </p:clrMapOvr>
  <p:transition spd="slow" advClick="0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98586A-D020-469D-9D20-197DED1D6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Case </a:t>
            </a:r>
            <a:r>
              <a:rPr lang="fr-FR" dirty="0" err="1"/>
              <a:t>study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4CACA64-38DD-4BE0-93DC-A904E3566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497" y="3149601"/>
            <a:ext cx="10818421" cy="184150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2400" dirty="0"/>
              <a:t>Male patient, 80 </a:t>
            </a:r>
            <a:r>
              <a:rPr lang="fr-FR" sz="2400" dirty="0" err="1"/>
              <a:t>years</a:t>
            </a:r>
            <a:r>
              <a:rPr lang="fr-FR" sz="2400" dirty="0"/>
              <a:t> </a:t>
            </a:r>
            <a:r>
              <a:rPr lang="fr-FR" sz="2400" dirty="0" err="1"/>
              <a:t>old</a:t>
            </a:r>
            <a:r>
              <a:rPr lang="fr-FR" sz="2400" dirty="0"/>
              <a:t>, Parkinson </a:t>
            </a:r>
            <a:r>
              <a:rPr lang="fr-FR" sz="2400" dirty="0" err="1"/>
              <a:t>disease</a:t>
            </a:r>
            <a:r>
              <a:rPr lang="fr-FR" sz="2400" dirty="0"/>
              <a:t>, </a:t>
            </a:r>
            <a:r>
              <a:rPr lang="fr-FR" sz="2400" dirty="0" err="1"/>
              <a:t>visiting</a:t>
            </a:r>
            <a:r>
              <a:rPr lang="fr-FR" sz="2400" dirty="0"/>
              <a:t> the emergency </a:t>
            </a:r>
            <a:r>
              <a:rPr lang="fr-FR" sz="2400" dirty="0" err="1"/>
              <a:t>department</a:t>
            </a:r>
            <a:r>
              <a:rPr lang="fr-FR" sz="2400" dirty="0"/>
              <a:t> on Day 8 of </a:t>
            </a:r>
            <a:r>
              <a:rPr lang="fr-FR" sz="2400" dirty="0" err="1"/>
              <a:t>fever</a:t>
            </a:r>
            <a:r>
              <a:rPr lang="fr-FR" sz="2400" dirty="0"/>
              <a:t>, </a:t>
            </a:r>
            <a:r>
              <a:rPr lang="fr-FR" sz="2400" dirty="0" err="1"/>
              <a:t>extreme</a:t>
            </a:r>
            <a:r>
              <a:rPr lang="fr-FR" sz="2400" dirty="0"/>
              <a:t> fatigue, </a:t>
            </a:r>
            <a:r>
              <a:rPr lang="fr-FR" sz="2400" dirty="0" err="1"/>
              <a:t>rhinitis</a:t>
            </a:r>
            <a:r>
              <a:rPr lang="fr-FR" sz="2400" dirty="0"/>
              <a:t>, </a:t>
            </a:r>
            <a:r>
              <a:rPr lang="fr-FR" sz="2400" dirty="0" err="1"/>
              <a:t>slight</a:t>
            </a:r>
            <a:r>
              <a:rPr lang="fr-FR" sz="2400" dirty="0"/>
              <a:t> </a:t>
            </a:r>
            <a:r>
              <a:rPr lang="fr-FR" sz="2400" dirty="0" err="1"/>
              <a:t>breathlessness</a:t>
            </a:r>
            <a:endParaRPr lang="fr-FR" sz="24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2400" dirty="0"/>
              <a:t>SpO2 96% (room air) on </a:t>
            </a:r>
            <a:r>
              <a:rPr lang="fr-FR" sz="2400" dirty="0" err="1"/>
              <a:t>arrival</a:t>
            </a:r>
            <a:r>
              <a:rPr lang="fr-FR" sz="2400" dirty="0"/>
              <a:t>.</a:t>
            </a:r>
          </a:p>
          <a:p>
            <a:r>
              <a:rPr lang="fr-FR" sz="2400" dirty="0" err="1"/>
              <a:t>Your</a:t>
            </a:r>
            <a:r>
              <a:rPr lang="fr-FR" sz="2400" dirty="0"/>
              <a:t> </a:t>
            </a:r>
            <a:r>
              <a:rPr lang="fr-FR" sz="2400" dirty="0" err="1"/>
              <a:t>choice</a:t>
            </a:r>
            <a:r>
              <a:rPr lang="fr-FR" sz="2400" dirty="0"/>
              <a:t>(s) ?</a:t>
            </a:r>
          </a:p>
          <a:p>
            <a:pPr marL="514350" indent="-514350">
              <a:buAutoNum type="alphaUcPeriod"/>
            </a:pPr>
            <a:r>
              <a:rPr lang="fr-FR" sz="2400" dirty="0" err="1"/>
              <a:t>Dexamethasone</a:t>
            </a:r>
            <a:r>
              <a:rPr lang="fr-FR" sz="2400" dirty="0"/>
              <a:t> </a:t>
            </a:r>
          </a:p>
          <a:p>
            <a:pPr marL="514350" indent="-514350">
              <a:buAutoNum type="alphaUcPeriod"/>
            </a:pPr>
            <a:r>
              <a:rPr lang="fr-FR" sz="2400" dirty="0" err="1"/>
              <a:t>Tocilizumab</a:t>
            </a:r>
            <a:endParaRPr lang="fr-FR" sz="2400" dirty="0"/>
          </a:p>
          <a:p>
            <a:pPr marL="514350" indent="-514350">
              <a:buAutoNum type="alphaUcPeriod"/>
            </a:pPr>
            <a:r>
              <a:rPr lang="fr-FR" sz="2400" dirty="0" err="1"/>
              <a:t>Hydroxychloroquine</a:t>
            </a:r>
            <a:endParaRPr lang="fr-FR" sz="2400" dirty="0"/>
          </a:p>
          <a:p>
            <a:pPr marL="514350" indent="-514350">
              <a:buAutoNum type="alphaUcPeriod"/>
            </a:pPr>
            <a:r>
              <a:rPr lang="fr-FR" sz="2400" dirty="0" err="1"/>
              <a:t>Azithromycin</a:t>
            </a:r>
            <a:endParaRPr lang="fr-FR" sz="2400" dirty="0"/>
          </a:p>
          <a:p>
            <a:pPr marL="514350" indent="-514350">
              <a:buAutoNum type="alphaUcPeriod"/>
            </a:pPr>
            <a:r>
              <a:rPr lang="fr-FR" sz="2400" dirty="0"/>
              <a:t>Colchicine</a:t>
            </a:r>
          </a:p>
          <a:p>
            <a:pPr marL="514350" indent="-514350">
              <a:buAutoNum type="alphaUcPeriod"/>
            </a:pPr>
            <a:r>
              <a:rPr lang="fr-FR" sz="2400" dirty="0" err="1"/>
              <a:t>Paracetamol</a:t>
            </a:r>
            <a:endParaRPr lang="fr-FR" sz="2400" dirty="0"/>
          </a:p>
          <a:p>
            <a:pPr marL="514350" indent="-514350">
              <a:buAutoNum type="alphaUcPeriod"/>
            </a:pPr>
            <a:endParaRPr lang="fr-FR" sz="2400" dirty="0"/>
          </a:p>
        </p:txBody>
      </p:sp>
      <p:pic>
        <p:nvPicPr>
          <p:cNvPr id="8" name="Image 7" descr="Une image contenant texte, blanc&#10;&#10;Description générée automatiquement">
            <a:extLst>
              <a:ext uri="{FF2B5EF4-FFF2-40B4-BE49-F238E27FC236}">
                <a16:creationId xmlns:a16="http://schemas.microsoft.com/office/drawing/2014/main" id="{FFE7E2F8-2E87-4C20-BC29-70F1141937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4561"/>
          <a:stretch/>
        </p:blipFill>
        <p:spPr>
          <a:xfrm>
            <a:off x="6226332" y="2368550"/>
            <a:ext cx="4987767" cy="37627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224011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98586A-D020-469D-9D20-197DED1D6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Case </a:t>
            </a:r>
            <a:r>
              <a:rPr lang="fr-FR" dirty="0" err="1"/>
              <a:t>study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4CACA64-38DD-4BE0-93DC-A904E3566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497" y="3149601"/>
            <a:ext cx="10818421" cy="184150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2400" dirty="0"/>
              <a:t>Male patient, 72 </a:t>
            </a:r>
            <a:r>
              <a:rPr lang="fr-FR" sz="2400" dirty="0" err="1"/>
              <a:t>years</a:t>
            </a:r>
            <a:r>
              <a:rPr lang="fr-FR" sz="2400" dirty="0"/>
              <a:t> </a:t>
            </a:r>
            <a:r>
              <a:rPr lang="fr-FR" sz="2400" dirty="0" err="1"/>
              <a:t>old</a:t>
            </a:r>
            <a:r>
              <a:rPr lang="fr-FR" sz="2400" dirty="0"/>
              <a:t>, </a:t>
            </a:r>
            <a:r>
              <a:rPr lang="fr-FR" sz="2400" dirty="0" err="1"/>
              <a:t>visiting</a:t>
            </a:r>
            <a:r>
              <a:rPr lang="fr-FR" sz="2400" dirty="0"/>
              <a:t> the emergency </a:t>
            </a:r>
            <a:r>
              <a:rPr lang="fr-FR" sz="2400" dirty="0" err="1"/>
              <a:t>department</a:t>
            </a:r>
            <a:r>
              <a:rPr lang="fr-FR" sz="2400" dirty="0"/>
              <a:t> on Day 5 of </a:t>
            </a:r>
            <a:r>
              <a:rPr lang="fr-FR" sz="2400" dirty="0" err="1"/>
              <a:t>fever</a:t>
            </a:r>
            <a:r>
              <a:rPr lang="fr-FR" sz="2400" dirty="0"/>
              <a:t>, </a:t>
            </a:r>
            <a:r>
              <a:rPr lang="fr-FR" sz="2400" dirty="0" err="1"/>
              <a:t>cough</a:t>
            </a:r>
            <a:r>
              <a:rPr lang="fr-FR" sz="2400" dirty="0"/>
              <a:t>, </a:t>
            </a:r>
            <a:r>
              <a:rPr lang="fr-FR" sz="2400" dirty="0" err="1"/>
              <a:t>anosmia</a:t>
            </a:r>
            <a:r>
              <a:rPr lang="fr-FR" sz="2400" dirty="0"/>
              <a:t>, progressive </a:t>
            </a:r>
            <a:r>
              <a:rPr lang="fr-FR" sz="2400" dirty="0" err="1"/>
              <a:t>breathlessness</a:t>
            </a:r>
            <a:endParaRPr lang="fr-FR" sz="24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2400" dirty="0"/>
              <a:t>SpO2 90% (room air) on </a:t>
            </a:r>
            <a:r>
              <a:rPr lang="fr-FR" sz="2400" dirty="0" err="1"/>
              <a:t>arrival</a:t>
            </a:r>
            <a:r>
              <a:rPr lang="fr-FR" sz="2400" dirty="0"/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2400" dirty="0" err="1"/>
              <a:t>Took</a:t>
            </a:r>
            <a:r>
              <a:rPr lang="fr-FR" sz="2400" dirty="0"/>
              <a:t> </a:t>
            </a:r>
            <a:r>
              <a:rPr lang="fr-FR" sz="2400" dirty="0" err="1"/>
              <a:t>paracetamol</a:t>
            </a:r>
            <a:r>
              <a:rPr lang="fr-FR" sz="2400" dirty="0"/>
              <a:t> </a:t>
            </a:r>
            <a:r>
              <a:rPr lang="fr-FR" sz="2400" dirty="0" err="1"/>
              <a:t>only</a:t>
            </a:r>
            <a:endParaRPr lang="fr-FR" sz="2400" dirty="0"/>
          </a:p>
          <a:p>
            <a:r>
              <a:rPr lang="fr-FR" sz="2400" dirty="0" err="1"/>
              <a:t>Your</a:t>
            </a:r>
            <a:r>
              <a:rPr lang="fr-FR" sz="2400" dirty="0"/>
              <a:t> </a:t>
            </a:r>
            <a:r>
              <a:rPr lang="fr-FR" sz="2400" dirty="0" err="1"/>
              <a:t>choice</a:t>
            </a:r>
            <a:r>
              <a:rPr lang="fr-FR" sz="2400" dirty="0"/>
              <a:t>(s) ?</a:t>
            </a:r>
          </a:p>
          <a:p>
            <a:pPr marL="514350" indent="-514350">
              <a:buAutoNum type="alphaUcPeriod"/>
            </a:pPr>
            <a:r>
              <a:rPr lang="fr-FR" sz="2400" dirty="0" err="1"/>
              <a:t>Dexamethasone</a:t>
            </a:r>
            <a:r>
              <a:rPr lang="fr-FR" sz="2400" dirty="0"/>
              <a:t> </a:t>
            </a:r>
          </a:p>
          <a:p>
            <a:pPr marL="514350" indent="-514350">
              <a:buAutoNum type="alphaUcPeriod"/>
            </a:pPr>
            <a:r>
              <a:rPr lang="fr-FR" sz="2400" dirty="0" err="1"/>
              <a:t>Tocilizumab</a:t>
            </a:r>
            <a:endParaRPr lang="fr-FR" sz="2400" dirty="0"/>
          </a:p>
          <a:p>
            <a:pPr marL="514350" indent="-514350">
              <a:buAutoNum type="alphaUcPeriod"/>
            </a:pPr>
            <a:r>
              <a:rPr lang="fr-FR" sz="2400" dirty="0" err="1"/>
              <a:t>Hydroxychloroquine</a:t>
            </a:r>
            <a:endParaRPr lang="fr-FR" sz="2400" dirty="0"/>
          </a:p>
          <a:p>
            <a:pPr marL="514350" indent="-514350">
              <a:buAutoNum type="alphaUcPeriod"/>
            </a:pPr>
            <a:r>
              <a:rPr lang="fr-FR" sz="2400" dirty="0" err="1"/>
              <a:t>Azithromycin</a:t>
            </a:r>
            <a:endParaRPr lang="fr-FR" sz="2400" dirty="0"/>
          </a:p>
          <a:p>
            <a:pPr marL="514350" indent="-514350">
              <a:buAutoNum type="alphaUcPeriod"/>
            </a:pPr>
            <a:r>
              <a:rPr lang="fr-FR" sz="2400" dirty="0"/>
              <a:t>Colchicine</a:t>
            </a:r>
          </a:p>
          <a:p>
            <a:pPr marL="514350" indent="-514350">
              <a:buAutoNum type="alphaUcPeriod"/>
            </a:pPr>
            <a:endParaRPr lang="fr-FR" sz="2400" dirty="0"/>
          </a:p>
        </p:txBody>
      </p:sp>
      <p:pic>
        <p:nvPicPr>
          <p:cNvPr id="5" name="Image 4" descr="Une image contenant texte, porcelaine&#10;&#10;Description générée automatiquement">
            <a:extLst>
              <a:ext uri="{FF2B5EF4-FFF2-40B4-BE49-F238E27FC236}">
                <a16:creationId xmlns:a16="http://schemas.microsoft.com/office/drawing/2014/main" id="{C50B2AD9-10DE-40B8-BAAE-6E31566C49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5708" y="2540000"/>
            <a:ext cx="5469502" cy="38135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311509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98586A-D020-469D-9D20-197DED1D6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Case </a:t>
            </a:r>
            <a:r>
              <a:rPr lang="fr-FR" dirty="0" err="1"/>
              <a:t>study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4CACA64-38DD-4BE0-93DC-A904E3566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6789" y="3149601"/>
            <a:ext cx="10818421" cy="184150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2400" dirty="0"/>
              <a:t>Male patient, 62 </a:t>
            </a:r>
            <a:r>
              <a:rPr lang="fr-FR" sz="2400" dirty="0" err="1"/>
              <a:t>years</a:t>
            </a:r>
            <a:r>
              <a:rPr lang="fr-FR" sz="2400" dirty="0"/>
              <a:t> </a:t>
            </a:r>
            <a:r>
              <a:rPr lang="fr-FR" sz="2400" dirty="0" err="1"/>
              <a:t>old</a:t>
            </a:r>
            <a:r>
              <a:rPr lang="fr-FR" sz="2400" dirty="0"/>
              <a:t>, hypertension, </a:t>
            </a:r>
            <a:r>
              <a:rPr lang="fr-FR" sz="2400" dirty="0" err="1"/>
              <a:t>overweight</a:t>
            </a:r>
            <a:r>
              <a:rPr lang="fr-FR" sz="2400" dirty="0"/>
              <a:t>, type 2 </a:t>
            </a:r>
            <a:r>
              <a:rPr lang="fr-FR" sz="2400" dirty="0" err="1"/>
              <a:t>diabetes</a:t>
            </a:r>
            <a:endParaRPr lang="fr-FR" sz="24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2400" dirty="0" err="1"/>
              <a:t>Hospitalised</a:t>
            </a:r>
            <a:r>
              <a:rPr lang="fr-FR" sz="2400" dirty="0"/>
              <a:t> 3 </a:t>
            </a:r>
            <a:r>
              <a:rPr lang="fr-FR" sz="2400" dirty="0" err="1"/>
              <a:t>days</a:t>
            </a:r>
            <a:r>
              <a:rPr lang="fr-FR" sz="2400" dirty="0"/>
              <a:t> </a:t>
            </a:r>
            <a:r>
              <a:rPr lang="fr-FR" sz="2400" dirty="0" err="1"/>
              <a:t>ago</a:t>
            </a:r>
            <a:r>
              <a:rPr lang="fr-FR" sz="2400" dirty="0"/>
              <a:t> for </a:t>
            </a:r>
            <a:r>
              <a:rPr lang="fr-FR" sz="2400" dirty="0" err="1"/>
              <a:t>hypoxemic</a:t>
            </a:r>
            <a:r>
              <a:rPr lang="fr-FR" sz="2400" dirty="0"/>
              <a:t> COVID-19 (Day one 7 </a:t>
            </a:r>
            <a:r>
              <a:rPr lang="fr-FR" sz="2400" dirty="0" err="1"/>
              <a:t>days</a:t>
            </a:r>
            <a:r>
              <a:rPr lang="fr-FR" sz="2400" dirty="0"/>
              <a:t> </a:t>
            </a:r>
            <a:r>
              <a:rPr lang="fr-FR" sz="2400" dirty="0" err="1"/>
              <a:t>before</a:t>
            </a:r>
            <a:r>
              <a:rPr lang="fr-FR" sz="2400" dirty="0"/>
              <a:t>), </a:t>
            </a:r>
            <a:r>
              <a:rPr lang="fr-FR" sz="2400" dirty="0" err="1"/>
              <a:t>immediately</a:t>
            </a:r>
            <a:r>
              <a:rPr lang="fr-FR" sz="2400" dirty="0"/>
              <a:t> </a:t>
            </a:r>
            <a:r>
              <a:rPr lang="fr-FR" sz="2400" dirty="0" err="1"/>
              <a:t>received</a:t>
            </a:r>
            <a:r>
              <a:rPr lang="fr-FR" sz="2400" dirty="0"/>
              <a:t> </a:t>
            </a:r>
            <a:r>
              <a:rPr lang="fr-FR" sz="2400" dirty="0" err="1"/>
              <a:t>dexamethasone</a:t>
            </a:r>
            <a:r>
              <a:rPr lang="fr-FR" sz="2400" dirty="0"/>
              <a:t> + O2 (</a:t>
            </a:r>
            <a:r>
              <a:rPr lang="fr-FR" sz="2400" dirty="0" err="1"/>
              <a:t>initially</a:t>
            </a:r>
            <a:r>
              <a:rPr lang="fr-FR" sz="2400" dirty="0"/>
              <a:t> 3 L/min)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2400" dirty="0" err="1"/>
              <a:t>Rapidly</a:t>
            </a:r>
            <a:r>
              <a:rPr lang="fr-FR" sz="2400" dirty="0"/>
              <a:t> progressive </a:t>
            </a:r>
            <a:r>
              <a:rPr lang="fr-FR" sz="2400" dirty="0" err="1"/>
              <a:t>impairment</a:t>
            </a:r>
            <a:r>
              <a:rPr lang="fr-FR" sz="2400" dirty="0"/>
              <a:t> of </a:t>
            </a:r>
            <a:r>
              <a:rPr lang="fr-FR" sz="2400" dirty="0" err="1"/>
              <a:t>gas</a:t>
            </a:r>
            <a:r>
              <a:rPr lang="fr-FR" sz="2400" dirty="0"/>
              <a:t> exchange, </a:t>
            </a:r>
            <a:r>
              <a:rPr lang="fr-FR" sz="2400" dirty="0" err="1"/>
              <a:t>now</a:t>
            </a:r>
            <a:r>
              <a:rPr lang="fr-FR" sz="2400" dirty="0"/>
              <a:t> </a:t>
            </a:r>
            <a:r>
              <a:rPr lang="fr-FR" sz="2400" dirty="0" err="1"/>
              <a:t>requires</a:t>
            </a:r>
            <a:r>
              <a:rPr lang="fr-FR" sz="2400" dirty="0"/>
              <a:t> high-flow nasal </a:t>
            </a:r>
            <a:r>
              <a:rPr lang="fr-FR" sz="2400" dirty="0" err="1"/>
              <a:t>humidified</a:t>
            </a:r>
            <a:r>
              <a:rPr lang="fr-FR" sz="2400" dirty="0"/>
              <a:t> </a:t>
            </a:r>
            <a:r>
              <a:rPr lang="fr-FR" sz="2400" dirty="0" err="1"/>
              <a:t>oxygen</a:t>
            </a:r>
            <a:r>
              <a:rPr lang="fr-FR" sz="2400" dirty="0"/>
              <a:t> </a:t>
            </a:r>
            <a:r>
              <a:rPr lang="fr-FR" sz="2400" dirty="0" err="1"/>
              <a:t>therapy</a:t>
            </a:r>
            <a:r>
              <a:rPr lang="fr-FR" sz="2400" dirty="0"/>
              <a:t> (FIO2 50%), no </a:t>
            </a:r>
            <a:r>
              <a:rPr lang="fr-FR" sz="2400" dirty="0" err="1"/>
              <a:t>pulmonary</a:t>
            </a:r>
            <a:r>
              <a:rPr lang="fr-FR" sz="2400" dirty="0"/>
              <a:t> </a:t>
            </a:r>
            <a:r>
              <a:rPr lang="fr-FR" sz="2400" dirty="0" err="1"/>
              <a:t>embolism</a:t>
            </a:r>
            <a:r>
              <a:rPr lang="fr-FR" sz="2400" dirty="0"/>
              <a:t> on CT-scan</a:t>
            </a:r>
          </a:p>
          <a:p>
            <a:r>
              <a:rPr lang="fr-FR" sz="2400" dirty="0" err="1"/>
              <a:t>Your</a:t>
            </a:r>
            <a:r>
              <a:rPr lang="fr-FR" sz="2400" dirty="0"/>
              <a:t> </a:t>
            </a:r>
            <a:r>
              <a:rPr lang="fr-FR" sz="2400" dirty="0" err="1"/>
              <a:t>choice</a:t>
            </a:r>
            <a:r>
              <a:rPr lang="fr-FR" sz="2400" dirty="0"/>
              <a:t>(s)</a:t>
            </a:r>
          </a:p>
          <a:p>
            <a:pPr marL="514350" indent="-514350">
              <a:buAutoNum type="alphaUcPeriod"/>
            </a:pPr>
            <a:r>
              <a:rPr lang="fr-FR" sz="2400" dirty="0"/>
              <a:t>Intubation </a:t>
            </a:r>
          </a:p>
          <a:p>
            <a:pPr marL="514350" indent="-514350">
              <a:buAutoNum type="alphaUcPeriod"/>
            </a:pPr>
            <a:r>
              <a:rPr lang="fr-FR" sz="2400" dirty="0" err="1"/>
              <a:t>Tocilizumab</a:t>
            </a:r>
            <a:endParaRPr lang="fr-FR" sz="2400" dirty="0"/>
          </a:p>
          <a:p>
            <a:pPr marL="514350" indent="-514350">
              <a:buAutoNum type="alphaUcPeriod"/>
            </a:pPr>
            <a:r>
              <a:rPr lang="fr-FR" sz="2400" dirty="0"/>
              <a:t>Lopinavir/Ritonavir</a:t>
            </a:r>
          </a:p>
          <a:p>
            <a:pPr marL="514350" indent="-514350">
              <a:buAutoNum type="alphaUcPeriod"/>
            </a:pPr>
            <a:r>
              <a:rPr lang="fr-FR" sz="2400" dirty="0" err="1"/>
              <a:t>Interferon</a:t>
            </a:r>
            <a:r>
              <a:rPr lang="fr-FR" sz="2400" dirty="0"/>
              <a:t> Beta</a:t>
            </a:r>
          </a:p>
          <a:p>
            <a:pPr marL="514350" indent="-514350">
              <a:buAutoNum type="alphaUcPeriod"/>
            </a:pPr>
            <a:r>
              <a:rPr lang="fr-FR" sz="2400" dirty="0" err="1"/>
              <a:t>Remdesivir</a:t>
            </a:r>
            <a:endParaRPr lang="fr-FR" sz="2400" dirty="0"/>
          </a:p>
          <a:p>
            <a:pPr marL="514350" indent="-514350">
              <a:buAutoNum type="alphaUcPeriod"/>
            </a:pPr>
            <a:endParaRPr lang="fr-FR" sz="2400" dirty="0"/>
          </a:p>
        </p:txBody>
      </p:sp>
      <p:pic>
        <p:nvPicPr>
          <p:cNvPr id="7" name="Image 6" descr="Une image contenant texte, assiette, intérieur&#10;&#10;Description générée automatiquement">
            <a:extLst>
              <a:ext uri="{FF2B5EF4-FFF2-40B4-BE49-F238E27FC236}">
                <a16:creationId xmlns:a16="http://schemas.microsoft.com/office/drawing/2014/main" id="{B96820E6-DDAA-4C11-B565-448B7F0556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5450" y="3149601"/>
            <a:ext cx="5391150" cy="35941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937154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E0AEFA-CC67-4E55-A4E2-9FFCB775E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Case </a:t>
            </a:r>
            <a:r>
              <a:rPr lang="fr-FR" dirty="0" err="1"/>
              <a:t>study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2AEF908-FD78-4F38-9373-2A184BEE9B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/>
              <a:t>Female</a:t>
            </a:r>
            <a:r>
              <a:rPr lang="fr-FR" dirty="0"/>
              <a:t> obese patient, </a:t>
            </a:r>
            <a:r>
              <a:rPr lang="fr-FR" dirty="0" err="1"/>
              <a:t>hospitalised</a:t>
            </a:r>
            <a:r>
              <a:rPr lang="fr-FR" dirty="0"/>
              <a:t> 5 </a:t>
            </a:r>
            <a:r>
              <a:rPr lang="fr-FR" dirty="0" err="1"/>
              <a:t>days</a:t>
            </a:r>
            <a:r>
              <a:rPr lang="fr-FR" dirty="0"/>
              <a:t> </a:t>
            </a:r>
            <a:r>
              <a:rPr lang="fr-FR" dirty="0" err="1"/>
              <a:t>ago</a:t>
            </a:r>
            <a:r>
              <a:rPr lang="fr-FR" dirty="0"/>
              <a:t> for </a:t>
            </a:r>
            <a:r>
              <a:rPr lang="fr-FR" dirty="0" err="1"/>
              <a:t>rapidly</a:t>
            </a:r>
            <a:r>
              <a:rPr lang="fr-FR" dirty="0"/>
              <a:t> progressive COVID-19, </a:t>
            </a:r>
            <a:r>
              <a:rPr lang="fr-FR" dirty="0" err="1"/>
              <a:t>received</a:t>
            </a:r>
            <a:r>
              <a:rPr lang="fr-FR" dirty="0"/>
              <a:t> </a:t>
            </a:r>
            <a:r>
              <a:rPr lang="fr-FR" dirty="0" err="1"/>
              <a:t>dexamethasone</a:t>
            </a:r>
            <a:r>
              <a:rPr lang="fr-FR" dirty="0"/>
              <a:t> and </a:t>
            </a:r>
            <a:r>
              <a:rPr lang="fr-FR" dirty="0" err="1"/>
              <a:t>tocilizumab</a:t>
            </a:r>
            <a:r>
              <a:rPr lang="fr-FR" dirty="0"/>
              <a:t> + </a:t>
            </a:r>
            <a:r>
              <a:rPr lang="fr-FR" dirty="0" err="1"/>
              <a:t>cefotaxim</a:t>
            </a:r>
            <a:r>
              <a:rPr lang="fr-FR" dirty="0"/>
              <a:t>. </a:t>
            </a:r>
          </a:p>
          <a:p>
            <a:r>
              <a:rPr lang="fr-FR" dirty="0" err="1"/>
              <a:t>Intubated</a:t>
            </a:r>
            <a:r>
              <a:rPr lang="fr-FR" dirty="0"/>
              <a:t> </a:t>
            </a:r>
            <a:r>
              <a:rPr lang="fr-FR" dirty="0" err="1"/>
              <a:t>yesterday</a:t>
            </a:r>
            <a:r>
              <a:rPr lang="fr-FR" dirty="0"/>
              <a:t>.</a:t>
            </a:r>
          </a:p>
          <a:p>
            <a:r>
              <a:rPr lang="fr-FR" dirty="0"/>
              <a:t>Do </a:t>
            </a:r>
            <a:r>
              <a:rPr lang="fr-FR" dirty="0" err="1"/>
              <a:t>you</a:t>
            </a:r>
            <a:r>
              <a:rPr lang="fr-FR" dirty="0"/>
              <a:t> </a:t>
            </a:r>
            <a:r>
              <a:rPr lang="fr-FR" dirty="0" err="1"/>
              <a:t>consider</a:t>
            </a:r>
            <a:r>
              <a:rPr lang="fr-FR" dirty="0"/>
              <a:t> </a:t>
            </a:r>
            <a:r>
              <a:rPr lang="fr-FR" dirty="0" err="1"/>
              <a:t>Remdesivir</a:t>
            </a:r>
            <a:r>
              <a:rPr lang="fr-FR" dirty="0"/>
              <a:t>?</a:t>
            </a:r>
          </a:p>
          <a:p>
            <a:pPr marL="514350" indent="-514350">
              <a:buAutoNum type="alphaUcPeriod"/>
            </a:pPr>
            <a:r>
              <a:rPr lang="fr-FR" dirty="0"/>
              <a:t>Yes</a:t>
            </a:r>
          </a:p>
          <a:p>
            <a:pPr marL="514350" indent="-514350">
              <a:buAutoNum type="alphaUcPeriod"/>
            </a:pPr>
            <a:r>
              <a:rPr lang="fr-FR" dirty="0"/>
              <a:t>No</a:t>
            </a:r>
          </a:p>
        </p:txBody>
      </p:sp>
      <p:pic>
        <p:nvPicPr>
          <p:cNvPr id="5" name="Image 4" descr="Une image contenant texte, blanc, produit céramique, porcelaine&#10;&#10;Description générée automatiquement">
            <a:extLst>
              <a:ext uri="{FF2B5EF4-FFF2-40B4-BE49-F238E27FC236}">
                <a16:creationId xmlns:a16="http://schemas.microsoft.com/office/drawing/2014/main" id="{8B69B1D0-B529-459B-B432-5694379988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5372" y="3125216"/>
            <a:ext cx="3792728" cy="31510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098542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327780-4934-4A28-A287-EAF01FCA2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Overview</a:t>
            </a:r>
            <a:r>
              <a:rPr lang="fr-FR" dirty="0"/>
              <a:t> of the main </a:t>
            </a:r>
            <a:r>
              <a:rPr lang="fr-FR" dirty="0" err="1"/>
              <a:t>recommendations</a:t>
            </a:r>
            <a:endParaRPr lang="fr-FR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40D015E-EFD7-45E2-AEB3-BC34126E5B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Rechthoek 36">
            <a:extLst>
              <a:ext uri="{FF2B5EF4-FFF2-40B4-BE49-F238E27FC236}">
                <a16:creationId xmlns:a16="http://schemas.microsoft.com/office/drawing/2014/main" id="{E56CA5DB-F18D-4F95-A5F7-9907C268D32A}"/>
              </a:ext>
            </a:extLst>
          </p:cNvPr>
          <p:cNvSpPr/>
          <p:nvPr/>
        </p:nvSpPr>
        <p:spPr>
          <a:xfrm rot="7704736">
            <a:off x="6985000" y="4413997"/>
            <a:ext cx="340360" cy="22530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Rechthoek 35">
            <a:extLst>
              <a:ext uri="{FF2B5EF4-FFF2-40B4-BE49-F238E27FC236}">
                <a16:creationId xmlns:a16="http://schemas.microsoft.com/office/drawing/2014/main" id="{83AB9DE9-597C-43F7-A83C-8F3F2E936C9A}"/>
              </a:ext>
            </a:extLst>
          </p:cNvPr>
          <p:cNvSpPr/>
          <p:nvPr/>
        </p:nvSpPr>
        <p:spPr>
          <a:xfrm rot="15964078">
            <a:off x="7285122" y="3500684"/>
            <a:ext cx="340360" cy="22530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Rechthoek 34">
            <a:extLst>
              <a:ext uri="{FF2B5EF4-FFF2-40B4-BE49-F238E27FC236}">
                <a16:creationId xmlns:a16="http://schemas.microsoft.com/office/drawing/2014/main" id="{AB30F644-6263-4DFF-A19D-D36EC1A025D5}"/>
              </a:ext>
            </a:extLst>
          </p:cNvPr>
          <p:cNvSpPr/>
          <p:nvPr/>
        </p:nvSpPr>
        <p:spPr>
          <a:xfrm rot="13137546">
            <a:off x="6827557" y="2686119"/>
            <a:ext cx="340360" cy="22530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Rechthoek 33">
            <a:extLst>
              <a:ext uri="{FF2B5EF4-FFF2-40B4-BE49-F238E27FC236}">
                <a16:creationId xmlns:a16="http://schemas.microsoft.com/office/drawing/2014/main" id="{81FCE8AD-DDC8-46D0-AA35-2F5BBB101656}"/>
              </a:ext>
            </a:extLst>
          </p:cNvPr>
          <p:cNvSpPr/>
          <p:nvPr/>
        </p:nvSpPr>
        <p:spPr>
          <a:xfrm rot="20770435">
            <a:off x="6046795" y="5144223"/>
            <a:ext cx="340360" cy="22530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Rechthoek 32">
            <a:extLst>
              <a:ext uri="{FF2B5EF4-FFF2-40B4-BE49-F238E27FC236}">
                <a16:creationId xmlns:a16="http://schemas.microsoft.com/office/drawing/2014/main" id="{42579BDD-D856-4F20-A0C8-7E73C67BD82E}"/>
              </a:ext>
            </a:extLst>
          </p:cNvPr>
          <p:cNvSpPr/>
          <p:nvPr/>
        </p:nvSpPr>
        <p:spPr>
          <a:xfrm rot="12323734">
            <a:off x="4935221" y="5089421"/>
            <a:ext cx="340360" cy="22530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3" name="Rechthoek 31">
            <a:extLst>
              <a:ext uri="{FF2B5EF4-FFF2-40B4-BE49-F238E27FC236}">
                <a16:creationId xmlns:a16="http://schemas.microsoft.com/office/drawing/2014/main" id="{D5CD6232-81F4-4C62-BA30-925FE22AC7D7}"/>
              </a:ext>
            </a:extLst>
          </p:cNvPr>
          <p:cNvSpPr/>
          <p:nvPr/>
        </p:nvSpPr>
        <p:spPr>
          <a:xfrm rot="14563382">
            <a:off x="4125606" y="4314121"/>
            <a:ext cx="340360" cy="22530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4" name="Rechthoek 30">
            <a:extLst>
              <a:ext uri="{FF2B5EF4-FFF2-40B4-BE49-F238E27FC236}">
                <a16:creationId xmlns:a16="http://schemas.microsoft.com/office/drawing/2014/main" id="{7EE420E6-409E-4C85-9A3F-F43605764BA0}"/>
              </a:ext>
            </a:extLst>
          </p:cNvPr>
          <p:cNvSpPr/>
          <p:nvPr/>
        </p:nvSpPr>
        <p:spPr>
          <a:xfrm rot="16714066">
            <a:off x="4025014" y="3346830"/>
            <a:ext cx="340360" cy="22530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5" name="Rechthoek 29">
            <a:extLst>
              <a:ext uri="{FF2B5EF4-FFF2-40B4-BE49-F238E27FC236}">
                <a16:creationId xmlns:a16="http://schemas.microsoft.com/office/drawing/2014/main" id="{FBA6D66E-342C-46A7-B0B4-4224A0A80F34}"/>
              </a:ext>
            </a:extLst>
          </p:cNvPr>
          <p:cNvSpPr/>
          <p:nvPr/>
        </p:nvSpPr>
        <p:spPr>
          <a:xfrm>
            <a:off x="5755640" y="2277460"/>
            <a:ext cx="340360" cy="22530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6" name="Rechthoek 28">
            <a:extLst>
              <a:ext uri="{FF2B5EF4-FFF2-40B4-BE49-F238E27FC236}">
                <a16:creationId xmlns:a16="http://schemas.microsoft.com/office/drawing/2014/main" id="{34E32325-CFF4-42DB-BA20-8773170D83E8}"/>
              </a:ext>
            </a:extLst>
          </p:cNvPr>
          <p:cNvSpPr/>
          <p:nvPr/>
        </p:nvSpPr>
        <p:spPr>
          <a:xfrm rot="19571859">
            <a:off x="4690246" y="2522074"/>
            <a:ext cx="340360" cy="22530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7" name="Ovaal 3">
            <a:extLst>
              <a:ext uri="{FF2B5EF4-FFF2-40B4-BE49-F238E27FC236}">
                <a16:creationId xmlns:a16="http://schemas.microsoft.com/office/drawing/2014/main" id="{E7CC80A1-3B77-4CCA-97C8-4665D377CB08}"/>
              </a:ext>
            </a:extLst>
          </p:cNvPr>
          <p:cNvSpPr/>
          <p:nvPr/>
        </p:nvSpPr>
        <p:spPr>
          <a:xfrm>
            <a:off x="4196080" y="2421862"/>
            <a:ext cx="3200400" cy="282448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18" name="Ovaal 4">
            <a:extLst>
              <a:ext uri="{FF2B5EF4-FFF2-40B4-BE49-F238E27FC236}">
                <a16:creationId xmlns:a16="http://schemas.microsoft.com/office/drawing/2014/main" id="{9EE20AF9-0470-47A8-B71F-6FC796E52AA1}"/>
              </a:ext>
            </a:extLst>
          </p:cNvPr>
          <p:cNvSpPr/>
          <p:nvPr/>
        </p:nvSpPr>
        <p:spPr>
          <a:xfrm>
            <a:off x="6746240" y="1475713"/>
            <a:ext cx="1559560" cy="140208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19" name="Ovaal 8">
            <a:extLst>
              <a:ext uri="{FF2B5EF4-FFF2-40B4-BE49-F238E27FC236}">
                <a16:creationId xmlns:a16="http://schemas.microsoft.com/office/drawing/2014/main" id="{7A8D8D52-BADB-42E7-A8B6-6606002108DF}"/>
              </a:ext>
            </a:extLst>
          </p:cNvPr>
          <p:cNvSpPr/>
          <p:nvPr/>
        </p:nvSpPr>
        <p:spPr>
          <a:xfrm>
            <a:off x="5186680" y="956283"/>
            <a:ext cx="1559560" cy="140208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20" name="Ovaal 9">
            <a:extLst>
              <a:ext uri="{FF2B5EF4-FFF2-40B4-BE49-F238E27FC236}">
                <a16:creationId xmlns:a16="http://schemas.microsoft.com/office/drawing/2014/main" id="{1C04096F-E156-4B51-920D-74ECCDC1FBA8}"/>
              </a:ext>
            </a:extLst>
          </p:cNvPr>
          <p:cNvSpPr/>
          <p:nvPr/>
        </p:nvSpPr>
        <p:spPr>
          <a:xfrm>
            <a:off x="7526020" y="2848582"/>
            <a:ext cx="1559560" cy="140208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21" name="Ovaal 12">
            <a:extLst>
              <a:ext uri="{FF2B5EF4-FFF2-40B4-BE49-F238E27FC236}">
                <a16:creationId xmlns:a16="http://schemas.microsoft.com/office/drawing/2014/main" id="{191468C6-4FD1-43F3-B040-609B662A6538}"/>
              </a:ext>
            </a:extLst>
          </p:cNvPr>
          <p:cNvSpPr/>
          <p:nvPr/>
        </p:nvSpPr>
        <p:spPr>
          <a:xfrm>
            <a:off x="2636520" y="2553942"/>
            <a:ext cx="1559560" cy="140208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22" name="Ovaal 13">
            <a:extLst>
              <a:ext uri="{FF2B5EF4-FFF2-40B4-BE49-F238E27FC236}">
                <a16:creationId xmlns:a16="http://schemas.microsoft.com/office/drawing/2014/main" id="{EC18072A-24E2-44FC-87A3-C6BDB3E77414}"/>
              </a:ext>
            </a:extLst>
          </p:cNvPr>
          <p:cNvSpPr/>
          <p:nvPr/>
        </p:nvSpPr>
        <p:spPr>
          <a:xfrm>
            <a:off x="2847340" y="4089371"/>
            <a:ext cx="1559560" cy="140208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23" name="Ovaal 14">
            <a:extLst>
              <a:ext uri="{FF2B5EF4-FFF2-40B4-BE49-F238E27FC236}">
                <a16:creationId xmlns:a16="http://schemas.microsoft.com/office/drawing/2014/main" id="{A9EF16FB-E830-4E03-B713-436DD4B8856B}"/>
              </a:ext>
            </a:extLst>
          </p:cNvPr>
          <p:cNvSpPr/>
          <p:nvPr/>
        </p:nvSpPr>
        <p:spPr>
          <a:xfrm>
            <a:off x="3627120" y="1332203"/>
            <a:ext cx="1559560" cy="140208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24" name="Ovaal 15">
            <a:extLst>
              <a:ext uri="{FF2B5EF4-FFF2-40B4-BE49-F238E27FC236}">
                <a16:creationId xmlns:a16="http://schemas.microsoft.com/office/drawing/2014/main" id="{A5BEAE95-E66F-41A9-90A6-D52002425885}"/>
              </a:ext>
            </a:extLst>
          </p:cNvPr>
          <p:cNvSpPr/>
          <p:nvPr/>
        </p:nvSpPr>
        <p:spPr>
          <a:xfrm>
            <a:off x="3979545" y="5215862"/>
            <a:ext cx="1559560" cy="140208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25" name="Ovaal 16">
            <a:extLst>
              <a:ext uri="{FF2B5EF4-FFF2-40B4-BE49-F238E27FC236}">
                <a16:creationId xmlns:a16="http://schemas.microsoft.com/office/drawing/2014/main" id="{1F14DED4-3C51-4BAF-9EF4-277B9EBD91A3}"/>
              </a:ext>
            </a:extLst>
          </p:cNvPr>
          <p:cNvSpPr/>
          <p:nvPr/>
        </p:nvSpPr>
        <p:spPr>
          <a:xfrm>
            <a:off x="7071360" y="4250662"/>
            <a:ext cx="1559560" cy="140208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26" name="Ovaal 17">
            <a:extLst>
              <a:ext uri="{FF2B5EF4-FFF2-40B4-BE49-F238E27FC236}">
                <a16:creationId xmlns:a16="http://schemas.microsoft.com/office/drawing/2014/main" id="{CFCAFE90-68CE-4E6A-A269-F3D786464A38}"/>
              </a:ext>
            </a:extLst>
          </p:cNvPr>
          <p:cNvSpPr/>
          <p:nvPr/>
        </p:nvSpPr>
        <p:spPr>
          <a:xfrm>
            <a:off x="5648325" y="5316224"/>
            <a:ext cx="1559560" cy="140208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27" name="Tekstvak 18">
            <a:extLst>
              <a:ext uri="{FF2B5EF4-FFF2-40B4-BE49-F238E27FC236}">
                <a16:creationId xmlns:a16="http://schemas.microsoft.com/office/drawing/2014/main" id="{5DDA6D69-C9F5-46A9-8BFB-56B0C8341AA2}"/>
              </a:ext>
            </a:extLst>
          </p:cNvPr>
          <p:cNvSpPr txBox="1"/>
          <p:nvPr/>
        </p:nvSpPr>
        <p:spPr>
          <a:xfrm>
            <a:off x="6746240" y="2007565"/>
            <a:ext cx="1836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>
                <a:solidFill>
                  <a:schemeClr val="bg1"/>
                </a:solidFill>
              </a:rPr>
              <a:t>Corticosteroids</a:t>
            </a:r>
            <a:endParaRPr lang="nl-BE" dirty="0">
              <a:solidFill>
                <a:schemeClr val="bg1"/>
              </a:solidFill>
            </a:endParaRPr>
          </a:p>
        </p:txBody>
      </p:sp>
      <p:sp>
        <p:nvSpPr>
          <p:cNvPr id="28" name="Tekstvak 19">
            <a:extLst>
              <a:ext uri="{FF2B5EF4-FFF2-40B4-BE49-F238E27FC236}">
                <a16:creationId xmlns:a16="http://schemas.microsoft.com/office/drawing/2014/main" id="{9097EF73-3B03-4C19-A376-89B79AFB6B21}"/>
              </a:ext>
            </a:extLst>
          </p:cNvPr>
          <p:cNvSpPr txBox="1"/>
          <p:nvPr/>
        </p:nvSpPr>
        <p:spPr>
          <a:xfrm>
            <a:off x="7526020" y="3357852"/>
            <a:ext cx="1836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>
                <a:solidFill>
                  <a:schemeClr val="bg1"/>
                </a:solidFill>
              </a:rPr>
              <a:t>Anticoagulants</a:t>
            </a:r>
            <a:endParaRPr lang="nl-BE" dirty="0">
              <a:solidFill>
                <a:schemeClr val="bg1"/>
              </a:solidFill>
            </a:endParaRPr>
          </a:p>
        </p:txBody>
      </p:sp>
      <p:sp>
        <p:nvSpPr>
          <p:cNvPr id="29" name="Tekstvak 20">
            <a:extLst>
              <a:ext uri="{FF2B5EF4-FFF2-40B4-BE49-F238E27FC236}">
                <a16:creationId xmlns:a16="http://schemas.microsoft.com/office/drawing/2014/main" id="{50E7A9D7-B8CF-4428-B732-F100544F7414}"/>
              </a:ext>
            </a:extLst>
          </p:cNvPr>
          <p:cNvSpPr txBox="1"/>
          <p:nvPr/>
        </p:nvSpPr>
        <p:spPr>
          <a:xfrm>
            <a:off x="5397500" y="1472657"/>
            <a:ext cx="1836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>
                <a:solidFill>
                  <a:schemeClr val="bg1"/>
                </a:solidFill>
              </a:rPr>
              <a:t>Colchicine</a:t>
            </a:r>
            <a:endParaRPr lang="nl-BE" dirty="0">
              <a:solidFill>
                <a:schemeClr val="bg1"/>
              </a:solidFill>
            </a:endParaRPr>
          </a:p>
        </p:txBody>
      </p:sp>
      <p:sp>
        <p:nvSpPr>
          <p:cNvPr id="30" name="Tekstvak 21">
            <a:extLst>
              <a:ext uri="{FF2B5EF4-FFF2-40B4-BE49-F238E27FC236}">
                <a16:creationId xmlns:a16="http://schemas.microsoft.com/office/drawing/2014/main" id="{B2CB2B91-A2FF-4ED0-8708-62032B65A3F4}"/>
              </a:ext>
            </a:extLst>
          </p:cNvPr>
          <p:cNvSpPr txBox="1"/>
          <p:nvPr/>
        </p:nvSpPr>
        <p:spPr>
          <a:xfrm>
            <a:off x="3740150" y="1833318"/>
            <a:ext cx="1836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>
                <a:solidFill>
                  <a:schemeClr val="bg1"/>
                </a:solidFill>
              </a:rPr>
              <a:t>Azithromycin</a:t>
            </a:r>
            <a:endParaRPr lang="nl-BE" dirty="0">
              <a:solidFill>
                <a:schemeClr val="bg1"/>
              </a:solidFill>
            </a:endParaRPr>
          </a:p>
        </p:txBody>
      </p:sp>
      <p:sp>
        <p:nvSpPr>
          <p:cNvPr id="31" name="Tekstvak 22">
            <a:extLst>
              <a:ext uri="{FF2B5EF4-FFF2-40B4-BE49-F238E27FC236}">
                <a16:creationId xmlns:a16="http://schemas.microsoft.com/office/drawing/2014/main" id="{06E5037A-CFB4-4A43-92DF-F00CE77B5468}"/>
              </a:ext>
            </a:extLst>
          </p:cNvPr>
          <p:cNvSpPr txBox="1"/>
          <p:nvPr/>
        </p:nvSpPr>
        <p:spPr>
          <a:xfrm>
            <a:off x="2498090" y="2986525"/>
            <a:ext cx="1836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err="1">
                <a:solidFill>
                  <a:schemeClr val="bg1"/>
                </a:solidFill>
              </a:rPr>
              <a:t>Hydroxy-chloroquine</a:t>
            </a:r>
            <a:endParaRPr lang="nl-BE" dirty="0">
              <a:solidFill>
                <a:schemeClr val="bg1"/>
              </a:solidFill>
            </a:endParaRPr>
          </a:p>
        </p:txBody>
      </p:sp>
      <p:sp>
        <p:nvSpPr>
          <p:cNvPr id="32" name="Tekstvak 23">
            <a:extLst>
              <a:ext uri="{FF2B5EF4-FFF2-40B4-BE49-F238E27FC236}">
                <a16:creationId xmlns:a16="http://schemas.microsoft.com/office/drawing/2014/main" id="{6C7CF604-057D-4454-9218-D29836B25DF0}"/>
              </a:ext>
            </a:extLst>
          </p:cNvPr>
          <p:cNvSpPr txBox="1"/>
          <p:nvPr/>
        </p:nvSpPr>
        <p:spPr>
          <a:xfrm>
            <a:off x="2708910" y="4499680"/>
            <a:ext cx="1836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err="1">
                <a:solidFill>
                  <a:schemeClr val="bg1"/>
                </a:solidFill>
              </a:rPr>
              <a:t>Lopinavir</a:t>
            </a:r>
            <a:endParaRPr lang="nl-BE" dirty="0">
              <a:solidFill>
                <a:schemeClr val="bg1"/>
              </a:solidFill>
            </a:endParaRPr>
          </a:p>
          <a:p>
            <a:pPr algn="ctr"/>
            <a:r>
              <a:rPr lang="nl-BE" dirty="0" err="1">
                <a:solidFill>
                  <a:schemeClr val="bg1"/>
                </a:solidFill>
              </a:rPr>
              <a:t>Ritonavir</a:t>
            </a:r>
            <a:endParaRPr lang="nl-BE" dirty="0">
              <a:solidFill>
                <a:schemeClr val="bg1"/>
              </a:solidFill>
            </a:endParaRPr>
          </a:p>
        </p:txBody>
      </p:sp>
      <p:sp>
        <p:nvSpPr>
          <p:cNvPr id="33" name="Tekstvak 24">
            <a:extLst>
              <a:ext uri="{FF2B5EF4-FFF2-40B4-BE49-F238E27FC236}">
                <a16:creationId xmlns:a16="http://schemas.microsoft.com/office/drawing/2014/main" id="{79BB0F01-40ED-4FA0-8C88-E077C1A12E2F}"/>
              </a:ext>
            </a:extLst>
          </p:cNvPr>
          <p:cNvSpPr txBox="1"/>
          <p:nvPr/>
        </p:nvSpPr>
        <p:spPr>
          <a:xfrm>
            <a:off x="3800475" y="5717094"/>
            <a:ext cx="1836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>
                <a:solidFill>
                  <a:schemeClr val="bg1"/>
                </a:solidFill>
              </a:rPr>
              <a:t>Interferon</a:t>
            </a:r>
          </a:p>
        </p:txBody>
      </p:sp>
      <p:sp>
        <p:nvSpPr>
          <p:cNvPr id="34" name="Tekstvak 25">
            <a:extLst>
              <a:ext uri="{FF2B5EF4-FFF2-40B4-BE49-F238E27FC236}">
                <a16:creationId xmlns:a16="http://schemas.microsoft.com/office/drawing/2014/main" id="{9E836462-9C70-4313-8A71-CC3F1C3AB4BD}"/>
              </a:ext>
            </a:extLst>
          </p:cNvPr>
          <p:cNvSpPr txBox="1"/>
          <p:nvPr/>
        </p:nvSpPr>
        <p:spPr>
          <a:xfrm>
            <a:off x="6938010" y="4730721"/>
            <a:ext cx="1836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err="1">
                <a:solidFill>
                  <a:schemeClr val="bg1"/>
                </a:solidFill>
              </a:rPr>
              <a:t>Remdesivir</a:t>
            </a:r>
            <a:endParaRPr lang="nl-BE" dirty="0">
              <a:solidFill>
                <a:schemeClr val="bg1"/>
              </a:solidFill>
            </a:endParaRPr>
          </a:p>
        </p:txBody>
      </p:sp>
      <p:sp>
        <p:nvSpPr>
          <p:cNvPr id="35" name="Tekstvak 26">
            <a:extLst>
              <a:ext uri="{FF2B5EF4-FFF2-40B4-BE49-F238E27FC236}">
                <a16:creationId xmlns:a16="http://schemas.microsoft.com/office/drawing/2014/main" id="{A568B74C-C661-43F9-8C56-F14B69DD28C2}"/>
              </a:ext>
            </a:extLst>
          </p:cNvPr>
          <p:cNvSpPr txBox="1"/>
          <p:nvPr/>
        </p:nvSpPr>
        <p:spPr>
          <a:xfrm>
            <a:off x="5539105" y="5798186"/>
            <a:ext cx="1836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>
                <a:solidFill>
                  <a:schemeClr val="bg1"/>
                </a:solidFill>
              </a:rPr>
              <a:t>Anti-IL-6r</a:t>
            </a:r>
          </a:p>
        </p:txBody>
      </p:sp>
      <p:sp>
        <p:nvSpPr>
          <p:cNvPr id="36" name="Tekstvak 27">
            <a:extLst>
              <a:ext uri="{FF2B5EF4-FFF2-40B4-BE49-F238E27FC236}">
                <a16:creationId xmlns:a16="http://schemas.microsoft.com/office/drawing/2014/main" id="{634CDEB9-5D99-42C6-B21B-34115AB6A8F7}"/>
              </a:ext>
            </a:extLst>
          </p:cNvPr>
          <p:cNvSpPr txBox="1"/>
          <p:nvPr/>
        </p:nvSpPr>
        <p:spPr>
          <a:xfrm>
            <a:off x="4759325" y="3498156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chemeClr val="bg1"/>
                </a:solidFill>
              </a:rPr>
              <a:t>ERS Living COVID-19 </a:t>
            </a:r>
            <a:r>
              <a:rPr lang="nl-BE" dirty="0" err="1">
                <a:solidFill>
                  <a:schemeClr val="bg1"/>
                </a:solidFill>
              </a:rPr>
              <a:t>Guidelines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Overview</a:t>
            </a:r>
            <a:endParaRPr lang="nl-BE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306748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327780-4934-4A28-A287-EAF01FCA2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Overview</a:t>
            </a:r>
            <a:r>
              <a:rPr lang="fr-FR" dirty="0"/>
              <a:t> of the main </a:t>
            </a:r>
            <a:r>
              <a:rPr lang="fr-FR" dirty="0" err="1"/>
              <a:t>recommendations</a:t>
            </a:r>
            <a:endParaRPr lang="fr-FR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8039830-5D39-48ED-8EE7-82826F039E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65319" y="1084521"/>
            <a:ext cx="8000943" cy="6562936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060682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3059E1-4B2B-4FC7-BFEC-05856DB1D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Corticosteroids</a:t>
            </a:r>
            <a:endParaRPr lang="fr-FR" dirty="0"/>
          </a:p>
        </p:txBody>
      </p:sp>
      <p:graphicFrame>
        <p:nvGraphicFramePr>
          <p:cNvPr id="11" name="Espace réservé du contenu 10">
            <a:extLst>
              <a:ext uri="{FF2B5EF4-FFF2-40B4-BE49-F238E27FC236}">
                <a16:creationId xmlns:a16="http://schemas.microsoft.com/office/drawing/2014/main" id="{8A8DB503-02CF-447A-A728-D2EA5FD1BA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6697585"/>
              </p:ext>
            </p:extLst>
          </p:nvPr>
        </p:nvGraphicFramePr>
        <p:xfrm>
          <a:off x="234105" y="1835150"/>
          <a:ext cx="11723789" cy="4504693"/>
        </p:xfrm>
        <a:graphic>
          <a:graphicData uri="http://schemas.openxmlformats.org/drawingml/2006/table">
            <a:tbl>
              <a:tblPr firstRow="1" firstCol="1" bandRow="1"/>
              <a:tblGrid>
                <a:gridCol w="7786789">
                  <a:extLst>
                    <a:ext uri="{9D8B030D-6E8A-4147-A177-3AD203B41FA5}">
                      <a16:colId xmlns:a16="http://schemas.microsoft.com/office/drawing/2014/main" val="3795184866"/>
                    </a:ext>
                  </a:extLst>
                </a:gridCol>
                <a:gridCol w="1866900">
                  <a:extLst>
                    <a:ext uri="{9D8B030D-6E8A-4147-A177-3AD203B41FA5}">
                      <a16:colId xmlns:a16="http://schemas.microsoft.com/office/drawing/2014/main" val="3897860410"/>
                    </a:ext>
                  </a:extLst>
                </a:gridCol>
                <a:gridCol w="2070100">
                  <a:extLst>
                    <a:ext uri="{9D8B030D-6E8A-4147-A177-3AD203B41FA5}">
                      <a16:colId xmlns:a16="http://schemas.microsoft.com/office/drawing/2014/main" val="2046235312"/>
                    </a:ext>
                  </a:extLst>
                </a:gridCol>
              </a:tblGrid>
              <a:tr h="3848100">
                <a:tc>
                  <a:txBody>
                    <a:bodyPr/>
                    <a:lstStyle/>
                    <a:p>
                      <a:pPr marL="0" indent="0" algn="l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+mj-lt"/>
                        <a:buNone/>
                        <a:tabLst/>
                      </a:pPr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The panel recommends offering treatment with corticosteroids for patients with COVID-19 requiring oxygen, non-invasive ventilation or invasive mechanical ventilation </a:t>
                      </a:r>
                    </a:p>
                    <a:p>
                      <a:pPr marL="347472" indent="-347472" algn="l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indent="0" algn="l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The panel recommends NOT to offer treatment with corticosteroids for patients with COVID-19 requiring hospitalization but not requiring supplementary oxygen or ventilatory support </a:t>
                      </a:r>
                      <a:endParaRPr lang="en-GB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0603" marR="100603" marT="1397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Strong</a:t>
                      </a:r>
                      <a:endParaRPr lang="en-GB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2400" b="0" i="0" u="none" strike="noStrike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GB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2400" b="0" i="0" u="none" strike="noStrike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GB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Strong</a:t>
                      </a:r>
                      <a:endParaRPr lang="en-GB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0603" marR="100603" marT="1397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Moderate</a:t>
                      </a:r>
                      <a:endParaRPr lang="en-GB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2400" b="0" i="0" u="none" strike="noStrike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GB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2400" b="0" i="0" u="none" strike="noStrike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GB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Moderate</a:t>
                      </a:r>
                      <a:endParaRPr lang="en-GB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0603" marR="100603" marT="1397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9546782"/>
                  </a:ext>
                </a:extLst>
              </a:tr>
            </a:tbl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id="{4F500B4E-DAB3-48E8-9826-57A2D8321E82}"/>
              </a:ext>
            </a:extLst>
          </p:cNvPr>
          <p:cNvSpPr txBox="1"/>
          <p:nvPr/>
        </p:nvSpPr>
        <p:spPr>
          <a:xfrm>
            <a:off x="9931400" y="2679700"/>
            <a:ext cx="14237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>
                <a:solidFill>
                  <a:srgbClr val="C00000"/>
                </a:solidFill>
              </a:rPr>
              <a:t>Mortality</a:t>
            </a:r>
            <a:endParaRPr lang="fr-FR" sz="2400" b="1" dirty="0">
              <a:solidFill>
                <a:srgbClr val="C00000"/>
              </a:solidFill>
            </a:endParaRPr>
          </a:p>
          <a:p>
            <a:r>
              <a:rPr lang="fr-FR" sz="2400" b="1" dirty="0">
                <a:solidFill>
                  <a:srgbClr val="C00000"/>
                </a:solidFill>
              </a:rPr>
              <a:t>(esp. MV)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54814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98418EE-FA55-463A-A1B9-C7362882E0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3364" y="3157099"/>
            <a:ext cx="7759121" cy="3508105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FB49601-7165-4142-997D-4B6AB1149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Corticosteroids</a:t>
            </a:r>
            <a:r>
              <a:rPr lang="fr-FR" dirty="0"/>
              <a:t>: the </a:t>
            </a:r>
            <a:r>
              <a:rPr lang="fr-FR" dirty="0" err="1"/>
              <a:t>evidence</a:t>
            </a:r>
            <a:endParaRPr lang="fr-FR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997796-9993-4941-8B5A-8982DC0322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3365" y="1004007"/>
            <a:ext cx="7780281" cy="2153093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D20182F8-7BAE-4ADF-88EA-ED15886042AC}"/>
              </a:ext>
            </a:extLst>
          </p:cNvPr>
          <p:cNvSpPr/>
          <p:nvPr/>
        </p:nvSpPr>
        <p:spPr>
          <a:xfrm>
            <a:off x="8077688" y="2265119"/>
            <a:ext cx="1258217" cy="40403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1A59E7D-4A6D-4647-A9A1-503F9B6FD7FA}"/>
              </a:ext>
            </a:extLst>
          </p:cNvPr>
          <p:cNvSpPr/>
          <p:nvPr/>
        </p:nvSpPr>
        <p:spPr>
          <a:xfrm>
            <a:off x="8706796" y="5853993"/>
            <a:ext cx="899912" cy="40403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0F1A3D-6532-4BCE-A222-7D748B456BFE}"/>
              </a:ext>
            </a:extLst>
          </p:cNvPr>
          <p:cNvSpPr txBox="1"/>
          <p:nvPr/>
        </p:nvSpPr>
        <p:spPr>
          <a:xfrm>
            <a:off x="163411" y="1631290"/>
            <a:ext cx="375859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/>
              <a:t>Meta-analysis in both all patients and critically ill patients shows reductions in mortality</a:t>
            </a:r>
          </a:p>
          <a:p>
            <a:endParaRPr lang="en-GB" sz="2000" b="1" dirty="0"/>
          </a:p>
          <a:p>
            <a:endParaRPr lang="en-GB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/>
              <a:t>High heterogeneity due to different doses and study designs</a:t>
            </a:r>
          </a:p>
          <a:p>
            <a:endParaRPr lang="en-GB" sz="2000" b="1" dirty="0"/>
          </a:p>
          <a:p>
            <a:endParaRPr lang="en-GB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/>
              <a:t>Largest trials, particularly RECOVERY shows convincing treatment effect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29474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B49601-7165-4142-997D-4B6AB1149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Corticosteroids</a:t>
            </a:r>
            <a:r>
              <a:rPr lang="fr-FR" dirty="0"/>
              <a:t>: the </a:t>
            </a:r>
            <a:r>
              <a:rPr lang="fr-FR" dirty="0" err="1"/>
              <a:t>evidence</a:t>
            </a:r>
            <a:endParaRPr lang="fr-FR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A0AE07-E4E7-457F-97C4-13F3C7354E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647" r="34026" b="27129"/>
          <a:stretch/>
        </p:blipFill>
        <p:spPr>
          <a:xfrm>
            <a:off x="350212" y="1656661"/>
            <a:ext cx="11491576" cy="40390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252625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820512-82F5-4443-AE56-B86E0C212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IL-6 RA</a:t>
            </a: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1CF22149-7E2D-40A2-9FB2-06E383B698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493099"/>
              </p:ext>
            </p:extLst>
          </p:nvPr>
        </p:nvGraphicFramePr>
        <p:xfrm>
          <a:off x="163411" y="1900872"/>
          <a:ext cx="11672990" cy="37837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56689">
                  <a:extLst>
                    <a:ext uri="{9D8B030D-6E8A-4147-A177-3AD203B41FA5}">
                      <a16:colId xmlns:a16="http://schemas.microsoft.com/office/drawing/2014/main" val="1447796987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1019573995"/>
                    </a:ext>
                  </a:extLst>
                </a:gridCol>
                <a:gridCol w="1473201">
                  <a:extLst>
                    <a:ext uri="{9D8B030D-6E8A-4147-A177-3AD203B41FA5}">
                      <a16:colId xmlns:a16="http://schemas.microsoft.com/office/drawing/2014/main" val="2099071780"/>
                    </a:ext>
                  </a:extLst>
                </a:gridCol>
              </a:tblGrid>
              <a:tr h="360667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</a:rPr>
                        <a:t>The panel suggests to offer IL6 receptor antagonist monoclonal antibody therapy to hospitalised patients with COVID19 requiring oxygen or ventilatory support </a:t>
                      </a:r>
                    </a:p>
                    <a:p>
                      <a:pPr marL="342900" lvl="0" indent="-342900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endParaRPr lang="fr-FR" sz="24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</a:rPr>
                        <a:t>The panel suggests NOT to offer IL6 receptor antagonist monoclonal antibody to patients not requiring oxygen or who have not received corticosteroid</a:t>
                      </a:r>
                      <a:endParaRPr lang="fr-FR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</a:rPr>
                        <a:t>Conditional</a:t>
                      </a:r>
                      <a:endParaRPr lang="fr-FR" sz="24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24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</a:rPr>
                        <a:t>Conditional</a:t>
                      </a:r>
                      <a:endParaRPr lang="fr-FR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</a:rPr>
                        <a:t>Low</a:t>
                      </a:r>
                      <a:endParaRPr lang="fr-FR" sz="24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24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24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</a:rPr>
                        <a:t>Low</a:t>
                      </a:r>
                      <a:endParaRPr lang="fr-FR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8360633"/>
                  </a:ext>
                </a:extLst>
              </a:tr>
            </a:tbl>
          </a:graphicData>
        </a:graphic>
      </p:graphicFrame>
      <p:sp>
        <p:nvSpPr>
          <p:cNvPr id="7" name="ZoneTexte 6">
            <a:extLst>
              <a:ext uri="{FF2B5EF4-FFF2-40B4-BE49-F238E27FC236}">
                <a16:creationId xmlns:a16="http://schemas.microsoft.com/office/drawing/2014/main" id="{62B4DB01-D928-4779-BD51-98300880353C}"/>
              </a:ext>
            </a:extLst>
          </p:cNvPr>
          <p:cNvSpPr txBox="1"/>
          <p:nvPr/>
        </p:nvSpPr>
        <p:spPr>
          <a:xfrm>
            <a:off x="9254684" y="2690715"/>
            <a:ext cx="23985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2400" b="1" dirty="0">
                <a:solidFill>
                  <a:srgbClr val="C00000"/>
                </a:solidFill>
              </a:rPr>
              <a:t>Need for ICU/MV</a:t>
            </a:r>
          </a:p>
          <a:p>
            <a:pPr algn="r"/>
            <a:r>
              <a:rPr lang="fr-FR" sz="2400" b="1" i="1" dirty="0" err="1">
                <a:solidFill>
                  <a:srgbClr val="C00000"/>
                </a:solidFill>
              </a:rPr>
              <a:t>Mortality</a:t>
            </a:r>
            <a:endParaRPr lang="fr-FR" sz="2400" b="1" i="1" dirty="0">
              <a:solidFill>
                <a:srgbClr val="C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6822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B0C92-4C47-D94B-B022-B0528504CC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5686" y="1236353"/>
            <a:ext cx="11506200" cy="495567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br>
              <a:rPr lang="en-US" sz="2600" b="0" dirty="0">
                <a:solidFill>
                  <a:srgbClr val="BD1D3D"/>
                </a:solidFill>
              </a:rPr>
            </a:br>
            <a:r>
              <a:rPr lang="en-US" sz="2600" b="0" dirty="0">
                <a:solidFill>
                  <a:srgbClr val="BD1D3D"/>
                </a:solidFill>
              </a:rPr>
              <a:t>ERS short guidelines on COVID-19 management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BA6C69-9BDA-4F96-96B8-ECA4320E9056}"/>
              </a:ext>
            </a:extLst>
          </p:cNvPr>
          <p:cNvSpPr txBox="1"/>
          <p:nvPr/>
        </p:nvSpPr>
        <p:spPr>
          <a:xfrm>
            <a:off x="438151" y="591879"/>
            <a:ext cx="31432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srgbClr val="BD1D3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ERS Webinar </a:t>
            </a:r>
            <a:r>
              <a:rPr kumimoji="0" lang="ang-Latn-001" sz="1800" b="0" i="1" u="none" strike="noStrike" kern="1200" cap="none" spc="0" normalizeH="0" baseline="0" noProof="0" dirty="0">
                <a:ln>
                  <a:noFill/>
                </a:ln>
                <a:solidFill>
                  <a:srgbClr val="BD1D3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  <a:r>
              <a:rPr kumimoji="0" lang="ang-Latn-001" sz="1800" b="0" i="1" u="none" strike="noStrike" kern="1200" cap="none" spc="0" normalizeH="0" baseline="30000" noProof="0" dirty="0">
                <a:ln>
                  <a:noFill/>
                </a:ln>
                <a:solidFill>
                  <a:srgbClr val="BD1D3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</a:t>
            </a: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srgbClr val="BD1D3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ang-Latn-001" sz="1800" b="0" i="1" u="none" strike="noStrike" kern="1200" cap="none" spc="0" normalizeH="0" baseline="0" noProof="0" dirty="0">
                <a:ln>
                  <a:noFill/>
                </a:ln>
                <a:solidFill>
                  <a:srgbClr val="BD1D3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March</a:t>
            </a: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srgbClr val="BD1D3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2021</a:t>
            </a:r>
            <a:endParaRPr kumimoji="0" lang="x-none" sz="1800" b="0" i="1" u="none" strike="noStrike" kern="1200" cap="none" spc="0" normalizeH="0" baseline="0" noProof="0" dirty="0">
              <a:ln>
                <a:noFill/>
              </a:ln>
              <a:solidFill>
                <a:srgbClr val="BD1D3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43DA995-5610-426B-B450-52050FFB294B}"/>
              </a:ext>
            </a:extLst>
          </p:cNvPr>
          <p:cNvSpPr txBox="1">
            <a:spLocks/>
          </p:cNvSpPr>
          <p:nvPr/>
        </p:nvSpPr>
        <p:spPr>
          <a:xfrm>
            <a:off x="2267842" y="1829894"/>
            <a:ext cx="3947896" cy="21173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>
                <a:srgbClr val="BD1D3D"/>
              </a:buClr>
              <a:buFont typeface="Arial" panose="020B0604020202020204" pitchFamily="34" charset="0"/>
              <a:buNone/>
              <a:defRPr sz="1800" b="0" kern="1200" spc="15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D1D3D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B0038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B0038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B0038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>
                <a:srgbClr val="BD1D3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150" normalizeH="0" baseline="0" noProof="0" dirty="0">
                <a:ln>
                  <a:noFill/>
                </a:ln>
                <a:solidFill>
                  <a:srgbClr val="004B7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Prof. Nicolas Roche</a:t>
            </a:r>
            <a:br>
              <a:rPr kumimoji="0" lang="ang-Latn-001" sz="2000" b="0" i="0" u="none" strike="noStrike" kern="1200" cap="none" spc="150" normalizeH="0" baseline="0" noProof="0" dirty="0">
                <a:ln>
                  <a:noFill/>
                </a:ln>
                <a:solidFill>
                  <a:srgbClr val="004B7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700" b="0" i="0" u="none" strike="noStrike" kern="1200" cap="none" spc="150" normalizeH="0" baseline="0" noProof="0" dirty="0">
                <a:ln>
                  <a:noFill/>
                </a:ln>
                <a:solidFill>
                  <a:srgbClr val="004B7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Professor of Respiratory Medicine at Paris Descartes University</a:t>
            </a:r>
            <a:br>
              <a:rPr kumimoji="0" lang="en-US" sz="1700" b="0" i="0" u="none" strike="noStrike" kern="1200" cap="none" spc="150" normalizeH="0" baseline="0" noProof="0" dirty="0">
                <a:ln>
                  <a:noFill/>
                </a:ln>
                <a:solidFill>
                  <a:srgbClr val="004B7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700" b="0" i="0" u="none" strike="noStrike" kern="1200" cap="none" spc="150" normalizeH="0" baseline="0" noProof="0" dirty="0">
                <a:ln>
                  <a:noFill/>
                </a:ln>
                <a:solidFill>
                  <a:srgbClr val="004B7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Head of the Department of Respiratory Medicine, Cochin-Broca-Hôtel-Dieu Hospital Group</a:t>
            </a:r>
            <a:br>
              <a:rPr kumimoji="0" lang="en-US" sz="1700" b="0" i="0" u="none" strike="noStrike" kern="1200" cap="none" spc="150" normalizeH="0" baseline="0" noProof="0" dirty="0">
                <a:ln>
                  <a:noFill/>
                </a:ln>
                <a:solidFill>
                  <a:srgbClr val="004B7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700" b="0" i="0" u="none" strike="noStrike" kern="1200" cap="none" spc="150" normalizeH="0" baseline="0" noProof="0" dirty="0">
                <a:ln>
                  <a:noFill/>
                </a:ln>
                <a:solidFill>
                  <a:srgbClr val="004B7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Paris, France</a:t>
            </a:r>
            <a:br>
              <a:rPr kumimoji="0" lang="ang-Latn-001" sz="2000" b="0" i="0" u="none" strike="noStrike" kern="1200" cap="none" spc="150" normalizeH="0" baseline="0" noProof="0" dirty="0">
                <a:ln>
                  <a:noFill/>
                </a:ln>
                <a:solidFill>
                  <a:srgbClr val="004B7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x-none" sz="2000" b="0" i="1" u="none" strike="noStrike" kern="1200" cap="none" spc="150" normalizeH="0" baseline="0" noProof="0" dirty="0">
              <a:ln>
                <a:noFill/>
              </a:ln>
              <a:solidFill>
                <a:srgbClr val="004B7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CEBE9C93-D28D-4F59-ADF7-8DD5711A85F3}"/>
              </a:ext>
            </a:extLst>
          </p:cNvPr>
          <p:cNvSpPr txBox="1">
            <a:spLocks/>
          </p:cNvSpPr>
          <p:nvPr/>
        </p:nvSpPr>
        <p:spPr>
          <a:xfrm>
            <a:off x="2888637" y="4045199"/>
            <a:ext cx="7431317" cy="18548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>
                <a:srgbClr val="BD1D3D"/>
              </a:buClr>
              <a:buFont typeface="Arial" panose="020B0604020202020204" pitchFamily="34" charset="0"/>
              <a:buNone/>
              <a:defRPr sz="1800" b="0" kern="1200" spc="15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D1D3D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B0038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B0038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B0038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>
                <a:srgbClr val="BD1D3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ng-Latn-001" sz="2200" b="0" i="0" u="none" strike="noStrike" kern="1200" cap="none" spc="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Programme:</a:t>
            </a:r>
            <a:br>
              <a:rPr kumimoji="0" lang="ang-Latn-001" sz="2200" b="0" i="0" u="none" strike="noStrike" kern="1200" cap="none" spc="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ang-Latn-001" sz="1800" b="0" i="0" u="none" strike="noStrike" kern="1200" cap="none" spc="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1- Introduction – 2 minutes</a:t>
            </a:r>
            <a:br>
              <a:rPr kumimoji="0" lang="ang-Latn-001" sz="1800" b="0" i="0" u="none" strike="noStrike" kern="1200" cap="none" spc="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br>
              <a:rPr kumimoji="0" lang="ang-Latn-001" sz="1800" b="0" i="0" u="none" strike="noStrike" kern="1200" cap="none" spc="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ang-Latn-001" sz="1800" b="0" i="0" u="none" strike="noStrike" kern="1200" cap="none" spc="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2- Interactive presentation and discussion – 40 minutes</a:t>
            </a:r>
            <a:br>
              <a:rPr kumimoji="0" lang="ang-Latn-001" sz="1800" b="0" i="0" u="none" strike="noStrike" kern="1200" cap="none" spc="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br>
              <a:rPr kumimoji="0" lang="ang-Latn-001" sz="1800" b="0" i="0" u="none" strike="noStrike" kern="1200" cap="none" spc="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ang-Latn-001" sz="1800" b="0" i="0" u="none" strike="noStrike" kern="1200" cap="none" spc="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3- Q&amp;A – 18 minutes</a:t>
            </a:r>
            <a:br>
              <a:rPr kumimoji="0" lang="x-none" sz="1800" b="0" i="0" u="none" strike="noStrike" kern="1200" cap="none" spc="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ang-Latn-001" sz="1800" b="0" i="0" u="none" strike="noStrike" kern="1200" cap="none" spc="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B505F657-A1BD-45B2-8432-09F7351055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572" r="12286"/>
          <a:stretch/>
        </p:blipFill>
        <p:spPr>
          <a:xfrm>
            <a:off x="1205279" y="1955736"/>
            <a:ext cx="946638" cy="1369105"/>
          </a:xfrm>
          <a:prstGeom prst="rect">
            <a:avLst/>
          </a:prstGeom>
        </p:spPr>
      </p:pic>
      <p:sp>
        <p:nvSpPr>
          <p:cNvPr id="13" name="Subtitle 2">
            <a:extLst>
              <a:ext uri="{FF2B5EF4-FFF2-40B4-BE49-F238E27FC236}">
                <a16:creationId xmlns:a16="http://schemas.microsoft.com/office/drawing/2014/main" id="{258E7314-80F2-410B-AA2B-BE7D14A6A8C3}"/>
              </a:ext>
            </a:extLst>
          </p:cNvPr>
          <p:cNvSpPr txBox="1">
            <a:spLocks/>
          </p:cNvSpPr>
          <p:nvPr/>
        </p:nvSpPr>
        <p:spPr>
          <a:xfrm>
            <a:off x="7961375" y="1865066"/>
            <a:ext cx="3164116" cy="21173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>
                <a:srgbClr val="BD1D3D"/>
              </a:buClr>
              <a:buFont typeface="Arial" panose="020B0604020202020204" pitchFamily="34" charset="0"/>
              <a:buNone/>
              <a:defRPr sz="1800" b="0" kern="1200" spc="15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D1D3D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B0038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B0038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B0038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>
                <a:srgbClr val="BD1D3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150" normalizeH="0" baseline="0" noProof="0" dirty="0">
                <a:ln>
                  <a:noFill/>
                </a:ln>
                <a:solidFill>
                  <a:srgbClr val="004B7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Prof</a:t>
            </a:r>
            <a:r>
              <a:rPr kumimoji="0" lang="ang-Latn-001" sz="2000" b="0" i="0" u="none" strike="noStrike" kern="1200" cap="none" spc="150" normalizeH="0" baseline="0" noProof="0" dirty="0">
                <a:ln>
                  <a:noFill/>
                </a:ln>
                <a:solidFill>
                  <a:srgbClr val="004B7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r>
              <a:rPr kumimoji="0" lang="en-GB" sz="2000" b="0" i="0" u="none" strike="noStrike" kern="1200" cap="none" spc="150" normalizeH="0" baseline="0" noProof="0" dirty="0">
                <a:ln>
                  <a:noFill/>
                </a:ln>
                <a:solidFill>
                  <a:srgbClr val="004B7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James D Chalmers</a:t>
            </a:r>
            <a:br>
              <a:rPr kumimoji="0" lang="ang-Latn-001" sz="2000" b="0" i="0" u="none" strike="noStrike" kern="1200" cap="none" spc="150" normalizeH="0" baseline="0" noProof="0" dirty="0">
                <a:ln>
                  <a:noFill/>
                </a:ln>
                <a:solidFill>
                  <a:srgbClr val="004B7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700" b="0" i="0" u="none" strike="noStrike" kern="1200" cap="none" spc="150" normalizeH="0" baseline="0" noProof="0" dirty="0">
                <a:ln>
                  <a:noFill/>
                </a:ln>
                <a:solidFill>
                  <a:srgbClr val="004B7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British Lung Foundation Chair of Respiratory Research</a:t>
            </a:r>
            <a:br>
              <a:rPr kumimoji="0" lang="ang-Latn-001" sz="1700" b="0" i="0" u="none" strike="noStrike" kern="1200" cap="none" spc="150" normalizeH="0" baseline="0" noProof="0" dirty="0">
                <a:ln>
                  <a:noFill/>
                </a:ln>
                <a:solidFill>
                  <a:srgbClr val="004B7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700" b="0" i="0" u="none" strike="noStrike" kern="1200" cap="none" spc="150" normalizeH="0" baseline="0" noProof="0" dirty="0">
                <a:ln>
                  <a:noFill/>
                </a:ln>
                <a:solidFill>
                  <a:srgbClr val="004B7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Consultant Respiratory Physician</a:t>
            </a:r>
            <a:br>
              <a:rPr kumimoji="0" lang="ang-Latn-001" sz="1700" b="0" i="0" u="none" strike="noStrike" kern="1200" cap="none" spc="150" normalizeH="0" baseline="0" noProof="0" dirty="0">
                <a:ln>
                  <a:noFill/>
                </a:ln>
                <a:solidFill>
                  <a:srgbClr val="004B7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700" b="0" i="0" u="none" strike="noStrike" kern="1200" cap="none" spc="150" normalizeH="0" baseline="0" noProof="0" dirty="0">
                <a:ln>
                  <a:noFill/>
                </a:ln>
                <a:solidFill>
                  <a:srgbClr val="004B7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University of Dundee</a:t>
            </a:r>
            <a:endParaRPr kumimoji="0" lang="x-none" sz="1700" b="0" i="1" u="none" strike="noStrike" kern="1200" cap="none" spc="150" normalizeH="0" baseline="0" noProof="0" dirty="0">
              <a:ln>
                <a:noFill/>
              </a:ln>
              <a:solidFill>
                <a:srgbClr val="004B7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Picture 2" descr="Editorial Board | European Respiratory Society">
            <a:extLst>
              <a:ext uri="{FF2B5EF4-FFF2-40B4-BE49-F238E27FC236}">
                <a16:creationId xmlns:a16="http://schemas.microsoft.com/office/drawing/2014/main" id="{10A401BC-1C83-4658-BB0D-7261EA23AD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591" y="1988395"/>
            <a:ext cx="937972" cy="1406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346655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584F2F-A838-4E44-A165-6126858D6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IL-6 RA: the </a:t>
            </a:r>
            <a:r>
              <a:rPr lang="fr-FR" dirty="0" err="1"/>
              <a:t>evidence</a:t>
            </a:r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6D6183B-9432-4959-AEE9-08AB6A37E927}"/>
              </a:ext>
            </a:extLst>
          </p:cNvPr>
          <p:cNvSpPr txBox="1"/>
          <p:nvPr/>
        </p:nvSpPr>
        <p:spPr>
          <a:xfrm>
            <a:off x="3512008" y="1454103"/>
            <a:ext cx="49381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b="1" dirty="0" err="1">
                <a:solidFill>
                  <a:srgbClr val="C00000"/>
                </a:solidFill>
              </a:rPr>
              <a:t>Mechanical</a:t>
            </a:r>
            <a:r>
              <a:rPr lang="fr-FR" sz="2800" b="1" dirty="0">
                <a:solidFill>
                  <a:srgbClr val="C00000"/>
                </a:solidFill>
              </a:rPr>
              <a:t> ventilation or </a:t>
            </a:r>
            <a:r>
              <a:rPr lang="fr-FR" sz="2800" b="1" dirty="0" err="1">
                <a:solidFill>
                  <a:srgbClr val="C00000"/>
                </a:solidFill>
              </a:rPr>
              <a:t>death</a:t>
            </a:r>
            <a:endParaRPr lang="fr-FR" sz="2800" b="1" dirty="0">
              <a:solidFill>
                <a:srgbClr val="C00000"/>
              </a:solidFill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D393975-0602-498E-BD90-5D3E15F84F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336" y="2611086"/>
            <a:ext cx="11933328" cy="34441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456724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E23DCF-278A-4FD8-A2C4-1170949D6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Remdesivir</a:t>
            </a:r>
            <a:endParaRPr lang="fr-FR" dirty="0"/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84BF387E-6AEA-4453-9AED-FB6506704F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0823030"/>
              </p:ext>
            </p:extLst>
          </p:nvPr>
        </p:nvGraphicFramePr>
        <p:xfrm>
          <a:off x="254000" y="1939417"/>
          <a:ext cx="11607800" cy="378377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594600">
                  <a:extLst>
                    <a:ext uri="{9D8B030D-6E8A-4147-A177-3AD203B41FA5}">
                      <a16:colId xmlns:a16="http://schemas.microsoft.com/office/drawing/2014/main" val="269430025"/>
                    </a:ext>
                  </a:extLst>
                </a:gridCol>
                <a:gridCol w="1974741">
                  <a:extLst>
                    <a:ext uri="{9D8B030D-6E8A-4147-A177-3AD203B41FA5}">
                      <a16:colId xmlns:a16="http://schemas.microsoft.com/office/drawing/2014/main" val="1095732292"/>
                    </a:ext>
                  </a:extLst>
                </a:gridCol>
                <a:gridCol w="2038459">
                  <a:extLst>
                    <a:ext uri="{9D8B030D-6E8A-4147-A177-3AD203B41FA5}">
                      <a16:colId xmlns:a16="http://schemas.microsoft.com/office/drawing/2014/main" val="4020227851"/>
                    </a:ext>
                  </a:extLst>
                </a:gridCol>
              </a:tblGrid>
              <a:tr h="9144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en-GB" sz="2400" dirty="0">
                          <a:effectLst/>
                        </a:rPr>
                        <a:t>No recommendation is made regarding the use of </a:t>
                      </a:r>
                      <a:r>
                        <a:rPr lang="en-GB" sz="2400" dirty="0" err="1">
                          <a:effectLst/>
                        </a:rPr>
                        <a:t>remdesivir</a:t>
                      </a:r>
                      <a:r>
                        <a:rPr lang="en-GB" sz="2400" dirty="0">
                          <a:effectLst/>
                        </a:rPr>
                        <a:t> in patients hospitalised with COVID-19 and not requiring invasive mechanical ventilation</a:t>
                      </a:r>
                    </a:p>
                    <a:p>
                      <a:pPr marL="342900" lvl="0" indent="-342900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endParaRPr lang="fr-FR" sz="24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en-GB" sz="2400" dirty="0">
                          <a:effectLst/>
                        </a:rPr>
                        <a:t>The panel suggests not to offer </a:t>
                      </a:r>
                      <a:r>
                        <a:rPr lang="en-GB" sz="2400" dirty="0" err="1">
                          <a:effectLst/>
                        </a:rPr>
                        <a:t>remdesivir</a:t>
                      </a:r>
                      <a:r>
                        <a:rPr lang="en-GB" sz="2400" dirty="0">
                          <a:effectLst/>
                        </a:rPr>
                        <a:t> to patients hospitalised with COVID-19 infection who require invasive mechanical ventilation</a:t>
                      </a:r>
                      <a:endParaRPr lang="fr-FR" sz="2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effectLst/>
                        </a:rPr>
                        <a:t>None</a:t>
                      </a:r>
                      <a:endParaRPr lang="fr-FR" sz="24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  <a:endParaRPr lang="fr-FR" sz="24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  <a:endParaRPr lang="fr-FR" sz="24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  <a:endParaRPr lang="fr-FR" sz="24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effectLst/>
                        </a:rPr>
                        <a:t>Conditional</a:t>
                      </a:r>
                      <a:endParaRPr lang="fr-FR" sz="2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effectLst/>
                        </a:rPr>
                        <a:t>Moderate</a:t>
                      </a:r>
                      <a:endParaRPr lang="fr-FR" sz="24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  <a:endParaRPr lang="fr-FR" sz="24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  <a:endParaRPr lang="fr-FR" sz="24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  <a:endParaRPr lang="fr-FR" sz="24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effectLst/>
                        </a:rPr>
                        <a:t>Moderate</a:t>
                      </a:r>
                      <a:endParaRPr lang="fr-FR" sz="2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41813037"/>
                  </a:ext>
                </a:extLst>
              </a:tr>
            </a:tbl>
          </a:graphicData>
        </a:graphic>
      </p:graphicFrame>
      <p:sp>
        <p:nvSpPr>
          <p:cNvPr id="8" name="ZoneTexte 7">
            <a:extLst>
              <a:ext uri="{FF2B5EF4-FFF2-40B4-BE49-F238E27FC236}">
                <a16:creationId xmlns:a16="http://schemas.microsoft.com/office/drawing/2014/main" id="{8AE3A10F-C4A5-4BEC-9BCB-9C1667A4F37C}"/>
              </a:ext>
            </a:extLst>
          </p:cNvPr>
          <p:cNvSpPr txBox="1"/>
          <p:nvPr/>
        </p:nvSpPr>
        <p:spPr>
          <a:xfrm>
            <a:off x="9142680" y="2649509"/>
            <a:ext cx="262255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2400" b="1" dirty="0">
                <a:solidFill>
                  <a:srgbClr val="C0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</a:t>
            </a:r>
            <a:r>
              <a:rPr lang="en-GB" sz="24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ime to recovery and length of hospital stay</a:t>
            </a:r>
          </a:p>
          <a:p>
            <a:pPr algn="r"/>
            <a:endParaRPr lang="en-GB" sz="1200" b="1" dirty="0">
              <a:solidFill>
                <a:srgbClr val="C00000"/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algn="r"/>
            <a:r>
              <a:rPr lang="en-GB" sz="24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Inconsistent </a:t>
            </a:r>
            <a:endParaRPr lang="fr-FR" sz="2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048640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B1904F-F45B-442C-82C0-607A7ACE7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Remdesivir</a:t>
            </a:r>
            <a:r>
              <a:rPr lang="fr-FR" dirty="0"/>
              <a:t>: the </a:t>
            </a:r>
            <a:r>
              <a:rPr lang="fr-FR" dirty="0" err="1"/>
              <a:t>evidence</a:t>
            </a:r>
            <a:endParaRPr lang="fr-F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BB52C7-53AA-44D9-89B2-2CA21D3A96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692" y="1980474"/>
            <a:ext cx="10871833" cy="280743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069008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3AAD8F-61D1-4AB8-A2D9-D6DA4C42C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Case </a:t>
            </a:r>
            <a:r>
              <a:rPr lang="fr-FR" dirty="0" err="1"/>
              <a:t>study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026EDC4-F1A2-4ED7-A5EE-F6CBD0BD50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4395" y="792421"/>
            <a:ext cx="10818421" cy="658628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dirty="0" err="1"/>
              <a:t>Female</a:t>
            </a:r>
            <a:r>
              <a:rPr lang="fr-FR" dirty="0"/>
              <a:t> patient, 45 </a:t>
            </a:r>
            <a:r>
              <a:rPr lang="fr-FR" dirty="0" err="1"/>
              <a:t>years</a:t>
            </a:r>
            <a:r>
              <a:rPr lang="fr-FR" dirty="0"/>
              <a:t> </a:t>
            </a:r>
            <a:r>
              <a:rPr lang="fr-FR" dirty="0" err="1"/>
              <a:t>old</a:t>
            </a:r>
            <a:r>
              <a:rPr lang="fr-FR" dirty="0"/>
              <a:t>, hypertension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dirty="0"/>
              <a:t>BMI 32 kg/m2, intermittent </a:t>
            </a:r>
            <a:r>
              <a:rPr lang="fr-FR" dirty="0" err="1"/>
              <a:t>smoker</a:t>
            </a:r>
            <a:endParaRPr lang="fr-FR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dirty="0" err="1"/>
              <a:t>Admitted</a:t>
            </a:r>
            <a:r>
              <a:rPr lang="fr-FR" dirty="0"/>
              <a:t> </a:t>
            </a:r>
            <a:r>
              <a:rPr lang="fr-FR" dirty="0" err="1"/>
              <a:t>during</a:t>
            </a:r>
            <a:r>
              <a:rPr lang="fr-FR" dirty="0"/>
              <a:t> the night for </a:t>
            </a:r>
            <a:r>
              <a:rPr lang="fr-FR" dirty="0" err="1"/>
              <a:t>hypoxemic</a:t>
            </a:r>
            <a:r>
              <a:rPr lang="fr-FR" dirty="0"/>
              <a:t> COVID-19.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dirty="0" err="1"/>
              <a:t>Requires</a:t>
            </a:r>
            <a:r>
              <a:rPr lang="fr-FR" dirty="0"/>
              <a:t> 5 L/min nasal </a:t>
            </a:r>
            <a:r>
              <a:rPr lang="fr-FR" dirty="0" err="1"/>
              <a:t>oxygen</a:t>
            </a:r>
            <a:r>
              <a:rPr lang="fr-FR" dirty="0"/>
              <a:t> </a:t>
            </a:r>
            <a:r>
              <a:rPr lang="fr-FR" dirty="0" err="1"/>
              <a:t>therapy</a:t>
            </a:r>
            <a:r>
              <a:rPr lang="fr-FR" dirty="0"/>
              <a:t>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dirty="0"/>
              <a:t>CRP 166 mg/L. D-</a:t>
            </a:r>
            <a:r>
              <a:rPr lang="fr-FR" dirty="0" err="1"/>
              <a:t>Dimers</a:t>
            </a:r>
            <a:r>
              <a:rPr lang="fr-FR" dirty="0"/>
              <a:t> 4500 </a:t>
            </a:r>
            <a:r>
              <a:rPr lang="fr-FR" dirty="0" err="1"/>
              <a:t>ng</a:t>
            </a:r>
            <a:r>
              <a:rPr lang="fr-FR" dirty="0"/>
              <a:t>/ml, </a:t>
            </a:r>
            <a:r>
              <a:rPr lang="fr-FR" dirty="0" err="1"/>
              <a:t>Fibrinogen</a:t>
            </a:r>
            <a:r>
              <a:rPr lang="fr-FR" dirty="0"/>
              <a:t> 8.3 g/L.</a:t>
            </a:r>
          </a:p>
          <a:p>
            <a:endParaRPr lang="fr-FR" sz="100" dirty="0"/>
          </a:p>
          <a:p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choice</a:t>
            </a:r>
            <a:r>
              <a:rPr lang="fr-FR" dirty="0"/>
              <a:t>?</a:t>
            </a:r>
          </a:p>
          <a:p>
            <a:pPr marL="514350" indent="-514350">
              <a:buAutoNum type="alphaUcPeriod"/>
            </a:pPr>
            <a:r>
              <a:rPr lang="fr-FR" dirty="0"/>
              <a:t>No anticoagulation</a:t>
            </a:r>
          </a:p>
          <a:p>
            <a:pPr marL="514350" indent="-514350">
              <a:buAutoNum type="alphaUcPeriod"/>
            </a:pPr>
            <a:r>
              <a:rPr lang="fr-FR" dirty="0" err="1"/>
              <a:t>Enoxaparin</a:t>
            </a:r>
            <a:r>
              <a:rPr lang="fr-FR" dirty="0"/>
              <a:t>, </a:t>
            </a:r>
            <a:r>
              <a:rPr lang="fr-FR" dirty="0" err="1"/>
              <a:t>prophylactic</a:t>
            </a:r>
            <a:r>
              <a:rPr lang="fr-FR" dirty="0"/>
              <a:t> dose once a </a:t>
            </a:r>
            <a:r>
              <a:rPr lang="fr-FR" dirty="0" err="1"/>
              <a:t>day</a:t>
            </a:r>
            <a:endParaRPr lang="fr-FR" dirty="0"/>
          </a:p>
          <a:p>
            <a:pPr marL="514350" indent="-514350">
              <a:buAutoNum type="alphaUcPeriod"/>
            </a:pPr>
            <a:r>
              <a:rPr lang="fr-FR" dirty="0" err="1"/>
              <a:t>Enoxaparin</a:t>
            </a:r>
            <a:r>
              <a:rPr lang="fr-FR" dirty="0"/>
              <a:t>, </a:t>
            </a:r>
            <a:r>
              <a:rPr lang="fr-FR" dirty="0" err="1"/>
              <a:t>prophylactic</a:t>
            </a:r>
            <a:r>
              <a:rPr lang="fr-FR" dirty="0"/>
              <a:t> dose </a:t>
            </a:r>
            <a:r>
              <a:rPr lang="fr-FR" dirty="0" err="1"/>
              <a:t>twice</a:t>
            </a:r>
            <a:r>
              <a:rPr lang="fr-FR" dirty="0"/>
              <a:t> a </a:t>
            </a:r>
            <a:r>
              <a:rPr lang="fr-FR" dirty="0" err="1"/>
              <a:t>day</a:t>
            </a:r>
            <a:endParaRPr lang="fr-FR" dirty="0"/>
          </a:p>
          <a:p>
            <a:pPr marL="514350" indent="-514350">
              <a:buAutoNum type="alphaUcPeriod"/>
            </a:pPr>
            <a:r>
              <a:rPr lang="fr-FR" dirty="0" err="1"/>
              <a:t>Enoxaparin</a:t>
            </a:r>
            <a:r>
              <a:rPr lang="fr-FR" dirty="0"/>
              <a:t>, curative dose</a:t>
            </a:r>
          </a:p>
          <a:p>
            <a:pPr marL="514350" indent="-514350">
              <a:buAutoNum type="alphaUcPeriod"/>
            </a:pPr>
            <a:r>
              <a:rPr lang="fr-FR" dirty="0" err="1"/>
              <a:t>Aspirin</a:t>
            </a:r>
            <a:r>
              <a:rPr lang="fr-FR" dirty="0"/>
              <a:t>, 100 mg/</a:t>
            </a:r>
            <a:r>
              <a:rPr lang="fr-FR" dirty="0" err="1"/>
              <a:t>day</a:t>
            </a:r>
            <a:endParaRPr lang="fr-FR" dirty="0"/>
          </a:p>
          <a:p>
            <a:pPr marL="514350" indent="-514350">
              <a:buAutoNum type="alphaUcPeriod"/>
            </a:pPr>
            <a:endParaRPr lang="fr-F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99249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0EE382-3B2D-4AA6-81CB-774D6325B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Anticoagulation and ventilation</a:t>
            </a: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31916091-8062-4EE5-BA02-B7A8F03977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0445487"/>
              </p:ext>
            </p:extLst>
          </p:nvPr>
        </p:nvGraphicFramePr>
        <p:xfrm>
          <a:off x="292100" y="1346200"/>
          <a:ext cx="11569700" cy="511961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613406">
                  <a:extLst>
                    <a:ext uri="{9D8B030D-6E8A-4147-A177-3AD203B41FA5}">
                      <a16:colId xmlns:a16="http://schemas.microsoft.com/office/drawing/2014/main" val="3321536643"/>
                    </a:ext>
                  </a:extLst>
                </a:gridCol>
                <a:gridCol w="5641594">
                  <a:extLst>
                    <a:ext uri="{9D8B030D-6E8A-4147-A177-3AD203B41FA5}">
                      <a16:colId xmlns:a16="http://schemas.microsoft.com/office/drawing/2014/main" val="1871486604"/>
                    </a:ext>
                  </a:extLst>
                </a:gridCol>
                <a:gridCol w="1741875">
                  <a:extLst>
                    <a:ext uri="{9D8B030D-6E8A-4147-A177-3AD203B41FA5}">
                      <a16:colId xmlns:a16="http://schemas.microsoft.com/office/drawing/2014/main" val="3481964313"/>
                    </a:ext>
                  </a:extLst>
                </a:gridCol>
                <a:gridCol w="1572825">
                  <a:extLst>
                    <a:ext uri="{9D8B030D-6E8A-4147-A177-3AD203B41FA5}">
                      <a16:colId xmlns:a16="http://schemas.microsoft.com/office/drawing/2014/main" val="3595824245"/>
                    </a:ext>
                  </a:extLst>
                </a:gridCol>
              </a:tblGrid>
              <a:tr h="188447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nl-BE" sz="2400">
                          <a:effectLst/>
                        </a:rPr>
                        <a:t>Anticoagulation</a:t>
                      </a:r>
                      <a:endParaRPr lang="fr-FR" sz="24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50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en-GB" sz="2400" dirty="0">
                          <a:effectLst/>
                        </a:rPr>
                        <a:t>The panel recommends offering a form of anticoagulation to hospitalised patients with COVID-19</a:t>
                      </a:r>
                      <a:endParaRPr lang="fr-FR" sz="2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2400">
                          <a:effectLst/>
                        </a:rPr>
                        <a:t>Strong</a:t>
                      </a:r>
                      <a:endParaRPr lang="fr-FR" sz="24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2400">
                          <a:effectLst/>
                        </a:rPr>
                        <a:t>Very low</a:t>
                      </a:r>
                      <a:endParaRPr lang="fr-FR" sz="24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12399475"/>
                  </a:ext>
                </a:extLst>
              </a:tr>
              <a:tr h="287802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nl-BE" sz="2400">
                          <a:effectLst/>
                        </a:rPr>
                        <a:t>Ventilation</a:t>
                      </a:r>
                      <a:endParaRPr lang="fr-FR" sz="24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50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en-GB" sz="2400" dirty="0">
                          <a:effectLst/>
                        </a:rPr>
                        <a:t>We suggest HFNC or non-invasive CPAP delivered through either a helmet or a face-mask for patients with COVID19 and </a:t>
                      </a:r>
                      <a:r>
                        <a:rPr lang="en-GB" sz="2400" dirty="0" err="1">
                          <a:effectLst/>
                        </a:rPr>
                        <a:t>hypoxaemic</a:t>
                      </a:r>
                      <a:r>
                        <a:rPr lang="en-GB" sz="2400" dirty="0">
                          <a:effectLst/>
                        </a:rPr>
                        <a:t> acute respiratory failure without an immediate indication for invasive mechanical ventilation.</a:t>
                      </a:r>
                      <a:endParaRPr lang="fr-FR" sz="2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2400">
                          <a:effectLst/>
                        </a:rPr>
                        <a:t>Conditional</a:t>
                      </a:r>
                      <a:endParaRPr lang="fr-FR" sz="24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effectLst/>
                        </a:rPr>
                        <a:t>Very low</a:t>
                      </a:r>
                      <a:endParaRPr lang="fr-FR" sz="2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67978282"/>
                  </a:ext>
                </a:extLst>
              </a:tr>
            </a:tbl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D09A3B7B-C621-4D49-A034-A1AA1EA91939}"/>
              </a:ext>
            </a:extLst>
          </p:cNvPr>
          <p:cNvSpPr txBox="1"/>
          <p:nvPr/>
        </p:nvSpPr>
        <p:spPr>
          <a:xfrm>
            <a:off x="9142680" y="2052609"/>
            <a:ext cx="26225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2400" b="1" dirty="0">
                <a:solidFill>
                  <a:srgbClr val="C0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Mortality</a:t>
            </a:r>
          </a:p>
          <a:p>
            <a:pPr algn="r"/>
            <a:r>
              <a:rPr lang="en-GB" sz="2400" b="1" dirty="0">
                <a:solidFill>
                  <a:srgbClr val="C0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Observational</a:t>
            </a:r>
            <a:endParaRPr lang="fr-FR" sz="2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DC6A425-A0A9-48DE-BD1D-39EBBD31BABB}"/>
              </a:ext>
            </a:extLst>
          </p:cNvPr>
          <p:cNvSpPr txBox="1"/>
          <p:nvPr/>
        </p:nvSpPr>
        <p:spPr>
          <a:xfrm>
            <a:off x="9142680" y="4234516"/>
            <a:ext cx="26225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2400" b="1" dirty="0">
                <a:solidFill>
                  <a:srgbClr val="C0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Mostly indirect</a:t>
            </a:r>
            <a:endParaRPr lang="fr-FR" sz="2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57257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95A140-CCC6-444A-BBD7-08FB71A16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Others</a:t>
            </a:r>
            <a:endParaRPr lang="fr-FR" dirty="0"/>
          </a:p>
        </p:txBody>
      </p:sp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A0B54AAF-8324-495B-81DA-ACF4584A0F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2768897"/>
              </p:ext>
            </p:extLst>
          </p:nvPr>
        </p:nvGraphicFramePr>
        <p:xfrm>
          <a:off x="254000" y="1143000"/>
          <a:ext cx="11417300" cy="5146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4325">
                  <a:extLst>
                    <a:ext uri="{9D8B030D-6E8A-4147-A177-3AD203B41FA5}">
                      <a16:colId xmlns:a16="http://schemas.microsoft.com/office/drawing/2014/main" val="3160941879"/>
                    </a:ext>
                  </a:extLst>
                </a:gridCol>
                <a:gridCol w="2854325">
                  <a:extLst>
                    <a:ext uri="{9D8B030D-6E8A-4147-A177-3AD203B41FA5}">
                      <a16:colId xmlns:a16="http://schemas.microsoft.com/office/drawing/2014/main" val="448425575"/>
                    </a:ext>
                  </a:extLst>
                </a:gridCol>
                <a:gridCol w="2854325">
                  <a:extLst>
                    <a:ext uri="{9D8B030D-6E8A-4147-A177-3AD203B41FA5}">
                      <a16:colId xmlns:a16="http://schemas.microsoft.com/office/drawing/2014/main" val="4260750865"/>
                    </a:ext>
                  </a:extLst>
                </a:gridCol>
                <a:gridCol w="2854325">
                  <a:extLst>
                    <a:ext uri="{9D8B030D-6E8A-4147-A177-3AD203B41FA5}">
                      <a16:colId xmlns:a16="http://schemas.microsoft.com/office/drawing/2014/main" val="3075686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2400" dirty="0"/>
                        <a:t>Agent(s)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 err="1"/>
                        <a:t>Recommendation</a:t>
                      </a:r>
                      <a:r>
                        <a:rPr lang="fr-FR" sz="2400" dirty="0"/>
                        <a:t>/</a:t>
                      </a:r>
                    </a:p>
                    <a:p>
                      <a:r>
                        <a:rPr lang="fr-FR" sz="2400" dirty="0"/>
                        <a:t>suggestion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 err="1"/>
                        <a:t>Strength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/>
                        <a:t>Evidence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65828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fr-FR" sz="2400" dirty="0" err="1"/>
                        <a:t>Hydroxychloroquine</a:t>
                      </a:r>
                      <a:endParaRPr lang="fr-F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fr-FR" sz="2400" dirty="0"/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fr-FR" sz="2400" dirty="0"/>
                        <a:t>Strong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fr-FR" sz="2400" dirty="0" err="1"/>
                        <a:t>Moderate</a:t>
                      </a:r>
                      <a:endParaRPr lang="fr-FR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22890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fr-FR" sz="2400" dirty="0" err="1"/>
                        <a:t>Azithromycin</a:t>
                      </a:r>
                      <a:endParaRPr lang="fr-F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fr-FR" sz="2400" dirty="0"/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fr-FR" sz="2400" dirty="0" err="1"/>
                        <a:t>Conditional</a:t>
                      </a:r>
                      <a:endParaRPr lang="fr-F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fr-FR" sz="2400" dirty="0"/>
                        <a:t>Very Low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05484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fr-FR" sz="2400" dirty="0" err="1"/>
                        <a:t>Both</a:t>
                      </a:r>
                      <a:endParaRPr lang="fr-F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fr-FR" sz="2400" dirty="0"/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fr-FR" sz="2400" dirty="0" err="1"/>
                        <a:t>Conditional</a:t>
                      </a:r>
                      <a:endParaRPr lang="fr-F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fr-FR" sz="2400" dirty="0" err="1"/>
                        <a:t>Moderate</a:t>
                      </a:r>
                      <a:endParaRPr lang="fr-FR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257158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fr-FR" sz="2400" dirty="0"/>
                        <a:t>Colchicine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fr-FR" sz="2400" dirty="0"/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fr-FR" sz="2400" dirty="0" err="1"/>
                        <a:t>Conditional</a:t>
                      </a:r>
                      <a:r>
                        <a:rPr lang="fr-FR" sz="2400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fr-FR" sz="2400" dirty="0"/>
                        <a:t>Very Low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350559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fr-FR" sz="2400" dirty="0"/>
                        <a:t>Lopinavir Ritonavir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fr-FR" sz="2400" dirty="0"/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fr-FR" sz="2400" dirty="0"/>
                        <a:t>Strong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fr-FR" sz="2400" dirty="0"/>
                        <a:t>Low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974039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fr-FR" sz="2400" dirty="0" err="1"/>
                        <a:t>Interferon</a:t>
                      </a:r>
                      <a:r>
                        <a:rPr lang="fr-FR" sz="2400" dirty="0"/>
                        <a:t> beta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fr-FR" sz="2400" dirty="0"/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fr-FR" sz="2400" dirty="0" err="1"/>
                        <a:t>Conditional</a:t>
                      </a:r>
                      <a:r>
                        <a:rPr lang="fr-FR" sz="2400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fr-FR" sz="2400" dirty="0"/>
                        <a:t>Very </a:t>
                      </a:r>
                      <a:r>
                        <a:rPr lang="fr-FR" sz="2400" dirty="0" err="1"/>
                        <a:t>low</a:t>
                      </a:r>
                      <a:endParaRPr lang="fr-FR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2194655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3254213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Objectives for 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086" y="1503218"/>
            <a:ext cx="11181278" cy="5033963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1. Present the context and discuss the format of the project</a:t>
            </a:r>
          </a:p>
          <a:p>
            <a:endParaRPr lang="en-GB" dirty="0"/>
          </a:p>
          <a:p>
            <a:r>
              <a:rPr lang="en-GB" dirty="0"/>
              <a:t>2. Present and discuss the content of the guideline</a:t>
            </a:r>
          </a:p>
          <a:p>
            <a:endParaRPr lang="en-GB" dirty="0"/>
          </a:p>
          <a:p>
            <a:r>
              <a:rPr lang="en-GB" dirty="0">
                <a:solidFill>
                  <a:srgbClr val="C00000"/>
                </a:solidFill>
                <a:highlight>
                  <a:srgbClr val="FFFF00"/>
                </a:highlight>
              </a:rPr>
              <a:t>3. Discuss the implications for:</a:t>
            </a:r>
          </a:p>
          <a:p>
            <a:pPr marL="457200" indent="-457200">
              <a:buFontTx/>
              <a:buChar char="-"/>
            </a:pPr>
            <a:r>
              <a:rPr lang="en-GB" dirty="0">
                <a:solidFill>
                  <a:srgbClr val="C00000"/>
                </a:solidFill>
                <a:highlight>
                  <a:srgbClr val="FFFF00"/>
                </a:highlight>
              </a:rPr>
              <a:t>Future research</a:t>
            </a:r>
          </a:p>
          <a:p>
            <a:pPr marL="457200" indent="-457200">
              <a:buFontTx/>
              <a:buChar char="-"/>
            </a:pPr>
            <a:r>
              <a:rPr lang="en-GB" dirty="0">
                <a:solidFill>
                  <a:srgbClr val="C00000"/>
                </a:solidFill>
                <a:highlight>
                  <a:srgbClr val="FFFF00"/>
                </a:highlight>
              </a:rPr>
              <a:t>Clinical practice</a:t>
            </a:r>
          </a:p>
          <a:p>
            <a:endParaRPr lang="en-GB" dirty="0"/>
          </a:p>
          <a:p>
            <a:r>
              <a:rPr lang="en-GB" dirty="0"/>
              <a:t>4. Anticipate the next steps of this living guideline</a:t>
            </a:r>
          </a:p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91271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C20160-0562-49FD-9572-A7E8AF351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Clinical practice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49B6F80-055A-4F1D-A079-0EEB16DF18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5319" y="1084521"/>
            <a:ext cx="8000943" cy="65629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265917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223BF2-466A-4583-AB8B-C1423008C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Clinical practice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A632244-B985-46FC-A7A5-DEE3A2D7B4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Need for local adaptations</a:t>
            </a:r>
          </a:p>
          <a:p>
            <a:r>
              <a:rPr lang="fr-FR" dirty="0"/>
              <a:t>	</a:t>
            </a:r>
            <a:r>
              <a:rPr lang="fr-FR" dirty="0" err="1"/>
              <a:t>Conditional</a:t>
            </a:r>
            <a:r>
              <a:rPr lang="fr-FR" dirty="0"/>
              <a:t> recommandations</a:t>
            </a:r>
          </a:p>
          <a:p>
            <a:r>
              <a:rPr lang="fr-FR" dirty="0"/>
              <a:t>	</a:t>
            </a:r>
            <a:r>
              <a:rPr lang="fr-FR" dirty="0" err="1"/>
              <a:t>Constraints</a:t>
            </a:r>
            <a:r>
              <a:rPr lang="fr-FR" dirty="0"/>
              <a:t>, </a:t>
            </a:r>
            <a:r>
              <a:rPr lang="fr-FR" dirty="0" err="1"/>
              <a:t>costs</a:t>
            </a:r>
            <a:r>
              <a:rPr lang="fr-FR" dirty="0"/>
              <a:t>, </a:t>
            </a:r>
            <a:r>
              <a:rPr lang="fr-FR" dirty="0" err="1"/>
              <a:t>availability</a:t>
            </a:r>
            <a:r>
              <a:rPr lang="fr-FR" dirty="0"/>
              <a:t>, organisation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58025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AB37AB-8C43-4347-839C-F52380ABF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Implications for future guidance in </a:t>
            </a:r>
            <a:r>
              <a:rPr lang="fr-FR" dirty="0" err="1"/>
              <a:t>emerging</a:t>
            </a:r>
            <a:r>
              <a:rPr lang="fr-FR" dirty="0"/>
              <a:t> </a:t>
            </a:r>
            <a:r>
              <a:rPr lang="fr-FR" dirty="0" err="1"/>
              <a:t>diseases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71498A5-F639-4F44-8D9F-BFCF462F48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011" y="1726035"/>
            <a:ext cx="10818421" cy="5033963"/>
          </a:xfrm>
        </p:spPr>
        <p:txBody>
          <a:bodyPr>
            <a:normAutofit lnSpcReduction="10000"/>
          </a:bodyPr>
          <a:lstStyle/>
          <a:p>
            <a:r>
              <a:rPr lang="fr-FR" dirty="0" err="1"/>
              <a:t>Reinforces</a:t>
            </a:r>
            <a:r>
              <a:rPr lang="fr-FR" dirty="0"/>
              <a:t> the </a:t>
            </a:r>
            <a:r>
              <a:rPr lang="fr-FR" dirty="0" err="1"/>
              <a:t>need</a:t>
            </a:r>
            <a:r>
              <a:rPr lang="fr-FR" dirty="0"/>
              <a:t> for </a:t>
            </a:r>
            <a:r>
              <a:rPr lang="fr-FR" dirty="0" err="1"/>
              <a:t>strong</a:t>
            </a:r>
            <a:r>
              <a:rPr lang="fr-FR" dirty="0"/>
              <a:t> </a:t>
            </a:r>
            <a:r>
              <a:rPr lang="fr-FR" dirty="0" err="1"/>
              <a:t>evidence</a:t>
            </a:r>
            <a:r>
              <a:rPr lang="fr-FR" dirty="0"/>
              <a:t> </a:t>
            </a:r>
            <a:r>
              <a:rPr lang="fr-FR" dirty="0" err="1"/>
              <a:t>generated</a:t>
            </a:r>
            <a:r>
              <a:rPr lang="fr-FR" dirty="0"/>
              <a:t> </a:t>
            </a:r>
            <a:r>
              <a:rPr lang="fr-FR" dirty="0" err="1"/>
              <a:t>using</a:t>
            </a:r>
            <a:r>
              <a:rPr lang="fr-FR" dirty="0"/>
              <a:t> </a:t>
            </a:r>
            <a:r>
              <a:rPr lang="fr-FR" dirty="0" err="1"/>
              <a:t>robust</a:t>
            </a:r>
            <a:r>
              <a:rPr lang="fr-FR" dirty="0"/>
              <a:t> </a:t>
            </a:r>
            <a:r>
              <a:rPr lang="fr-FR" dirty="0" err="1"/>
              <a:t>clinical</a:t>
            </a:r>
            <a:r>
              <a:rPr lang="fr-FR" dirty="0"/>
              <a:t> trial </a:t>
            </a:r>
            <a:r>
              <a:rPr lang="fr-FR" dirty="0" err="1"/>
              <a:t>methodology</a:t>
            </a:r>
            <a:endParaRPr lang="fr-FR" dirty="0"/>
          </a:p>
          <a:p>
            <a:pPr marL="457200" indent="-457200">
              <a:buFontTx/>
              <a:buChar char="-"/>
            </a:pPr>
            <a:r>
              <a:rPr lang="fr-FR" dirty="0" err="1"/>
              <a:t>Discrepancy</a:t>
            </a:r>
            <a:r>
              <a:rPr lang="fr-FR" dirty="0"/>
              <a:t> </a:t>
            </a:r>
            <a:r>
              <a:rPr lang="fr-FR" dirty="0" err="1"/>
              <a:t>between</a:t>
            </a:r>
            <a:r>
              <a:rPr lang="fr-FR" dirty="0"/>
              <a:t> </a:t>
            </a:r>
            <a:r>
              <a:rPr lang="fr-FR" dirty="0" err="1"/>
              <a:t>this</a:t>
            </a:r>
            <a:r>
              <a:rPr lang="fr-FR" dirty="0"/>
              <a:t> </a:t>
            </a:r>
            <a:r>
              <a:rPr lang="fr-FR" dirty="0" err="1"/>
              <a:t>evidence-based</a:t>
            </a:r>
            <a:r>
              <a:rPr lang="fr-FR" dirty="0"/>
              <a:t> guideline and </a:t>
            </a:r>
            <a:r>
              <a:rPr lang="fr-FR" dirty="0" err="1"/>
              <a:t>previous</a:t>
            </a:r>
            <a:r>
              <a:rPr lang="fr-FR" dirty="0"/>
              <a:t> documents </a:t>
            </a:r>
            <a:r>
              <a:rPr lang="fr-FR" dirty="0" err="1"/>
              <a:t>developed</a:t>
            </a:r>
            <a:r>
              <a:rPr lang="fr-FR" dirty="0"/>
              <a:t> </a:t>
            </a:r>
            <a:r>
              <a:rPr lang="fr-FR" dirty="0" err="1"/>
              <a:t>using</a:t>
            </a:r>
            <a:r>
              <a:rPr lang="fr-FR" dirty="0"/>
              <a:t> « </a:t>
            </a:r>
            <a:r>
              <a:rPr lang="fr-FR" dirty="0" err="1"/>
              <a:t>softer</a:t>
            </a:r>
            <a:r>
              <a:rPr lang="fr-FR" dirty="0"/>
              <a:t> » </a:t>
            </a:r>
            <a:r>
              <a:rPr lang="fr-FR" dirty="0" err="1"/>
              <a:t>methodology</a:t>
            </a:r>
            <a:endParaRPr lang="fr-FR" dirty="0"/>
          </a:p>
          <a:p>
            <a:pPr marL="457200" indent="-457200">
              <a:buFontTx/>
              <a:buChar char="-"/>
            </a:pPr>
            <a:endParaRPr lang="fr-FR" dirty="0"/>
          </a:p>
          <a:p>
            <a:r>
              <a:rPr lang="fr-FR" dirty="0" err="1"/>
              <a:t>Does</a:t>
            </a:r>
            <a:r>
              <a:rPr lang="fr-FR" dirty="0"/>
              <a:t> </a:t>
            </a:r>
            <a:r>
              <a:rPr lang="fr-FR" dirty="0">
                <a:solidFill>
                  <a:srgbClr val="C00000"/>
                </a:solidFill>
              </a:rPr>
              <a:t>NOT</a:t>
            </a:r>
            <a:r>
              <a:rPr lang="fr-FR" dirty="0"/>
              <a:t> </a:t>
            </a:r>
            <a:r>
              <a:rPr lang="fr-FR" dirty="0" err="1"/>
              <a:t>suggest</a:t>
            </a:r>
            <a:r>
              <a:rPr lang="fr-FR" dirty="0"/>
              <a:t> </a:t>
            </a:r>
            <a:r>
              <a:rPr lang="fr-FR" dirty="0" err="1"/>
              <a:t>that</a:t>
            </a:r>
            <a:r>
              <a:rPr lang="fr-FR" dirty="0"/>
              <a:t> </a:t>
            </a:r>
            <a:r>
              <a:rPr lang="fr-FR" u="sng" dirty="0"/>
              <a:t>guidance</a:t>
            </a:r>
            <a:r>
              <a:rPr lang="fr-FR" dirty="0"/>
              <a:t> </a:t>
            </a:r>
            <a:r>
              <a:rPr lang="fr-FR" dirty="0" err="1"/>
              <a:t>should</a:t>
            </a:r>
            <a:r>
              <a:rPr lang="fr-FR" dirty="0"/>
              <a:t> not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developed</a:t>
            </a:r>
            <a:r>
              <a:rPr lang="fr-FR" dirty="0"/>
              <a:t> </a:t>
            </a:r>
            <a:r>
              <a:rPr lang="fr-FR" dirty="0" err="1"/>
              <a:t>earlier</a:t>
            </a:r>
            <a:r>
              <a:rPr lang="fr-FR" dirty="0"/>
              <a:t>, i.e. </a:t>
            </a:r>
            <a:r>
              <a:rPr lang="fr-FR" dirty="0" err="1"/>
              <a:t>before</a:t>
            </a:r>
            <a:r>
              <a:rPr lang="fr-FR" dirty="0"/>
              <a:t> </a:t>
            </a:r>
            <a:r>
              <a:rPr lang="fr-FR" dirty="0" err="1"/>
              <a:t>strong</a:t>
            </a:r>
            <a:r>
              <a:rPr lang="fr-FR" dirty="0"/>
              <a:t> </a:t>
            </a:r>
            <a:r>
              <a:rPr lang="fr-FR" dirty="0" err="1"/>
              <a:t>evidence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available</a:t>
            </a:r>
            <a:r>
              <a:rPr lang="fr-FR" dirty="0"/>
              <a:t> </a:t>
            </a:r>
          </a:p>
          <a:p>
            <a:pPr marL="457200" indent="-457200">
              <a:buFontTx/>
              <a:buChar char="-"/>
            </a:pPr>
            <a:r>
              <a:rPr lang="fr-FR" dirty="0"/>
              <a:t>Use </a:t>
            </a:r>
            <a:r>
              <a:rPr lang="fr-FR" dirty="0" err="1"/>
              <a:t>methodologies</a:t>
            </a:r>
            <a:r>
              <a:rPr lang="fr-FR" dirty="0"/>
              <a:t> </a:t>
            </a:r>
            <a:r>
              <a:rPr lang="fr-FR" dirty="0" err="1"/>
              <a:t>adapted</a:t>
            </a:r>
            <a:r>
              <a:rPr lang="fr-FR" dirty="0"/>
              <a:t> to the </a:t>
            </a:r>
            <a:r>
              <a:rPr lang="fr-FR" dirty="0" err="1"/>
              <a:t>lack</a:t>
            </a:r>
            <a:r>
              <a:rPr lang="fr-FR" dirty="0"/>
              <a:t> or </a:t>
            </a:r>
            <a:r>
              <a:rPr lang="fr-FR" dirty="0" err="1"/>
              <a:t>scarcity</a:t>
            </a:r>
            <a:r>
              <a:rPr lang="fr-FR" dirty="0"/>
              <a:t> of </a:t>
            </a:r>
            <a:r>
              <a:rPr lang="fr-FR" dirty="0" err="1"/>
              <a:t>evidence</a:t>
            </a:r>
            <a:endParaRPr lang="fr-FR" dirty="0"/>
          </a:p>
          <a:p>
            <a:pPr marL="457200" indent="-457200">
              <a:buFontTx/>
              <a:buChar char="-"/>
            </a:pPr>
            <a:r>
              <a:rPr lang="fr-FR" dirty="0"/>
              <a:t>e.g., CORE process</a:t>
            </a:r>
          </a:p>
          <a:p>
            <a:endParaRPr lang="fr-FR" dirty="0"/>
          </a:p>
          <a:p>
            <a:pPr marL="457200" indent="-457200">
              <a:buFontTx/>
              <a:buChar char="-"/>
            </a:pPr>
            <a:endParaRPr lang="fr-F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6286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Objectives for 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086" y="1503218"/>
            <a:ext cx="11181278" cy="5033963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1. Present the context and discuss the format of the project</a:t>
            </a:r>
          </a:p>
          <a:p>
            <a:endParaRPr lang="en-GB" dirty="0"/>
          </a:p>
          <a:p>
            <a:r>
              <a:rPr lang="en-GB" dirty="0"/>
              <a:t>2. Present and discuss the content of the guideline</a:t>
            </a:r>
          </a:p>
          <a:p>
            <a:endParaRPr lang="en-GB" dirty="0"/>
          </a:p>
          <a:p>
            <a:r>
              <a:rPr lang="en-GB" dirty="0"/>
              <a:t>3. Discuss the implications for:</a:t>
            </a:r>
          </a:p>
          <a:p>
            <a:pPr marL="457200" indent="-457200">
              <a:buFontTx/>
              <a:buChar char="-"/>
            </a:pPr>
            <a:r>
              <a:rPr lang="en-GB" dirty="0"/>
              <a:t>Future research</a:t>
            </a:r>
          </a:p>
          <a:p>
            <a:pPr marL="457200" indent="-457200">
              <a:buFontTx/>
              <a:buChar char="-"/>
            </a:pPr>
            <a:r>
              <a:rPr lang="en-GB" dirty="0"/>
              <a:t>Clinical practice</a:t>
            </a:r>
          </a:p>
          <a:p>
            <a:endParaRPr lang="en-GB" dirty="0"/>
          </a:p>
          <a:p>
            <a:r>
              <a:rPr lang="en-GB" dirty="0"/>
              <a:t>4. Anticipate the next steps of this living guideline</a:t>
            </a:r>
          </a:p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791008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DE7E06-B878-45CD-BBC2-2CEAD95EC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Implications for </a:t>
            </a:r>
            <a:r>
              <a:rPr lang="fr-FR" dirty="0" err="1"/>
              <a:t>research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64B5E48-97BF-4047-85DD-CF749F2906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Impressive speed of </a:t>
            </a:r>
            <a:r>
              <a:rPr lang="fr-FR" dirty="0" err="1"/>
              <a:t>research</a:t>
            </a:r>
            <a:endParaRPr lang="fr-FR" dirty="0"/>
          </a:p>
          <a:p>
            <a:r>
              <a:rPr lang="fr-FR" dirty="0"/>
              <a:t>	</a:t>
            </a:r>
            <a:r>
              <a:rPr lang="fr-FR" dirty="0" err="1"/>
              <a:t>Already</a:t>
            </a:r>
            <a:r>
              <a:rPr lang="fr-FR" dirty="0"/>
              <a:t> </a:t>
            </a:r>
            <a:r>
              <a:rPr lang="fr-FR" dirty="0" err="1"/>
              <a:t>some</a:t>
            </a:r>
            <a:r>
              <a:rPr lang="fr-FR" dirty="0"/>
              <a:t> </a:t>
            </a:r>
            <a:r>
              <a:rPr lang="fr-FR" dirty="0" err="1"/>
              <a:t>clear</a:t>
            </a:r>
            <a:r>
              <a:rPr lang="fr-FR" dirty="0"/>
              <a:t> conclusions</a:t>
            </a:r>
          </a:p>
          <a:p>
            <a:endParaRPr lang="fr-FR" dirty="0"/>
          </a:p>
          <a:p>
            <a:r>
              <a:rPr lang="fr-FR" dirty="0"/>
              <a:t>But </a:t>
            </a:r>
            <a:r>
              <a:rPr lang="fr-FR" dirty="0" err="1"/>
              <a:t>remaining</a:t>
            </a:r>
            <a:r>
              <a:rPr lang="fr-FR" dirty="0"/>
              <a:t> </a:t>
            </a:r>
            <a:r>
              <a:rPr lang="fr-FR" dirty="0" err="1"/>
              <a:t>need</a:t>
            </a:r>
            <a:r>
              <a:rPr lang="fr-FR" dirty="0"/>
              <a:t> to </a:t>
            </a:r>
            <a:r>
              <a:rPr lang="fr-FR" dirty="0" err="1"/>
              <a:t>accumulate</a:t>
            </a:r>
            <a:r>
              <a:rPr lang="fr-FR" dirty="0"/>
              <a:t> </a:t>
            </a:r>
            <a:r>
              <a:rPr lang="fr-FR" dirty="0" err="1"/>
              <a:t>evidence</a:t>
            </a:r>
            <a:r>
              <a:rPr lang="fr-FR" dirty="0"/>
              <a:t> on </a:t>
            </a:r>
            <a:r>
              <a:rPr lang="fr-FR" dirty="0" err="1"/>
              <a:t>virtually</a:t>
            </a:r>
            <a:r>
              <a:rPr lang="fr-FR" dirty="0"/>
              <a:t> </a:t>
            </a:r>
            <a:r>
              <a:rPr lang="fr-FR" dirty="0" err="1"/>
              <a:t>everything</a:t>
            </a:r>
            <a:endParaRPr lang="fr-F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536316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7C44C2-2BF5-49F5-A1E0-5ABB76E92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Corticosteroids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8806CCB-8841-4C03-8FEE-BCBDAFD628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Optimal molecule,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Optimal timing, dose and scheme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Optimal duration of treatment, long term side effects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Other subgroups of patients, </a:t>
            </a:r>
          </a:p>
          <a:p>
            <a:pPr marL="10858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not requiring oxygen but increased systemic inflammation or radiographic changes</a:t>
            </a:r>
            <a:endParaRPr lang="fr-FR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99558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E7784C-96C1-4C6A-899D-54DF5497E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IL-6 RA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7D6DC75-D96E-4DD3-AF3F-11DA9A4F8C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Optimal patient population </a:t>
            </a:r>
            <a:endParaRPr lang="fr-FR" sz="4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617165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2EB1F5-5C52-4D7E-820A-4A9E2E762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Remdesivir</a:t>
            </a: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01F302F-71BE-4221-98BA-4C9FF90740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F</a:t>
            </a:r>
            <a:r>
              <a:rPr lang="en-GB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urther large studies including important endpoints </a:t>
            </a:r>
          </a:p>
          <a:p>
            <a:pPr marL="1428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</a:t>
            </a:r>
            <a:r>
              <a:rPr lang="en-GB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linical improvement, clinical deterioration and length of stay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Identifying subgroups of patients who benefit </a:t>
            </a:r>
          </a:p>
          <a:p>
            <a:pPr marL="1428750" indent="-285750">
              <a:buFont typeface="Arial" panose="020B0604020202020204" pitchFamily="34" charset="0"/>
              <a:buChar char="•"/>
            </a:pPr>
            <a:r>
              <a:rPr lang="en-GB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Timing of administration and requirement for oxygen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On top of systemic corticosteroids / other drugs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E</a:t>
            </a:r>
            <a:r>
              <a:rPr lang="en-GB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arlier administration</a:t>
            </a:r>
            <a:endParaRPr lang="fr-FR" sz="4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1660385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6C3F7C-D63A-4BF3-8F1A-A35BB87DE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Anticoagulation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44BE943-F82A-410F-A25F-7CB44D7C01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R</a:t>
            </a:r>
            <a:r>
              <a:rPr lang="en-GB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andomised controlled trials comparing various modalities:</a:t>
            </a:r>
          </a:p>
          <a:p>
            <a:pPr marL="1257300" indent="-457200">
              <a:buFontTx/>
              <a:buChar char="-"/>
            </a:pPr>
            <a:r>
              <a:rPr lang="en-GB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prophylactic, </a:t>
            </a:r>
          </a:p>
          <a:p>
            <a:pPr marL="1257300" indent="-457200">
              <a:buFontTx/>
              <a:buChar char="-"/>
            </a:pPr>
            <a:r>
              <a:rPr lang="en-GB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prophylactic-high </a:t>
            </a:r>
          </a:p>
          <a:p>
            <a:pPr marL="1257300" indent="-457200">
              <a:buFontTx/>
              <a:buChar char="-"/>
            </a:pPr>
            <a:r>
              <a:rPr lang="en-GB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therapeutic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D</a:t>
            </a:r>
            <a:r>
              <a:rPr lang="en-GB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uration and type of agent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S</a:t>
            </a:r>
            <a:r>
              <a:rPr lang="en-GB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ubgroups based on:</a:t>
            </a:r>
          </a:p>
          <a:p>
            <a:pPr marL="1257300" indent="-457200">
              <a:buFontTx/>
              <a:buChar char="-"/>
            </a:pPr>
            <a:r>
              <a:rPr lang="en-GB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severity </a:t>
            </a:r>
          </a:p>
          <a:p>
            <a:pPr marL="1257300" indent="-457200">
              <a:buFontTx/>
              <a:buChar char="-"/>
            </a:pPr>
            <a:r>
              <a:rPr lang="en-GB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biomarkers of inflammation and/or coagulation.</a:t>
            </a:r>
            <a:endParaRPr lang="fr-FR" sz="4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82960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E8909A-4657-4E6E-BCD8-AC58887DD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Oxygen</a:t>
            </a:r>
            <a:r>
              <a:rPr lang="fr-FR" dirty="0"/>
              <a:t> and </a:t>
            </a:r>
            <a:r>
              <a:rPr lang="fr-FR" dirty="0" err="1"/>
              <a:t>ventilatory</a:t>
            </a:r>
            <a:r>
              <a:rPr lang="fr-FR" dirty="0"/>
              <a:t> support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6D9DC89-22A2-4429-8883-BA164739C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GB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Randomized studies addressing the optimal mode of ventilation in patients with acute </a:t>
            </a:r>
            <a:r>
              <a:rPr lang="en-GB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hypoxaemic</a:t>
            </a:r>
            <a:r>
              <a:rPr lang="en-GB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 respiratory failure </a:t>
            </a:r>
            <a:endParaRPr lang="fr-FR" sz="4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309087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95A140-CCC6-444A-BBD7-08FB71A16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Others</a:t>
            </a:r>
            <a:endParaRPr lang="fr-FR" dirty="0"/>
          </a:p>
        </p:txBody>
      </p:sp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A0B54AAF-8324-495B-81DA-ACF4584A0F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9074407"/>
              </p:ext>
            </p:extLst>
          </p:nvPr>
        </p:nvGraphicFramePr>
        <p:xfrm>
          <a:off x="2616200" y="1409700"/>
          <a:ext cx="7518400" cy="50657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9200">
                  <a:extLst>
                    <a:ext uri="{9D8B030D-6E8A-4147-A177-3AD203B41FA5}">
                      <a16:colId xmlns:a16="http://schemas.microsoft.com/office/drawing/2014/main" val="3160941879"/>
                    </a:ext>
                  </a:extLst>
                </a:gridCol>
                <a:gridCol w="3759200">
                  <a:extLst>
                    <a:ext uri="{9D8B030D-6E8A-4147-A177-3AD203B41FA5}">
                      <a16:colId xmlns:a16="http://schemas.microsoft.com/office/drawing/2014/main" val="4484255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2400" dirty="0"/>
                        <a:t>Agent(s)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/>
                        <a:t>Need for future </a:t>
                      </a:r>
                      <a:r>
                        <a:rPr lang="fr-FR" sz="2400" dirty="0" err="1"/>
                        <a:t>research</a:t>
                      </a:r>
                      <a:endParaRPr lang="fr-F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65828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fr-FR" sz="2400" dirty="0" err="1"/>
                        <a:t>Hydroxychloroquine</a:t>
                      </a:r>
                      <a:endParaRPr lang="fr-F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fr-FR" sz="2400" dirty="0"/>
                        <a:t>NO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22890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fr-FR" sz="2400" dirty="0" err="1"/>
                        <a:t>Azithromycin</a:t>
                      </a:r>
                      <a:endParaRPr lang="fr-F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2400" dirty="0"/>
                        <a:t>?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studies</a:t>
                      </a:r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into</a:t>
                      </a:r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frequency</a:t>
                      </a:r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</a:t>
                      </a:r>
                      <a:r>
                        <a:rPr lang="de-DE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bacterial</a:t>
                      </a:r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co-infection</a:t>
                      </a:r>
                      <a:endParaRPr lang="fr-FR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05484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fr-FR" sz="2400" dirty="0" err="1"/>
                        <a:t>Both</a:t>
                      </a:r>
                      <a:endParaRPr lang="fr-F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fr-FR" sz="2400" dirty="0"/>
                        <a:t>NO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257158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fr-FR" sz="2400" dirty="0"/>
                        <a:t>Colchicine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fr-FR" sz="2400" dirty="0" err="1"/>
                        <a:t>Recovery</a:t>
                      </a:r>
                      <a:endParaRPr lang="fr-FR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350559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fr-FR" sz="2400" dirty="0"/>
                        <a:t>Lopinavir Ritonavir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fr-FR" sz="2400" dirty="0"/>
                        <a:t>NO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974039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fr-FR" sz="2400" dirty="0" err="1"/>
                        <a:t>Interferon</a:t>
                      </a:r>
                      <a:r>
                        <a:rPr lang="fr-FR" sz="2400" dirty="0"/>
                        <a:t> beta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fr-FR" sz="2400" dirty="0" err="1"/>
                        <a:t>Inhaled</a:t>
                      </a:r>
                      <a:endParaRPr lang="fr-FR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2194655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79793461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Objectives for 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086" y="1503218"/>
            <a:ext cx="11181278" cy="5033963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1. Present the context and discuss the format of the project</a:t>
            </a:r>
          </a:p>
          <a:p>
            <a:endParaRPr lang="en-GB" dirty="0"/>
          </a:p>
          <a:p>
            <a:r>
              <a:rPr lang="en-GB" dirty="0"/>
              <a:t>2. Present and discuss the content of the guideline</a:t>
            </a:r>
          </a:p>
          <a:p>
            <a:endParaRPr lang="en-GB" dirty="0"/>
          </a:p>
          <a:p>
            <a:r>
              <a:rPr lang="en-GB" dirty="0"/>
              <a:t>3. Discuss the implications for:</a:t>
            </a:r>
          </a:p>
          <a:p>
            <a:pPr marL="457200" indent="-457200">
              <a:buFontTx/>
              <a:buChar char="-"/>
            </a:pPr>
            <a:r>
              <a:rPr lang="en-GB" dirty="0"/>
              <a:t>Future research</a:t>
            </a:r>
          </a:p>
          <a:p>
            <a:pPr marL="457200" indent="-457200">
              <a:buFontTx/>
              <a:buChar char="-"/>
            </a:pPr>
            <a:r>
              <a:rPr lang="en-GB" dirty="0"/>
              <a:t>Clinical practice</a:t>
            </a:r>
          </a:p>
          <a:p>
            <a:endParaRPr lang="en-GB" dirty="0"/>
          </a:p>
          <a:p>
            <a:r>
              <a:rPr lang="en-GB" dirty="0">
                <a:solidFill>
                  <a:srgbClr val="C00000"/>
                </a:solidFill>
              </a:rPr>
              <a:t>4. Anticipate the next steps of this living guideline</a:t>
            </a:r>
          </a:p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614734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977713-BA47-450B-A925-C5CC6D953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The </a:t>
            </a:r>
            <a:r>
              <a:rPr lang="fr-FR" dirty="0" err="1"/>
              <a:t>continuing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/>
              <a:t>process</a:t>
            </a:r>
          </a:p>
        </p:txBody>
      </p:sp>
      <p:pic>
        <p:nvPicPr>
          <p:cNvPr id="12" name="Image 11" descr="Une image contenant table&#10;&#10;Description générée automatiquement">
            <a:extLst>
              <a:ext uri="{FF2B5EF4-FFF2-40B4-BE49-F238E27FC236}">
                <a16:creationId xmlns:a16="http://schemas.microsoft.com/office/drawing/2014/main" id="{D1DD7189-8D0F-4264-AD1D-3391B8756F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06" r="37469"/>
          <a:stretch/>
        </p:blipFill>
        <p:spPr>
          <a:xfrm>
            <a:off x="3751794" y="98002"/>
            <a:ext cx="684276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5811035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9327EE-8FEC-4DD7-A2B5-CAFB8DE5B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Next topics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420E75B-CB53-45B6-B43B-2E506278A9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Convalescent plasma</a:t>
            </a:r>
          </a:p>
          <a:p>
            <a:endParaRPr lang="fr-FR" dirty="0"/>
          </a:p>
          <a:p>
            <a:r>
              <a:rPr lang="fr-FR" dirty="0"/>
              <a:t>Antiviral Mabs</a:t>
            </a:r>
          </a:p>
          <a:p>
            <a:endParaRPr lang="fr-FR" dirty="0"/>
          </a:p>
          <a:p>
            <a:r>
              <a:rPr lang="fr-FR" dirty="0" err="1"/>
              <a:t>Allied</a:t>
            </a:r>
            <a:r>
              <a:rPr lang="fr-FR" dirty="0"/>
              <a:t> </a:t>
            </a:r>
            <a:r>
              <a:rPr lang="fr-FR" dirty="0" err="1"/>
              <a:t>healthcare</a:t>
            </a:r>
            <a:r>
              <a:rPr lang="fr-FR" dirty="0"/>
              <a:t> </a:t>
            </a:r>
            <a:r>
              <a:rPr lang="fr-FR" dirty="0" err="1"/>
              <a:t>professionals</a:t>
            </a:r>
            <a:r>
              <a:rPr lang="fr-FR" dirty="0"/>
              <a:t> </a:t>
            </a:r>
          </a:p>
          <a:p>
            <a:endParaRPr lang="fr-FR" dirty="0"/>
          </a:p>
          <a:p>
            <a:r>
              <a:rPr lang="fr-FR" dirty="0"/>
              <a:t>…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4576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Objectives for 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086" y="1503218"/>
            <a:ext cx="11181278" cy="5033963"/>
          </a:xfrm>
        </p:spPr>
        <p:txBody>
          <a:bodyPr>
            <a:normAutofit fontScale="85000" lnSpcReduction="20000"/>
          </a:bodyPr>
          <a:lstStyle/>
          <a:p>
            <a:r>
              <a:rPr lang="en-GB" dirty="0">
                <a:solidFill>
                  <a:srgbClr val="C00000"/>
                </a:solidFill>
                <a:highlight>
                  <a:srgbClr val="FFFF00"/>
                </a:highlight>
              </a:rPr>
              <a:t>1. Present the context and discuss the format of the project</a:t>
            </a:r>
          </a:p>
          <a:p>
            <a:endParaRPr lang="en-GB" dirty="0"/>
          </a:p>
          <a:p>
            <a:r>
              <a:rPr lang="en-GB" dirty="0"/>
              <a:t>2. Present and discuss the content of the guideline</a:t>
            </a:r>
          </a:p>
          <a:p>
            <a:endParaRPr lang="en-GB" dirty="0"/>
          </a:p>
          <a:p>
            <a:r>
              <a:rPr lang="en-GB" dirty="0"/>
              <a:t>3. Discuss the implications for:</a:t>
            </a:r>
          </a:p>
          <a:p>
            <a:pPr marL="457200" indent="-457200">
              <a:buFontTx/>
              <a:buChar char="-"/>
            </a:pPr>
            <a:r>
              <a:rPr lang="en-GB" dirty="0"/>
              <a:t>Future research</a:t>
            </a:r>
          </a:p>
          <a:p>
            <a:pPr marL="457200" indent="-457200">
              <a:buFontTx/>
              <a:buChar char="-"/>
            </a:pPr>
            <a:r>
              <a:rPr lang="en-GB" dirty="0"/>
              <a:t>Clinical practice</a:t>
            </a:r>
          </a:p>
          <a:p>
            <a:endParaRPr lang="en-GB" dirty="0"/>
          </a:p>
          <a:p>
            <a:r>
              <a:rPr lang="en-GB" dirty="0"/>
              <a:t>4. Anticipate the next steps of this living guideline</a:t>
            </a:r>
          </a:p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151939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98586A-D020-469D-9D20-197DED1D6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Case </a:t>
            </a:r>
            <a:r>
              <a:rPr lang="fr-FR" dirty="0" err="1"/>
              <a:t>study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4CACA64-38DD-4BE0-93DC-A904E3566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497" y="3149601"/>
            <a:ext cx="10818421" cy="184150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2400" dirty="0"/>
              <a:t>Male patient, 80 </a:t>
            </a:r>
            <a:r>
              <a:rPr lang="fr-FR" sz="2400" dirty="0" err="1"/>
              <a:t>years</a:t>
            </a:r>
            <a:r>
              <a:rPr lang="fr-FR" sz="2400" dirty="0"/>
              <a:t> </a:t>
            </a:r>
            <a:r>
              <a:rPr lang="fr-FR" sz="2400" dirty="0" err="1"/>
              <a:t>old</a:t>
            </a:r>
            <a:r>
              <a:rPr lang="fr-FR" sz="2400" dirty="0"/>
              <a:t>, Parkinson </a:t>
            </a:r>
            <a:r>
              <a:rPr lang="fr-FR" sz="2400" dirty="0" err="1"/>
              <a:t>disease</a:t>
            </a:r>
            <a:r>
              <a:rPr lang="fr-FR" sz="2400" dirty="0"/>
              <a:t>, </a:t>
            </a:r>
            <a:r>
              <a:rPr lang="fr-FR" sz="2400" dirty="0" err="1"/>
              <a:t>visiting</a:t>
            </a:r>
            <a:r>
              <a:rPr lang="fr-FR" sz="2400" dirty="0"/>
              <a:t> the emergency </a:t>
            </a:r>
            <a:r>
              <a:rPr lang="fr-FR" sz="2400" dirty="0" err="1"/>
              <a:t>department</a:t>
            </a:r>
            <a:r>
              <a:rPr lang="fr-FR" sz="2400" dirty="0"/>
              <a:t> on Day 8 of </a:t>
            </a:r>
            <a:r>
              <a:rPr lang="fr-FR" sz="2400" dirty="0" err="1"/>
              <a:t>fever</a:t>
            </a:r>
            <a:r>
              <a:rPr lang="fr-FR" sz="2400" dirty="0"/>
              <a:t>, </a:t>
            </a:r>
            <a:r>
              <a:rPr lang="fr-FR" sz="2400" dirty="0" err="1"/>
              <a:t>extreme</a:t>
            </a:r>
            <a:r>
              <a:rPr lang="fr-FR" sz="2400" dirty="0"/>
              <a:t> fatigue, </a:t>
            </a:r>
            <a:r>
              <a:rPr lang="fr-FR" sz="2400" dirty="0" err="1"/>
              <a:t>rhinitis</a:t>
            </a:r>
            <a:r>
              <a:rPr lang="fr-FR" sz="2400" dirty="0"/>
              <a:t>, </a:t>
            </a:r>
            <a:r>
              <a:rPr lang="fr-FR" sz="2400" dirty="0" err="1"/>
              <a:t>slight</a:t>
            </a:r>
            <a:r>
              <a:rPr lang="fr-FR" sz="2400" dirty="0"/>
              <a:t> </a:t>
            </a:r>
            <a:r>
              <a:rPr lang="fr-FR" sz="2400" dirty="0" err="1"/>
              <a:t>breathlessness</a:t>
            </a:r>
            <a:endParaRPr lang="fr-FR" sz="24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2400" dirty="0"/>
              <a:t>SpO2 96% (room air) on </a:t>
            </a:r>
            <a:r>
              <a:rPr lang="fr-FR" sz="2400" dirty="0" err="1"/>
              <a:t>arrival</a:t>
            </a:r>
            <a:r>
              <a:rPr lang="fr-FR" sz="2400" dirty="0"/>
              <a:t>.</a:t>
            </a:r>
          </a:p>
          <a:p>
            <a:r>
              <a:rPr lang="fr-FR" sz="2400" dirty="0" err="1"/>
              <a:t>Your</a:t>
            </a:r>
            <a:r>
              <a:rPr lang="fr-FR" sz="2400" dirty="0"/>
              <a:t> </a:t>
            </a:r>
            <a:r>
              <a:rPr lang="fr-FR" sz="2400" dirty="0" err="1"/>
              <a:t>choice</a:t>
            </a:r>
            <a:r>
              <a:rPr lang="fr-FR" sz="2400" dirty="0"/>
              <a:t>(s) ?</a:t>
            </a:r>
          </a:p>
          <a:p>
            <a:pPr marL="514350" indent="-514350">
              <a:buAutoNum type="alphaUcPeriod"/>
            </a:pPr>
            <a:r>
              <a:rPr lang="fr-FR" sz="2400" dirty="0" err="1"/>
              <a:t>Dexamethasone</a:t>
            </a:r>
            <a:r>
              <a:rPr lang="fr-FR" sz="2400" dirty="0"/>
              <a:t> </a:t>
            </a:r>
          </a:p>
          <a:p>
            <a:pPr marL="514350" indent="-514350">
              <a:buAutoNum type="alphaUcPeriod"/>
            </a:pPr>
            <a:r>
              <a:rPr lang="fr-FR" sz="2400" dirty="0" err="1"/>
              <a:t>Tocilizumab</a:t>
            </a:r>
            <a:endParaRPr lang="fr-FR" sz="2400" dirty="0"/>
          </a:p>
          <a:p>
            <a:pPr marL="514350" indent="-514350">
              <a:buAutoNum type="alphaUcPeriod"/>
            </a:pPr>
            <a:r>
              <a:rPr lang="fr-FR" sz="2400" dirty="0" err="1"/>
              <a:t>Hydroxychloroquine</a:t>
            </a:r>
            <a:endParaRPr lang="fr-FR" sz="2400" dirty="0"/>
          </a:p>
          <a:p>
            <a:pPr marL="514350" indent="-514350">
              <a:buAutoNum type="alphaUcPeriod"/>
            </a:pPr>
            <a:r>
              <a:rPr lang="fr-FR" sz="2400" dirty="0" err="1"/>
              <a:t>Azithromycin</a:t>
            </a:r>
            <a:endParaRPr lang="fr-FR" sz="2400" dirty="0"/>
          </a:p>
          <a:p>
            <a:pPr marL="514350" indent="-514350">
              <a:buAutoNum type="alphaUcPeriod"/>
            </a:pPr>
            <a:r>
              <a:rPr lang="fr-FR" sz="2400" dirty="0"/>
              <a:t>Colchicine</a:t>
            </a:r>
          </a:p>
          <a:p>
            <a:pPr marL="514350" indent="-514350">
              <a:buAutoNum type="alphaUcPeriod"/>
            </a:pPr>
            <a:r>
              <a:rPr lang="fr-FR" sz="2400" dirty="0" err="1"/>
              <a:t>Paracetamol</a:t>
            </a:r>
            <a:endParaRPr lang="fr-FR" sz="2400" dirty="0"/>
          </a:p>
          <a:p>
            <a:pPr marL="514350" indent="-514350">
              <a:buAutoNum type="alphaUcPeriod"/>
            </a:pPr>
            <a:endParaRPr lang="fr-FR" sz="2400" dirty="0"/>
          </a:p>
        </p:txBody>
      </p:sp>
      <p:pic>
        <p:nvPicPr>
          <p:cNvPr id="8" name="Image 7" descr="Une image contenant texte, blanc&#10;&#10;Description générée automatiquement">
            <a:extLst>
              <a:ext uri="{FF2B5EF4-FFF2-40B4-BE49-F238E27FC236}">
                <a16:creationId xmlns:a16="http://schemas.microsoft.com/office/drawing/2014/main" id="{FFE7E2F8-2E87-4C20-BC29-70F1141937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4561"/>
          <a:stretch/>
        </p:blipFill>
        <p:spPr>
          <a:xfrm>
            <a:off x="6226332" y="2368550"/>
            <a:ext cx="4987767" cy="37627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4254989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98586A-D020-469D-9D20-197DED1D6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Case </a:t>
            </a:r>
            <a:r>
              <a:rPr lang="fr-FR" dirty="0" err="1"/>
              <a:t>study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4CACA64-38DD-4BE0-93DC-A904E3566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497" y="3149601"/>
            <a:ext cx="10818421" cy="184150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2400" dirty="0"/>
              <a:t>Male patient, 72 </a:t>
            </a:r>
            <a:r>
              <a:rPr lang="fr-FR" sz="2400" dirty="0" err="1"/>
              <a:t>years</a:t>
            </a:r>
            <a:r>
              <a:rPr lang="fr-FR" sz="2400" dirty="0"/>
              <a:t> </a:t>
            </a:r>
            <a:r>
              <a:rPr lang="fr-FR" sz="2400" dirty="0" err="1"/>
              <a:t>old</a:t>
            </a:r>
            <a:r>
              <a:rPr lang="fr-FR" sz="2400" dirty="0"/>
              <a:t>, </a:t>
            </a:r>
            <a:r>
              <a:rPr lang="fr-FR" sz="2400" dirty="0" err="1"/>
              <a:t>visiting</a:t>
            </a:r>
            <a:r>
              <a:rPr lang="fr-FR" sz="2400" dirty="0"/>
              <a:t> the emergency </a:t>
            </a:r>
            <a:r>
              <a:rPr lang="fr-FR" sz="2400" dirty="0" err="1"/>
              <a:t>department</a:t>
            </a:r>
            <a:r>
              <a:rPr lang="fr-FR" sz="2400" dirty="0"/>
              <a:t> on Day 5 of </a:t>
            </a:r>
            <a:r>
              <a:rPr lang="fr-FR" sz="2400" dirty="0" err="1"/>
              <a:t>fever</a:t>
            </a:r>
            <a:r>
              <a:rPr lang="fr-FR" sz="2400" dirty="0"/>
              <a:t>, </a:t>
            </a:r>
            <a:r>
              <a:rPr lang="fr-FR" sz="2400" dirty="0" err="1"/>
              <a:t>cough</a:t>
            </a:r>
            <a:r>
              <a:rPr lang="fr-FR" sz="2400" dirty="0"/>
              <a:t>, </a:t>
            </a:r>
            <a:r>
              <a:rPr lang="fr-FR" sz="2400" dirty="0" err="1"/>
              <a:t>anosmia</a:t>
            </a:r>
            <a:r>
              <a:rPr lang="fr-FR" sz="2400" dirty="0"/>
              <a:t>, progressive </a:t>
            </a:r>
            <a:r>
              <a:rPr lang="fr-FR" sz="2400" dirty="0" err="1"/>
              <a:t>breathlessness</a:t>
            </a:r>
            <a:endParaRPr lang="fr-FR" sz="24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2400" dirty="0"/>
              <a:t>SpO2 90% (room air) on </a:t>
            </a:r>
            <a:r>
              <a:rPr lang="fr-FR" sz="2400" dirty="0" err="1"/>
              <a:t>arrival</a:t>
            </a:r>
            <a:r>
              <a:rPr lang="fr-FR" sz="2400" dirty="0"/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2400" dirty="0" err="1"/>
              <a:t>Took</a:t>
            </a:r>
            <a:r>
              <a:rPr lang="fr-FR" sz="2400" dirty="0"/>
              <a:t> </a:t>
            </a:r>
            <a:r>
              <a:rPr lang="fr-FR" sz="2400" dirty="0" err="1"/>
              <a:t>paracetamol</a:t>
            </a:r>
            <a:r>
              <a:rPr lang="fr-FR" sz="2400" dirty="0"/>
              <a:t> </a:t>
            </a:r>
            <a:r>
              <a:rPr lang="fr-FR" sz="2400" dirty="0" err="1"/>
              <a:t>only</a:t>
            </a:r>
            <a:endParaRPr lang="fr-FR" sz="2400" dirty="0"/>
          </a:p>
          <a:p>
            <a:r>
              <a:rPr lang="fr-FR" sz="2400" dirty="0" err="1"/>
              <a:t>Your</a:t>
            </a:r>
            <a:r>
              <a:rPr lang="fr-FR" sz="2400" dirty="0"/>
              <a:t> </a:t>
            </a:r>
            <a:r>
              <a:rPr lang="fr-FR" sz="2400" dirty="0" err="1"/>
              <a:t>choice</a:t>
            </a:r>
            <a:r>
              <a:rPr lang="fr-FR" sz="2400" dirty="0"/>
              <a:t>(s) ?</a:t>
            </a:r>
          </a:p>
          <a:p>
            <a:pPr marL="514350" indent="-514350">
              <a:buAutoNum type="alphaUcPeriod"/>
            </a:pPr>
            <a:r>
              <a:rPr lang="fr-FR" sz="2400" dirty="0" err="1"/>
              <a:t>Dexamethasone</a:t>
            </a:r>
            <a:r>
              <a:rPr lang="fr-FR" sz="2400" dirty="0"/>
              <a:t> </a:t>
            </a:r>
          </a:p>
          <a:p>
            <a:pPr marL="514350" indent="-514350">
              <a:buAutoNum type="alphaUcPeriod"/>
            </a:pPr>
            <a:r>
              <a:rPr lang="fr-FR" sz="2400" dirty="0" err="1"/>
              <a:t>Tocilizumab</a:t>
            </a:r>
            <a:endParaRPr lang="fr-FR" sz="2400" dirty="0"/>
          </a:p>
          <a:p>
            <a:pPr marL="514350" indent="-514350">
              <a:buAutoNum type="alphaUcPeriod"/>
            </a:pPr>
            <a:r>
              <a:rPr lang="fr-FR" sz="2400" dirty="0" err="1"/>
              <a:t>Hydroxychloroquine</a:t>
            </a:r>
            <a:endParaRPr lang="fr-FR" sz="2400" dirty="0"/>
          </a:p>
          <a:p>
            <a:pPr marL="514350" indent="-514350">
              <a:buAutoNum type="alphaUcPeriod"/>
            </a:pPr>
            <a:r>
              <a:rPr lang="fr-FR" sz="2400" dirty="0" err="1"/>
              <a:t>Azithromycin</a:t>
            </a:r>
            <a:endParaRPr lang="fr-FR" sz="2400" dirty="0"/>
          </a:p>
          <a:p>
            <a:pPr marL="514350" indent="-514350">
              <a:buAutoNum type="alphaUcPeriod"/>
            </a:pPr>
            <a:r>
              <a:rPr lang="fr-FR" sz="2400" dirty="0"/>
              <a:t>Colchicine</a:t>
            </a:r>
          </a:p>
          <a:p>
            <a:pPr marL="514350" indent="-514350">
              <a:buAutoNum type="alphaUcPeriod"/>
            </a:pPr>
            <a:endParaRPr lang="fr-FR" sz="2400" dirty="0"/>
          </a:p>
        </p:txBody>
      </p:sp>
      <p:pic>
        <p:nvPicPr>
          <p:cNvPr id="5" name="Image 4" descr="Une image contenant texte, porcelaine&#10;&#10;Description générée automatiquement">
            <a:extLst>
              <a:ext uri="{FF2B5EF4-FFF2-40B4-BE49-F238E27FC236}">
                <a16:creationId xmlns:a16="http://schemas.microsoft.com/office/drawing/2014/main" id="{C50B2AD9-10DE-40B8-BAAE-6E31566C49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5708" y="2540000"/>
            <a:ext cx="5469502" cy="38135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7194979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98586A-D020-469D-9D20-197DED1D6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Case </a:t>
            </a:r>
            <a:r>
              <a:rPr lang="fr-FR" dirty="0" err="1"/>
              <a:t>study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4CACA64-38DD-4BE0-93DC-A904E3566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6789" y="3149601"/>
            <a:ext cx="10818421" cy="184150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2400" dirty="0"/>
              <a:t>Male patient, 62 </a:t>
            </a:r>
            <a:r>
              <a:rPr lang="fr-FR" sz="2400" dirty="0" err="1"/>
              <a:t>years</a:t>
            </a:r>
            <a:r>
              <a:rPr lang="fr-FR" sz="2400" dirty="0"/>
              <a:t> </a:t>
            </a:r>
            <a:r>
              <a:rPr lang="fr-FR" sz="2400" dirty="0" err="1"/>
              <a:t>old</a:t>
            </a:r>
            <a:r>
              <a:rPr lang="fr-FR" sz="2400" dirty="0"/>
              <a:t>, hypertension, </a:t>
            </a:r>
            <a:r>
              <a:rPr lang="fr-FR" sz="2400" dirty="0" err="1"/>
              <a:t>overweight</a:t>
            </a:r>
            <a:r>
              <a:rPr lang="fr-FR" sz="2400" dirty="0"/>
              <a:t>, type 2 </a:t>
            </a:r>
            <a:r>
              <a:rPr lang="fr-FR" sz="2400" dirty="0" err="1"/>
              <a:t>diabetes</a:t>
            </a:r>
            <a:endParaRPr lang="fr-FR" sz="24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2400" dirty="0" err="1"/>
              <a:t>Hospitalised</a:t>
            </a:r>
            <a:r>
              <a:rPr lang="fr-FR" sz="2400" dirty="0"/>
              <a:t> 3 </a:t>
            </a:r>
            <a:r>
              <a:rPr lang="fr-FR" sz="2400" dirty="0" err="1"/>
              <a:t>days</a:t>
            </a:r>
            <a:r>
              <a:rPr lang="fr-FR" sz="2400" dirty="0"/>
              <a:t> </a:t>
            </a:r>
            <a:r>
              <a:rPr lang="fr-FR" sz="2400" dirty="0" err="1"/>
              <a:t>ago</a:t>
            </a:r>
            <a:r>
              <a:rPr lang="fr-FR" sz="2400" dirty="0"/>
              <a:t> for </a:t>
            </a:r>
            <a:r>
              <a:rPr lang="fr-FR" sz="2400" dirty="0" err="1"/>
              <a:t>hypoxemic</a:t>
            </a:r>
            <a:r>
              <a:rPr lang="fr-FR" sz="2400" dirty="0"/>
              <a:t> COVID-19 (Day one 7 </a:t>
            </a:r>
            <a:r>
              <a:rPr lang="fr-FR" sz="2400" dirty="0" err="1"/>
              <a:t>days</a:t>
            </a:r>
            <a:r>
              <a:rPr lang="fr-FR" sz="2400" dirty="0"/>
              <a:t> </a:t>
            </a:r>
            <a:r>
              <a:rPr lang="fr-FR" sz="2400" dirty="0" err="1"/>
              <a:t>before</a:t>
            </a:r>
            <a:r>
              <a:rPr lang="fr-FR" sz="2400" dirty="0"/>
              <a:t>), </a:t>
            </a:r>
            <a:r>
              <a:rPr lang="fr-FR" sz="2400" dirty="0" err="1"/>
              <a:t>immediately</a:t>
            </a:r>
            <a:r>
              <a:rPr lang="fr-FR" sz="2400" dirty="0"/>
              <a:t> </a:t>
            </a:r>
            <a:r>
              <a:rPr lang="fr-FR" sz="2400" dirty="0" err="1"/>
              <a:t>received</a:t>
            </a:r>
            <a:r>
              <a:rPr lang="fr-FR" sz="2400" dirty="0"/>
              <a:t> </a:t>
            </a:r>
            <a:r>
              <a:rPr lang="fr-FR" sz="2400" dirty="0" err="1"/>
              <a:t>dexamethasone</a:t>
            </a:r>
            <a:r>
              <a:rPr lang="fr-FR" sz="2400" dirty="0"/>
              <a:t> + O2 (</a:t>
            </a:r>
            <a:r>
              <a:rPr lang="fr-FR" sz="2400" dirty="0" err="1"/>
              <a:t>initially</a:t>
            </a:r>
            <a:r>
              <a:rPr lang="fr-FR" sz="2400" dirty="0"/>
              <a:t> 3 L/min)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2400" dirty="0" err="1"/>
              <a:t>Rapidly</a:t>
            </a:r>
            <a:r>
              <a:rPr lang="fr-FR" sz="2400" dirty="0"/>
              <a:t> progressive </a:t>
            </a:r>
            <a:r>
              <a:rPr lang="fr-FR" sz="2400" dirty="0" err="1"/>
              <a:t>impairment</a:t>
            </a:r>
            <a:r>
              <a:rPr lang="fr-FR" sz="2400" dirty="0"/>
              <a:t> of </a:t>
            </a:r>
            <a:r>
              <a:rPr lang="fr-FR" sz="2400" dirty="0" err="1"/>
              <a:t>gas</a:t>
            </a:r>
            <a:r>
              <a:rPr lang="fr-FR" sz="2400" dirty="0"/>
              <a:t> exchange, </a:t>
            </a:r>
            <a:r>
              <a:rPr lang="fr-FR" sz="2400" dirty="0" err="1"/>
              <a:t>now</a:t>
            </a:r>
            <a:r>
              <a:rPr lang="fr-FR" sz="2400" dirty="0"/>
              <a:t> </a:t>
            </a:r>
            <a:r>
              <a:rPr lang="fr-FR" sz="2400" dirty="0" err="1"/>
              <a:t>requires</a:t>
            </a:r>
            <a:r>
              <a:rPr lang="fr-FR" sz="2400" dirty="0"/>
              <a:t> high-flow nasal </a:t>
            </a:r>
            <a:r>
              <a:rPr lang="fr-FR" sz="2400" dirty="0" err="1"/>
              <a:t>humidified</a:t>
            </a:r>
            <a:r>
              <a:rPr lang="fr-FR" sz="2400" dirty="0"/>
              <a:t> </a:t>
            </a:r>
            <a:r>
              <a:rPr lang="fr-FR" sz="2400" dirty="0" err="1"/>
              <a:t>oxygen</a:t>
            </a:r>
            <a:r>
              <a:rPr lang="fr-FR" sz="2400" dirty="0"/>
              <a:t> </a:t>
            </a:r>
            <a:r>
              <a:rPr lang="fr-FR" sz="2400" dirty="0" err="1"/>
              <a:t>therapy</a:t>
            </a:r>
            <a:r>
              <a:rPr lang="fr-FR" sz="2400" dirty="0"/>
              <a:t> (FIO2 50%), no </a:t>
            </a:r>
            <a:r>
              <a:rPr lang="fr-FR" sz="2400" dirty="0" err="1"/>
              <a:t>pulmonary</a:t>
            </a:r>
            <a:r>
              <a:rPr lang="fr-FR" sz="2400" dirty="0"/>
              <a:t> </a:t>
            </a:r>
            <a:r>
              <a:rPr lang="fr-FR" sz="2400" dirty="0" err="1"/>
              <a:t>embolism</a:t>
            </a:r>
            <a:r>
              <a:rPr lang="fr-FR" sz="2400" dirty="0"/>
              <a:t> on CT-scan</a:t>
            </a:r>
          </a:p>
          <a:p>
            <a:r>
              <a:rPr lang="fr-FR" sz="2400" dirty="0" err="1"/>
              <a:t>Your</a:t>
            </a:r>
            <a:r>
              <a:rPr lang="fr-FR" sz="2400" dirty="0"/>
              <a:t> </a:t>
            </a:r>
            <a:r>
              <a:rPr lang="fr-FR" sz="2400" dirty="0" err="1"/>
              <a:t>choice</a:t>
            </a:r>
            <a:r>
              <a:rPr lang="fr-FR" sz="2400" dirty="0"/>
              <a:t>(s)</a:t>
            </a:r>
          </a:p>
          <a:p>
            <a:pPr marL="514350" indent="-514350">
              <a:buAutoNum type="alphaUcPeriod"/>
            </a:pPr>
            <a:r>
              <a:rPr lang="fr-FR" sz="2400" dirty="0"/>
              <a:t>Intubation </a:t>
            </a:r>
          </a:p>
          <a:p>
            <a:pPr marL="514350" indent="-514350">
              <a:buAutoNum type="alphaUcPeriod"/>
            </a:pPr>
            <a:r>
              <a:rPr lang="fr-FR" sz="2400" dirty="0" err="1"/>
              <a:t>Tocilizumab</a:t>
            </a:r>
            <a:endParaRPr lang="fr-FR" sz="2400" dirty="0"/>
          </a:p>
          <a:p>
            <a:pPr marL="514350" indent="-514350">
              <a:buAutoNum type="alphaUcPeriod"/>
            </a:pPr>
            <a:r>
              <a:rPr lang="fr-FR" sz="2400" dirty="0"/>
              <a:t>Lopinavir/Ritonavir</a:t>
            </a:r>
          </a:p>
          <a:p>
            <a:pPr marL="514350" indent="-514350">
              <a:buAutoNum type="alphaUcPeriod"/>
            </a:pPr>
            <a:r>
              <a:rPr lang="fr-FR" sz="2400" dirty="0" err="1"/>
              <a:t>Interferon</a:t>
            </a:r>
            <a:r>
              <a:rPr lang="fr-FR" sz="2400" dirty="0"/>
              <a:t> Beta</a:t>
            </a:r>
          </a:p>
          <a:p>
            <a:pPr marL="514350" indent="-514350">
              <a:buAutoNum type="alphaUcPeriod"/>
            </a:pPr>
            <a:r>
              <a:rPr lang="fr-FR" sz="2400" dirty="0" err="1"/>
              <a:t>Remdesivir</a:t>
            </a:r>
            <a:endParaRPr lang="fr-FR" sz="2400" dirty="0"/>
          </a:p>
          <a:p>
            <a:pPr marL="514350" indent="-514350">
              <a:buAutoNum type="alphaUcPeriod"/>
            </a:pPr>
            <a:endParaRPr lang="fr-FR" sz="2400" dirty="0"/>
          </a:p>
        </p:txBody>
      </p:sp>
      <p:pic>
        <p:nvPicPr>
          <p:cNvPr id="7" name="Image 6" descr="Une image contenant texte, assiette, intérieur&#10;&#10;Description générée automatiquement">
            <a:extLst>
              <a:ext uri="{FF2B5EF4-FFF2-40B4-BE49-F238E27FC236}">
                <a16:creationId xmlns:a16="http://schemas.microsoft.com/office/drawing/2014/main" id="{B96820E6-DDAA-4C11-B565-448B7F0556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5450" y="3149601"/>
            <a:ext cx="5391150" cy="35941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8466834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E0AEFA-CC67-4E55-A4E2-9FFCB775E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Case </a:t>
            </a:r>
            <a:r>
              <a:rPr lang="fr-FR" dirty="0" err="1"/>
              <a:t>study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2AEF908-FD78-4F38-9373-2A184BEE9B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/>
              <a:t>Female</a:t>
            </a:r>
            <a:r>
              <a:rPr lang="fr-FR" dirty="0"/>
              <a:t> obese patient, </a:t>
            </a:r>
            <a:r>
              <a:rPr lang="fr-FR" dirty="0" err="1"/>
              <a:t>hospitalised</a:t>
            </a:r>
            <a:r>
              <a:rPr lang="fr-FR" dirty="0"/>
              <a:t> 5 </a:t>
            </a:r>
            <a:r>
              <a:rPr lang="fr-FR" dirty="0" err="1"/>
              <a:t>days</a:t>
            </a:r>
            <a:r>
              <a:rPr lang="fr-FR" dirty="0"/>
              <a:t> </a:t>
            </a:r>
            <a:r>
              <a:rPr lang="fr-FR" dirty="0" err="1"/>
              <a:t>ago</a:t>
            </a:r>
            <a:r>
              <a:rPr lang="fr-FR" dirty="0"/>
              <a:t> for </a:t>
            </a:r>
            <a:r>
              <a:rPr lang="fr-FR" dirty="0" err="1"/>
              <a:t>rapidly</a:t>
            </a:r>
            <a:r>
              <a:rPr lang="fr-FR" dirty="0"/>
              <a:t> progressive COVID-19, </a:t>
            </a:r>
            <a:r>
              <a:rPr lang="fr-FR" dirty="0" err="1"/>
              <a:t>received</a:t>
            </a:r>
            <a:r>
              <a:rPr lang="fr-FR" dirty="0"/>
              <a:t> </a:t>
            </a:r>
            <a:r>
              <a:rPr lang="fr-FR" dirty="0" err="1"/>
              <a:t>dexamethasone</a:t>
            </a:r>
            <a:r>
              <a:rPr lang="fr-FR" dirty="0"/>
              <a:t> and </a:t>
            </a:r>
            <a:r>
              <a:rPr lang="fr-FR" dirty="0" err="1"/>
              <a:t>tocilizumab</a:t>
            </a:r>
            <a:r>
              <a:rPr lang="fr-FR" dirty="0"/>
              <a:t> + </a:t>
            </a:r>
            <a:r>
              <a:rPr lang="fr-FR" dirty="0" err="1"/>
              <a:t>cefotaxim</a:t>
            </a:r>
            <a:r>
              <a:rPr lang="fr-FR" dirty="0"/>
              <a:t>. </a:t>
            </a:r>
          </a:p>
          <a:p>
            <a:r>
              <a:rPr lang="fr-FR" dirty="0" err="1"/>
              <a:t>Intubated</a:t>
            </a:r>
            <a:r>
              <a:rPr lang="fr-FR" dirty="0"/>
              <a:t> </a:t>
            </a:r>
            <a:r>
              <a:rPr lang="fr-FR" dirty="0" err="1"/>
              <a:t>yesterday</a:t>
            </a:r>
            <a:r>
              <a:rPr lang="fr-FR" dirty="0"/>
              <a:t>.</a:t>
            </a:r>
          </a:p>
          <a:p>
            <a:r>
              <a:rPr lang="fr-FR" dirty="0"/>
              <a:t>Do </a:t>
            </a:r>
            <a:r>
              <a:rPr lang="fr-FR" dirty="0" err="1"/>
              <a:t>you</a:t>
            </a:r>
            <a:r>
              <a:rPr lang="fr-FR" dirty="0"/>
              <a:t> </a:t>
            </a:r>
            <a:r>
              <a:rPr lang="fr-FR" dirty="0" err="1"/>
              <a:t>consider</a:t>
            </a:r>
            <a:r>
              <a:rPr lang="fr-FR" dirty="0"/>
              <a:t> </a:t>
            </a:r>
            <a:r>
              <a:rPr lang="fr-FR" dirty="0" err="1"/>
              <a:t>Remdesivir</a:t>
            </a:r>
            <a:r>
              <a:rPr lang="fr-FR" dirty="0"/>
              <a:t>?</a:t>
            </a:r>
          </a:p>
          <a:p>
            <a:pPr marL="514350" indent="-514350">
              <a:buAutoNum type="alphaUcPeriod"/>
            </a:pPr>
            <a:r>
              <a:rPr lang="fr-FR" dirty="0"/>
              <a:t>Yes</a:t>
            </a:r>
          </a:p>
          <a:p>
            <a:pPr marL="514350" indent="-514350">
              <a:buAutoNum type="alphaUcPeriod"/>
            </a:pPr>
            <a:r>
              <a:rPr lang="fr-FR" dirty="0"/>
              <a:t>No</a:t>
            </a:r>
          </a:p>
        </p:txBody>
      </p:sp>
      <p:pic>
        <p:nvPicPr>
          <p:cNvPr id="5" name="Image 4" descr="Une image contenant texte, blanc, produit céramique, porcelaine&#10;&#10;Description générée automatiquement">
            <a:extLst>
              <a:ext uri="{FF2B5EF4-FFF2-40B4-BE49-F238E27FC236}">
                <a16:creationId xmlns:a16="http://schemas.microsoft.com/office/drawing/2014/main" id="{8B69B1D0-B529-459B-B432-5694379988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5372" y="3125216"/>
            <a:ext cx="3792728" cy="31510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9780247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3AAD8F-61D1-4AB8-A2D9-D6DA4C42C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Case </a:t>
            </a:r>
            <a:r>
              <a:rPr lang="fr-FR" dirty="0" err="1"/>
              <a:t>study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026EDC4-F1A2-4ED7-A5EE-F6CBD0BD50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4395" y="792421"/>
            <a:ext cx="10818421" cy="658628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dirty="0" err="1"/>
              <a:t>Female</a:t>
            </a:r>
            <a:r>
              <a:rPr lang="fr-FR" dirty="0"/>
              <a:t> patient, 45 </a:t>
            </a:r>
            <a:r>
              <a:rPr lang="fr-FR" dirty="0" err="1"/>
              <a:t>years</a:t>
            </a:r>
            <a:r>
              <a:rPr lang="fr-FR" dirty="0"/>
              <a:t> </a:t>
            </a:r>
            <a:r>
              <a:rPr lang="fr-FR" dirty="0" err="1"/>
              <a:t>old</a:t>
            </a:r>
            <a:r>
              <a:rPr lang="fr-FR" dirty="0"/>
              <a:t>, hypertension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dirty="0"/>
              <a:t>BMI 32 kg/m2, intermittent </a:t>
            </a:r>
            <a:r>
              <a:rPr lang="fr-FR" dirty="0" err="1"/>
              <a:t>smoker</a:t>
            </a:r>
            <a:endParaRPr lang="fr-FR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dirty="0" err="1"/>
              <a:t>Admitted</a:t>
            </a:r>
            <a:r>
              <a:rPr lang="fr-FR" dirty="0"/>
              <a:t> </a:t>
            </a:r>
            <a:r>
              <a:rPr lang="fr-FR" dirty="0" err="1"/>
              <a:t>during</a:t>
            </a:r>
            <a:r>
              <a:rPr lang="fr-FR" dirty="0"/>
              <a:t> the night for </a:t>
            </a:r>
            <a:r>
              <a:rPr lang="fr-FR" dirty="0" err="1"/>
              <a:t>hypoxemic</a:t>
            </a:r>
            <a:r>
              <a:rPr lang="fr-FR" dirty="0"/>
              <a:t> COVID-19.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dirty="0" err="1"/>
              <a:t>Requires</a:t>
            </a:r>
            <a:r>
              <a:rPr lang="fr-FR" dirty="0"/>
              <a:t> 5 L/min nasal </a:t>
            </a:r>
            <a:r>
              <a:rPr lang="fr-FR" dirty="0" err="1"/>
              <a:t>oxygen</a:t>
            </a:r>
            <a:r>
              <a:rPr lang="fr-FR" dirty="0"/>
              <a:t> </a:t>
            </a:r>
            <a:r>
              <a:rPr lang="fr-FR" dirty="0" err="1"/>
              <a:t>therapy</a:t>
            </a:r>
            <a:r>
              <a:rPr lang="fr-FR" dirty="0"/>
              <a:t>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dirty="0"/>
              <a:t>CRP 166 mg/L. D-</a:t>
            </a:r>
            <a:r>
              <a:rPr lang="fr-FR" dirty="0" err="1"/>
              <a:t>Dimers</a:t>
            </a:r>
            <a:r>
              <a:rPr lang="fr-FR" dirty="0"/>
              <a:t> 4500 </a:t>
            </a:r>
            <a:r>
              <a:rPr lang="fr-FR" dirty="0" err="1"/>
              <a:t>ng</a:t>
            </a:r>
            <a:r>
              <a:rPr lang="fr-FR" dirty="0"/>
              <a:t>/ml, </a:t>
            </a:r>
            <a:r>
              <a:rPr lang="fr-FR" dirty="0" err="1"/>
              <a:t>Fibrinogen</a:t>
            </a:r>
            <a:r>
              <a:rPr lang="fr-FR" dirty="0"/>
              <a:t> 8.3 g/L.</a:t>
            </a:r>
          </a:p>
          <a:p>
            <a:endParaRPr lang="fr-FR" sz="100" dirty="0"/>
          </a:p>
          <a:p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choice</a:t>
            </a:r>
            <a:r>
              <a:rPr lang="fr-FR" dirty="0"/>
              <a:t>?</a:t>
            </a:r>
          </a:p>
          <a:p>
            <a:pPr marL="514350" indent="-514350">
              <a:buAutoNum type="alphaUcPeriod"/>
            </a:pPr>
            <a:r>
              <a:rPr lang="fr-FR" dirty="0"/>
              <a:t>No anticoagulation</a:t>
            </a:r>
          </a:p>
          <a:p>
            <a:pPr marL="514350" indent="-514350">
              <a:buAutoNum type="alphaUcPeriod"/>
            </a:pPr>
            <a:r>
              <a:rPr lang="fr-FR" dirty="0" err="1"/>
              <a:t>Enoxaparin</a:t>
            </a:r>
            <a:r>
              <a:rPr lang="fr-FR" dirty="0"/>
              <a:t>, </a:t>
            </a:r>
            <a:r>
              <a:rPr lang="fr-FR" dirty="0" err="1"/>
              <a:t>prophylactic</a:t>
            </a:r>
            <a:r>
              <a:rPr lang="fr-FR" dirty="0"/>
              <a:t> dose once a </a:t>
            </a:r>
            <a:r>
              <a:rPr lang="fr-FR" dirty="0" err="1"/>
              <a:t>day</a:t>
            </a:r>
            <a:endParaRPr lang="fr-FR" dirty="0"/>
          </a:p>
          <a:p>
            <a:pPr marL="514350" indent="-514350">
              <a:buAutoNum type="alphaUcPeriod"/>
            </a:pPr>
            <a:r>
              <a:rPr lang="fr-FR" dirty="0" err="1"/>
              <a:t>Enoxaparin</a:t>
            </a:r>
            <a:r>
              <a:rPr lang="fr-FR" dirty="0"/>
              <a:t>, </a:t>
            </a:r>
            <a:r>
              <a:rPr lang="fr-FR" dirty="0" err="1"/>
              <a:t>prophylactic</a:t>
            </a:r>
            <a:r>
              <a:rPr lang="fr-FR" dirty="0"/>
              <a:t> dose </a:t>
            </a:r>
            <a:r>
              <a:rPr lang="fr-FR" dirty="0" err="1"/>
              <a:t>twice</a:t>
            </a:r>
            <a:r>
              <a:rPr lang="fr-FR" dirty="0"/>
              <a:t> a </a:t>
            </a:r>
            <a:r>
              <a:rPr lang="fr-FR" dirty="0" err="1"/>
              <a:t>day</a:t>
            </a:r>
            <a:endParaRPr lang="fr-FR" dirty="0"/>
          </a:p>
          <a:p>
            <a:pPr marL="514350" indent="-514350">
              <a:buAutoNum type="alphaUcPeriod"/>
            </a:pPr>
            <a:r>
              <a:rPr lang="fr-FR" dirty="0" err="1"/>
              <a:t>Enoxaparin</a:t>
            </a:r>
            <a:r>
              <a:rPr lang="fr-FR" dirty="0"/>
              <a:t>, curative dose</a:t>
            </a:r>
          </a:p>
          <a:p>
            <a:pPr marL="514350" indent="-514350">
              <a:buAutoNum type="alphaUcPeriod"/>
            </a:pPr>
            <a:r>
              <a:rPr lang="fr-FR" dirty="0" err="1"/>
              <a:t>Aspirin</a:t>
            </a:r>
            <a:r>
              <a:rPr lang="fr-FR" dirty="0"/>
              <a:t>, 100 mg/</a:t>
            </a:r>
            <a:r>
              <a:rPr lang="fr-FR" dirty="0" err="1"/>
              <a:t>day</a:t>
            </a:r>
            <a:endParaRPr lang="fr-FR" dirty="0"/>
          </a:p>
          <a:p>
            <a:pPr marL="514350" indent="-514350">
              <a:buAutoNum type="alphaUcPeriod"/>
            </a:pPr>
            <a:endParaRPr lang="fr-F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25397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7A0EC5-3809-4FF0-A4F3-A93DA07E9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711" y="3285702"/>
            <a:ext cx="10290544" cy="694418"/>
          </a:xfrm>
        </p:spPr>
        <p:txBody>
          <a:bodyPr/>
          <a:lstStyle/>
          <a:p>
            <a:r>
              <a:rPr lang="fr-FR" dirty="0"/>
              <a:t>Questions and </a:t>
            </a:r>
            <a:r>
              <a:rPr lang="fr-FR" dirty="0" err="1"/>
              <a:t>Answers</a:t>
            </a:r>
            <a:endParaRPr lang="fr-F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54915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>
            <a:extLst>
              <a:ext uri="{FF2B5EF4-FFF2-40B4-BE49-F238E27FC236}">
                <a16:creationId xmlns:a16="http://schemas.microsoft.com/office/drawing/2014/main" id="{3826E88A-20E8-1949-B89C-7EE81C1118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29000"/>
            <a:ext cx="9144000" cy="1158805"/>
          </a:xfrm>
        </p:spPr>
        <p:txBody>
          <a:bodyPr anchor="ctr"/>
          <a:lstStyle/>
          <a:p>
            <a:r>
              <a:rPr lang="en-GB" dirty="0"/>
              <a:t>We would like to thank the participants of this webinar for their contributions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8942409"/>
      </p:ext>
    </p:extLst>
  </p:cSld>
  <p:clrMapOvr>
    <a:masterClrMapping/>
  </p:clrMapOvr>
  <p:transition spd="slow" advClick="0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A49750-6D4E-4DAB-BBB6-AA8444B89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The situation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13FB923-0788-4EC7-B359-E0D032F827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37820"/>
            <a:ext cx="2162175" cy="72390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600D377C-9DDC-40A0-9F5E-28B61EC05B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91345"/>
            <a:ext cx="12192000" cy="4692073"/>
          </a:xfrm>
          <a:prstGeom prst="rect">
            <a:avLst/>
          </a:prstGeom>
        </p:spPr>
      </p:pic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5ED80312-2A3D-47EC-A693-27964DB31434}"/>
              </a:ext>
            </a:extLst>
          </p:cNvPr>
          <p:cNvCxnSpPr/>
          <p:nvPr/>
        </p:nvCxnSpPr>
        <p:spPr>
          <a:xfrm>
            <a:off x="5989983" y="2199861"/>
            <a:ext cx="0" cy="4383557"/>
          </a:xfrm>
          <a:prstGeom prst="line">
            <a:avLst/>
          </a:prstGeom>
          <a:ln w="76200">
            <a:solidFill>
              <a:srgbClr val="BD1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461170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2797F78-10A2-44CE-8550-52AB0BB93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Research in progress</a:t>
            </a:r>
          </a:p>
        </p:txBody>
      </p:sp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19A58EE2-8187-45B9-89E7-EC05E5372561}"/>
              </a:ext>
            </a:extLst>
          </p:cNvPr>
          <p:cNvGraphicFramePr>
            <a:graphicFrameLocks/>
          </p:cNvGraphicFramePr>
          <p:nvPr/>
        </p:nvGraphicFramePr>
        <p:xfrm>
          <a:off x="4777316" y="643466"/>
          <a:ext cx="6780700" cy="55687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189046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A29078-C4C5-4974-BB8A-24AB57495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The </a:t>
            </a:r>
            <a:r>
              <a:rPr lang="fr-FR" dirty="0" err="1"/>
              <a:t>trajectory</a:t>
            </a:r>
            <a:r>
              <a:rPr lang="fr-FR" dirty="0"/>
              <a:t> of practice</a:t>
            </a:r>
          </a:p>
        </p:txBody>
      </p:sp>
      <p:sp>
        <p:nvSpPr>
          <p:cNvPr id="4" name="Flèche : droite 3">
            <a:extLst>
              <a:ext uri="{FF2B5EF4-FFF2-40B4-BE49-F238E27FC236}">
                <a16:creationId xmlns:a16="http://schemas.microsoft.com/office/drawing/2014/main" id="{153A4ECB-73F2-4D36-A544-3C8185F6421A}"/>
              </a:ext>
            </a:extLst>
          </p:cNvPr>
          <p:cNvSpPr/>
          <p:nvPr/>
        </p:nvSpPr>
        <p:spPr>
          <a:xfrm>
            <a:off x="862149" y="3200400"/>
            <a:ext cx="10580914" cy="10450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3AD863B-80B7-4016-AAC1-FDFEF2258A71}"/>
              </a:ext>
            </a:extLst>
          </p:cNvPr>
          <p:cNvSpPr txBox="1"/>
          <p:nvPr/>
        </p:nvSpPr>
        <p:spPr>
          <a:xfrm>
            <a:off x="163411" y="2652819"/>
            <a:ext cx="41841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Experience-based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medicine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0523BBA-9903-431A-9644-9841A5D291C4}"/>
              </a:ext>
            </a:extLst>
          </p:cNvPr>
          <p:cNvSpPr txBox="1"/>
          <p:nvPr/>
        </p:nvSpPr>
        <p:spPr>
          <a:xfrm>
            <a:off x="8231432" y="2652819"/>
            <a:ext cx="38792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Evidence-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based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medicine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0CFA437-81B0-4A18-91A7-4C2DDBCC4D2B}"/>
              </a:ext>
            </a:extLst>
          </p:cNvPr>
          <p:cNvSpPr txBox="1"/>
          <p:nvPr/>
        </p:nvSpPr>
        <p:spPr>
          <a:xfrm>
            <a:off x="280238" y="4425014"/>
            <a:ext cx="15520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Empirism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D04030C-E19A-4117-B2F2-B51DC2298795}"/>
              </a:ext>
            </a:extLst>
          </p:cNvPr>
          <p:cNvSpPr txBox="1"/>
          <p:nvPr/>
        </p:nvSpPr>
        <p:spPr>
          <a:xfrm>
            <a:off x="10630642" y="4425014"/>
            <a:ext cx="12811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Science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00935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CD1B34-3717-4E2D-B646-5D063676D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When</a:t>
            </a:r>
            <a:r>
              <a:rPr lang="fr-FR" dirty="0"/>
              <a:t> </a:t>
            </a:r>
            <a:r>
              <a:rPr lang="fr-FR" dirty="0" err="1"/>
              <a:t>evidence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scarce</a:t>
            </a:r>
            <a:r>
              <a:rPr lang="fr-FR" dirty="0"/>
              <a:t>…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93D4F04-3D4B-4243-BD9B-3D303EBB69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411" y="1247775"/>
            <a:ext cx="11849100" cy="436245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F1A001E3-387D-49C9-A7DB-E4B72E87D1FE}"/>
              </a:ext>
            </a:extLst>
          </p:cNvPr>
          <p:cNvSpPr txBox="1"/>
          <p:nvPr/>
        </p:nvSpPr>
        <p:spPr>
          <a:xfrm>
            <a:off x="676857" y="5117068"/>
            <a:ext cx="13644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July 2020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1BBBD29E-67D6-4FDF-8D08-04AA0A03B3E9}"/>
              </a:ext>
            </a:extLst>
          </p:cNvPr>
          <p:cNvSpPr/>
          <p:nvPr/>
        </p:nvSpPr>
        <p:spPr>
          <a:xfrm>
            <a:off x="5519450" y="2544896"/>
            <a:ext cx="2016087" cy="840036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92427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5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hème Office">
  <a:themeElements>
    <a:clrScheme name="ERS">
      <a:dk1>
        <a:srgbClr val="00396A"/>
      </a:dk1>
      <a:lt1>
        <a:sysClr val="window" lastClr="FFFFFF"/>
      </a:lt1>
      <a:dk2>
        <a:srgbClr val="1C3264"/>
      </a:dk2>
      <a:lt2>
        <a:srgbClr val="CCCCCC"/>
      </a:lt2>
      <a:accent1>
        <a:srgbClr val="3399FF"/>
      </a:accent1>
      <a:accent2>
        <a:srgbClr val="69FFFF"/>
      </a:accent2>
      <a:accent3>
        <a:srgbClr val="CCFF33"/>
      </a:accent3>
      <a:accent4>
        <a:srgbClr val="3333FF"/>
      </a:accent4>
      <a:accent5>
        <a:srgbClr val="9933FF"/>
      </a:accent5>
      <a:accent6>
        <a:srgbClr val="FF33FF"/>
      </a:accent6>
      <a:hlink>
        <a:srgbClr val="6699FF"/>
      </a:hlink>
      <a:folHlink>
        <a:srgbClr val="9999CC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F201936673D844CB24098463E657E1A" ma:contentTypeVersion="13" ma:contentTypeDescription="Create a new document." ma:contentTypeScope="" ma:versionID="a3e562823adedc5d70c55357f3b4a114">
  <xsd:schema xmlns:xsd="http://www.w3.org/2001/XMLSchema" xmlns:xs="http://www.w3.org/2001/XMLSchema" xmlns:p="http://schemas.microsoft.com/office/2006/metadata/properties" xmlns:ns3="0a016351-33f2-41da-a901-6eb7ed2456ee" xmlns:ns4="922c13d6-891f-49b0-8d9a-402b7369b1e7" targetNamespace="http://schemas.microsoft.com/office/2006/metadata/properties" ma:root="true" ma:fieldsID="7bdf8c77fcdb26d22fe26dd8b30d9f2e" ns3:_="" ns4:_="">
    <xsd:import namespace="0a016351-33f2-41da-a901-6eb7ed2456ee"/>
    <xsd:import namespace="922c13d6-891f-49b0-8d9a-402b7369b1e7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016351-33f2-41da-a901-6eb7ed2456e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2c13d6-891f-49b0-8d9a-402b7369b1e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84C47D1-B1A9-4C67-9FA6-421C49CB2D99}">
  <ds:schemaRefs>
    <ds:schemaRef ds:uri="0a016351-33f2-41da-a901-6eb7ed2456ee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922c13d6-891f-49b0-8d9a-402b7369b1e7"/>
    <ds:schemaRef ds:uri="http://schemas.microsoft.com/office/2006/metadata/properties"/>
    <ds:schemaRef ds:uri="http://schemas.microsoft.com/office/infopath/2007/PartnerControls"/>
    <ds:schemaRef ds:uri="http://purl.org/dc/terms/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5FA3ABA-6980-4930-8B0C-B54B67D59EE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1470E95-5931-41A9-B69B-6356332A79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a016351-33f2-41da-a901-6eb7ed2456ee"/>
    <ds:schemaRef ds:uri="922c13d6-891f-49b0-8d9a-402b7369b1e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15980</TotalTime>
  <Words>2035</Words>
  <Application>Microsoft Office PowerPoint</Application>
  <PresentationFormat>Widescreen</PresentationFormat>
  <Paragraphs>420</Paragraphs>
  <Slides>56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56</vt:i4>
      </vt:variant>
    </vt:vector>
  </HeadingPairs>
  <TitlesOfParts>
    <vt:vector size="66" baseType="lpstr">
      <vt:lpstr>Arial</vt:lpstr>
      <vt:lpstr>Avenir Book</vt:lpstr>
      <vt:lpstr>Avenir Medium</vt:lpstr>
      <vt:lpstr>Calibri</vt:lpstr>
      <vt:lpstr>Calibri Light</vt:lpstr>
      <vt:lpstr>Symbol</vt:lpstr>
      <vt:lpstr>Times</vt:lpstr>
      <vt:lpstr>Office Theme</vt:lpstr>
      <vt:lpstr>1_Office Theme</vt:lpstr>
      <vt:lpstr>1_Thème Office</vt:lpstr>
      <vt:lpstr>PowerPoint Presentation</vt:lpstr>
      <vt:lpstr>ERS short guidelines on COVID-19 management</vt:lpstr>
      <vt:lpstr> ERS short guidelines on COVID-19 management</vt:lpstr>
      <vt:lpstr>Objectives for today</vt:lpstr>
      <vt:lpstr>Objectives for today</vt:lpstr>
      <vt:lpstr>The situation</vt:lpstr>
      <vt:lpstr>Research in progress</vt:lpstr>
      <vt:lpstr>The trajectory of practice</vt:lpstr>
      <vt:lpstr>When evidence is scarce…</vt:lpstr>
      <vt:lpstr>When evidence is scarce…</vt:lpstr>
      <vt:lpstr>When evidence is scarce…</vt:lpstr>
      <vt:lpstr>Methodology: ERS Clinical Practice Guideline</vt:lpstr>
      <vt:lpstr>The process</vt:lpstr>
      <vt:lpstr>PICO questions</vt:lpstr>
      <vt:lpstr>Evidence to decision</vt:lpstr>
      <vt:lpstr>At the end…</vt:lpstr>
      <vt:lpstr>How to interpret these guidelines (and others)?</vt:lpstr>
      <vt:lpstr>Objectives for today</vt:lpstr>
      <vt:lpstr>Focus for today</vt:lpstr>
      <vt:lpstr>Case study</vt:lpstr>
      <vt:lpstr>Case study</vt:lpstr>
      <vt:lpstr>Case study</vt:lpstr>
      <vt:lpstr>Case study</vt:lpstr>
      <vt:lpstr>Overview of the main recommendations</vt:lpstr>
      <vt:lpstr>Overview of the main recommendations</vt:lpstr>
      <vt:lpstr>Corticosteroids</vt:lpstr>
      <vt:lpstr>Corticosteroids: the evidence</vt:lpstr>
      <vt:lpstr>Corticosteroids: the evidence</vt:lpstr>
      <vt:lpstr>IL-6 RA</vt:lpstr>
      <vt:lpstr>IL-6 RA: the evidence</vt:lpstr>
      <vt:lpstr>Remdesivir</vt:lpstr>
      <vt:lpstr>Remdesivir: the evidence</vt:lpstr>
      <vt:lpstr>Case study</vt:lpstr>
      <vt:lpstr>Anticoagulation and ventilation</vt:lpstr>
      <vt:lpstr>Others</vt:lpstr>
      <vt:lpstr>Objectives for today</vt:lpstr>
      <vt:lpstr>Clinical practice</vt:lpstr>
      <vt:lpstr>Clinical practice</vt:lpstr>
      <vt:lpstr>Implications for future guidance in emerging diseases</vt:lpstr>
      <vt:lpstr>Implications for research</vt:lpstr>
      <vt:lpstr>Corticosteroids</vt:lpstr>
      <vt:lpstr>IL-6 RA</vt:lpstr>
      <vt:lpstr>Remdesivir</vt:lpstr>
      <vt:lpstr>Anticoagulation</vt:lpstr>
      <vt:lpstr>Oxygen and ventilatory support</vt:lpstr>
      <vt:lpstr>Others</vt:lpstr>
      <vt:lpstr>Objectives for today</vt:lpstr>
      <vt:lpstr>The continuing  process</vt:lpstr>
      <vt:lpstr>Next topics</vt:lpstr>
      <vt:lpstr>Case study</vt:lpstr>
      <vt:lpstr>Case study</vt:lpstr>
      <vt:lpstr>Case study</vt:lpstr>
      <vt:lpstr>Case study</vt:lpstr>
      <vt:lpstr>Case study</vt:lpstr>
      <vt:lpstr>Questions and Answers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Tomas Kubilius</dc:creator>
  <cp:lastModifiedBy>Ali Merzouk</cp:lastModifiedBy>
  <cp:revision>371</cp:revision>
  <cp:lastPrinted>2018-08-21T12:30:02Z</cp:lastPrinted>
  <dcterms:created xsi:type="dcterms:W3CDTF">2018-06-05T12:28:59Z</dcterms:created>
  <dcterms:modified xsi:type="dcterms:W3CDTF">2021-03-05T06:45:03Z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0x0101009F201936673D844CB24098463E657E1A</vt:lpwstr>
  </property>
  <property fmtid="{D5CDD505-2E9C-101B-9397-08002B2CF9AE}" pid="3" name="ArticulateGUID">
    <vt:lpwstr>561D59B2-12E7-441A-A6B7-283E1767D277</vt:lpwstr>
  </property>
  <property fmtid="{D5CDD505-2E9C-101B-9397-08002B2CF9AE}" pid="4" name="ArticulatePath">
    <vt:lpwstr>ERS COVID guideline webinar final</vt:lpwstr>
  </property>
</Properties>
</file>