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7" r:id="rId3"/>
    <p:sldId id="276" r:id="rId4"/>
    <p:sldId id="256" r:id="rId5"/>
    <p:sldId id="272" r:id="rId6"/>
    <p:sldId id="268" r:id="rId7"/>
    <p:sldId id="274" r:id="rId8"/>
    <p:sldId id="269" r:id="rId9"/>
    <p:sldId id="270" r:id="rId10"/>
    <p:sldId id="273" r:id="rId11"/>
    <p:sldId id="275" r:id="rId12"/>
    <p:sldId id="257" r:id="rId13"/>
    <p:sldId id="260" r:id="rId14"/>
    <p:sldId id="264" r:id="rId15"/>
    <p:sldId id="267" r:id="rId16"/>
    <p:sldId id="262" r:id="rId17"/>
    <p:sldId id="263" r:id="rId18"/>
  </p:sldIdLst>
  <p:sldSz cx="9144000" cy="6858000" type="screen4x3"/>
  <p:notesSz cx="6858000" cy="9144000"/>
  <p:embeddedFontLs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MS PGothic" panose="020B060007020508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  <p:embeddedFont>
      <p:font typeface="Wingdings 3" panose="05040102010807070707" pitchFamily="18" charset="2"/>
      <p:regular r:id="rId30"/>
    </p:embeddedFont>
    <p:embeddedFont>
      <p:font typeface="Times" panose="02020603050405020304" pitchFamily="18" charset="0"/>
      <p:regular r:id="rId31"/>
      <p:bold r:id="rId32"/>
      <p:italic r:id="rId33"/>
      <p:boldItalic r:id="rId34"/>
    </p:embeddedFont>
    <p:embeddedFont>
      <p:font typeface="Arial Bold" panose="020B0604020202020204" charset="0"/>
      <p:bold r:id="rId35"/>
    </p:embeddedFont>
    <p:embeddedFont>
      <p:font typeface="Consolas" panose="020B0609020204030204" pitchFamily="49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45" autoAdjust="0"/>
  </p:normalViewPr>
  <p:slideViewPr>
    <p:cSldViewPr>
      <p:cViewPr varScale="1">
        <p:scale>
          <a:sx n="87" d="100"/>
          <a:sy n="87" d="100"/>
        </p:scale>
        <p:origin x="14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3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FA478-AC25-40E5-9B26-F6E92FD84123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BA949-3449-4F2A-9D11-8E51F85840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8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77C9FFD-4742-4DC8-B321-8FDBC6BB4E7D}" type="slidenum">
              <a:rPr lang="fr-FR">
                <a:solidFill>
                  <a:prstClr val="black"/>
                </a:solidFill>
              </a:rPr>
              <a:pPr eaLnBrk="1" hangingPunct="1"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124200" y="59594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BC468D-8A2D-459E-B08C-C51CD4FE04D2}" type="datetime1">
              <a:rPr lang="fr-FR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23/09/2013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40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57200" y="20955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8253984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457200" y="5410200"/>
            <a:ext cx="82296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026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1430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306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93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254125"/>
            <a:ext cx="82296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2724150"/>
            <a:ext cx="822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47675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50"/>
            <a:ext cx="82296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96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05100"/>
            <a:ext cx="8229600" cy="26098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49"/>
            <a:ext cx="8229600" cy="84772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8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49"/>
            <a:ext cx="82296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1013"/>
            <a:ext cx="8229600" cy="4411662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17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302626" cy="1362075"/>
          </a:xfrm>
        </p:spPr>
        <p:txBody>
          <a:bodyPr anchor="t"/>
          <a:lstStyle>
            <a:lvl1pPr algn="ctr">
              <a:defRPr sz="28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302626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rgbClr val="00529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464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83185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740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76676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7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3008313" cy="666750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8350"/>
            <a:ext cx="5111750" cy="53943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7275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412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68349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dirty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9533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5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72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60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72589" y="1217052"/>
            <a:ext cx="72607" cy="66007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16730" y="1283060"/>
            <a:ext cx="103161" cy="350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>
            <a:off x="8572588" y="1282304"/>
            <a:ext cx="72607" cy="67510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724989" y="1369452"/>
            <a:ext cx="72607" cy="66007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69130" y="1435460"/>
            <a:ext cx="103161" cy="350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H="1">
            <a:off x="8724988" y="1434704"/>
            <a:ext cx="72607" cy="67510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78096" y="1472615"/>
            <a:ext cx="72607" cy="66007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322237" y="1538623"/>
            <a:ext cx="103161" cy="350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H="1">
            <a:off x="8378095" y="1537867"/>
            <a:ext cx="72607" cy="67510"/>
          </a:xfrm>
          <a:prstGeom prst="line">
            <a:avLst/>
          </a:prstGeom>
          <a:noFill/>
          <a:ln w="25400" cap="rnd" cmpd="sng" algn="ctr">
            <a:solidFill>
              <a:srgbClr val="FFFFFF">
                <a:alpha val="10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BD8C97-BE3E-49F8-A87C-AC9DCFA265B4}" type="datetimeFigureOut">
              <a:rPr lang="en-US" smtClean="0"/>
              <a:pPr/>
              <a:t>9/23/2013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6A3FCF-5382-4D82-AA58-4F13AC12A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add a TITLE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51013"/>
            <a:ext cx="82296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add a sub-title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CH" smtClean="0"/>
              <a:t>Fourth level</a:t>
            </a:r>
            <a:endParaRPr lang="fr-FR" smtClean="0"/>
          </a:p>
          <a:p>
            <a:pPr lvl="4"/>
            <a:r>
              <a:rPr lang="fr-F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8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CE003C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005291"/>
          </a:solidFill>
          <a:latin typeface="Arial"/>
          <a:ea typeface="ＭＳ Ｐゴシック" pitchFamily="-65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884238" y="1296988"/>
            <a:ext cx="7377112" cy="42640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2" tIns="45701" rIns="91402" bIns="45701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Aft>
                <a:spcPct val="50000"/>
              </a:spcAft>
            </a:pPr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viewing this presentation.</a:t>
            </a:r>
          </a:p>
          <a:p>
            <a:pPr algn="ctr" eaLnBrk="1" hangingPunct="1">
              <a:spcAft>
                <a:spcPct val="50000"/>
              </a:spcAft>
            </a:pPr>
            <a:r>
              <a:rPr lang="fr-FR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remind you that this material is the property of the author.</a:t>
            </a:r>
            <a:br>
              <a:rPr lang="fr-FR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provided to you by the ERS for your personal use only, as submitted by the author. </a:t>
            </a:r>
          </a:p>
          <a:p>
            <a:pPr algn="ctr" eaLnBrk="1" hangingPunct="1">
              <a:spcAft>
                <a:spcPct val="50000"/>
              </a:spcAft>
            </a:pPr>
            <a:endParaRPr lang="fr-CH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spcAft>
                <a:spcPct val="50000"/>
              </a:spcAft>
              <a:buFont typeface="Symbol" panose="05050102010706020507" pitchFamily="18" charset="2"/>
              <a:buChar char="Ó"/>
            </a:pPr>
            <a:r>
              <a:rPr lang="fr-FR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by the author</a:t>
            </a:r>
          </a:p>
        </p:txBody>
      </p:sp>
      <p:pic>
        <p:nvPicPr>
          <p:cNvPr id="16387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TOP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React quickly</a:t>
            </a:r>
          </a:p>
          <a:p>
            <a:r>
              <a:rPr lang="en-GB" dirty="0" smtClean="0"/>
              <a:t>Mind your language</a:t>
            </a:r>
          </a:p>
          <a:p>
            <a:r>
              <a:rPr lang="en-GB" dirty="0" smtClean="0"/>
              <a:t>Say what you want to say</a:t>
            </a:r>
          </a:p>
          <a:p>
            <a:r>
              <a:rPr lang="en-GB" dirty="0" smtClean="0"/>
              <a:t>Do yourself proud</a:t>
            </a:r>
          </a:p>
          <a:p>
            <a:r>
              <a:rPr lang="en-GB" dirty="0" smtClean="0"/>
              <a:t>HAVE CASE STUDIES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3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 React quickly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Journalists operate in a different time zon</a:t>
            </a:r>
            <a:r>
              <a:rPr lang="en-GB" dirty="0"/>
              <a:t>e</a:t>
            </a:r>
            <a:r>
              <a:rPr lang="en-GB" dirty="0" smtClean="0"/>
              <a:t> to scientists</a:t>
            </a:r>
          </a:p>
          <a:p>
            <a:r>
              <a:rPr lang="en-GB" dirty="0" smtClean="0"/>
              <a:t>Deadlines, deadlines, deadlines</a:t>
            </a:r>
          </a:p>
          <a:p>
            <a:r>
              <a:rPr lang="en-GB" dirty="0" smtClean="0"/>
              <a:t>So, return calls within 10 minutes</a:t>
            </a:r>
          </a:p>
          <a:p>
            <a:r>
              <a:rPr lang="en-GB" dirty="0" smtClean="0"/>
              <a:t>If you can’t, use the opportunity to build contacts for the future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Mind your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not an oral exam</a:t>
            </a:r>
          </a:p>
          <a:p>
            <a:r>
              <a:rPr lang="en-GB" dirty="0" smtClean="0"/>
              <a:t>Don’t use acronyms or jargon</a:t>
            </a:r>
          </a:p>
          <a:p>
            <a:r>
              <a:rPr lang="en-GB" dirty="0" smtClean="0"/>
              <a:t>Be appropriate for </a:t>
            </a:r>
            <a:r>
              <a:rPr lang="en-GB" smtClean="0"/>
              <a:t>the type of  piece</a:t>
            </a:r>
            <a:endParaRPr lang="en-GB" dirty="0" smtClean="0"/>
          </a:p>
          <a:p>
            <a:r>
              <a:rPr lang="en-GB" dirty="0" smtClean="0"/>
              <a:t>Use and practise analogy in your area</a:t>
            </a:r>
          </a:p>
          <a:p>
            <a:r>
              <a:rPr lang="en-GB" dirty="0" smtClean="0"/>
              <a:t>Establish what the journalist knows</a:t>
            </a:r>
          </a:p>
          <a:p>
            <a:r>
              <a:rPr lang="en-GB" dirty="0" smtClean="0"/>
              <a:t>Ask them to repeat what you’ve said</a:t>
            </a:r>
          </a:p>
          <a:p>
            <a:r>
              <a:rPr lang="en-GB" dirty="0" smtClean="0"/>
              <a:t>We don’t write the headlines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Say what you want to say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Write down 3 things you want to say and make sure you say them</a:t>
            </a:r>
          </a:p>
          <a:p>
            <a:r>
              <a:rPr lang="en-GB" dirty="0" smtClean="0"/>
              <a:t>Don’t be distracted by questions – you don’t have to answer them</a:t>
            </a:r>
          </a:p>
          <a:p>
            <a:r>
              <a:rPr lang="en-GB" dirty="0" smtClean="0"/>
              <a:t>Understand that the interviewer won’t have read your departmental briefing or any of your papers</a:t>
            </a:r>
          </a:p>
          <a:p>
            <a:r>
              <a:rPr lang="en-GB" dirty="0" smtClean="0"/>
              <a:t>Help them out if they get the wrong end of the stick – its usually not their fault</a:t>
            </a:r>
          </a:p>
          <a:p>
            <a:r>
              <a:rPr lang="en-GB" dirty="0" smtClean="0"/>
              <a:t>Be gracious, nice to the researchers, be brief and be human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Do yourself proud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Relaxed: breathe out, smile</a:t>
            </a:r>
          </a:p>
          <a:p>
            <a:r>
              <a:rPr lang="en-GB" dirty="0" err="1" smtClean="0"/>
              <a:t>Authoratative</a:t>
            </a:r>
            <a:r>
              <a:rPr lang="en-GB" dirty="0" smtClean="0"/>
              <a:t>: stillness, clarity of message, sincerity</a:t>
            </a:r>
          </a:p>
          <a:p>
            <a:r>
              <a:rPr lang="en-GB" dirty="0" smtClean="0"/>
              <a:t>Interesting: vary speed and tone of what you say, use limited hand gestures, smile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Have 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mtClean="0"/>
          </a:p>
          <a:p>
            <a:r>
              <a:rPr lang="en-GB" smtClean="0"/>
              <a:t>Always </a:t>
            </a:r>
            <a:r>
              <a:rPr lang="en-GB" dirty="0" smtClean="0"/>
              <a:t>have lots of up to </a:t>
            </a:r>
            <a:r>
              <a:rPr lang="en-GB" smtClean="0"/>
              <a:t>date ones in </a:t>
            </a:r>
            <a:r>
              <a:rPr lang="en-GB" dirty="0" smtClean="0"/>
              <a:t>hand</a:t>
            </a:r>
          </a:p>
          <a:p>
            <a:r>
              <a:rPr lang="en-GB" dirty="0"/>
              <a:t>Be sure they don’t want to be anonymous</a:t>
            </a:r>
          </a:p>
          <a:p>
            <a:r>
              <a:rPr lang="en-GB" dirty="0" smtClean="0"/>
              <a:t>Be aware of media prejudice</a:t>
            </a:r>
          </a:p>
          <a:p>
            <a:r>
              <a:rPr lang="en-GB" dirty="0" smtClean="0"/>
              <a:t>Be sure that people are available</a:t>
            </a:r>
          </a:p>
          <a:p>
            <a:r>
              <a:rPr lang="en-GB" dirty="0" smtClean="0"/>
              <a:t>Be prepared to offer them pro-actively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Practise,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your Auntie Maureen</a:t>
            </a:r>
          </a:p>
          <a:p>
            <a:r>
              <a:rPr lang="en-GB" dirty="0" smtClean="0"/>
              <a:t>With kids</a:t>
            </a:r>
          </a:p>
          <a:p>
            <a:r>
              <a:rPr lang="en-GB" dirty="0" smtClean="0"/>
              <a:t>With local radio and TV</a:t>
            </a:r>
          </a:p>
          <a:p>
            <a:r>
              <a:rPr lang="en-GB" dirty="0" smtClean="0"/>
              <a:t>Pour yourself a large drink and watch yourself back</a:t>
            </a:r>
          </a:p>
          <a:p>
            <a:r>
              <a:rPr lang="en-GB" dirty="0" smtClean="0"/>
              <a:t>Keep cuttings and records of phone numbers and who you have spoken to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5880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contenu 7"/>
          <p:cNvSpPr>
            <a:spLocks noGrp="1"/>
          </p:cNvSpPr>
          <p:nvPr>
            <p:ph sz="half" idx="2"/>
          </p:nvPr>
        </p:nvSpPr>
        <p:spPr>
          <a:xfrm>
            <a:off x="261938" y="1989138"/>
            <a:ext cx="8470900" cy="1214437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en-US" sz="1300" i="1" smtClean="0">
                <a:latin typeface="Arial" pitchFamily="34" charset="0"/>
                <a:ea typeface="ＭＳ Ｐゴシック" pitchFamily="34" charset="-128"/>
              </a:rPr>
              <a:t>I disclose that I am a journalist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" name="Picture 1" descr="m-even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0" y="-3810000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And what can Patients Add?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Why should you talk to us?</a:t>
            </a:r>
            <a:endParaRPr lang="en-GB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media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your own benefit: media coverage increases citations</a:t>
            </a:r>
          </a:p>
          <a:p>
            <a:r>
              <a:rPr lang="en-GB" dirty="0" smtClean="0"/>
              <a:t>For your patients: media coverage increases awareness for policy makers and can drive funding</a:t>
            </a:r>
          </a:p>
          <a:p>
            <a:r>
              <a:rPr lang="en-GB" dirty="0" smtClean="0"/>
              <a:t>For the public: media coverage increases awareness of symptoms and public health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30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lung disease have a low profile in the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 don’t understand it</a:t>
            </a:r>
          </a:p>
          <a:p>
            <a:r>
              <a:rPr lang="en-GB" dirty="0"/>
              <a:t>We think its all about smoking</a:t>
            </a:r>
          </a:p>
          <a:p>
            <a:r>
              <a:rPr lang="en-GB" dirty="0" smtClean="0"/>
              <a:t>We think it’s been cured</a:t>
            </a:r>
          </a:p>
          <a:p>
            <a:r>
              <a:rPr lang="en-GB" dirty="0" smtClean="0"/>
              <a:t>There are few patient advocates</a:t>
            </a:r>
          </a:p>
          <a:p>
            <a:r>
              <a:rPr lang="en-GB" dirty="0" smtClean="0"/>
              <a:t>Name me a charismatic pulmonologist?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97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32" y="1743106"/>
            <a:ext cx="2901612" cy="37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5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Hooks</a:t>
            </a:r>
          </a:p>
          <a:p>
            <a:r>
              <a:rPr lang="en-GB" dirty="0" smtClean="0"/>
              <a:t>Novelty</a:t>
            </a:r>
          </a:p>
          <a:p>
            <a:r>
              <a:rPr lang="en-GB" dirty="0" smtClean="0"/>
              <a:t>Breakthroughs</a:t>
            </a:r>
          </a:p>
          <a:p>
            <a:r>
              <a:rPr lang="en-GB" dirty="0" err="1" smtClean="0"/>
              <a:t>ToTs</a:t>
            </a:r>
            <a:endParaRPr lang="en-GB" dirty="0" smtClean="0"/>
          </a:p>
          <a:p>
            <a:r>
              <a:rPr lang="en-GB" dirty="0" smtClean="0"/>
              <a:t>Drama</a:t>
            </a:r>
          </a:p>
          <a:p>
            <a:r>
              <a:rPr lang="en-GB" dirty="0" smtClean="0"/>
              <a:t>Personal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03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do we want it?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9600" dirty="0" smtClean="0"/>
          </a:p>
          <a:p>
            <a:r>
              <a:rPr lang="en-GB" sz="9600" dirty="0" smtClean="0"/>
              <a:t>Now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31997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on Planet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time zones</a:t>
            </a:r>
          </a:p>
          <a:p>
            <a:r>
              <a:rPr lang="en-GB" dirty="0" smtClean="0"/>
              <a:t>Speed v accuracy</a:t>
            </a:r>
          </a:p>
          <a:p>
            <a:r>
              <a:rPr lang="en-GB" dirty="0" smtClean="0"/>
              <a:t>Different priorities</a:t>
            </a:r>
          </a:p>
          <a:p>
            <a:r>
              <a:rPr lang="en-GB" dirty="0" smtClean="0"/>
              <a:t>Different words</a:t>
            </a:r>
          </a:p>
          <a:p>
            <a:r>
              <a:rPr lang="en-GB" dirty="0" smtClean="0"/>
              <a:t>Back to front writing</a:t>
            </a:r>
          </a:p>
          <a:p>
            <a:r>
              <a:rPr lang="en-GB" dirty="0" smtClean="0"/>
              <a:t>No references, no colleagues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5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461</Words>
  <Application>Microsoft Office PowerPoint</Application>
  <PresentationFormat>On-screen Show (4:3)</PresentationFormat>
  <Paragraphs>276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Corbel</vt:lpstr>
      <vt:lpstr>MS PGothic</vt:lpstr>
      <vt:lpstr>Calibri</vt:lpstr>
      <vt:lpstr>Wingdings 2</vt:lpstr>
      <vt:lpstr>Wingdings 3</vt:lpstr>
      <vt:lpstr>Arial</vt:lpstr>
      <vt:lpstr>Times</vt:lpstr>
      <vt:lpstr>Arial Bold</vt:lpstr>
      <vt:lpstr>Wingdings</vt:lpstr>
      <vt:lpstr>Symbol</vt:lpstr>
      <vt:lpstr>Consolas</vt:lpstr>
      <vt:lpstr>Metro</vt:lpstr>
      <vt:lpstr>Thème Office</vt:lpstr>
      <vt:lpstr>PowerPoint Presentation</vt:lpstr>
      <vt:lpstr>PowerPoint Presentation</vt:lpstr>
      <vt:lpstr>And what can Patients Add?</vt:lpstr>
      <vt:lpstr>Why media matters</vt:lpstr>
      <vt:lpstr>Why does lung disease have a low profile in the media</vt:lpstr>
      <vt:lpstr>PowerPoint Presentation</vt:lpstr>
      <vt:lpstr>What do we want?</vt:lpstr>
      <vt:lpstr>When do we want it? </vt:lpstr>
      <vt:lpstr>Living on Planet Media</vt:lpstr>
      <vt:lpstr>FIVE TOP TIPS</vt:lpstr>
      <vt:lpstr>1. React quickly</vt:lpstr>
      <vt:lpstr>2. Mind your language</vt:lpstr>
      <vt:lpstr>3. Say what you want to say</vt:lpstr>
      <vt:lpstr>4. Do yourself proud </vt:lpstr>
      <vt:lpstr>5. Have case studies</vt:lpstr>
      <vt:lpstr>Practise, practise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Top Tips</dc:title>
  <dc:creator>Vivienne Parry</dc:creator>
  <cp:lastModifiedBy>Pascal Kurosinski</cp:lastModifiedBy>
  <cp:revision>63</cp:revision>
  <dcterms:created xsi:type="dcterms:W3CDTF">2009-04-13T13:47:55Z</dcterms:created>
  <dcterms:modified xsi:type="dcterms:W3CDTF">2013-09-23T09:55:38Z</dcterms:modified>
</cp:coreProperties>
</file>