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handoutMasterIdLst>
    <p:handoutMasterId r:id="rId39"/>
  </p:handoutMasterIdLst>
  <p:sldIdLst>
    <p:sldId id="301" r:id="rId3"/>
    <p:sldId id="256" r:id="rId4"/>
    <p:sldId id="317" r:id="rId5"/>
    <p:sldId id="281" r:id="rId6"/>
    <p:sldId id="278" r:id="rId7"/>
    <p:sldId id="318" r:id="rId8"/>
    <p:sldId id="277" r:id="rId9"/>
    <p:sldId id="302" r:id="rId10"/>
    <p:sldId id="303" r:id="rId11"/>
    <p:sldId id="304" r:id="rId12"/>
    <p:sldId id="305" r:id="rId13"/>
    <p:sldId id="282" r:id="rId14"/>
    <p:sldId id="271" r:id="rId15"/>
    <p:sldId id="294" r:id="rId16"/>
    <p:sldId id="269" r:id="rId17"/>
    <p:sldId id="323" r:id="rId18"/>
    <p:sldId id="265" r:id="rId19"/>
    <p:sldId id="322" r:id="rId20"/>
    <p:sldId id="279" r:id="rId21"/>
    <p:sldId id="308" r:id="rId22"/>
    <p:sldId id="307" r:id="rId23"/>
    <p:sldId id="306" r:id="rId24"/>
    <p:sldId id="321" r:id="rId25"/>
    <p:sldId id="283" r:id="rId26"/>
    <p:sldId id="288" r:id="rId27"/>
    <p:sldId id="320" r:id="rId28"/>
    <p:sldId id="286" r:id="rId29"/>
    <p:sldId id="290" r:id="rId30"/>
    <p:sldId id="315" r:id="rId31"/>
    <p:sldId id="291" r:id="rId32"/>
    <p:sldId id="314" r:id="rId33"/>
    <p:sldId id="312" r:id="rId34"/>
    <p:sldId id="313" r:id="rId35"/>
    <p:sldId id="310" r:id="rId36"/>
    <p:sldId id="316" r:id="rId3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303" autoAdjust="0"/>
  </p:normalViewPr>
  <p:slideViewPr>
    <p:cSldViewPr>
      <p:cViewPr>
        <p:scale>
          <a:sx n="82" d="100"/>
          <a:sy n="82" d="100"/>
        </p:scale>
        <p:origin x="-8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EEA4B-5EAF-4275-A6BA-68421E83B7DB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359B0-C182-42B1-9D71-4395E40BF46F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47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C84FD-8FF4-4C19-ACD4-21D3BCB11B5D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D5DE1-DCF9-496F-9739-96A305760FD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875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3259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8243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6669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8977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3206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0800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8794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0931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2976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4273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9196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5885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8477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4457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35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0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0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984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07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170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3956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1673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880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319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323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5880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70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22"/>
          <a:stretch/>
        </p:blipFill>
        <p:spPr>
          <a:xfrm>
            <a:off x="7596336" y="317136"/>
            <a:ext cx="1152128" cy="3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1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586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RS_CORP_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124200" y="59594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7A547AD-B1DD-4319-A744-9A1FEF4D8DE7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34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22"/>
          <a:stretch/>
        </p:blipFill>
        <p:spPr>
          <a:xfrm>
            <a:off x="7596336" y="317136"/>
            <a:ext cx="1152128" cy="3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6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457200" y="20955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0052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048000"/>
            <a:ext cx="8253984" cy="2362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half" idx="10"/>
          </p:nvPr>
        </p:nvSpPr>
        <p:spPr>
          <a:xfrm>
            <a:off x="457200" y="5410200"/>
            <a:ext cx="8229600" cy="752475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78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1143000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0052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267200"/>
            <a:ext cx="8229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53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RS_CORP_6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406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7861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254125"/>
            <a:ext cx="82296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2724150"/>
            <a:ext cx="8229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476750"/>
            <a:ext cx="8229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11"/>
          </p:nvPr>
        </p:nvSpPr>
        <p:spPr>
          <a:xfrm>
            <a:off x="457200" y="5314950"/>
            <a:ext cx="8229600" cy="847725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229600" cy="9525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705100"/>
            <a:ext cx="8229600" cy="260985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1"/>
          </p:nvPr>
        </p:nvSpPr>
        <p:spPr>
          <a:xfrm>
            <a:off x="457200" y="5314949"/>
            <a:ext cx="8229600" cy="847725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187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49"/>
            <a:ext cx="8229600" cy="982663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1013"/>
            <a:ext cx="8229600" cy="4411662"/>
          </a:xfrm>
        </p:spPr>
        <p:txBody>
          <a:bodyPr/>
          <a:lstStyle>
            <a:lvl1pPr>
              <a:defRPr>
                <a:solidFill>
                  <a:srgbClr val="005291"/>
                </a:solidFill>
              </a:defRPr>
            </a:lvl1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3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302626" cy="1362075"/>
          </a:xfrm>
        </p:spPr>
        <p:txBody>
          <a:bodyPr anchor="t"/>
          <a:lstStyle>
            <a:lvl1pPr algn="ctr">
              <a:defRPr sz="2800" b="0" i="0"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302626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 i="0">
                <a:solidFill>
                  <a:srgbClr val="00529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82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831850"/>
          </a:xfrm>
        </p:spPr>
        <p:txBody>
          <a:bodyPr/>
          <a:lstStyle>
            <a:lvl1pPr>
              <a:defRPr cap="all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62475"/>
          </a:xfrm>
        </p:spPr>
        <p:txBody>
          <a:bodyPr/>
          <a:lstStyle>
            <a:lvl1pPr>
              <a:defRPr sz="200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62475"/>
          </a:xfrm>
        </p:spPr>
        <p:txBody>
          <a:bodyPr/>
          <a:lstStyle>
            <a:lvl1pPr>
              <a:defRPr sz="200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94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766762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619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865563"/>
          </a:xfrm>
        </p:spPr>
        <p:txBody>
          <a:bodyPr/>
          <a:lstStyle>
            <a:lvl1pPr>
              <a:defRPr sz="2000" b="0" i="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7619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865563"/>
          </a:xfrm>
        </p:spPr>
        <p:txBody>
          <a:bodyPr/>
          <a:lstStyle>
            <a:lvl1pPr>
              <a:defRPr sz="2000" b="0" i="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76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3008313" cy="666750"/>
          </a:xfrm>
        </p:spPr>
        <p:txBody>
          <a:bodyPr anchor="b"/>
          <a:lstStyle>
            <a:lvl1pPr algn="l">
              <a:defRPr sz="2000" b="0" i="0" cap="all" baseline="0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768350"/>
            <a:ext cx="5111750" cy="53943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27575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689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i="0"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768349"/>
            <a:ext cx="5486400" cy="3959225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H" noProof="0" dirty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95337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38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601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529" y="2130976"/>
            <a:ext cx="7772943" cy="147008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057" y="3886153"/>
            <a:ext cx="6401886" cy="17522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00736" indent="0" algn="ctr">
              <a:buNone/>
              <a:defRPr/>
            </a:lvl2pPr>
            <a:lvl3pPr marL="801472" indent="0" algn="ctr">
              <a:buNone/>
              <a:defRPr/>
            </a:lvl3pPr>
            <a:lvl4pPr marL="1202207" indent="0" algn="ctr">
              <a:buNone/>
              <a:defRPr/>
            </a:lvl4pPr>
            <a:lvl5pPr marL="1602943" indent="0" algn="ctr">
              <a:buNone/>
              <a:defRPr/>
            </a:lvl5pPr>
            <a:lvl6pPr marL="2003679" indent="0" algn="ctr">
              <a:buNone/>
              <a:defRPr/>
            </a:lvl6pPr>
            <a:lvl7pPr marL="2404415" indent="0" algn="ctr">
              <a:buNone/>
              <a:defRPr/>
            </a:lvl7pPr>
            <a:lvl8pPr marL="2805151" indent="0" algn="ctr">
              <a:buNone/>
              <a:defRPr/>
            </a:lvl8pPr>
            <a:lvl9pPr marL="3205886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08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457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620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846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33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954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667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775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9082F-0FEF-4DBA-B3B3-DCC577C3FEB5}" type="datetimeFigureOut">
              <a:rPr lang="fr-BE" smtClean="0"/>
              <a:t>28/05/2014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843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7" r:id="rId12"/>
    <p:sldLayoutId id="214748367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608013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add a TITLE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51013"/>
            <a:ext cx="8229600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add a sub-title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CH" smtClean="0"/>
              <a:t>Fourth level</a:t>
            </a:r>
            <a:endParaRPr lang="fr-FR" smtClean="0"/>
          </a:p>
          <a:p>
            <a:pPr lvl="4"/>
            <a:r>
              <a:rPr lang="fr-F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175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rgbClr val="CE003C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 kern="1200">
          <a:solidFill>
            <a:srgbClr val="005291"/>
          </a:solidFill>
          <a:latin typeface="Arial"/>
          <a:ea typeface="MS PGothic" pitchFamily="34" charset="-128"/>
          <a:cs typeface="Arial Bold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464496"/>
          </a:xfrm>
        </p:spPr>
        <p:txBody>
          <a:bodyPr>
            <a:noAutofit/>
          </a:bodyPr>
          <a:lstStyle/>
          <a:p>
            <a:r>
              <a:rPr lang="en-US" sz="4800" dirty="0" smtClean="0"/>
              <a:t>La </a:t>
            </a:r>
            <a:r>
              <a:rPr lang="en-US" sz="4800" dirty="0" err="1" smtClean="0"/>
              <a:t>salud</a:t>
            </a:r>
            <a:r>
              <a:rPr lang="en-US" sz="4800" dirty="0" smtClean="0"/>
              <a:t> </a:t>
            </a:r>
            <a:r>
              <a:rPr lang="en-US" sz="4800" dirty="0" err="1" smtClean="0"/>
              <a:t>pulmonar</a:t>
            </a:r>
            <a:r>
              <a:rPr lang="en-US" sz="4800" dirty="0" smtClean="0"/>
              <a:t> en </a:t>
            </a:r>
            <a:r>
              <a:rPr lang="en-US" sz="4800" dirty="0" err="1" smtClean="0"/>
              <a:t>europa</a:t>
            </a:r>
            <a:r>
              <a:rPr lang="en-US" sz="4800" dirty="0" smtClean="0"/>
              <a:t>- </a:t>
            </a:r>
            <a:r>
              <a:rPr lang="en-US" sz="4800" dirty="0" err="1" smtClean="0"/>
              <a:t>hechos</a:t>
            </a:r>
            <a:r>
              <a:rPr lang="en-US" sz="4800" dirty="0" smtClean="0"/>
              <a:t> y </a:t>
            </a:r>
            <a:r>
              <a:rPr lang="en-US" sz="4800" dirty="0" err="1" smtClean="0"/>
              <a:t>cifras</a:t>
            </a:r>
            <a:r>
              <a:rPr lang="en-US" sz="4800" dirty="0"/>
              <a:t/>
            </a:r>
            <a:br>
              <a:rPr lang="en-US" sz="4800" dirty="0"/>
            </a:b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268370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518" y="1340768"/>
            <a:ext cx="537047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9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359" y="1412776"/>
            <a:ext cx="4972958" cy="389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2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/>
              <a:t>Enfermedades</a:t>
            </a:r>
            <a:r>
              <a:rPr lang="en-US" sz="4800" dirty="0" smtClean="0"/>
              <a:t> </a:t>
            </a:r>
            <a:r>
              <a:rPr lang="en-US" sz="4800" dirty="0" err="1" smtClean="0"/>
              <a:t>pulmonares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16227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98755"/>
            <a:ext cx="4827728" cy="402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07" y="1268760"/>
            <a:ext cx="471820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4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628800"/>
            <a:ext cx="483043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6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43" y="1268760"/>
            <a:ext cx="504567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66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5135835" cy="4142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1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4717447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731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035" y="1412776"/>
            <a:ext cx="5223937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9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ba\AppData\Local\Microsoft\Windows\Temporary Internet Files\Content.Outlook\L7AOVHXG\White book cover de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03" y="300037"/>
            <a:ext cx="4291393" cy="636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190" y="285821"/>
            <a:ext cx="4352129" cy="63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7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124744"/>
            <a:ext cx="4885903" cy="470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2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38765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7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17" y="1556792"/>
            <a:ext cx="4987627" cy="386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3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650" y="1484784"/>
            <a:ext cx="4880948" cy="381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754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Factores de riesgo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19323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03" y="1412776"/>
            <a:ext cx="500321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3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5470922" cy="481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850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24744"/>
            <a:ext cx="4762078" cy="463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0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5449"/>
            <a:ext cx="4981686" cy="4106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3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272720" cy="460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4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908720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tx2"/>
                </a:solidFill>
              </a:rPr>
              <a:t>OBJETIVOS PRINCIPALES</a:t>
            </a:r>
            <a:endParaRPr lang="en-US" sz="3200" dirty="0" smtClean="0">
              <a:solidFill>
                <a:schemeClr val="tx2"/>
              </a:solidFill>
            </a:endParaRP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r>
              <a:rPr lang="es-ES" dirty="0">
                <a:solidFill>
                  <a:schemeClr val="tx2"/>
                </a:solidFill>
              </a:rPr>
              <a:t>‘</a:t>
            </a:r>
            <a:r>
              <a:rPr lang="es-ES" dirty="0" smtClean="0">
                <a:solidFill>
                  <a:schemeClr val="tx2"/>
                </a:solidFill>
              </a:rPr>
              <a:t>La salud pulmonar en Europa – Hechos y cifras’ </a:t>
            </a:r>
            <a:r>
              <a:rPr lang="es-ES" dirty="0">
                <a:solidFill>
                  <a:schemeClr val="tx2"/>
                </a:solidFill>
              </a:rPr>
              <a:t>es una versión reducida de </a:t>
            </a:r>
            <a:r>
              <a:rPr lang="es-ES" dirty="0" smtClean="0">
                <a:solidFill>
                  <a:schemeClr val="tx2"/>
                </a:solidFill>
              </a:rPr>
              <a:t>la </a:t>
            </a:r>
            <a:r>
              <a:rPr lang="es-ES" dirty="0">
                <a:solidFill>
                  <a:schemeClr val="tx2"/>
                </a:solidFill>
              </a:rPr>
              <a:t>publicación de la </a:t>
            </a:r>
            <a:r>
              <a:rPr lang="es-ES" dirty="0" smtClean="0">
                <a:solidFill>
                  <a:schemeClr val="tx2"/>
                </a:solidFill>
              </a:rPr>
              <a:t>European Respiratory Society, el ‘European Lung white book’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s-ES" dirty="0">
                <a:solidFill>
                  <a:schemeClr val="tx2"/>
                </a:solidFill>
              </a:rPr>
              <a:t>Los objetivos principales de ambas publicaciones son: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2"/>
                </a:solidFill>
              </a:rPr>
              <a:t>Para aumentar la conciencia acerca de las enfermedades respiratorias y su impacto en la salud de la población europea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2"/>
                </a:solidFill>
              </a:rPr>
              <a:t>Para llegar a la opinión pública, los pacientes y los medios de comunicación para ayudar a aumentar la comprensión de la naturaleza amplia de la salud respiratoria</a:t>
            </a:r>
            <a:endParaRPr lang="en-GB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2"/>
                </a:solidFill>
              </a:rPr>
              <a:t>Proporcionar </a:t>
            </a:r>
            <a:r>
              <a:rPr lang="es-ES" dirty="0">
                <a:solidFill>
                  <a:schemeClr val="tx2"/>
                </a:solidFill>
              </a:rPr>
              <a:t>una herramienta para influir en los responsables políticos en beneficio de la salud pulmonar</a:t>
            </a:r>
            <a:endParaRPr lang="en-GB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4887518" cy="390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1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241829"/>
            <a:ext cx="4838849" cy="443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8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274" y="1628800"/>
            <a:ext cx="4512717" cy="382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6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25936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4824536" cy="433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0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Copyright   de ‘</a:t>
            </a:r>
            <a:r>
              <a:rPr lang="en-GB" sz="2400" b="1" dirty="0" smtClean="0"/>
              <a:t>La </a:t>
            </a:r>
            <a:r>
              <a:rPr lang="en-GB" sz="2400" b="1" dirty="0" err="1" smtClean="0"/>
              <a:t>salud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pulmonar</a:t>
            </a:r>
            <a:r>
              <a:rPr lang="en-GB" sz="2400" b="1" dirty="0" smtClean="0"/>
              <a:t> en Europa – </a:t>
            </a:r>
            <a:r>
              <a:rPr lang="en-GB" sz="2400" b="1" dirty="0" err="1" smtClean="0"/>
              <a:t>Hechos</a:t>
            </a:r>
            <a:r>
              <a:rPr lang="en-GB" sz="2400" b="1" dirty="0" smtClean="0"/>
              <a:t> y </a:t>
            </a:r>
            <a:r>
              <a:rPr lang="en-GB" sz="2400" b="1" dirty="0" err="1" smtClean="0"/>
              <a:t>cifras</a:t>
            </a:r>
            <a:r>
              <a:rPr lang="en-GB" sz="2400" b="1" dirty="0" smtClean="0"/>
              <a:t>’</a:t>
            </a:r>
            <a:endParaRPr lang="en-GB" sz="2400" b="1" dirty="0"/>
          </a:p>
          <a:p>
            <a:endParaRPr lang="en-US" sz="1600" dirty="0"/>
          </a:p>
          <a:p>
            <a:r>
              <a:rPr lang="es-ES" sz="1600" dirty="0"/>
              <a:t>Este trabajo realizado por la European Lung </a:t>
            </a:r>
            <a:r>
              <a:rPr lang="es-ES" sz="1600" dirty="0" err="1"/>
              <a:t>Foundation</a:t>
            </a:r>
            <a:r>
              <a:rPr lang="es-ES" sz="1600" dirty="0"/>
              <a:t> dispone de   licencia </a:t>
            </a:r>
            <a:r>
              <a:rPr lang="es-ES" sz="1600" dirty="0" err="1"/>
              <a:t>Creative</a:t>
            </a:r>
            <a:r>
              <a:rPr lang="es-ES" sz="1600" dirty="0"/>
              <a:t> </a:t>
            </a:r>
            <a:r>
              <a:rPr lang="es-ES" sz="1600" dirty="0" err="1"/>
              <a:t>Commons</a:t>
            </a:r>
            <a:r>
              <a:rPr lang="es-ES" sz="1600" dirty="0"/>
              <a:t> </a:t>
            </a:r>
            <a:r>
              <a:rPr lang="es-ES" sz="1600" dirty="0" err="1"/>
              <a:t>Attribution-NonCommercial</a:t>
            </a:r>
            <a:r>
              <a:rPr lang="es-ES" sz="1600" dirty="0"/>
              <a:t> 4.0 International </a:t>
            </a:r>
            <a:r>
              <a:rPr lang="es-ES" sz="1600" dirty="0" err="1"/>
              <a:t>licence</a:t>
            </a:r>
            <a:endParaRPr lang="en-GB" sz="1600" dirty="0"/>
          </a:p>
          <a:p>
            <a:endParaRPr lang="en-US" sz="1600" dirty="0"/>
          </a:p>
          <a:p>
            <a:r>
              <a:rPr lang="en-GB" sz="1600" b="1" dirty="0" err="1"/>
              <a:t>Eres</a:t>
            </a:r>
            <a:r>
              <a:rPr lang="en-GB" sz="1600" b="1" dirty="0"/>
              <a:t> </a:t>
            </a:r>
            <a:r>
              <a:rPr lang="en-GB" sz="1600" b="1" dirty="0" err="1"/>
              <a:t>libre</a:t>
            </a:r>
            <a:r>
              <a:rPr lang="en-GB" sz="1600" b="1" dirty="0"/>
              <a:t> de</a:t>
            </a:r>
            <a:r>
              <a:rPr lang="en-GB" sz="1600" b="1" dirty="0" smtClean="0"/>
              <a:t>:</a:t>
            </a:r>
            <a:endParaRPr lang="en-US" sz="1600" b="1" dirty="0" smtClean="0"/>
          </a:p>
          <a:p>
            <a:r>
              <a:rPr lang="es-ES" sz="1600" b="1" dirty="0"/>
              <a:t>Compartir</a:t>
            </a:r>
            <a:r>
              <a:rPr lang="es-ES" sz="1600" dirty="0"/>
              <a:t> — copiar y redistribuir el material en cualquier medio o </a:t>
            </a:r>
            <a:r>
              <a:rPr lang="es-ES" sz="1600" dirty="0" smtClean="0"/>
              <a:t>formato</a:t>
            </a:r>
            <a:endParaRPr lang="en-US" sz="1600" b="1" dirty="0" smtClean="0"/>
          </a:p>
          <a:p>
            <a:r>
              <a:rPr lang="es-ES" sz="1600" b="1" dirty="0"/>
              <a:t>Adaptar </a:t>
            </a:r>
            <a:r>
              <a:rPr lang="es-ES" sz="1600" dirty="0"/>
              <a:t>— mezclar, transformar y construir con el </a:t>
            </a:r>
            <a:r>
              <a:rPr lang="es-ES" sz="1600" dirty="0" smtClean="0"/>
              <a:t>material</a:t>
            </a:r>
            <a:endParaRPr lang="en-US" sz="1600" dirty="0" smtClean="0"/>
          </a:p>
          <a:p>
            <a:endParaRPr lang="en-US" sz="1600" dirty="0"/>
          </a:p>
          <a:p>
            <a:r>
              <a:rPr lang="es-ES" sz="1600" dirty="0"/>
              <a:t>El proveedor de la licencia no puede revocar estas libertades, siempre y cuando se sigan los términos de la licencia</a:t>
            </a:r>
            <a:r>
              <a:rPr lang="es-ES" sz="1600" dirty="0" smtClean="0"/>
              <a:t>.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s-ES" sz="1600" b="1" dirty="0"/>
              <a:t>Bajo las siguientes condiciones:</a:t>
            </a:r>
            <a:endParaRPr lang="en-GB" sz="1600" b="1" dirty="0"/>
          </a:p>
          <a:p>
            <a:endParaRPr lang="en-US" sz="1600" b="1" dirty="0"/>
          </a:p>
          <a:p>
            <a:r>
              <a:rPr lang="es-ES" sz="1600" b="1" dirty="0"/>
              <a:t>Atribución</a:t>
            </a:r>
            <a:r>
              <a:rPr lang="es-ES" sz="1600" dirty="0"/>
              <a:t> - Usted debe dar el crédito apropiado, proporcionar un enlace a la licencia (www.erswhitebook.org), e indicar si se han realizado cambios. Puede hacerlo de forma razonable, pero no de cualquier manera  sino de la manera que sugiere la European Respiratory Society / European Lung </a:t>
            </a:r>
            <a:r>
              <a:rPr lang="es-ES" sz="1600" dirty="0" err="1"/>
              <a:t>Foundation</a:t>
            </a:r>
            <a:r>
              <a:rPr lang="es-ES" sz="1600" dirty="0"/>
              <a:t>  </a:t>
            </a:r>
            <a:endParaRPr lang="en-GB" sz="1600" dirty="0"/>
          </a:p>
          <a:p>
            <a:endParaRPr lang="en-US" sz="1600" b="1" dirty="0" smtClean="0"/>
          </a:p>
          <a:p>
            <a:r>
              <a:rPr lang="es-ES" sz="1600" b="1" dirty="0"/>
              <a:t>NO COMERCIAL</a:t>
            </a:r>
            <a:r>
              <a:rPr lang="es-ES" sz="1600" dirty="0"/>
              <a:t>- No debe hacer uso de este material con fines comerciales</a:t>
            </a:r>
            <a:endParaRPr lang="en-US" sz="1600" b="1" dirty="0" smtClean="0"/>
          </a:p>
          <a:p>
            <a:r>
              <a:rPr lang="es-ES" sz="1600" b="1" dirty="0"/>
              <a:t>SIN RESTRICCIONES ADICIONALES</a:t>
            </a:r>
            <a:r>
              <a:rPr lang="es-ES" sz="1600" dirty="0"/>
              <a:t>-  no puede aplicar términos legales ni medidas tecnológicas que restrinjan legalmente a otros  realizar cualquier cosa que permita la licencia.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4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Carga de enfermedad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5629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59978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22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274" y="1268760"/>
            <a:ext cx="539775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8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07" y="1408324"/>
            <a:ext cx="607648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86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Carga </a:t>
            </a:r>
            <a:r>
              <a:rPr lang="es-ES" sz="4800" dirty="0" smtClean="0"/>
              <a:t>económica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319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817" y="1340768"/>
            <a:ext cx="5398827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313</Words>
  <Application>Microsoft Office PowerPoint</Application>
  <PresentationFormat>On-screen Show (4:3)</PresentationFormat>
  <Paragraphs>54</Paragraphs>
  <Slides>35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Thème Office</vt:lpstr>
      <vt:lpstr>La salud pulmonar en europa- hechos y cifras </vt:lpstr>
      <vt:lpstr>PowerPoint Presentation</vt:lpstr>
      <vt:lpstr>PowerPoint Presentation</vt:lpstr>
      <vt:lpstr>Carga de enfermedad</vt:lpstr>
      <vt:lpstr>PowerPoint Presentation</vt:lpstr>
      <vt:lpstr>PowerPoint Presentation</vt:lpstr>
      <vt:lpstr>PowerPoint Presentation</vt:lpstr>
      <vt:lpstr>Carga económica</vt:lpstr>
      <vt:lpstr>PowerPoint Presentation</vt:lpstr>
      <vt:lpstr>PowerPoint Presentation</vt:lpstr>
      <vt:lpstr>PowerPoint Presentation</vt:lpstr>
      <vt:lpstr>Enfermedades pulmonares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Factores de riesgo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Maeve Barry</dc:creator>
  <cp:lastModifiedBy>Rebecca Johnson</cp:lastModifiedBy>
  <cp:revision>54</cp:revision>
  <cp:lastPrinted>2013-12-02T14:30:19Z</cp:lastPrinted>
  <dcterms:created xsi:type="dcterms:W3CDTF">2013-11-14T09:43:31Z</dcterms:created>
  <dcterms:modified xsi:type="dcterms:W3CDTF">2014-05-28T09:03:17Z</dcterms:modified>
</cp:coreProperties>
</file>